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7" r:id="rId5"/>
    <p:sldId id="261" r:id="rId6"/>
    <p:sldId id="270" r:id="rId7"/>
    <p:sldId id="27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95" autoAdjust="0"/>
    <p:restoredTop sz="94660"/>
  </p:normalViewPr>
  <p:slideViewPr>
    <p:cSldViewPr snapToGrid="0">
      <p:cViewPr varScale="1">
        <p:scale>
          <a:sx n="57" d="100"/>
          <a:sy n="57" d="100"/>
        </p:scale>
        <p:origin x="48" y="20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F5E23B02-E10D-48FD-8F88-BCF3025AEC92}" type="datetimeFigureOut">
              <a:rPr lang="en-US" smtClean="0"/>
              <a:t>1/3/2022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E9170D0E-0D46-41E8-BFF9-E3C06CE73D1D}" type="slidenum">
              <a:rPr lang="en-US" smtClean="0"/>
              <a:t>‹#›</a:t>
            </a:fld>
            <a:endParaRPr lang="en-US" dirty="0"/>
          </a:p>
        </p:txBody>
      </p:sp>
    </p:spTree>
    <p:extLst>
      <p:ext uri="{BB962C8B-B14F-4D97-AF65-F5344CB8AC3E}">
        <p14:creationId xmlns:p14="http://schemas.microsoft.com/office/powerpoint/2010/main" val="1293809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E23B02-E10D-48FD-8F88-BCF3025AEC92}" type="datetimeFigureOut">
              <a:rPr lang="en-US" smtClean="0"/>
              <a:t>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9170D0E-0D46-41E8-BFF9-E3C06CE73D1D}" type="slidenum">
              <a:rPr lang="en-US" smtClean="0"/>
              <a:t>‹#›</a:t>
            </a:fld>
            <a:endParaRPr lang="en-US" dirty="0"/>
          </a:p>
        </p:txBody>
      </p:sp>
    </p:spTree>
    <p:extLst>
      <p:ext uri="{BB962C8B-B14F-4D97-AF65-F5344CB8AC3E}">
        <p14:creationId xmlns:p14="http://schemas.microsoft.com/office/powerpoint/2010/main" val="392516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5E23B02-E10D-48FD-8F88-BCF3025AEC92}"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170D0E-0D46-41E8-BFF9-E3C06CE73D1D}" type="slidenum">
              <a:rPr lang="en-US" smtClean="0"/>
              <a:t>‹#›</a:t>
            </a:fld>
            <a:endParaRPr lang="en-US" dirty="0"/>
          </a:p>
        </p:txBody>
      </p:sp>
    </p:spTree>
    <p:extLst>
      <p:ext uri="{BB962C8B-B14F-4D97-AF65-F5344CB8AC3E}">
        <p14:creationId xmlns:p14="http://schemas.microsoft.com/office/powerpoint/2010/main" val="1861751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5E23B02-E10D-48FD-8F88-BCF3025AEC92}"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170D0E-0D46-41E8-BFF9-E3C06CE73D1D}" type="slidenum">
              <a:rPr lang="en-US" smtClean="0"/>
              <a:t>‹#›</a:t>
            </a:fld>
            <a:endParaRPr lang="en-US" dirty="0"/>
          </a:p>
        </p:txBody>
      </p:sp>
    </p:spTree>
    <p:extLst>
      <p:ext uri="{BB962C8B-B14F-4D97-AF65-F5344CB8AC3E}">
        <p14:creationId xmlns:p14="http://schemas.microsoft.com/office/powerpoint/2010/main" val="1297557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E23B02-E10D-48FD-8F88-BCF3025AEC92}"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170D0E-0D46-41E8-BFF9-E3C06CE73D1D}" type="slidenum">
              <a:rPr lang="en-US" smtClean="0"/>
              <a:t>‹#›</a:t>
            </a:fld>
            <a:endParaRPr lang="en-US" dirty="0"/>
          </a:p>
        </p:txBody>
      </p:sp>
    </p:spTree>
    <p:extLst>
      <p:ext uri="{BB962C8B-B14F-4D97-AF65-F5344CB8AC3E}">
        <p14:creationId xmlns:p14="http://schemas.microsoft.com/office/powerpoint/2010/main" val="2826877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5E23B02-E10D-48FD-8F88-BCF3025AEC92}" type="datetimeFigureOut">
              <a:rPr lang="en-US" smtClean="0"/>
              <a:t>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9170D0E-0D46-41E8-BFF9-E3C06CE73D1D}" type="slidenum">
              <a:rPr lang="en-US" smtClean="0"/>
              <a:t>‹#›</a:t>
            </a:fld>
            <a:endParaRPr lang="en-US" dirty="0"/>
          </a:p>
        </p:txBody>
      </p:sp>
    </p:spTree>
    <p:extLst>
      <p:ext uri="{BB962C8B-B14F-4D97-AF65-F5344CB8AC3E}">
        <p14:creationId xmlns:p14="http://schemas.microsoft.com/office/powerpoint/2010/main" val="2605581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5E23B02-E10D-48FD-8F88-BCF3025AEC92}" type="datetimeFigureOut">
              <a:rPr lang="en-US" smtClean="0"/>
              <a:t>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9170D0E-0D46-41E8-BFF9-E3C06CE73D1D}" type="slidenum">
              <a:rPr lang="en-US" smtClean="0"/>
              <a:t>‹#›</a:t>
            </a:fld>
            <a:endParaRPr lang="en-US" dirty="0"/>
          </a:p>
        </p:txBody>
      </p:sp>
    </p:spTree>
    <p:extLst>
      <p:ext uri="{BB962C8B-B14F-4D97-AF65-F5344CB8AC3E}">
        <p14:creationId xmlns:p14="http://schemas.microsoft.com/office/powerpoint/2010/main" val="2881300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E23B02-E10D-48FD-8F88-BCF3025AEC92}"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170D0E-0D46-41E8-BFF9-E3C06CE73D1D}" type="slidenum">
              <a:rPr lang="en-US" smtClean="0"/>
              <a:t>‹#›</a:t>
            </a:fld>
            <a:endParaRPr lang="en-US" dirty="0"/>
          </a:p>
        </p:txBody>
      </p:sp>
    </p:spTree>
    <p:extLst>
      <p:ext uri="{BB962C8B-B14F-4D97-AF65-F5344CB8AC3E}">
        <p14:creationId xmlns:p14="http://schemas.microsoft.com/office/powerpoint/2010/main" val="1739825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E23B02-E10D-48FD-8F88-BCF3025AEC92}"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170D0E-0D46-41E8-BFF9-E3C06CE73D1D}" type="slidenum">
              <a:rPr lang="en-US" smtClean="0"/>
              <a:t>‹#›</a:t>
            </a:fld>
            <a:endParaRPr lang="en-US" dirty="0"/>
          </a:p>
        </p:txBody>
      </p:sp>
    </p:spTree>
    <p:extLst>
      <p:ext uri="{BB962C8B-B14F-4D97-AF65-F5344CB8AC3E}">
        <p14:creationId xmlns:p14="http://schemas.microsoft.com/office/powerpoint/2010/main" val="2836429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E23B02-E10D-48FD-8F88-BCF3025AEC92}"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170D0E-0D46-41E8-BFF9-E3C06CE73D1D}" type="slidenum">
              <a:rPr lang="en-US" smtClean="0"/>
              <a:t>‹#›</a:t>
            </a:fld>
            <a:endParaRPr lang="en-US" dirty="0"/>
          </a:p>
        </p:txBody>
      </p:sp>
    </p:spTree>
    <p:extLst>
      <p:ext uri="{BB962C8B-B14F-4D97-AF65-F5344CB8AC3E}">
        <p14:creationId xmlns:p14="http://schemas.microsoft.com/office/powerpoint/2010/main" val="99315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E23B02-E10D-48FD-8F88-BCF3025AEC92}"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170D0E-0D46-41E8-BFF9-E3C06CE73D1D}" type="slidenum">
              <a:rPr lang="en-US" smtClean="0"/>
              <a:t>‹#›</a:t>
            </a:fld>
            <a:endParaRPr lang="en-US" dirty="0"/>
          </a:p>
        </p:txBody>
      </p:sp>
    </p:spTree>
    <p:extLst>
      <p:ext uri="{BB962C8B-B14F-4D97-AF65-F5344CB8AC3E}">
        <p14:creationId xmlns:p14="http://schemas.microsoft.com/office/powerpoint/2010/main" val="85535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E23B02-E10D-48FD-8F88-BCF3025AEC92}" type="datetimeFigureOut">
              <a:rPr lang="en-US" smtClean="0"/>
              <a:t>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170D0E-0D46-41E8-BFF9-E3C06CE73D1D}" type="slidenum">
              <a:rPr lang="en-US" smtClean="0"/>
              <a:t>‹#›</a:t>
            </a:fld>
            <a:endParaRPr lang="en-US" dirty="0"/>
          </a:p>
        </p:txBody>
      </p:sp>
    </p:spTree>
    <p:extLst>
      <p:ext uri="{BB962C8B-B14F-4D97-AF65-F5344CB8AC3E}">
        <p14:creationId xmlns:p14="http://schemas.microsoft.com/office/powerpoint/2010/main" val="78947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E23B02-E10D-48FD-8F88-BCF3025AEC92}" type="datetimeFigureOut">
              <a:rPr lang="en-US" smtClean="0"/>
              <a:t>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9170D0E-0D46-41E8-BFF9-E3C06CE73D1D}" type="slidenum">
              <a:rPr lang="en-US" smtClean="0"/>
              <a:t>‹#›</a:t>
            </a:fld>
            <a:endParaRPr lang="en-US" dirty="0"/>
          </a:p>
        </p:txBody>
      </p:sp>
    </p:spTree>
    <p:extLst>
      <p:ext uri="{BB962C8B-B14F-4D97-AF65-F5344CB8AC3E}">
        <p14:creationId xmlns:p14="http://schemas.microsoft.com/office/powerpoint/2010/main" val="59725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E23B02-E10D-48FD-8F88-BCF3025AEC92}" type="datetimeFigureOut">
              <a:rPr lang="en-US" smtClean="0"/>
              <a:t>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9170D0E-0D46-41E8-BFF9-E3C06CE73D1D}" type="slidenum">
              <a:rPr lang="en-US" smtClean="0"/>
              <a:t>‹#›</a:t>
            </a:fld>
            <a:endParaRPr lang="en-US" dirty="0"/>
          </a:p>
        </p:txBody>
      </p:sp>
    </p:spTree>
    <p:extLst>
      <p:ext uri="{BB962C8B-B14F-4D97-AF65-F5344CB8AC3E}">
        <p14:creationId xmlns:p14="http://schemas.microsoft.com/office/powerpoint/2010/main" val="283190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23B02-E10D-48FD-8F88-BCF3025AEC92}" type="datetimeFigureOut">
              <a:rPr lang="en-US" smtClean="0"/>
              <a:t>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9170D0E-0D46-41E8-BFF9-E3C06CE73D1D}" type="slidenum">
              <a:rPr lang="en-US" smtClean="0"/>
              <a:t>‹#›</a:t>
            </a:fld>
            <a:endParaRPr lang="en-US" dirty="0"/>
          </a:p>
        </p:txBody>
      </p:sp>
    </p:spTree>
    <p:extLst>
      <p:ext uri="{BB962C8B-B14F-4D97-AF65-F5344CB8AC3E}">
        <p14:creationId xmlns:p14="http://schemas.microsoft.com/office/powerpoint/2010/main" val="78201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E23B02-E10D-48FD-8F88-BCF3025AEC92}" type="datetimeFigureOut">
              <a:rPr lang="en-US" smtClean="0"/>
              <a:t>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9170D0E-0D46-41E8-BFF9-E3C06CE73D1D}" type="slidenum">
              <a:rPr lang="en-US" smtClean="0"/>
              <a:t>‹#›</a:t>
            </a:fld>
            <a:endParaRPr lang="en-US" dirty="0"/>
          </a:p>
        </p:txBody>
      </p:sp>
    </p:spTree>
    <p:extLst>
      <p:ext uri="{BB962C8B-B14F-4D97-AF65-F5344CB8AC3E}">
        <p14:creationId xmlns:p14="http://schemas.microsoft.com/office/powerpoint/2010/main" val="1239665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E23B02-E10D-48FD-8F88-BCF3025AEC92}" type="datetimeFigureOut">
              <a:rPr lang="en-US" smtClean="0"/>
              <a:t>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9170D0E-0D46-41E8-BFF9-E3C06CE73D1D}" type="slidenum">
              <a:rPr lang="en-US" smtClean="0"/>
              <a:t>‹#›</a:t>
            </a:fld>
            <a:endParaRPr lang="en-US" dirty="0"/>
          </a:p>
        </p:txBody>
      </p:sp>
    </p:spTree>
    <p:extLst>
      <p:ext uri="{BB962C8B-B14F-4D97-AF65-F5344CB8AC3E}">
        <p14:creationId xmlns:p14="http://schemas.microsoft.com/office/powerpoint/2010/main" val="3701885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F5E23B02-E10D-48FD-8F88-BCF3025AEC92}" type="datetimeFigureOut">
              <a:rPr lang="en-US" smtClean="0"/>
              <a:t>1/3/2022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E9170D0E-0D46-41E8-BFF9-E3C06CE73D1D}" type="slidenum">
              <a:rPr lang="en-US" smtClean="0"/>
              <a:t>‹#›</a:t>
            </a:fld>
            <a:endParaRPr lang="en-US" dirty="0"/>
          </a:p>
        </p:txBody>
      </p:sp>
    </p:spTree>
    <p:extLst>
      <p:ext uri="{BB962C8B-B14F-4D97-AF65-F5344CB8AC3E}">
        <p14:creationId xmlns:p14="http://schemas.microsoft.com/office/powerpoint/2010/main" val="85388881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1FA0-DD9B-4B4A-8588-819313B91B32}"/>
              </a:ext>
            </a:extLst>
          </p:cNvPr>
          <p:cNvSpPr>
            <a:spLocks noGrp="1"/>
          </p:cNvSpPr>
          <p:nvPr>
            <p:ph type="ctrTitle"/>
          </p:nvPr>
        </p:nvSpPr>
        <p:spPr>
          <a:xfrm>
            <a:off x="1492140" y="1196700"/>
            <a:ext cx="8825658" cy="2677648"/>
          </a:xfrm>
        </p:spPr>
        <p:txBody>
          <a:bodyPr/>
          <a:lstStyle/>
          <a:p>
            <a:pPr algn="ctr"/>
            <a:r>
              <a:rPr lang="en-US" dirty="0"/>
              <a:t>SENTIMENT ANALYSIS ON AMAZON FINE FOOD REVIEWS</a:t>
            </a:r>
          </a:p>
        </p:txBody>
      </p:sp>
      <p:sp>
        <p:nvSpPr>
          <p:cNvPr id="3" name="Subtitle 2">
            <a:extLst>
              <a:ext uri="{FF2B5EF4-FFF2-40B4-BE49-F238E27FC236}">
                <a16:creationId xmlns:a16="http://schemas.microsoft.com/office/drawing/2014/main" id="{23D18F82-23B2-4881-B9B1-75C77D5086B6}"/>
              </a:ext>
            </a:extLst>
          </p:cNvPr>
          <p:cNvSpPr>
            <a:spLocks noGrp="1"/>
          </p:cNvSpPr>
          <p:nvPr>
            <p:ph type="subTitle" idx="1"/>
          </p:nvPr>
        </p:nvSpPr>
        <p:spPr>
          <a:xfrm>
            <a:off x="1492140" y="4320180"/>
            <a:ext cx="8825658" cy="861420"/>
          </a:xfrm>
        </p:spPr>
        <p:txBody>
          <a:bodyPr/>
          <a:lstStyle/>
          <a:p>
            <a:pPr algn="ctr"/>
            <a:r>
              <a:rPr lang="en-US" dirty="0"/>
              <a:t>By </a:t>
            </a:r>
          </a:p>
          <a:p>
            <a:pPr algn="ctr"/>
            <a:r>
              <a:rPr lang="en-US" dirty="0"/>
              <a:t>Jyotsna </a:t>
            </a:r>
            <a:r>
              <a:rPr lang="en-US" dirty="0" err="1"/>
              <a:t>Eltepu</a:t>
            </a:r>
            <a:endParaRPr lang="en-US" dirty="0"/>
          </a:p>
        </p:txBody>
      </p:sp>
    </p:spTree>
    <p:extLst>
      <p:ext uri="{BB962C8B-B14F-4D97-AF65-F5344CB8AC3E}">
        <p14:creationId xmlns:p14="http://schemas.microsoft.com/office/powerpoint/2010/main" val="4111491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FE07-C343-4E0A-9BBD-314463A3A22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BCFFE9B-877E-492D-9026-D7C1F8EAB3F0}"/>
              </a:ext>
            </a:extLst>
          </p:cNvPr>
          <p:cNvSpPr>
            <a:spLocks noGrp="1"/>
          </p:cNvSpPr>
          <p:nvPr>
            <p:ph idx="1"/>
          </p:nvPr>
        </p:nvSpPr>
        <p:spPr>
          <a:xfrm>
            <a:off x="1154954" y="2603500"/>
            <a:ext cx="9714975" cy="3545840"/>
          </a:xfrm>
        </p:spPr>
        <p:txBody>
          <a:bodyPr>
            <a:normAutofit/>
          </a:bodyPr>
          <a:lstStyle/>
          <a:p>
            <a:r>
              <a:rPr lang="en-US" sz="1800" dirty="0">
                <a:effectLst/>
                <a:latin typeface="Arial" panose="020B0604020202020204" pitchFamily="34" charset="0"/>
                <a:ea typeface="Calibri" panose="020F0502020204030204" pitchFamily="34" charset="0"/>
              </a:rPr>
              <a:t>The Logistic Regression model using the TF-IDF vectorizer is the best model for performing the sentiment analysis for the Amazon fine foods dataset. </a:t>
            </a:r>
          </a:p>
          <a:p>
            <a:r>
              <a:rPr lang="en-US" sz="1800" dirty="0">
                <a:effectLst/>
                <a:latin typeface="Arial" panose="020B0604020202020204" pitchFamily="34" charset="0"/>
                <a:ea typeface="Calibri" panose="020F0502020204030204" pitchFamily="34" charset="0"/>
              </a:rPr>
              <a:t>We can further try using other methods to vectorize the data like Word2Vec and try different models, like Naïve Byes, KNN, Neural Networks etc. and see if it further enhances the model performance.</a:t>
            </a:r>
            <a:endParaRPr lang="en-US" dirty="0"/>
          </a:p>
        </p:txBody>
      </p:sp>
    </p:spTree>
    <p:extLst>
      <p:ext uri="{BB962C8B-B14F-4D97-AF65-F5344CB8AC3E}">
        <p14:creationId xmlns:p14="http://schemas.microsoft.com/office/powerpoint/2010/main" val="1570931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5CB9-6215-46D1-B71F-08720D87ACD2}"/>
              </a:ext>
            </a:extLst>
          </p:cNvPr>
          <p:cNvSpPr>
            <a:spLocks noGrp="1"/>
          </p:cNvSpPr>
          <p:nvPr>
            <p:ph type="title"/>
          </p:nvPr>
        </p:nvSpPr>
        <p:spPr>
          <a:xfrm>
            <a:off x="1474993" y="3075518"/>
            <a:ext cx="8761413" cy="706964"/>
          </a:xfrm>
        </p:spPr>
        <p:txBody>
          <a:bodyPr/>
          <a:lstStyle/>
          <a:p>
            <a:pPr algn="ctr"/>
            <a:r>
              <a:rPr lang="en-US" b="1" dirty="0">
                <a:solidFill>
                  <a:schemeClr val="tx1"/>
                </a:solidFill>
              </a:rPr>
              <a:t>Thank You!</a:t>
            </a:r>
          </a:p>
        </p:txBody>
      </p:sp>
    </p:spTree>
    <p:extLst>
      <p:ext uri="{BB962C8B-B14F-4D97-AF65-F5344CB8AC3E}">
        <p14:creationId xmlns:p14="http://schemas.microsoft.com/office/powerpoint/2010/main" val="4184053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8495-882D-4529-B32F-FDDE3DCEC87D}"/>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E17438FC-DA7B-4D5C-9640-27D2C613769B}"/>
              </a:ext>
            </a:extLst>
          </p:cNvPr>
          <p:cNvSpPr>
            <a:spLocks noGrp="1"/>
          </p:cNvSpPr>
          <p:nvPr>
            <p:ph idx="1"/>
          </p:nvPr>
        </p:nvSpPr>
        <p:spPr/>
        <p:txBody>
          <a:bodyPr/>
          <a:lstStyle/>
          <a:p>
            <a:pPr marL="0" marR="0">
              <a:lnSpc>
                <a:spcPct val="107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The goal of the project is to analyze the Amazon fine food reviews dataset and </a:t>
            </a:r>
          </a:p>
          <a:p>
            <a:pPr marL="0" marR="0" indent="0">
              <a:lnSpc>
                <a:spcPct val="107000"/>
              </a:lnSpc>
              <a:spcBef>
                <a:spcPts val="0"/>
              </a:spcBef>
              <a:spcAft>
                <a:spcPts val="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      perform sentiment classification on 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endPar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7930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781A-7F97-45DF-842F-02D6D681A4BD}"/>
              </a:ext>
            </a:extLst>
          </p:cNvPr>
          <p:cNvSpPr>
            <a:spLocks noGrp="1"/>
          </p:cNvSpPr>
          <p:nvPr>
            <p:ph type="title"/>
          </p:nvPr>
        </p:nvSpPr>
        <p:spPr/>
        <p:txBody>
          <a:bodyPr/>
          <a:lstStyle/>
          <a:p>
            <a:r>
              <a:rPr lang="en-US" dirty="0"/>
              <a:t>Data Wrangling</a:t>
            </a:r>
          </a:p>
        </p:txBody>
      </p:sp>
      <p:sp>
        <p:nvSpPr>
          <p:cNvPr id="7" name="Content Placeholder 6">
            <a:extLst>
              <a:ext uri="{FF2B5EF4-FFF2-40B4-BE49-F238E27FC236}">
                <a16:creationId xmlns:a16="http://schemas.microsoft.com/office/drawing/2014/main" id="{B8414E20-680A-4E3A-9B20-08A44210F9B8}"/>
              </a:ext>
            </a:extLst>
          </p:cNvPr>
          <p:cNvSpPr>
            <a:spLocks noGrp="1"/>
          </p:cNvSpPr>
          <p:nvPr>
            <p:ph idx="1"/>
          </p:nvPr>
        </p:nvSpPr>
        <p:spPr>
          <a:xfrm>
            <a:off x="1154955" y="2603500"/>
            <a:ext cx="7811880" cy="3888740"/>
          </a:xfrm>
        </p:spPr>
        <p:txBody>
          <a:bodyPr/>
          <a:lstStyle/>
          <a:p>
            <a:pPr marL="0" marR="0">
              <a:lnSpc>
                <a:spcPct val="107000"/>
              </a:lnSpc>
              <a:spcBef>
                <a:spcPts val="0"/>
              </a:spcBef>
              <a:spcAft>
                <a:spcPts val="12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The Amazon Fine Food Reviews dataset consists of reviews of fine foods from Amazon website.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120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Number of reviews: 568,454</a:t>
            </a:r>
            <a:br>
              <a:rPr lang="en-US" sz="1800" dirty="0">
                <a:effectLst/>
                <a:latin typeface="Arial" panose="020B060402020202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cs typeface="Times New Roman" panose="02020603050405020304" pitchFamily="18" charset="0"/>
              </a:rPr>
              <a:t>Number of users: 256,059</a:t>
            </a:r>
            <a:br>
              <a:rPr lang="en-US" sz="1800" dirty="0">
                <a:effectLst/>
                <a:latin typeface="Arial" panose="020B060402020202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cs typeface="Times New Roman" panose="02020603050405020304" pitchFamily="18" charset="0"/>
              </a:rPr>
              <a:t>Number of products: 74,258</a:t>
            </a:r>
            <a:br>
              <a:rPr lang="en-US" sz="1800" dirty="0">
                <a:effectLst/>
                <a:latin typeface="Arial" panose="020B060402020202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cs typeface="Times New Roman" panose="02020603050405020304" pitchFamily="18" charset="0"/>
              </a:rPr>
              <a:t>Timespan: Oct 1999 - Oct 2012</a:t>
            </a:r>
            <a:br>
              <a:rPr lang="en-US" sz="1800" dirty="0">
                <a:effectLst/>
                <a:latin typeface="Arial" panose="020B060402020202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cs typeface="Times New Roman" panose="02020603050405020304" pitchFamily="18" charset="0"/>
              </a:rPr>
              <a:t>Number of Attributes/Columns in data: 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30961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781A-7F97-45DF-842F-02D6D681A4BD}"/>
              </a:ext>
            </a:extLst>
          </p:cNvPr>
          <p:cNvSpPr>
            <a:spLocks noGrp="1"/>
          </p:cNvSpPr>
          <p:nvPr>
            <p:ph type="title"/>
          </p:nvPr>
        </p:nvSpPr>
        <p:spPr/>
        <p:txBody>
          <a:bodyPr/>
          <a:lstStyle/>
          <a:p>
            <a:r>
              <a:rPr lang="en-US" dirty="0"/>
              <a:t>Exploratory Data Analysis</a:t>
            </a:r>
          </a:p>
        </p:txBody>
      </p:sp>
      <p:sp>
        <p:nvSpPr>
          <p:cNvPr id="7" name="Content Placeholder 2">
            <a:extLst>
              <a:ext uri="{FF2B5EF4-FFF2-40B4-BE49-F238E27FC236}">
                <a16:creationId xmlns:a16="http://schemas.microsoft.com/office/drawing/2014/main" id="{F88F042A-2E3C-4E3E-B95C-7EAA297DCCB8}"/>
              </a:ext>
            </a:extLst>
          </p:cNvPr>
          <p:cNvSpPr txBox="1">
            <a:spLocks/>
          </p:cNvSpPr>
          <p:nvPr/>
        </p:nvSpPr>
        <p:spPr>
          <a:xfrm>
            <a:off x="1154955" y="2603500"/>
            <a:ext cx="4941045" cy="33972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This </a:t>
            </a:r>
            <a:r>
              <a:rPr lang="en-US" sz="1800" dirty="0">
                <a:effectLst/>
                <a:latin typeface="Arial" panose="020B0604020202020204" pitchFamily="34" charset="0"/>
                <a:ea typeface="Calibri" panose="020F0502020204030204" pitchFamily="34" charset="0"/>
              </a:rPr>
              <a:t>dataset is skewed as it has a large number of positive reviews and very few negative reviews. </a:t>
            </a:r>
            <a:endParaRPr lang="en-US" dirty="0">
              <a:latin typeface="Arial" panose="020B060402020202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cs typeface="Times New Roman" panose="02020603050405020304" pitchFamily="18" charset="0"/>
              </a:rPr>
              <a:t>This is an imbalanced dataset. </a:t>
            </a:r>
          </a:p>
          <a:p>
            <a:endParaRPr lang="en-US" dirty="0"/>
          </a:p>
        </p:txBody>
      </p:sp>
      <p:pic>
        <p:nvPicPr>
          <p:cNvPr id="9" name="Picture 8" descr="A picture containing bar chart&#10;&#10;Description automatically generated">
            <a:extLst>
              <a:ext uri="{FF2B5EF4-FFF2-40B4-BE49-F238E27FC236}">
                <a16:creationId xmlns:a16="http://schemas.microsoft.com/office/drawing/2014/main" id="{884D0AEC-F105-43EB-A196-7CB6A58A38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86173" y="2338262"/>
            <a:ext cx="5943600" cy="4431665"/>
          </a:xfrm>
          <a:prstGeom prst="rect">
            <a:avLst/>
          </a:prstGeom>
          <a:noFill/>
          <a:ln>
            <a:noFill/>
          </a:ln>
        </p:spPr>
      </p:pic>
    </p:spTree>
    <p:extLst>
      <p:ext uri="{BB962C8B-B14F-4D97-AF65-F5344CB8AC3E}">
        <p14:creationId xmlns:p14="http://schemas.microsoft.com/office/powerpoint/2010/main" val="258503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FF619-F820-45AF-8AFF-66D1E41D2802}"/>
              </a:ext>
            </a:extLst>
          </p:cNvPr>
          <p:cNvSpPr>
            <a:spLocks noGrp="1"/>
          </p:cNvSpPr>
          <p:nvPr>
            <p:ph type="title"/>
          </p:nvPr>
        </p:nvSpPr>
        <p:spPr/>
        <p:txBody>
          <a:bodyPr/>
          <a:lstStyle/>
          <a:p>
            <a:r>
              <a:rPr lang="en-US" dirty="0"/>
              <a:t>Exploratory Data Analysis</a:t>
            </a:r>
          </a:p>
        </p:txBody>
      </p:sp>
      <p:pic>
        <p:nvPicPr>
          <p:cNvPr id="4" name="Picture 3" descr="Chart, bar chart&#10;&#10;Description automatically generated">
            <a:extLst>
              <a:ext uri="{FF2B5EF4-FFF2-40B4-BE49-F238E27FC236}">
                <a16:creationId xmlns:a16="http://schemas.microsoft.com/office/drawing/2014/main" id="{05B9E1F1-D99F-49C1-9D3D-8DBF955C9A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64508" y="2711885"/>
            <a:ext cx="8034234" cy="4240060"/>
          </a:xfrm>
          <a:prstGeom prst="rect">
            <a:avLst/>
          </a:prstGeom>
          <a:noFill/>
          <a:ln>
            <a:noFill/>
          </a:ln>
        </p:spPr>
      </p:pic>
    </p:spTree>
    <p:extLst>
      <p:ext uri="{BB962C8B-B14F-4D97-AF65-F5344CB8AC3E}">
        <p14:creationId xmlns:p14="http://schemas.microsoft.com/office/powerpoint/2010/main" val="166786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FF619-F820-45AF-8AFF-66D1E41D2802}"/>
              </a:ext>
            </a:extLst>
          </p:cNvPr>
          <p:cNvSpPr>
            <a:spLocks noGrp="1"/>
          </p:cNvSpPr>
          <p:nvPr>
            <p:ph type="title"/>
          </p:nvPr>
        </p:nvSpPr>
        <p:spPr/>
        <p:txBody>
          <a:bodyPr/>
          <a:lstStyle/>
          <a:p>
            <a:r>
              <a:rPr lang="en-US" dirty="0"/>
              <a:t>Positive Word Cloud</a:t>
            </a:r>
          </a:p>
        </p:txBody>
      </p:sp>
      <p:pic>
        <p:nvPicPr>
          <p:cNvPr id="5" name="Picture 4" descr="Text, letter&#10;&#10;Description automatically generated">
            <a:extLst>
              <a:ext uri="{FF2B5EF4-FFF2-40B4-BE49-F238E27FC236}">
                <a16:creationId xmlns:a16="http://schemas.microsoft.com/office/drawing/2014/main" id="{625EDCBA-8B80-4E9B-B96C-4B504F24A6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761985"/>
            <a:ext cx="5943600" cy="3034665"/>
          </a:xfrm>
          <a:prstGeom prst="rect">
            <a:avLst/>
          </a:prstGeom>
          <a:noFill/>
          <a:ln>
            <a:noFill/>
          </a:ln>
        </p:spPr>
      </p:pic>
    </p:spTree>
    <p:extLst>
      <p:ext uri="{BB962C8B-B14F-4D97-AF65-F5344CB8AC3E}">
        <p14:creationId xmlns:p14="http://schemas.microsoft.com/office/powerpoint/2010/main" val="93294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FF619-F820-45AF-8AFF-66D1E41D2802}"/>
              </a:ext>
            </a:extLst>
          </p:cNvPr>
          <p:cNvSpPr>
            <a:spLocks noGrp="1"/>
          </p:cNvSpPr>
          <p:nvPr>
            <p:ph type="title"/>
          </p:nvPr>
        </p:nvSpPr>
        <p:spPr/>
        <p:txBody>
          <a:bodyPr/>
          <a:lstStyle/>
          <a:p>
            <a:r>
              <a:rPr lang="en-US" dirty="0"/>
              <a:t>Negative Word Cloud</a:t>
            </a:r>
          </a:p>
        </p:txBody>
      </p:sp>
      <p:pic>
        <p:nvPicPr>
          <p:cNvPr id="5" name="Picture 4" descr="Text&#10;&#10;Description automatically generated">
            <a:extLst>
              <a:ext uri="{FF2B5EF4-FFF2-40B4-BE49-F238E27FC236}">
                <a16:creationId xmlns:a16="http://schemas.microsoft.com/office/drawing/2014/main" id="{E1A61D60-8CEA-4B6E-BA6F-F1D2145F55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54682" y="2913749"/>
            <a:ext cx="5943600" cy="3034665"/>
          </a:xfrm>
          <a:prstGeom prst="rect">
            <a:avLst/>
          </a:prstGeom>
          <a:noFill/>
          <a:ln>
            <a:noFill/>
          </a:ln>
        </p:spPr>
      </p:pic>
    </p:spTree>
    <p:extLst>
      <p:ext uri="{BB962C8B-B14F-4D97-AF65-F5344CB8AC3E}">
        <p14:creationId xmlns:p14="http://schemas.microsoft.com/office/powerpoint/2010/main" val="2707279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6010-3C5D-406E-95C2-1F3A8EFDC802}"/>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847F7595-D03F-4E36-BBFF-F037DC0A0328}"/>
              </a:ext>
            </a:extLst>
          </p:cNvPr>
          <p:cNvSpPr>
            <a:spLocks noGrp="1"/>
          </p:cNvSpPr>
          <p:nvPr>
            <p:ph idx="1"/>
          </p:nvPr>
        </p:nvSpPr>
        <p:spPr>
          <a:xfrm>
            <a:off x="1154955" y="2603500"/>
            <a:ext cx="7091790" cy="3416300"/>
          </a:xfrm>
        </p:spPr>
        <p:txBody>
          <a:bodyPr/>
          <a:lstStyle/>
          <a:p>
            <a:r>
              <a:rPr lang="en-US" dirty="0">
                <a:effectLst/>
                <a:latin typeface="Arial" panose="020B0604020202020204" pitchFamily="34" charset="0"/>
                <a:ea typeface="Calibri" panose="020F0502020204030204" pitchFamily="34" charset="0"/>
                <a:cs typeface="Times New Roman" panose="02020603050405020304" pitchFamily="18" charset="0"/>
              </a:rPr>
              <a:t>Two different machine learning classification models were run:</a:t>
            </a:r>
          </a:p>
          <a:p>
            <a:pPr lvl="1"/>
            <a:r>
              <a:rPr lang="en-US" sz="1800" dirty="0">
                <a:effectLst/>
                <a:latin typeface="Arial" panose="020B0604020202020204" pitchFamily="34" charset="0"/>
                <a:ea typeface="Calibri" panose="020F0502020204030204" pitchFamily="34" charset="0"/>
                <a:cs typeface="Times New Roman" panose="02020603050405020304" pitchFamily="18" charset="0"/>
              </a:rPr>
              <a:t>Logistic Regression</a:t>
            </a:r>
          </a:p>
          <a:p>
            <a:pPr lvl="1"/>
            <a:r>
              <a:rPr lang="en-US" sz="1800" dirty="0">
                <a:effectLst/>
                <a:latin typeface="Arial" panose="020B0604020202020204" pitchFamily="34" charset="0"/>
                <a:ea typeface="Calibri" panose="020F0502020204030204" pitchFamily="34" charset="0"/>
                <a:cs typeface="Times New Roman" panose="02020603050405020304" pitchFamily="18" charset="0"/>
              </a:rPr>
              <a:t>Random Forest Classifier</a:t>
            </a:r>
          </a:p>
          <a:p>
            <a:pPr marL="457200" lvl="1" indent="0">
              <a:buNone/>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r>
              <a:rPr lang="en-US" dirty="0">
                <a:effectLst/>
                <a:latin typeface="Arial" panose="020B0604020202020204" pitchFamily="34" charset="0"/>
                <a:ea typeface="Calibri" panose="020F0502020204030204" pitchFamily="34" charset="0"/>
                <a:cs typeface="Times New Roman" panose="02020603050405020304" pitchFamily="18" charset="0"/>
              </a:rPr>
              <a:t>The chosen metric was AUC as we have an imbalanced dataset.</a:t>
            </a:r>
          </a:p>
          <a:p>
            <a:pPr marL="0" indent="0">
              <a:buNone/>
            </a:pPr>
            <a:endParaRPr lang="en-US" dirty="0">
              <a:effectLst/>
              <a:latin typeface="Arial" panose="020B0604020202020204" pitchFamily="34" charset="0"/>
              <a:ea typeface="Calibri" panose="020F0502020204030204" pitchFamily="34" charset="0"/>
              <a:cs typeface="Times New Roman" panose="02020603050405020304" pitchFamily="18" charset="0"/>
            </a:endParaRPr>
          </a:p>
          <a:p>
            <a:r>
              <a:rPr lang="en-US" dirty="0">
                <a:effectLst/>
                <a:latin typeface="Arial" panose="020B0604020202020204" pitchFamily="34" charset="0"/>
                <a:ea typeface="Calibri" panose="020F0502020204030204" pitchFamily="34" charset="0"/>
                <a:cs typeface="Times New Roman" panose="02020603050405020304" pitchFamily="18" charset="0"/>
              </a:rPr>
              <a:t>Two methods of vectorization were used TF-IDF and </a:t>
            </a:r>
            <a:r>
              <a:rPr lang="en-US" dirty="0" err="1">
                <a:effectLst/>
                <a:latin typeface="Arial" panose="020B0604020202020204" pitchFamily="34" charset="0"/>
                <a:ea typeface="Calibri" panose="020F0502020204030204" pitchFamily="34" charset="0"/>
                <a:cs typeface="Times New Roman" panose="02020603050405020304" pitchFamily="18" charset="0"/>
              </a:rPr>
              <a:t>CountVectorizer</a:t>
            </a:r>
            <a:r>
              <a:rPr lang="en-US" dirty="0">
                <a:effectLst/>
                <a:latin typeface="Arial" panose="020B0604020202020204" pitchFamily="34"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2439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D0DF-90C0-4C69-8441-4627E121D77B}"/>
              </a:ext>
            </a:extLst>
          </p:cNvPr>
          <p:cNvSpPr>
            <a:spLocks noGrp="1"/>
          </p:cNvSpPr>
          <p:nvPr>
            <p:ph type="title"/>
          </p:nvPr>
        </p:nvSpPr>
        <p:spPr/>
        <p:txBody>
          <a:bodyPr/>
          <a:lstStyle/>
          <a:p>
            <a:r>
              <a:rPr lang="en-US" dirty="0"/>
              <a:t>Model Comparison</a:t>
            </a:r>
          </a:p>
        </p:txBody>
      </p:sp>
      <p:pic>
        <p:nvPicPr>
          <p:cNvPr id="10" name="Picture 9">
            <a:extLst>
              <a:ext uri="{FF2B5EF4-FFF2-40B4-BE49-F238E27FC236}">
                <a16:creationId xmlns:a16="http://schemas.microsoft.com/office/drawing/2014/main" id="{3245B41C-CF13-4845-B502-6C3D395BC44D}"/>
              </a:ext>
            </a:extLst>
          </p:cNvPr>
          <p:cNvPicPr>
            <a:picLocks noChangeAspect="1"/>
          </p:cNvPicPr>
          <p:nvPr/>
        </p:nvPicPr>
        <p:blipFill>
          <a:blip r:embed="rId2"/>
          <a:stretch>
            <a:fillRect/>
          </a:stretch>
        </p:blipFill>
        <p:spPr>
          <a:xfrm>
            <a:off x="169100" y="2735976"/>
            <a:ext cx="11653381" cy="3226173"/>
          </a:xfrm>
          <a:prstGeom prst="rect">
            <a:avLst/>
          </a:prstGeom>
        </p:spPr>
      </p:pic>
    </p:spTree>
    <p:extLst>
      <p:ext uri="{BB962C8B-B14F-4D97-AF65-F5344CB8AC3E}">
        <p14:creationId xmlns:p14="http://schemas.microsoft.com/office/powerpoint/2010/main" val="16507409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113</TotalTime>
  <Words>229</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 Boardroom</vt:lpstr>
      <vt:lpstr>SENTIMENT ANALYSIS ON AMAZON FINE FOOD REVIEWS</vt:lpstr>
      <vt:lpstr>Objective</vt:lpstr>
      <vt:lpstr>Data Wrangling</vt:lpstr>
      <vt:lpstr>Exploratory Data Analysis</vt:lpstr>
      <vt:lpstr>Exploratory Data Analysis</vt:lpstr>
      <vt:lpstr>Positive Word Cloud</vt:lpstr>
      <vt:lpstr>Negative Word Cloud</vt:lpstr>
      <vt:lpstr>Model Selection</vt:lpstr>
      <vt:lpstr>Model Comparison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Bhargava Sana</dc:creator>
  <cp:lastModifiedBy>Bhargava Sana</cp:lastModifiedBy>
  <cp:revision>26</cp:revision>
  <dcterms:created xsi:type="dcterms:W3CDTF">2021-09-27T02:25:13Z</dcterms:created>
  <dcterms:modified xsi:type="dcterms:W3CDTF">2022-01-03T17:23:00Z</dcterms:modified>
</cp:coreProperties>
</file>