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8"/>
  </p:notesMasterIdLst>
  <p:sldIdLst>
    <p:sldId id="256" r:id="rId3"/>
    <p:sldId id="257" r:id="rId4"/>
    <p:sldId id="272" r:id="rId5"/>
    <p:sldId id="265" r:id="rId6"/>
    <p:sldId id="273" r:id="rId7"/>
    <p:sldId id="276" r:id="rId8"/>
    <p:sldId id="9220" r:id="rId9"/>
    <p:sldId id="270" r:id="rId10"/>
    <p:sldId id="9223" r:id="rId11"/>
    <p:sldId id="450" r:id="rId12"/>
    <p:sldId id="9226" r:id="rId13"/>
    <p:sldId id="9225" r:id="rId14"/>
    <p:sldId id="9228" r:id="rId15"/>
    <p:sldId id="9229" r:id="rId16"/>
    <p:sldId id="9230" r:id="rId17"/>
    <p:sldId id="9222" r:id="rId18"/>
    <p:sldId id="9232" r:id="rId19"/>
    <p:sldId id="9231" r:id="rId20"/>
    <p:sldId id="436" r:id="rId21"/>
    <p:sldId id="9235" r:id="rId22"/>
    <p:sldId id="9233" r:id="rId23"/>
    <p:sldId id="9234" r:id="rId24"/>
    <p:sldId id="9221" r:id="rId25"/>
    <p:sldId id="9224"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3761"/>
    <a:srgbClr val="A845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CA4D8-E103-48A9-8975-09EC25EDCB62}" type="datetimeFigureOut">
              <a:rPr lang="en-US" smtClean="0"/>
              <a:t>7/22/2021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668-19AC-4E17-8A62-7ABDD247971A}" type="slidenum">
              <a:rPr lang="en-US" smtClean="0"/>
              <a:t>‹#›</a:t>
            </a:fld>
            <a:endParaRPr lang="en-US"/>
          </a:p>
        </p:txBody>
      </p:sp>
    </p:spTree>
    <p:extLst>
      <p:ext uri="{BB962C8B-B14F-4D97-AF65-F5344CB8AC3E}">
        <p14:creationId xmlns:p14="http://schemas.microsoft.com/office/powerpoint/2010/main" val="178223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t>2</a:t>
            </a:fld>
            <a:endParaRPr lang="en-US"/>
          </a:p>
        </p:txBody>
      </p:sp>
    </p:spTree>
    <p:extLst>
      <p:ext uri="{BB962C8B-B14F-4D97-AF65-F5344CB8AC3E}">
        <p14:creationId xmlns:p14="http://schemas.microsoft.com/office/powerpoint/2010/main" val="3895251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608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6685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005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6130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98668-19AC-4E17-8A62-7ABDD247971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9486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t>3</a:t>
            </a:fld>
            <a:endParaRPr lang="en-US"/>
          </a:p>
        </p:txBody>
      </p:sp>
    </p:spTree>
    <p:extLst>
      <p:ext uri="{BB962C8B-B14F-4D97-AF65-F5344CB8AC3E}">
        <p14:creationId xmlns:p14="http://schemas.microsoft.com/office/powerpoint/2010/main" val="1374481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t>4</a:t>
            </a:fld>
            <a:endParaRPr lang="en-US"/>
          </a:p>
        </p:txBody>
      </p:sp>
    </p:spTree>
    <p:extLst>
      <p:ext uri="{BB962C8B-B14F-4D97-AF65-F5344CB8AC3E}">
        <p14:creationId xmlns:p14="http://schemas.microsoft.com/office/powerpoint/2010/main" val="1476642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t>5</a:t>
            </a:fld>
            <a:endParaRPr lang="en-US"/>
          </a:p>
        </p:txBody>
      </p:sp>
    </p:spTree>
    <p:extLst>
      <p:ext uri="{BB962C8B-B14F-4D97-AF65-F5344CB8AC3E}">
        <p14:creationId xmlns:p14="http://schemas.microsoft.com/office/powerpoint/2010/main" val="1081544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t>8</a:t>
            </a:fld>
            <a:endParaRPr lang="en-US"/>
          </a:p>
        </p:txBody>
      </p:sp>
    </p:spTree>
    <p:extLst>
      <p:ext uri="{BB962C8B-B14F-4D97-AF65-F5344CB8AC3E}">
        <p14:creationId xmlns:p14="http://schemas.microsoft.com/office/powerpoint/2010/main" val="302037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466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56449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42881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3"/>
          <p:cNvSpPr>
            <a:spLocks noGrp="1"/>
          </p:cNvSpPr>
          <p:nvPr>
            <p:ph type="dt" sz="half" idx="2"/>
          </p:nvPr>
        </p:nvSpPr>
        <p:spPr>
          <a:xfrm>
            <a:off x="838200" y="6365943"/>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FC1910F2-C7EE-4623-9AAF-20949EF83111}" type="datetime1">
              <a:rPr lang="en-US" smtClean="0"/>
              <a:pPr/>
              <a:t>7/22/2021</a:t>
            </a:fld>
            <a:endParaRPr lang="en-US" dirty="0"/>
          </a:p>
        </p:txBody>
      </p:sp>
      <p:sp>
        <p:nvSpPr>
          <p:cNvPr id="14" name="Footer Placeholder 4"/>
          <p:cNvSpPr>
            <a:spLocks noGrp="1"/>
          </p:cNvSpPr>
          <p:nvPr>
            <p:ph type="ftr" sz="quarter" idx="3"/>
          </p:nvPr>
        </p:nvSpPr>
        <p:spPr>
          <a:xfrm>
            <a:off x="7239000" y="6383889"/>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HR Analytics for Building Competency</a:t>
            </a:r>
          </a:p>
        </p:txBody>
      </p:sp>
    </p:spTree>
    <p:extLst>
      <p:ext uri="{BB962C8B-B14F-4D97-AF65-F5344CB8AC3E}">
        <p14:creationId xmlns:p14="http://schemas.microsoft.com/office/powerpoint/2010/main" val="32716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04985"/>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780672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868" y="1620000"/>
            <a:ext cx="11183565"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278752500"/>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72428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4"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23212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14"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84541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stretch>
            <a:fillRect/>
          </a:stretch>
        </p:blipFill>
        <p:spPr>
          <a:xfrm>
            <a:off x="9191579" y="92974"/>
            <a:ext cx="2926334" cy="780356"/>
          </a:xfrm>
          <a:prstGeom prst="rect">
            <a:avLst/>
          </a:prstGeom>
        </p:spPr>
      </p:pic>
      <p:pic>
        <p:nvPicPr>
          <p:cNvPr id="16"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2" name="Footer Placeholder 4"/>
          <p:cNvSpPr>
            <a:spLocks noGrp="1"/>
          </p:cNvSpPr>
          <p:nvPr>
            <p:ph type="ftr" sz="quarter" idx="11"/>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28057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p:cNvPicPr>
            <a:picLocks noChangeAspect="1"/>
          </p:cNvPicPr>
          <p:nvPr userDrawn="1"/>
        </p:nvPicPr>
        <p:blipFill>
          <a:blip r:embed="rId2"/>
          <a:stretch>
            <a:fillRect/>
          </a:stretch>
        </p:blipFill>
        <p:spPr>
          <a:xfrm>
            <a:off x="9191579" y="92974"/>
            <a:ext cx="2926334" cy="780356"/>
          </a:xfrm>
          <a:prstGeom prst="rect">
            <a:avLst/>
          </a:prstGeom>
        </p:spPr>
      </p:pic>
      <p:pic>
        <p:nvPicPr>
          <p:cNvPr id="12"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77139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4884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16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291803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4" descr="http://www.singaporexdexperience.com/application/views/public/images/orange-line-bg-inside2.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231489"/>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7BC00741-923B-4D46-8BF9-D34EE57F5136}" type="datetime1">
              <a:rPr lang="en-US" smtClean="0"/>
              <a:pPr/>
              <a:t>7/22/2021</a:t>
            </a:fld>
            <a:endParaRPr lang="en-US" dirty="0"/>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lgn="r">
              <a:defRPr sz="1400">
                <a:solidFill>
                  <a:schemeClr val="bg1"/>
                </a:solidFill>
                <a:latin typeface="Arial" panose="020B0604020202020204" pitchFamily="34" charset="0"/>
                <a:cs typeface="Arial" panose="020B0604020202020204" pitchFamily="34" charset="0"/>
              </a:defRPr>
            </a:lvl1pPr>
          </a:lstStyle>
          <a:p>
            <a:r>
              <a:rPr lang="en-US"/>
              <a:t>HR Analytics for Building Competency</a:t>
            </a:r>
            <a:endParaRPr lang="en-US" dirty="0"/>
          </a:p>
        </p:txBody>
      </p:sp>
      <p:pic>
        <p:nvPicPr>
          <p:cNvPr id="11" name="Picture 10"/>
          <p:cNvPicPr>
            <a:picLocks noChangeAspect="1"/>
          </p:cNvPicPr>
          <p:nvPr userDrawn="1"/>
        </p:nvPicPr>
        <p:blipFill>
          <a:blip r:embed="rId15"/>
          <a:stretch>
            <a:fillRect/>
          </a:stretch>
        </p:blipFill>
        <p:spPr>
          <a:xfrm>
            <a:off x="9191579" y="92974"/>
            <a:ext cx="2926334" cy="780356"/>
          </a:xfrm>
          <a:prstGeom prst="rect">
            <a:avLst/>
          </a:prstGeom>
        </p:spPr>
      </p:pic>
    </p:spTree>
    <p:extLst>
      <p:ext uri="{BB962C8B-B14F-4D97-AF65-F5344CB8AC3E}">
        <p14:creationId xmlns:p14="http://schemas.microsoft.com/office/powerpoint/2010/main" val="3771267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ealpython.com/build-recommendation-engine-collaborative-filter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snet.tu-berlin.de/fileadmin/fg220/courses/SS11/snet-project/recommender-systems_asanov.pdf" TargetMode="External"/><Relationship Id="rId5" Type="http://schemas.openxmlformats.org/officeDocument/2006/relationships/hyperlink" Target="https://itnext.io/what-are-the-top-recommendation-engine-algorithms-used-nowadays-646f588ce639" TargetMode="External"/><Relationship Id="rId4" Type="http://schemas.openxmlformats.org/officeDocument/2006/relationships/hyperlink" Target="https://towardsdatascience.com/what-are-product-recommendation-engines-and-the-various-versions-of-them-9dcab4ee26d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sv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Placeholder 4">
            <a:extLst>
              <a:ext uri="{FF2B5EF4-FFF2-40B4-BE49-F238E27FC236}">
                <a16:creationId xmlns:a16="http://schemas.microsoft.com/office/drawing/2014/main" id="{29041CC5-17A0-47C7-9ECF-6F80AE3B5D37}"/>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829558"/>
            <a:ext cx="12195174" cy="2884603"/>
          </a:xfrm>
          <a:prstGeom prst="rect">
            <a:avLst/>
          </a:prstGeom>
        </p:spPr>
      </p:pic>
      <p:sp>
        <p:nvSpPr>
          <p:cNvPr id="7" name="Title 6"/>
          <p:cNvSpPr>
            <a:spLocks noGrp="1"/>
          </p:cNvSpPr>
          <p:nvPr>
            <p:ph type="ctrTitle"/>
          </p:nvPr>
        </p:nvSpPr>
        <p:spPr>
          <a:xfrm>
            <a:off x="169682" y="3271885"/>
            <a:ext cx="12022318" cy="1542353"/>
          </a:xfrm>
        </p:spPr>
        <p:txBody>
          <a:bodyPr>
            <a:normAutofit/>
          </a:bodyPr>
          <a:lstStyle/>
          <a:p>
            <a:r>
              <a:rPr lang="en-IN" sz="3600" dirty="0">
                <a:solidFill>
                  <a:schemeClr val="accent2">
                    <a:lumMod val="75000"/>
                  </a:schemeClr>
                </a:solidFill>
              </a:rPr>
              <a:t>Recommender system for suggesting “Frequently used together” SAP Fiori Apps for SAP S/4 HANA system</a:t>
            </a:r>
          </a:p>
        </p:txBody>
      </p:sp>
      <p:pic>
        <p:nvPicPr>
          <p:cNvPr id="9" name="Picture 8">
            <a:extLst>
              <a:ext uri="{FF2B5EF4-FFF2-40B4-BE49-F238E27FC236}">
                <a16:creationId xmlns:a16="http://schemas.microsoft.com/office/drawing/2014/main" id="{C61B3899-2666-4514-A5CC-27C85D39B317}"/>
              </a:ext>
            </a:extLst>
          </p:cNvPr>
          <p:cNvPicPr>
            <a:picLocks noChangeAspect="1"/>
          </p:cNvPicPr>
          <p:nvPr/>
        </p:nvPicPr>
        <p:blipFill>
          <a:blip r:embed="rId3"/>
          <a:stretch>
            <a:fillRect/>
          </a:stretch>
        </p:blipFill>
        <p:spPr>
          <a:xfrm>
            <a:off x="9624100" y="5532505"/>
            <a:ext cx="2457450" cy="676275"/>
          </a:xfrm>
          <a:prstGeom prst="rect">
            <a:avLst/>
          </a:prstGeom>
        </p:spPr>
      </p:pic>
      <p:sp>
        <p:nvSpPr>
          <p:cNvPr id="11" name="Speaker">
            <a:extLst>
              <a:ext uri="{FF2B5EF4-FFF2-40B4-BE49-F238E27FC236}">
                <a16:creationId xmlns:a16="http://schemas.microsoft.com/office/drawing/2014/main" id="{07C706A3-C14A-41D1-B343-3F6F70DF9647}"/>
              </a:ext>
            </a:extLst>
          </p:cNvPr>
          <p:cNvSpPr>
            <a:spLocks noGrp="1"/>
          </p:cNvSpPr>
          <p:nvPr/>
        </p:nvSpPr>
        <p:spPr bwMode="gray">
          <a:xfrm>
            <a:off x="646413" y="5424625"/>
            <a:ext cx="10899174" cy="430887"/>
          </a:xfrm>
          <a:prstGeom prst="rect">
            <a:avLst/>
          </a:prstGeom>
        </p:spPr>
        <p:txBody>
          <a:bodyPr vert="horz" wrap="square" lIns="0" tIns="0" rIns="0" bIns="0" rtlCol="0"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kern="1200" baseline="0">
                <a:solidFill>
                  <a:schemeClr val="tx1"/>
                </a:solidFill>
                <a:latin typeface="+mn-lt"/>
                <a:ea typeface="+mn-ea"/>
                <a:cs typeface="+mn-cs"/>
              </a:defRPr>
            </a:lvl1pPr>
            <a:lvl2pPr marL="544279" indent="0" algn="ctr" defTabSz="1088558" rtl="0" eaLnBrk="1" latinLnBrk="0" hangingPunct="1">
              <a:spcBef>
                <a:spcPts val="600"/>
              </a:spcBef>
              <a:buClr>
                <a:schemeClr val="accent1"/>
              </a:buClr>
              <a:buSzPct val="100000"/>
              <a:buFont typeface="Wingdings" pitchFamily="2" charset="2"/>
              <a:buNone/>
              <a:defRPr sz="1800" kern="1200">
                <a:solidFill>
                  <a:schemeClr val="tx1">
                    <a:tint val="75000"/>
                  </a:schemeClr>
                </a:solidFill>
                <a:latin typeface="+mn-lt"/>
                <a:ea typeface="+mn-ea"/>
                <a:cs typeface="+mn-cs"/>
              </a:defRPr>
            </a:lvl2pPr>
            <a:lvl3pPr marL="1088558" indent="0" algn="ctr" defTabSz="1088558" rtl="0" eaLnBrk="1" latinLnBrk="0" hangingPunct="1">
              <a:spcBef>
                <a:spcPts val="300"/>
              </a:spcBef>
              <a:buClr>
                <a:schemeClr val="tx1"/>
              </a:buClr>
              <a:buSzPct val="100000"/>
              <a:buFont typeface="Arial" panose="020B0604020202020204" pitchFamily="34" charset="0"/>
              <a:buNone/>
              <a:defRPr lang="en-US" sz="1800" kern="1200" noProof="0">
                <a:solidFill>
                  <a:schemeClr val="tx1">
                    <a:tint val="75000"/>
                  </a:schemeClr>
                </a:solidFill>
                <a:latin typeface="+mn-lt"/>
                <a:ea typeface="+mn-ea"/>
                <a:cs typeface="+mn-cs"/>
              </a:defRPr>
            </a:lvl3pPr>
            <a:lvl4pPr marL="1632837" indent="0" algn="ctr" defTabSz="1088558" rtl="0" eaLnBrk="1" latinLnBrk="0" hangingPunct="1">
              <a:spcBef>
                <a:spcPts val="300"/>
              </a:spcBef>
              <a:buClr>
                <a:schemeClr val="tx1"/>
              </a:buClr>
              <a:buSzPct val="120000"/>
              <a:buFont typeface="Arial" pitchFamily="34" charset="0"/>
              <a:buNone/>
              <a:defRPr sz="1600" kern="1200">
                <a:solidFill>
                  <a:schemeClr val="tx1">
                    <a:tint val="75000"/>
                  </a:schemeClr>
                </a:solidFill>
                <a:latin typeface="+mn-lt"/>
                <a:ea typeface="+mn-ea"/>
                <a:cs typeface="+mn-cs"/>
              </a:defRPr>
            </a:lvl4pPr>
            <a:lvl5pPr marL="2177116" indent="0" algn="ctr" defTabSz="1088558" rtl="0" eaLnBrk="1" latinLnBrk="0" hangingPunct="1">
              <a:spcBef>
                <a:spcPts val="100"/>
              </a:spcBef>
              <a:buClr>
                <a:schemeClr val="tx1"/>
              </a:buClr>
              <a:buSzPct val="100000"/>
              <a:buFont typeface="Symbol" panose="05050102010706020507" pitchFamily="18" charset="2"/>
              <a:buNone/>
              <a:defRPr sz="1400" kern="1200" baseline="0">
                <a:solidFill>
                  <a:schemeClr val="tx1">
                    <a:tint val="75000"/>
                  </a:schemeClr>
                </a:solidFill>
                <a:latin typeface="+mn-lt"/>
                <a:ea typeface="+mn-ea"/>
                <a:cs typeface="+mn-cs"/>
              </a:defRPr>
            </a:lvl5pPr>
            <a:lvl6pPr marL="2721396" indent="0" algn="ctr" defTabSz="1088558"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6pPr>
            <a:lvl7pPr marL="3265675" indent="0" algn="ctr" defTabSz="1088558"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7pPr>
            <a:lvl8pPr marL="3809954" indent="0" algn="ctr" defTabSz="1088558"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8pPr>
            <a:lvl9pPr marL="4354233" indent="0" algn="ctr" defTabSz="1088558"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9pPr>
          </a:lstStyle>
          <a:p>
            <a:pPr marL="0" marR="0" lvl="0" indent="0" algn="l" defTabSz="1088558" rtl="0" eaLnBrk="1" fontAlgn="auto" latinLnBrk="0" hangingPunct="1">
              <a:lnSpc>
                <a:spcPct val="100000"/>
              </a:lnSpc>
              <a:spcBef>
                <a:spcPts val="0"/>
              </a:spcBef>
              <a:spcAft>
                <a:spcPts val="0"/>
              </a:spcAft>
              <a:buClr>
                <a:srgbClr val="F0AB00"/>
              </a:buClr>
              <a:buSzPct val="80000"/>
              <a:buFontTx/>
              <a:buNone/>
              <a:tabLst/>
              <a:defRPr/>
            </a:pPr>
            <a:r>
              <a:rPr lang="en-US" b="1" dirty="0">
                <a:solidFill>
                  <a:srgbClr val="000000"/>
                </a:solidFill>
                <a:latin typeface="Arial"/>
              </a:rPr>
              <a:t>Jyoti Singh</a:t>
            </a:r>
            <a:r>
              <a:rPr kumimoji="0" lang="en-US" sz="1400" b="1" i="0" u="none" strike="noStrike" kern="1200" cap="none" spc="0" normalizeH="0" baseline="0" noProof="0" dirty="0">
                <a:ln>
                  <a:noFill/>
                </a:ln>
                <a:solidFill>
                  <a:srgbClr val="000000"/>
                </a:solidFill>
                <a:effectLst/>
                <a:uLnTx/>
                <a:uFillTx/>
                <a:latin typeface="Arial"/>
                <a:ea typeface="+mn-ea"/>
                <a:cs typeface="+mn-cs"/>
              </a:rPr>
              <a:t>, BA07</a:t>
            </a:r>
          </a:p>
          <a:p>
            <a:pPr marL="0" marR="0" lvl="0" indent="0" algn="l" defTabSz="1088558" rtl="0" eaLnBrk="1" fontAlgn="auto" latinLnBrk="0" hangingPunct="1">
              <a:lnSpc>
                <a:spcPct val="100000"/>
              </a:lnSpc>
              <a:spcBef>
                <a:spcPts val="0"/>
              </a:spcBef>
              <a:spcAft>
                <a:spcPts val="0"/>
              </a:spcAft>
              <a:buClr>
                <a:srgbClr val="F0AB00"/>
              </a:buClr>
              <a:buSzPct val="80000"/>
              <a:buFontTx/>
              <a:buNone/>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Month 06, 2021</a:t>
            </a:r>
          </a:p>
        </p:txBody>
      </p:sp>
    </p:spTree>
    <p:extLst>
      <p:ext uri="{BB962C8B-B14F-4D97-AF65-F5344CB8AC3E}">
        <p14:creationId xmlns:p14="http://schemas.microsoft.com/office/powerpoint/2010/main" val="4272802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0" y="827327"/>
            <a:ext cx="11183564" cy="738472"/>
          </a:xfrm>
        </p:spPr>
        <p:txBody>
          <a:bodyPr>
            <a:normAutofit fontScale="90000"/>
          </a:bodyPr>
          <a:lstStyle/>
          <a:p>
            <a:r>
              <a:rPr lang="en-US" dirty="0"/>
              <a:t>Fiori Adoption Data: Connecting the Data</a:t>
            </a:r>
            <a:br>
              <a:rPr lang="en-US" dirty="0"/>
            </a:br>
            <a:endParaRPr lang="en-US" b="0" dirty="0"/>
          </a:p>
        </p:txBody>
      </p:sp>
      <p:graphicFrame>
        <p:nvGraphicFramePr>
          <p:cNvPr id="40" name="Table 5">
            <a:extLst>
              <a:ext uri="{FF2B5EF4-FFF2-40B4-BE49-F238E27FC236}">
                <a16:creationId xmlns:a16="http://schemas.microsoft.com/office/drawing/2014/main" id="{9D2852D3-34B3-4FAC-A367-16F3145FBE6F}"/>
              </a:ext>
            </a:extLst>
          </p:cNvPr>
          <p:cNvGraphicFramePr>
            <a:graphicFrameLocks noGrp="1"/>
          </p:cNvGraphicFramePr>
          <p:nvPr>
            <p:extLst>
              <p:ext uri="{D42A27DB-BD31-4B8C-83A1-F6EECF244321}">
                <p14:modId xmlns:p14="http://schemas.microsoft.com/office/powerpoint/2010/main" val="1770074356"/>
              </p:ext>
            </p:extLst>
          </p:nvPr>
        </p:nvGraphicFramePr>
        <p:xfrm>
          <a:off x="3122920" y="2052063"/>
          <a:ext cx="2297922" cy="2390919"/>
        </p:xfrm>
        <a:graphic>
          <a:graphicData uri="http://schemas.openxmlformats.org/drawingml/2006/table">
            <a:tbl>
              <a:tblPr firstRow="1" bandRow="1">
                <a:solidFill>
                  <a:srgbClr val="666666">
                    <a:tint val="50000"/>
                  </a:srgbClr>
                </a:solidFill>
                <a:effectLst>
                  <a:outerShdw blurRad="38100" dist="30000" dir="5400000" rotWithShape="0">
                    <a:srgbClr val="000000">
                      <a:alpha val="45000"/>
                    </a:srgbClr>
                  </a:outerShdw>
                </a:effectLst>
              </a:tblPr>
              <a:tblGrid>
                <a:gridCol w="2297922">
                  <a:extLst>
                    <a:ext uri="{9D8B030D-6E8A-4147-A177-3AD203B41FA5}">
                      <a16:colId xmlns:a16="http://schemas.microsoft.com/office/drawing/2014/main" val="482525124"/>
                    </a:ext>
                  </a:extLst>
                </a:gridCol>
              </a:tblGrid>
              <a:tr h="235864">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1200" dirty="0"/>
                        <a:t>/STCSC/FIORI_BOM</a:t>
                      </a:r>
                      <a:endParaRPr lang="en-DE" sz="1200" dirty="0"/>
                    </a:p>
                  </a:txBody>
                  <a:tcPr>
                    <a:lnL w="10000" cap="flat" cmpd="sng" algn="ctr">
                      <a:solidFill>
                        <a:srgbClr val="666666"/>
                      </a:solidFill>
                      <a:prstDash val="solid"/>
                    </a:lnL>
                    <a:lnR w="10000" cap="flat" cmpd="sng" algn="ctr">
                      <a:solidFill>
                        <a:srgbClr val="666666"/>
                      </a:solidFill>
                      <a:prstDash val="solid"/>
                    </a:lnR>
                    <a:lnT w="10000" cap="flat" cmpd="sng" algn="ctr">
                      <a:solidFill>
                        <a:srgbClr val="666666"/>
                      </a:solidFill>
                      <a:prstDash val="solid"/>
                    </a:lnT>
                    <a:lnB w="19050" cap="flat" cmpd="sng" algn="ctr">
                      <a:solidFill>
                        <a:srgbClr val="FFFFFF"/>
                      </a:solidFill>
                      <a:prstDash val="solid"/>
                    </a:lnB>
                    <a:lnTlToBr w="12700" cmpd="sng">
                      <a:noFill/>
                      <a:prstDash val="solid"/>
                    </a:lnTlToBr>
                    <a:lnBlToTr w="12700" cmpd="sng">
                      <a:noFill/>
                      <a:prstDash val="solid"/>
                    </a:lnBlToTr>
                    <a:solidFill>
                      <a:srgbClr val="666666"/>
                    </a:solidFill>
                  </a:tcPr>
                </a:tc>
                <a:extLst>
                  <a:ext uri="{0D108BD9-81ED-4DB2-BD59-A6C34878D82A}">
                    <a16:rowId xmlns:a16="http://schemas.microsoft.com/office/drawing/2014/main" val="2281223254"/>
                  </a:ext>
                </a:extLst>
              </a:tr>
              <a:tr h="2162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050" dirty="0">
                          <a:solidFill>
                            <a:srgbClr val="FF0000"/>
                          </a:solidFill>
                        </a:rPr>
                        <a:t>ZEW_PRODUCT_SUITE</a:t>
                      </a:r>
                      <a:endParaRPr lang="en-DE" sz="1050" dirty="0">
                        <a:solidFill>
                          <a:srgbClr val="FF0000"/>
                        </a:solidFill>
                      </a:endParaRPr>
                    </a:p>
                  </a:txBody>
                  <a:tcPr>
                    <a:lnL w="10000" cap="flat" cmpd="sng" algn="ctr">
                      <a:solidFill>
                        <a:srgbClr val="666666"/>
                      </a:solidFill>
                      <a:prstDash val="solid"/>
                    </a:lnL>
                    <a:lnR w="10000" cap="flat" cmpd="sng" algn="ctr">
                      <a:solidFill>
                        <a:srgbClr val="666666"/>
                      </a:solidFill>
                      <a:prstDash val="solid"/>
                    </a:lnR>
                    <a:lnT w="19050" cap="flat" cmpd="sng" algn="ctr">
                      <a:solidFill>
                        <a:srgbClr val="FFFFFF"/>
                      </a:solidFill>
                      <a:prstDash val="solid"/>
                    </a:lnT>
                    <a:lnB w="10000" cap="flat" cmpd="sng" algn="ctr">
                      <a:solidFill>
                        <a:srgbClr val="666666"/>
                      </a:solidFill>
                      <a:prstDash val="solid"/>
                    </a:lnB>
                    <a:lnTlToBr w="12700" cmpd="sng">
                      <a:noFill/>
                      <a:prstDash val="solid"/>
                    </a:lnTlToBr>
                    <a:lnBlToTr w="12700" cmpd="sng">
                      <a:noFill/>
                      <a:prstDash val="solid"/>
                    </a:lnBlToTr>
                    <a:solidFill>
                      <a:srgbClr val="666666">
                        <a:alpha val="40000"/>
                      </a:srgbClr>
                    </a:solidFill>
                  </a:tcPr>
                </a:tc>
                <a:extLst>
                  <a:ext uri="{0D108BD9-81ED-4DB2-BD59-A6C34878D82A}">
                    <a16:rowId xmlns:a16="http://schemas.microsoft.com/office/drawing/2014/main" val="2842333168"/>
                  </a:ext>
                </a:extLst>
              </a:tr>
              <a:tr h="2162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050" dirty="0">
                          <a:solidFill>
                            <a:srgbClr val="FF0000"/>
                          </a:solidFill>
                        </a:rPr>
                        <a:t>ZEW_FIORIID</a:t>
                      </a:r>
                      <a:endParaRPr lang="en-DE" sz="1050" dirty="0">
                        <a:solidFill>
                          <a:srgbClr val="FF0000"/>
                        </a:solidFill>
                      </a:endParaRPr>
                    </a:p>
                  </a:txBody>
                  <a:tcPr>
                    <a:lnL w="10000" cap="flat" cmpd="sng" algn="ctr">
                      <a:solidFill>
                        <a:srgbClr val="666666"/>
                      </a:solidFill>
                      <a:prstDash val="solid"/>
                    </a:lnL>
                    <a:lnR w="10000" cap="flat" cmpd="sng" algn="ctr">
                      <a:solidFill>
                        <a:srgbClr val="666666"/>
                      </a:solidFill>
                      <a:prstDash val="solid"/>
                    </a:lnR>
                    <a:lnT w="10000" cap="flat" cmpd="sng" algn="ctr">
                      <a:solidFill>
                        <a:srgbClr val="666666"/>
                      </a:solidFill>
                      <a:prstDash val="solid"/>
                    </a:lnT>
                    <a:lnB w="10000" cap="flat" cmpd="sng" algn="ctr">
                      <a:solidFill>
                        <a:srgbClr val="666666"/>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60087057"/>
                  </a:ext>
                </a:extLst>
              </a:tr>
              <a:tr h="2162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050" dirty="0"/>
                        <a:t>ZEW_BSPNAME</a:t>
                      </a:r>
                      <a:endParaRPr lang="en-DE" sz="1050" dirty="0"/>
                    </a:p>
                  </a:txBody>
                  <a:tcPr>
                    <a:lnL w="10000" cap="flat" cmpd="sng" algn="ctr">
                      <a:solidFill>
                        <a:srgbClr val="666666"/>
                      </a:solidFill>
                      <a:prstDash val="solid"/>
                    </a:lnL>
                    <a:lnR w="10000" cap="flat" cmpd="sng" algn="ctr">
                      <a:solidFill>
                        <a:srgbClr val="666666"/>
                      </a:solidFill>
                      <a:prstDash val="solid"/>
                    </a:lnR>
                    <a:lnT w="10000" cap="flat" cmpd="sng" algn="ctr">
                      <a:solidFill>
                        <a:srgbClr val="666666"/>
                      </a:solidFill>
                      <a:prstDash val="solid"/>
                    </a:lnT>
                    <a:lnB w="10000" cap="flat" cmpd="sng" algn="ctr">
                      <a:solidFill>
                        <a:srgbClr val="666666"/>
                      </a:solidFill>
                      <a:prstDash val="solid"/>
                    </a:lnB>
                    <a:lnTlToBr w="12700" cmpd="sng">
                      <a:noFill/>
                      <a:prstDash val="solid"/>
                    </a:lnTlToBr>
                    <a:lnBlToTr w="12700" cmpd="sng">
                      <a:noFill/>
                      <a:prstDash val="solid"/>
                    </a:lnBlToTr>
                    <a:solidFill>
                      <a:srgbClr val="666666">
                        <a:alpha val="40000"/>
                      </a:srgbClr>
                    </a:solidFill>
                  </a:tcPr>
                </a:tc>
                <a:extLst>
                  <a:ext uri="{0D108BD9-81ED-4DB2-BD59-A6C34878D82A}">
                    <a16:rowId xmlns:a16="http://schemas.microsoft.com/office/drawing/2014/main" val="2976007980"/>
                  </a:ext>
                </a:extLst>
              </a:tr>
              <a:tr h="2162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050" dirty="0"/>
                        <a:t>ZEW_PRIMARYODATASERVICE</a:t>
                      </a:r>
                      <a:endParaRPr lang="en-DE" sz="1050" dirty="0"/>
                    </a:p>
                  </a:txBody>
                  <a:tcPr>
                    <a:lnL w="10000" cap="flat" cmpd="sng" algn="ctr">
                      <a:solidFill>
                        <a:srgbClr val="666666"/>
                      </a:solidFill>
                      <a:prstDash val="solid"/>
                    </a:lnL>
                    <a:lnR w="10000" cap="flat" cmpd="sng" algn="ctr">
                      <a:solidFill>
                        <a:srgbClr val="666666"/>
                      </a:solidFill>
                      <a:prstDash val="solid"/>
                    </a:lnR>
                    <a:lnT w="10000" cap="flat" cmpd="sng" algn="ctr">
                      <a:solidFill>
                        <a:srgbClr val="666666"/>
                      </a:solidFill>
                      <a:prstDash val="solid"/>
                    </a:lnT>
                    <a:lnB w="10000" cap="flat" cmpd="sng" algn="ctr">
                      <a:solidFill>
                        <a:srgbClr val="666666"/>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8765597"/>
                  </a:ext>
                </a:extLst>
              </a:tr>
              <a:tr h="2162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050" dirty="0"/>
                        <a:t>ZEW_TRANSACTION</a:t>
                      </a:r>
                      <a:endParaRPr lang="en-DE" sz="1050" dirty="0"/>
                    </a:p>
                  </a:txBody>
                  <a:tcPr>
                    <a:lnL w="10000" cap="flat" cmpd="sng" algn="ctr">
                      <a:solidFill>
                        <a:srgbClr val="666666"/>
                      </a:solidFill>
                      <a:prstDash val="solid"/>
                    </a:lnL>
                    <a:lnR w="10000" cap="flat" cmpd="sng" algn="ctr">
                      <a:solidFill>
                        <a:srgbClr val="666666"/>
                      </a:solidFill>
                      <a:prstDash val="solid"/>
                    </a:lnR>
                    <a:lnT w="10000" cap="flat" cmpd="sng" algn="ctr">
                      <a:solidFill>
                        <a:srgbClr val="666666"/>
                      </a:solidFill>
                      <a:prstDash val="solid"/>
                    </a:lnT>
                    <a:lnB w="10000" cap="flat" cmpd="sng" algn="ctr">
                      <a:solidFill>
                        <a:srgbClr val="666666"/>
                      </a:solidFill>
                      <a:prstDash val="solid"/>
                    </a:lnB>
                    <a:lnTlToBr w="12700" cmpd="sng">
                      <a:noFill/>
                      <a:prstDash val="solid"/>
                    </a:lnTlToBr>
                    <a:lnBlToTr w="12700" cmpd="sng">
                      <a:noFill/>
                      <a:prstDash val="solid"/>
                    </a:lnBlToTr>
                    <a:solidFill>
                      <a:srgbClr val="666666">
                        <a:alpha val="40000"/>
                      </a:srgbClr>
                    </a:solidFill>
                  </a:tcPr>
                </a:tc>
                <a:extLst>
                  <a:ext uri="{0D108BD9-81ED-4DB2-BD59-A6C34878D82A}">
                    <a16:rowId xmlns:a16="http://schemas.microsoft.com/office/drawing/2014/main" val="1503823651"/>
                  </a:ext>
                </a:extLst>
              </a:tr>
              <a:tr h="28643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de-DE" sz="1050" dirty="0"/>
                        <a:t>ZEW_APPCOMPONENT</a:t>
                      </a:r>
                      <a:endParaRPr lang="en-DE" sz="1050" dirty="0"/>
                    </a:p>
                  </a:txBody>
                  <a:tcPr>
                    <a:lnL w="10000" cap="flat" cmpd="sng" algn="ctr">
                      <a:solidFill>
                        <a:srgbClr val="666666"/>
                      </a:solidFill>
                      <a:prstDash val="solid"/>
                    </a:lnL>
                    <a:lnR w="10000" cap="flat" cmpd="sng" algn="ctr">
                      <a:solidFill>
                        <a:srgbClr val="666666"/>
                      </a:solidFill>
                      <a:prstDash val="solid"/>
                    </a:lnR>
                    <a:lnT w="10000" cap="flat" cmpd="sng" algn="ctr">
                      <a:solidFill>
                        <a:srgbClr val="666666"/>
                      </a:solidFill>
                      <a:prstDash val="solid"/>
                    </a:lnT>
                    <a:lnB w="100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318511"/>
                  </a:ext>
                </a:extLst>
              </a:tr>
              <a:tr h="286433">
                <a:tc>
                  <a:txBody>
                    <a:bodyPr/>
                    <a:lstStyle/>
                    <a:p>
                      <a:pPr marL="0" algn="l" defTabSz="914400" rtl="0" eaLnBrk="1" latinLnBrk="0" hangingPunct="1"/>
                      <a:r>
                        <a:rPr lang="en-IN" sz="1050" kern="1200" dirty="0">
                          <a:solidFill>
                            <a:schemeClr val="dk1"/>
                          </a:solidFill>
                          <a:latin typeface="Arial"/>
                          <a:ea typeface="+mn-ea"/>
                          <a:cs typeface="+mn-cs"/>
                        </a:rPr>
                        <a:t>ZEW_LINE_OF_BUSINESS</a:t>
                      </a:r>
                      <a:endParaRPr lang="en-DE" sz="1050" kern="1200" dirty="0">
                        <a:solidFill>
                          <a:schemeClr val="dk1"/>
                        </a:solidFill>
                        <a:latin typeface="Arial"/>
                        <a:ea typeface="+mn-ea"/>
                        <a:cs typeface="+mn-cs"/>
                      </a:endParaRPr>
                    </a:p>
                  </a:txBody>
                  <a:tcPr>
                    <a:lnL w="10000" cap="flat" cmpd="sng" algn="ctr">
                      <a:solidFill>
                        <a:srgbClr val="666666"/>
                      </a:solidFill>
                      <a:prstDash val="solid"/>
                    </a:lnL>
                    <a:lnR w="10000" cap="flat" cmpd="sng" algn="ctr">
                      <a:solidFill>
                        <a:srgbClr val="666666"/>
                      </a:solidFill>
                      <a:prstDash val="solid"/>
                    </a:lnR>
                    <a:lnT w="10000" cap="flat" cmpd="sng" algn="ctr">
                      <a:solidFill>
                        <a:srgbClr val="666666"/>
                      </a:solidFill>
                      <a:prstDash val="solid"/>
                    </a:lnT>
                    <a:lnB w="100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72755335"/>
                  </a:ext>
                </a:extLst>
              </a:tr>
              <a:tr h="286433">
                <a:tc>
                  <a:txBody>
                    <a:bodyPr/>
                    <a:lstStyle/>
                    <a:p>
                      <a:r>
                        <a:rPr lang="en-IN" sz="1050" kern="1200" dirty="0">
                          <a:solidFill>
                            <a:schemeClr val="dk1"/>
                          </a:solidFill>
                          <a:latin typeface="Arial"/>
                          <a:ea typeface="+mn-ea"/>
                          <a:cs typeface="+mn-cs"/>
                        </a:rPr>
                        <a:t>ZEW_ROLENAME</a:t>
                      </a:r>
                      <a:endParaRPr lang="en-DE" sz="1050" kern="1200" dirty="0">
                        <a:solidFill>
                          <a:schemeClr val="dk1"/>
                        </a:solidFill>
                        <a:latin typeface="Arial"/>
                        <a:ea typeface="+mn-ea"/>
                        <a:cs typeface="+mn-cs"/>
                      </a:endParaRPr>
                    </a:p>
                  </a:txBody>
                  <a:tcPr>
                    <a:lnL w="10000" cap="flat" cmpd="sng" algn="ctr">
                      <a:solidFill>
                        <a:srgbClr val="666666"/>
                      </a:solidFill>
                      <a:prstDash val="solid"/>
                    </a:lnL>
                    <a:lnR w="10000" cap="flat" cmpd="sng" algn="ctr">
                      <a:solidFill>
                        <a:srgbClr val="666666"/>
                      </a:solidFill>
                      <a:prstDash val="solid"/>
                    </a:lnR>
                    <a:lnT w="10000" cap="flat" cmpd="sng" algn="ctr">
                      <a:solidFill>
                        <a:srgbClr val="666666"/>
                      </a:solidFill>
                      <a:prstDash val="solid"/>
                    </a:lnT>
                    <a:lnB w="10000" cap="flat" cmpd="sng" algn="ctr">
                      <a:solidFill>
                        <a:srgbClr val="666666"/>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967410610"/>
                  </a:ext>
                </a:extLst>
              </a:tr>
            </a:tbl>
          </a:graphicData>
        </a:graphic>
      </p:graphicFrame>
      <p:sp>
        <p:nvSpPr>
          <p:cNvPr id="42" name="TextBox 41">
            <a:extLst>
              <a:ext uri="{FF2B5EF4-FFF2-40B4-BE49-F238E27FC236}">
                <a16:creationId xmlns:a16="http://schemas.microsoft.com/office/drawing/2014/main" id="{56175D11-A987-43A3-A4FC-D09CD219C93B}"/>
              </a:ext>
            </a:extLst>
          </p:cNvPr>
          <p:cNvSpPr txBox="1"/>
          <p:nvPr/>
        </p:nvSpPr>
        <p:spPr>
          <a:xfrm>
            <a:off x="504000" y="5559954"/>
            <a:ext cx="3478516" cy="738664"/>
          </a:xfrm>
          <a:prstGeom prst="rect">
            <a:avLst/>
          </a:prstGeom>
          <a:noFill/>
        </p:spPr>
        <p:txBody>
          <a:bodyPr wrap="none" lIns="0" tIns="0" rIns="0" bIns="0" rtlCol="0">
            <a:spAutoFit/>
          </a:bodyPr>
          <a:lstStyle/>
          <a:p>
            <a:pPr defTabSz="1088776" fontAlgn="base">
              <a:spcBef>
                <a:spcPct val="50000"/>
              </a:spcBef>
              <a:spcAft>
                <a:spcPct val="0"/>
              </a:spcAft>
              <a:buClr>
                <a:srgbClr val="F0AB00"/>
              </a:buClr>
              <a:buSzPct val="80000"/>
            </a:pPr>
            <a:r>
              <a:rPr lang="en-US" sz="1200" kern="0" dirty="0">
                <a:solidFill>
                  <a:srgbClr val="FF0000"/>
                </a:solidFill>
                <a:latin typeface="Arial"/>
                <a:ea typeface="Arial Unicode MS" pitchFamily="34" charset="-128"/>
                <a:cs typeface="Arial Unicode MS" pitchFamily="34" charset="-128"/>
              </a:rPr>
              <a:t>Primary key</a:t>
            </a:r>
          </a:p>
          <a:p>
            <a:pPr defTabSz="1088776"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Foreign key </a:t>
            </a:r>
          </a:p>
          <a:p>
            <a:pPr defTabSz="1088776"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(non key fields excluded for presentation purposes)</a:t>
            </a:r>
            <a:endParaRPr lang="en-DE" sz="1200" kern="0" dirty="0" err="1">
              <a:solidFill>
                <a:srgbClr val="000000"/>
              </a:solidFill>
              <a:latin typeface="Arial"/>
              <a:ea typeface="Arial Unicode MS" pitchFamily="34" charset="-128"/>
              <a:cs typeface="Arial Unicode MS" pitchFamily="34" charset="-128"/>
            </a:endParaRPr>
          </a:p>
        </p:txBody>
      </p:sp>
      <p:graphicFrame>
        <p:nvGraphicFramePr>
          <p:cNvPr id="48" name="Table 5">
            <a:extLst>
              <a:ext uri="{FF2B5EF4-FFF2-40B4-BE49-F238E27FC236}">
                <a16:creationId xmlns:a16="http://schemas.microsoft.com/office/drawing/2014/main" id="{C40A4EAA-54CD-4AF3-9EBA-A879F65A31E0}"/>
              </a:ext>
            </a:extLst>
          </p:cNvPr>
          <p:cNvGraphicFramePr>
            <a:graphicFrameLocks noGrp="1"/>
          </p:cNvGraphicFramePr>
          <p:nvPr>
            <p:extLst>
              <p:ext uri="{D42A27DB-BD31-4B8C-83A1-F6EECF244321}">
                <p14:modId xmlns:p14="http://schemas.microsoft.com/office/powerpoint/2010/main" val="328795132"/>
              </p:ext>
            </p:extLst>
          </p:nvPr>
        </p:nvGraphicFramePr>
        <p:xfrm>
          <a:off x="5901075" y="1445216"/>
          <a:ext cx="2297922" cy="1028700"/>
        </p:xfrm>
        <a:graphic>
          <a:graphicData uri="http://schemas.openxmlformats.org/drawingml/2006/table">
            <a:tbl>
              <a:tblPr firstRow="1" bandRow="1">
                <a:solidFill>
                  <a:srgbClr val="666666">
                    <a:tint val="50000"/>
                  </a:srgbClr>
                </a:solidFill>
                <a:effectLst>
                  <a:outerShdw blurRad="38100" dist="30000" dir="5400000" rotWithShape="0">
                    <a:srgbClr val="000000">
                      <a:alpha val="45000"/>
                    </a:srgbClr>
                  </a:outerShdw>
                </a:effectLst>
              </a:tblPr>
              <a:tblGrid>
                <a:gridCol w="2297922">
                  <a:extLst>
                    <a:ext uri="{9D8B030D-6E8A-4147-A177-3AD203B41FA5}">
                      <a16:colId xmlns:a16="http://schemas.microsoft.com/office/drawing/2014/main" val="482525124"/>
                    </a:ext>
                  </a:extLst>
                </a:gridCol>
              </a:tblGrid>
              <a:tr h="235864">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1200" dirty="0"/>
                        <a:t>/STCSC/FIORI_AIS</a:t>
                      </a:r>
                      <a:endParaRPr lang="en-DE" sz="1200" dirty="0"/>
                    </a:p>
                  </a:txBody>
                  <a:tcPr>
                    <a:lnL w="10000" cap="flat" cmpd="sng" algn="ctr">
                      <a:solidFill>
                        <a:srgbClr val="666666"/>
                      </a:solidFill>
                      <a:prstDash val="solid"/>
                    </a:lnL>
                    <a:lnR w="10000" cap="flat" cmpd="sng" algn="ctr">
                      <a:solidFill>
                        <a:srgbClr val="666666"/>
                      </a:solidFill>
                      <a:prstDash val="solid"/>
                    </a:lnR>
                    <a:lnT w="10000" cap="flat" cmpd="sng" algn="ctr">
                      <a:solidFill>
                        <a:srgbClr val="666666"/>
                      </a:solidFill>
                      <a:prstDash val="solid"/>
                    </a:lnT>
                    <a:lnB w="19050" cap="flat" cmpd="sng" algn="ctr">
                      <a:solidFill>
                        <a:srgbClr val="FFFFFF"/>
                      </a:solidFill>
                      <a:prstDash val="solid"/>
                    </a:lnB>
                    <a:lnTlToBr w="12700" cmpd="sng">
                      <a:noFill/>
                      <a:prstDash val="solid"/>
                    </a:lnTlToBr>
                    <a:lnBlToTr w="12700" cmpd="sng">
                      <a:noFill/>
                      <a:prstDash val="solid"/>
                    </a:lnBlToTr>
                    <a:solidFill>
                      <a:srgbClr val="666666"/>
                    </a:solidFill>
                  </a:tcPr>
                </a:tc>
                <a:extLst>
                  <a:ext uri="{0D108BD9-81ED-4DB2-BD59-A6C34878D82A}">
                    <a16:rowId xmlns:a16="http://schemas.microsoft.com/office/drawing/2014/main" val="2281223254"/>
                  </a:ext>
                </a:extLst>
              </a:tr>
              <a:tr h="2162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050" dirty="0">
                          <a:solidFill>
                            <a:srgbClr val="FF0000"/>
                          </a:solidFill>
                        </a:rPr>
                        <a:t>SESSNO</a:t>
                      </a:r>
                      <a:endParaRPr lang="en-DE" sz="1050" dirty="0">
                        <a:solidFill>
                          <a:srgbClr val="FF0000"/>
                        </a:solidFill>
                      </a:endParaRPr>
                    </a:p>
                  </a:txBody>
                  <a:tcPr>
                    <a:lnL w="10000" cap="flat" cmpd="sng" algn="ctr">
                      <a:solidFill>
                        <a:srgbClr val="666666"/>
                      </a:solidFill>
                      <a:prstDash val="solid"/>
                    </a:lnL>
                    <a:lnR w="10000" cap="flat" cmpd="sng" algn="ctr">
                      <a:solidFill>
                        <a:srgbClr val="666666"/>
                      </a:solidFill>
                      <a:prstDash val="solid"/>
                    </a:lnR>
                    <a:lnT w="19050" cap="flat" cmpd="sng" algn="ctr">
                      <a:solidFill>
                        <a:srgbClr val="FFFFFF"/>
                      </a:solidFill>
                      <a:prstDash val="solid"/>
                    </a:lnT>
                    <a:lnB w="10000" cap="flat" cmpd="sng" algn="ctr">
                      <a:solidFill>
                        <a:srgbClr val="666666"/>
                      </a:solidFill>
                      <a:prstDash val="solid"/>
                    </a:lnB>
                    <a:lnTlToBr w="12700" cmpd="sng">
                      <a:noFill/>
                      <a:prstDash val="solid"/>
                    </a:lnTlToBr>
                    <a:lnBlToTr w="12700" cmpd="sng">
                      <a:noFill/>
                      <a:prstDash val="solid"/>
                    </a:lnBlToTr>
                    <a:solidFill>
                      <a:srgbClr val="666666">
                        <a:alpha val="40000"/>
                      </a:srgbClr>
                    </a:solidFill>
                  </a:tcPr>
                </a:tc>
                <a:extLst>
                  <a:ext uri="{0D108BD9-81ED-4DB2-BD59-A6C34878D82A}">
                    <a16:rowId xmlns:a16="http://schemas.microsoft.com/office/drawing/2014/main" val="2842333168"/>
                  </a:ext>
                </a:extLst>
              </a:tr>
              <a:tr h="2162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050" dirty="0">
                          <a:solidFill>
                            <a:srgbClr val="FF0000"/>
                          </a:solidFill>
                        </a:rPr>
                        <a:t>SYSTNO</a:t>
                      </a:r>
                      <a:endParaRPr lang="en-DE" sz="1050" dirty="0">
                        <a:solidFill>
                          <a:srgbClr val="FF0000"/>
                        </a:solidFill>
                      </a:endParaRPr>
                    </a:p>
                  </a:txBody>
                  <a:tcPr>
                    <a:lnL w="10000" cap="flat" cmpd="sng" algn="ctr">
                      <a:solidFill>
                        <a:srgbClr val="666666"/>
                      </a:solidFill>
                      <a:prstDash val="solid"/>
                    </a:lnL>
                    <a:lnR w="10000" cap="flat" cmpd="sng" algn="ctr">
                      <a:solidFill>
                        <a:srgbClr val="666666"/>
                      </a:solidFill>
                      <a:prstDash val="solid"/>
                    </a:lnR>
                    <a:lnT w="10000" cap="flat" cmpd="sng" algn="ctr">
                      <a:solidFill>
                        <a:srgbClr val="666666"/>
                      </a:solidFill>
                      <a:prstDash val="solid"/>
                    </a:lnT>
                    <a:lnB w="10000" cap="flat" cmpd="sng" algn="ctr">
                      <a:solidFill>
                        <a:srgbClr val="666666"/>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60087057"/>
                  </a:ext>
                </a:extLst>
              </a:tr>
              <a:tr h="2162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050" dirty="0">
                          <a:solidFill>
                            <a:srgbClr val="FF0000"/>
                          </a:solidFill>
                        </a:rPr>
                        <a:t>ZEW_APPL_NAME</a:t>
                      </a:r>
                      <a:endParaRPr lang="en-DE" sz="1050" dirty="0">
                        <a:solidFill>
                          <a:srgbClr val="FF0000"/>
                        </a:solidFill>
                      </a:endParaRPr>
                    </a:p>
                  </a:txBody>
                  <a:tcPr>
                    <a:lnL w="10000" cap="flat" cmpd="sng" algn="ctr">
                      <a:solidFill>
                        <a:srgbClr val="666666"/>
                      </a:solidFill>
                      <a:prstDash val="solid"/>
                    </a:lnL>
                    <a:lnR w="10000" cap="flat" cmpd="sng" algn="ctr">
                      <a:solidFill>
                        <a:srgbClr val="666666"/>
                      </a:solidFill>
                      <a:prstDash val="solid"/>
                    </a:lnR>
                    <a:lnT w="10000" cap="flat" cmpd="sng" algn="ctr">
                      <a:solidFill>
                        <a:srgbClr val="666666"/>
                      </a:solidFill>
                      <a:prstDash val="solid"/>
                    </a:lnT>
                    <a:lnB w="1000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666666">
                        <a:alpha val="40000"/>
                      </a:srgbClr>
                    </a:solidFill>
                  </a:tcPr>
                </a:tc>
                <a:extLst>
                  <a:ext uri="{0D108BD9-81ED-4DB2-BD59-A6C34878D82A}">
                    <a16:rowId xmlns:a16="http://schemas.microsoft.com/office/drawing/2014/main" val="2976007980"/>
                  </a:ext>
                </a:extLst>
              </a:tr>
            </a:tbl>
          </a:graphicData>
        </a:graphic>
      </p:graphicFrame>
      <p:graphicFrame>
        <p:nvGraphicFramePr>
          <p:cNvPr id="57" name="Table 5">
            <a:extLst>
              <a:ext uri="{FF2B5EF4-FFF2-40B4-BE49-F238E27FC236}">
                <a16:creationId xmlns:a16="http://schemas.microsoft.com/office/drawing/2014/main" id="{C0B2894A-A355-4892-97A8-4A4A905673AD}"/>
              </a:ext>
            </a:extLst>
          </p:cNvPr>
          <p:cNvGraphicFramePr>
            <a:graphicFrameLocks noGrp="1"/>
          </p:cNvGraphicFramePr>
          <p:nvPr>
            <p:extLst>
              <p:ext uri="{D42A27DB-BD31-4B8C-83A1-F6EECF244321}">
                <p14:modId xmlns:p14="http://schemas.microsoft.com/office/powerpoint/2010/main" val="525921701"/>
              </p:ext>
            </p:extLst>
          </p:nvPr>
        </p:nvGraphicFramePr>
        <p:xfrm>
          <a:off x="5901075" y="2754435"/>
          <a:ext cx="2297922" cy="1531620"/>
        </p:xfrm>
        <a:graphic>
          <a:graphicData uri="http://schemas.openxmlformats.org/drawingml/2006/table">
            <a:tbl>
              <a:tblPr firstRow="1" bandRow="1">
                <a:solidFill>
                  <a:srgbClr val="666666">
                    <a:tint val="50000"/>
                  </a:srgbClr>
                </a:solidFill>
                <a:effectLst>
                  <a:outerShdw blurRad="38100" dist="30000" dir="5400000" rotWithShape="0">
                    <a:srgbClr val="000000">
                      <a:alpha val="45000"/>
                    </a:srgbClr>
                  </a:outerShdw>
                </a:effectLst>
              </a:tblPr>
              <a:tblGrid>
                <a:gridCol w="2297922">
                  <a:extLst>
                    <a:ext uri="{9D8B030D-6E8A-4147-A177-3AD203B41FA5}">
                      <a16:colId xmlns:a16="http://schemas.microsoft.com/office/drawing/2014/main" val="482525124"/>
                    </a:ext>
                  </a:extLst>
                </a:gridCol>
              </a:tblGrid>
              <a:tr h="235864">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1200" dirty="0"/>
                        <a:t>/STCSC/ODATA_REQ</a:t>
                      </a:r>
                      <a:endParaRPr lang="en-DE" sz="1200" dirty="0"/>
                    </a:p>
                  </a:txBody>
                  <a:tcPr>
                    <a:lnL w="10000" cap="flat" cmpd="sng" algn="ctr">
                      <a:solidFill>
                        <a:srgbClr val="666666"/>
                      </a:solidFill>
                      <a:prstDash val="solid"/>
                    </a:lnL>
                    <a:lnR w="10000" cap="flat" cmpd="sng" algn="ctr">
                      <a:solidFill>
                        <a:srgbClr val="666666"/>
                      </a:solidFill>
                      <a:prstDash val="solid"/>
                    </a:lnR>
                    <a:lnT w="10000" cap="flat" cmpd="sng" algn="ctr">
                      <a:solidFill>
                        <a:srgbClr val="666666"/>
                      </a:solidFill>
                      <a:prstDash val="solid"/>
                    </a:lnT>
                    <a:lnB w="19050" cap="flat" cmpd="sng" algn="ctr">
                      <a:solidFill>
                        <a:srgbClr val="FFFFFF"/>
                      </a:solidFill>
                      <a:prstDash val="solid"/>
                    </a:lnB>
                    <a:lnTlToBr w="12700" cmpd="sng">
                      <a:noFill/>
                      <a:prstDash val="solid"/>
                    </a:lnTlToBr>
                    <a:lnBlToTr w="12700" cmpd="sng">
                      <a:noFill/>
                      <a:prstDash val="solid"/>
                    </a:lnBlToTr>
                    <a:solidFill>
                      <a:srgbClr val="666666"/>
                    </a:solidFill>
                  </a:tcPr>
                </a:tc>
                <a:extLst>
                  <a:ext uri="{0D108BD9-81ED-4DB2-BD59-A6C34878D82A}">
                    <a16:rowId xmlns:a16="http://schemas.microsoft.com/office/drawing/2014/main" val="2281223254"/>
                  </a:ext>
                </a:extLst>
              </a:tr>
              <a:tr h="2162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050" dirty="0">
                          <a:solidFill>
                            <a:srgbClr val="FF0000"/>
                          </a:solidFill>
                        </a:rPr>
                        <a:t>SESSNO</a:t>
                      </a:r>
                      <a:endParaRPr lang="en-DE" sz="1050" dirty="0">
                        <a:solidFill>
                          <a:srgbClr val="FF0000"/>
                        </a:solidFill>
                      </a:endParaRPr>
                    </a:p>
                  </a:txBody>
                  <a:tcPr>
                    <a:lnL w="10000" cap="flat" cmpd="sng" algn="ctr">
                      <a:solidFill>
                        <a:srgbClr val="666666"/>
                      </a:solidFill>
                      <a:prstDash val="solid"/>
                    </a:lnL>
                    <a:lnR w="10000" cap="flat" cmpd="sng" algn="ctr">
                      <a:solidFill>
                        <a:srgbClr val="666666"/>
                      </a:solidFill>
                      <a:prstDash val="solid"/>
                    </a:lnR>
                    <a:lnT w="19050" cap="flat" cmpd="sng" algn="ctr">
                      <a:solidFill>
                        <a:srgbClr val="FFFFFF"/>
                      </a:solidFill>
                      <a:prstDash val="solid"/>
                    </a:lnT>
                    <a:lnB w="10000" cap="flat" cmpd="sng" algn="ctr">
                      <a:solidFill>
                        <a:srgbClr val="666666"/>
                      </a:solidFill>
                      <a:prstDash val="solid"/>
                    </a:lnB>
                    <a:lnTlToBr w="12700" cmpd="sng">
                      <a:noFill/>
                      <a:prstDash val="solid"/>
                    </a:lnTlToBr>
                    <a:lnBlToTr w="12700" cmpd="sng">
                      <a:noFill/>
                      <a:prstDash val="solid"/>
                    </a:lnBlToTr>
                    <a:solidFill>
                      <a:srgbClr val="666666">
                        <a:alpha val="40000"/>
                      </a:srgbClr>
                    </a:solidFill>
                  </a:tcPr>
                </a:tc>
                <a:extLst>
                  <a:ext uri="{0D108BD9-81ED-4DB2-BD59-A6C34878D82A}">
                    <a16:rowId xmlns:a16="http://schemas.microsoft.com/office/drawing/2014/main" val="2842333168"/>
                  </a:ext>
                </a:extLst>
              </a:tr>
              <a:tr h="2162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050" dirty="0">
                          <a:solidFill>
                            <a:srgbClr val="FF0000"/>
                          </a:solidFill>
                        </a:rPr>
                        <a:t>SYSTNO</a:t>
                      </a:r>
                      <a:endParaRPr lang="en-DE" sz="1050" dirty="0">
                        <a:solidFill>
                          <a:srgbClr val="FF0000"/>
                        </a:solidFill>
                      </a:endParaRPr>
                    </a:p>
                  </a:txBody>
                  <a:tcPr>
                    <a:lnL w="10000" cap="flat" cmpd="sng" algn="ctr">
                      <a:solidFill>
                        <a:srgbClr val="666666"/>
                      </a:solidFill>
                      <a:prstDash val="solid"/>
                    </a:lnL>
                    <a:lnR w="10000" cap="flat" cmpd="sng" algn="ctr">
                      <a:solidFill>
                        <a:srgbClr val="666666"/>
                      </a:solidFill>
                      <a:prstDash val="solid"/>
                    </a:lnR>
                    <a:lnT w="10000" cap="flat" cmpd="sng" algn="ctr">
                      <a:solidFill>
                        <a:srgbClr val="666666"/>
                      </a:solidFill>
                      <a:prstDash val="solid"/>
                    </a:lnT>
                    <a:lnB w="10000" cap="flat" cmpd="sng" algn="ctr">
                      <a:solidFill>
                        <a:srgbClr val="666666"/>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60087057"/>
                  </a:ext>
                </a:extLst>
              </a:tr>
              <a:tr h="2162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050" dirty="0">
                          <a:solidFill>
                            <a:srgbClr val="FF0000"/>
                          </a:solidFill>
                        </a:rPr>
                        <a:t>ZEW_SERVICE</a:t>
                      </a:r>
                      <a:endParaRPr lang="en-DE" sz="1050" dirty="0">
                        <a:solidFill>
                          <a:srgbClr val="FF0000"/>
                        </a:solidFill>
                      </a:endParaRPr>
                    </a:p>
                  </a:txBody>
                  <a:tcPr>
                    <a:lnL w="10000" cap="flat" cmpd="sng" algn="ctr">
                      <a:solidFill>
                        <a:srgbClr val="666666"/>
                      </a:solidFill>
                      <a:prstDash val="solid"/>
                    </a:lnL>
                    <a:lnR w="10000" cap="flat" cmpd="sng" algn="ctr">
                      <a:solidFill>
                        <a:srgbClr val="666666"/>
                      </a:solidFill>
                      <a:prstDash val="solid"/>
                    </a:lnR>
                    <a:lnT w="10000" cap="flat" cmpd="sng" algn="ctr">
                      <a:solidFill>
                        <a:srgbClr val="666666"/>
                      </a:solidFill>
                      <a:prstDash val="solid"/>
                    </a:lnT>
                    <a:lnB w="10000" cap="flat" cmpd="sng" algn="ctr">
                      <a:solidFill>
                        <a:srgbClr val="666666"/>
                      </a:solidFill>
                      <a:prstDash val="solid"/>
                    </a:lnB>
                    <a:lnTlToBr w="12700" cmpd="sng">
                      <a:noFill/>
                      <a:prstDash val="solid"/>
                    </a:lnTlToBr>
                    <a:lnBlToTr w="12700" cmpd="sng">
                      <a:noFill/>
                      <a:prstDash val="solid"/>
                    </a:lnBlToTr>
                    <a:solidFill>
                      <a:srgbClr val="666666">
                        <a:alpha val="40000"/>
                      </a:srgbClr>
                    </a:solidFill>
                  </a:tcPr>
                </a:tc>
                <a:extLst>
                  <a:ext uri="{0D108BD9-81ED-4DB2-BD59-A6C34878D82A}">
                    <a16:rowId xmlns:a16="http://schemas.microsoft.com/office/drawing/2014/main" val="2976007980"/>
                  </a:ext>
                </a:extLst>
              </a:tr>
              <a:tr h="2162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050" dirty="0">
                          <a:solidFill>
                            <a:srgbClr val="FF0000"/>
                          </a:solidFill>
                        </a:rPr>
                        <a:t>ZEW_ENTITYSET</a:t>
                      </a:r>
                      <a:endParaRPr lang="en-DE" sz="1050" dirty="0">
                        <a:solidFill>
                          <a:srgbClr val="FF0000"/>
                        </a:solidFill>
                      </a:endParaRPr>
                    </a:p>
                  </a:txBody>
                  <a:tcPr>
                    <a:lnL w="10000" cap="flat" cmpd="sng" algn="ctr">
                      <a:solidFill>
                        <a:srgbClr val="666666"/>
                      </a:solidFill>
                      <a:prstDash val="solid"/>
                    </a:lnL>
                    <a:lnR w="10000" cap="flat" cmpd="sng" algn="ctr">
                      <a:solidFill>
                        <a:srgbClr val="666666"/>
                      </a:solidFill>
                      <a:prstDash val="solid"/>
                    </a:lnR>
                    <a:lnT w="10000" cap="flat" cmpd="sng" algn="ctr">
                      <a:solidFill>
                        <a:srgbClr val="666666"/>
                      </a:solidFill>
                      <a:prstDash val="solid"/>
                    </a:lnT>
                    <a:lnB w="10000" cap="flat" cmpd="sng" algn="ctr">
                      <a:solidFill>
                        <a:srgbClr val="666666"/>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4130894"/>
                  </a:ext>
                </a:extLst>
              </a:tr>
              <a:tr h="2162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050" dirty="0">
                          <a:solidFill>
                            <a:srgbClr val="FF0000"/>
                          </a:solidFill>
                        </a:rPr>
                        <a:t>ZEW_OPERATION</a:t>
                      </a:r>
                      <a:endParaRPr lang="en-DE" sz="1050" dirty="0">
                        <a:solidFill>
                          <a:srgbClr val="FF0000"/>
                        </a:solidFill>
                      </a:endParaRPr>
                    </a:p>
                  </a:txBody>
                  <a:tcPr>
                    <a:lnL w="10000" cap="flat" cmpd="sng" algn="ctr">
                      <a:solidFill>
                        <a:srgbClr val="666666"/>
                      </a:solidFill>
                      <a:prstDash val="solid"/>
                    </a:lnL>
                    <a:lnR w="10000" cap="flat" cmpd="sng" algn="ctr">
                      <a:solidFill>
                        <a:srgbClr val="666666"/>
                      </a:solidFill>
                      <a:prstDash val="solid"/>
                    </a:lnR>
                    <a:lnT w="10000" cap="flat" cmpd="sng" algn="ctr">
                      <a:solidFill>
                        <a:srgbClr val="666666"/>
                      </a:solidFill>
                      <a:prstDash val="solid"/>
                    </a:lnT>
                    <a:lnB w="10000" cap="flat" cmpd="sng" algn="ctr">
                      <a:solidFill>
                        <a:srgbClr val="666666"/>
                      </a:solidFill>
                      <a:prstDash val="solid"/>
                    </a:lnB>
                    <a:lnTlToBr w="12700" cmpd="sng">
                      <a:noFill/>
                      <a:prstDash val="solid"/>
                    </a:lnTlToBr>
                    <a:lnBlToTr w="12700" cmpd="sng">
                      <a:noFill/>
                      <a:prstDash val="solid"/>
                    </a:lnBlToTr>
                    <a:solidFill>
                      <a:srgbClr val="666666">
                        <a:alpha val="40000"/>
                      </a:srgbClr>
                    </a:solidFill>
                  </a:tcPr>
                </a:tc>
                <a:extLst>
                  <a:ext uri="{0D108BD9-81ED-4DB2-BD59-A6C34878D82A}">
                    <a16:rowId xmlns:a16="http://schemas.microsoft.com/office/drawing/2014/main" val="4164845519"/>
                  </a:ext>
                </a:extLst>
              </a:tr>
            </a:tbl>
          </a:graphicData>
        </a:graphic>
      </p:graphicFrame>
      <p:cxnSp>
        <p:nvCxnSpPr>
          <p:cNvPr id="64" name="Straight Connector 63">
            <a:extLst>
              <a:ext uri="{FF2B5EF4-FFF2-40B4-BE49-F238E27FC236}">
                <a16:creationId xmlns:a16="http://schemas.microsoft.com/office/drawing/2014/main" id="{F812C821-0472-403D-8434-3D8C162076BA}"/>
              </a:ext>
            </a:extLst>
          </p:cNvPr>
          <p:cNvCxnSpPr>
            <a:cxnSpLocks/>
          </p:cNvCxnSpPr>
          <p:nvPr/>
        </p:nvCxnSpPr>
        <p:spPr>
          <a:xfrm>
            <a:off x="5278229" y="2961089"/>
            <a:ext cx="285225" cy="0"/>
          </a:xfrm>
          <a:prstGeom prst="line">
            <a:avLst/>
          </a:prstGeom>
          <a:noFill/>
          <a:ln w="25400" cap="flat" cmpd="sng" algn="ctr">
            <a:solidFill>
              <a:srgbClr val="000000"/>
            </a:solidFill>
            <a:prstDash val="solid"/>
            <a:headEnd type="none" w="med" len="med"/>
            <a:tailEnd type="none" w="med" len="med"/>
          </a:ln>
          <a:effectLst/>
        </p:spPr>
      </p:cxnSp>
      <p:cxnSp>
        <p:nvCxnSpPr>
          <p:cNvPr id="66" name="Straight Connector 65">
            <a:extLst>
              <a:ext uri="{FF2B5EF4-FFF2-40B4-BE49-F238E27FC236}">
                <a16:creationId xmlns:a16="http://schemas.microsoft.com/office/drawing/2014/main" id="{75A9E0A5-17CD-44F8-9D07-57B9DFB3B473}"/>
              </a:ext>
            </a:extLst>
          </p:cNvPr>
          <p:cNvCxnSpPr>
            <a:cxnSpLocks/>
          </p:cNvCxnSpPr>
          <p:nvPr/>
        </p:nvCxnSpPr>
        <p:spPr>
          <a:xfrm>
            <a:off x="5288016" y="3212575"/>
            <a:ext cx="513125" cy="0"/>
          </a:xfrm>
          <a:prstGeom prst="line">
            <a:avLst/>
          </a:prstGeom>
          <a:noFill/>
          <a:ln w="25400" cap="flat" cmpd="sng" algn="ctr">
            <a:solidFill>
              <a:srgbClr val="000000"/>
            </a:solidFill>
            <a:prstDash val="solid"/>
            <a:headEnd type="none" w="med" len="med"/>
            <a:tailEnd type="none" w="med" len="med"/>
          </a:ln>
          <a:effectLst/>
        </p:spPr>
      </p:cxnSp>
      <p:cxnSp>
        <p:nvCxnSpPr>
          <p:cNvPr id="68" name="Straight Connector 67">
            <a:extLst>
              <a:ext uri="{FF2B5EF4-FFF2-40B4-BE49-F238E27FC236}">
                <a16:creationId xmlns:a16="http://schemas.microsoft.com/office/drawing/2014/main" id="{2B73251D-A878-4640-ACDA-422FD4367AEF}"/>
              </a:ext>
            </a:extLst>
          </p:cNvPr>
          <p:cNvCxnSpPr>
            <a:cxnSpLocks/>
          </p:cNvCxnSpPr>
          <p:nvPr/>
        </p:nvCxnSpPr>
        <p:spPr>
          <a:xfrm flipV="1">
            <a:off x="5573241" y="2303140"/>
            <a:ext cx="0" cy="657950"/>
          </a:xfrm>
          <a:prstGeom prst="line">
            <a:avLst/>
          </a:prstGeom>
          <a:noFill/>
          <a:ln w="25400" cap="flat" cmpd="sng" algn="ctr">
            <a:solidFill>
              <a:srgbClr val="000000"/>
            </a:solidFill>
            <a:prstDash val="solid"/>
            <a:headEnd type="none" w="med" len="med"/>
            <a:tailEnd type="none" w="med" len="med"/>
          </a:ln>
          <a:effectLst/>
        </p:spPr>
      </p:cxnSp>
      <p:cxnSp>
        <p:nvCxnSpPr>
          <p:cNvPr id="69" name="Straight Arrow Connector 68">
            <a:extLst>
              <a:ext uri="{FF2B5EF4-FFF2-40B4-BE49-F238E27FC236}">
                <a16:creationId xmlns:a16="http://schemas.microsoft.com/office/drawing/2014/main" id="{161D63F7-67AB-453A-830E-C030D4CD5155}"/>
              </a:ext>
            </a:extLst>
          </p:cNvPr>
          <p:cNvCxnSpPr>
            <a:cxnSpLocks/>
          </p:cNvCxnSpPr>
          <p:nvPr/>
        </p:nvCxnSpPr>
        <p:spPr>
          <a:xfrm>
            <a:off x="5573241" y="2303140"/>
            <a:ext cx="327833" cy="0"/>
          </a:xfrm>
          <a:prstGeom prst="straightConnector1">
            <a:avLst/>
          </a:prstGeom>
          <a:noFill/>
          <a:ln w="25400" cap="flat" cmpd="sng" algn="ctr">
            <a:solidFill>
              <a:srgbClr val="000000"/>
            </a:solidFill>
            <a:prstDash val="solid"/>
            <a:headEnd type="none" w="med" len="med"/>
            <a:tailEnd type="triangle"/>
          </a:ln>
          <a:effectLst/>
        </p:spPr>
      </p:cxnSp>
      <p:cxnSp>
        <p:nvCxnSpPr>
          <p:cNvPr id="70" name="Straight Connector 69">
            <a:extLst>
              <a:ext uri="{FF2B5EF4-FFF2-40B4-BE49-F238E27FC236}">
                <a16:creationId xmlns:a16="http://schemas.microsoft.com/office/drawing/2014/main" id="{3BB49404-E7C7-45DC-BE69-D10611290CF2}"/>
              </a:ext>
            </a:extLst>
          </p:cNvPr>
          <p:cNvCxnSpPr>
            <a:cxnSpLocks/>
          </p:cNvCxnSpPr>
          <p:nvPr/>
        </p:nvCxnSpPr>
        <p:spPr>
          <a:xfrm flipV="1">
            <a:off x="5801141" y="3212575"/>
            <a:ext cx="0" cy="409518"/>
          </a:xfrm>
          <a:prstGeom prst="line">
            <a:avLst/>
          </a:prstGeom>
          <a:noFill/>
          <a:ln w="25400" cap="flat" cmpd="sng" algn="ctr">
            <a:solidFill>
              <a:srgbClr val="000000"/>
            </a:solidFill>
            <a:prstDash val="solid"/>
            <a:headEnd type="none" w="med" len="med"/>
            <a:tailEnd type="none" w="med" len="med"/>
          </a:ln>
          <a:effectLst/>
        </p:spPr>
      </p:cxnSp>
      <p:cxnSp>
        <p:nvCxnSpPr>
          <p:cNvPr id="71" name="Straight Arrow Connector 70">
            <a:extLst>
              <a:ext uri="{FF2B5EF4-FFF2-40B4-BE49-F238E27FC236}">
                <a16:creationId xmlns:a16="http://schemas.microsoft.com/office/drawing/2014/main" id="{5D21D774-37A0-4AA7-860C-47DD24E55BB9}"/>
              </a:ext>
            </a:extLst>
          </p:cNvPr>
          <p:cNvCxnSpPr>
            <a:cxnSpLocks/>
          </p:cNvCxnSpPr>
          <p:nvPr/>
        </p:nvCxnSpPr>
        <p:spPr>
          <a:xfrm>
            <a:off x="5801141" y="3604832"/>
            <a:ext cx="99933" cy="239"/>
          </a:xfrm>
          <a:prstGeom prst="straightConnector1">
            <a:avLst/>
          </a:prstGeom>
          <a:noFill/>
          <a:ln w="25400" cap="flat" cmpd="sng" algn="ctr">
            <a:solidFill>
              <a:srgbClr val="000000"/>
            </a:solidFill>
            <a:prstDash val="solid"/>
            <a:headEnd type="none" w="med" len="med"/>
            <a:tailEnd type="triangle"/>
          </a:ln>
          <a:effectLst/>
        </p:spPr>
      </p:cxnSp>
      <p:graphicFrame>
        <p:nvGraphicFramePr>
          <p:cNvPr id="96" name="Table 5">
            <a:extLst>
              <a:ext uri="{FF2B5EF4-FFF2-40B4-BE49-F238E27FC236}">
                <a16:creationId xmlns:a16="http://schemas.microsoft.com/office/drawing/2014/main" id="{D4B69DFA-4144-4800-9F59-53FF94EAB995}"/>
              </a:ext>
            </a:extLst>
          </p:cNvPr>
          <p:cNvGraphicFramePr>
            <a:graphicFrameLocks noGrp="1"/>
          </p:cNvGraphicFramePr>
          <p:nvPr>
            <p:extLst>
              <p:ext uri="{D42A27DB-BD31-4B8C-83A1-F6EECF244321}">
                <p14:modId xmlns:p14="http://schemas.microsoft.com/office/powerpoint/2010/main" val="642677490"/>
              </p:ext>
            </p:extLst>
          </p:nvPr>
        </p:nvGraphicFramePr>
        <p:xfrm>
          <a:off x="5901075" y="4794073"/>
          <a:ext cx="2297922" cy="1028700"/>
        </p:xfrm>
        <a:graphic>
          <a:graphicData uri="http://schemas.openxmlformats.org/drawingml/2006/table">
            <a:tbl>
              <a:tblPr firstRow="1" bandRow="1">
                <a:solidFill>
                  <a:srgbClr val="666666">
                    <a:tint val="50000"/>
                  </a:srgbClr>
                </a:solidFill>
                <a:effectLst>
                  <a:outerShdw blurRad="38100" dist="30000" dir="5400000" rotWithShape="0">
                    <a:srgbClr val="000000">
                      <a:alpha val="45000"/>
                    </a:srgbClr>
                  </a:outerShdw>
                </a:effectLst>
              </a:tblPr>
              <a:tblGrid>
                <a:gridCol w="2297922">
                  <a:extLst>
                    <a:ext uri="{9D8B030D-6E8A-4147-A177-3AD203B41FA5}">
                      <a16:colId xmlns:a16="http://schemas.microsoft.com/office/drawing/2014/main" val="482525124"/>
                    </a:ext>
                  </a:extLst>
                </a:gridCol>
              </a:tblGrid>
              <a:tr h="235864">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1200" dirty="0"/>
                        <a:t>/STCSC/SYS_TYPE</a:t>
                      </a:r>
                      <a:endParaRPr lang="en-DE" sz="1200" dirty="0"/>
                    </a:p>
                  </a:txBody>
                  <a:tcPr>
                    <a:lnL w="10000" cap="flat" cmpd="sng" algn="ctr">
                      <a:solidFill>
                        <a:srgbClr val="666666"/>
                      </a:solidFill>
                      <a:prstDash val="solid"/>
                    </a:lnL>
                    <a:lnR w="10000" cap="flat" cmpd="sng" algn="ctr">
                      <a:solidFill>
                        <a:srgbClr val="666666"/>
                      </a:solidFill>
                      <a:prstDash val="solid"/>
                    </a:lnR>
                    <a:lnT w="10000" cap="flat" cmpd="sng" algn="ctr">
                      <a:solidFill>
                        <a:srgbClr val="666666"/>
                      </a:solidFill>
                      <a:prstDash val="solid"/>
                    </a:lnT>
                    <a:lnB w="19050" cap="flat" cmpd="sng" algn="ctr">
                      <a:solidFill>
                        <a:srgbClr val="FFFFFF"/>
                      </a:solidFill>
                      <a:prstDash val="solid"/>
                    </a:lnB>
                    <a:lnTlToBr w="12700" cmpd="sng">
                      <a:noFill/>
                      <a:prstDash val="solid"/>
                    </a:lnTlToBr>
                    <a:lnBlToTr w="12700" cmpd="sng">
                      <a:noFill/>
                      <a:prstDash val="solid"/>
                    </a:lnBlToTr>
                    <a:solidFill>
                      <a:srgbClr val="666666"/>
                    </a:solidFill>
                  </a:tcPr>
                </a:tc>
                <a:extLst>
                  <a:ext uri="{0D108BD9-81ED-4DB2-BD59-A6C34878D82A}">
                    <a16:rowId xmlns:a16="http://schemas.microsoft.com/office/drawing/2014/main" val="2281223254"/>
                  </a:ext>
                </a:extLst>
              </a:tr>
              <a:tr h="2162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050" dirty="0">
                          <a:solidFill>
                            <a:srgbClr val="FF0000"/>
                          </a:solidFill>
                        </a:rPr>
                        <a:t>SESSNO</a:t>
                      </a:r>
                      <a:endParaRPr lang="en-DE" sz="1050" dirty="0">
                        <a:solidFill>
                          <a:srgbClr val="FF0000"/>
                        </a:solidFill>
                      </a:endParaRPr>
                    </a:p>
                  </a:txBody>
                  <a:tcPr>
                    <a:lnL w="10000" cap="flat" cmpd="sng" algn="ctr">
                      <a:solidFill>
                        <a:srgbClr val="666666"/>
                      </a:solidFill>
                      <a:prstDash val="solid"/>
                    </a:lnL>
                    <a:lnR w="10000" cap="flat" cmpd="sng" algn="ctr">
                      <a:solidFill>
                        <a:srgbClr val="666666"/>
                      </a:solidFill>
                      <a:prstDash val="solid"/>
                    </a:lnR>
                    <a:lnT w="19050" cap="flat" cmpd="sng" algn="ctr">
                      <a:solidFill>
                        <a:srgbClr val="FFFFFF"/>
                      </a:solidFill>
                      <a:prstDash val="solid"/>
                    </a:lnT>
                    <a:lnB w="10000" cap="flat" cmpd="sng" algn="ctr">
                      <a:solidFill>
                        <a:srgbClr val="666666"/>
                      </a:solidFill>
                      <a:prstDash val="solid"/>
                    </a:lnB>
                    <a:lnTlToBr w="12700" cmpd="sng">
                      <a:noFill/>
                      <a:prstDash val="solid"/>
                    </a:lnTlToBr>
                    <a:lnBlToTr w="12700" cmpd="sng">
                      <a:noFill/>
                      <a:prstDash val="solid"/>
                    </a:lnBlToTr>
                    <a:solidFill>
                      <a:srgbClr val="666666">
                        <a:alpha val="40000"/>
                      </a:srgbClr>
                    </a:solidFill>
                  </a:tcPr>
                </a:tc>
                <a:extLst>
                  <a:ext uri="{0D108BD9-81ED-4DB2-BD59-A6C34878D82A}">
                    <a16:rowId xmlns:a16="http://schemas.microsoft.com/office/drawing/2014/main" val="2842333168"/>
                  </a:ext>
                </a:extLst>
              </a:tr>
              <a:tr h="2162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050" dirty="0">
                          <a:solidFill>
                            <a:srgbClr val="FF0000"/>
                          </a:solidFill>
                        </a:rPr>
                        <a:t>SYSTNO</a:t>
                      </a:r>
                      <a:endParaRPr lang="en-DE" sz="1050" dirty="0">
                        <a:solidFill>
                          <a:srgbClr val="FF0000"/>
                        </a:solidFill>
                      </a:endParaRPr>
                    </a:p>
                  </a:txBody>
                  <a:tcPr>
                    <a:lnL w="10000" cap="flat" cmpd="sng" algn="ctr">
                      <a:solidFill>
                        <a:srgbClr val="666666"/>
                      </a:solidFill>
                      <a:prstDash val="solid"/>
                    </a:lnL>
                    <a:lnR w="10000" cap="flat" cmpd="sng" algn="ctr">
                      <a:solidFill>
                        <a:srgbClr val="666666"/>
                      </a:solidFill>
                      <a:prstDash val="solid"/>
                    </a:lnR>
                    <a:lnT w="10000" cap="flat" cmpd="sng" algn="ctr">
                      <a:solidFill>
                        <a:srgbClr val="666666"/>
                      </a:solidFill>
                      <a:prstDash val="solid"/>
                    </a:lnT>
                    <a:lnB w="10000" cap="flat" cmpd="sng" algn="ctr">
                      <a:solidFill>
                        <a:srgbClr val="666666"/>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60087057"/>
                  </a:ext>
                </a:extLst>
              </a:tr>
              <a:tr h="2162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050" dirty="0">
                          <a:solidFill>
                            <a:schemeClr val="tx1"/>
                          </a:solidFill>
                        </a:rPr>
                        <a:t>CUST_NO</a:t>
                      </a:r>
                      <a:endParaRPr lang="en-DE" sz="1050" dirty="0">
                        <a:solidFill>
                          <a:schemeClr val="tx1"/>
                        </a:solidFill>
                      </a:endParaRPr>
                    </a:p>
                  </a:txBody>
                  <a:tcPr>
                    <a:lnL w="10000" cap="flat" cmpd="sng" algn="ctr">
                      <a:solidFill>
                        <a:srgbClr val="666666"/>
                      </a:solidFill>
                      <a:prstDash val="solid"/>
                    </a:lnL>
                    <a:lnR w="10000" cap="flat" cmpd="sng" algn="ctr">
                      <a:solidFill>
                        <a:srgbClr val="666666"/>
                      </a:solidFill>
                      <a:prstDash val="solid"/>
                    </a:lnR>
                    <a:lnT w="10000" cap="flat" cmpd="sng" algn="ctr">
                      <a:solidFill>
                        <a:srgbClr val="666666"/>
                      </a:solidFill>
                      <a:prstDash val="solid"/>
                    </a:lnT>
                    <a:lnB w="10000" cap="flat" cmpd="sng" algn="ctr">
                      <a:solidFill>
                        <a:srgbClr val="666666"/>
                      </a:solidFill>
                      <a:prstDash val="solid"/>
                    </a:lnB>
                    <a:lnTlToBr w="12700" cmpd="sng">
                      <a:noFill/>
                      <a:prstDash val="solid"/>
                    </a:lnTlToBr>
                    <a:lnBlToTr w="12700" cmpd="sng">
                      <a:noFill/>
                      <a:prstDash val="solid"/>
                    </a:lnBlToTr>
                    <a:solidFill>
                      <a:srgbClr val="666666">
                        <a:alpha val="40000"/>
                      </a:srgbClr>
                    </a:solidFill>
                  </a:tcPr>
                </a:tc>
                <a:extLst>
                  <a:ext uri="{0D108BD9-81ED-4DB2-BD59-A6C34878D82A}">
                    <a16:rowId xmlns:a16="http://schemas.microsoft.com/office/drawing/2014/main" val="2976007980"/>
                  </a:ext>
                </a:extLst>
              </a:tr>
            </a:tbl>
          </a:graphicData>
        </a:graphic>
      </p:graphicFrame>
      <p:cxnSp>
        <p:nvCxnSpPr>
          <p:cNvPr id="97" name="Straight Connector 96">
            <a:extLst>
              <a:ext uri="{FF2B5EF4-FFF2-40B4-BE49-F238E27FC236}">
                <a16:creationId xmlns:a16="http://schemas.microsoft.com/office/drawing/2014/main" id="{E8A92CFF-8E6C-420B-A411-DB6FAB1B5512}"/>
              </a:ext>
            </a:extLst>
          </p:cNvPr>
          <p:cNvCxnSpPr>
            <a:cxnSpLocks/>
          </p:cNvCxnSpPr>
          <p:nvPr/>
        </p:nvCxnSpPr>
        <p:spPr>
          <a:xfrm flipH="1">
            <a:off x="8526831" y="2134484"/>
            <a:ext cx="28604" cy="3386021"/>
          </a:xfrm>
          <a:prstGeom prst="line">
            <a:avLst/>
          </a:prstGeom>
          <a:noFill/>
          <a:ln w="25400" cap="flat" cmpd="sng" algn="ctr">
            <a:solidFill>
              <a:srgbClr val="000000"/>
            </a:solidFill>
            <a:prstDash val="solid"/>
            <a:headEnd type="none" w="med" len="med"/>
            <a:tailEnd type="none" w="med" len="med"/>
          </a:ln>
          <a:effectLst/>
        </p:spPr>
      </p:cxnSp>
      <p:cxnSp>
        <p:nvCxnSpPr>
          <p:cNvPr id="98" name="Straight Connector 97">
            <a:extLst>
              <a:ext uri="{FF2B5EF4-FFF2-40B4-BE49-F238E27FC236}">
                <a16:creationId xmlns:a16="http://schemas.microsoft.com/office/drawing/2014/main" id="{5FCEFC40-5525-4969-9D9B-B912F766D746}"/>
              </a:ext>
            </a:extLst>
          </p:cNvPr>
          <p:cNvCxnSpPr>
            <a:cxnSpLocks/>
          </p:cNvCxnSpPr>
          <p:nvPr/>
        </p:nvCxnSpPr>
        <p:spPr>
          <a:xfrm flipH="1">
            <a:off x="8198997" y="2134484"/>
            <a:ext cx="379522" cy="0"/>
          </a:xfrm>
          <a:prstGeom prst="line">
            <a:avLst/>
          </a:prstGeom>
          <a:noFill/>
          <a:ln w="25400" cap="flat" cmpd="sng" algn="ctr">
            <a:solidFill>
              <a:srgbClr val="000000"/>
            </a:solidFill>
            <a:prstDash val="solid"/>
            <a:headEnd type="none" w="med" len="med"/>
            <a:tailEnd type="none" w="med" len="med"/>
          </a:ln>
          <a:effectLst/>
        </p:spPr>
      </p:cxnSp>
      <p:cxnSp>
        <p:nvCxnSpPr>
          <p:cNvPr id="99" name="Straight Arrow Connector 98">
            <a:extLst>
              <a:ext uri="{FF2B5EF4-FFF2-40B4-BE49-F238E27FC236}">
                <a16:creationId xmlns:a16="http://schemas.microsoft.com/office/drawing/2014/main" id="{69CFC827-604E-44A5-BD25-72830CF5A389}"/>
              </a:ext>
            </a:extLst>
          </p:cNvPr>
          <p:cNvCxnSpPr>
            <a:cxnSpLocks/>
          </p:cNvCxnSpPr>
          <p:nvPr/>
        </p:nvCxnSpPr>
        <p:spPr>
          <a:xfrm flipH="1">
            <a:off x="8198997" y="5520505"/>
            <a:ext cx="349638" cy="0"/>
          </a:xfrm>
          <a:prstGeom prst="straightConnector1">
            <a:avLst/>
          </a:prstGeom>
          <a:noFill/>
          <a:ln w="25400" cap="flat" cmpd="sng" algn="ctr">
            <a:solidFill>
              <a:srgbClr val="000000"/>
            </a:solidFill>
            <a:prstDash val="solid"/>
            <a:headEnd type="none" w="med" len="med"/>
            <a:tailEnd type="triangle"/>
          </a:ln>
          <a:effectLst/>
        </p:spPr>
      </p:cxnSp>
      <p:graphicFrame>
        <p:nvGraphicFramePr>
          <p:cNvPr id="107" name="Table 5">
            <a:extLst>
              <a:ext uri="{FF2B5EF4-FFF2-40B4-BE49-F238E27FC236}">
                <a16:creationId xmlns:a16="http://schemas.microsoft.com/office/drawing/2014/main" id="{2701D644-9313-48F2-964F-8DDAF5EF934A}"/>
              </a:ext>
            </a:extLst>
          </p:cNvPr>
          <p:cNvGraphicFramePr>
            <a:graphicFrameLocks noGrp="1"/>
          </p:cNvGraphicFramePr>
          <p:nvPr>
            <p:extLst>
              <p:ext uri="{D42A27DB-BD31-4B8C-83A1-F6EECF244321}">
                <p14:modId xmlns:p14="http://schemas.microsoft.com/office/powerpoint/2010/main" val="3914986836"/>
              </p:ext>
            </p:extLst>
          </p:nvPr>
        </p:nvGraphicFramePr>
        <p:xfrm>
          <a:off x="3122920" y="4834558"/>
          <a:ext cx="2297922" cy="777240"/>
        </p:xfrm>
        <a:graphic>
          <a:graphicData uri="http://schemas.openxmlformats.org/drawingml/2006/table">
            <a:tbl>
              <a:tblPr firstRow="1" bandRow="1">
                <a:solidFill>
                  <a:srgbClr val="666666">
                    <a:tint val="50000"/>
                  </a:srgbClr>
                </a:solidFill>
                <a:effectLst>
                  <a:outerShdw blurRad="38100" dist="30000" dir="5400000" rotWithShape="0">
                    <a:srgbClr val="000000">
                      <a:alpha val="45000"/>
                    </a:srgbClr>
                  </a:outerShdw>
                </a:effectLst>
              </a:tblPr>
              <a:tblGrid>
                <a:gridCol w="2297922">
                  <a:extLst>
                    <a:ext uri="{9D8B030D-6E8A-4147-A177-3AD203B41FA5}">
                      <a16:colId xmlns:a16="http://schemas.microsoft.com/office/drawing/2014/main" val="482525124"/>
                    </a:ext>
                  </a:extLst>
                </a:gridCol>
              </a:tblGrid>
              <a:tr h="235864">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1200" dirty="0"/>
                        <a:t>KNA1</a:t>
                      </a:r>
                      <a:endParaRPr lang="en-DE" sz="1200" dirty="0"/>
                    </a:p>
                  </a:txBody>
                  <a:tcPr>
                    <a:lnL w="10000" cap="flat" cmpd="sng" algn="ctr">
                      <a:solidFill>
                        <a:srgbClr val="666666"/>
                      </a:solidFill>
                      <a:prstDash val="solid"/>
                    </a:lnL>
                    <a:lnR w="10000" cap="flat" cmpd="sng" algn="ctr">
                      <a:solidFill>
                        <a:srgbClr val="666666"/>
                      </a:solidFill>
                      <a:prstDash val="solid"/>
                    </a:lnR>
                    <a:lnT w="10000" cap="flat" cmpd="sng" algn="ctr">
                      <a:solidFill>
                        <a:srgbClr val="666666"/>
                      </a:solidFill>
                      <a:prstDash val="solid"/>
                    </a:lnT>
                    <a:lnB w="19050" cap="flat" cmpd="sng" algn="ctr">
                      <a:solidFill>
                        <a:srgbClr val="FFFFFF"/>
                      </a:solidFill>
                      <a:prstDash val="solid"/>
                    </a:lnB>
                    <a:lnTlToBr w="12700" cmpd="sng">
                      <a:noFill/>
                      <a:prstDash val="solid"/>
                    </a:lnTlToBr>
                    <a:lnBlToTr w="12700" cmpd="sng">
                      <a:noFill/>
                      <a:prstDash val="solid"/>
                    </a:lnBlToTr>
                    <a:solidFill>
                      <a:srgbClr val="666666"/>
                    </a:solidFill>
                  </a:tcPr>
                </a:tc>
                <a:extLst>
                  <a:ext uri="{0D108BD9-81ED-4DB2-BD59-A6C34878D82A}">
                    <a16:rowId xmlns:a16="http://schemas.microsoft.com/office/drawing/2014/main" val="2281223254"/>
                  </a:ext>
                </a:extLst>
              </a:tr>
              <a:tr h="2162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050" dirty="0">
                          <a:solidFill>
                            <a:srgbClr val="FF0000"/>
                          </a:solidFill>
                        </a:rPr>
                        <a:t>KUNNR</a:t>
                      </a:r>
                      <a:endParaRPr lang="en-DE" sz="1050" dirty="0">
                        <a:solidFill>
                          <a:srgbClr val="FF0000"/>
                        </a:solidFill>
                      </a:endParaRPr>
                    </a:p>
                  </a:txBody>
                  <a:tcPr>
                    <a:lnL w="10000" cap="flat" cmpd="sng" algn="ctr">
                      <a:solidFill>
                        <a:srgbClr val="666666"/>
                      </a:solidFill>
                      <a:prstDash val="solid"/>
                    </a:lnL>
                    <a:lnR w="10000" cap="flat" cmpd="sng" algn="ctr">
                      <a:solidFill>
                        <a:srgbClr val="666666"/>
                      </a:solidFill>
                      <a:prstDash val="solid"/>
                    </a:lnR>
                    <a:lnT w="19050" cap="flat" cmpd="sng" algn="ctr">
                      <a:solidFill>
                        <a:srgbClr val="FFFFFF"/>
                      </a:solidFill>
                      <a:prstDash val="solid"/>
                    </a:lnT>
                    <a:lnB w="10000" cap="flat" cmpd="sng" algn="ctr">
                      <a:solidFill>
                        <a:srgbClr val="666666"/>
                      </a:solidFill>
                      <a:prstDash val="solid"/>
                    </a:lnB>
                    <a:lnTlToBr w="12700" cmpd="sng">
                      <a:noFill/>
                      <a:prstDash val="solid"/>
                    </a:lnTlToBr>
                    <a:lnBlToTr w="12700" cmpd="sng">
                      <a:noFill/>
                      <a:prstDash val="solid"/>
                    </a:lnBlToTr>
                    <a:solidFill>
                      <a:srgbClr val="666666">
                        <a:alpha val="40000"/>
                      </a:srgbClr>
                    </a:solidFill>
                  </a:tcPr>
                </a:tc>
                <a:extLst>
                  <a:ext uri="{0D108BD9-81ED-4DB2-BD59-A6C34878D82A}">
                    <a16:rowId xmlns:a16="http://schemas.microsoft.com/office/drawing/2014/main" val="2842333168"/>
                  </a:ext>
                </a:extLst>
              </a:tr>
              <a:tr h="2162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050" dirty="0">
                          <a:solidFill>
                            <a:schemeClr val="tx1"/>
                          </a:solidFill>
                        </a:rPr>
                        <a:t>NAME1</a:t>
                      </a:r>
                      <a:endParaRPr lang="en-DE" sz="1050" dirty="0">
                        <a:solidFill>
                          <a:schemeClr val="tx1"/>
                        </a:solidFill>
                      </a:endParaRPr>
                    </a:p>
                  </a:txBody>
                  <a:tcPr>
                    <a:lnL w="10000" cap="flat" cmpd="sng" algn="ctr">
                      <a:solidFill>
                        <a:srgbClr val="666666"/>
                      </a:solidFill>
                      <a:prstDash val="solid"/>
                    </a:lnL>
                    <a:lnR w="10000" cap="flat" cmpd="sng" algn="ctr">
                      <a:solidFill>
                        <a:srgbClr val="666666"/>
                      </a:solidFill>
                      <a:prstDash val="solid"/>
                    </a:lnR>
                    <a:lnT w="10000" cap="flat" cmpd="sng" algn="ctr">
                      <a:solidFill>
                        <a:srgbClr val="666666"/>
                      </a:solidFill>
                      <a:prstDash val="solid"/>
                    </a:lnT>
                    <a:lnB w="10000" cap="flat" cmpd="sng" algn="ctr">
                      <a:solidFill>
                        <a:srgbClr val="666666"/>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60087057"/>
                  </a:ext>
                </a:extLst>
              </a:tr>
            </a:tbl>
          </a:graphicData>
        </a:graphic>
      </p:graphicFrame>
      <p:cxnSp>
        <p:nvCxnSpPr>
          <p:cNvPr id="112" name="Straight Connector 111">
            <a:extLst>
              <a:ext uri="{FF2B5EF4-FFF2-40B4-BE49-F238E27FC236}">
                <a16:creationId xmlns:a16="http://schemas.microsoft.com/office/drawing/2014/main" id="{7AE621AD-2E53-4AE3-8F3B-7A054803BD32}"/>
              </a:ext>
            </a:extLst>
          </p:cNvPr>
          <p:cNvCxnSpPr>
            <a:cxnSpLocks/>
            <a:stCxn id="107" idx="3"/>
          </p:cNvCxnSpPr>
          <p:nvPr/>
        </p:nvCxnSpPr>
        <p:spPr>
          <a:xfrm>
            <a:off x="5420842" y="5223178"/>
            <a:ext cx="327834" cy="0"/>
          </a:xfrm>
          <a:prstGeom prst="line">
            <a:avLst/>
          </a:prstGeom>
          <a:noFill/>
          <a:ln w="25400" cap="flat" cmpd="sng" algn="ctr">
            <a:solidFill>
              <a:srgbClr val="000000"/>
            </a:solidFill>
            <a:prstDash val="solid"/>
            <a:headEnd type="none" w="med" len="med"/>
            <a:tailEnd type="none" w="med" len="med"/>
          </a:ln>
          <a:effectLst/>
        </p:spPr>
      </p:cxnSp>
      <p:cxnSp>
        <p:nvCxnSpPr>
          <p:cNvPr id="113" name="Straight Connector 112">
            <a:extLst>
              <a:ext uri="{FF2B5EF4-FFF2-40B4-BE49-F238E27FC236}">
                <a16:creationId xmlns:a16="http://schemas.microsoft.com/office/drawing/2014/main" id="{E73B48E0-48E3-4BC1-A172-314988063A19}"/>
              </a:ext>
            </a:extLst>
          </p:cNvPr>
          <p:cNvCxnSpPr>
            <a:cxnSpLocks/>
          </p:cNvCxnSpPr>
          <p:nvPr/>
        </p:nvCxnSpPr>
        <p:spPr>
          <a:xfrm flipV="1">
            <a:off x="5748676" y="5223178"/>
            <a:ext cx="0" cy="465983"/>
          </a:xfrm>
          <a:prstGeom prst="line">
            <a:avLst/>
          </a:prstGeom>
          <a:noFill/>
          <a:ln w="25400" cap="flat" cmpd="sng" algn="ctr">
            <a:solidFill>
              <a:srgbClr val="000000"/>
            </a:solidFill>
            <a:prstDash val="solid"/>
            <a:headEnd type="none" w="med" len="med"/>
            <a:tailEnd type="none" w="med" len="med"/>
          </a:ln>
          <a:effectLst/>
        </p:spPr>
      </p:cxnSp>
      <p:cxnSp>
        <p:nvCxnSpPr>
          <p:cNvPr id="121" name="Straight Arrow Connector 120">
            <a:extLst>
              <a:ext uri="{FF2B5EF4-FFF2-40B4-BE49-F238E27FC236}">
                <a16:creationId xmlns:a16="http://schemas.microsoft.com/office/drawing/2014/main" id="{FA54951B-6BC8-4C94-BBF9-11A097A5F742}"/>
              </a:ext>
            </a:extLst>
          </p:cNvPr>
          <p:cNvCxnSpPr>
            <a:cxnSpLocks/>
          </p:cNvCxnSpPr>
          <p:nvPr/>
        </p:nvCxnSpPr>
        <p:spPr>
          <a:xfrm>
            <a:off x="5748676" y="5689161"/>
            <a:ext cx="152398" cy="0"/>
          </a:xfrm>
          <a:prstGeom prst="straightConnector1">
            <a:avLst/>
          </a:prstGeom>
          <a:noFill/>
          <a:ln w="25400" cap="flat" cmpd="sng" algn="ctr">
            <a:solidFill>
              <a:srgbClr val="000000"/>
            </a:solidFill>
            <a:prstDash val="solid"/>
            <a:headEnd type="none" w="med" len="med"/>
            <a:tailEnd type="triangle"/>
          </a:ln>
          <a:effectLst/>
        </p:spPr>
      </p:cxnSp>
      <p:sp>
        <p:nvSpPr>
          <p:cNvPr id="126" name="TextBox 125">
            <a:extLst>
              <a:ext uri="{FF2B5EF4-FFF2-40B4-BE49-F238E27FC236}">
                <a16:creationId xmlns:a16="http://schemas.microsoft.com/office/drawing/2014/main" id="{E102D4C5-8047-4CE1-B06A-D1BDCA79CEA2}"/>
              </a:ext>
            </a:extLst>
          </p:cNvPr>
          <p:cNvSpPr txBox="1"/>
          <p:nvPr/>
        </p:nvSpPr>
        <p:spPr>
          <a:xfrm>
            <a:off x="8883269" y="1634809"/>
            <a:ext cx="2720947" cy="2400657"/>
          </a:xfrm>
          <a:prstGeom prst="rect">
            <a:avLst/>
          </a:prstGeom>
          <a:noFill/>
        </p:spPr>
        <p:txBody>
          <a:bodyPr wrap="square" lIns="0" tIns="0" rIns="0" bIns="0" rtlCol="0">
            <a:spAutoFit/>
          </a:bodyPr>
          <a:lstStyle/>
          <a:p>
            <a:pPr defTabSz="1088776" fontAlgn="base">
              <a:spcBef>
                <a:spcPct val="50000"/>
              </a:spcBef>
              <a:spcAft>
                <a:spcPct val="0"/>
              </a:spcAft>
              <a:buClr>
                <a:srgbClr val="F0AB00"/>
              </a:buClr>
              <a:buSzPct val="80000"/>
            </a:pPr>
            <a:r>
              <a:rPr lang="en-IN" sz="1200" b="1" u="sng" kern="0" dirty="0">
                <a:solidFill>
                  <a:srgbClr val="000000"/>
                </a:solidFill>
                <a:latin typeface="Arial"/>
                <a:ea typeface="Arial Unicode MS" pitchFamily="34" charset="-128"/>
                <a:cs typeface="Arial Unicode MS" pitchFamily="34" charset="-128"/>
              </a:rPr>
              <a:t>Fields Used:</a:t>
            </a:r>
          </a:p>
          <a:p>
            <a:pPr defTabSz="1088776" fontAlgn="base">
              <a:spcBef>
                <a:spcPct val="50000"/>
              </a:spcBef>
              <a:spcAft>
                <a:spcPct val="0"/>
              </a:spcAft>
              <a:buClr>
                <a:srgbClr val="F0AB00"/>
              </a:buClr>
              <a:buSzPct val="80000"/>
            </a:pPr>
            <a:r>
              <a:rPr lang="en-IN" sz="1200" kern="0" dirty="0">
                <a:solidFill>
                  <a:srgbClr val="000000"/>
                </a:solidFill>
                <a:latin typeface="Arial"/>
                <a:ea typeface="Arial Unicode MS" pitchFamily="34" charset="-128"/>
                <a:cs typeface="Arial Unicode MS" pitchFamily="34" charset="-128"/>
              </a:rPr>
              <a:t>ZEW_FIORIID</a:t>
            </a:r>
          </a:p>
          <a:p>
            <a:pPr defTabSz="1088776" fontAlgn="base">
              <a:spcBef>
                <a:spcPct val="50000"/>
              </a:spcBef>
              <a:spcAft>
                <a:spcPct val="0"/>
              </a:spcAft>
              <a:buClr>
                <a:srgbClr val="F0AB00"/>
              </a:buClr>
              <a:buSzPct val="80000"/>
            </a:pPr>
            <a:r>
              <a:rPr lang="en-IN" sz="1200" kern="0" dirty="0">
                <a:solidFill>
                  <a:srgbClr val="000000"/>
                </a:solidFill>
                <a:latin typeface="Arial"/>
                <a:ea typeface="Arial Unicode MS" pitchFamily="34" charset="-128"/>
                <a:cs typeface="Arial Unicode MS" pitchFamily="34" charset="-128"/>
              </a:rPr>
              <a:t>ZEW_APPL_NAME</a:t>
            </a:r>
          </a:p>
          <a:p>
            <a:pPr defTabSz="1088776" fontAlgn="base">
              <a:spcBef>
                <a:spcPct val="50000"/>
              </a:spcBef>
              <a:spcAft>
                <a:spcPct val="0"/>
              </a:spcAft>
              <a:buClr>
                <a:srgbClr val="F0AB00"/>
              </a:buClr>
              <a:buSzPct val="80000"/>
            </a:pPr>
            <a:r>
              <a:rPr lang="en-IN" sz="1200" kern="0" dirty="0">
                <a:solidFill>
                  <a:srgbClr val="000000"/>
                </a:solidFill>
                <a:latin typeface="Arial"/>
                <a:ea typeface="Arial Unicode MS" pitchFamily="34" charset="-128"/>
                <a:cs typeface="Arial Unicode MS" pitchFamily="34" charset="-128"/>
              </a:rPr>
              <a:t>ZEW_LINE_OF_BUSINESS</a:t>
            </a:r>
          </a:p>
          <a:p>
            <a:pPr defTabSz="1088776" fontAlgn="base">
              <a:spcBef>
                <a:spcPct val="50000"/>
              </a:spcBef>
              <a:spcAft>
                <a:spcPct val="0"/>
              </a:spcAft>
              <a:buClr>
                <a:srgbClr val="F0AB00"/>
              </a:buClr>
              <a:buSzPct val="80000"/>
            </a:pPr>
            <a:r>
              <a:rPr lang="en-IN" sz="1200" kern="0" dirty="0">
                <a:solidFill>
                  <a:srgbClr val="000000"/>
                </a:solidFill>
                <a:latin typeface="Arial"/>
                <a:ea typeface="Arial Unicode MS" pitchFamily="34" charset="-128"/>
                <a:cs typeface="Arial Unicode MS" pitchFamily="34" charset="-128"/>
              </a:rPr>
              <a:t>ZEW_ROLNAME</a:t>
            </a:r>
          </a:p>
          <a:p>
            <a:pPr defTabSz="1088776" fontAlgn="base">
              <a:spcBef>
                <a:spcPct val="50000"/>
              </a:spcBef>
              <a:spcAft>
                <a:spcPct val="0"/>
              </a:spcAft>
              <a:buClr>
                <a:srgbClr val="F0AB00"/>
              </a:buClr>
              <a:buSzPct val="80000"/>
            </a:pPr>
            <a:r>
              <a:rPr lang="en-IN" sz="1200" kern="0" dirty="0">
                <a:solidFill>
                  <a:srgbClr val="000000"/>
                </a:solidFill>
                <a:latin typeface="Arial"/>
                <a:ea typeface="Arial Unicode MS" pitchFamily="34" charset="-128"/>
                <a:cs typeface="Arial Unicode MS" pitchFamily="34" charset="-128"/>
              </a:rPr>
              <a:t>CUST_NO</a:t>
            </a:r>
          </a:p>
          <a:p>
            <a:pPr defTabSz="1088776" fontAlgn="base">
              <a:spcBef>
                <a:spcPct val="50000"/>
              </a:spcBef>
              <a:spcAft>
                <a:spcPct val="0"/>
              </a:spcAft>
              <a:buClr>
                <a:srgbClr val="F0AB00"/>
              </a:buClr>
              <a:buSzPct val="80000"/>
            </a:pPr>
            <a:r>
              <a:rPr lang="en-IN" sz="1200" kern="0" dirty="0">
                <a:solidFill>
                  <a:srgbClr val="000000"/>
                </a:solidFill>
                <a:latin typeface="Arial"/>
                <a:ea typeface="Arial Unicode MS" pitchFamily="34" charset="-128"/>
                <a:cs typeface="Arial Unicode MS" pitchFamily="34" charset="-128"/>
              </a:rPr>
              <a:t>NAME1</a:t>
            </a:r>
          </a:p>
          <a:p>
            <a:pPr defTabSz="1088776" fontAlgn="base">
              <a:spcBef>
                <a:spcPct val="50000"/>
              </a:spcBef>
              <a:spcAft>
                <a:spcPct val="0"/>
              </a:spcAft>
              <a:buClr>
                <a:srgbClr val="F0AB00"/>
              </a:buClr>
              <a:buSzPct val="80000"/>
            </a:pPr>
            <a:endParaRPr lang="en-IN" sz="1200" b="1" u="sng" kern="0" dirty="0">
              <a:solidFill>
                <a:srgbClr val="000000"/>
              </a:solidFill>
              <a:latin typeface="Arial"/>
              <a:ea typeface="Arial Unicode MS" pitchFamily="34" charset="-128"/>
              <a:cs typeface="Arial Unicode MS" pitchFamily="34" charset="-128"/>
            </a:endParaRPr>
          </a:p>
          <a:p>
            <a:pPr defTabSz="1088776" fontAlgn="base">
              <a:spcBef>
                <a:spcPct val="50000"/>
              </a:spcBef>
              <a:spcAft>
                <a:spcPct val="0"/>
              </a:spcAft>
              <a:buClr>
                <a:srgbClr val="F0AB00"/>
              </a:buClr>
              <a:buSzPct val="80000"/>
            </a:pPr>
            <a:endParaRPr lang="en-DE" sz="1200" b="1" u="sng" kern="0" dirty="0" err="1">
              <a:solidFill>
                <a:srgbClr val="000000"/>
              </a:solidFill>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3287085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AA5E1CF4-F196-45DD-BECB-0B2C48D314E2}"/>
              </a:ext>
            </a:extLst>
          </p:cNvPr>
          <p:cNvSpPr>
            <a:spLocks noGrp="1"/>
          </p:cNvSpPr>
          <p:nvPr>
            <p:ph type="title"/>
          </p:nvPr>
        </p:nvSpPr>
        <p:spPr>
          <a:xfrm>
            <a:off x="839569" y="386467"/>
            <a:ext cx="10512862" cy="615393"/>
          </a:xfrm>
        </p:spPr>
        <p:txBody>
          <a:bodyPr>
            <a:noAutofit/>
          </a:bodyPr>
          <a:lstStyle/>
          <a:p>
            <a:r>
              <a:rPr lang="en-IN" dirty="0"/>
              <a:t>Apps usage count by Customers</a:t>
            </a:r>
          </a:p>
        </p:txBody>
      </p:sp>
      <p:pic>
        <p:nvPicPr>
          <p:cNvPr id="2" name="Picture 1">
            <a:extLst>
              <a:ext uri="{FF2B5EF4-FFF2-40B4-BE49-F238E27FC236}">
                <a16:creationId xmlns:a16="http://schemas.microsoft.com/office/drawing/2014/main" id="{ED49BE50-0FE2-4264-ACED-7AF6F9BAB9B6}"/>
              </a:ext>
            </a:extLst>
          </p:cNvPr>
          <p:cNvPicPr>
            <a:picLocks noChangeAspect="1"/>
          </p:cNvPicPr>
          <p:nvPr/>
        </p:nvPicPr>
        <p:blipFill>
          <a:blip r:embed="rId3"/>
          <a:stretch>
            <a:fillRect/>
          </a:stretch>
        </p:blipFill>
        <p:spPr>
          <a:xfrm>
            <a:off x="2876365" y="1138140"/>
            <a:ext cx="7053529" cy="3012910"/>
          </a:xfrm>
          <a:prstGeom prst="rect">
            <a:avLst/>
          </a:prstGeom>
        </p:spPr>
      </p:pic>
      <p:pic>
        <p:nvPicPr>
          <p:cNvPr id="4" name="Picture 3">
            <a:extLst>
              <a:ext uri="{FF2B5EF4-FFF2-40B4-BE49-F238E27FC236}">
                <a16:creationId xmlns:a16="http://schemas.microsoft.com/office/drawing/2014/main" id="{326548C3-5A5D-4ED4-9EFB-E4BAC3E36492}"/>
              </a:ext>
            </a:extLst>
          </p:cNvPr>
          <p:cNvPicPr>
            <a:picLocks noChangeAspect="1"/>
          </p:cNvPicPr>
          <p:nvPr/>
        </p:nvPicPr>
        <p:blipFill>
          <a:blip r:embed="rId4"/>
          <a:stretch>
            <a:fillRect/>
          </a:stretch>
        </p:blipFill>
        <p:spPr>
          <a:xfrm>
            <a:off x="1526959" y="4220023"/>
            <a:ext cx="9873085" cy="1843448"/>
          </a:xfrm>
          <a:prstGeom prst="rect">
            <a:avLst/>
          </a:prstGeom>
        </p:spPr>
      </p:pic>
    </p:spTree>
    <p:extLst>
      <p:ext uri="{BB962C8B-B14F-4D97-AF65-F5344CB8AC3E}">
        <p14:creationId xmlns:p14="http://schemas.microsoft.com/office/powerpoint/2010/main" val="2157283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95CA-6FF2-4474-A47C-3E5DC7251802}"/>
              </a:ext>
            </a:extLst>
          </p:cNvPr>
          <p:cNvSpPr>
            <a:spLocks noGrp="1"/>
          </p:cNvSpPr>
          <p:nvPr>
            <p:ph type="title"/>
          </p:nvPr>
        </p:nvSpPr>
        <p:spPr/>
        <p:txBody>
          <a:bodyPr/>
          <a:lstStyle/>
          <a:p>
            <a:r>
              <a:rPr lang="en-IN" dirty="0"/>
              <a:t>Exploratory Data Analysis</a:t>
            </a:r>
            <a:br>
              <a:rPr lang="en-IN" dirty="0"/>
            </a:br>
            <a:r>
              <a:rPr lang="en-IN" sz="2800" dirty="0"/>
              <a:t>Top 10 Used Apps</a:t>
            </a:r>
            <a:endParaRPr lang="en-IN" dirty="0"/>
          </a:p>
        </p:txBody>
      </p:sp>
      <p:sp>
        <p:nvSpPr>
          <p:cNvPr id="5" name="Footer Placeholder 4">
            <a:extLst>
              <a:ext uri="{FF2B5EF4-FFF2-40B4-BE49-F238E27FC236}">
                <a16:creationId xmlns:a16="http://schemas.microsoft.com/office/drawing/2014/main" id="{56E5EC0E-5DC2-45A3-ADE9-79ADC83BEC11}"/>
              </a:ext>
            </a:extLst>
          </p:cNvPr>
          <p:cNvSpPr>
            <a:spLocks noGrp="1"/>
          </p:cNvSpPr>
          <p:nvPr>
            <p:ph type="ftr" sz="quarter" idx="3"/>
          </p:nvPr>
        </p:nvSpPr>
        <p:spPr/>
        <p:txBody>
          <a:bodyPr/>
          <a:lstStyle/>
          <a:p>
            <a:r>
              <a:rPr lang="en-US"/>
              <a:t>&lt;Title of your presentation&gt;</a:t>
            </a:r>
            <a:endParaRPr lang="en-US" dirty="0"/>
          </a:p>
        </p:txBody>
      </p:sp>
      <p:pic>
        <p:nvPicPr>
          <p:cNvPr id="6" name="Picture 5">
            <a:extLst>
              <a:ext uri="{FF2B5EF4-FFF2-40B4-BE49-F238E27FC236}">
                <a16:creationId xmlns:a16="http://schemas.microsoft.com/office/drawing/2014/main" id="{6BFE2956-12E2-44FC-A86D-5A246A27EA65}"/>
              </a:ext>
            </a:extLst>
          </p:cNvPr>
          <p:cNvPicPr>
            <a:picLocks noChangeAspect="1"/>
          </p:cNvPicPr>
          <p:nvPr/>
        </p:nvPicPr>
        <p:blipFill>
          <a:blip r:embed="rId2"/>
          <a:stretch>
            <a:fillRect/>
          </a:stretch>
        </p:blipFill>
        <p:spPr>
          <a:xfrm>
            <a:off x="4028961" y="1296140"/>
            <a:ext cx="4000544" cy="4751477"/>
          </a:xfrm>
          <a:prstGeom prst="rect">
            <a:avLst/>
          </a:prstGeom>
        </p:spPr>
      </p:pic>
    </p:spTree>
    <p:extLst>
      <p:ext uri="{BB962C8B-B14F-4D97-AF65-F5344CB8AC3E}">
        <p14:creationId xmlns:p14="http://schemas.microsoft.com/office/powerpoint/2010/main" val="3124512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95CA-6FF2-4474-A47C-3E5DC7251802}"/>
              </a:ext>
            </a:extLst>
          </p:cNvPr>
          <p:cNvSpPr>
            <a:spLocks noGrp="1"/>
          </p:cNvSpPr>
          <p:nvPr>
            <p:ph type="title"/>
          </p:nvPr>
        </p:nvSpPr>
        <p:spPr/>
        <p:txBody>
          <a:bodyPr/>
          <a:lstStyle/>
          <a:p>
            <a:r>
              <a:rPr lang="en-IN" dirty="0"/>
              <a:t>Exploratory Data Analysis</a:t>
            </a:r>
            <a:br>
              <a:rPr lang="en-IN" dirty="0"/>
            </a:br>
            <a:r>
              <a:rPr lang="en-IN" sz="2800" dirty="0"/>
              <a:t>Top 15 Customer, Fiori ID, App Component</a:t>
            </a:r>
            <a:endParaRPr lang="en-IN" dirty="0"/>
          </a:p>
        </p:txBody>
      </p:sp>
      <p:sp>
        <p:nvSpPr>
          <p:cNvPr id="5" name="Footer Placeholder 4">
            <a:extLst>
              <a:ext uri="{FF2B5EF4-FFF2-40B4-BE49-F238E27FC236}">
                <a16:creationId xmlns:a16="http://schemas.microsoft.com/office/drawing/2014/main" id="{56E5EC0E-5DC2-45A3-ADE9-79ADC83BEC11}"/>
              </a:ext>
            </a:extLst>
          </p:cNvPr>
          <p:cNvSpPr>
            <a:spLocks noGrp="1"/>
          </p:cNvSpPr>
          <p:nvPr>
            <p:ph type="ftr" sz="quarter" idx="3"/>
          </p:nvPr>
        </p:nvSpPr>
        <p:spPr/>
        <p:txBody>
          <a:bodyPr/>
          <a:lstStyle/>
          <a:p>
            <a:r>
              <a:rPr lang="en-US"/>
              <a:t>&lt;Title of your presentation&gt;</a:t>
            </a:r>
            <a:endParaRPr lang="en-US" dirty="0"/>
          </a:p>
        </p:txBody>
      </p:sp>
      <p:pic>
        <p:nvPicPr>
          <p:cNvPr id="3" name="Picture 2">
            <a:extLst>
              <a:ext uri="{FF2B5EF4-FFF2-40B4-BE49-F238E27FC236}">
                <a16:creationId xmlns:a16="http://schemas.microsoft.com/office/drawing/2014/main" id="{0A183C09-5736-4838-B7A0-1A01F6DC27DA}"/>
              </a:ext>
            </a:extLst>
          </p:cNvPr>
          <p:cNvPicPr>
            <a:picLocks noChangeAspect="1"/>
          </p:cNvPicPr>
          <p:nvPr/>
        </p:nvPicPr>
        <p:blipFill>
          <a:blip r:embed="rId2"/>
          <a:stretch>
            <a:fillRect/>
          </a:stretch>
        </p:blipFill>
        <p:spPr>
          <a:xfrm>
            <a:off x="3160299" y="1615736"/>
            <a:ext cx="6136101" cy="4551424"/>
          </a:xfrm>
          <a:prstGeom prst="rect">
            <a:avLst/>
          </a:prstGeom>
        </p:spPr>
      </p:pic>
    </p:spTree>
    <p:extLst>
      <p:ext uri="{BB962C8B-B14F-4D97-AF65-F5344CB8AC3E}">
        <p14:creationId xmlns:p14="http://schemas.microsoft.com/office/powerpoint/2010/main" val="871970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95CA-6FF2-4474-A47C-3E5DC7251802}"/>
              </a:ext>
            </a:extLst>
          </p:cNvPr>
          <p:cNvSpPr>
            <a:spLocks noGrp="1"/>
          </p:cNvSpPr>
          <p:nvPr>
            <p:ph type="title"/>
          </p:nvPr>
        </p:nvSpPr>
        <p:spPr/>
        <p:txBody>
          <a:bodyPr/>
          <a:lstStyle/>
          <a:p>
            <a:r>
              <a:rPr lang="en-IN" dirty="0"/>
              <a:t>Exploratory Data Analysis</a:t>
            </a:r>
            <a:br>
              <a:rPr lang="en-IN" dirty="0"/>
            </a:br>
            <a:r>
              <a:rPr lang="en-IN" sz="2800" dirty="0"/>
              <a:t>Top 15 App Component</a:t>
            </a:r>
            <a:endParaRPr lang="en-IN" dirty="0"/>
          </a:p>
        </p:txBody>
      </p:sp>
      <p:sp>
        <p:nvSpPr>
          <p:cNvPr id="5" name="Footer Placeholder 4">
            <a:extLst>
              <a:ext uri="{FF2B5EF4-FFF2-40B4-BE49-F238E27FC236}">
                <a16:creationId xmlns:a16="http://schemas.microsoft.com/office/drawing/2014/main" id="{56E5EC0E-5DC2-45A3-ADE9-79ADC83BEC11}"/>
              </a:ext>
            </a:extLst>
          </p:cNvPr>
          <p:cNvSpPr>
            <a:spLocks noGrp="1"/>
          </p:cNvSpPr>
          <p:nvPr>
            <p:ph type="ftr" sz="quarter" idx="3"/>
          </p:nvPr>
        </p:nvSpPr>
        <p:spPr/>
        <p:txBody>
          <a:bodyPr/>
          <a:lstStyle/>
          <a:p>
            <a:r>
              <a:rPr lang="en-US"/>
              <a:t>&lt;Title of your presentation&gt;</a:t>
            </a:r>
            <a:endParaRPr lang="en-US" dirty="0"/>
          </a:p>
        </p:txBody>
      </p:sp>
      <p:pic>
        <p:nvPicPr>
          <p:cNvPr id="4" name="Picture 3">
            <a:extLst>
              <a:ext uri="{FF2B5EF4-FFF2-40B4-BE49-F238E27FC236}">
                <a16:creationId xmlns:a16="http://schemas.microsoft.com/office/drawing/2014/main" id="{4F988E98-83AF-4127-A74D-8A9CFD33E573}"/>
              </a:ext>
            </a:extLst>
          </p:cNvPr>
          <p:cNvPicPr>
            <a:picLocks noChangeAspect="1"/>
          </p:cNvPicPr>
          <p:nvPr/>
        </p:nvPicPr>
        <p:blipFill>
          <a:blip r:embed="rId2"/>
          <a:stretch>
            <a:fillRect/>
          </a:stretch>
        </p:blipFill>
        <p:spPr>
          <a:xfrm>
            <a:off x="3631029" y="1690688"/>
            <a:ext cx="4929941" cy="4366519"/>
          </a:xfrm>
          <a:prstGeom prst="rect">
            <a:avLst/>
          </a:prstGeom>
        </p:spPr>
      </p:pic>
    </p:spTree>
    <p:extLst>
      <p:ext uri="{BB962C8B-B14F-4D97-AF65-F5344CB8AC3E}">
        <p14:creationId xmlns:p14="http://schemas.microsoft.com/office/powerpoint/2010/main" val="918740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95CA-6FF2-4474-A47C-3E5DC7251802}"/>
              </a:ext>
            </a:extLst>
          </p:cNvPr>
          <p:cNvSpPr>
            <a:spLocks noGrp="1"/>
          </p:cNvSpPr>
          <p:nvPr>
            <p:ph type="title"/>
          </p:nvPr>
        </p:nvSpPr>
        <p:spPr/>
        <p:txBody>
          <a:bodyPr/>
          <a:lstStyle/>
          <a:p>
            <a:r>
              <a:rPr lang="en-IN" dirty="0"/>
              <a:t>Exploratory Data Analysis</a:t>
            </a:r>
            <a:br>
              <a:rPr lang="en-IN" dirty="0"/>
            </a:br>
            <a:r>
              <a:rPr lang="en-IN" sz="2800" dirty="0"/>
              <a:t>Top 15 Fiori Id, App Component</a:t>
            </a:r>
            <a:endParaRPr lang="en-IN" dirty="0"/>
          </a:p>
        </p:txBody>
      </p:sp>
      <p:sp>
        <p:nvSpPr>
          <p:cNvPr id="5" name="Footer Placeholder 4">
            <a:extLst>
              <a:ext uri="{FF2B5EF4-FFF2-40B4-BE49-F238E27FC236}">
                <a16:creationId xmlns:a16="http://schemas.microsoft.com/office/drawing/2014/main" id="{56E5EC0E-5DC2-45A3-ADE9-79ADC83BEC11}"/>
              </a:ext>
            </a:extLst>
          </p:cNvPr>
          <p:cNvSpPr>
            <a:spLocks noGrp="1"/>
          </p:cNvSpPr>
          <p:nvPr>
            <p:ph type="ftr" sz="quarter" idx="3"/>
          </p:nvPr>
        </p:nvSpPr>
        <p:spPr/>
        <p:txBody>
          <a:bodyPr/>
          <a:lstStyle/>
          <a:p>
            <a:r>
              <a:rPr lang="en-US"/>
              <a:t>&lt;Title of your presentation&gt;</a:t>
            </a:r>
            <a:endParaRPr lang="en-US" dirty="0"/>
          </a:p>
        </p:txBody>
      </p:sp>
      <p:pic>
        <p:nvPicPr>
          <p:cNvPr id="3" name="Picture 2">
            <a:extLst>
              <a:ext uri="{FF2B5EF4-FFF2-40B4-BE49-F238E27FC236}">
                <a16:creationId xmlns:a16="http://schemas.microsoft.com/office/drawing/2014/main" id="{CEFF26B9-1157-41C9-A440-DE5F43EB8596}"/>
              </a:ext>
            </a:extLst>
          </p:cNvPr>
          <p:cNvPicPr>
            <a:picLocks noChangeAspect="1"/>
          </p:cNvPicPr>
          <p:nvPr/>
        </p:nvPicPr>
        <p:blipFill>
          <a:blip r:embed="rId2"/>
          <a:stretch>
            <a:fillRect/>
          </a:stretch>
        </p:blipFill>
        <p:spPr>
          <a:xfrm>
            <a:off x="3396017" y="1690688"/>
            <a:ext cx="5399966" cy="4476288"/>
          </a:xfrm>
          <a:prstGeom prst="rect">
            <a:avLst/>
          </a:prstGeom>
        </p:spPr>
      </p:pic>
    </p:spTree>
    <p:extLst>
      <p:ext uri="{BB962C8B-B14F-4D97-AF65-F5344CB8AC3E}">
        <p14:creationId xmlns:p14="http://schemas.microsoft.com/office/powerpoint/2010/main" val="874050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t>Literature Review</a:t>
            </a:r>
          </a:p>
        </p:txBody>
      </p:sp>
      <p:sp>
        <p:nvSpPr>
          <p:cNvPr id="5" name="TextBox 4">
            <a:extLst>
              <a:ext uri="{FF2B5EF4-FFF2-40B4-BE49-F238E27FC236}">
                <a16:creationId xmlns:a16="http://schemas.microsoft.com/office/drawing/2014/main" id="{A545B123-43D9-42FD-8E89-21DB3E3F0ED4}"/>
              </a:ext>
            </a:extLst>
          </p:cNvPr>
          <p:cNvSpPr txBox="1"/>
          <p:nvPr/>
        </p:nvSpPr>
        <p:spPr>
          <a:xfrm>
            <a:off x="838200" y="1819072"/>
            <a:ext cx="10854447" cy="4524315"/>
          </a:xfrm>
          <a:prstGeom prst="rect">
            <a:avLst/>
          </a:prstGeom>
          <a:noFill/>
        </p:spPr>
        <p:txBody>
          <a:bodyPr wrap="square" rtlCol="0">
            <a:spAutoFit/>
          </a:bodyPr>
          <a:lstStyle/>
          <a:p>
            <a:pPr marL="285750" indent="-285750" algn="just">
              <a:buClr>
                <a:schemeClr val="accent2"/>
              </a:buClr>
              <a:buFont typeface="Wingdings" panose="05000000000000000000" pitchFamily="2" charset="2"/>
              <a:buChar char="q"/>
            </a:pPr>
            <a:r>
              <a:rPr lang="en-IN" sz="1600" b="1" dirty="0"/>
              <a:t>Personalized Product Recommendation in E-Commerce, Sung-Shun and Mei-Ju Liu, </a:t>
            </a:r>
            <a:r>
              <a:rPr lang="en-IN" sz="1600" b="1" dirty="0" err="1"/>
              <a:t>IEEe</a:t>
            </a:r>
            <a:r>
              <a:rPr lang="en-IN" sz="1600" b="1"/>
              <a:t> (2004)</a:t>
            </a:r>
            <a:endParaRPr lang="en-IN" sz="1600" b="1" dirty="0"/>
          </a:p>
          <a:p>
            <a:pPr marL="285750" indent="-285750" algn="just">
              <a:buClr>
                <a:schemeClr val="accent2"/>
              </a:buClr>
              <a:buFont typeface="Wingdings" panose="05000000000000000000" pitchFamily="2" charset="2"/>
              <a:buChar char="q"/>
            </a:pPr>
            <a:endParaRPr lang="en-IN" sz="1600" dirty="0"/>
          </a:p>
          <a:p>
            <a:pPr marL="285750" indent="-285750" algn="just">
              <a:buClr>
                <a:schemeClr val="accent2"/>
              </a:buClr>
              <a:buFont typeface="Wingdings" panose="05000000000000000000" pitchFamily="2" charset="2"/>
              <a:buChar char="q"/>
            </a:pPr>
            <a:r>
              <a:rPr lang="en-IN" sz="1600" dirty="0"/>
              <a:t>Kumar, M., Yadav, D. K., Singh, A., &amp; Kr., V. (2015). A Movie Recommender System: MOVREC. </a:t>
            </a:r>
            <a:r>
              <a:rPr lang="en-IN" sz="1600" i="1" dirty="0"/>
              <a:t>International Journal of Computer Applications</a:t>
            </a:r>
          </a:p>
          <a:p>
            <a:pPr marL="285750" indent="-285750" algn="just">
              <a:buClr>
                <a:schemeClr val="accent2"/>
              </a:buClr>
              <a:buFont typeface="Wingdings" panose="05000000000000000000" pitchFamily="2" charset="2"/>
              <a:buChar char="q"/>
            </a:pPr>
            <a:endParaRPr lang="en-IN" sz="1600" i="1" dirty="0"/>
          </a:p>
          <a:p>
            <a:pPr marL="285750" indent="-285750" algn="just">
              <a:buClr>
                <a:schemeClr val="accent2"/>
              </a:buClr>
              <a:buFont typeface="Wingdings" panose="05000000000000000000" pitchFamily="2" charset="2"/>
              <a:buChar char="q"/>
            </a:pPr>
            <a:r>
              <a:rPr lang="en-IN" sz="1600" dirty="0"/>
              <a:t>Murali, M. V., Vishnu, T. G., &amp; Victor, N. (2019). A Collaborative Filtering based Recommender System for Suggesting New Trends in Any Domain of Research.</a:t>
            </a:r>
          </a:p>
          <a:p>
            <a:pPr marL="285750" indent="-285750" algn="just">
              <a:buClr>
                <a:schemeClr val="accent2"/>
              </a:buClr>
              <a:buFont typeface="Wingdings" panose="05000000000000000000" pitchFamily="2" charset="2"/>
              <a:buChar char="q"/>
            </a:pPr>
            <a:endParaRPr lang="en-IN" sz="1600" dirty="0"/>
          </a:p>
          <a:p>
            <a:pPr marL="285750" indent="-285750" algn="just">
              <a:buClr>
                <a:schemeClr val="accent2"/>
              </a:buClr>
              <a:buFont typeface="Wingdings" panose="05000000000000000000" pitchFamily="2" charset="2"/>
              <a:buChar char="q"/>
            </a:pPr>
            <a:r>
              <a:rPr lang="en-IN" sz="1600" dirty="0"/>
              <a:t>Naveen Kishore, G., Dhiraj, V., </a:t>
            </a:r>
            <a:r>
              <a:rPr lang="en-IN" sz="1600" dirty="0" err="1"/>
              <a:t>Hasane</a:t>
            </a:r>
            <a:r>
              <a:rPr lang="en-IN" sz="1600" dirty="0"/>
              <a:t> </a:t>
            </a:r>
            <a:r>
              <a:rPr lang="en-IN" sz="1600" dirty="0" err="1"/>
              <a:t>Ahammad</a:t>
            </a:r>
            <a:r>
              <a:rPr lang="en-IN" sz="1600" dirty="0"/>
              <a:t> </a:t>
            </a:r>
            <a:r>
              <a:rPr lang="en-IN" sz="1600" dirty="0" err="1"/>
              <a:t>Sivaramireddy</a:t>
            </a:r>
            <a:r>
              <a:rPr lang="en-IN" sz="1600" dirty="0"/>
              <a:t> </a:t>
            </a:r>
            <a:r>
              <a:rPr lang="en-IN" sz="1600" dirty="0" err="1"/>
              <a:t>Gudise</a:t>
            </a:r>
            <a:r>
              <a:rPr lang="en-IN" sz="1600" dirty="0"/>
              <a:t>, S., </a:t>
            </a:r>
            <a:r>
              <a:rPr lang="en-IN" sz="1600" dirty="0" err="1"/>
              <a:t>Kummara</a:t>
            </a:r>
            <a:r>
              <a:rPr lang="en-IN" sz="1600" dirty="0"/>
              <a:t>, B., &amp; </a:t>
            </a:r>
            <a:r>
              <a:rPr lang="en-IN" sz="1600" dirty="0" err="1"/>
              <a:t>Akkala</a:t>
            </a:r>
            <a:r>
              <a:rPr lang="en-IN" sz="1600" dirty="0"/>
              <a:t>, L. R. (2019). Online book recommendation system.</a:t>
            </a:r>
          </a:p>
          <a:p>
            <a:pPr marL="285750" indent="-285750" algn="just">
              <a:buClr>
                <a:schemeClr val="accent2"/>
              </a:buClr>
              <a:buFont typeface="Wingdings" panose="05000000000000000000" pitchFamily="2" charset="2"/>
              <a:buChar char="q"/>
            </a:pPr>
            <a:endParaRPr lang="en-IN" sz="1600" dirty="0"/>
          </a:p>
          <a:p>
            <a:pPr marL="285750" indent="-285750" algn="just">
              <a:buClr>
                <a:schemeClr val="accent2"/>
              </a:buClr>
              <a:buFont typeface="Wingdings" panose="05000000000000000000" pitchFamily="2" charset="2"/>
              <a:buChar char="q"/>
            </a:pPr>
            <a:r>
              <a:rPr lang="en-IN" sz="1600" u="sng" dirty="0">
                <a:hlinkClick r:id="rId3"/>
              </a:rPr>
              <a:t>https://realpython.com/build-recommendation-engine-collaborative-filtering/</a:t>
            </a:r>
            <a:endParaRPr lang="en-IN" sz="1600" u="sng" dirty="0"/>
          </a:p>
          <a:p>
            <a:pPr marL="285750" indent="-285750" algn="just">
              <a:buClr>
                <a:schemeClr val="accent2"/>
              </a:buClr>
              <a:buFont typeface="Wingdings" panose="05000000000000000000" pitchFamily="2" charset="2"/>
              <a:buChar char="q"/>
            </a:pPr>
            <a:r>
              <a:rPr lang="en-IN" sz="1600" u="sng" dirty="0">
                <a:hlinkClick r:id="rId4"/>
              </a:rPr>
              <a:t>https://towardsdatascience.com/what-are-product-recommendation-engines-and-the-various-versions-of-them-9dcab4ee26d5</a:t>
            </a:r>
            <a:endParaRPr lang="en-IN" sz="1600" dirty="0"/>
          </a:p>
          <a:p>
            <a:pPr marL="285750" indent="-285750" algn="just">
              <a:buClr>
                <a:schemeClr val="accent2"/>
              </a:buClr>
              <a:buFont typeface="Wingdings" panose="05000000000000000000" pitchFamily="2" charset="2"/>
              <a:buChar char="q"/>
            </a:pPr>
            <a:r>
              <a:rPr lang="en-IN" sz="1600" u="sng" dirty="0">
                <a:hlinkClick r:id="rId5" tooltip="https://itnext.io/what-are-the-top-recommendation-engine-algorithms-used-nowadays-646f588ce639"/>
              </a:rPr>
              <a:t>https://itnext.io/what-are-the-top-recommendation-engine-algorithms-used-nowadays-646f588ce639</a:t>
            </a:r>
            <a:endParaRPr lang="en-IN" sz="1600" u="sng" dirty="0"/>
          </a:p>
          <a:p>
            <a:pPr marL="285750" indent="-285750" algn="just">
              <a:buClr>
                <a:schemeClr val="accent2"/>
              </a:buClr>
              <a:buFont typeface="Wingdings" panose="05000000000000000000" pitchFamily="2" charset="2"/>
              <a:buChar char="q"/>
            </a:pPr>
            <a:r>
              <a:rPr lang="en-IN" sz="1600" dirty="0"/>
              <a:t>Algorithms and Methods in Recommender Systems</a:t>
            </a:r>
          </a:p>
          <a:p>
            <a:r>
              <a:rPr lang="en-IN" sz="1600" dirty="0"/>
              <a:t>     </a:t>
            </a:r>
            <a:r>
              <a:rPr lang="en-IN" sz="1600" u="sng" dirty="0">
                <a:hlinkClick r:id="rId6"/>
              </a:rPr>
              <a:t>https://www.snet.tu-berlin.de/fileadmin/fg220/courses/SS11/snet-project/recommender-systems_asanov.pdf</a:t>
            </a:r>
            <a:endParaRPr lang="en-IN" sz="1600" dirty="0"/>
          </a:p>
          <a:p>
            <a:pPr marL="285750" indent="-285750" algn="just">
              <a:buClr>
                <a:schemeClr val="accent2"/>
              </a:buClr>
              <a:buFont typeface="Wingdings" panose="05000000000000000000" pitchFamily="2" charset="2"/>
              <a:buChar char="q"/>
            </a:pPr>
            <a:endParaRPr lang="en-IN" sz="1600" dirty="0"/>
          </a:p>
        </p:txBody>
      </p:sp>
    </p:spTree>
    <p:extLst>
      <p:ext uri="{BB962C8B-B14F-4D97-AF65-F5344CB8AC3E}">
        <p14:creationId xmlns:p14="http://schemas.microsoft.com/office/powerpoint/2010/main" val="355599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C545-BBFE-4AAA-85FF-258F3D8286C5}"/>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53A6571C-410B-4813-B7AC-F48C91ECF377}"/>
              </a:ext>
            </a:extLst>
          </p:cNvPr>
          <p:cNvSpPr>
            <a:spLocks noGrp="1"/>
          </p:cNvSpPr>
          <p:nvPr>
            <p:ph idx="1"/>
          </p:nvPr>
        </p:nvSpPr>
        <p:spPr/>
        <p:txBody>
          <a:bodyPr>
            <a:normAutofit/>
          </a:bodyPr>
          <a:lstStyle/>
          <a:p>
            <a:pPr marL="0" indent="0">
              <a:buNone/>
            </a:pPr>
            <a:r>
              <a:rPr lang="en-IN" sz="2400" dirty="0"/>
              <a:t>Personalized Product Recommendation in E-Commerce</a:t>
            </a:r>
          </a:p>
          <a:p>
            <a:pPr algn="just"/>
            <a:r>
              <a:rPr lang="en-US" sz="1600" dirty="0"/>
              <a:t>The purpose of this paper is to analyze customers’ purchasing behaviors based on product features from transaction records and product feature databases. This paper aims to provide personalized recommendations in order to increase customers’ revisiting rate or repurchasing rate</a:t>
            </a:r>
          </a:p>
          <a:p>
            <a:pPr algn="just"/>
            <a:r>
              <a:rPr lang="en-US" sz="1600" b="1" dirty="0"/>
              <a:t>Content-based approach</a:t>
            </a:r>
            <a:r>
              <a:rPr lang="en-US" sz="1600" dirty="0"/>
              <a:t>: Through customers’ purchasing histories, the product relevance, such as brand, material, size, color, appearance, price, quality, etc., can be studied to understand customers’ preferences toward particular product features. When a customer browses products online, relevant products can be recommended. Cosine similarity used for this approach</a:t>
            </a:r>
          </a:p>
          <a:p>
            <a:pPr algn="just"/>
            <a:r>
              <a:rPr lang="en-US" sz="1600" b="1" dirty="0"/>
              <a:t>Collaborative filtering approach</a:t>
            </a:r>
            <a:r>
              <a:rPr lang="en-US" sz="1600" dirty="0"/>
              <a:t>: This research first analyzes customers’ transaction records for preference analysis. Then Grouping customers with collaborative filtering concepts is conducted in order to find similar groups of target customers so that potential needs or interests of target customers can be recommended which shall improve recommendations that only target right on a customer’s preference. </a:t>
            </a:r>
            <a:r>
              <a:rPr lang="en-US" sz="1600" b="1" dirty="0"/>
              <a:t>K nearest neighbor</a:t>
            </a:r>
            <a:r>
              <a:rPr lang="en-US" sz="1600" dirty="0"/>
              <a:t> is used for this approach.</a:t>
            </a:r>
            <a:endParaRPr lang="en-IN" sz="1600" dirty="0"/>
          </a:p>
        </p:txBody>
      </p:sp>
      <p:sp>
        <p:nvSpPr>
          <p:cNvPr id="4" name="Date Placeholder 3">
            <a:extLst>
              <a:ext uri="{FF2B5EF4-FFF2-40B4-BE49-F238E27FC236}">
                <a16:creationId xmlns:a16="http://schemas.microsoft.com/office/drawing/2014/main" id="{47DFE90A-6621-4C23-B375-7CCAB404E86C}"/>
              </a:ext>
            </a:extLst>
          </p:cNvPr>
          <p:cNvSpPr>
            <a:spLocks noGrp="1"/>
          </p:cNvSpPr>
          <p:nvPr>
            <p:ph type="dt" sz="half" idx="2"/>
          </p:nvPr>
        </p:nvSpPr>
        <p:spPr/>
        <p:txBody>
          <a:bodyPr/>
          <a:lstStyle/>
          <a:p>
            <a:r>
              <a:rPr lang="en-US"/>
              <a:t>&lt;Date&gt;</a:t>
            </a:r>
            <a:endParaRPr lang="en-US" dirty="0"/>
          </a:p>
        </p:txBody>
      </p:sp>
      <p:sp>
        <p:nvSpPr>
          <p:cNvPr id="5" name="Footer Placeholder 4">
            <a:extLst>
              <a:ext uri="{FF2B5EF4-FFF2-40B4-BE49-F238E27FC236}">
                <a16:creationId xmlns:a16="http://schemas.microsoft.com/office/drawing/2014/main" id="{23139221-638C-45D7-A1A2-F37B7DB7E1DF}"/>
              </a:ext>
            </a:extLst>
          </p:cNvPr>
          <p:cNvSpPr>
            <a:spLocks noGrp="1"/>
          </p:cNvSpPr>
          <p:nvPr>
            <p:ph type="ftr" sz="quarter" idx="3"/>
          </p:nvPr>
        </p:nvSpPr>
        <p:spPr/>
        <p:txBody>
          <a:bodyPr/>
          <a:lstStyle/>
          <a:p>
            <a:r>
              <a:rPr lang="en-US"/>
              <a:t>&lt;Title of your presentation&gt;</a:t>
            </a:r>
            <a:endParaRPr lang="en-US" dirty="0"/>
          </a:p>
        </p:txBody>
      </p:sp>
    </p:spTree>
    <p:extLst>
      <p:ext uri="{BB962C8B-B14F-4D97-AF65-F5344CB8AC3E}">
        <p14:creationId xmlns:p14="http://schemas.microsoft.com/office/powerpoint/2010/main" val="2882294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C545-BBFE-4AAA-85FF-258F3D8286C5}"/>
              </a:ext>
            </a:extLst>
          </p:cNvPr>
          <p:cNvSpPr>
            <a:spLocks noGrp="1"/>
          </p:cNvSpPr>
          <p:nvPr>
            <p:ph type="title"/>
          </p:nvPr>
        </p:nvSpPr>
        <p:spPr/>
        <p:txBody>
          <a:bodyPr/>
          <a:lstStyle/>
          <a:p>
            <a:r>
              <a:rPr lang="en-IN" dirty="0"/>
              <a:t>Literature Review</a:t>
            </a:r>
          </a:p>
        </p:txBody>
      </p:sp>
      <p:sp>
        <p:nvSpPr>
          <p:cNvPr id="4" name="Date Placeholder 3">
            <a:extLst>
              <a:ext uri="{FF2B5EF4-FFF2-40B4-BE49-F238E27FC236}">
                <a16:creationId xmlns:a16="http://schemas.microsoft.com/office/drawing/2014/main" id="{47DFE90A-6621-4C23-B375-7CCAB404E86C}"/>
              </a:ext>
            </a:extLst>
          </p:cNvPr>
          <p:cNvSpPr>
            <a:spLocks noGrp="1"/>
          </p:cNvSpPr>
          <p:nvPr>
            <p:ph type="dt" sz="half" idx="2"/>
          </p:nvPr>
        </p:nvSpPr>
        <p:spPr/>
        <p:txBody>
          <a:bodyPr/>
          <a:lstStyle/>
          <a:p>
            <a:r>
              <a:rPr lang="en-US"/>
              <a:t>&lt;Date&gt;</a:t>
            </a:r>
            <a:endParaRPr lang="en-US" dirty="0"/>
          </a:p>
        </p:txBody>
      </p:sp>
      <p:sp>
        <p:nvSpPr>
          <p:cNvPr id="5" name="Footer Placeholder 4">
            <a:extLst>
              <a:ext uri="{FF2B5EF4-FFF2-40B4-BE49-F238E27FC236}">
                <a16:creationId xmlns:a16="http://schemas.microsoft.com/office/drawing/2014/main" id="{23139221-638C-45D7-A1A2-F37B7DB7E1DF}"/>
              </a:ext>
            </a:extLst>
          </p:cNvPr>
          <p:cNvSpPr>
            <a:spLocks noGrp="1"/>
          </p:cNvSpPr>
          <p:nvPr>
            <p:ph type="ftr" sz="quarter" idx="3"/>
          </p:nvPr>
        </p:nvSpPr>
        <p:spPr/>
        <p:txBody>
          <a:bodyPr/>
          <a:lstStyle/>
          <a:p>
            <a:r>
              <a:rPr lang="en-US"/>
              <a:t>&lt;Title of your presentation&gt;</a:t>
            </a:r>
            <a:endParaRPr lang="en-US" dirty="0"/>
          </a:p>
        </p:txBody>
      </p:sp>
      <p:pic>
        <p:nvPicPr>
          <p:cNvPr id="8" name="Picture 7">
            <a:extLst>
              <a:ext uri="{FF2B5EF4-FFF2-40B4-BE49-F238E27FC236}">
                <a16:creationId xmlns:a16="http://schemas.microsoft.com/office/drawing/2014/main" id="{9A9C6507-716C-46E3-B9F0-BFD301824867}"/>
              </a:ext>
            </a:extLst>
          </p:cNvPr>
          <p:cNvPicPr>
            <a:picLocks noChangeAspect="1"/>
          </p:cNvPicPr>
          <p:nvPr/>
        </p:nvPicPr>
        <p:blipFill>
          <a:blip r:embed="rId2"/>
          <a:stretch>
            <a:fillRect/>
          </a:stretch>
        </p:blipFill>
        <p:spPr>
          <a:xfrm>
            <a:off x="838200" y="2455524"/>
            <a:ext cx="5710284" cy="2672899"/>
          </a:xfrm>
          <a:prstGeom prst="rect">
            <a:avLst/>
          </a:prstGeom>
        </p:spPr>
      </p:pic>
      <p:pic>
        <p:nvPicPr>
          <p:cNvPr id="9" name="Picture 8">
            <a:extLst>
              <a:ext uri="{FF2B5EF4-FFF2-40B4-BE49-F238E27FC236}">
                <a16:creationId xmlns:a16="http://schemas.microsoft.com/office/drawing/2014/main" id="{7DFEC8DE-1280-42EE-A877-403C6C0A2DBF}"/>
              </a:ext>
            </a:extLst>
          </p:cNvPr>
          <p:cNvPicPr>
            <a:picLocks noChangeAspect="1"/>
          </p:cNvPicPr>
          <p:nvPr/>
        </p:nvPicPr>
        <p:blipFill>
          <a:blip r:embed="rId3"/>
          <a:stretch>
            <a:fillRect/>
          </a:stretch>
        </p:blipFill>
        <p:spPr>
          <a:xfrm>
            <a:off x="7239000" y="2195340"/>
            <a:ext cx="4386817" cy="2933083"/>
          </a:xfrm>
          <a:prstGeom prst="rect">
            <a:avLst/>
          </a:prstGeom>
        </p:spPr>
      </p:pic>
    </p:spTree>
    <p:extLst>
      <p:ext uri="{BB962C8B-B14F-4D97-AF65-F5344CB8AC3E}">
        <p14:creationId xmlns:p14="http://schemas.microsoft.com/office/powerpoint/2010/main" val="2821975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a:extLst>
              <a:ext uri="{FF2B5EF4-FFF2-40B4-BE49-F238E27FC236}">
                <a16:creationId xmlns:a16="http://schemas.microsoft.com/office/drawing/2014/main" id="{F9A9AD56-B0E8-4FB4-91C0-3794EF0D4F46}"/>
              </a:ext>
            </a:extLst>
          </p:cNvPr>
          <p:cNvGrpSpPr/>
          <p:nvPr/>
        </p:nvGrpSpPr>
        <p:grpSpPr>
          <a:xfrm>
            <a:off x="6766854" y="3528295"/>
            <a:ext cx="1612378" cy="2412283"/>
            <a:chOff x="6766854" y="3643705"/>
            <a:chExt cx="1612378" cy="2412283"/>
          </a:xfrm>
        </p:grpSpPr>
        <p:pic>
          <p:nvPicPr>
            <p:cNvPr id="61" name="Picture 60">
              <a:extLst>
                <a:ext uri="{FF2B5EF4-FFF2-40B4-BE49-F238E27FC236}">
                  <a16:creationId xmlns:a16="http://schemas.microsoft.com/office/drawing/2014/main" id="{8F3EC368-D1DD-4F85-9F09-1713B5716A10}"/>
                </a:ext>
              </a:extLst>
            </p:cNvPr>
            <p:cNvPicPr>
              <a:picLocks noChangeAspect="1"/>
            </p:cNvPicPr>
            <p:nvPr/>
          </p:nvPicPr>
          <p:blipFill>
            <a:blip r:embed="rId2"/>
            <a:stretch>
              <a:fillRect/>
            </a:stretch>
          </p:blipFill>
          <p:spPr>
            <a:xfrm>
              <a:off x="6831949" y="4047576"/>
              <a:ext cx="1386928" cy="1729157"/>
            </a:xfrm>
            <a:prstGeom prst="rect">
              <a:avLst/>
            </a:prstGeom>
          </p:spPr>
        </p:pic>
        <p:sp>
          <p:nvSpPr>
            <p:cNvPr id="65" name="Rectangle 64">
              <a:extLst>
                <a:ext uri="{FF2B5EF4-FFF2-40B4-BE49-F238E27FC236}">
                  <a16:creationId xmlns:a16="http://schemas.microsoft.com/office/drawing/2014/main" id="{10A4A8A3-8406-4E24-91D9-B108DC6DAFF8}"/>
                </a:ext>
              </a:extLst>
            </p:cNvPr>
            <p:cNvSpPr/>
            <p:nvPr/>
          </p:nvSpPr>
          <p:spPr bwMode="gray">
            <a:xfrm>
              <a:off x="7041344" y="4023812"/>
              <a:ext cx="968138" cy="125776"/>
            </a:xfrm>
            <a:prstGeom prst="rect">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IN" sz="800" b="0" i="0" u="none" strike="noStrike" kern="0" cap="none" spc="0" normalizeH="0" baseline="0" noProof="0" dirty="0">
                  <a:ln>
                    <a:noFill/>
                  </a:ln>
                  <a:effectLst/>
                  <a:uLnTx/>
                  <a:uFillTx/>
                  <a:ea typeface="Arial Unicode MS" pitchFamily="34" charset="-128"/>
                  <a:cs typeface="Arial Unicode MS" pitchFamily="34" charset="-128"/>
                </a:rPr>
                <a:t>Apps Used by both customers</a:t>
              </a:r>
            </a:p>
          </p:txBody>
        </p:sp>
        <p:sp>
          <p:nvSpPr>
            <p:cNvPr id="70" name="Rectangle 69">
              <a:extLst>
                <a:ext uri="{FF2B5EF4-FFF2-40B4-BE49-F238E27FC236}">
                  <a16:creationId xmlns:a16="http://schemas.microsoft.com/office/drawing/2014/main" id="{35063C1E-B6C2-488C-8737-3F9A917FC3E8}"/>
                </a:ext>
              </a:extLst>
            </p:cNvPr>
            <p:cNvSpPr/>
            <p:nvPr/>
          </p:nvSpPr>
          <p:spPr bwMode="gray">
            <a:xfrm>
              <a:off x="6841322" y="5539666"/>
              <a:ext cx="1463436" cy="340369"/>
            </a:xfrm>
            <a:prstGeom prst="rect">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IN" sz="800" b="0" i="0" u="none" strike="noStrike" kern="0" cap="none" spc="0" normalizeH="0" baseline="0" noProof="0" dirty="0">
                  <a:ln>
                    <a:noFill/>
                  </a:ln>
                  <a:effectLst/>
                  <a:uLnTx/>
                  <a:uFillTx/>
                  <a:ea typeface="Arial Unicode MS" pitchFamily="34" charset="-128"/>
                  <a:cs typeface="Arial Unicode MS" pitchFamily="34" charset="-128"/>
                </a:rPr>
                <a:t>Apps Used by Customer 1, Recommend to Customer 2</a:t>
              </a:r>
            </a:p>
          </p:txBody>
        </p:sp>
        <p:sp>
          <p:nvSpPr>
            <p:cNvPr id="71" name="TextBox 70">
              <a:extLst>
                <a:ext uri="{FF2B5EF4-FFF2-40B4-BE49-F238E27FC236}">
                  <a16:creationId xmlns:a16="http://schemas.microsoft.com/office/drawing/2014/main" id="{CDB62931-3103-42BF-9725-277B3ECB31A0}"/>
                </a:ext>
              </a:extLst>
            </p:cNvPr>
            <p:cNvSpPr txBox="1"/>
            <p:nvPr/>
          </p:nvSpPr>
          <p:spPr>
            <a:xfrm>
              <a:off x="6766854" y="3643705"/>
              <a:ext cx="1537904" cy="307777"/>
            </a:xfrm>
            <a:prstGeom prst="rect">
              <a:avLst/>
            </a:prstGeom>
            <a:solidFill>
              <a:schemeClr val="bg1"/>
            </a:solidFill>
            <a:ln>
              <a:solidFill>
                <a:schemeClr val="bg1"/>
              </a:solidFill>
            </a:ln>
          </p:spPr>
          <p:txBody>
            <a:bodyPr wrap="square" lIns="0" tIns="0" rIns="0" bIns="0" rtlCol="0">
              <a:spAutoFit/>
            </a:bodyPr>
            <a:lstStyle/>
            <a:p>
              <a:pPr algn="ctr" fontAlgn="base">
                <a:spcBef>
                  <a:spcPct val="50000"/>
                </a:spcBef>
                <a:spcAft>
                  <a:spcPct val="0"/>
                </a:spcAft>
                <a:buClr>
                  <a:srgbClr val="F0AB00"/>
                </a:buClr>
                <a:buSzPct val="80000"/>
              </a:pPr>
              <a:r>
                <a:rPr lang="en-IN" sz="1000" kern="0" dirty="0">
                  <a:solidFill>
                    <a:srgbClr val="00B050"/>
                  </a:solidFill>
                  <a:ea typeface="Arial Unicode MS" pitchFamily="34" charset="-128"/>
                  <a:cs typeface="Arial Unicode MS" pitchFamily="34" charset="-128"/>
                </a:rPr>
                <a:t>Collaborative User based Recommendation </a:t>
              </a:r>
            </a:p>
          </p:txBody>
        </p:sp>
        <p:sp>
          <p:nvSpPr>
            <p:cNvPr id="77" name="TextBox 76">
              <a:extLst>
                <a:ext uri="{FF2B5EF4-FFF2-40B4-BE49-F238E27FC236}">
                  <a16:creationId xmlns:a16="http://schemas.microsoft.com/office/drawing/2014/main" id="{564127EC-5810-4C8F-ACE1-8D0B98508B16}"/>
                </a:ext>
              </a:extLst>
            </p:cNvPr>
            <p:cNvSpPr txBox="1"/>
            <p:nvPr/>
          </p:nvSpPr>
          <p:spPr>
            <a:xfrm>
              <a:off x="6841328" y="5902100"/>
              <a:ext cx="1537904" cy="153888"/>
            </a:xfrm>
            <a:prstGeom prst="rect">
              <a:avLst/>
            </a:prstGeom>
            <a:noFill/>
            <a:ln>
              <a:solidFill>
                <a:schemeClr val="bg1"/>
              </a:solidFill>
            </a:ln>
          </p:spPr>
          <p:txBody>
            <a:bodyPr wrap="square" lIns="0" tIns="0" rIns="0" bIns="0" rtlCol="0">
              <a:spAutoFit/>
            </a:bodyPr>
            <a:lstStyle/>
            <a:p>
              <a:pPr algn="ctr" fontAlgn="base">
                <a:spcBef>
                  <a:spcPct val="50000"/>
                </a:spcBef>
                <a:spcAft>
                  <a:spcPct val="0"/>
                </a:spcAft>
                <a:buClr>
                  <a:srgbClr val="F0AB00"/>
                </a:buClr>
                <a:buSzPct val="80000"/>
              </a:pPr>
              <a:r>
                <a:rPr lang="en-IN" sz="1000" kern="0" dirty="0">
                  <a:solidFill>
                    <a:schemeClr val="accent5"/>
                  </a:solidFill>
                  <a:ea typeface="Arial Unicode MS" pitchFamily="34" charset="-128"/>
                  <a:cs typeface="Arial Unicode MS" pitchFamily="34" charset="-128"/>
                </a:rPr>
                <a:t>Python Surprise library</a:t>
              </a:r>
            </a:p>
          </p:txBody>
        </p:sp>
      </p:grpSp>
      <p:sp>
        <p:nvSpPr>
          <p:cNvPr id="11" name="Text Placeholder"/>
          <p:cNvSpPr>
            <a:spLocks noGrp="1"/>
          </p:cNvSpPr>
          <p:nvPr>
            <p:ph type="body" sz="quarter" idx="10"/>
          </p:nvPr>
        </p:nvSpPr>
        <p:spPr bwMode="gray">
          <a:xfrm>
            <a:off x="0" y="965857"/>
            <a:ext cx="11183565" cy="5253977"/>
          </a:xfrm>
        </p:spPr>
        <p:txBody>
          <a:bodyPr/>
          <a:lstStyle/>
          <a:p>
            <a:pPr marL="0" lvl="1" indent="0">
              <a:buNone/>
            </a:pPr>
            <a:endParaRPr lang="en-US" dirty="0"/>
          </a:p>
          <a:p>
            <a:pPr marL="0" lvl="1" indent="0">
              <a:buNone/>
            </a:pPr>
            <a:endParaRPr lang="en-US" dirty="0"/>
          </a:p>
          <a:p>
            <a:pPr marL="0" lvl="1" indent="0">
              <a:buNone/>
            </a:pPr>
            <a:endParaRPr lang="en-US" dirty="0"/>
          </a:p>
          <a:p>
            <a:pPr marL="0" lvl="1" indent="0">
              <a:buNone/>
            </a:pPr>
            <a:endParaRPr lang="en-US" dirty="0"/>
          </a:p>
          <a:p>
            <a:pPr marL="0" lvl="1" indent="0">
              <a:buNone/>
            </a:pPr>
            <a:endParaRPr lang="en-US" dirty="0"/>
          </a:p>
          <a:p>
            <a:pPr marL="0" lvl="1" indent="0">
              <a:buNone/>
            </a:pPr>
            <a:endParaRPr lang="en-US" dirty="0"/>
          </a:p>
          <a:p>
            <a:pPr marL="0" lvl="1" indent="0">
              <a:buNone/>
            </a:pPr>
            <a:endParaRPr lang="en-US" dirty="0"/>
          </a:p>
          <a:p>
            <a:pPr marL="0" lvl="1" indent="0">
              <a:buNone/>
            </a:pPr>
            <a:endParaRPr lang="en-US" dirty="0"/>
          </a:p>
          <a:p>
            <a:pPr marL="0" lvl="1" indent="0">
              <a:buNone/>
            </a:pPr>
            <a:endParaRPr lang="en-US" dirty="0"/>
          </a:p>
        </p:txBody>
      </p:sp>
      <p:sp>
        <p:nvSpPr>
          <p:cNvPr id="3" name="Rectangle 2">
            <a:extLst>
              <a:ext uri="{FF2B5EF4-FFF2-40B4-BE49-F238E27FC236}">
                <a16:creationId xmlns:a16="http://schemas.microsoft.com/office/drawing/2014/main" id="{CEAE7BE3-CD50-4994-8AE0-041691EAB3AB}"/>
              </a:ext>
            </a:extLst>
          </p:cNvPr>
          <p:cNvSpPr/>
          <p:nvPr/>
        </p:nvSpPr>
        <p:spPr bwMode="gray">
          <a:xfrm>
            <a:off x="6454511" y="2733266"/>
            <a:ext cx="257627" cy="193883"/>
          </a:xfrm>
          <a:prstGeom prst="rect">
            <a:avLst/>
          </a:prstGeom>
          <a:solidFill>
            <a:schemeClr val="bg1"/>
          </a:solidFill>
          <a:ln w="2540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latin typeface="Arial"/>
              <a:ea typeface="Arial Unicode MS" pitchFamily="34" charset="-128"/>
              <a:cs typeface="Arial Unicode MS" pitchFamily="34" charset="-128"/>
            </a:endParaRPr>
          </a:p>
        </p:txBody>
      </p:sp>
      <p:pic>
        <p:nvPicPr>
          <p:cNvPr id="7" name="Graphic 6" descr="Database">
            <a:extLst>
              <a:ext uri="{FF2B5EF4-FFF2-40B4-BE49-F238E27FC236}">
                <a16:creationId xmlns:a16="http://schemas.microsoft.com/office/drawing/2014/main" id="{B62CC698-E09E-434E-B7BC-805DC1431E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194" y="2643326"/>
            <a:ext cx="792332" cy="792332"/>
          </a:xfrm>
          <a:prstGeom prst="rect">
            <a:avLst/>
          </a:prstGeom>
        </p:spPr>
      </p:pic>
      <p:sp>
        <p:nvSpPr>
          <p:cNvPr id="14" name="TextBox 13">
            <a:extLst>
              <a:ext uri="{FF2B5EF4-FFF2-40B4-BE49-F238E27FC236}">
                <a16:creationId xmlns:a16="http://schemas.microsoft.com/office/drawing/2014/main" id="{DAA4E30F-1CFE-4C0D-86B1-7E2911DFE285}"/>
              </a:ext>
            </a:extLst>
          </p:cNvPr>
          <p:cNvSpPr txBox="1"/>
          <p:nvPr/>
        </p:nvSpPr>
        <p:spPr>
          <a:xfrm>
            <a:off x="197522" y="2245244"/>
            <a:ext cx="914400"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IN" sz="1000" kern="0" dirty="0">
                <a:solidFill>
                  <a:srgbClr val="00B050"/>
                </a:solidFill>
                <a:ea typeface="Arial Unicode MS" pitchFamily="34" charset="-128"/>
                <a:cs typeface="Arial Unicode MS" pitchFamily="34" charset="-128"/>
              </a:rPr>
              <a:t>PHD HANA DB Data Access </a:t>
            </a:r>
          </a:p>
        </p:txBody>
      </p:sp>
      <p:pic>
        <p:nvPicPr>
          <p:cNvPr id="22" name="Graphic 21">
            <a:extLst>
              <a:ext uri="{FF2B5EF4-FFF2-40B4-BE49-F238E27FC236}">
                <a16:creationId xmlns:a16="http://schemas.microsoft.com/office/drawing/2014/main" id="{DC93D834-F29B-493E-A211-28A5AB29CD51}"/>
              </a:ext>
              <a:ext uri="{C183D7F6-B498-43B3-948B-1728B52AA6E4}">
                <adec:decorative xmlns:adec="http://schemas.microsoft.com/office/drawing/2017/decorative" val="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75050" y="2643326"/>
            <a:ext cx="792332" cy="792332"/>
          </a:xfrm>
          <a:prstGeom prst="rect">
            <a:avLst/>
          </a:prstGeom>
        </p:spPr>
      </p:pic>
      <p:cxnSp>
        <p:nvCxnSpPr>
          <p:cNvPr id="24" name="Straight Arrow Connector 23">
            <a:extLst>
              <a:ext uri="{FF2B5EF4-FFF2-40B4-BE49-F238E27FC236}">
                <a16:creationId xmlns:a16="http://schemas.microsoft.com/office/drawing/2014/main" id="{BA776241-D330-4B72-AD9B-F20A83AB0C3C}"/>
              </a:ext>
            </a:extLst>
          </p:cNvPr>
          <p:cNvCxnSpPr>
            <a:cxnSpLocks/>
          </p:cNvCxnSpPr>
          <p:nvPr/>
        </p:nvCxnSpPr>
        <p:spPr>
          <a:xfrm>
            <a:off x="1047110" y="3039492"/>
            <a:ext cx="728524" cy="0"/>
          </a:xfrm>
          <a:prstGeom prst="straightConnector1">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sp>
        <p:nvSpPr>
          <p:cNvPr id="25" name="TextBox 24">
            <a:extLst>
              <a:ext uri="{FF2B5EF4-FFF2-40B4-BE49-F238E27FC236}">
                <a16:creationId xmlns:a16="http://schemas.microsoft.com/office/drawing/2014/main" id="{C0AA8790-6ABB-4CBA-BA85-98E15A9D9105}"/>
              </a:ext>
            </a:extLst>
          </p:cNvPr>
          <p:cNvSpPr txBox="1"/>
          <p:nvPr/>
        </p:nvSpPr>
        <p:spPr>
          <a:xfrm>
            <a:off x="928943" y="3108928"/>
            <a:ext cx="914400"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IN" sz="1000" kern="0" dirty="0">
                <a:solidFill>
                  <a:schemeClr val="accent3"/>
                </a:solidFill>
                <a:ea typeface="Arial Unicode MS" pitchFamily="34" charset="-128"/>
                <a:cs typeface="Arial Unicode MS" pitchFamily="34" charset="-128"/>
              </a:rPr>
              <a:t>Data Wrangling</a:t>
            </a:r>
          </a:p>
        </p:txBody>
      </p:sp>
      <p:sp>
        <p:nvSpPr>
          <p:cNvPr id="26" name="TextBox 25">
            <a:extLst>
              <a:ext uri="{FF2B5EF4-FFF2-40B4-BE49-F238E27FC236}">
                <a16:creationId xmlns:a16="http://schemas.microsoft.com/office/drawing/2014/main" id="{877D6055-0233-4D7E-A02F-26EC67C833E3}"/>
              </a:ext>
            </a:extLst>
          </p:cNvPr>
          <p:cNvSpPr txBox="1"/>
          <p:nvPr/>
        </p:nvSpPr>
        <p:spPr>
          <a:xfrm>
            <a:off x="1656232" y="2473844"/>
            <a:ext cx="1110994" cy="15388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IN" sz="1000" kern="0" dirty="0">
                <a:solidFill>
                  <a:srgbClr val="00B050"/>
                </a:solidFill>
                <a:ea typeface="Arial Unicode MS" pitchFamily="34" charset="-128"/>
                <a:cs typeface="Arial Unicode MS" pitchFamily="34" charset="-128"/>
              </a:rPr>
              <a:t>New HANA View</a:t>
            </a:r>
          </a:p>
        </p:txBody>
      </p:sp>
      <p:pic>
        <p:nvPicPr>
          <p:cNvPr id="28" name="Graphic 27" descr="Bar chart">
            <a:extLst>
              <a:ext uri="{FF2B5EF4-FFF2-40B4-BE49-F238E27FC236}">
                <a16:creationId xmlns:a16="http://schemas.microsoft.com/office/drawing/2014/main" id="{1FC87C36-55FF-4BCC-A1E8-89371A0B91D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53317" y="2778076"/>
            <a:ext cx="526636" cy="526636"/>
          </a:xfrm>
          <a:prstGeom prst="rect">
            <a:avLst/>
          </a:prstGeom>
        </p:spPr>
      </p:pic>
      <p:sp>
        <p:nvSpPr>
          <p:cNvPr id="29" name="TextBox 28">
            <a:extLst>
              <a:ext uri="{FF2B5EF4-FFF2-40B4-BE49-F238E27FC236}">
                <a16:creationId xmlns:a16="http://schemas.microsoft.com/office/drawing/2014/main" id="{D31EC422-20F8-490A-BAF3-0DDA9577D8FE}"/>
              </a:ext>
            </a:extLst>
          </p:cNvPr>
          <p:cNvSpPr txBox="1"/>
          <p:nvPr/>
        </p:nvSpPr>
        <p:spPr>
          <a:xfrm>
            <a:off x="3143634" y="2501957"/>
            <a:ext cx="1110994" cy="15388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IN" sz="1000" kern="0" dirty="0">
                <a:solidFill>
                  <a:srgbClr val="00B050"/>
                </a:solidFill>
                <a:ea typeface="Arial Unicode MS" pitchFamily="34" charset="-128"/>
                <a:cs typeface="Arial Unicode MS" pitchFamily="34" charset="-128"/>
              </a:rPr>
              <a:t>EDA </a:t>
            </a:r>
          </a:p>
        </p:txBody>
      </p:sp>
      <p:sp>
        <p:nvSpPr>
          <p:cNvPr id="30" name="TextBox 29">
            <a:extLst>
              <a:ext uri="{FF2B5EF4-FFF2-40B4-BE49-F238E27FC236}">
                <a16:creationId xmlns:a16="http://schemas.microsoft.com/office/drawing/2014/main" id="{F529A9AD-3AD0-450A-BBEA-147420480558}"/>
              </a:ext>
            </a:extLst>
          </p:cNvPr>
          <p:cNvSpPr txBox="1"/>
          <p:nvPr/>
        </p:nvSpPr>
        <p:spPr>
          <a:xfrm>
            <a:off x="341491" y="3455188"/>
            <a:ext cx="2225891" cy="276999"/>
          </a:xfrm>
          <a:prstGeom prst="rect">
            <a:avLst/>
          </a:prstGeom>
          <a:ln w="19050"/>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IN" b="1" kern="0" dirty="0">
                <a:ea typeface="Arial Unicode MS" pitchFamily="34" charset="-128"/>
                <a:cs typeface="Arial Unicode MS" pitchFamily="34" charset="-128"/>
              </a:rPr>
              <a:t>SAP HANA WebIDE</a:t>
            </a:r>
          </a:p>
        </p:txBody>
      </p:sp>
      <p:cxnSp>
        <p:nvCxnSpPr>
          <p:cNvPr id="32" name="Straight Arrow Connector 31">
            <a:extLst>
              <a:ext uri="{FF2B5EF4-FFF2-40B4-BE49-F238E27FC236}">
                <a16:creationId xmlns:a16="http://schemas.microsoft.com/office/drawing/2014/main" id="{1D9846A1-E425-4BC5-98B4-57276D6085C7}"/>
              </a:ext>
            </a:extLst>
          </p:cNvPr>
          <p:cNvCxnSpPr>
            <a:cxnSpLocks/>
            <a:stCxn id="22" idx="3"/>
            <a:endCxn id="28" idx="1"/>
          </p:cNvCxnSpPr>
          <p:nvPr/>
        </p:nvCxnSpPr>
        <p:spPr>
          <a:xfrm>
            <a:off x="2567382" y="3039492"/>
            <a:ext cx="885935" cy="1902"/>
          </a:xfrm>
          <a:prstGeom prst="straightConnector1">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sp>
        <p:nvSpPr>
          <p:cNvPr id="33" name="TextBox 32">
            <a:extLst>
              <a:ext uri="{FF2B5EF4-FFF2-40B4-BE49-F238E27FC236}">
                <a16:creationId xmlns:a16="http://schemas.microsoft.com/office/drawing/2014/main" id="{75EDDF5A-921A-4C0B-8EFA-B9B7E2623B55}"/>
              </a:ext>
            </a:extLst>
          </p:cNvPr>
          <p:cNvSpPr txBox="1"/>
          <p:nvPr/>
        </p:nvSpPr>
        <p:spPr>
          <a:xfrm>
            <a:off x="2550210" y="3083774"/>
            <a:ext cx="1009048"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IN" sz="1000" kern="0" dirty="0">
                <a:solidFill>
                  <a:schemeClr val="accent3"/>
                </a:solidFill>
                <a:ea typeface="Arial Unicode MS" pitchFamily="34" charset="-128"/>
                <a:cs typeface="Arial Unicode MS" pitchFamily="34" charset="-128"/>
              </a:rPr>
              <a:t>SAP HANA Python Client API</a:t>
            </a:r>
          </a:p>
        </p:txBody>
      </p:sp>
      <p:grpSp>
        <p:nvGrpSpPr>
          <p:cNvPr id="62" name="Group 61">
            <a:extLst>
              <a:ext uri="{FF2B5EF4-FFF2-40B4-BE49-F238E27FC236}">
                <a16:creationId xmlns:a16="http://schemas.microsoft.com/office/drawing/2014/main" id="{D74977F1-9DD0-4408-91DF-EB921AB1F063}"/>
              </a:ext>
            </a:extLst>
          </p:cNvPr>
          <p:cNvGrpSpPr/>
          <p:nvPr/>
        </p:nvGrpSpPr>
        <p:grpSpPr>
          <a:xfrm>
            <a:off x="6708160" y="410786"/>
            <a:ext cx="1671072" cy="2127001"/>
            <a:chOff x="7174537" y="2310608"/>
            <a:chExt cx="1671072" cy="2127001"/>
          </a:xfrm>
        </p:grpSpPr>
        <p:grpSp>
          <p:nvGrpSpPr>
            <p:cNvPr id="43" name="Group 42">
              <a:extLst>
                <a:ext uri="{FF2B5EF4-FFF2-40B4-BE49-F238E27FC236}">
                  <a16:creationId xmlns:a16="http://schemas.microsoft.com/office/drawing/2014/main" id="{F1786AA4-A508-4EE6-9C64-59C4006B6CC7}"/>
                </a:ext>
              </a:extLst>
            </p:cNvPr>
            <p:cNvGrpSpPr/>
            <p:nvPr/>
          </p:nvGrpSpPr>
          <p:grpSpPr>
            <a:xfrm>
              <a:off x="7206371" y="2388556"/>
              <a:ext cx="1639238" cy="1629195"/>
              <a:chOff x="4933682" y="2459580"/>
              <a:chExt cx="1639238" cy="1629195"/>
            </a:xfrm>
          </p:grpSpPr>
          <p:pic>
            <p:nvPicPr>
              <p:cNvPr id="38" name="Picture 37">
                <a:extLst>
                  <a:ext uri="{FF2B5EF4-FFF2-40B4-BE49-F238E27FC236}">
                    <a16:creationId xmlns:a16="http://schemas.microsoft.com/office/drawing/2014/main" id="{6BEF9E5B-6F13-419B-BC2B-634A5560E5A8}"/>
                  </a:ext>
                </a:extLst>
              </p:cNvPr>
              <p:cNvPicPr>
                <a:picLocks noChangeAspect="1"/>
              </p:cNvPicPr>
              <p:nvPr/>
            </p:nvPicPr>
            <p:blipFill>
              <a:blip r:embed="rId9"/>
              <a:stretch>
                <a:fillRect/>
              </a:stretch>
            </p:blipFill>
            <p:spPr>
              <a:xfrm>
                <a:off x="4933682" y="2459580"/>
                <a:ext cx="1427724" cy="1597287"/>
              </a:xfrm>
              <a:prstGeom prst="rect">
                <a:avLst/>
              </a:prstGeom>
            </p:spPr>
          </p:pic>
          <p:sp>
            <p:nvSpPr>
              <p:cNvPr id="39" name="Rectangle 38">
                <a:extLst>
                  <a:ext uri="{FF2B5EF4-FFF2-40B4-BE49-F238E27FC236}">
                    <a16:creationId xmlns:a16="http://schemas.microsoft.com/office/drawing/2014/main" id="{255A8D07-24E9-4B2B-8ABD-15C70DF840DB}"/>
                  </a:ext>
                </a:extLst>
              </p:cNvPr>
              <p:cNvSpPr/>
              <p:nvPr/>
            </p:nvSpPr>
            <p:spPr bwMode="gray">
              <a:xfrm>
                <a:off x="5255580" y="2753499"/>
                <a:ext cx="968138" cy="125776"/>
              </a:xfrm>
              <a:prstGeom prst="rect">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IN" sz="800" b="0" i="0" u="none" strike="noStrike" kern="0" cap="none" spc="0" normalizeH="0" baseline="0" noProof="0" dirty="0">
                    <a:ln>
                      <a:noFill/>
                    </a:ln>
                    <a:effectLst/>
                    <a:uLnTx/>
                    <a:uFillTx/>
                    <a:ea typeface="Arial Unicode MS" pitchFamily="34" charset="-128"/>
                    <a:cs typeface="Arial Unicode MS" pitchFamily="34" charset="-128"/>
                  </a:rPr>
                  <a:t>Apps Used by customer</a:t>
                </a:r>
              </a:p>
            </p:txBody>
          </p:sp>
          <p:sp>
            <p:nvSpPr>
              <p:cNvPr id="41" name="Rectangle 40">
                <a:extLst>
                  <a:ext uri="{FF2B5EF4-FFF2-40B4-BE49-F238E27FC236}">
                    <a16:creationId xmlns:a16="http://schemas.microsoft.com/office/drawing/2014/main" id="{030C7A78-B338-4690-8D1D-A1103B6A9633}"/>
                  </a:ext>
                </a:extLst>
              </p:cNvPr>
              <p:cNvSpPr/>
              <p:nvPr/>
            </p:nvSpPr>
            <p:spPr bwMode="gray">
              <a:xfrm>
                <a:off x="5719101" y="3353072"/>
                <a:ext cx="853819" cy="120450"/>
              </a:xfrm>
              <a:prstGeom prst="rect">
                <a:avLst/>
              </a:prstGeom>
              <a:solidFill>
                <a:schemeClr val="bg1"/>
              </a:solidFill>
              <a:ln w="25400"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IN" sz="800" b="0" i="0" u="none" strike="noStrike" kern="0" cap="none" spc="0" normalizeH="0" baseline="0" noProof="0" dirty="0">
                    <a:ln>
                      <a:noFill/>
                    </a:ln>
                    <a:effectLst/>
                    <a:uLnTx/>
                    <a:uFillTx/>
                    <a:ea typeface="Arial Unicode MS" pitchFamily="34" charset="-128"/>
                    <a:cs typeface="Arial Unicode MS" pitchFamily="34" charset="-128"/>
                  </a:rPr>
                  <a:t>Similar Apps</a:t>
                </a:r>
              </a:p>
            </p:txBody>
          </p:sp>
          <p:sp>
            <p:nvSpPr>
              <p:cNvPr id="42" name="Rectangle 41">
                <a:extLst>
                  <a:ext uri="{FF2B5EF4-FFF2-40B4-BE49-F238E27FC236}">
                    <a16:creationId xmlns:a16="http://schemas.microsoft.com/office/drawing/2014/main" id="{538BD5A1-F7FA-4409-B2C7-A0F1A7B925BF}"/>
                  </a:ext>
                </a:extLst>
              </p:cNvPr>
              <p:cNvSpPr/>
              <p:nvPr/>
            </p:nvSpPr>
            <p:spPr bwMode="gray">
              <a:xfrm>
                <a:off x="5175682" y="3934888"/>
                <a:ext cx="1185724" cy="153887"/>
              </a:xfrm>
              <a:prstGeom prst="rect">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IN" sz="800" b="0" i="0" u="none" strike="noStrike" kern="0" cap="none" spc="0" normalizeH="0" baseline="0" noProof="0" dirty="0">
                    <a:ln>
                      <a:noFill/>
                    </a:ln>
                    <a:effectLst/>
                    <a:uLnTx/>
                    <a:uFillTx/>
                    <a:ea typeface="Arial Unicode MS" pitchFamily="34" charset="-128"/>
                    <a:cs typeface="Arial Unicode MS" pitchFamily="34" charset="-128"/>
                  </a:rPr>
                  <a:t>Apps recommended to customer</a:t>
                </a:r>
              </a:p>
            </p:txBody>
          </p:sp>
        </p:grpSp>
        <p:sp>
          <p:nvSpPr>
            <p:cNvPr id="44" name="TextBox 43">
              <a:extLst>
                <a:ext uri="{FF2B5EF4-FFF2-40B4-BE49-F238E27FC236}">
                  <a16:creationId xmlns:a16="http://schemas.microsoft.com/office/drawing/2014/main" id="{305EF397-05A7-4136-A5A0-56AE3C045D96}"/>
                </a:ext>
              </a:extLst>
            </p:cNvPr>
            <p:cNvSpPr txBox="1"/>
            <p:nvPr/>
          </p:nvSpPr>
          <p:spPr>
            <a:xfrm>
              <a:off x="7174537" y="2310608"/>
              <a:ext cx="1537904" cy="307777"/>
            </a:xfrm>
            <a:prstGeom prst="rect">
              <a:avLst/>
            </a:prstGeom>
            <a:solidFill>
              <a:schemeClr val="bg1"/>
            </a:solidFill>
            <a:ln>
              <a:solidFill>
                <a:schemeClr val="bg1"/>
              </a:solidFill>
            </a:ln>
          </p:spPr>
          <p:txBody>
            <a:bodyPr wrap="square" lIns="0" tIns="0" rIns="0" bIns="0" rtlCol="0">
              <a:spAutoFit/>
            </a:bodyPr>
            <a:lstStyle/>
            <a:p>
              <a:pPr algn="ctr" fontAlgn="base">
                <a:spcBef>
                  <a:spcPct val="50000"/>
                </a:spcBef>
                <a:spcAft>
                  <a:spcPct val="0"/>
                </a:spcAft>
                <a:buClr>
                  <a:srgbClr val="F0AB00"/>
                </a:buClr>
                <a:buSzPct val="80000"/>
              </a:pPr>
              <a:r>
                <a:rPr lang="en-IN" sz="1000" kern="0" dirty="0">
                  <a:solidFill>
                    <a:srgbClr val="00B050"/>
                  </a:solidFill>
                  <a:ea typeface="Arial Unicode MS" pitchFamily="34" charset="-128"/>
                  <a:cs typeface="Arial Unicode MS" pitchFamily="34" charset="-128"/>
                </a:rPr>
                <a:t>Content Based Recommendation </a:t>
              </a:r>
            </a:p>
          </p:txBody>
        </p:sp>
        <p:sp>
          <p:nvSpPr>
            <p:cNvPr id="45" name="TextBox 44">
              <a:extLst>
                <a:ext uri="{FF2B5EF4-FFF2-40B4-BE49-F238E27FC236}">
                  <a16:creationId xmlns:a16="http://schemas.microsoft.com/office/drawing/2014/main" id="{6962F2D1-FC11-4311-86CA-51D738327EEF}"/>
                </a:ext>
              </a:extLst>
            </p:cNvPr>
            <p:cNvSpPr txBox="1"/>
            <p:nvPr/>
          </p:nvSpPr>
          <p:spPr>
            <a:xfrm>
              <a:off x="7176419" y="4129832"/>
              <a:ext cx="1537904" cy="307777"/>
            </a:xfrm>
            <a:prstGeom prst="rect">
              <a:avLst/>
            </a:prstGeom>
            <a:noFill/>
            <a:ln>
              <a:solidFill>
                <a:schemeClr val="bg1"/>
              </a:solidFill>
            </a:ln>
          </p:spPr>
          <p:txBody>
            <a:bodyPr wrap="square" lIns="0" tIns="0" rIns="0" bIns="0" rtlCol="0">
              <a:spAutoFit/>
            </a:bodyPr>
            <a:lstStyle/>
            <a:p>
              <a:pPr algn="ctr" fontAlgn="base">
                <a:spcBef>
                  <a:spcPct val="50000"/>
                </a:spcBef>
                <a:spcAft>
                  <a:spcPct val="0"/>
                </a:spcAft>
                <a:buClr>
                  <a:srgbClr val="F0AB00"/>
                </a:buClr>
                <a:buSzPct val="80000"/>
              </a:pPr>
              <a:r>
                <a:rPr lang="en-IN" sz="1000" kern="0" dirty="0">
                  <a:solidFill>
                    <a:schemeClr val="accent5"/>
                  </a:solidFill>
                  <a:ea typeface="Arial Unicode MS" pitchFamily="34" charset="-128"/>
                  <a:cs typeface="Arial Unicode MS" pitchFamily="34" charset="-128"/>
                </a:rPr>
                <a:t>Count Vectorizer &amp; Cosine Similarities</a:t>
              </a:r>
            </a:p>
          </p:txBody>
        </p:sp>
      </p:grpSp>
      <p:cxnSp>
        <p:nvCxnSpPr>
          <p:cNvPr id="46" name="Straight Arrow Connector 45">
            <a:extLst>
              <a:ext uri="{FF2B5EF4-FFF2-40B4-BE49-F238E27FC236}">
                <a16:creationId xmlns:a16="http://schemas.microsoft.com/office/drawing/2014/main" id="{02FDDACB-D166-470A-8387-9AE2AA61A382}"/>
              </a:ext>
            </a:extLst>
          </p:cNvPr>
          <p:cNvCxnSpPr>
            <a:cxnSpLocks/>
            <a:stCxn id="53" idx="3"/>
            <a:endCxn id="38" idx="1"/>
          </p:cNvCxnSpPr>
          <p:nvPr/>
        </p:nvCxnSpPr>
        <p:spPr>
          <a:xfrm flipV="1">
            <a:off x="6187495" y="1287378"/>
            <a:ext cx="552499" cy="1763185"/>
          </a:xfrm>
          <a:prstGeom prst="straightConnector1">
            <a:avLst/>
          </a:prstGeom>
          <a:ln>
            <a:solidFill>
              <a:srgbClr val="0070C0"/>
            </a:solidFill>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49" name="Straight Arrow Connector 48">
            <a:extLst>
              <a:ext uri="{FF2B5EF4-FFF2-40B4-BE49-F238E27FC236}">
                <a16:creationId xmlns:a16="http://schemas.microsoft.com/office/drawing/2014/main" id="{FD149C7A-32AC-4B84-AB3A-A266FA8A019E}"/>
              </a:ext>
            </a:extLst>
          </p:cNvPr>
          <p:cNvCxnSpPr>
            <a:cxnSpLocks/>
            <a:stCxn id="28" idx="3"/>
            <a:endCxn id="53" idx="1"/>
          </p:cNvCxnSpPr>
          <p:nvPr/>
        </p:nvCxnSpPr>
        <p:spPr>
          <a:xfrm>
            <a:off x="3979953" y="3041394"/>
            <a:ext cx="706793" cy="9169"/>
          </a:xfrm>
          <a:prstGeom prst="straightConnector1">
            <a:avLst/>
          </a:prstGeom>
          <a:ln>
            <a:solidFill>
              <a:srgbClr val="0070C0"/>
            </a:solidFill>
            <a:headEnd type="none" w="med" len="med"/>
            <a:tailEnd type="triangle"/>
          </a:ln>
        </p:spPr>
        <p:style>
          <a:lnRef idx="1">
            <a:schemeClr val="accent3"/>
          </a:lnRef>
          <a:fillRef idx="0">
            <a:schemeClr val="accent3"/>
          </a:fillRef>
          <a:effectRef idx="0">
            <a:schemeClr val="accent3"/>
          </a:effectRef>
          <a:fontRef idx="minor">
            <a:schemeClr val="tx1"/>
          </a:fontRef>
        </p:style>
      </p:cxnSp>
      <p:sp>
        <p:nvSpPr>
          <p:cNvPr id="53" name="Rectangle 52">
            <a:extLst>
              <a:ext uri="{FF2B5EF4-FFF2-40B4-BE49-F238E27FC236}">
                <a16:creationId xmlns:a16="http://schemas.microsoft.com/office/drawing/2014/main" id="{0E78F5EE-A66A-4F4F-B4E4-4A4C39AB0462}"/>
              </a:ext>
            </a:extLst>
          </p:cNvPr>
          <p:cNvSpPr/>
          <p:nvPr/>
        </p:nvSpPr>
        <p:spPr bwMode="gray">
          <a:xfrm>
            <a:off x="4686746" y="2707634"/>
            <a:ext cx="1500749" cy="685858"/>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IN" sz="1000" b="0" i="0" u="none" strike="noStrike" kern="0" cap="none" spc="0" normalizeH="0" baseline="0" noProof="0" dirty="0">
                <a:ln>
                  <a:noFill/>
                </a:ln>
                <a:effectLst/>
                <a:uLnTx/>
                <a:uFillTx/>
                <a:ea typeface="Arial Unicode MS" pitchFamily="34" charset="-128"/>
                <a:cs typeface="Arial Unicode MS" pitchFamily="34" charset="-128"/>
              </a:rPr>
              <a:t>Convert text fields to numeric &amp; missing data imputation using K-NN Algorithm</a:t>
            </a:r>
          </a:p>
        </p:txBody>
      </p:sp>
      <p:sp>
        <p:nvSpPr>
          <p:cNvPr id="55" name="TextBox 54">
            <a:extLst>
              <a:ext uri="{FF2B5EF4-FFF2-40B4-BE49-F238E27FC236}">
                <a16:creationId xmlns:a16="http://schemas.microsoft.com/office/drawing/2014/main" id="{0F6CAD2E-A10E-4C31-BC31-96FAA8139A4B}"/>
              </a:ext>
            </a:extLst>
          </p:cNvPr>
          <p:cNvSpPr txBox="1"/>
          <p:nvPr/>
        </p:nvSpPr>
        <p:spPr>
          <a:xfrm>
            <a:off x="3983514" y="3101640"/>
            <a:ext cx="853819" cy="307777"/>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en-IN" sz="1000" kern="0" dirty="0">
                <a:solidFill>
                  <a:srgbClr val="0070C0"/>
                </a:solidFill>
                <a:ea typeface="Arial Unicode MS" pitchFamily="34" charset="-128"/>
                <a:cs typeface="Arial Unicode MS" pitchFamily="34" charset="-128"/>
              </a:rPr>
              <a:t>Data Pre-processing</a:t>
            </a:r>
          </a:p>
        </p:txBody>
      </p:sp>
      <p:sp>
        <p:nvSpPr>
          <p:cNvPr id="60" name="TextBox 59">
            <a:extLst>
              <a:ext uri="{FF2B5EF4-FFF2-40B4-BE49-F238E27FC236}">
                <a16:creationId xmlns:a16="http://schemas.microsoft.com/office/drawing/2014/main" id="{24BB0A56-44D5-48A5-B79B-F180B42F0A70}"/>
              </a:ext>
            </a:extLst>
          </p:cNvPr>
          <p:cNvSpPr txBox="1"/>
          <p:nvPr/>
        </p:nvSpPr>
        <p:spPr>
          <a:xfrm>
            <a:off x="4877420" y="2503436"/>
            <a:ext cx="1110994" cy="15388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IN" sz="1000" kern="0" dirty="0">
                <a:solidFill>
                  <a:srgbClr val="00B050"/>
                </a:solidFill>
                <a:ea typeface="Arial Unicode MS" pitchFamily="34" charset="-128"/>
                <a:cs typeface="Arial Unicode MS" pitchFamily="34" charset="-128"/>
              </a:rPr>
              <a:t>Pre-process </a:t>
            </a:r>
          </a:p>
        </p:txBody>
      </p:sp>
      <p:cxnSp>
        <p:nvCxnSpPr>
          <p:cNvPr id="66" name="Straight Arrow Connector 65">
            <a:extLst>
              <a:ext uri="{FF2B5EF4-FFF2-40B4-BE49-F238E27FC236}">
                <a16:creationId xmlns:a16="http://schemas.microsoft.com/office/drawing/2014/main" id="{0FDD4CEE-95B9-49F3-B463-3C8497873EB4}"/>
              </a:ext>
            </a:extLst>
          </p:cNvPr>
          <p:cNvCxnSpPr>
            <a:cxnSpLocks/>
            <a:endCxn id="61" idx="1"/>
          </p:cNvCxnSpPr>
          <p:nvPr/>
        </p:nvCxnSpPr>
        <p:spPr>
          <a:xfrm>
            <a:off x="6187495" y="3053901"/>
            <a:ext cx="644454" cy="1742844"/>
          </a:xfrm>
          <a:prstGeom prst="straightConnector1">
            <a:avLst/>
          </a:prstGeom>
          <a:ln>
            <a:solidFill>
              <a:srgbClr val="0070C0"/>
            </a:solidFill>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72" name="Straight Arrow Connector 71">
            <a:extLst>
              <a:ext uri="{FF2B5EF4-FFF2-40B4-BE49-F238E27FC236}">
                <a16:creationId xmlns:a16="http://schemas.microsoft.com/office/drawing/2014/main" id="{CC16F1F0-71C8-45DE-8272-7A82A3C95758}"/>
              </a:ext>
            </a:extLst>
          </p:cNvPr>
          <p:cNvCxnSpPr>
            <a:cxnSpLocks/>
            <a:stCxn id="53" idx="3"/>
            <a:endCxn id="78" idx="1"/>
          </p:cNvCxnSpPr>
          <p:nvPr/>
        </p:nvCxnSpPr>
        <p:spPr>
          <a:xfrm flipV="1">
            <a:off x="6187495" y="3045757"/>
            <a:ext cx="2180983" cy="4806"/>
          </a:xfrm>
          <a:prstGeom prst="straightConnector1">
            <a:avLst/>
          </a:prstGeom>
          <a:ln>
            <a:solidFill>
              <a:srgbClr val="0070C0"/>
            </a:solidFill>
            <a:headEnd type="none" w="med" len="med"/>
            <a:tailEnd type="triangle"/>
          </a:ln>
        </p:spPr>
        <p:style>
          <a:lnRef idx="1">
            <a:schemeClr val="accent3"/>
          </a:lnRef>
          <a:fillRef idx="0">
            <a:schemeClr val="accent3"/>
          </a:fillRef>
          <a:effectRef idx="0">
            <a:schemeClr val="accent3"/>
          </a:effectRef>
          <a:fontRef idx="minor">
            <a:schemeClr val="tx1"/>
          </a:fontRef>
        </p:style>
      </p:cxnSp>
      <p:pic>
        <p:nvPicPr>
          <p:cNvPr id="78" name="Picture 77">
            <a:extLst>
              <a:ext uri="{FF2B5EF4-FFF2-40B4-BE49-F238E27FC236}">
                <a16:creationId xmlns:a16="http://schemas.microsoft.com/office/drawing/2014/main" id="{D6BE5333-2BB4-46F6-9072-6993BAC3CA0F}"/>
              </a:ext>
            </a:extLst>
          </p:cNvPr>
          <p:cNvPicPr>
            <a:picLocks noChangeAspect="1"/>
          </p:cNvPicPr>
          <p:nvPr/>
        </p:nvPicPr>
        <p:blipFill>
          <a:blip r:embed="rId10"/>
          <a:stretch>
            <a:fillRect/>
          </a:stretch>
        </p:blipFill>
        <p:spPr>
          <a:xfrm>
            <a:off x="8368478" y="2520839"/>
            <a:ext cx="1684832" cy="1049835"/>
          </a:xfrm>
          <a:prstGeom prst="rect">
            <a:avLst/>
          </a:prstGeom>
        </p:spPr>
      </p:pic>
      <p:sp>
        <p:nvSpPr>
          <p:cNvPr id="82" name="TextBox 81">
            <a:extLst>
              <a:ext uri="{FF2B5EF4-FFF2-40B4-BE49-F238E27FC236}">
                <a16:creationId xmlns:a16="http://schemas.microsoft.com/office/drawing/2014/main" id="{6C45F7E7-0E93-4DA5-90AE-6E70EB71ED7A}"/>
              </a:ext>
            </a:extLst>
          </p:cNvPr>
          <p:cNvSpPr txBox="1"/>
          <p:nvPr/>
        </p:nvSpPr>
        <p:spPr>
          <a:xfrm>
            <a:off x="8504583" y="3678784"/>
            <a:ext cx="1537904" cy="615553"/>
          </a:xfrm>
          <a:prstGeom prst="rect">
            <a:avLst/>
          </a:prstGeom>
          <a:noFill/>
          <a:ln>
            <a:solidFill>
              <a:schemeClr val="bg1"/>
            </a:solidFill>
          </a:ln>
        </p:spPr>
        <p:txBody>
          <a:bodyPr wrap="square" lIns="0" tIns="0" rIns="0" bIns="0" rtlCol="0">
            <a:spAutoFit/>
          </a:bodyPr>
          <a:lstStyle/>
          <a:p>
            <a:pPr algn="ctr" fontAlgn="base">
              <a:spcBef>
                <a:spcPct val="50000"/>
              </a:spcBef>
              <a:spcAft>
                <a:spcPct val="0"/>
              </a:spcAft>
              <a:buClr>
                <a:srgbClr val="F0AB00"/>
              </a:buClr>
              <a:buSzPct val="80000"/>
            </a:pPr>
            <a:r>
              <a:rPr lang="en-IN" sz="1000" kern="0" dirty="0">
                <a:solidFill>
                  <a:schemeClr val="accent5"/>
                </a:solidFill>
                <a:ea typeface="Arial Unicode MS" pitchFamily="34" charset="-128"/>
                <a:cs typeface="Arial Unicode MS" pitchFamily="34" charset="-128"/>
              </a:rPr>
              <a:t>Residual learning model with Keras (Matrix Factorization and Deep Learning)</a:t>
            </a:r>
          </a:p>
        </p:txBody>
      </p:sp>
      <p:pic>
        <p:nvPicPr>
          <p:cNvPr id="85" name="Picture 84">
            <a:extLst>
              <a:ext uri="{FF2B5EF4-FFF2-40B4-BE49-F238E27FC236}">
                <a16:creationId xmlns:a16="http://schemas.microsoft.com/office/drawing/2014/main" id="{A8DE6D55-6E8C-4D25-9F7D-5E4C90A99CDA}"/>
              </a:ext>
            </a:extLst>
          </p:cNvPr>
          <p:cNvPicPr>
            <a:picLocks noChangeAspect="1"/>
          </p:cNvPicPr>
          <p:nvPr/>
        </p:nvPicPr>
        <p:blipFill>
          <a:blip r:embed="rId11"/>
          <a:stretch>
            <a:fillRect/>
          </a:stretch>
        </p:blipFill>
        <p:spPr>
          <a:xfrm>
            <a:off x="10918869" y="2675357"/>
            <a:ext cx="1138407" cy="746440"/>
          </a:xfrm>
          <a:prstGeom prst="rect">
            <a:avLst/>
          </a:prstGeom>
        </p:spPr>
      </p:pic>
      <p:sp>
        <p:nvSpPr>
          <p:cNvPr id="87" name="TextBox 86">
            <a:extLst>
              <a:ext uri="{FF2B5EF4-FFF2-40B4-BE49-F238E27FC236}">
                <a16:creationId xmlns:a16="http://schemas.microsoft.com/office/drawing/2014/main" id="{94A84A51-6569-4DD8-8936-363406966309}"/>
              </a:ext>
            </a:extLst>
          </p:cNvPr>
          <p:cNvSpPr txBox="1"/>
          <p:nvPr/>
        </p:nvSpPr>
        <p:spPr>
          <a:xfrm>
            <a:off x="8457413" y="2159007"/>
            <a:ext cx="1537904" cy="153888"/>
          </a:xfrm>
          <a:prstGeom prst="rect">
            <a:avLst/>
          </a:prstGeom>
          <a:solidFill>
            <a:schemeClr val="bg1"/>
          </a:solidFill>
          <a:ln>
            <a:solidFill>
              <a:schemeClr val="bg1"/>
            </a:solidFill>
          </a:ln>
        </p:spPr>
        <p:txBody>
          <a:bodyPr wrap="square" lIns="0" tIns="0" rIns="0" bIns="0" rtlCol="0">
            <a:spAutoFit/>
          </a:bodyPr>
          <a:lstStyle/>
          <a:p>
            <a:pPr algn="ctr" fontAlgn="base">
              <a:spcBef>
                <a:spcPct val="50000"/>
              </a:spcBef>
              <a:spcAft>
                <a:spcPct val="0"/>
              </a:spcAft>
              <a:buClr>
                <a:srgbClr val="F0AB00"/>
              </a:buClr>
              <a:buSzPct val="80000"/>
            </a:pPr>
            <a:r>
              <a:rPr lang="en-IN" sz="1000" kern="0" dirty="0">
                <a:solidFill>
                  <a:srgbClr val="00B050"/>
                </a:solidFill>
                <a:ea typeface="Arial Unicode MS" pitchFamily="34" charset="-128"/>
                <a:cs typeface="Arial Unicode MS" pitchFamily="34" charset="-128"/>
              </a:rPr>
              <a:t>Residual Learning Model </a:t>
            </a:r>
          </a:p>
        </p:txBody>
      </p:sp>
      <p:cxnSp>
        <p:nvCxnSpPr>
          <p:cNvPr id="88" name="Straight Arrow Connector 87">
            <a:extLst>
              <a:ext uri="{FF2B5EF4-FFF2-40B4-BE49-F238E27FC236}">
                <a16:creationId xmlns:a16="http://schemas.microsoft.com/office/drawing/2014/main" id="{8437F0D5-CC0A-4B52-B355-DBF9DDBB64AB}"/>
              </a:ext>
            </a:extLst>
          </p:cNvPr>
          <p:cNvCxnSpPr>
            <a:cxnSpLocks/>
            <a:stCxn id="78" idx="3"/>
            <a:endCxn id="85" idx="1"/>
          </p:cNvCxnSpPr>
          <p:nvPr/>
        </p:nvCxnSpPr>
        <p:spPr>
          <a:xfrm>
            <a:off x="10053310" y="3045757"/>
            <a:ext cx="865559" cy="2820"/>
          </a:xfrm>
          <a:prstGeom prst="straightConnector1">
            <a:avLst/>
          </a:prstGeom>
          <a:ln>
            <a:solidFill>
              <a:srgbClr val="0070C0"/>
            </a:solidFill>
            <a:headEnd type="none" w="med" len="med"/>
            <a:tailEnd type="triangle"/>
          </a:ln>
        </p:spPr>
        <p:style>
          <a:lnRef idx="1">
            <a:schemeClr val="accent3"/>
          </a:lnRef>
          <a:fillRef idx="0">
            <a:schemeClr val="accent3"/>
          </a:fillRef>
          <a:effectRef idx="0">
            <a:schemeClr val="accent3"/>
          </a:effectRef>
          <a:fontRef idx="minor">
            <a:schemeClr val="tx1"/>
          </a:fontRef>
        </p:style>
      </p:cxnSp>
      <p:sp>
        <p:nvSpPr>
          <p:cNvPr id="92" name="TextBox 91">
            <a:extLst>
              <a:ext uri="{FF2B5EF4-FFF2-40B4-BE49-F238E27FC236}">
                <a16:creationId xmlns:a16="http://schemas.microsoft.com/office/drawing/2014/main" id="{C1322B6A-25F6-4F42-8469-3BE02A07AAD8}"/>
              </a:ext>
            </a:extLst>
          </p:cNvPr>
          <p:cNvSpPr txBox="1"/>
          <p:nvPr/>
        </p:nvSpPr>
        <p:spPr>
          <a:xfrm>
            <a:off x="10665946" y="2271124"/>
            <a:ext cx="1537904" cy="307777"/>
          </a:xfrm>
          <a:prstGeom prst="rect">
            <a:avLst/>
          </a:prstGeom>
          <a:solidFill>
            <a:schemeClr val="bg1"/>
          </a:solidFill>
          <a:ln>
            <a:solidFill>
              <a:schemeClr val="bg1"/>
            </a:solidFill>
          </a:ln>
        </p:spPr>
        <p:txBody>
          <a:bodyPr wrap="square" lIns="0" tIns="0" rIns="0" bIns="0" rtlCol="0">
            <a:spAutoFit/>
          </a:bodyPr>
          <a:lstStyle/>
          <a:p>
            <a:pPr algn="ctr" fontAlgn="base">
              <a:spcBef>
                <a:spcPct val="50000"/>
              </a:spcBef>
              <a:spcAft>
                <a:spcPct val="0"/>
              </a:spcAft>
              <a:buClr>
                <a:srgbClr val="F0AB00"/>
              </a:buClr>
              <a:buSzPct val="80000"/>
            </a:pPr>
            <a:r>
              <a:rPr lang="en-IN" sz="1000" kern="0" dirty="0">
                <a:solidFill>
                  <a:srgbClr val="00B050"/>
                </a:solidFill>
                <a:ea typeface="Arial Unicode MS" pitchFamily="34" charset="-128"/>
                <a:cs typeface="Arial Unicode MS" pitchFamily="34" charset="-128"/>
              </a:rPr>
              <a:t>Final Apps Recommendations to Customer </a:t>
            </a:r>
          </a:p>
        </p:txBody>
      </p:sp>
      <p:sp>
        <p:nvSpPr>
          <p:cNvPr id="93" name="TextBox 92">
            <a:extLst>
              <a:ext uri="{FF2B5EF4-FFF2-40B4-BE49-F238E27FC236}">
                <a16:creationId xmlns:a16="http://schemas.microsoft.com/office/drawing/2014/main" id="{B6EB150A-64B8-4314-B30C-091B021A980C}"/>
              </a:ext>
            </a:extLst>
          </p:cNvPr>
          <p:cNvSpPr txBox="1"/>
          <p:nvPr/>
        </p:nvSpPr>
        <p:spPr>
          <a:xfrm>
            <a:off x="3575768" y="5971359"/>
            <a:ext cx="8481508" cy="276999"/>
          </a:xfrm>
          <a:prstGeom prst="rect">
            <a:avLst/>
          </a:prstGeom>
          <a:ln w="19050"/>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IN" b="1" kern="0" dirty="0">
                <a:ea typeface="Arial Unicode MS" pitchFamily="34" charset="-128"/>
                <a:cs typeface="Arial Unicode MS" pitchFamily="34" charset="-128"/>
              </a:rPr>
              <a:t>Python</a:t>
            </a:r>
          </a:p>
        </p:txBody>
      </p:sp>
      <p:sp>
        <p:nvSpPr>
          <p:cNvPr id="103" name="TextBox 102">
            <a:extLst>
              <a:ext uri="{FF2B5EF4-FFF2-40B4-BE49-F238E27FC236}">
                <a16:creationId xmlns:a16="http://schemas.microsoft.com/office/drawing/2014/main" id="{DD3FDA25-3B01-4BA3-9392-CB7C2C906007}"/>
              </a:ext>
            </a:extLst>
          </p:cNvPr>
          <p:cNvSpPr txBox="1"/>
          <p:nvPr/>
        </p:nvSpPr>
        <p:spPr>
          <a:xfrm>
            <a:off x="10120161" y="3128148"/>
            <a:ext cx="853819" cy="461665"/>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en-IN" sz="1000" kern="0" dirty="0">
                <a:solidFill>
                  <a:srgbClr val="0070C0"/>
                </a:solidFill>
                <a:ea typeface="Arial Unicode MS" pitchFamily="34" charset="-128"/>
                <a:cs typeface="Arial Unicode MS" pitchFamily="34" charset="-128"/>
              </a:rPr>
              <a:t>Data Post-processing &amp; Prediction</a:t>
            </a:r>
          </a:p>
        </p:txBody>
      </p:sp>
      <p:cxnSp>
        <p:nvCxnSpPr>
          <p:cNvPr id="47" name="Straight Arrow Connector 46">
            <a:extLst>
              <a:ext uri="{FF2B5EF4-FFF2-40B4-BE49-F238E27FC236}">
                <a16:creationId xmlns:a16="http://schemas.microsoft.com/office/drawing/2014/main" id="{E7F3B7D3-FD6F-4419-975C-672CBFB7519E}"/>
              </a:ext>
            </a:extLst>
          </p:cNvPr>
          <p:cNvCxnSpPr>
            <a:cxnSpLocks/>
          </p:cNvCxnSpPr>
          <p:nvPr/>
        </p:nvCxnSpPr>
        <p:spPr>
          <a:xfrm>
            <a:off x="1046857" y="3039492"/>
            <a:ext cx="728524" cy="0"/>
          </a:xfrm>
          <a:prstGeom prst="straightConnector1">
            <a:avLst/>
          </a:prstGeom>
          <a:ln>
            <a:solidFill>
              <a:srgbClr val="0070C0"/>
            </a:solidFill>
            <a:headEnd type="none" w="med" len="med"/>
            <a:tailEnd type="triangle"/>
          </a:ln>
        </p:spPr>
        <p:style>
          <a:lnRef idx="1">
            <a:schemeClr val="accent3"/>
          </a:lnRef>
          <a:fillRef idx="0">
            <a:schemeClr val="accent3"/>
          </a:fillRef>
          <a:effectRef idx="0">
            <a:schemeClr val="accent3"/>
          </a:effectRef>
          <a:fontRef idx="minor">
            <a:schemeClr val="tx1"/>
          </a:fontRef>
        </p:style>
      </p:cxnSp>
      <p:sp>
        <p:nvSpPr>
          <p:cNvPr id="48" name="TextBox 47">
            <a:extLst>
              <a:ext uri="{FF2B5EF4-FFF2-40B4-BE49-F238E27FC236}">
                <a16:creationId xmlns:a16="http://schemas.microsoft.com/office/drawing/2014/main" id="{01246F3F-924C-4A28-8001-16EE4909A919}"/>
              </a:ext>
            </a:extLst>
          </p:cNvPr>
          <p:cNvSpPr txBox="1"/>
          <p:nvPr/>
        </p:nvSpPr>
        <p:spPr>
          <a:xfrm>
            <a:off x="928690" y="3108928"/>
            <a:ext cx="914400" cy="153888"/>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en-IN" sz="1000" kern="0" dirty="0">
                <a:solidFill>
                  <a:srgbClr val="0070C0"/>
                </a:solidFill>
                <a:ea typeface="Arial Unicode MS" pitchFamily="34" charset="-128"/>
                <a:cs typeface="Arial Unicode MS" pitchFamily="34" charset="-128"/>
              </a:rPr>
              <a:t>Data Wrangling</a:t>
            </a:r>
          </a:p>
        </p:txBody>
      </p:sp>
      <p:cxnSp>
        <p:nvCxnSpPr>
          <p:cNvPr id="50" name="Straight Arrow Connector 49">
            <a:extLst>
              <a:ext uri="{FF2B5EF4-FFF2-40B4-BE49-F238E27FC236}">
                <a16:creationId xmlns:a16="http://schemas.microsoft.com/office/drawing/2014/main" id="{E33D8E16-1351-498E-B2A2-FD05179B914F}"/>
              </a:ext>
            </a:extLst>
          </p:cNvPr>
          <p:cNvCxnSpPr>
            <a:cxnSpLocks/>
          </p:cNvCxnSpPr>
          <p:nvPr/>
        </p:nvCxnSpPr>
        <p:spPr>
          <a:xfrm>
            <a:off x="2567129" y="3039492"/>
            <a:ext cx="885935" cy="1902"/>
          </a:xfrm>
          <a:prstGeom prst="straightConnector1">
            <a:avLst/>
          </a:prstGeom>
          <a:ln>
            <a:solidFill>
              <a:srgbClr val="0070C0"/>
            </a:solidFill>
            <a:headEnd type="none" w="med" len="med"/>
            <a:tailEnd type="triangle"/>
          </a:ln>
        </p:spPr>
        <p:style>
          <a:lnRef idx="1">
            <a:schemeClr val="accent3"/>
          </a:lnRef>
          <a:fillRef idx="0">
            <a:schemeClr val="accent3"/>
          </a:fillRef>
          <a:effectRef idx="0">
            <a:schemeClr val="accent3"/>
          </a:effectRef>
          <a:fontRef idx="minor">
            <a:schemeClr val="tx1"/>
          </a:fontRef>
        </p:style>
      </p:cxnSp>
      <p:sp>
        <p:nvSpPr>
          <p:cNvPr id="51" name="TextBox 50">
            <a:extLst>
              <a:ext uri="{FF2B5EF4-FFF2-40B4-BE49-F238E27FC236}">
                <a16:creationId xmlns:a16="http://schemas.microsoft.com/office/drawing/2014/main" id="{F20B2855-557C-4EB3-BFED-54E9BEB6F6DE}"/>
              </a:ext>
            </a:extLst>
          </p:cNvPr>
          <p:cNvSpPr txBox="1"/>
          <p:nvPr/>
        </p:nvSpPr>
        <p:spPr>
          <a:xfrm>
            <a:off x="2549957" y="3083774"/>
            <a:ext cx="1009048" cy="307777"/>
          </a:xfrm>
          <a:prstGeom prst="rect">
            <a:avLst/>
          </a:prstGeom>
          <a:noFill/>
          <a:ln>
            <a:noFill/>
          </a:ln>
        </p:spPr>
        <p:txBody>
          <a:bodyPr wrap="square" lIns="0" tIns="0" rIns="0" bIns="0" rtlCol="0">
            <a:spAutoFit/>
          </a:bodyPr>
          <a:lstStyle/>
          <a:p>
            <a:pPr algn="ctr" fontAlgn="base">
              <a:spcBef>
                <a:spcPct val="50000"/>
              </a:spcBef>
              <a:spcAft>
                <a:spcPct val="0"/>
              </a:spcAft>
              <a:buClr>
                <a:srgbClr val="F0AB00"/>
              </a:buClr>
              <a:buSzPct val="80000"/>
            </a:pPr>
            <a:r>
              <a:rPr lang="en-IN" sz="1000" kern="0" dirty="0">
                <a:solidFill>
                  <a:srgbClr val="0070C0"/>
                </a:solidFill>
                <a:ea typeface="Arial Unicode MS" pitchFamily="34" charset="-128"/>
                <a:cs typeface="Arial Unicode MS" pitchFamily="34" charset="-128"/>
              </a:rPr>
              <a:t>SAP HANA Python Client API</a:t>
            </a:r>
          </a:p>
        </p:txBody>
      </p:sp>
    </p:spTree>
    <p:extLst>
      <p:ext uri="{BB962C8B-B14F-4D97-AF65-F5344CB8AC3E}">
        <p14:creationId xmlns:p14="http://schemas.microsoft.com/office/powerpoint/2010/main" val="126635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Agenda</a:t>
            </a:r>
            <a:endParaRPr lang="en-IN" dirty="0"/>
          </a:p>
        </p:txBody>
      </p:sp>
      <p:sp>
        <p:nvSpPr>
          <p:cNvPr id="2" name="TextBox 1">
            <a:extLst>
              <a:ext uri="{FF2B5EF4-FFF2-40B4-BE49-F238E27FC236}">
                <a16:creationId xmlns:a16="http://schemas.microsoft.com/office/drawing/2014/main" id="{37D44CDC-9A75-4C34-93D7-CD5ACA76EB7C}"/>
              </a:ext>
            </a:extLst>
          </p:cNvPr>
          <p:cNvSpPr txBox="1"/>
          <p:nvPr/>
        </p:nvSpPr>
        <p:spPr>
          <a:xfrm>
            <a:off x="768485" y="1614791"/>
            <a:ext cx="10856068" cy="2677656"/>
          </a:xfrm>
          <a:prstGeom prst="rect">
            <a:avLst/>
          </a:prstGeom>
          <a:noFill/>
        </p:spPr>
        <p:txBody>
          <a:bodyPr wrap="square" rtlCol="0">
            <a:spAutoFit/>
          </a:bodyPr>
          <a:lstStyle/>
          <a:p>
            <a:pPr marL="342900" indent="-342900">
              <a:buClr>
                <a:schemeClr val="accent2"/>
              </a:buClr>
              <a:buFont typeface="Wingdings" panose="05000000000000000000" pitchFamily="2" charset="2"/>
              <a:buChar char="q"/>
            </a:pPr>
            <a:r>
              <a:rPr lang="en-US" sz="2400" dirty="0"/>
              <a:t>Background Information</a:t>
            </a:r>
          </a:p>
          <a:p>
            <a:pPr marL="342900" indent="-342900">
              <a:buClr>
                <a:schemeClr val="accent2"/>
              </a:buClr>
              <a:buFont typeface="Wingdings" panose="05000000000000000000" pitchFamily="2" charset="2"/>
              <a:buChar char="q"/>
            </a:pPr>
            <a:r>
              <a:rPr lang="en-US" sz="2400" dirty="0"/>
              <a:t>Problem Statement</a:t>
            </a:r>
          </a:p>
          <a:p>
            <a:pPr marL="342900" indent="-342900">
              <a:buClr>
                <a:schemeClr val="accent2"/>
              </a:buClr>
              <a:buFont typeface="Wingdings" panose="05000000000000000000" pitchFamily="2" charset="2"/>
              <a:buChar char="q"/>
            </a:pPr>
            <a:r>
              <a:rPr lang="en-US" sz="2400" dirty="0"/>
              <a:t>Proposed Solution</a:t>
            </a:r>
          </a:p>
          <a:p>
            <a:pPr marL="342900" indent="-342900">
              <a:buClr>
                <a:schemeClr val="accent2"/>
              </a:buClr>
              <a:buFont typeface="Wingdings" panose="05000000000000000000" pitchFamily="2" charset="2"/>
              <a:buChar char="q"/>
            </a:pPr>
            <a:r>
              <a:rPr lang="en-IN" sz="2400" dirty="0"/>
              <a:t>Detailed Scope of Work</a:t>
            </a:r>
          </a:p>
          <a:p>
            <a:pPr marL="342900" indent="-342900">
              <a:buClr>
                <a:schemeClr val="accent2"/>
              </a:buClr>
              <a:buFont typeface="Wingdings" panose="05000000000000000000" pitchFamily="2" charset="2"/>
              <a:buChar char="q"/>
            </a:pPr>
            <a:r>
              <a:rPr lang="en-IN" sz="2400" dirty="0"/>
              <a:t>Literature Review</a:t>
            </a:r>
          </a:p>
          <a:p>
            <a:pPr marL="342900" indent="-342900">
              <a:buClr>
                <a:schemeClr val="accent2"/>
              </a:buClr>
              <a:buFont typeface="Wingdings" panose="05000000000000000000" pitchFamily="2" charset="2"/>
              <a:buChar char="q"/>
            </a:pPr>
            <a:r>
              <a:rPr lang="en-IN" sz="2400" dirty="0"/>
              <a:t>Conclusion</a:t>
            </a:r>
          </a:p>
          <a:p>
            <a:pPr marL="342900" indent="-342900">
              <a:buClr>
                <a:schemeClr val="accent2"/>
              </a:buClr>
              <a:buFont typeface="Wingdings" panose="05000000000000000000" pitchFamily="2" charset="2"/>
              <a:buChar char="q"/>
            </a:pPr>
            <a:r>
              <a:rPr lang="en-IN" sz="2400" dirty="0"/>
              <a:t>Next Steps</a:t>
            </a:r>
          </a:p>
        </p:txBody>
      </p:sp>
    </p:spTree>
    <p:extLst>
      <p:ext uri="{BB962C8B-B14F-4D97-AF65-F5344CB8AC3E}">
        <p14:creationId xmlns:p14="http://schemas.microsoft.com/office/powerpoint/2010/main" val="656779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AA5E1CF4-F196-45DD-BECB-0B2C48D314E2}"/>
              </a:ext>
            </a:extLst>
          </p:cNvPr>
          <p:cNvSpPr>
            <a:spLocks noGrp="1"/>
          </p:cNvSpPr>
          <p:nvPr>
            <p:ph type="title"/>
          </p:nvPr>
        </p:nvSpPr>
        <p:spPr>
          <a:xfrm>
            <a:off x="839568" y="386467"/>
            <a:ext cx="10671772" cy="1230785"/>
          </a:xfrm>
        </p:spPr>
        <p:txBody>
          <a:bodyPr>
            <a:noAutofit/>
          </a:bodyPr>
          <a:lstStyle/>
          <a:p>
            <a:r>
              <a:rPr lang="en-IN" dirty="0"/>
              <a:t>Interaction Matrix of Apps v/s </a:t>
            </a:r>
            <a:br>
              <a:rPr lang="en-IN" dirty="0"/>
            </a:br>
            <a:r>
              <a:rPr lang="en-IN" dirty="0"/>
              <a:t>Customers based on Usage</a:t>
            </a:r>
          </a:p>
        </p:txBody>
      </p:sp>
      <p:pic>
        <p:nvPicPr>
          <p:cNvPr id="2" name="Picture 1">
            <a:extLst>
              <a:ext uri="{FF2B5EF4-FFF2-40B4-BE49-F238E27FC236}">
                <a16:creationId xmlns:a16="http://schemas.microsoft.com/office/drawing/2014/main" id="{0E1BCD7C-318D-46F2-ACF0-2C7937263D51}"/>
              </a:ext>
            </a:extLst>
          </p:cNvPr>
          <p:cNvPicPr>
            <a:picLocks noChangeAspect="1"/>
          </p:cNvPicPr>
          <p:nvPr/>
        </p:nvPicPr>
        <p:blipFill>
          <a:blip r:embed="rId3"/>
          <a:stretch>
            <a:fillRect/>
          </a:stretch>
        </p:blipFill>
        <p:spPr>
          <a:xfrm>
            <a:off x="1786099" y="1703857"/>
            <a:ext cx="8619801" cy="4339801"/>
          </a:xfrm>
          <a:prstGeom prst="rect">
            <a:avLst/>
          </a:prstGeom>
        </p:spPr>
      </p:pic>
    </p:spTree>
    <p:extLst>
      <p:ext uri="{BB962C8B-B14F-4D97-AF65-F5344CB8AC3E}">
        <p14:creationId xmlns:p14="http://schemas.microsoft.com/office/powerpoint/2010/main" val="3181050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3017-E5D3-4EE3-A136-23A70FE11403}"/>
              </a:ext>
            </a:extLst>
          </p:cNvPr>
          <p:cNvSpPr>
            <a:spLocks noGrp="1"/>
          </p:cNvSpPr>
          <p:nvPr>
            <p:ph type="title"/>
          </p:nvPr>
        </p:nvSpPr>
        <p:spPr/>
        <p:txBody>
          <a:bodyPr/>
          <a:lstStyle/>
          <a:p>
            <a:r>
              <a:rPr lang="en-US" dirty="0"/>
              <a:t>User Based Collaborative Filtering </a:t>
            </a:r>
            <a:br>
              <a:rPr lang="en-US" dirty="0"/>
            </a:br>
            <a:r>
              <a:rPr lang="en-US" dirty="0"/>
              <a:t>using Surprise Library</a:t>
            </a:r>
            <a:endParaRPr lang="en-IN" dirty="0"/>
          </a:p>
        </p:txBody>
      </p:sp>
      <p:sp>
        <p:nvSpPr>
          <p:cNvPr id="4" name="Date Placeholder 3">
            <a:extLst>
              <a:ext uri="{FF2B5EF4-FFF2-40B4-BE49-F238E27FC236}">
                <a16:creationId xmlns:a16="http://schemas.microsoft.com/office/drawing/2014/main" id="{A1FB56BC-C9C3-4AE5-8742-2D2B5E92DF22}"/>
              </a:ext>
            </a:extLst>
          </p:cNvPr>
          <p:cNvSpPr>
            <a:spLocks noGrp="1"/>
          </p:cNvSpPr>
          <p:nvPr>
            <p:ph type="dt" sz="half" idx="2"/>
          </p:nvPr>
        </p:nvSpPr>
        <p:spPr/>
        <p:txBody>
          <a:bodyPr/>
          <a:lstStyle/>
          <a:p>
            <a:r>
              <a:rPr lang="en-US"/>
              <a:t>&lt;Date&gt;</a:t>
            </a:r>
            <a:endParaRPr lang="en-US" dirty="0"/>
          </a:p>
        </p:txBody>
      </p:sp>
      <p:sp>
        <p:nvSpPr>
          <p:cNvPr id="5" name="Footer Placeholder 4">
            <a:extLst>
              <a:ext uri="{FF2B5EF4-FFF2-40B4-BE49-F238E27FC236}">
                <a16:creationId xmlns:a16="http://schemas.microsoft.com/office/drawing/2014/main" id="{D884F3FF-3417-4689-9E5D-91E2C6CD084C}"/>
              </a:ext>
            </a:extLst>
          </p:cNvPr>
          <p:cNvSpPr>
            <a:spLocks noGrp="1"/>
          </p:cNvSpPr>
          <p:nvPr>
            <p:ph type="ftr" sz="quarter" idx="3"/>
          </p:nvPr>
        </p:nvSpPr>
        <p:spPr/>
        <p:txBody>
          <a:bodyPr/>
          <a:lstStyle/>
          <a:p>
            <a:r>
              <a:rPr lang="en-US"/>
              <a:t>&lt;Title of your presentation&gt;</a:t>
            </a:r>
            <a:endParaRPr lang="en-US" dirty="0"/>
          </a:p>
        </p:txBody>
      </p:sp>
      <p:pic>
        <p:nvPicPr>
          <p:cNvPr id="6" name="Picture 5">
            <a:extLst>
              <a:ext uri="{FF2B5EF4-FFF2-40B4-BE49-F238E27FC236}">
                <a16:creationId xmlns:a16="http://schemas.microsoft.com/office/drawing/2014/main" id="{68818116-FC9F-4C5E-B0FE-BCFF9858567E}"/>
              </a:ext>
            </a:extLst>
          </p:cNvPr>
          <p:cNvPicPr>
            <a:picLocks noChangeAspect="1"/>
          </p:cNvPicPr>
          <p:nvPr/>
        </p:nvPicPr>
        <p:blipFill>
          <a:blip r:embed="rId2"/>
          <a:stretch>
            <a:fillRect/>
          </a:stretch>
        </p:blipFill>
        <p:spPr>
          <a:xfrm>
            <a:off x="3449622" y="2211973"/>
            <a:ext cx="4888902" cy="3105752"/>
          </a:xfrm>
          <a:prstGeom prst="rect">
            <a:avLst/>
          </a:prstGeom>
        </p:spPr>
      </p:pic>
    </p:spTree>
    <p:extLst>
      <p:ext uri="{BB962C8B-B14F-4D97-AF65-F5344CB8AC3E}">
        <p14:creationId xmlns:p14="http://schemas.microsoft.com/office/powerpoint/2010/main" val="1573931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3017-E5D3-4EE3-A136-23A70FE11403}"/>
              </a:ext>
            </a:extLst>
          </p:cNvPr>
          <p:cNvSpPr>
            <a:spLocks noGrp="1"/>
          </p:cNvSpPr>
          <p:nvPr>
            <p:ph type="title"/>
          </p:nvPr>
        </p:nvSpPr>
        <p:spPr/>
        <p:txBody>
          <a:bodyPr/>
          <a:lstStyle/>
          <a:p>
            <a:r>
              <a:rPr lang="en-US" dirty="0"/>
              <a:t>Residual Modelling using Keras </a:t>
            </a:r>
            <a:br>
              <a:rPr lang="en-US" dirty="0"/>
            </a:br>
            <a:r>
              <a:rPr lang="en-US" dirty="0"/>
              <a:t>(Matrix Factorization and Deep Learning)</a:t>
            </a:r>
            <a:endParaRPr lang="en-IN" dirty="0"/>
          </a:p>
        </p:txBody>
      </p:sp>
      <p:sp>
        <p:nvSpPr>
          <p:cNvPr id="4" name="Date Placeholder 3">
            <a:extLst>
              <a:ext uri="{FF2B5EF4-FFF2-40B4-BE49-F238E27FC236}">
                <a16:creationId xmlns:a16="http://schemas.microsoft.com/office/drawing/2014/main" id="{A1FB56BC-C9C3-4AE5-8742-2D2B5E92DF22}"/>
              </a:ext>
            </a:extLst>
          </p:cNvPr>
          <p:cNvSpPr>
            <a:spLocks noGrp="1"/>
          </p:cNvSpPr>
          <p:nvPr>
            <p:ph type="dt" sz="half" idx="2"/>
          </p:nvPr>
        </p:nvSpPr>
        <p:spPr/>
        <p:txBody>
          <a:bodyPr/>
          <a:lstStyle/>
          <a:p>
            <a:r>
              <a:rPr lang="en-US"/>
              <a:t>&lt;Date&gt;</a:t>
            </a:r>
            <a:endParaRPr lang="en-US" dirty="0"/>
          </a:p>
        </p:txBody>
      </p:sp>
      <p:sp>
        <p:nvSpPr>
          <p:cNvPr id="5" name="Footer Placeholder 4">
            <a:extLst>
              <a:ext uri="{FF2B5EF4-FFF2-40B4-BE49-F238E27FC236}">
                <a16:creationId xmlns:a16="http://schemas.microsoft.com/office/drawing/2014/main" id="{D884F3FF-3417-4689-9E5D-91E2C6CD084C}"/>
              </a:ext>
            </a:extLst>
          </p:cNvPr>
          <p:cNvSpPr>
            <a:spLocks noGrp="1"/>
          </p:cNvSpPr>
          <p:nvPr>
            <p:ph type="ftr" sz="quarter" idx="3"/>
          </p:nvPr>
        </p:nvSpPr>
        <p:spPr/>
        <p:txBody>
          <a:bodyPr/>
          <a:lstStyle/>
          <a:p>
            <a:r>
              <a:rPr lang="en-US"/>
              <a:t>&lt;Title of your presentation&gt;</a:t>
            </a:r>
            <a:endParaRPr lang="en-US" dirty="0"/>
          </a:p>
        </p:txBody>
      </p:sp>
      <p:pic>
        <p:nvPicPr>
          <p:cNvPr id="3" name="Picture 2">
            <a:extLst>
              <a:ext uri="{FF2B5EF4-FFF2-40B4-BE49-F238E27FC236}">
                <a16:creationId xmlns:a16="http://schemas.microsoft.com/office/drawing/2014/main" id="{89827DEC-856A-4DAF-BCBA-D04493392766}"/>
              </a:ext>
            </a:extLst>
          </p:cNvPr>
          <p:cNvPicPr>
            <a:picLocks noChangeAspect="1"/>
          </p:cNvPicPr>
          <p:nvPr/>
        </p:nvPicPr>
        <p:blipFill>
          <a:blip r:embed="rId2"/>
          <a:stretch>
            <a:fillRect/>
          </a:stretch>
        </p:blipFill>
        <p:spPr>
          <a:xfrm>
            <a:off x="1671360" y="1690689"/>
            <a:ext cx="3371156" cy="2190222"/>
          </a:xfrm>
          <a:prstGeom prst="rect">
            <a:avLst/>
          </a:prstGeom>
        </p:spPr>
      </p:pic>
      <p:pic>
        <p:nvPicPr>
          <p:cNvPr id="7" name="Picture 6">
            <a:extLst>
              <a:ext uri="{FF2B5EF4-FFF2-40B4-BE49-F238E27FC236}">
                <a16:creationId xmlns:a16="http://schemas.microsoft.com/office/drawing/2014/main" id="{DBA6E112-4682-4A87-BB1D-D4334628EAFF}"/>
              </a:ext>
            </a:extLst>
          </p:cNvPr>
          <p:cNvPicPr>
            <a:picLocks noChangeAspect="1"/>
          </p:cNvPicPr>
          <p:nvPr/>
        </p:nvPicPr>
        <p:blipFill>
          <a:blip r:embed="rId3"/>
          <a:stretch>
            <a:fillRect/>
          </a:stretch>
        </p:blipFill>
        <p:spPr>
          <a:xfrm>
            <a:off x="5634140" y="1678472"/>
            <a:ext cx="3276635" cy="2202439"/>
          </a:xfrm>
          <a:prstGeom prst="rect">
            <a:avLst/>
          </a:prstGeom>
        </p:spPr>
      </p:pic>
      <p:pic>
        <p:nvPicPr>
          <p:cNvPr id="8" name="Picture 7">
            <a:extLst>
              <a:ext uri="{FF2B5EF4-FFF2-40B4-BE49-F238E27FC236}">
                <a16:creationId xmlns:a16="http://schemas.microsoft.com/office/drawing/2014/main" id="{1C1B251D-337A-4142-BFFC-9D54E326E687}"/>
              </a:ext>
            </a:extLst>
          </p:cNvPr>
          <p:cNvPicPr>
            <a:picLocks noChangeAspect="1"/>
          </p:cNvPicPr>
          <p:nvPr/>
        </p:nvPicPr>
        <p:blipFill>
          <a:blip r:embed="rId4"/>
          <a:stretch>
            <a:fillRect/>
          </a:stretch>
        </p:blipFill>
        <p:spPr>
          <a:xfrm>
            <a:off x="1580966" y="4047692"/>
            <a:ext cx="3505199" cy="2122288"/>
          </a:xfrm>
          <a:prstGeom prst="rect">
            <a:avLst/>
          </a:prstGeom>
        </p:spPr>
      </p:pic>
      <p:pic>
        <p:nvPicPr>
          <p:cNvPr id="9" name="Picture 8">
            <a:extLst>
              <a:ext uri="{FF2B5EF4-FFF2-40B4-BE49-F238E27FC236}">
                <a16:creationId xmlns:a16="http://schemas.microsoft.com/office/drawing/2014/main" id="{F8CD4C23-3A84-477C-A39D-0BD3EEF78238}"/>
              </a:ext>
            </a:extLst>
          </p:cNvPr>
          <p:cNvPicPr>
            <a:picLocks noChangeAspect="1"/>
          </p:cNvPicPr>
          <p:nvPr/>
        </p:nvPicPr>
        <p:blipFill>
          <a:blip r:embed="rId5"/>
          <a:stretch>
            <a:fillRect/>
          </a:stretch>
        </p:blipFill>
        <p:spPr>
          <a:xfrm>
            <a:off x="5604518" y="4072823"/>
            <a:ext cx="3366749" cy="2110793"/>
          </a:xfrm>
          <a:prstGeom prst="rect">
            <a:avLst/>
          </a:prstGeom>
        </p:spPr>
      </p:pic>
    </p:spTree>
    <p:extLst>
      <p:ext uri="{BB962C8B-B14F-4D97-AF65-F5344CB8AC3E}">
        <p14:creationId xmlns:p14="http://schemas.microsoft.com/office/powerpoint/2010/main" val="4048220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45B123-43D9-42FD-8E89-21DB3E3F0ED4}"/>
              </a:ext>
            </a:extLst>
          </p:cNvPr>
          <p:cNvSpPr txBox="1"/>
          <p:nvPr/>
        </p:nvSpPr>
        <p:spPr>
          <a:xfrm>
            <a:off x="838200" y="1819072"/>
            <a:ext cx="10854447" cy="2308324"/>
          </a:xfrm>
          <a:prstGeom prst="rect">
            <a:avLst/>
          </a:prstGeom>
          <a:noFill/>
        </p:spPr>
        <p:txBody>
          <a:bodyPr wrap="square" rtlCol="0">
            <a:spAutoFit/>
          </a:bodyPr>
          <a:lstStyle/>
          <a:p>
            <a:pPr marL="285750" indent="-285750" algn="just">
              <a:buClr>
                <a:schemeClr val="accent2"/>
              </a:buClr>
              <a:buFont typeface="Wingdings" panose="05000000000000000000" pitchFamily="2" charset="2"/>
              <a:buChar char="q"/>
            </a:pPr>
            <a:r>
              <a:rPr lang="en-IN" dirty="0"/>
              <a:t>Using this Recommender System we would be able to propose personalized recommendation of Trending SAP Fiori Apps to customers, based on their Business and Industry types</a:t>
            </a:r>
          </a:p>
          <a:p>
            <a:pPr marL="285750" indent="-285750" algn="just">
              <a:buClr>
                <a:schemeClr val="accent2"/>
              </a:buClr>
              <a:buFont typeface="Wingdings" panose="05000000000000000000" pitchFamily="2" charset="2"/>
              <a:buChar char="q"/>
            </a:pPr>
            <a:endParaRPr lang="en-IN" dirty="0"/>
          </a:p>
          <a:p>
            <a:pPr marL="285750" indent="-285750" algn="just">
              <a:buClr>
                <a:schemeClr val="accent2"/>
              </a:buClr>
              <a:buFont typeface="Wingdings" panose="05000000000000000000" pitchFamily="2" charset="2"/>
              <a:buChar char="q"/>
            </a:pPr>
            <a:r>
              <a:rPr lang="en-IN" dirty="0"/>
              <a:t>This will lead enhanced Customer Satisfaction and in turn better adoption of SAP S/4 HANA system</a:t>
            </a:r>
          </a:p>
          <a:p>
            <a:pPr marL="285750" indent="-285750" algn="just">
              <a:buClr>
                <a:schemeClr val="accent2"/>
              </a:buClr>
              <a:buFont typeface="Wingdings" panose="05000000000000000000" pitchFamily="2" charset="2"/>
              <a:buChar char="q"/>
            </a:pPr>
            <a:endParaRPr lang="en-IN" dirty="0"/>
          </a:p>
          <a:p>
            <a:pPr marL="285750" indent="-285750" algn="just">
              <a:buClr>
                <a:schemeClr val="accent2"/>
              </a:buClr>
              <a:buFont typeface="Wingdings" panose="05000000000000000000" pitchFamily="2" charset="2"/>
              <a:buChar char="q"/>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9" name="Title 6">
            <a:extLst>
              <a:ext uri="{FF2B5EF4-FFF2-40B4-BE49-F238E27FC236}">
                <a16:creationId xmlns:a16="http://schemas.microsoft.com/office/drawing/2014/main" id="{AA5E1CF4-F196-45DD-BECB-0B2C48D314E2}"/>
              </a:ext>
            </a:extLst>
          </p:cNvPr>
          <p:cNvSpPr>
            <a:spLocks noGrp="1"/>
          </p:cNvSpPr>
          <p:nvPr>
            <p:ph type="title"/>
          </p:nvPr>
        </p:nvSpPr>
        <p:spPr>
          <a:xfrm>
            <a:off x="838200" y="385673"/>
            <a:ext cx="10515600" cy="1325563"/>
          </a:xfrm>
        </p:spPr>
        <p:txBody>
          <a:bodyPr/>
          <a:lstStyle/>
          <a:p>
            <a:r>
              <a:rPr lang="en-IN" dirty="0"/>
              <a:t>Conclusion</a:t>
            </a:r>
          </a:p>
        </p:txBody>
      </p:sp>
      <p:grpSp>
        <p:nvGrpSpPr>
          <p:cNvPr id="18" name="Group 17">
            <a:extLst>
              <a:ext uri="{FF2B5EF4-FFF2-40B4-BE49-F238E27FC236}">
                <a16:creationId xmlns:a16="http://schemas.microsoft.com/office/drawing/2014/main" id="{93C37AD1-6209-4E31-B6C4-DD77634E7B2D}"/>
              </a:ext>
            </a:extLst>
          </p:cNvPr>
          <p:cNvGrpSpPr/>
          <p:nvPr/>
        </p:nvGrpSpPr>
        <p:grpSpPr>
          <a:xfrm>
            <a:off x="3486336" y="3275859"/>
            <a:ext cx="5219329" cy="2799331"/>
            <a:chOff x="3486336" y="3275859"/>
            <a:chExt cx="5219329" cy="2799331"/>
          </a:xfrm>
        </p:grpSpPr>
        <p:grpSp>
          <p:nvGrpSpPr>
            <p:cNvPr id="15" name="Group 14">
              <a:extLst>
                <a:ext uri="{FF2B5EF4-FFF2-40B4-BE49-F238E27FC236}">
                  <a16:creationId xmlns:a16="http://schemas.microsoft.com/office/drawing/2014/main" id="{2F8F7B78-AEAE-4910-80A0-4F7E42DE4D73}"/>
                </a:ext>
              </a:extLst>
            </p:cNvPr>
            <p:cNvGrpSpPr/>
            <p:nvPr/>
          </p:nvGrpSpPr>
          <p:grpSpPr>
            <a:xfrm>
              <a:off x="3486336" y="3275859"/>
              <a:ext cx="5219329" cy="2799331"/>
              <a:chOff x="3586579" y="3145982"/>
              <a:chExt cx="5530047" cy="2964720"/>
            </a:xfrm>
          </p:grpSpPr>
          <p:pic>
            <p:nvPicPr>
              <p:cNvPr id="2" name="Picture 1">
                <a:extLst>
                  <a:ext uri="{FF2B5EF4-FFF2-40B4-BE49-F238E27FC236}">
                    <a16:creationId xmlns:a16="http://schemas.microsoft.com/office/drawing/2014/main" id="{02604BB8-A605-4010-9A8F-EDFBAF61C5F7}"/>
                  </a:ext>
                </a:extLst>
              </p:cNvPr>
              <p:cNvPicPr>
                <a:picLocks noChangeAspect="1"/>
              </p:cNvPicPr>
              <p:nvPr/>
            </p:nvPicPr>
            <p:blipFill>
              <a:blip r:embed="rId3"/>
              <a:stretch>
                <a:fillRect/>
              </a:stretch>
            </p:blipFill>
            <p:spPr>
              <a:xfrm>
                <a:off x="3586579" y="3145982"/>
                <a:ext cx="5530047" cy="2964720"/>
              </a:xfrm>
              <a:prstGeom prst="rect">
                <a:avLst/>
              </a:prstGeom>
            </p:spPr>
          </p:pic>
          <p:sp>
            <p:nvSpPr>
              <p:cNvPr id="14" name="Oval 13">
                <a:extLst>
                  <a:ext uri="{FF2B5EF4-FFF2-40B4-BE49-F238E27FC236}">
                    <a16:creationId xmlns:a16="http://schemas.microsoft.com/office/drawing/2014/main" id="{B05128ED-E550-471A-BD73-37BB073B42FB}"/>
                  </a:ext>
                </a:extLst>
              </p:cNvPr>
              <p:cNvSpPr/>
              <p:nvPr/>
            </p:nvSpPr>
            <p:spPr>
              <a:xfrm rot="19403354">
                <a:off x="5082414" y="3818040"/>
                <a:ext cx="947928" cy="66147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Oval 16">
              <a:extLst>
                <a:ext uri="{FF2B5EF4-FFF2-40B4-BE49-F238E27FC236}">
                  <a16:creationId xmlns:a16="http://schemas.microsoft.com/office/drawing/2014/main" id="{5104838E-8069-408B-A60B-D8D6D6F8D794}"/>
                </a:ext>
              </a:extLst>
            </p:cNvPr>
            <p:cNvSpPr/>
            <p:nvPr/>
          </p:nvSpPr>
          <p:spPr>
            <a:xfrm>
              <a:off x="5282212" y="3950561"/>
              <a:ext cx="381740" cy="355107"/>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grpSp>
    </p:spTree>
    <p:extLst>
      <p:ext uri="{BB962C8B-B14F-4D97-AF65-F5344CB8AC3E}">
        <p14:creationId xmlns:p14="http://schemas.microsoft.com/office/powerpoint/2010/main" val="282233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1000" fill="hold"/>
                                        <p:tgtEl>
                                          <p:spTgt spid="18"/>
                                        </p:tgtEl>
                                        <p:attrNameLst>
                                          <p:attrName>ppt_x</p:attrName>
                                        </p:attrNameLst>
                                      </p:cBhvr>
                                      <p:tavLst>
                                        <p:tav tm="0">
                                          <p:val>
                                            <p:strVal val="#ppt_x"/>
                                          </p:val>
                                        </p:tav>
                                        <p:tav tm="100000">
                                          <p:val>
                                            <p:strVal val="#ppt_x"/>
                                          </p:val>
                                        </p:tav>
                                      </p:tavLst>
                                    </p:anim>
                                    <p:anim calcmode="lin" valueType="num">
                                      <p:cBhvr additive="base">
                                        <p:cTn id="18" dur="10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45B123-43D9-42FD-8E89-21DB3E3F0ED4}"/>
              </a:ext>
            </a:extLst>
          </p:cNvPr>
          <p:cNvSpPr txBox="1"/>
          <p:nvPr/>
        </p:nvSpPr>
        <p:spPr>
          <a:xfrm>
            <a:off x="838200" y="1819072"/>
            <a:ext cx="10854447" cy="2585323"/>
          </a:xfrm>
          <a:prstGeom prst="rect">
            <a:avLst/>
          </a:prstGeom>
          <a:noFill/>
        </p:spPr>
        <p:txBody>
          <a:bodyPr wrap="square" rtlCol="0">
            <a:spAutoFit/>
          </a:bodyPr>
          <a:lstStyle/>
          <a:p>
            <a:pPr marL="285750" indent="-285750" algn="just">
              <a:buClr>
                <a:schemeClr val="accent2"/>
              </a:buClr>
              <a:buFont typeface="Wingdings" panose="05000000000000000000" pitchFamily="2" charset="2"/>
              <a:buChar char="q"/>
            </a:pPr>
            <a:r>
              <a:rPr lang="en-IN" dirty="0"/>
              <a:t>Release the Solution to SAP Analytics Cloud followed by release to Customers</a:t>
            </a:r>
          </a:p>
          <a:p>
            <a:pPr marL="285750" indent="-285750" algn="just">
              <a:buClr>
                <a:schemeClr val="accent2"/>
              </a:buClr>
              <a:buFont typeface="Wingdings" panose="05000000000000000000" pitchFamily="2" charset="2"/>
              <a:buChar char="q"/>
            </a:pPr>
            <a:endParaRPr lang="en-IN" dirty="0"/>
          </a:p>
          <a:p>
            <a:pPr marL="285750" indent="-285750" algn="just">
              <a:buClr>
                <a:schemeClr val="accent2"/>
              </a:buClr>
              <a:buFont typeface="Wingdings" panose="05000000000000000000" pitchFamily="2" charset="2"/>
              <a:buChar char="q"/>
            </a:pPr>
            <a:r>
              <a:rPr lang="en-IN" dirty="0"/>
              <a:t>Extend the Recommendation Engine capabilities to other SAP Solutions like C/4 HANA (CRM Solution), </a:t>
            </a:r>
            <a:r>
              <a:rPr lang="en-IN" dirty="0" err="1"/>
              <a:t>Successfactors</a:t>
            </a:r>
            <a:r>
              <a:rPr lang="en-IN" dirty="0"/>
              <a:t> (HR Solution) and BW/4 HANA (Business Warehouse Solution)</a:t>
            </a:r>
          </a:p>
          <a:p>
            <a:pPr marL="285750" indent="-285750" algn="just">
              <a:buClr>
                <a:schemeClr val="accent2"/>
              </a:buClr>
              <a:buFont typeface="Wingdings" panose="05000000000000000000" pitchFamily="2" charset="2"/>
              <a:buChar char="q"/>
            </a:pPr>
            <a:endParaRPr lang="en-IN" dirty="0"/>
          </a:p>
          <a:p>
            <a:pPr marL="285750" indent="-285750" algn="just">
              <a:buClr>
                <a:schemeClr val="accent2"/>
              </a:buClr>
              <a:buFont typeface="Wingdings" panose="05000000000000000000" pitchFamily="2" charset="2"/>
              <a:buChar char="q"/>
            </a:pPr>
            <a:endParaRPr lang="en-IN" dirty="0"/>
          </a:p>
          <a:p>
            <a:pPr marL="285750" indent="-285750" algn="just">
              <a:buClr>
                <a:schemeClr val="accent2"/>
              </a:buClr>
              <a:buFont typeface="Wingdings" panose="05000000000000000000" pitchFamily="2" charset="2"/>
              <a:buChar char="q"/>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9" name="Title 6">
            <a:extLst>
              <a:ext uri="{FF2B5EF4-FFF2-40B4-BE49-F238E27FC236}">
                <a16:creationId xmlns:a16="http://schemas.microsoft.com/office/drawing/2014/main" id="{AA5E1CF4-F196-45DD-BECB-0B2C48D314E2}"/>
              </a:ext>
            </a:extLst>
          </p:cNvPr>
          <p:cNvSpPr>
            <a:spLocks noGrp="1"/>
          </p:cNvSpPr>
          <p:nvPr>
            <p:ph type="title"/>
          </p:nvPr>
        </p:nvSpPr>
        <p:spPr>
          <a:xfrm>
            <a:off x="838200" y="385673"/>
            <a:ext cx="10515600" cy="1325563"/>
          </a:xfrm>
        </p:spPr>
        <p:txBody>
          <a:bodyPr/>
          <a:lstStyle/>
          <a:p>
            <a:r>
              <a:rPr lang="en-IN" dirty="0"/>
              <a:t>Next Steps</a:t>
            </a:r>
          </a:p>
        </p:txBody>
      </p:sp>
      <p:sp>
        <p:nvSpPr>
          <p:cNvPr id="16" name="Date Placeholder 3">
            <a:extLst>
              <a:ext uri="{FF2B5EF4-FFF2-40B4-BE49-F238E27FC236}">
                <a16:creationId xmlns:a16="http://schemas.microsoft.com/office/drawing/2014/main" id="{ACA613EE-C9AB-4BB6-A681-3237740B01FB}"/>
              </a:ext>
            </a:extLst>
          </p:cNvPr>
          <p:cNvSpPr>
            <a:spLocks noGrp="1"/>
          </p:cNvSpPr>
          <p:nvPr>
            <p:ph type="dt" sz="half" idx="2"/>
          </p:nvPr>
        </p:nvSpPr>
        <p:spPr>
          <a:xfrm>
            <a:off x="838200" y="6339439"/>
            <a:ext cx="2743200" cy="365125"/>
          </a:xfrm>
        </p:spPr>
        <p:txBody>
          <a:bodyPr/>
          <a:lstStyle/>
          <a:p>
            <a:r>
              <a:rPr lang="en-US" dirty="0"/>
              <a:t>29/05/2021</a:t>
            </a:r>
          </a:p>
        </p:txBody>
      </p:sp>
    </p:spTree>
    <p:extLst>
      <p:ext uri="{BB962C8B-B14F-4D97-AF65-F5344CB8AC3E}">
        <p14:creationId xmlns:p14="http://schemas.microsoft.com/office/powerpoint/2010/main" val="208219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6000"/>
          </a:blip>
          <a:srcRect/>
          <a:tile tx="0" ty="0" sx="100000" sy="100000" flip="none" algn="tl"/>
        </a:blip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229B755B-87F1-4B98-B502-C857A7F62041}"/>
              </a:ext>
            </a:extLst>
          </p:cNvPr>
          <p:cNvSpPr txBox="1"/>
          <p:nvPr/>
        </p:nvSpPr>
        <p:spPr>
          <a:xfrm>
            <a:off x="4076455" y="2644170"/>
            <a:ext cx="4039091"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600" b="0" i="0" u="none" strike="noStrike" kern="1200" cap="none" spc="0" normalizeH="0" baseline="0" noProof="0" dirty="0">
                <a:ln>
                  <a:noFill/>
                </a:ln>
                <a:solidFill>
                  <a:prstClr val="black"/>
                </a:solidFill>
                <a:effectLst/>
                <a:uLnTx/>
                <a:uFillTx/>
                <a:latin typeface="Brush Script MT" panose="03060802040406070304" pitchFamily="66" charset="0"/>
              </a:rPr>
              <a:t>Thanks</a:t>
            </a:r>
          </a:p>
        </p:txBody>
      </p:sp>
    </p:spTree>
    <p:extLst>
      <p:ext uri="{BB962C8B-B14F-4D97-AF65-F5344CB8AC3E}">
        <p14:creationId xmlns:p14="http://schemas.microsoft.com/office/powerpoint/2010/main" val="2803932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Background Information</a:t>
            </a:r>
            <a:endParaRPr lang="en-IN" dirty="0"/>
          </a:p>
        </p:txBody>
      </p:sp>
      <p:sp>
        <p:nvSpPr>
          <p:cNvPr id="2" name="TextBox 1">
            <a:extLst>
              <a:ext uri="{FF2B5EF4-FFF2-40B4-BE49-F238E27FC236}">
                <a16:creationId xmlns:a16="http://schemas.microsoft.com/office/drawing/2014/main" id="{7DD6929C-0CF2-432A-8BCC-5EB294FED9BF}"/>
              </a:ext>
            </a:extLst>
          </p:cNvPr>
          <p:cNvSpPr txBox="1"/>
          <p:nvPr/>
        </p:nvSpPr>
        <p:spPr>
          <a:xfrm>
            <a:off x="838200" y="1819072"/>
            <a:ext cx="10854447" cy="4247317"/>
          </a:xfrm>
          <a:prstGeom prst="rect">
            <a:avLst/>
          </a:prstGeom>
          <a:noFill/>
        </p:spPr>
        <p:txBody>
          <a:bodyPr wrap="square" rtlCol="0">
            <a:spAutoFit/>
          </a:bodyPr>
          <a:lstStyle/>
          <a:p>
            <a:pPr marL="285750" indent="-285750" algn="just">
              <a:buClr>
                <a:schemeClr val="accent2"/>
              </a:buClr>
              <a:buFont typeface="Wingdings" panose="05000000000000000000" pitchFamily="2" charset="2"/>
              <a:buChar char="q"/>
            </a:pPr>
            <a:r>
              <a:rPr lang="en-US" dirty="0"/>
              <a:t>SAP is</a:t>
            </a:r>
            <a:r>
              <a:rPr lang="en-US" b="1" dirty="0"/>
              <a:t> a market leader in providing ERP (Enterprise Resource and Planning) solutions and services</a:t>
            </a:r>
          </a:p>
          <a:p>
            <a:pPr marL="285750" indent="-285750" algn="just">
              <a:buClr>
                <a:schemeClr val="accent2"/>
              </a:buClr>
              <a:buFont typeface="Wingdings" panose="05000000000000000000" pitchFamily="2" charset="2"/>
              <a:buChar char="q"/>
            </a:pPr>
            <a:endParaRPr lang="en-IN" dirty="0"/>
          </a:p>
          <a:p>
            <a:pPr marL="285750" indent="-285750" algn="just">
              <a:buClr>
                <a:schemeClr val="accent2"/>
              </a:buClr>
              <a:buFont typeface="Wingdings" panose="05000000000000000000" pitchFamily="2" charset="2"/>
              <a:buChar char="q"/>
            </a:pPr>
            <a:r>
              <a:rPr lang="en-IN" dirty="0"/>
              <a:t>In Feb 2015, SAP released their new Solution SAP S/4 HANA. It is a next-generation, intelligent ERP business suite and is the successor of SAP ERP designed specifically for SAP’s in-memory computing SAP HANA database and enhanced User Interface</a:t>
            </a:r>
          </a:p>
          <a:p>
            <a:pPr marL="285750" indent="-285750" algn="just">
              <a:buClr>
                <a:schemeClr val="accent2"/>
              </a:buClr>
              <a:buFont typeface="Wingdings" panose="05000000000000000000" pitchFamily="2" charset="2"/>
              <a:buChar char="q"/>
            </a:pPr>
            <a:endParaRPr lang="en-IN" dirty="0"/>
          </a:p>
          <a:p>
            <a:pPr marL="285750" indent="-285750" algn="just">
              <a:buClr>
                <a:schemeClr val="accent2"/>
              </a:buClr>
              <a:buFont typeface="Wingdings" panose="05000000000000000000" pitchFamily="2" charset="2"/>
              <a:buChar char="q"/>
            </a:pPr>
            <a:r>
              <a:rPr lang="en-IN" dirty="0"/>
              <a:t>It is SAP's ERP for large enterprises meant to cover all day-to-day processes of an enterprise (for example, order-to-cash, procure-to-pay, plan-to-product, and request-to-service) and core capabilities </a:t>
            </a:r>
          </a:p>
          <a:p>
            <a:pPr marL="285750" indent="-285750" algn="just">
              <a:buClr>
                <a:schemeClr val="accent2"/>
              </a:buClr>
              <a:buFont typeface="Wingdings" panose="05000000000000000000" pitchFamily="2" charset="2"/>
              <a:buChar char="q"/>
            </a:pPr>
            <a:endParaRPr lang="en-IN" dirty="0"/>
          </a:p>
          <a:p>
            <a:pPr marL="285750" indent="-285750" algn="just">
              <a:buClr>
                <a:schemeClr val="accent2"/>
              </a:buClr>
              <a:buFont typeface="Wingdings" panose="05000000000000000000" pitchFamily="2" charset="2"/>
              <a:buChar char="q"/>
            </a:pPr>
            <a:r>
              <a:rPr lang="en-IN" dirty="0"/>
              <a:t>SAP Fiori is a set of apps, that address the most broadly and frequently used SAP functions, such as workflow approvals, information lookups, and self-service tasks etc</a:t>
            </a:r>
          </a:p>
          <a:p>
            <a:pPr marL="285750" indent="-285750" algn="just">
              <a:buClr>
                <a:schemeClr val="accent2"/>
              </a:buClr>
              <a:buFont typeface="Wingdings" panose="05000000000000000000" pitchFamily="2" charset="2"/>
              <a:buChar char="q"/>
            </a:pPr>
            <a:endParaRPr lang="en-IN" dirty="0"/>
          </a:p>
          <a:p>
            <a:pPr marL="285750" indent="-285750" algn="just">
              <a:buClr>
                <a:schemeClr val="accent2"/>
              </a:buClr>
              <a:buFont typeface="Wingdings" panose="05000000000000000000" pitchFamily="2" charset="2"/>
              <a:buChar char="q"/>
            </a:pPr>
            <a:r>
              <a:rPr lang="en-IN" dirty="0"/>
              <a:t>They provide simple and easy-to-use user interface across desktops, tablets, and smartphones</a:t>
            </a:r>
          </a:p>
          <a:p>
            <a:pPr marL="285750" indent="-285750" algn="just">
              <a:buClr>
                <a:schemeClr val="accent2"/>
              </a:buClr>
              <a:buFont typeface="Wingdings" panose="05000000000000000000" pitchFamily="2" charset="2"/>
              <a:buChar char="q"/>
            </a:pPr>
            <a:endParaRPr lang="en-IN" dirty="0"/>
          </a:p>
          <a:p>
            <a:pPr marL="285750" indent="-285750" algn="just">
              <a:buClr>
                <a:schemeClr val="accent2"/>
              </a:buClr>
              <a:buFont typeface="Wingdings" panose="05000000000000000000" pitchFamily="2" charset="2"/>
              <a:buChar char="q"/>
            </a:pPr>
            <a:r>
              <a:rPr lang="en-IN" dirty="0"/>
              <a:t>SAP Fiori delivers an intuitive, role based UX that improves both employee productivity and satisfaction</a:t>
            </a:r>
          </a:p>
        </p:txBody>
      </p:sp>
    </p:spTree>
    <p:extLst>
      <p:ext uri="{BB962C8B-B14F-4D97-AF65-F5344CB8AC3E}">
        <p14:creationId xmlns:p14="http://schemas.microsoft.com/office/powerpoint/2010/main" val="273821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t>SAP Fiori Apps</a:t>
            </a:r>
          </a:p>
        </p:txBody>
      </p:sp>
      <p:pic>
        <p:nvPicPr>
          <p:cNvPr id="3" name="Picture 2">
            <a:extLst>
              <a:ext uri="{FF2B5EF4-FFF2-40B4-BE49-F238E27FC236}">
                <a16:creationId xmlns:a16="http://schemas.microsoft.com/office/drawing/2014/main" id="{CBFE9BDA-ACB2-48BD-BACA-C546685B6CC6}"/>
              </a:ext>
            </a:extLst>
          </p:cNvPr>
          <p:cNvPicPr>
            <a:picLocks noChangeAspect="1"/>
          </p:cNvPicPr>
          <p:nvPr/>
        </p:nvPicPr>
        <p:blipFill>
          <a:blip r:embed="rId3"/>
          <a:stretch>
            <a:fillRect/>
          </a:stretch>
        </p:blipFill>
        <p:spPr>
          <a:xfrm>
            <a:off x="2189128" y="1336159"/>
            <a:ext cx="7813743" cy="4801994"/>
          </a:xfrm>
          <a:prstGeom prst="rect">
            <a:avLst/>
          </a:prstGeom>
        </p:spPr>
      </p:pic>
    </p:spTree>
    <p:extLst>
      <p:ext uri="{BB962C8B-B14F-4D97-AF65-F5344CB8AC3E}">
        <p14:creationId xmlns:p14="http://schemas.microsoft.com/office/powerpoint/2010/main" val="82245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t>Problem Statement</a:t>
            </a:r>
          </a:p>
        </p:txBody>
      </p:sp>
      <p:sp>
        <p:nvSpPr>
          <p:cNvPr id="5" name="TextBox 4">
            <a:extLst>
              <a:ext uri="{FF2B5EF4-FFF2-40B4-BE49-F238E27FC236}">
                <a16:creationId xmlns:a16="http://schemas.microsoft.com/office/drawing/2014/main" id="{A545B123-43D9-42FD-8E89-21DB3E3F0ED4}"/>
              </a:ext>
            </a:extLst>
          </p:cNvPr>
          <p:cNvSpPr txBox="1"/>
          <p:nvPr/>
        </p:nvSpPr>
        <p:spPr>
          <a:xfrm>
            <a:off x="838200" y="1819072"/>
            <a:ext cx="10854447" cy="2031325"/>
          </a:xfrm>
          <a:prstGeom prst="rect">
            <a:avLst/>
          </a:prstGeom>
          <a:noFill/>
        </p:spPr>
        <p:txBody>
          <a:bodyPr wrap="square" rtlCol="0">
            <a:spAutoFit/>
          </a:bodyPr>
          <a:lstStyle/>
          <a:p>
            <a:pPr marL="285750" indent="-285750" algn="just">
              <a:buClr>
                <a:schemeClr val="accent2"/>
              </a:buClr>
              <a:buFont typeface="Wingdings" panose="05000000000000000000" pitchFamily="2" charset="2"/>
              <a:buChar char="q"/>
            </a:pPr>
            <a:r>
              <a:rPr lang="en-IN" dirty="0"/>
              <a:t>There are hundreds of SAP Fiori Apps in SAP S/4 HANA system, with simplified user interface supporting multiple device types. However, only few of them are getting actively used by Customers, as many of them are ignorant and unfamiliar with the full library of SAP Fiori Apps</a:t>
            </a:r>
          </a:p>
          <a:p>
            <a:pPr marL="285750" indent="-285750" algn="just">
              <a:buClr>
                <a:schemeClr val="accent2"/>
              </a:buClr>
              <a:buFont typeface="Wingdings" panose="05000000000000000000" pitchFamily="2" charset="2"/>
              <a:buChar char="q"/>
            </a:pPr>
            <a:endParaRPr lang="en-IN" dirty="0"/>
          </a:p>
          <a:p>
            <a:pPr marL="285750" indent="-285750" algn="just">
              <a:buClr>
                <a:schemeClr val="accent2"/>
              </a:buClr>
              <a:buFont typeface="Wingdings" panose="05000000000000000000" pitchFamily="2" charset="2"/>
              <a:buChar char="q"/>
            </a:pPr>
            <a:r>
              <a:rPr lang="en-IN" dirty="0"/>
              <a:t>Customers are unable to use these simplified and the award-winning user interface in the form of Fiori Apps, for most of their day to day activities, resulting in the difficult and slow adoption of S/4 HANA system and thereby resulting in reduced Customer Satisfaction</a:t>
            </a:r>
          </a:p>
        </p:txBody>
      </p:sp>
    </p:spTree>
    <p:extLst>
      <p:ext uri="{BB962C8B-B14F-4D97-AF65-F5344CB8AC3E}">
        <p14:creationId xmlns:p14="http://schemas.microsoft.com/office/powerpoint/2010/main" val="1319845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t>Proposed Solution</a:t>
            </a:r>
          </a:p>
        </p:txBody>
      </p:sp>
      <p:sp>
        <p:nvSpPr>
          <p:cNvPr id="5" name="TextBox 4">
            <a:extLst>
              <a:ext uri="{FF2B5EF4-FFF2-40B4-BE49-F238E27FC236}">
                <a16:creationId xmlns:a16="http://schemas.microsoft.com/office/drawing/2014/main" id="{A545B123-43D9-42FD-8E89-21DB3E3F0ED4}"/>
              </a:ext>
            </a:extLst>
          </p:cNvPr>
          <p:cNvSpPr txBox="1"/>
          <p:nvPr/>
        </p:nvSpPr>
        <p:spPr>
          <a:xfrm>
            <a:off x="838200" y="1819072"/>
            <a:ext cx="10854447" cy="4247317"/>
          </a:xfrm>
          <a:prstGeom prst="rect">
            <a:avLst/>
          </a:prstGeom>
          <a:noFill/>
        </p:spPr>
        <p:txBody>
          <a:bodyPr wrap="square" rtlCol="0">
            <a:spAutoFit/>
          </a:bodyPr>
          <a:lstStyle/>
          <a:p>
            <a:pPr marL="285750" indent="-285750" algn="just">
              <a:buClr>
                <a:schemeClr val="accent2"/>
              </a:buClr>
              <a:buFont typeface="Wingdings" panose="05000000000000000000" pitchFamily="2" charset="2"/>
              <a:buChar char="q"/>
            </a:pPr>
            <a:r>
              <a:rPr lang="en-IN" dirty="0"/>
              <a:t>Buyers at Amazon know this very prominent offer, after they have picked a product; a bundle of 2-3 products under the title “Frequently bought together” is showcased to buyers</a:t>
            </a:r>
          </a:p>
          <a:p>
            <a:pPr marL="285750" indent="-285750" algn="just">
              <a:buClr>
                <a:schemeClr val="accent2"/>
              </a:buClr>
              <a:buFont typeface="Wingdings" panose="05000000000000000000" pitchFamily="2" charset="2"/>
              <a:buChar char="q"/>
            </a:pPr>
            <a:endParaRPr lang="en-IN" dirty="0"/>
          </a:p>
          <a:p>
            <a:pPr marL="285750" indent="-285750" algn="just">
              <a:buClr>
                <a:schemeClr val="accent2"/>
              </a:buClr>
              <a:buFont typeface="Wingdings" panose="05000000000000000000" pitchFamily="2" charset="2"/>
              <a:buChar char="q"/>
            </a:pPr>
            <a:r>
              <a:rPr lang="en-IN" dirty="0"/>
              <a:t>Using this idea, I would like to drive the adoption of SAP Fiori apps among customers, because it is essential for the success of SAP S/4HANA, which is the most widely used product of SAP</a:t>
            </a:r>
          </a:p>
          <a:p>
            <a:pPr marL="285750" indent="-285750" algn="just">
              <a:buClr>
                <a:schemeClr val="accent2"/>
              </a:buClr>
              <a:buFont typeface="Wingdings" panose="05000000000000000000" pitchFamily="2" charset="2"/>
              <a:buChar char="q"/>
            </a:pPr>
            <a:endParaRPr lang="en-IN" dirty="0"/>
          </a:p>
          <a:p>
            <a:pPr marL="285750" indent="-285750" algn="just">
              <a:buClr>
                <a:schemeClr val="accent2"/>
              </a:buClr>
              <a:buFont typeface="Wingdings" panose="05000000000000000000" pitchFamily="2" charset="2"/>
              <a:buChar char="q"/>
            </a:pPr>
            <a:r>
              <a:rPr lang="en-IN" dirty="0"/>
              <a:t>This project will take the usage statistics of SAP Fiori Apps from S/4 HANA on-premise and S/4 HANA Cloud customers</a:t>
            </a:r>
          </a:p>
          <a:p>
            <a:pPr marL="285750" indent="-285750" algn="just">
              <a:buClr>
                <a:schemeClr val="accent2"/>
              </a:buClr>
              <a:buFont typeface="Wingdings" panose="05000000000000000000" pitchFamily="2" charset="2"/>
              <a:buChar char="q"/>
            </a:pPr>
            <a:endParaRPr lang="en-IN" dirty="0"/>
          </a:p>
          <a:p>
            <a:pPr marL="285750" indent="-285750" algn="just">
              <a:buClr>
                <a:schemeClr val="accent2"/>
              </a:buClr>
              <a:buFont typeface="Wingdings" panose="05000000000000000000" pitchFamily="2" charset="2"/>
              <a:buChar char="q"/>
            </a:pPr>
            <a:r>
              <a:rPr lang="en-IN" dirty="0"/>
              <a:t>In addition, a mapping will be built for the relationship between Apps based on the Line of Business, Business Role, Industry, Application Area</a:t>
            </a:r>
          </a:p>
          <a:p>
            <a:pPr marL="285750" indent="-285750" algn="just">
              <a:buClr>
                <a:schemeClr val="accent2"/>
              </a:buClr>
              <a:buFont typeface="Wingdings" panose="05000000000000000000" pitchFamily="2" charset="2"/>
              <a:buChar char="q"/>
            </a:pPr>
            <a:endParaRPr lang="en-IN" dirty="0"/>
          </a:p>
          <a:p>
            <a:pPr marL="285750" indent="-285750" algn="just">
              <a:buClr>
                <a:schemeClr val="accent2"/>
              </a:buClr>
              <a:buFont typeface="Wingdings" panose="05000000000000000000" pitchFamily="2" charset="2"/>
              <a:buChar char="q"/>
            </a:pPr>
            <a:r>
              <a:rPr lang="en-IN" dirty="0"/>
              <a:t>From the combination of the usage data and the relationship data, system will recommend the Best Bets for Apps that a customer is not yet using, but which are trending at other customers who use related apps</a:t>
            </a:r>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2994881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AA5E1CF4-F196-45DD-BECB-0B2C48D314E2}"/>
              </a:ext>
            </a:extLst>
          </p:cNvPr>
          <p:cNvSpPr>
            <a:spLocks noGrp="1"/>
          </p:cNvSpPr>
          <p:nvPr>
            <p:ph type="title"/>
          </p:nvPr>
        </p:nvSpPr>
        <p:spPr>
          <a:xfrm>
            <a:off x="751313" y="621836"/>
            <a:ext cx="10515600" cy="1325563"/>
          </a:xfrm>
        </p:spPr>
        <p:txBody>
          <a:bodyPr/>
          <a:lstStyle/>
          <a:p>
            <a:r>
              <a:rPr lang="en-IN" dirty="0"/>
              <a:t>Project Framework</a:t>
            </a:r>
            <a:br>
              <a:rPr lang="en-IN" dirty="0"/>
            </a:br>
            <a:r>
              <a:rPr lang="en-IN" dirty="0"/>
              <a:t>(Team Data Science Process)</a:t>
            </a:r>
          </a:p>
        </p:txBody>
      </p:sp>
      <p:grpSp>
        <p:nvGrpSpPr>
          <p:cNvPr id="7" name="Group 6">
            <a:extLst>
              <a:ext uri="{FF2B5EF4-FFF2-40B4-BE49-F238E27FC236}">
                <a16:creationId xmlns:a16="http://schemas.microsoft.com/office/drawing/2014/main" id="{EF4DC82C-060E-4E6B-B26F-D8FE71C2E6E7}"/>
              </a:ext>
            </a:extLst>
          </p:cNvPr>
          <p:cNvGrpSpPr/>
          <p:nvPr/>
        </p:nvGrpSpPr>
        <p:grpSpPr>
          <a:xfrm>
            <a:off x="1440240" y="3007425"/>
            <a:ext cx="1132833" cy="843151"/>
            <a:chOff x="4047" y="2647834"/>
            <a:chExt cx="936469" cy="843371"/>
          </a:xfrm>
          <a:scene3d>
            <a:camera prst="orthographicFront"/>
            <a:lightRig rig="flat" dir="t"/>
          </a:scene3d>
        </p:grpSpPr>
        <p:sp>
          <p:nvSpPr>
            <p:cNvPr id="8" name="Rectangle: Rounded Corners 7">
              <a:extLst>
                <a:ext uri="{FF2B5EF4-FFF2-40B4-BE49-F238E27FC236}">
                  <a16:creationId xmlns:a16="http://schemas.microsoft.com/office/drawing/2014/main" id="{9F60ECCD-D806-40BC-A40F-6467FE0D9794}"/>
                </a:ext>
              </a:extLst>
            </p:cNvPr>
            <p:cNvSpPr/>
            <p:nvPr/>
          </p:nvSpPr>
          <p:spPr>
            <a:xfrm>
              <a:off x="4047" y="2647834"/>
              <a:ext cx="936469" cy="843371"/>
            </a:xfrm>
            <a:prstGeom prst="roundRect">
              <a:avLst>
                <a:gd name="adj" fmla="val 10000"/>
              </a:avLst>
            </a:prstGeom>
            <a:solidFill>
              <a:srgbClr val="E35500">
                <a:hueOff val="0"/>
                <a:satOff val="0"/>
                <a:lumOff val="0"/>
                <a:alphaOff val="0"/>
              </a:srgbClr>
            </a:solidFill>
            <a:ln>
              <a:noFill/>
            </a:ln>
            <a:effectLst>
              <a:outerShdw blurRad="38100" dist="30000" dir="5400000" rotWithShape="0">
                <a:srgbClr val="000000">
                  <a:alpha val="45000"/>
                </a:srgbClr>
              </a:outerShdw>
            </a:effectLst>
            <a:sp3d prstMaterial="plastic">
              <a:bevelT w="120900" h="88900"/>
              <a:bevelB w="88900" h="31750" prst="angle"/>
            </a:sp3d>
          </p:spPr>
        </p:sp>
        <p:sp>
          <p:nvSpPr>
            <p:cNvPr id="11" name="Rectangle: Rounded Corners 4">
              <a:extLst>
                <a:ext uri="{FF2B5EF4-FFF2-40B4-BE49-F238E27FC236}">
                  <a16:creationId xmlns:a16="http://schemas.microsoft.com/office/drawing/2014/main" id="{13C25816-DD6E-4F00-96CF-D8D59C3C3735}"/>
                </a:ext>
              </a:extLst>
            </p:cNvPr>
            <p:cNvSpPr txBox="1"/>
            <p:nvPr/>
          </p:nvSpPr>
          <p:spPr>
            <a:xfrm>
              <a:off x="28748" y="2672535"/>
              <a:ext cx="887067" cy="793969"/>
            </a:xfrm>
            <a:prstGeom prst="rect">
              <a:avLst/>
            </a:prstGeom>
            <a:noFill/>
            <a:ln>
              <a:noFill/>
            </a:ln>
            <a:effectLst/>
            <a:sp3d/>
          </p:spPr>
          <p:txBody>
            <a:bodyPr spcFirstLastPara="0" vert="horz" wrap="square" lIns="34281" tIns="34281" rIns="34281" bIns="34281" numCol="1" spcCol="1270" anchor="ctr" anchorCtr="0">
              <a:noAutofit/>
            </a:bodyPr>
            <a:lstStyle/>
            <a:p>
              <a:pPr algn="ctr" defTabSz="399930">
                <a:lnSpc>
                  <a:spcPct val="90000"/>
                </a:lnSpc>
                <a:spcBef>
                  <a:spcPct val="0"/>
                </a:spcBef>
                <a:spcAft>
                  <a:spcPct val="35000"/>
                </a:spcAft>
              </a:pPr>
              <a:r>
                <a:rPr lang="en-IN" sz="900" kern="0" dirty="0">
                  <a:solidFill>
                    <a:srgbClr val="FFFFFF"/>
                  </a:solidFill>
                  <a:latin typeface="Arial"/>
                </a:rPr>
                <a:t>Collect customer usage and App related data</a:t>
              </a:r>
            </a:p>
          </p:txBody>
        </p:sp>
      </p:grpSp>
      <p:grpSp>
        <p:nvGrpSpPr>
          <p:cNvPr id="12" name="Group 11">
            <a:extLst>
              <a:ext uri="{FF2B5EF4-FFF2-40B4-BE49-F238E27FC236}">
                <a16:creationId xmlns:a16="http://schemas.microsoft.com/office/drawing/2014/main" id="{7275330D-9007-4F65-9AB0-856D3C779755}"/>
              </a:ext>
            </a:extLst>
          </p:cNvPr>
          <p:cNvGrpSpPr/>
          <p:nvPr/>
        </p:nvGrpSpPr>
        <p:grpSpPr>
          <a:xfrm>
            <a:off x="2610438" y="3312907"/>
            <a:ext cx="198479" cy="232184"/>
            <a:chOff x="1034163" y="2953397"/>
            <a:chExt cx="198531" cy="232244"/>
          </a:xfrm>
          <a:scene3d>
            <a:camera prst="orthographicFront"/>
            <a:lightRig rig="flat" dir="t"/>
          </a:scene3d>
        </p:grpSpPr>
        <p:sp>
          <p:nvSpPr>
            <p:cNvPr id="13" name="Arrow: Right 12">
              <a:extLst>
                <a:ext uri="{FF2B5EF4-FFF2-40B4-BE49-F238E27FC236}">
                  <a16:creationId xmlns:a16="http://schemas.microsoft.com/office/drawing/2014/main" id="{3737E336-9B19-4F77-9F07-9B73A1B4F1FE}"/>
                </a:ext>
              </a:extLst>
            </p:cNvPr>
            <p:cNvSpPr/>
            <p:nvPr/>
          </p:nvSpPr>
          <p:spPr>
            <a:xfrm>
              <a:off x="1034163" y="2953397"/>
              <a:ext cx="198531" cy="232244"/>
            </a:xfrm>
            <a:prstGeom prst="rightArrow">
              <a:avLst>
                <a:gd name="adj1" fmla="val 60000"/>
                <a:gd name="adj2" fmla="val 50000"/>
              </a:avLst>
            </a:prstGeom>
            <a:solidFill>
              <a:srgbClr val="E35500">
                <a:tint val="60000"/>
                <a:hueOff val="0"/>
                <a:satOff val="0"/>
                <a:lumOff val="0"/>
                <a:alphaOff val="0"/>
              </a:srgbClr>
            </a:solidFill>
            <a:ln>
              <a:noFill/>
            </a:ln>
            <a:effectLst>
              <a:outerShdw blurRad="38100" dist="30000" dir="5400000" rotWithShape="0">
                <a:srgbClr val="000000">
                  <a:alpha val="45000"/>
                </a:srgbClr>
              </a:outerShdw>
            </a:effectLst>
            <a:sp3d z="-80000" prstMaterial="plastic">
              <a:bevelT w="50800" h="50800"/>
              <a:bevelB w="25400" h="25400" prst="angle"/>
            </a:sp3d>
          </p:spPr>
        </p:sp>
        <p:sp>
          <p:nvSpPr>
            <p:cNvPr id="14" name="Arrow: Right 6">
              <a:extLst>
                <a:ext uri="{FF2B5EF4-FFF2-40B4-BE49-F238E27FC236}">
                  <a16:creationId xmlns:a16="http://schemas.microsoft.com/office/drawing/2014/main" id="{C754E46B-EFCB-4AFE-BBE6-B9490F477737}"/>
                </a:ext>
              </a:extLst>
            </p:cNvPr>
            <p:cNvSpPr txBox="1"/>
            <p:nvPr/>
          </p:nvSpPr>
          <p:spPr>
            <a:xfrm>
              <a:off x="1034163" y="2999846"/>
              <a:ext cx="138972" cy="139346"/>
            </a:xfrm>
            <a:prstGeom prst="rect">
              <a:avLst/>
            </a:prstGeom>
            <a:noFill/>
            <a:ln>
              <a:noFill/>
            </a:ln>
            <a:effectLst/>
            <a:sp3d z="-80000"/>
          </p:spPr>
          <p:txBody>
            <a:bodyPr spcFirstLastPara="0" vert="horz" wrap="square" lIns="0" tIns="0" rIns="0" bIns="0" numCol="1" spcCol="1270" anchor="ctr" anchorCtr="0">
              <a:noAutofit/>
            </a:bodyPr>
            <a:lstStyle/>
            <a:p>
              <a:pPr algn="ctr" defTabSz="355493">
                <a:lnSpc>
                  <a:spcPct val="90000"/>
                </a:lnSpc>
                <a:spcBef>
                  <a:spcPct val="0"/>
                </a:spcBef>
                <a:spcAft>
                  <a:spcPct val="35000"/>
                </a:spcAft>
              </a:pPr>
              <a:endParaRPr lang="en-IN" sz="800" kern="0">
                <a:solidFill>
                  <a:srgbClr val="FFFFFF"/>
                </a:solidFill>
                <a:latin typeface="Arial"/>
              </a:endParaRPr>
            </a:p>
          </p:txBody>
        </p:sp>
      </p:grpSp>
      <p:grpSp>
        <p:nvGrpSpPr>
          <p:cNvPr id="15" name="Group 14">
            <a:extLst>
              <a:ext uri="{FF2B5EF4-FFF2-40B4-BE49-F238E27FC236}">
                <a16:creationId xmlns:a16="http://schemas.microsoft.com/office/drawing/2014/main" id="{37E3B09F-B8F2-4369-98B1-BCE45E301615}"/>
              </a:ext>
            </a:extLst>
          </p:cNvPr>
          <p:cNvGrpSpPr/>
          <p:nvPr/>
        </p:nvGrpSpPr>
        <p:grpSpPr>
          <a:xfrm>
            <a:off x="2838798" y="3007425"/>
            <a:ext cx="1132833" cy="843151"/>
            <a:chOff x="1315104" y="2647834"/>
            <a:chExt cx="936469" cy="843371"/>
          </a:xfrm>
          <a:scene3d>
            <a:camera prst="orthographicFront"/>
            <a:lightRig rig="flat" dir="t"/>
          </a:scene3d>
        </p:grpSpPr>
        <p:sp>
          <p:nvSpPr>
            <p:cNvPr id="16" name="Rectangle: Rounded Corners 15">
              <a:extLst>
                <a:ext uri="{FF2B5EF4-FFF2-40B4-BE49-F238E27FC236}">
                  <a16:creationId xmlns:a16="http://schemas.microsoft.com/office/drawing/2014/main" id="{62FE0206-8C3A-4114-A6C6-5FB656863E75}"/>
                </a:ext>
              </a:extLst>
            </p:cNvPr>
            <p:cNvSpPr/>
            <p:nvPr/>
          </p:nvSpPr>
          <p:spPr>
            <a:xfrm>
              <a:off x="1315104" y="2647834"/>
              <a:ext cx="936469" cy="843371"/>
            </a:xfrm>
            <a:prstGeom prst="roundRect">
              <a:avLst>
                <a:gd name="adj" fmla="val 10000"/>
              </a:avLst>
            </a:prstGeom>
            <a:solidFill>
              <a:srgbClr val="E35500">
                <a:hueOff val="0"/>
                <a:satOff val="0"/>
                <a:lumOff val="0"/>
                <a:alphaOff val="0"/>
              </a:srgbClr>
            </a:solidFill>
            <a:ln>
              <a:noFill/>
            </a:ln>
            <a:effectLst>
              <a:outerShdw blurRad="38100" dist="30000" dir="5400000" rotWithShape="0">
                <a:srgbClr val="000000">
                  <a:alpha val="45000"/>
                </a:srgbClr>
              </a:outerShdw>
            </a:effectLst>
            <a:sp3d prstMaterial="plastic">
              <a:bevelT w="120900" h="88900"/>
              <a:bevelB w="88900" h="31750" prst="angle"/>
            </a:sp3d>
          </p:spPr>
        </p:sp>
        <p:sp>
          <p:nvSpPr>
            <p:cNvPr id="17" name="Rectangle: Rounded Corners 8">
              <a:extLst>
                <a:ext uri="{FF2B5EF4-FFF2-40B4-BE49-F238E27FC236}">
                  <a16:creationId xmlns:a16="http://schemas.microsoft.com/office/drawing/2014/main" id="{167000AB-A30A-48A8-B5E6-562A1FF1F678}"/>
                </a:ext>
              </a:extLst>
            </p:cNvPr>
            <p:cNvSpPr txBox="1"/>
            <p:nvPr/>
          </p:nvSpPr>
          <p:spPr>
            <a:xfrm>
              <a:off x="1339805" y="2672535"/>
              <a:ext cx="887067" cy="793969"/>
            </a:xfrm>
            <a:prstGeom prst="rect">
              <a:avLst/>
            </a:prstGeom>
            <a:noFill/>
            <a:ln>
              <a:noFill/>
            </a:ln>
            <a:effectLst/>
            <a:sp3d/>
          </p:spPr>
          <p:txBody>
            <a:bodyPr spcFirstLastPara="0" vert="horz" wrap="square" lIns="34281" tIns="34281" rIns="34281" bIns="34281" numCol="1" spcCol="1270" anchor="ctr" anchorCtr="0">
              <a:noAutofit/>
            </a:bodyPr>
            <a:lstStyle/>
            <a:p>
              <a:pPr algn="ctr" defTabSz="399930">
                <a:lnSpc>
                  <a:spcPct val="90000"/>
                </a:lnSpc>
                <a:spcBef>
                  <a:spcPct val="0"/>
                </a:spcBef>
                <a:spcAft>
                  <a:spcPct val="35000"/>
                </a:spcAft>
              </a:pPr>
              <a:r>
                <a:rPr lang="en-IN" sz="900" kern="0" dirty="0">
                  <a:solidFill>
                    <a:srgbClr val="FFFFFF"/>
                  </a:solidFill>
                  <a:latin typeface="Arial"/>
                </a:rPr>
                <a:t>Data Understanding</a:t>
              </a:r>
            </a:p>
          </p:txBody>
        </p:sp>
      </p:grpSp>
      <p:grpSp>
        <p:nvGrpSpPr>
          <p:cNvPr id="18" name="Group 17">
            <a:extLst>
              <a:ext uri="{FF2B5EF4-FFF2-40B4-BE49-F238E27FC236}">
                <a16:creationId xmlns:a16="http://schemas.microsoft.com/office/drawing/2014/main" id="{3014194C-BB5E-44D8-885C-6E90946AB525}"/>
              </a:ext>
            </a:extLst>
          </p:cNvPr>
          <p:cNvGrpSpPr/>
          <p:nvPr/>
        </p:nvGrpSpPr>
        <p:grpSpPr>
          <a:xfrm>
            <a:off x="3966950" y="3312907"/>
            <a:ext cx="198479" cy="232184"/>
            <a:chOff x="2345221" y="2953397"/>
            <a:chExt cx="198531" cy="232244"/>
          </a:xfrm>
          <a:scene3d>
            <a:camera prst="orthographicFront"/>
            <a:lightRig rig="flat" dir="t"/>
          </a:scene3d>
        </p:grpSpPr>
        <p:sp>
          <p:nvSpPr>
            <p:cNvPr id="19" name="Arrow: Right 18">
              <a:extLst>
                <a:ext uri="{FF2B5EF4-FFF2-40B4-BE49-F238E27FC236}">
                  <a16:creationId xmlns:a16="http://schemas.microsoft.com/office/drawing/2014/main" id="{14F238A3-DBB0-4105-90FA-3B7390E1C6D4}"/>
                </a:ext>
              </a:extLst>
            </p:cNvPr>
            <p:cNvSpPr/>
            <p:nvPr/>
          </p:nvSpPr>
          <p:spPr>
            <a:xfrm>
              <a:off x="2345221" y="2953397"/>
              <a:ext cx="198531" cy="232244"/>
            </a:xfrm>
            <a:prstGeom prst="rightArrow">
              <a:avLst>
                <a:gd name="adj1" fmla="val 60000"/>
                <a:gd name="adj2" fmla="val 50000"/>
              </a:avLst>
            </a:prstGeom>
            <a:solidFill>
              <a:srgbClr val="E35500">
                <a:tint val="60000"/>
                <a:hueOff val="0"/>
                <a:satOff val="0"/>
                <a:lumOff val="0"/>
                <a:alphaOff val="0"/>
              </a:srgbClr>
            </a:solidFill>
            <a:ln>
              <a:noFill/>
            </a:ln>
            <a:effectLst>
              <a:outerShdw blurRad="38100" dist="30000" dir="5400000" rotWithShape="0">
                <a:srgbClr val="000000">
                  <a:alpha val="45000"/>
                </a:srgbClr>
              </a:outerShdw>
            </a:effectLst>
            <a:sp3d z="-80000" prstMaterial="plastic">
              <a:bevelT w="50800" h="50800"/>
              <a:bevelB w="25400" h="25400" prst="angle"/>
            </a:sp3d>
          </p:spPr>
        </p:sp>
        <p:sp>
          <p:nvSpPr>
            <p:cNvPr id="20" name="Arrow: Right 10">
              <a:extLst>
                <a:ext uri="{FF2B5EF4-FFF2-40B4-BE49-F238E27FC236}">
                  <a16:creationId xmlns:a16="http://schemas.microsoft.com/office/drawing/2014/main" id="{AAF523D4-2057-459B-8F1D-748B9D832027}"/>
                </a:ext>
              </a:extLst>
            </p:cNvPr>
            <p:cNvSpPr txBox="1"/>
            <p:nvPr/>
          </p:nvSpPr>
          <p:spPr>
            <a:xfrm>
              <a:off x="2345221" y="2999846"/>
              <a:ext cx="138972" cy="139346"/>
            </a:xfrm>
            <a:prstGeom prst="rect">
              <a:avLst/>
            </a:prstGeom>
            <a:noFill/>
            <a:ln>
              <a:noFill/>
            </a:ln>
            <a:effectLst/>
            <a:sp3d z="-80000"/>
          </p:spPr>
          <p:txBody>
            <a:bodyPr spcFirstLastPara="0" vert="horz" wrap="square" lIns="0" tIns="0" rIns="0" bIns="0" numCol="1" spcCol="1270" anchor="ctr" anchorCtr="0">
              <a:noAutofit/>
            </a:bodyPr>
            <a:lstStyle/>
            <a:p>
              <a:pPr algn="ctr" defTabSz="355493">
                <a:lnSpc>
                  <a:spcPct val="90000"/>
                </a:lnSpc>
                <a:spcBef>
                  <a:spcPct val="0"/>
                </a:spcBef>
                <a:spcAft>
                  <a:spcPct val="35000"/>
                </a:spcAft>
              </a:pPr>
              <a:endParaRPr lang="en-IN" sz="800" kern="0">
                <a:solidFill>
                  <a:srgbClr val="FFFFFF"/>
                </a:solidFill>
                <a:latin typeface="Arial"/>
              </a:endParaRPr>
            </a:p>
          </p:txBody>
        </p:sp>
      </p:grpSp>
      <p:grpSp>
        <p:nvGrpSpPr>
          <p:cNvPr id="21" name="Group 20">
            <a:extLst>
              <a:ext uri="{FF2B5EF4-FFF2-40B4-BE49-F238E27FC236}">
                <a16:creationId xmlns:a16="http://schemas.microsoft.com/office/drawing/2014/main" id="{9BA5C696-107C-4FED-894C-0F025F06784C}"/>
              </a:ext>
            </a:extLst>
          </p:cNvPr>
          <p:cNvGrpSpPr/>
          <p:nvPr/>
        </p:nvGrpSpPr>
        <p:grpSpPr>
          <a:xfrm>
            <a:off x="4185026" y="3007425"/>
            <a:ext cx="1132833" cy="843151"/>
            <a:chOff x="2626162" y="2647834"/>
            <a:chExt cx="936469" cy="843371"/>
          </a:xfrm>
          <a:scene3d>
            <a:camera prst="orthographicFront"/>
            <a:lightRig rig="flat" dir="t"/>
          </a:scene3d>
        </p:grpSpPr>
        <p:sp>
          <p:nvSpPr>
            <p:cNvPr id="22" name="Rectangle: Rounded Corners 21">
              <a:extLst>
                <a:ext uri="{FF2B5EF4-FFF2-40B4-BE49-F238E27FC236}">
                  <a16:creationId xmlns:a16="http://schemas.microsoft.com/office/drawing/2014/main" id="{AB119C9B-1B26-492C-B2A4-6EC8D93BA9C3}"/>
                </a:ext>
              </a:extLst>
            </p:cNvPr>
            <p:cNvSpPr/>
            <p:nvPr/>
          </p:nvSpPr>
          <p:spPr>
            <a:xfrm>
              <a:off x="2626162" y="2647834"/>
              <a:ext cx="936469" cy="843371"/>
            </a:xfrm>
            <a:prstGeom prst="roundRect">
              <a:avLst>
                <a:gd name="adj" fmla="val 10000"/>
              </a:avLst>
            </a:prstGeom>
            <a:solidFill>
              <a:srgbClr val="E35500">
                <a:hueOff val="0"/>
                <a:satOff val="0"/>
                <a:lumOff val="0"/>
                <a:alphaOff val="0"/>
              </a:srgbClr>
            </a:solidFill>
            <a:ln>
              <a:noFill/>
            </a:ln>
            <a:effectLst>
              <a:outerShdw blurRad="38100" dist="30000" dir="5400000" rotWithShape="0">
                <a:srgbClr val="000000">
                  <a:alpha val="45000"/>
                </a:srgbClr>
              </a:outerShdw>
            </a:effectLst>
            <a:sp3d prstMaterial="plastic">
              <a:bevelT w="120900" h="88900"/>
              <a:bevelB w="88900" h="31750" prst="angle"/>
            </a:sp3d>
          </p:spPr>
        </p:sp>
        <p:sp>
          <p:nvSpPr>
            <p:cNvPr id="23" name="Rectangle: Rounded Corners 12">
              <a:extLst>
                <a:ext uri="{FF2B5EF4-FFF2-40B4-BE49-F238E27FC236}">
                  <a16:creationId xmlns:a16="http://schemas.microsoft.com/office/drawing/2014/main" id="{CB2EE40E-9EF7-46A5-9341-E1CDF04CDDA3}"/>
                </a:ext>
              </a:extLst>
            </p:cNvPr>
            <p:cNvSpPr txBox="1"/>
            <p:nvPr/>
          </p:nvSpPr>
          <p:spPr>
            <a:xfrm>
              <a:off x="2650863" y="2672535"/>
              <a:ext cx="887067" cy="793969"/>
            </a:xfrm>
            <a:prstGeom prst="rect">
              <a:avLst/>
            </a:prstGeom>
            <a:noFill/>
            <a:ln>
              <a:noFill/>
            </a:ln>
            <a:effectLst/>
            <a:sp3d/>
          </p:spPr>
          <p:txBody>
            <a:bodyPr spcFirstLastPara="0" vert="horz" wrap="square" lIns="34281" tIns="34281" rIns="34281" bIns="34281" numCol="1" spcCol="1270" anchor="ctr" anchorCtr="0">
              <a:noAutofit/>
            </a:bodyPr>
            <a:lstStyle/>
            <a:p>
              <a:pPr algn="ctr" defTabSz="399930">
                <a:lnSpc>
                  <a:spcPct val="90000"/>
                </a:lnSpc>
                <a:spcBef>
                  <a:spcPct val="0"/>
                </a:spcBef>
                <a:spcAft>
                  <a:spcPct val="35000"/>
                </a:spcAft>
              </a:pPr>
              <a:r>
                <a:rPr lang="en-IN" sz="900" kern="0" dirty="0">
                  <a:solidFill>
                    <a:srgbClr val="FFFFFF"/>
                  </a:solidFill>
                  <a:latin typeface="Arial"/>
                </a:rPr>
                <a:t>Data Wrangling</a:t>
              </a:r>
            </a:p>
            <a:p>
              <a:pPr algn="ctr" defTabSz="399930">
                <a:lnSpc>
                  <a:spcPct val="90000"/>
                </a:lnSpc>
                <a:spcBef>
                  <a:spcPct val="0"/>
                </a:spcBef>
                <a:spcAft>
                  <a:spcPct val="35000"/>
                </a:spcAft>
              </a:pPr>
              <a:r>
                <a:rPr lang="en-IN" sz="900" kern="0" dirty="0">
                  <a:solidFill>
                    <a:srgbClr val="FFFFFF"/>
                  </a:solidFill>
                  <a:latin typeface="Arial"/>
                </a:rPr>
                <a:t>and</a:t>
              </a:r>
            </a:p>
            <a:p>
              <a:pPr algn="ctr" defTabSz="399930">
                <a:lnSpc>
                  <a:spcPct val="90000"/>
                </a:lnSpc>
                <a:spcBef>
                  <a:spcPct val="0"/>
                </a:spcBef>
                <a:spcAft>
                  <a:spcPct val="35000"/>
                </a:spcAft>
              </a:pPr>
              <a:r>
                <a:rPr lang="en-IN" sz="900" kern="0" dirty="0">
                  <a:solidFill>
                    <a:srgbClr val="FFFFFF"/>
                  </a:solidFill>
                  <a:latin typeface="Arial"/>
                </a:rPr>
                <a:t>Exploratory Data Analysis</a:t>
              </a:r>
            </a:p>
          </p:txBody>
        </p:sp>
      </p:grpSp>
      <p:grpSp>
        <p:nvGrpSpPr>
          <p:cNvPr id="24" name="Group 23">
            <a:extLst>
              <a:ext uri="{FF2B5EF4-FFF2-40B4-BE49-F238E27FC236}">
                <a16:creationId xmlns:a16="http://schemas.microsoft.com/office/drawing/2014/main" id="{1374F810-7590-4BE4-BAEB-C4EBF2D050DB}"/>
              </a:ext>
            </a:extLst>
          </p:cNvPr>
          <p:cNvGrpSpPr/>
          <p:nvPr/>
        </p:nvGrpSpPr>
        <p:grpSpPr>
          <a:xfrm>
            <a:off x="5338565" y="3312907"/>
            <a:ext cx="198479" cy="232184"/>
            <a:chOff x="4967336" y="2953397"/>
            <a:chExt cx="198531" cy="232244"/>
          </a:xfrm>
          <a:scene3d>
            <a:camera prst="orthographicFront"/>
            <a:lightRig rig="flat" dir="t"/>
          </a:scene3d>
        </p:grpSpPr>
        <p:sp>
          <p:nvSpPr>
            <p:cNvPr id="25" name="Arrow: Right 24">
              <a:extLst>
                <a:ext uri="{FF2B5EF4-FFF2-40B4-BE49-F238E27FC236}">
                  <a16:creationId xmlns:a16="http://schemas.microsoft.com/office/drawing/2014/main" id="{E9DD7B9C-150F-4A15-8344-7DFD84237C2B}"/>
                </a:ext>
              </a:extLst>
            </p:cNvPr>
            <p:cNvSpPr/>
            <p:nvPr/>
          </p:nvSpPr>
          <p:spPr>
            <a:xfrm>
              <a:off x="4967336" y="2953397"/>
              <a:ext cx="198531" cy="232244"/>
            </a:xfrm>
            <a:prstGeom prst="rightArrow">
              <a:avLst>
                <a:gd name="adj1" fmla="val 60000"/>
                <a:gd name="adj2" fmla="val 50000"/>
              </a:avLst>
            </a:prstGeom>
            <a:solidFill>
              <a:srgbClr val="E35500">
                <a:tint val="60000"/>
                <a:hueOff val="0"/>
                <a:satOff val="0"/>
                <a:lumOff val="0"/>
                <a:alphaOff val="0"/>
              </a:srgbClr>
            </a:solidFill>
            <a:ln>
              <a:noFill/>
            </a:ln>
            <a:effectLst>
              <a:outerShdw blurRad="38100" dist="30000" dir="5400000" rotWithShape="0">
                <a:srgbClr val="000000">
                  <a:alpha val="45000"/>
                </a:srgbClr>
              </a:outerShdw>
            </a:effectLst>
            <a:sp3d z="-80000" prstMaterial="plastic">
              <a:bevelT w="50800" h="50800"/>
              <a:bevelB w="25400" h="25400" prst="angle"/>
            </a:sp3d>
          </p:spPr>
        </p:sp>
        <p:sp>
          <p:nvSpPr>
            <p:cNvPr id="26" name="Arrow: Right 18">
              <a:extLst>
                <a:ext uri="{FF2B5EF4-FFF2-40B4-BE49-F238E27FC236}">
                  <a16:creationId xmlns:a16="http://schemas.microsoft.com/office/drawing/2014/main" id="{34422F9A-32BC-48B0-ABBD-B650644A7369}"/>
                </a:ext>
              </a:extLst>
            </p:cNvPr>
            <p:cNvSpPr txBox="1"/>
            <p:nvPr/>
          </p:nvSpPr>
          <p:spPr>
            <a:xfrm>
              <a:off x="4967336" y="2999846"/>
              <a:ext cx="138972" cy="139346"/>
            </a:xfrm>
            <a:prstGeom prst="rect">
              <a:avLst/>
            </a:prstGeom>
            <a:noFill/>
            <a:ln>
              <a:noFill/>
            </a:ln>
            <a:effectLst/>
            <a:sp3d z="-80000"/>
          </p:spPr>
          <p:txBody>
            <a:bodyPr spcFirstLastPara="0" vert="horz" wrap="square" lIns="0" tIns="0" rIns="0" bIns="0" numCol="1" spcCol="1270" anchor="ctr" anchorCtr="0">
              <a:noAutofit/>
            </a:bodyPr>
            <a:lstStyle/>
            <a:p>
              <a:pPr algn="ctr" defTabSz="355493">
                <a:lnSpc>
                  <a:spcPct val="90000"/>
                </a:lnSpc>
                <a:spcBef>
                  <a:spcPct val="0"/>
                </a:spcBef>
                <a:spcAft>
                  <a:spcPct val="35000"/>
                </a:spcAft>
              </a:pPr>
              <a:endParaRPr lang="en-IN" sz="800" kern="0">
                <a:solidFill>
                  <a:srgbClr val="FFFFFF"/>
                </a:solidFill>
                <a:latin typeface="Arial"/>
              </a:endParaRPr>
            </a:p>
          </p:txBody>
        </p:sp>
      </p:grpSp>
      <p:grpSp>
        <p:nvGrpSpPr>
          <p:cNvPr id="27" name="Group 26">
            <a:extLst>
              <a:ext uri="{FF2B5EF4-FFF2-40B4-BE49-F238E27FC236}">
                <a16:creationId xmlns:a16="http://schemas.microsoft.com/office/drawing/2014/main" id="{FB3C9AF4-11DA-442F-BBFB-0285DC13719C}"/>
              </a:ext>
            </a:extLst>
          </p:cNvPr>
          <p:cNvGrpSpPr/>
          <p:nvPr/>
        </p:nvGrpSpPr>
        <p:grpSpPr>
          <a:xfrm>
            <a:off x="5556495" y="3007425"/>
            <a:ext cx="1132833" cy="843151"/>
            <a:chOff x="5248277" y="2647834"/>
            <a:chExt cx="936469" cy="843371"/>
          </a:xfrm>
          <a:scene3d>
            <a:camera prst="orthographicFront"/>
            <a:lightRig rig="flat" dir="t"/>
          </a:scene3d>
        </p:grpSpPr>
        <p:sp>
          <p:nvSpPr>
            <p:cNvPr id="28" name="Rectangle: Rounded Corners 27">
              <a:extLst>
                <a:ext uri="{FF2B5EF4-FFF2-40B4-BE49-F238E27FC236}">
                  <a16:creationId xmlns:a16="http://schemas.microsoft.com/office/drawing/2014/main" id="{C5AFACB3-196D-46C8-9EBE-00B9A9C17841}"/>
                </a:ext>
              </a:extLst>
            </p:cNvPr>
            <p:cNvSpPr/>
            <p:nvPr/>
          </p:nvSpPr>
          <p:spPr>
            <a:xfrm>
              <a:off x="5248277" y="2647834"/>
              <a:ext cx="936469" cy="843371"/>
            </a:xfrm>
            <a:prstGeom prst="roundRect">
              <a:avLst>
                <a:gd name="adj" fmla="val 10000"/>
              </a:avLst>
            </a:prstGeom>
            <a:solidFill>
              <a:srgbClr val="E35500">
                <a:hueOff val="0"/>
                <a:satOff val="0"/>
                <a:lumOff val="0"/>
                <a:alphaOff val="0"/>
              </a:srgbClr>
            </a:solidFill>
            <a:ln>
              <a:noFill/>
            </a:ln>
            <a:effectLst>
              <a:outerShdw blurRad="38100" dist="30000" dir="5400000" rotWithShape="0">
                <a:srgbClr val="000000">
                  <a:alpha val="45000"/>
                </a:srgbClr>
              </a:outerShdw>
            </a:effectLst>
            <a:sp3d prstMaterial="plastic">
              <a:bevelT w="120900" h="88900"/>
              <a:bevelB w="88900" h="31750" prst="angle"/>
            </a:sp3d>
          </p:spPr>
        </p:sp>
        <p:sp>
          <p:nvSpPr>
            <p:cNvPr id="29" name="Rectangle: Rounded Corners 20">
              <a:extLst>
                <a:ext uri="{FF2B5EF4-FFF2-40B4-BE49-F238E27FC236}">
                  <a16:creationId xmlns:a16="http://schemas.microsoft.com/office/drawing/2014/main" id="{86955CE3-8801-495F-B6E0-8932360B04F3}"/>
                </a:ext>
              </a:extLst>
            </p:cNvPr>
            <p:cNvSpPr txBox="1"/>
            <p:nvPr/>
          </p:nvSpPr>
          <p:spPr>
            <a:xfrm>
              <a:off x="5272978" y="2672535"/>
              <a:ext cx="887067" cy="793969"/>
            </a:xfrm>
            <a:prstGeom prst="rect">
              <a:avLst/>
            </a:prstGeom>
            <a:noFill/>
            <a:ln>
              <a:noFill/>
            </a:ln>
            <a:effectLst/>
            <a:sp3d/>
          </p:spPr>
          <p:txBody>
            <a:bodyPr spcFirstLastPara="0" vert="horz" wrap="square" lIns="34281" tIns="34281" rIns="34281" bIns="34281" numCol="1" spcCol="1270" anchor="ctr" anchorCtr="0">
              <a:noAutofit/>
            </a:bodyPr>
            <a:lstStyle/>
            <a:p>
              <a:pPr algn="ctr" defTabSz="399930">
                <a:lnSpc>
                  <a:spcPct val="90000"/>
                </a:lnSpc>
                <a:spcBef>
                  <a:spcPct val="0"/>
                </a:spcBef>
                <a:spcAft>
                  <a:spcPct val="35000"/>
                </a:spcAft>
              </a:pPr>
              <a:r>
                <a:rPr lang="en-IN" sz="900" kern="0" dirty="0">
                  <a:solidFill>
                    <a:srgbClr val="FFFFFF"/>
                  </a:solidFill>
                  <a:latin typeface="Arial"/>
                </a:rPr>
                <a:t>Data Transformation</a:t>
              </a:r>
            </a:p>
          </p:txBody>
        </p:sp>
      </p:grpSp>
      <p:grpSp>
        <p:nvGrpSpPr>
          <p:cNvPr id="30" name="Group 29">
            <a:extLst>
              <a:ext uri="{FF2B5EF4-FFF2-40B4-BE49-F238E27FC236}">
                <a16:creationId xmlns:a16="http://schemas.microsoft.com/office/drawing/2014/main" id="{0E797F2D-AF22-40F1-83B1-6F3F32CEB5BF}"/>
              </a:ext>
            </a:extLst>
          </p:cNvPr>
          <p:cNvGrpSpPr/>
          <p:nvPr/>
        </p:nvGrpSpPr>
        <p:grpSpPr>
          <a:xfrm>
            <a:off x="6684647" y="3312907"/>
            <a:ext cx="198479" cy="232184"/>
            <a:chOff x="6278393" y="2953397"/>
            <a:chExt cx="198531" cy="232244"/>
          </a:xfrm>
          <a:scene3d>
            <a:camera prst="orthographicFront"/>
            <a:lightRig rig="flat" dir="t"/>
          </a:scene3d>
        </p:grpSpPr>
        <p:sp>
          <p:nvSpPr>
            <p:cNvPr id="31" name="Arrow: Right 30">
              <a:extLst>
                <a:ext uri="{FF2B5EF4-FFF2-40B4-BE49-F238E27FC236}">
                  <a16:creationId xmlns:a16="http://schemas.microsoft.com/office/drawing/2014/main" id="{961E6ECF-29B1-4E7C-8237-AEDF4ADC9D7F}"/>
                </a:ext>
              </a:extLst>
            </p:cNvPr>
            <p:cNvSpPr/>
            <p:nvPr/>
          </p:nvSpPr>
          <p:spPr>
            <a:xfrm>
              <a:off x="6278393" y="2953397"/>
              <a:ext cx="198531" cy="232244"/>
            </a:xfrm>
            <a:prstGeom prst="rightArrow">
              <a:avLst>
                <a:gd name="adj1" fmla="val 60000"/>
                <a:gd name="adj2" fmla="val 50000"/>
              </a:avLst>
            </a:prstGeom>
            <a:solidFill>
              <a:srgbClr val="E35500">
                <a:tint val="60000"/>
                <a:hueOff val="0"/>
                <a:satOff val="0"/>
                <a:lumOff val="0"/>
                <a:alphaOff val="0"/>
              </a:srgbClr>
            </a:solidFill>
            <a:ln>
              <a:noFill/>
            </a:ln>
            <a:effectLst>
              <a:outerShdw blurRad="38100" dist="30000" dir="5400000" rotWithShape="0">
                <a:srgbClr val="000000">
                  <a:alpha val="45000"/>
                </a:srgbClr>
              </a:outerShdw>
            </a:effectLst>
            <a:sp3d z="-80000" prstMaterial="plastic">
              <a:bevelT w="50800" h="50800"/>
              <a:bevelB w="25400" h="25400" prst="angle"/>
            </a:sp3d>
          </p:spPr>
        </p:sp>
        <p:sp>
          <p:nvSpPr>
            <p:cNvPr id="32" name="Arrow: Right 22">
              <a:extLst>
                <a:ext uri="{FF2B5EF4-FFF2-40B4-BE49-F238E27FC236}">
                  <a16:creationId xmlns:a16="http://schemas.microsoft.com/office/drawing/2014/main" id="{A2977859-8F53-4C9D-9021-2EC7EECDAA94}"/>
                </a:ext>
              </a:extLst>
            </p:cNvPr>
            <p:cNvSpPr txBox="1"/>
            <p:nvPr/>
          </p:nvSpPr>
          <p:spPr>
            <a:xfrm>
              <a:off x="6278393" y="2999846"/>
              <a:ext cx="138972" cy="139346"/>
            </a:xfrm>
            <a:prstGeom prst="rect">
              <a:avLst/>
            </a:prstGeom>
            <a:noFill/>
            <a:ln>
              <a:noFill/>
            </a:ln>
            <a:effectLst/>
            <a:sp3d z="-80000"/>
          </p:spPr>
          <p:txBody>
            <a:bodyPr spcFirstLastPara="0" vert="horz" wrap="square" lIns="0" tIns="0" rIns="0" bIns="0" numCol="1" spcCol="1270" anchor="ctr" anchorCtr="0">
              <a:noAutofit/>
            </a:bodyPr>
            <a:lstStyle/>
            <a:p>
              <a:pPr algn="ctr" defTabSz="355493">
                <a:lnSpc>
                  <a:spcPct val="90000"/>
                </a:lnSpc>
                <a:spcBef>
                  <a:spcPct val="0"/>
                </a:spcBef>
                <a:spcAft>
                  <a:spcPct val="35000"/>
                </a:spcAft>
              </a:pPr>
              <a:endParaRPr lang="en-IN" sz="800" kern="0">
                <a:solidFill>
                  <a:srgbClr val="FFFFFF"/>
                </a:solidFill>
                <a:latin typeface="Arial"/>
              </a:endParaRPr>
            </a:p>
          </p:txBody>
        </p:sp>
      </p:grpSp>
      <p:grpSp>
        <p:nvGrpSpPr>
          <p:cNvPr id="33" name="Group 32">
            <a:extLst>
              <a:ext uri="{FF2B5EF4-FFF2-40B4-BE49-F238E27FC236}">
                <a16:creationId xmlns:a16="http://schemas.microsoft.com/office/drawing/2014/main" id="{6FB02E10-B892-465E-9DCB-D2BEBAFA6F66}"/>
              </a:ext>
            </a:extLst>
          </p:cNvPr>
          <p:cNvGrpSpPr/>
          <p:nvPr/>
        </p:nvGrpSpPr>
        <p:grpSpPr>
          <a:xfrm>
            <a:off x="6920479" y="3007425"/>
            <a:ext cx="1132833" cy="843151"/>
            <a:chOff x="6559334" y="2647834"/>
            <a:chExt cx="936469" cy="843371"/>
          </a:xfrm>
          <a:scene3d>
            <a:camera prst="orthographicFront"/>
            <a:lightRig rig="flat" dir="t"/>
          </a:scene3d>
        </p:grpSpPr>
        <p:sp>
          <p:nvSpPr>
            <p:cNvPr id="34" name="Rectangle: Rounded Corners 33">
              <a:extLst>
                <a:ext uri="{FF2B5EF4-FFF2-40B4-BE49-F238E27FC236}">
                  <a16:creationId xmlns:a16="http://schemas.microsoft.com/office/drawing/2014/main" id="{123DCD0E-A54D-464C-8081-DB89C148E4B5}"/>
                </a:ext>
              </a:extLst>
            </p:cNvPr>
            <p:cNvSpPr/>
            <p:nvPr/>
          </p:nvSpPr>
          <p:spPr>
            <a:xfrm>
              <a:off x="6559334" y="2647834"/>
              <a:ext cx="936469" cy="843371"/>
            </a:xfrm>
            <a:prstGeom prst="roundRect">
              <a:avLst>
                <a:gd name="adj" fmla="val 10000"/>
              </a:avLst>
            </a:prstGeom>
            <a:solidFill>
              <a:srgbClr val="E35500">
                <a:hueOff val="0"/>
                <a:satOff val="0"/>
                <a:lumOff val="0"/>
                <a:alphaOff val="0"/>
              </a:srgbClr>
            </a:solidFill>
            <a:ln>
              <a:noFill/>
            </a:ln>
            <a:effectLst>
              <a:outerShdw blurRad="38100" dist="30000" dir="5400000" rotWithShape="0">
                <a:srgbClr val="000000">
                  <a:alpha val="45000"/>
                </a:srgbClr>
              </a:outerShdw>
            </a:effectLst>
            <a:sp3d prstMaterial="plastic">
              <a:bevelT w="120900" h="88900"/>
              <a:bevelB w="88900" h="31750" prst="angle"/>
            </a:sp3d>
          </p:spPr>
        </p:sp>
        <p:sp>
          <p:nvSpPr>
            <p:cNvPr id="35" name="Rectangle: Rounded Corners 24">
              <a:extLst>
                <a:ext uri="{FF2B5EF4-FFF2-40B4-BE49-F238E27FC236}">
                  <a16:creationId xmlns:a16="http://schemas.microsoft.com/office/drawing/2014/main" id="{A20FF3B1-C1B3-4B52-B476-CDC5DE0C1CEA}"/>
                </a:ext>
              </a:extLst>
            </p:cNvPr>
            <p:cNvSpPr txBox="1"/>
            <p:nvPr/>
          </p:nvSpPr>
          <p:spPr>
            <a:xfrm>
              <a:off x="6584035" y="2672535"/>
              <a:ext cx="887067" cy="793969"/>
            </a:xfrm>
            <a:prstGeom prst="rect">
              <a:avLst/>
            </a:prstGeom>
            <a:noFill/>
            <a:ln>
              <a:noFill/>
            </a:ln>
            <a:effectLst/>
            <a:sp3d/>
          </p:spPr>
          <p:txBody>
            <a:bodyPr spcFirstLastPara="0" vert="horz" wrap="square" lIns="34281" tIns="34281" rIns="34281" bIns="34281" numCol="1" spcCol="1270" anchor="ctr" anchorCtr="0">
              <a:noAutofit/>
            </a:bodyPr>
            <a:lstStyle/>
            <a:p>
              <a:pPr algn="ctr" defTabSz="399930">
                <a:lnSpc>
                  <a:spcPct val="90000"/>
                </a:lnSpc>
                <a:spcBef>
                  <a:spcPct val="0"/>
                </a:spcBef>
                <a:spcAft>
                  <a:spcPct val="35000"/>
                </a:spcAft>
              </a:pPr>
              <a:r>
                <a:rPr lang="en-IN" sz="900" kern="0" dirty="0">
                  <a:solidFill>
                    <a:srgbClr val="FFFFFF"/>
                  </a:solidFill>
                  <a:latin typeface="Arial"/>
                </a:rPr>
                <a:t>Predict the utilities of Apps using KNN and Neural Network algorithms</a:t>
              </a:r>
            </a:p>
          </p:txBody>
        </p:sp>
      </p:grpSp>
      <p:grpSp>
        <p:nvGrpSpPr>
          <p:cNvPr id="36" name="Group 35">
            <a:extLst>
              <a:ext uri="{FF2B5EF4-FFF2-40B4-BE49-F238E27FC236}">
                <a16:creationId xmlns:a16="http://schemas.microsoft.com/office/drawing/2014/main" id="{CF5585BD-57B4-4182-A27C-9E93D2605361}"/>
              </a:ext>
            </a:extLst>
          </p:cNvPr>
          <p:cNvGrpSpPr/>
          <p:nvPr/>
        </p:nvGrpSpPr>
        <p:grpSpPr>
          <a:xfrm>
            <a:off x="8048631" y="3312907"/>
            <a:ext cx="198479" cy="232184"/>
            <a:chOff x="7589451" y="2953397"/>
            <a:chExt cx="198531" cy="232244"/>
          </a:xfrm>
          <a:scene3d>
            <a:camera prst="orthographicFront"/>
            <a:lightRig rig="flat" dir="t"/>
          </a:scene3d>
        </p:grpSpPr>
        <p:sp>
          <p:nvSpPr>
            <p:cNvPr id="37" name="Arrow: Right 36">
              <a:extLst>
                <a:ext uri="{FF2B5EF4-FFF2-40B4-BE49-F238E27FC236}">
                  <a16:creationId xmlns:a16="http://schemas.microsoft.com/office/drawing/2014/main" id="{ADEC44E8-DDDA-4D00-9D4D-F6DDCB7FD236}"/>
                </a:ext>
              </a:extLst>
            </p:cNvPr>
            <p:cNvSpPr/>
            <p:nvPr/>
          </p:nvSpPr>
          <p:spPr>
            <a:xfrm>
              <a:off x="7589451" y="2953397"/>
              <a:ext cx="198531" cy="232244"/>
            </a:xfrm>
            <a:prstGeom prst="rightArrow">
              <a:avLst>
                <a:gd name="adj1" fmla="val 60000"/>
                <a:gd name="adj2" fmla="val 50000"/>
              </a:avLst>
            </a:prstGeom>
            <a:solidFill>
              <a:srgbClr val="E35500">
                <a:tint val="60000"/>
                <a:hueOff val="0"/>
                <a:satOff val="0"/>
                <a:lumOff val="0"/>
                <a:alphaOff val="0"/>
              </a:srgbClr>
            </a:solidFill>
            <a:ln>
              <a:noFill/>
            </a:ln>
            <a:effectLst>
              <a:outerShdw blurRad="38100" dist="30000" dir="5400000" rotWithShape="0">
                <a:srgbClr val="000000">
                  <a:alpha val="45000"/>
                </a:srgbClr>
              </a:outerShdw>
            </a:effectLst>
            <a:sp3d z="-80000" prstMaterial="plastic">
              <a:bevelT w="50800" h="50800"/>
              <a:bevelB w="25400" h="25400" prst="angle"/>
            </a:sp3d>
          </p:spPr>
        </p:sp>
        <p:sp>
          <p:nvSpPr>
            <p:cNvPr id="38" name="Arrow: Right 26">
              <a:extLst>
                <a:ext uri="{FF2B5EF4-FFF2-40B4-BE49-F238E27FC236}">
                  <a16:creationId xmlns:a16="http://schemas.microsoft.com/office/drawing/2014/main" id="{C98D65D4-D617-4D36-A74F-6BF9DFD70035}"/>
                </a:ext>
              </a:extLst>
            </p:cNvPr>
            <p:cNvSpPr txBox="1"/>
            <p:nvPr/>
          </p:nvSpPr>
          <p:spPr>
            <a:xfrm>
              <a:off x="7589451" y="2999846"/>
              <a:ext cx="138972" cy="139346"/>
            </a:xfrm>
            <a:prstGeom prst="rect">
              <a:avLst/>
            </a:prstGeom>
            <a:noFill/>
            <a:ln>
              <a:noFill/>
            </a:ln>
            <a:effectLst/>
            <a:sp3d z="-80000"/>
          </p:spPr>
          <p:txBody>
            <a:bodyPr spcFirstLastPara="0" vert="horz" wrap="square" lIns="0" tIns="0" rIns="0" bIns="0" numCol="1" spcCol="1270" anchor="ctr" anchorCtr="0">
              <a:noAutofit/>
            </a:bodyPr>
            <a:lstStyle/>
            <a:p>
              <a:pPr algn="ctr" defTabSz="355493">
                <a:lnSpc>
                  <a:spcPct val="90000"/>
                </a:lnSpc>
                <a:spcBef>
                  <a:spcPct val="0"/>
                </a:spcBef>
                <a:spcAft>
                  <a:spcPct val="35000"/>
                </a:spcAft>
              </a:pPr>
              <a:endParaRPr lang="en-IN" sz="800" kern="0">
                <a:solidFill>
                  <a:srgbClr val="FFFFFF"/>
                </a:solidFill>
                <a:latin typeface="Arial"/>
              </a:endParaRPr>
            </a:p>
          </p:txBody>
        </p:sp>
      </p:grpSp>
      <p:grpSp>
        <p:nvGrpSpPr>
          <p:cNvPr id="39" name="Group 38">
            <a:extLst>
              <a:ext uri="{FF2B5EF4-FFF2-40B4-BE49-F238E27FC236}">
                <a16:creationId xmlns:a16="http://schemas.microsoft.com/office/drawing/2014/main" id="{15A00CD4-E6B0-4EFF-8277-9FF47D5F230C}"/>
              </a:ext>
            </a:extLst>
          </p:cNvPr>
          <p:cNvGrpSpPr/>
          <p:nvPr/>
        </p:nvGrpSpPr>
        <p:grpSpPr>
          <a:xfrm>
            <a:off x="8276817" y="3007425"/>
            <a:ext cx="1132833" cy="843151"/>
            <a:chOff x="7870392" y="2647834"/>
            <a:chExt cx="936469" cy="843371"/>
          </a:xfrm>
          <a:scene3d>
            <a:camera prst="orthographicFront"/>
            <a:lightRig rig="flat" dir="t"/>
          </a:scene3d>
        </p:grpSpPr>
        <p:sp>
          <p:nvSpPr>
            <p:cNvPr id="40" name="Rectangle: Rounded Corners 39">
              <a:extLst>
                <a:ext uri="{FF2B5EF4-FFF2-40B4-BE49-F238E27FC236}">
                  <a16:creationId xmlns:a16="http://schemas.microsoft.com/office/drawing/2014/main" id="{1FC4DBA8-F7B1-4444-8594-0A355A0A74E1}"/>
                </a:ext>
              </a:extLst>
            </p:cNvPr>
            <p:cNvSpPr/>
            <p:nvPr/>
          </p:nvSpPr>
          <p:spPr>
            <a:xfrm>
              <a:off x="7870392" y="2647834"/>
              <a:ext cx="936469" cy="843371"/>
            </a:xfrm>
            <a:prstGeom prst="roundRect">
              <a:avLst>
                <a:gd name="adj" fmla="val 10000"/>
              </a:avLst>
            </a:prstGeom>
            <a:solidFill>
              <a:srgbClr val="E35500">
                <a:hueOff val="0"/>
                <a:satOff val="0"/>
                <a:lumOff val="0"/>
                <a:alphaOff val="0"/>
              </a:srgbClr>
            </a:solidFill>
            <a:ln>
              <a:noFill/>
            </a:ln>
            <a:effectLst>
              <a:outerShdw blurRad="38100" dist="30000" dir="5400000" rotWithShape="0">
                <a:srgbClr val="000000">
                  <a:alpha val="45000"/>
                </a:srgbClr>
              </a:outerShdw>
            </a:effectLst>
            <a:sp3d prstMaterial="plastic">
              <a:bevelT w="120900" h="88900"/>
              <a:bevelB w="88900" h="31750" prst="angle"/>
            </a:sp3d>
          </p:spPr>
        </p:sp>
        <p:sp>
          <p:nvSpPr>
            <p:cNvPr id="41" name="Rectangle: Rounded Corners 28">
              <a:extLst>
                <a:ext uri="{FF2B5EF4-FFF2-40B4-BE49-F238E27FC236}">
                  <a16:creationId xmlns:a16="http://schemas.microsoft.com/office/drawing/2014/main" id="{8CE3E6F1-4ABF-44EA-A69A-83D569400758}"/>
                </a:ext>
              </a:extLst>
            </p:cNvPr>
            <p:cNvSpPr txBox="1"/>
            <p:nvPr/>
          </p:nvSpPr>
          <p:spPr>
            <a:xfrm>
              <a:off x="7895093" y="2672535"/>
              <a:ext cx="887067" cy="793969"/>
            </a:xfrm>
            <a:prstGeom prst="rect">
              <a:avLst/>
            </a:prstGeom>
            <a:noFill/>
            <a:ln>
              <a:noFill/>
            </a:ln>
            <a:effectLst/>
            <a:sp3d/>
          </p:spPr>
          <p:txBody>
            <a:bodyPr spcFirstLastPara="0" vert="horz" wrap="square" lIns="34281" tIns="34281" rIns="34281" bIns="34281" numCol="1" spcCol="1270" anchor="ctr" anchorCtr="0">
              <a:noAutofit/>
            </a:bodyPr>
            <a:lstStyle/>
            <a:p>
              <a:pPr algn="ctr" defTabSz="399930">
                <a:lnSpc>
                  <a:spcPct val="90000"/>
                </a:lnSpc>
                <a:spcBef>
                  <a:spcPct val="0"/>
                </a:spcBef>
                <a:spcAft>
                  <a:spcPct val="35000"/>
                </a:spcAft>
              </a:pPr>
              <a:r>
                <a:rPr lang="en-IN" sz="900" kern="0" dirty="0">
                  <a:solidFill>
                    <a:srgbClr val="FFFFFF"/>
                  </a:solidFill>
                  <a:latin typeface="Arial"/>
                </a:rPr>
                <a:t>Rank and Recommend</a:t>
              </a:r>
            </a:p>
          </p:txBody>
        </p:sp>
      </p:grpSp>
      <p:grpSp>
        <p:nvGrpSpPr>
          <p:cNvPr id="42" name="Group 41">
            <a:extLst>
              <a:ext uri="{FF2B5EF4-FFF2-40B4-BE49-F238E27FC236}">
                <a16:creationId xmlns:a16="http://schemas.microsoft.com/office/drawing/2014/main" id="{814A5B8C-473E-4693-926D-8599D5D61832}"/>
              </a:ext>
            </a:extLst>
          </p:cNvPr>
          <p:cNvGrpSpPr/>
          <p:nvPr/>
        </p:nvGrpSpPr>
        <p:grpSpPr>
          <a:xfrm>
            <a:off x="9412616" y="3312907"/>
            <a:ext cx="198479" cy="232184"/>
            <a:chOff x="8900508" y="2953397"/>
            <a:chExt cx="198531" cy="232244"/>
          </a:xfrm>
          <a:scene3d>
            <a:camera prst="orthographicFront"/>
            <a:lightRig rig="flat" dir="t"/>
          </a:scene3d>
        </p:grpSpPr>
        <p:sp>
          <p:nvSpPr>
            <p:cNvPr id="43" name="Arrow: Right 42">
              <a:extLst>
                <a:ext uri="{FF2B5EF4-FFF2-40B4-BE49-F238E27FC236}">
                  <a16:creationId xmlns:a16="http://schemas.microsoft.com/office/drawing/2014/main" id="{B24CF953-7D01-41A9-AE86-9BFAD3AB26AA}"/>
                </a:ext>
              </a:extLst>
            </p:cNvPr>
            <p:cNvSpPr/>
            <p:nvPr/>
          </p:nvSpPr>
          <p:spPr>
            <a:xfrm>
              <a:off x="8900508" y="2953397"/>
              <a:ext cx="198531" cy="232244"/>
            </a:xfrm>
            <a:prstGeom prst="rightArrow">
              <a:avLst>
                <a:gd name="adj1" fmla="val 60000"/>
                <a:gd name="adj2" fmla="val 50000"/>
              </a:avLst>
            </a:prstGeom>
            <a:solidFill>
              <a:srgbClr val="E35500">
                <a:tint val="60000"/>
                <a:hueOff val="0"/>
                <a:satOff val="0"/>
                <a:lumOff val="0"/>
                <a:alphaOff val="0"/>
              </a:srgbClr>
            </a:solidFill>
            <a:ln>
              <a:noFill/>
            </a:ln>
            <a:effectLst>
              <a:outerShdw blurRad="38100" dist="30000" dir="5400000" rotWithShape="0">
                <a:srgbClr val="000000">
                  <a:alpha val="45000"/>
                </a:srgbClr>
              </a:outerShdw>
            </a:effectLst>
            <a:sp3d z="-80000" prstMaterial="plastic">
              <a:bevelT w="50800" h="50800"/>
              <a:bevelB w="25400" h="25400" prst="angle"/>
            </a:sp3d>
          </p:spPr>
        </p:sp>
        <p:sp>
          <p:nvSpPr>
            <p:cNvPr id="44" name="Arrow: Right 30">
              <a:extLst>
                <a:ext uri="{FF2B5EF4-FFF2-40B4-BE49-F238E27FC236}">
                  <a16:creationId xmlns:a16="http://schemas.microsoft.com/office/drawing/2014/main" id="{A9EF41FC-EDC6-49D8-8857-E1D8F8845DC5}"/>
                </a:ext>
              </a:extLst>
            </p:cNvPr>
            <p:cNvSpPr txBox="1"/>
            <p:nvPr/>
          </p:nvSpPr>
          <p:spPr>
            <a:xfrm>
              <a:off x="8900508" y="2999846"/>
              <a:ext cx="138972" cy="139346"/>
            </a:xfrm>
            <a:prstGeom prst="rect">
              <a:avLst/>
            </a:prstGeom>
            <a:noFill/>
            <a:ln>
              <a:noFill/>
            </a:ln>
            <a:effectLst/>
            <a:sp3d z="-80000"/>
          </p:spPr>
          <p:txBody>
            <a:bodyPr spcFirstLastPara="0" vert="horz" wrap="square" lIns="0" tIns="0" rIns="0" bIns="0" numCol="1" spcCol="1270" anchor="ctr" anchorCtr="0">
              <a:noAutofit/>
            </a:bodyPr>
            <a:lstStyle/>
            <a:p>
              <a:pPr algn="ctr" defTabSz="355493">
                <a:lnSpc>
                  <a:spcPct val="90000"/>
                </a:lnSpc>
                <a:spcBef>
                  <a:spcPct val="0"/>
                </a:spcBef>
                <a:spcAft>
                  <a:spcPct val="35000"/>
                </a:spcAft>
              </a:pPr>
              <a:endParaRPr lang="en-IN" sz="800" kern="0">
                <a:solidFill>
                  <a:srgbClr val="FFFFFF"/>
                </a:solidFill>
                <a:latin typeface="Arial"/>
              </a:endParaRPr>
            </a:p>
          </p:txBody>
        </p:sp>
      </p:grpSp>
      <p:grpSp>
        <p:nvGrpSpPr>
          <p:cNvPr id="45" name="Group 44">
            <a:extLst>
              <a:ext uri="{FF2B5EF4-FFF2-40B4-BE49-F238E27FC236}">
                <a16:creationId xmlns:a16="http://schemas.microsoft.com/office/drawing/2014/main" id="{9A7FF2B3-9321-4D46-92A7-D1EFFCF5D763}"/>
              </a:ext>
            </a:extLst>
          </p:cNvPr>
          <p:cNvGrpSpPr/>
          <p:nvPr/>
        </p:nvGrpSpPr>
        <p:grpSpPr>
          <a:xfrm>
            <a:off x="9642195" y="3007425"/>
            <a:ext cx="1132833" cy="843151"/>
            <a:chOff x="9181449" y="2647834"/>
            <a:chExt cx="936469" cy="843371"/>
          </a:xfrm>
          <a:scene3d>
            <a:camera prst="orthographicFront"/>
            <a:lightRig rig="flat" dir="t"/>
          </a:scene3d>
        </p:grpSpPr>
        <p:sp>
          <p:nvSpPr>
            <p:cNvPr id="46" name="Rectangle: Rounded Corners 45">
              <a:extLst>
                <a:ext uri="{FF2B5EF4-FFF2-40B4-BE49-F238E27FC236}">
                  <a16:creationId xmlns:a16="http://schemas.microsoft.com/office/drawing/2014/main" id="{28E25AF4-39E2-41FF-BB7B-E81DD9F22EFF}"/>
                </a:ext>
              </a:extLst>
            </p:cNvPr>
            <p:cNvSpPr/>
            <p:nvPr/>
          </p:nvSpPr>
          <p:spPr>
            <a:xfrm>
              <a:off x="9181449" y="2647834"/>
              <a:ext cx="936469" cy="843371"/>
            </a:xfrm>
            <a:prstGeom prst="roundRect">
              <a:avLst>
                <a:gd name="adj" fmla="val 10000"/>
              </a:avLst>
            </a:prstGeom>
            <a:solidFill>
              <a:srgbClr val="E35500">
                <a:hueOff val="0"/>
                <a:satOff val="0"/>
                <a:lumOff val="0"/>
                <a:alphaOff val="0"/>
              </a:srgbClr>
            </a:solidFill>
            <a:ln>
              <a:noFill/>
            </a:ln>
            <a:effectLst>
              <a:outerShdw blurRad="38100" dist="30000" dir="5400000" rotWithShape="0">
                <a:srgbClr val="000000">
                  <a:alpha val="45000"/>
                </a:srgbClr>
              </a:outerShdw>
            </a:effectLst>
            <a:sp3d prstMaterial="plastic">
              <a:bevelT w="120900" h="88900"/>
              <a:bevelB w="88900" h="31750" prst="angle"/>
            </a:sp3d>
          </p:spPr>
        </p:sp>
        <p:sp>
          <p:nvSpPr>
            <p:cNvPr id="47" name="Rectangle: Rounded Corners 32">
              <a:extLst>
                <a:ext uri="{FF2B5EF4-FFF2-40B4-BE49-F238E27FC236}">
                  <a16:creationId xmlns:a16="http://schemas.microsoft.com/office/drawing/2014/main" id="{8B032D1D-9DB6-4BED-B8E0-AFA84113C5F0}"/>
                </a:ext>
              </a:extLst>
            </p:cNvPr>
            <p:cNvSpPr txBox="1"/>
            <p:nvPr/>
          </p:nvSpPr>
          <p:spPr>
            <a:xfrm>
              <a:off x="9206150" y="2672535"/>
              <a:ext cx="887067" cy="793969"/>
            </a:xfrm>
            <a:prstGeom prst="rect">
              <a:avLst/>
            </a:prstGeom>
            <a:noFill/>
            <a:ln>
              <a:noFill/>
            </a:ln>
            <a:effectLst/>
            <a:sp3d/>
          </p:spPr>
          <p:txBody>
            <a:bodyPr spcFirstLastPara="0" vert="horz" wrap="square" lIns="34281" tIns="34281" rIns="34281" bIns="34281" numCol="1" spcCol="1270" anchor="ctr" anchorCtr="0">
              <a:noAutofit/>
            </a:bodyPr>
            <a:lstStyle/>
            <a:p>
              <a:pPr algn="ctr" defTabSz="399930">
                <a:lnSpc>
                  <a:spcPct val="90000"/>
                </a:lnSpc>
                <a:spcBef>
                  <a:spcPct val="0"/>
                </a:spcBef>
                <a:spcAft>
                  <a:spcPct val="35000"/>
                </a:spcAft>
              </a:pPr>
              <a:r>
                <a:rPr lang="en-IN" sz="900" kern="0" dirty="0">
                  <a:solidFill>
                    <a:srgbClr val="FFFFFF"/>
                  </a:solidFill>
                  <a:latin typeface="Arial"/>
                </a:rPr>
                <a:t>Evaluate, Test and Compare Models</a:t>
              </a:r>
            </a:p>
          </p:txBody>
        </p:sp>
      </p:grpSp>
      <p:grpSp>
        <p:nvGrpSpPr>
          <p:cNvPr id="48" name="Group 47">
            <a:extLst>
              <a:ext uri="{FF2B5EF4-FFF2-40B4-BE49-F238E27FC236}">
                <a16:creationId xmlns:a16="http://schemas.microsoft.com/office/drawing/2014/main" id="{118A9110-494B-4550-AB74-FB4F4AE5BD69}"/>
              </a:ext>
            </a:extLst>
          </p:cNvPr>
          <p:cNvGrpSpPr/>
          <p:nvPr/>
        </p:nvGrpSpPr>
        <p:grpSpPr>
          <a:xfrm>
            <a:off x="10754230" y="3312907"/>
            <a:ext cx="198479" cy="232184"/>
            <a:chOff x="10211566" y="2953397"/>
            <a:chExt cx="198531" cy="232244"/>
          </a:xfrm>
          <a:scene3d>
            <a:camera prst="orthographicFront"/>
            <a:lightRig rig="flat" dir="t"/>
          </a:scene3d>
        </p:grpSpPr>
        <p:sp>
          <p:nvSpPr>
            <p:cNvPr id="49" name="Arrow: Right 48">
              <a:extLst>
                <a:ext uri="{FF2B5EF4-FFF2-40B4-BE49-F238E27FC236}">
                  <a16:creationId xmlns:a16="http://schemas.microsoft.com/office/drawing/2014/main" id="{9E7982FE-5B02-4D42-87A1-125CA58D95AA}"/>
                </a:ext>
              </a:extLst>
            </p:cNvPr>
            <p:cNvSpPr/>
            <p:nvPr/>
          </p:nvSpPr>
          <p:spPr>
            <a:xfrm>
              <a:off x="10211566" y="2953397"/>
              <a:ext cx="198531" cy="232244"/>
            </a:xfrm>
            <a:prstGeom prst="rightArrow">
              <a:avLst>
                <a:gd name="adj1" fmla="val 60000"/>
                <a:gd name="adj2" fmla="val 50000"/>
              </a:avLst>
            </a:prstGeom>
            <a:solidFill>
              <a:srgbClr val="E35500">
                <a:tint val="60000"/>
                <a:hueOff val="0"/>
                <a:satOff val="0"/>
                <a:lumOff val="0"/>
                <a:alphaOff val="0"/>
              </a:srgbClr>
            </a:solidFill>
            <a:ln>
              <a:noFill/>
            </a:ln>
            <a:effectLst>
              <a:outerShdw blurRad="38100" dist="30000" dir="5400000" rotWithShape="0">
                <a:srgbClr val="000000">
                  <a:alpha val="45000"/>
                </a:srgbClr>
              </a:outerShdw>
            </a:effectLst>
            <a:sp3d z="-80000" prstMaterial="plastic">
              <a:bevelT w="50800" h="50800"/>
              <a:bevelB w="25400" h="25400" prst="angle"/>
            </a:sp3d>
          </p:spPr>
        </p:sp>
        <p:sp>
          <p:nvSpPr>
            <p:cNvPr id="50" name="Arrow: Right 34">
              <a:extLst>
                <a:ext uri="{FF2B5EF4-FFF2-40B4-BE49-F238E27FC236}">
                  <a16:creationId xmlns:a16="http://schemas.microsoft.com/office/drawing/2014/main" id="{2FF2FD10-6983-4901-A785-B8032BD53759}"/>
                </a:ext>
              </a:extLst>
            </p:cNvPr>
            <p:cNvSpPr txBox="1"/>
            <p:nvPr/>
          </p:nvSpPr>
          <p:spPr>
            <a:xfrm>
              <a:off x="10211566" y="2999846"/>
              <a:ext cx="138972" cy="139346"/>
            </a:xfrm>
            <a:prstGeom prst="rect">
              <a:avLst/>
            </a:prstGeom>
            <a:noFill/>
            <a:ln>
              <a:noFill/>
            </a:ln>
            <a:effectLst/>
            <a:sp3d z="-80000"/>
          </p:spPr>
          <p:txBody>
            <a:bodyPr spcFirstLastPara="0" vert="horz" wrap="square" lIns="0" tIns="0" rIns="0" bIns="0" numCol="1" spcCol="1270" anchor="ctr" anchorCtr="0">
              <a:noAutofit/>
            </a:bodyPr>
            <a:lstStyle/>
            <a:p>
              <a:pPr algn="ctr" defTabSz="355493">
                <a:lnSpc>
                  <a:spcPct val="90000"/>
                </a:lnSpc>
                <a:spcBef>
                  <a:spcPct val="0"/>
                </a:spcBef>
                <a:spcAft>
                  <a:spcPct val="35000"/>
                </a:spcAft>
              </a:pPr>
              <a:endParaRPr lang="en-IN" sz="800" kern="0">
                <a:solidFill>
                  <a:srgbClr val="FFFFFF"/>
                </a:solidFill>
                <a:latin typeface="Arial"/>
              </a:endParaRPr>
            </a:p>
          </p:txBody>
        </p:sp>
      </p:grpSp>
      <p:grpSp>
        <p:nvGrpSpPr>
          <p:cNvPr id="51" name="Group 50">
            <a:extLst>
              <a:ext uri="{FF2B5EF4-FFF2-40B4-BE49-F238E27FC236}">
                <a16:creationId xmlns:a16="http://schemas.microsoft.com/office/drawing/2014/main" id="{A3022F79-8DD3-4A48-8A0A-EDE3F8F83438}"/>
              </a:ext>
            </a:extLst>
          </p:cNvPr>
          <p:cNvGrpSpPr/>
          <p:nvPr/>
        </p:nvGrpSpPr>
        <p:grpSpPr>
          <a:xfrm>
            <a:off x="10998478" y="3007425"/>
            <a:ext cx="1132833" cy="843151"/>
            <a:chOff x="10492507" y="2647834"/>
            <a:chExt cx="936469" cy="843371"/>
          </a:xfrm>
          <a:scene3d>
            <a:camera prst="orthographicFront"/>
            <a:lightRig rig="flat" dir="t"/>
          </a:scene3d>
        </p:grpSpPr>
        <p:sp>
          <p:nvSpPr>
            <p:cNvPr id="52" name="Rectangle: Rounded Corners 51">
              <a:extLst>
                <a:ext uri="{FF2B5EF4-FFF2-40B4-BE49-F238E27FC236}">
                  <a16:creationId xmlns:a16="http://schemas.microsoft.com/office/drawing/2014/main" id="{4680DBA2-2DE8-4F0B-8FD6-57F8BB2BD5EC}"/>
                </a:ext>
              </a:extLst>
            </p:cNvPr>
            <p:cNvSpPr/>
            <p:nvPr/>
          </p:nvSpPr>
          <p:spPr>
            <a:xfrm>
              <a:off x="10492507" y="2647834"/>
              <a:ext cx="936469" cy="843371"/>
            </a:xfrm>
            <a:prstGeom prst="roundRect">
              <a:avLst>
                <a:gd name="adj" fmla="val 10000"/>
              </a:avLst>
            </a:prstGeom>
            <a:solidFill>
              <a:srgbClr val="E35500">
                <a:hueOff val="0"/>
                <a:satOff val="0"/>
                <a:lumOff val="0"/>
                <a:alphaOff val="0"/>
              </a:srgbClr>
            </a:solidFill>
            <a:ln>
              <a:noFill/>
            </a:ln>
            <a:effectLst>
              <a:outerShdw blurRad="38100" dist="30000" dir="5400000" rotWithShape="0">
                <a:srgbClr val="000000">
                  <a:alpha val="45000"/>
                </a:srgbClr>
              </a:outerShdw>
            </a:effectLst>
            <a:sp3d prstMaterial="plastic">
              <a:bevelT w="120900" h="88900"/>
              <a:bevelB w="88900" h="31750" prst="angle"/>
            </a:sp3d>
          </p:spPr>
        </p:sp>
        <p:sp>
          <p:nvSpPr>
            <p:cNvPr id="53" name="Rectangle: Rounded Corners 36">
              <a:extLst>
                <a:ext uri="{FF2B5EF4-FFF2-40B4-BE49-F238E27FC236}">
                  <a16:creationId xmlns:a16="http://schemas.microsoft.com/office/drawing/2014/main" id="{E0BCD377-6546-4D3C-8B9E-683BD82A7D75}"/>
                </a:ext>
              </a:extLst>
            </p:cNvPr>
            <p:cNvSpPr txBox="1"/>
            <p:nvPr/>
          </p:nvSpPr>
          <p:spPr>
            <a:xfrm>
              <a:off x="10517208" y="2672535"/>
              <a:ext cx="887067" cy="793969"/>
            </a:xfrm>
            <a:prstGeom prst="rect">
              <a:avLst/>
            </a:prstGeom>
            <a:noFill/>
            <a:ln>
              <a:noFill/>
            </a:ln>
            <a:effectLst/>
            <a:sp3d/>
          </p:spPr>
          <p:txBody>
            <a:bodyPr spcFirstLastPara="0" vert="horz" wrap="square" lIns="34281" tIns="34281" rIns="34281" bIns="34281" numCol="1" spcCol="1270" anchor="ctr" anchorCtr="0">
              <a:noAutofit/>
            </a:bodyPr>
            <a:lstStyle/>
            <a:p>
              <a:pPr algn="ctr" defTabSz="399930">
                <a:lnSpc>
                  <a:spcPct val="90000"/>
                </a:lnSpc>
                <a:spcBef>
                  <a:spcPct val="0"/>
                </a:spcBef>
                <a:spcAft>
                  <a:spcPct val="35000"/>
                </a:spcAft>
              </a:pPr>
              <a:r>
                <a:rPr lang="en-IN" sz="900" kern="0" dirty="0">
                  <a:solidFill>
                    <a:srgbClr val="FFFFFF"/>
                  </a:solidFill>
                  <a:latin typeface="Arial"/>
                </a:rPr>
                <a:t>Final Recommendation</a:t>
              </a:r>
            </a:p>
          </p:txBody>
        </p:sp>
      </p:grpSp>
      <p:sp>
        <p:nvSpPr>
          <p:cNvPr id="54" name="Rectangle 53">
            <a:extLst>
              <a:ext uri="{FF2B5EF4-FFF2-40B4-BE49-F238E27FC236}">
                <a16:creationId xmlns:a16="http://schemas.microsoft.com/office/drawing/2014/main" id="{377851D6-C9C8-4024-AB5A-1FD269CC56CC}"/>
              </a:ext>
            </a:extLst>
          </p:cNvPr>
          <p:cNvSpPr/>
          <p:nvPr/>
        </p:nvSpPr>
        <p:spPr bwMode="gray">
          <a:xfrm>
            <a:off x="6772178" y="2619120"/>
            <a:ext cx="4120988" cy="1657027"/>
          </a:xfrm>
          <a:prstGeom prst="rect">
            <a:avLst/>
          </a:prstGeom>
          <a:noFill/>
          <a:ln w="19050" cap="flat" cmpd="sng" algn="ctr">
            <a:solidFill>
              <a:srgbClr val="E35500"/>
            </a:solidFill>
            <a:prstDash val="solid"/>
            <a:headEnd/>
            <a:tailEnd/>
          </a:ln>
          <a:effectLst/>
        </p:spPr>
        <p:txBody>
          <a:bodyPr lIns="89977" tIns="71981" rIns="89977" bIns="71981" rtlCol="0" anchor="ctr"/>
          <a:lstStyle/>
          <a:p>
            <a:pPr algn="ctr" defTabSz="914126" fontAlgn="base">
              <a:spcBef>
                <a:spcPct val="50000"/>
              </a:spcBef>
              <a:spcAft>
                <a:spcPct val="0"/>
              </a:spcAft>
              <a:buClr>
                <a:srgbClr val="F0AB00"/>
              </a:buClr>
              <a:buSzPct val="80000"/>
            </a:pPr>
            <a:endParaRPr lang="en-IN" sz="1799" kern="0" dirty="0" err="1">
              <a:solidFill>
                <a:srgbClr val="000000"/>
              </a:solidFill>
              <a:latin typeface="Arial"/>
              <a:ea typeface="Arial Unicode MS" pitchFamily="34" charset="-128"/>
              <a:cs typeface="Arial Unicode MS" pitchFamily="34" charset="-128"/>
            </a:endParaRPr>
          </a:p>
        </p:txBody>
      </p:sp>
      <p:sp>
        <p:nvSpPr>
          <p:cNvPr id="55" name="TextBox 54">
            <a:extLst>
              <a:ext uri="{FF2B5EF4-FFF2-40B4-BE49-F238E27FC236}">
                <a16:creationId xmlns:a16="http://schemas.microsoft.com/office/drawing/2014/main" id="{2F3AC6CF-401D-4288-AEB7-68C8F7C84537}"/>
              </a:ext>
            </a:extLst>
          </p:cNvPr>
          <p:cNvSpPr txBox="1"/>
          <p:nvPr/>
        </p:nvSpPr>
        <p:spPr>
          <a:xfrm>
            <a:off x="7134726" y="2220187"/>
            <a:ext cx="3417013" cy="369332"/>
          </a:xfrm>
          <a:prstGeom prst="rect">
            <a:avLst/>
          </a:prstGeom>
          <a:noFill/>
        </p:spPr>
        <p:txBody>
          <a:bodyPr wrap="square" lIns="0" tIns="0" rIns="0" bIns="0" rtlCol="0">
            <a:spAutoFit/>
          </a:bodyPr>
          <a:lstStyle/>
          <a:p>
            <a:pPr algn="ctr" defTabSz="1088449" fontAlgn="base">
              <a:spcBef>
                <a:spcPct val="50000"/>
              </a:spcBef>
              <a:spcAft>
                <a:spcPct val="0"/>
              </a:spcAft>
              <a:buClr>
                <a:srgbClr val="F0AB00"/>
              </a:buClr>
              <a:buSzPct val="80000"/>
            </a:pPr>
            <a:r>
              <a:rPr lang="en-IN" sz="1200" b="1" kern="0" dirty="0">
                <a:solidFill>
                  <a:srgbClr val="E35500">
                    <a:lumMod val="75000"/>
                  </a:srgbClr>
                </a:solidFill>
                <a:latin typeface="Arial"/>
                <a:ea typeface="Arial Unicode MS" pitchFamily="34" charset="-128"/>
                <a:cs typeface="Arial Unicode MS" pitchFamily="34" charset="-128"/>
              </a:rPr>
              <a:t>User-Item Based Collaborative Filtering Algorithm (Modelling)</a:t>
            </a:r>
          </a:p>
        </p:txBody>
      </p:sp>
      <p:grpSp>
        <p:nvGrpSpPr>
          <p:cNvPr id="56" name="Group 55">
            <a:extLst>
              <a:ext uri="{FF2B5EF4-FFF2-40B4-BE49-F238E27FC236}">
                <a16:creationId xmlns:a16="http://schemas.microsoft.com/office/drawing/2014/main" id="{071CAD24-D13E-4E21-8E47-2C887BBBBCEE}"/>
              </a:ext>
            </a:extLst>
          </p:cNvPr>
          <p:cNvGrpSpPr/>
          <p:nvPr/>
        </p:nvGrpSpPr>
        <p:grpSpPr>
          <a:xfrm>
            <a:off x="41682" y="3007425"/>
            <a:ext cx="1132833" cy="843151"/>
            <a:chOff x="4047" y="2647834"/>
            <a:chExt cx="936469" cy="843371"/>
          </a:xfrm>
          <a:scene3d>
            <a:camera prst="orthographicFront"/>
            <a:lightRig rig="flat" dir="t"/>
          </a:scene3d>
        </p:grpSpPr>
        <p:sp>
          <p:nvSpPr>
            <p:cNvPr id="57" name="Rectangle: Rounded Corners 56">
              <a:extLst>
                <a:ext uri="{FF2B5EF4-FFF2-40B4-BE49-F238E27FC236}">
                  <a16:creationId xmlns:a16="http://schemas.microsoft.com/office/drawing/2014/main" id="{2900294C-D573-4060-8AA0-89661A084696}"/>
                </a:ext>
              </a:extLst>
            </p:cNvPr>
            <p:cNvSpPr/>
            <p:nvPr/>
          </p:nvSpPr>
          <p:spPr>
            <a:xfrm>
              <a:off x="4047" y="2647834"/>
              <a:ext cx="936469" cy="843371"/>
            </a:xfrm>
            <a:prstGeom prst="roundRect">
              <a:avLst>
                <a:gd name="adj" fmla="val 10000"/>
              </a:avLst>
            </a:prstGeom>
            <a:solidFill>
              <a:srgbClr val="E35500">
                <a:hueOff val="0"/>
                <a:satOff val="0"/>
                <a:lumOff val="0"/>
                <a:alphaOff val="0"/>
              </a:srgbClr>
            </a:solidFill>
            <a:ln>
              <a:noFill/>
            </a:ln>
            <a:effectLst>
              <a:outerShdw blurRad="38100" dist="30000" dir="5400000" rotWithShape="0">
                <a:srgbClr val="000000">
                  <a:alpha val="45000"/>
                </a:srgbClr>
              </a:outerShdw>
            </a:effectLst>
            <a:sp3d prstMaterial="plastic">
              <a:bevelT w="120900" h="88900"/>
              <a:bevelB w="88900" h="31750" prst="angle"/>
            </a:sp3d>
          </p:spPr>
        </p:sp>
        <p:sp>
          <p:nvSpPr>
            <p:cNvPr id="58" name="Rectangle: Rounded Corners 4">
              <a:extLst>
                <a:ext uri="{FF2B5EF4-FFF2-40B4-BE49-F238E27FC236}">
                  <a16:creationId xmlns:a16="http://schemas.microsoft.com/office/drawing/2014/main" id="{83F92903-9F93-4326-ACA9-5F1757B10397}"/>
                </a:ext>
              </a:extLst>
            </p:cNvPr>
            <p:cNvSpPr txBox="1"/>
            <p:nvPr/>
          </p:nvSpPr>
          <p:spPr>
            <a:xfrm>
              <a:off x="28748" y="2672535"/>
              <a:ext cx="887067" cy="793969"/>
            </a:xfrm>
            <a:prstGeom prst="rect">
              <a:avLst/>
            </a:prstGeom>
            <a:noFill/>
            <a:ln>
              <a:noFill/>
            </a:ln>
            <a:effectLst/>
            <a:sp3d/>
          </p:spPr>
          <p:txBody>
            <a:bodyPr spcFirstLastPara="0" vert="horz" wrap="square" lIns="34281" tIns="34281" rIns="34281" bIns="34281" numCol="1" spcCol="1270" anchor="ctr" anchorCtr="0">
              <a:noAutofit/>
            </a:bodyPr>
            <a:lstStyle/>
            <a:p>
              <a:pPr algn="ctr" defTabSz="399930">
                <a:lnSpc>
                  <a:spcPct val="90000"/>
                </a:lnSpc>
                <a:spcBef>
                  <a:spcPct val="0"/>
                </a:spcBef>
                <a:spcAft>
                  <a:spcPct val="35000"/>
                </a:spcAft>
              </a:pPr>
              <a:r>
                <a:rPr lang="en-IN" sz="900" kern="0" dirty="0">
                  <a:solidFill>
                    <a:srgbClr val="FFFFFF"/>
                  </a:solidFill>
                  <a:latin typeface="Arial"/>
                </a:rPr>
                <a:t>Business Understanding</a:t>
              </a:r>
            </a:p>
          </p:txBody>
        </p:sp>
      </p:grpSp>
      <p:grpSp>
        <p:nvGrpSpPr>
          <p:cNvPr id="59" name="Group 58">
            <a:extLst>
              <a:ext uri="{FF2B5EF4-FFF2-40B4-BE49-F238E27FC236}">
                <a16:creationId xmlns:a16="http://schemas.microsoft.com/office/drawing/2014/main" id="{FBCE4F31-6A6C-4762-9D6E-F840621D3E3D}"/>
              </a:ext>
            </a:extLst>
          </p:cNvPr>
          <p:cNvGrpSpPr/>
          <p:nvPr/>
        </p:nvGrpSpPr>
        <p:grpSpPr>
          <a:xfrm>
            <a:off x="1218493" y="3333674"/>
            <a:ext cx="198479" cy="232184"/>
            <a:chOff x="1034163" y="2953397"/>
            <a:chExt cx="198531" cy="232244"/>
          </a:xfrm>
          <a:scene3d>
            <a:camera prst="orthographicFront"/>
            <a:lightRig rig="flat" dir="t"/>
          </a:scene3d>
        </p:grpSpPr>
        <p:sp>
          <p:nvSpPr>
            <p:cNvPr id="60" name="Arrow: Right 59">
              <a:extLst>
                <a:ext uri="{FF2B5EF4-FFF2-40B4-BE49-F238E27FC236}">
                  <a16:creationId xmlns:a16="http://schemas.microsoft.com/office/drawing/2014/main" id="{B4C00635-508E-43CD-8600-2F8B6B162CB3}"/>
                </a:ext>
              </a:extLst>
            </p:cNvPr>
            <p:cNvSpPr/>
            <p:nvPr/>
          </p:nvSpPr>
          <p:spPr>
            <a:xfrm>
              <a:off x="1034163" y="2953397"/>
              <a:ext cx="198531" cy="232244"/>
            </a:xfrm>
            <a:prstGeom prst="rightArrow">
              <a:avLst>
                <a:gd name="adj1" fmla="val 60000"/>
                <a:gd name="adj2" fmla="val 50000"/>
              </a:avLst>
            </a:prstGeom>
            <a:solidFill>
              <a:srgbClr val="E35500">
                <a:tint val="60000"/>
                <a:hueOff val="0"/>
                <a:satOff val="0"/>
                <a:lumOff val="0"/>
                <a:alphaOff val="0"/>
              </a:srgbClr>
            </a:solidFill>
            <a:ln>
              <a:noFill/>
            </a:ln>
            <a:effectLst>
              <a:outerShdw blurRad="38100" dist="30000" dir="5400000" rotWithShape="0">
                <a:srgbClr val="000000">
                  <a:alpha val="45000"/>
                </a:srgbClr>
              </a:outerShdw>
            </a:effectLst>
            <a:sp3d z="-80000" prstMaterial="plastic">
              <a:bevelT w="50800" h="50800"/>
              <a:bevelB w="25400" h="25400" prst="angle"/>
            </a:sp3d>
          </p:spPr>
        </p:sp>
        <p:sp>
          <p:nvSpPr>
            <p:cNvPr id="61" name="Arrow: Right 6">
              <a:extLst>
                <a:ext uri="{FF2B5EF4-FFF2-40B4-BE49-F238E27FC236}">
                  <a16:creationId xmlns:a16="http://schemas.microsoft.com/office/drawing/2014/main" id="{DF4E044F-9FF3-48EE-B3A4-B273E0896661}"/>
                </a:ext>
              </a:extLst>
            </p:cNvPr>
            <p:cNvSpPr txBox="1"/>
            <p:nvPr/>
          </p:nvSpPr>
          <p:spPr>
            <a:xfrm>
              <a:off x="1034163" y="2999846"/>
              <a:ext cx="138972" cy="139346"/>
            </a:xfrm>
            <a:prstGeom prst="rect">
              <a:avLst/>
            </a:prstGeom>
            <a:noFill/>
            <a:ln>
              <a:noFill/>
            </a:ln>
            <a:effectLst/>
            <a:sp3d z="-80000"/>
          </p:spPr>
          <p:txBody>
            <a:bodyPr spcFirstLastPara="0" vert="horz" wrap="square" lIns="0" tIns="0" rIns="0" bIns="0" numCol="1" spcCol="1270" anchor="ctr" anchorCtr="0">
              <a:noAutofit/>
            </a:bodyPr>
            <a:lstStyle/>
            <a:p>
              <a:pPr algn="ctr" defTabSz="355493">
                <a:lnSpc>
                  <a:spcPct val="90000"/>
                </a:lnSpc>
                <a:spcBef>
                  <a:spcPct val="0"/>
                </a:spcBef>
                <a:spcAft>
                  <a:spcPct val="35000"/>
                </a:spcAft>
              </a:pPr>
              <a:endParaRPr lang="en-IN" sz="800" kern="0">
                <a:solidFill>
                  <a:srgbClr val="FFFFFF"/>
                </a:solidFill>
                <a:latin typeface="Arial"/>
              </a:endParaRPr>
            </a:p>
          </p:txBody>
        </p:sp>
      </p:grpSp>
      <p:sp>
        <p:nvSpPr>
          <p:cNvPr id="62" name="Rectangle 61">
            <a:extLst>
              <a:ext uri="{FF2B5EF4-FFF2-40B4-BE49-F238E27FC236}">
                <a16:creationId xmlns:a16="http://schemas.microsoft.com/office/drawing/2014/main" id="{B0087589-7063-44A0-9D44-DED4C69AA7F1}"/>
              </a:ext>
            </a:extLst>
          </p:cNvPr>
          <p:cNvSpPr/>
          <p:nvPr/>
        </p:nvSpPr>
        <p:spPr bwMode="gray">
          <a:xfrm>
            <a:off x="1316189" y="2619120"/>
            <a:ext cx="5396446" cy="1657027"/>
          </a:xfrm>
          <a:prstGeom prst="rect">
            <a:avLst/>
          </a:prstGeom>
          <a:noFill/>
          <a:ln w="19050" cap="flat" cmpd="sng" algn="ctr">
            <a:solidFill>
              <a:srgbClr val="E35500"/>
            </a:solidFill>
            <a:prstDash val="solid"/>
            <a:headEnd/>
            <a:tailEnd/>
          </a:ln>
          <a:effectLst/>
        </p:spPr>
        <p:txBody>
          <a:bodyPr lIns="89977" tIns="71981" rIns="89977" bIns="71981" rtlCol="0" anchor="ctr"/>
          <a:lstStyle/>
          <a:p>
            <a:pPr algn="ctr" defTabSz="914126" fontAlgn="base">
              <a:spcBef>
                <a:spcPct val="50000"/>
              </a:spcBef>
              <a:spcAft>
                <a:spcPct val="0"/>
              </a:spcAft>
              <a:buClr>
                <a:srgbClr val="F0AB00"/>
              </a:buClr>
              <a:buSzPct val="80000"/>
            </a:pPr>
            <a:endParaRPr lang="en-IN" sz="1799" kern="0" dirty="0" err="1">
              <a:solidFill>
                <a:srgbClr val="000000"/>
              </a:solidFill>
              <a:latin typeface="Arial"/>
              <a:ea typeface="Arial Unicode MS" pitchFamily="34" charset="-128"/>
              <a:cs typeface="Arial Unicode MS" pitchFamily="34" charset="-128"/>
            </a:endParaRPr>
          </a:p>
        </p:txBody>
      </p:sp>
      <p:sp>
        <p:nvSpPr>
          <p:cNvPr id="63" name="TextBox 62">
            <a:extLst>
              <a:ext uri="{FF2B5EF4-FFF2-40B4-BE49-F238E27FC236}">
                <a16:creationId xmlns:a16="http://schemas.microsoft.com/office/drawing/2014/main" id="{70DD4C47-8483-456A-8CBF-FA3785D272F5}"/>
              </a:ext>
            </a:extLst>
          </p:cNvPr>
          <p:cNvSpPr txBox="1"/>
          <p:nvPr/>
        </p:nvSpPr>
        <p:spPr>
          <a:xfrm>
            <a:off x="2258443" y="2407599"/>
            <a:ext cx="3417013" cy="184618"/>
          </a:xfrm>
          <a:prstGeom prst="rect">
            <a:avLst/>
          </a:prstGeom>
          <a:noFill/>
        </p:spPr>
        <p:txBody>
          <a:bodyPr wrap="square" lIns="0" tIns="0" rIns="0" bIns="0" rtlCol="0">
            <a:spAutoFit/>
          </a:bodyPr>
          <a:lstStyle/>
          <a:p>
            <a:pPr algn="ctr" defTabSz="1088449" fontAlgn="base">
              <a:spcBef>
                <a:spcPct val="50000"/>
              </a:spcBef>
              <a:spcAft>
                <a:spcPct val="0"/>
              </a:spcAft>
              <a:buClr>
                <a:srgbClr val="F0AB00"/>
              </a:buClr>
              <a:buSzPct val="80000"/>
            </a:pPr>
            <a:r>
              <a:rPr lang="en-IN" sz="1200" b="1" kern="0" dirty="0">
                <a:solidFill>
                  <a:srgbClr val="E35500">
                    <a:lumMod val="75000"/>
                  </a:srgbClr>
                </a:solidFill>
                <a:latin typeface="Arial"/>
                <a:ea typeface="Arial Unicode MS" pitchFamily="34" charset="-128"/>
                <a:cs typeface="Arial Unicode MS" pitchFamily="34" charset="-128"/>
              </a:rPr>
              <a:t>Data Management</a:t>
            </a:r>
          </a:p>
        </p:txBody>
      </p:sp>
      <p:sp>
        <p:nvSpPr>
          <p:cNvPr id="64" name="Rectangle 63">
            <a:extLst>
              <a:ext uri="{FF2B5EF4-FFF2-40B4-BE49-F238E27FC236}">
                <a16:creationId xmlns:a16="http://schemas.microsoft.com/office/drawing/2014/main" id="{AF848FF6-A50B-47B5-BE99-AE71FFCBDEFE}"/>
              </a:ext>
            </a:extLst>
          </p:cNvPr>
          <p:cNvSpPr/>
          <p:nvPr/>
        </p:nvSpPr>
        <p:spPr bwMode="gray">
          <a:xfrm>
            <a:off x="1316189" y="2616422"/>
            <a:ext cx="5396446" cy="1657027"/>
          </a:xfrm>
          <a:prstGeom prst="rect">
            <a:avLst/>
          </a:prstGeom>
          <a:noFill/>
          <a:ln w="19050" cap="flat" cmpd="sng" algn="ctr">
            <a:solidFill>
              <a:srgbClr val="E35500"/>
            </a:solidFill>
            <a:prstDash val="solid"/>
            <a:headEnd/>
            <a:tailEnd/>
          </a:ln>
          <a:effectLst/>
        </p:spPr>
        <p:txBody>
          <a:bodyPr lIns="89977" tIns="71981" rIns="89977" bIns="71981" rtlCol="0" anchor="ctr"/>
          <a:lstStyle/>
          <a:p>
            <a:pPr algn="ctr" defTabSz="914126" fontAlgn="base">
              <a:spcBef>
                <a:spcPct val="50000"/>
              </a:spcBef>
              <a:spcAft>
                <a:spcPct val="0"/>
              </a:spcAft>
              <a:buClr>
                <a:srgbClr val="F0AB00"/>
              </a:buClr>
              <a:buSzPct val="80000"/>
            </a:pPr>
            <a:endParaRPr lang="en-IN" sz="1799" kern="0" dirty="0" err="1">
              <a:solidFill>
                <a:srgbClr val="000000"/>
              </a:solidFill>
              <a:latin typeface="Arial"/>
              <a:ea typeface="Arial Unicode MS" pitchFamily="34" charset="-128"/>
              <a:cs typeface="Arial Unicode MS" pitchFamily="34" charset="-128"/>
            </a:endParaRPr>
          </a:p>
        </p:txBody>
      </p:sp>
      <p:sp>
        <p:nvSpPr>
          <p:cNvPr id="65" name="TextBox 64">
            <a:extLst>
              <a:ext uri="{FF2B5EF4-FFF2-40B4-BE49-F238E27FC236}">
                <a16:creationId xmlns:a16="http://schemas.microsoft.com/office/drawing/2014/main" id="{6FBE9BC4-4D9A-4D2F-A270-A0E88A6C6C94}"/>
              </a:ext>
            </a:extLst>
          </p:cNvPr>
          <p:cNvSpPr txBox="1"/>
          <p:nvPr/>
        </p:nvSpPr>
        <p:spPr>
          <a:xfrm>
            <a:off x="2258443" y="2404901"/>
            <a:ext cx="3417013" cy="184618"/>
          </a:xfrm>
          <a:prstGeom prst="rect">
            <a:avLst/>
          </a:prstGeom>
          <a:noFill/>
        </p:spPr>
        <p:txBody>
          <a:bodyPr wrap="square" lIns="0" tIns="0" rIns="0" bIns="0" rtlCol="0">
            <a:spAutoFit/>
          </a:bodyPr>
          <a:lstStyle/>
          <a:p>
            <a:pPr algn="ctr" defTabSz="1088449" fontAlgn="base">
              <a:spcBef>
                <a:spcPct val="50000"/>
              </a:spcBef>
              <a:spcAft>
                <a:spcPct val="0"/>
              </a:spcAft>
              <a:buClr>
                <a:srgbClr val="F0AB00"/>
              </a:buClr>
              <a:buSzPct val="80000"/>
            </a:pPr>
            <a:r>
              <a:rPr lang="en-IN" sz="1200" b="1" kern="0" dirty="0">
                <a:solidFill>
                  <a:srgbClr val="E35500">
                    <a:lumMod val="75000"/>
                  </a:srgbClr>
                </a:solidFill>
                <a:latin typeface="Arial"/>
                <a:ea typeface="Arial Unicode MS" pitchFamily="34" charset="-128"/>
                <a:cs typeface="Arial Unicode MS" pitchFamily="34" charset="-128"/>
              </a:rPr>
              <a:t>Data Management</a:t>
            </a:r>
          </a:p>
        </p:txBody>
      </p:sp>
    </p:spTree>
    <p:extLst>
      <p:ext uri="{BB962C8B-B14F-4D97-AF65-F5344CB8AC3E}">
        <p14:creationId xmlns:p14="http://schemas.microsoft.com/office/powerpoint/2010/main" val="297739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0-#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0-#ppt_w/2"/>
                                          </p:val>
                                        </p:tav>
                                        <p:tav tm="100000">
                                          <p:val>
                                            <p:strVal val="#ppt_x"/>
                                          </p:val>
                                        </p:tav>
                                      </p:tavLst>
                                    </p:anim>
                                    <p:anim calcmode="lin" valueType="num">
                                      <p:cBhvr additive="base">
                                        <p:cTn id="14"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0-#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0-#ppt_w/2"/>
                                          </p:val>
                                        </p:tav>
                                        <p:tav tm="100000">
                                          <p:val>
                                            <p:strVal val="#ppt_x"/>
                                          </p:val>
                                        </p:tav>
                                      </p:tavLst>
                                    </p:anim>
                                    <p:anim calcmode="lin" valueType="num">
                                      <p:cBhvr additive="base">
                                        <p:cTn id="3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0-#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0-#ppt_w/2"/>
                                          </p:val>
                                        </p:tav>
                                        <p:tav tm="100000">
                                          <p:val>
                                            <p:strVal val="#ppt_x"/>
                                          </p:val>
                                        </p:tav>
                                      </p:tavLst>
                                    </p:anim>
                                    <p:anim calcmode="lin" valueType="num">
                                      <p:cBhvr additive="base">
                                        <p:cTn id="4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0-#ppt_w/2"/>
                                          </p:val>
                                        </p:tav>
                                        <p:tav tm="100000">
                                          <p:val>
                                            <p:strVal val="#ppt_x"/>
                                          </p:val>
                                        </p:tav>
                                      </p:tavLst>
                                    </p:anim>
                                    <p:anim calcmode="lin" valueType="num">
                                      <p:cBhvr additive="base">
                                        <p:cTn id="46" dur="500" fill="hold"/>
                                        <p:tgtEl>
                                          <p:spTgt spid="24"/>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0-#ppt_w/2"/>
                                          </p:val>
                                        </p:tav>
                                        <p:tav tm="100000">
                                          <p:val>
                                            <p:strVal val="#ppt_x"/>
                                          </p:val>
                                        </p:tav>
                                      </p:tavLst>
                                    </p:anim>
                                    <p:anim calcmode="lin" valueType="num">
                                      <p:cBhvr additive="base">
                                        <p:cTn id="50" dur="500" fill="hold"/>
                                        <p:tgtEl>
                                          <p:spTgt spid="27"/>
                                        </p:tgtEl>
                                        <p:attrNameLst>
                                          <p:attrName>ppt_y</p:attrName>
                                        </p:attrNameLst>
                                      </p:cBhvr>
                                      <p:tavLst>
                                        <p:tav tm="0">
                                          <p:val>
                                            <p:strVal val="#ppt_y"/>
                                          </p:val>
                                        </p:tav>
                                        <p:tav tm="100000">
                                          <p:val>
                                            <p:strVal val="#ppt_y"/>
                                          </p:val>
                                        </p:tav>
                                      </p:tavLst>
                                    </p:anim>
                                  </p:childTnLst>
                                </p:cTn>
                              </p:par>
                              <p:par>
                                <p:cTn id="51" presetID="21" presetClass="entr" presetSubtype="1" fill="hold" grpId="0" nodeType="withEffect">
                                  <p:stCondLst>
                                    <p:cond delay="0"/>
                                  </p:stCondLst>
                                  <p:childTnLst>
                                    <p:set>
                                      <p:cBhvr>
                                        <p:cTn id="52" dur="1" fill="hold">
                                          <p:stCondLst>
                                            <p:cond delay="0"/>
                                          </p:stCondLst>
                                        </p:cTn>
                                        <p:tgtEl>
                                          <p:spTgt spid="64"/>
                                        </p:tgtEl>
                                        <p:attrNameLst>
                                          <p:attrName>style.visibility</p:attrName>
                                        </p:attrNameLst>
                                      </p:cBhvr>
                                      <p:to>
                                        <p:strVal val="visible"/>
                                      </p:to>
                                    </p:set>
                                    <p:animEffect transition="in" filter="wheel(1)">
                                      <p:cBhvr>
                                        <p:cTn id="53" dur="2000"/>
                                        <p:tgtEl>
                                          <p:spTgt spid="64"/>
                                        </p:tgtEl>
                                      </p:cBhvr>
                                    </p:animEffect>
                                  </p:childTnLst>
                                </p:cTn>
                              </p:par>
                            </p:childTnLst>
                          </p:cTn>
                        </p:par>
                      </p:childTnLst>
                    </p:cTn>
                  </p:par>
                  <p:par>
                    <p:cTn id="54" fill="hold">
                      <p:stCondLst>
                        <p:cond delay="indefinite"/>
                      </p:stCondLst>
                      <p:childTnLst>
                        <p:par>
                          <p:cTn id="55" fill="hold">
                            <p:stCondLst>
                              <p:cond delay="0"/>
                            </p:stCondLst>
                            <p:childTnLst>
                              <p:par>
                                <p:cTn id="56" presetID="21" presetClass="entr" presetSubtype="1" fill="hold" grpId="0" nodeType="click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wheel(1)">
                                      <p:cBhvr>
                                        <p:cTn id="58" dur="2000"/>
                                        <p:tgtEl>
                                          <p:spTgt spid="65"/>
                                        </p:tgtEl>
                                      </p:cBhvr>
                                    </p:animEffect>
                                  </p:childTnLst>
                                </p:cTn>
                              </p:par>
                            </p:childTnLst>
                          </p:cTn>
                        </p:par>
                        <p:par>
                          <p:cTn id="59" fill="hold">
                            <p:stCondLst>
                              <p:cond delay="2000"/>
                            </p:stCondLst>
                            <p:childTnLst>
                              <p:par>
                                <p:cTn id="60" presetID="2" presetClass="entr" presetSubtype="8" fill="hold" nodeType="after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0-#ppt_w/2"/>
                                          </p:val>
                                        </p:tav>
                                        <p:tav tm="100000">
                                          <p:val>
                                            <p:strVal val="#ppt_x"/>
                                          </p:val>
                                        </p:tav>
                                      </p:tavLst>
                                    </p:anim>
                                    <p:anim calcmode="lin" valueType="num">
                                      <p:cBhvr additive="base">
                                        <p:cTn id="63" dur="500" fill="hold"/>
                                        <p:tgtEl>
                                          <p:spTgt spid="33"/>
                                        </p:tgtEl>
                                        <p:attrNameLst>
                                          <p:attrName>ppt_y</p:attrName>
                                        </p:attrNameLst>
                                      </p:cBhvr>
                                      <p:tavLst>
                                        <p:tav tm="0">
                                          <p:val>
                                            <p:strVal val="#ppt_y"/>
                                          </p:val>
                                        </p:tav>
                                        <p:tav tm="100000">
                                          <p:val>
                                            <p:strVal val="#ppt_y"/>
                                          </p:val>
                                        </p:tav>
                                      </p:tavLst>
                                    </p:anim>
                                  </p:childTnLst>
                                </p:cTn>
                              </p:par>
                            </p:childTnLst>
                          </p:cTn>
                        </p:par>
                        <p:par>
                          <p:cTn id="64" fill="hold">
                            <p:stCondLst>
                              <p:cond delay="2500"/>
                            </p:stCondLst>
                            <p:childTnLst>
                              <p:par>
                                <p:cTn id="65" presetID="2" presetClass="entr" presetSubtype="8" fill="hold" nodeType="after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additive="base">
                                        <p:cTn id="67" dur="500" fill="hold"/>
                                        <p:tgtEl>
                                          <p:spTgt spid="30"/>
                                        </p:tgtEl>
                                        <p:attrNameLst>
                                          <p:attrName>ppt_x</p:attrName>
                                        </p:attrNameLst>
                                      </p:cBhvr>
                                      <p:tavLst>
                                        <p:tav tm="0">
                                          <p:val>
                                            <p:strVal val="0-#ppt_w/2"/>
                                          </p:val>
                                        </p:tav>
                                        <p:tav tm="100000">
                                          <p:val>
                                            <p:strVal val="#ppt_x"/>
                                          </p:val>
                                        </p:tav>
                                      </p:tavLst>
                                    </p:anim>
                                    <p:anim calcmode="lin" valueType="num">
                                      <p:cBhvr additive="base">
                                        <p:cTn id="6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9"/>
                                        </p:tgtEl>
                                        <p:attrNameLst>
                                          <p:attrName>style.visibility</p:attrName>
                                        </p:attrNameLst>
                                      </p:cBhvr>
                                      <p:to>
                                        <p:strVal val="visible"/>
                                      </p:to>
                                    </p:set>
                                    <p:anim calcmode="lin" valueType="num">
                                      <p:cBhvr additive="base">
                                        <p:cTn id="73" dur="500" fill="hold"/>
                                        <p:tgtEl>
                                          <p:spTgt spid="39"/>
                                        </p:tgtEl>
                                        <p:attrNameLst>
                                          <p:attrName>ppt_x</p:attrName>
                                        </p:attrNameLst>
                                      </p:cBhvr>
                                      <p:tavLst>
                                        <p:tav tm="0">
                                          <p:val>
                                            <p:strVal val="0-#ppt_w/2"/>
                                          </p:val>
                                        </p:tav>
                                        <p:tav tm="100000">
                                          <p:val>
                                            <p:strVal val="#ppt_x"/>
                                          </p:val>
                                        </p:tav>
                                      </p:tavLst>
                                    </p:anim>
                                    <p:anim calcmode="lin" valueType="num">
                                      <p:cBhvr additive="base">
                                        <p:cTn id="74" dur="500" fill="hold"/>
                                        <p:tgtEl>
                                          <p:spTgt spid="39"/>
                                        </p:tgtEl>
                                        <p:attrNameLst>
                                          <p:attrName>ppt_y</p:attrName>
                                        </p:attrNameLst>
                                      </p:cBhvr>
                                      <p:tavLst>
                                        <p:tav tm="0">
                                          <p:val>
                                            <p:strVal val="#ppt_y"/>
                                          </p:val>
                                        </p:tav>
                                        <p:tav tm="100000">
                                          <p:val>
                                            <p:strVal val="#ppt_y"/>
                                          </p:val>
                                        </p:tav>
                                      </p:tavLst>
                                    </p:anim>
                                  </p:childTnLst>
                                </p:cTn>
                              </p:par>
                              <p:par>
                                <p:cTn id="75" presetID="2" presetClass="entr" presetSubtype="8"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anim calcmode="lin" valueType="num">
                                      <p:cBhvr additive="base">
                                        <p:cTn id="77" dur="500" fill="hold"/>
                                        <p:tgtEl>
                                          <p:spTgt spid="36"/>
                                        </p:tgtEl>
                                        <p:attrNameLst>
                                          <p:attrName>ppt_x</p:attrName>
                                        </p:attrNameLst>
                                      </p:cBhvr>
                                      <p:tavLst>
                                        <p:tav tm="0">
                                          <p:val>
                                            <p:strVal val="0-#ppt_w/2"/>
                                          </p:val>
                                        </p:tav>
                                        <p:tav tm="100000">
                                          <p:val>
                                            <p:strVal val="#ppt_x"/>
                                          </p:val>
                                        </p:tav>
                                      </p:tavLst>
                                    </p:anim>
                                    <p:anim calcmode="lin" valueType="num">
                                      <p:cBhvr additive="base">
                                        <p:cTn id="78"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45"/>
                                        </p:tgtEl>
                                        <p:attrNameLst>
                                          <p:attrName>style.visibility</p:attrName>
                                        </p:attrNameLst>
                                      </p:cBhvr>
                                      <p:to>
                                        <p:strVal val="visible"/>
                                      </p:to>
                                    </p:set>
                                    <p:anim calcmode="lin" valueType="num">
                                      <p:cBhvr additive="base">
                                        <p:cTn id="83" dur="500" fill="hold"/>
                                        <p:tgtEl>
                                          <p:spTgt spid="45"/>
                                        </p:tgtEl>
                                        <p:attrNameLst>
                                          <p:attrName>ppt_x</p:attrName>
                                        </p:attrNameLst>
                                      </p:cBhvr>
                                      <p:tavLst>
                                        <p:tav tm="0">
                                          <p:val>
                                            <p:strVal val="0-#ppt_w/2"/>
                                          </p:val>
                                        </p:tav>
                                        <p:tav tm="100000">
                                          <p:val>
                                            <p:strVal val="#ppt_x"/>
                                          </p:val>
                                        </p:tav>
                                      </p:tavLst>
                                    </p:anim>
                                    <p:anim calcmode="lin" valueType="num">
                                      <p:cBhvr additive="base">
                                        <p:cTn id="84" dur="500" fill="hold"/>
                                        <p:tgtEl>
                                          <p:spTgt spid="45"/>
                                        </p:tgtEl>
                                        <p:attrNameLst>
                                          <p:attrName>ppt_y</p:attrName>
                                        </p:attrNameLst>
                                      </p:cBhvr>
                                      <p:tavLst>
                                        <p:tav tm="0">
                                          <p:val>
                                            <p:strVal val="#ppt_y"/>
                                          </p:val>
                                        </p:tav>
                                        <p:tav tm="100000">
                                          <p:val>
                                            <p:strVal val="#ppt_y"/>
                                          </p:val>
                                        </p:tav>
                                      </p:tavLst>
                                    </p:anim>
                                  </p:childTnLst>
                                </p:cTn>
                              </p:par>
                              <p:par>
                                <p:cTn id="85" presetID="2" presetClass="entr" presetSubtype="8" fill="hold" nodeType="withEffect">
                                  <p:stCondLst>
                                    <p:cond delay="0"/>
                                  </p:stCondLst>
                                  <p:childTnLst>
                                    <p:set>
                                      <p:cBhvr>
                                        <p:cTn id="86" dur="1" fill="hold">
                                          <p:stCondLst>
                                            <p:cond delay="0"/>
                                          </p:stCondLst>
                                        </p:cTn>
                                        <p:tgtEl>
                                          <p:spTgt spid="42"/>
                                        </p:tgtEl>
                                        <p:attrNameLst>
                                          <p:attrName>style.visibility</p:attrName>
                                        </p:attrNameLst>
                                      </p:cBhvr>
                                      <p:to>
                                        <p:strVal val="visible"/>
                                      </p:to>
                                    </p:set>
                                    <p:anim calcmode="lin" valueType="num">
                                      <p:cBhvr additive="base">
                                        <p:cTn id="87" dur="500" fill="hold"/>
                                        <p:tgtEl>
                                          <p:spTgt spid="42"/>
                                        </p:tgtEl>
                                        <p:attrNameLst>
                                          <p:attrName>ppt_x</p:attrName>
                                        </p:attrNameLst>
                                      </p:cBhvr>
                                      <p:tavLst>
                                        <p:tav tm="0">
                                          <p:val>
                                            <p:strVal val="0-#ppt_w/2"/>
                                          </p:val>
                                        </p:tav>
                                        <p:tav tm="100000">
                                          <p:val>
                                            <p:strVal val="#ppt_x"/>
                                          </p:val>
                                        </p:tav>
                                      </p:tavLst>
                                    </p:anim>
                                    <p:anim calcmode="lin" valueType="num">
                                      <p:cBhvr additive="base">
                                        <p:cTn id="88"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1" presetClass="entr" presetSubtype="1" fill="hold" grpId="0" nodeType="clickEffect">
                                  <p:stCondLst>
                                    <p:cond delay="0"/>
                                  </p:stCondLst>
                                  <p:childTnLst>
                                    <p:set>
                                      <p:cBhvr>
                                        <p:cTn id="92" dur="1" fill="hold">
                                          <p:stCondLst>
                                            <p:cond delay="0"/>
                                          </p:stCondLst>
                                        </p:cTn>
                                        <p:tgtEl>
                                          <p:spTgt spid="55"/>
                                        </p:tgtEl>
                                        <p:attrNameLst>
                                          <p:attrName>style.visibility</p:attrName>
                                        </p:attrNameLst>
                                      </p:cBhvr>
                                      <p:to>
                                        <p:strVal val="visible"/>
                                      </p:to>
                                    </p:set>
                                    <p:animEffect transition="in" filter="wheel(1)">
                                      <p:cBhvr>
                                        <p:cTn id="93" dur="2000"/>
                                        <p:tgtEl>
                                          <p:spTgt spid="55"/>
                                        </p:tgtEl>
                                      </p:cBhvr>
                                    </p:animEffect>
                                  </p:childTnLst>
                                </p:cTn>
                              </p:par>
                              <p:par>
                                <p:cTn id="94" presetID="21" presetClass="entr" presetSubtype="1" fill="hold" grpId="0" nodeType="withEffect">
                                  <p:stCondLst>
                                    <p:cond delay="0"/>
                                  </p:stCondLst>
                                  <p:childTnLst>
                                    <p:set>
                                      <p:cBhvr>
                                        <p:cTn id="95" dur="1" fill="hold">
                                          <p:stCondLst>
                                            <p:cond delay="0"/>
                                          </p:stCondLst>
                                        </p:cTn>
                                        <p:tgtEl>
                                          <p:spTgt spid="54"/>
                                        </p:tgtEl>
                                        <p:attrNameLst>
                                          <p:attrName>style.visibility</p:attrName>
                                        </p:attrNameLst>
                                      </p:cBhvr>
                                      <p:to>
                                        <p:strVal val="visible"/>
                                      </p:to>
                                    </p:set>
                                    <p:animEffect transition="in" filter="wheel(1)">
                                      <p:cBhvr>
                                        <p:cTn id="96" dur="2000"/>
                                        <p:tgtEl>
                                          <p:spTgt spid="54"/>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nodeType="clickEffect">
                                  <p:stCondLst>
                                    <p:cond delay="0"/>
                                  </p:stCondLst>
                                  <p:childTnLst>
                                    <p:set>
                                      <p:cBhvr>
                                        <p:cTn id="100" dur="1" fill="hold">
                                          <p:stCondLst>
                                            <p:cond delay="0"/>
                                          </p:stCondLst>
                                        </p:cTn>
                                        <p:tgtEl>
                                          <p:spTgt spid="48"/>
                                        </p:tgtEl>
                                        <p:attrNameLst>
                                          <p:attrName>style.visibility</p:attrName>
                                        </p:attrNameLst>
                                      </p:cBhvr>
                                      <p:to>
                                        <p:strVal val="visible"/>
                                      </p:to>
                                    </p:set>
                                    <p:anim calcmode="lin" valueType="num">
                                      <p:cBhvr additive="base">
                                        <p:cTn id="101" dur="500" fill="hold"/>
                                        <p:tgtEl>
                                          <p:spTgt spid="48"/>
                                        </p:tgtEl>
                                        <p:attrNameLst>
                                          <p:attrName>ppt_x</p:attrName>
                                        </p:attrNameLst>
                                      </p:cBhvr>
                                      <p:tavLst>
                                        <p:tav tm="0">
                                          <p:val>
                                            <p:strVal val="0-#ppt_w/2"/>
                                          </p:val>
                                        </p:tav>
                                        <p:tav tm="100000">
                                          <p:val>
                                            <p:strVal val="#ppt_x"/>
                                          </p:val>
                                        </p:tav>
                                      </p:tavLst>
                                    </p:anim>
                                    <p:anim calcmode="lin" valueType="num">
                                      <p:cBhvr additive="base">
                                        <p:cTn id="102" dur="500" fill="hold"/>
                                        <p:tgtEl>
                                          <p:spTgt spid="48"/>
                                        </p:tgtEl>
                                        <p:attrNameLst>
                                          <p:attrName>ppt_y</p:attrName>
                                        </p:attrNameLst>
                                      </p:cBhvr>
                                      <p:tavLst>
                                        <p:tav tm="0">
                                          <p:val>
                                            <p:strVal val="#ppt_y"/>
                                          </p:val>
                                        </p:tav>
                                        <p:tav tm="100000">
                                          <p:val>
                                            <p:strVal val="#ppt_y"/>
                                          </p:val>
                                        </p:tav>
                                      </p:tavLst>
                                    </p:anim>
                                  </p:childTnLst>
                                </p:cTn>
                              </p:par>
                              <p:par>
                                <p:cTn id="103" presetID="2" presetClass="entr" presetSubtype="8" fill="hold" nodeType="withEffect">
                                  <p:stCondLst>
                                    <p:cond delay="0"/>
                                  </p:stCondLst>
                                  <p:childTnLst>
                                    <p:set>
                                      <p:cBhvr>
                                        <p:cTn id="104" dur="1" fill="hold">
                                          <p:stCondLst>
                                            <p:cond delay="0"/>
                                          </p:stCondLst>
                                        </p:cTn>
                                        <p:tgtEl>
                                          <p:spTgt spid="51"/>
                                        </p:tgtEl>
                                        <p:attrNameLst>
                                          <p:attrName>style.visibility</p:attrName>
                                        </p:attrNameLst>
                                      </p:cBhvr>
                                      <p:to>
                                        <p:strVal val="visible"/>
                                      </p:to>
                                    </p:set>
                                    <p:anim calcmode="lin" valueType="num">
                                      <p:cBhvr additive="base">
                                        <p:cTn id="105" dur="500" fill="hold"/>
                                        <p:tgtEl>
                                          <p:spTgt spid="51"/>
                                        </p:tgtEl>
                                        <p:attrNameLst>
                                          <p:attrName>ppt_x</p:attrName>
                                        </p:attrNameLst>
                                      </p:cBhvr>
                                      <p:tavLst>
                                        <p:tav tm="0">
                                          <p:val>
                                            <p:strVal val="0-#ppt_w/2"/>
                                          </p:val>
                                        </p:tav>
                                        <p:tav tm="100000">
                                          <p:val>
                                            <p:strVal val="#ppt_x"/>
                                          </p:val>
                                        </p:tav>
                                      </p:tavLst>
                                    </p:anim>
                                    <p:anim calcmode="lin" valueType="num">
                                      <p:cBhvr additive="base">
                                        <p:cTn id="106" dur="500" fill="hold"/>
                                        <p:tgtEl>
                                          <p:spTgt spid="51"/>
                                        </p:tgtEl>
                                        <p:attrNameLst>
                                          <p:attrName>ppt_y</p:attrName>
                                        </p:attrNameLst>
                                      </p:cBhvr>
                                      <p:tavLst>
                                        <p:tav tm="0">
                                          <p:val>
                                            <p:strVal val="#ppt_y"/>
                                          </p:val>
                                        </p:tav>
                                        <p:tav tm="100000">
                                          <p:val>
                                            <p:strVal val="#ppt_y"/>
                                          </p:val>
                                        </p:tav>
                                      </p:tavLst>
                                    </p:anim>
                                  </p:childTnLst>
                                </p:cTn>
                              </p:par>
                              <p:par>
                                <p:cTn id="107" presetID="21" presetClass="entr" presetSubtype="1" fill="hold" grpId="0" nodeType="withEffect">
                                  <p:stCondLst>
                                    <p:cond delay="0"/>
                                  </p:stCondLst>
                                  <p:childTnLst>
                                    <p:set>
                                      <p:cBhvr>
                                        <p:cTn id="108" dur="1" fill="hold">
                                          <p:stCondLst>
                                            <p:cond delay="0"/>
                                          </p:stCondLst>
                                        </p:cTn>
                                        <p:tgtEl>
                                          <p:spTgt spid="62"/>
                                        </p:tgtEl>
                                        <p:attrNameLst>
                                          <p:attrName>style.visibility</p:attrName>
                                        </p:attrNameLst>
                                      </p:cBhvr>
                                      <p:to>
                                        <p:strVal val="visible"/>
                                      </p:to>
                                    </p:set>
                                    <p:animEffect transition="in" filter="wheel(1)">
                                      <p:cBhvr>
                                        <p:cTn id="109" dur="2000"/>
                                        <p:tgtEl>
                                          <p:spTgt spid="62"/>
                                        </p:tgtEl>
                                      </p:cBhvr>
                                    </p:animEffect>
                                  </p:childTnLst>
                                </p:cTn>
                              </p:par>
                            </p:childTnLst>
                          </p:cTn>
                        </p:par>
                      </p:childTnLst>
                    </p:cTn>
                  </p:par>
                  <p:par>
                    <p:cTn id="110" fill="hold">
                      <p:stCondLst>
                        <p:cond delay="indefinite"/>
                      </p:stCondLst>
                      <p:childTnLst>
                        <p:par>
                          <p:cTn id="111" fill="hold">
                            <p:stCondLst>
                              <p:cond delay="0"/>
                            </p:stCondLst>
                            <p:childTnLst>
                              <p:par>
                                <p:cTn id="112" presetID="21" presetClass="entr" presetSubtype="1" fill="hold" grpId="0" nodeType="clickEffect">
                                  <p:stCondLst>
                                    <p:cond delay="0"/>
                                  </p:stCondLst>
                                  <p:childTnLst>
                                    <p:set>
                                      <p:cBhvr>
                                        <p:cTn id="113" dur="1" fill="hold">
                                          <p:stCondLst>
                                            <p:cond delay="0"/>
                                          </p:stCondLst>
                                        </p:cTn>
                                        <p:tgtEl>
                                          <p:spTgt spid="63"/>
                                        </p:tgtEl>
                                        <p:attrNameLst>
                                          <p:attrName>style.visibility</p:attrName>
                                        </p:attrNameLst>
                                      </p:cBhvr>
                                      <p:to>
                                        <p:strVal val="visible"/>
                                      </p:to>
                                    </p:set>
                                    <p:animEffect transition="in" filter="wheel(1)">
                                      <p:cBhvr>
                                        <p:cTn id="114"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p:bldP spid="62" grpId="0" animBg="1"/>
      <p:bldP spid="63" grpId="0"/>
      <p:bldP spid="64" grpId="0" animBg="1"/>
      <p:bldP spid="6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t>Detailed Scope of work</a:t>
            </a:r>
          </a:p>
        </p:txBody>
      </p:sp>
      <p:sp>
        <p:nvSpPr>
          <p:cNvPr id="65" name="Title 1">
            <a:extLst>
              <a:ext uri="{FF2B5EF4-FFF2-40B4-BE49-F238E27FC236}">
                <a16:creationId xmlns:a16="http://schemas.microsoft.com/office/drawing/2014/main" id="{515D40CC-D819-4C73-BA49-E741030F36A3}"/>
              </a:ext>
            </a:extLst>
          </p:cNvPr>
          <p:cNvSpPr txBox="1">
            <a:spLocks/>
          </p:cNvSpPr>
          <p:nvPr/>
        </p:nvSpPr>
        <p:spPr bwMode="black">
          <a:xfrm>
            <a:off x="962458" y="1243408"/>
            <a:ext cx="11186476" cy="30777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2000" b="0" dirty="0">
                <a:solidFill>
                  <a:srgbClr val="000000"/>
                </a:solidFill>
                <a:latin typeface="Arial"/>
              </a:rPr>
              <a:t>High-Level Platform Architecture</a:t>
            </a:r>
            <a:endParaRPr lang="de-DE" dirty="0">
              <a:solidFill>
                <a:srgbClr val="000000"/>
              </a:solidFill>
              <a:latin typeface="Arial"/>
            </a:endParaRPr>
          </a:p>
        </p:txBody>
      </p:sp>
      <p:cxnSp>
        <p:nvCxnSpPr>
          <p:cNvPr id="66" name="Straight Arrow Connector 3">
            <a:extLst>
              <a:ext uri="{FF2B5EF4-FFF2-40B4-BE49-F238E27FC236}">
                <a16:creationId xmlns:a16="http://schemas.microsoft.com/office/drawing/2014/main" id="{03024098-617C-400A-B7C0-3EF79D103F79}"/>
              </a:ext>
            </a:extLst>
          </p:cNvPr>
          <p:cNvCxnSpPr>
            <a:cxnSpLocks/>
            <a:stCxn id="83" idx="1"/>
            <a:endCxn id="101" idx="0"/>
          </p:cNvCxnSpPr>
          <p:nvPr/>
        </p:nvCxnSpPr>
        <p:spPr>
          <a:xfrm>
            <a:off x="4014942" y="3050301"/>
            <a:ext cx="877988" cy="381801"/>
          </a:xfrm>
          <a:prstGeom prst="bentConnector2">
            <a:avLst/>
          </a:prstGeom>
          <a:noFill/>
          <a:ln w="12700" cap="flat" cmpd="sng" algn="ctr">
            <a:solidFill>
              <a:srgbClr val="000000"/>
            </a:solidFill>
            <a:prstDash val="solid"/>
            <a:headEnd type="none" w="med" len="med"/>
            <a:tailEnd type="arrow" w="med" len="med"/>
          </a:ln>
          <a:effectLst/>
        </p:spPr>
      </p:cxnSp>
      <p:sp>
        <p:nvSpPr>
          <p:cNvPr id="67" name="Rectangle 66">
            <a:extLst>
              <a:ext uri="{FF2B5EF4-FFF2-40B4-BE49-F238E27FC236}">
                <a16:creationId xmlns:a16="http://schemas.microsoft.com/office/drawing/2014/main" id="{FB401852-57D9-47B8-885E-358383621BE5}"/>
              </a:ext>
            </a:extLst>
          </p:cNvPr>
          <p:cNvSpPr/>
          <p:nvPr/>
        </p:nvSpPr>
        <p:spPr bwMode="gray">
          <a:xfrm flipH="1">
            <a:off x="548381" y="1861641"/>
            <a:ext cx="3786293" cy="2679546"/>
          </a:xfrm>
          <a:prstGeom prst="rect">
            <a:avLst/>
          </a:prstGeom>
          <a:noFill/>
          <a:ln w="12700" algn="ctr">
            <a:solidFill>
              <a:srgbClr val="F0AB00"/>
            </a:solid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endParaRPr kumimoji="0" lang="en-US"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8" name="Rectangle 67">
            <a:extLst>
              <a:ext uri="{FF2B5EF4-FFF2-40B4-BE49-F238E27FC236}">
                <a16:creationId xmlns:a16="http://schemas.microsoft.com/office/drawing/2014/main" id="{6672BE0B-0452-4256-926A-D06CB0D29474}"/>
              </a:ext>
            </a:extLst>
          </p:cNvPr>
          <p:cNvSpPr/>
          <p:nvPr/>
        </p:nvSpPr>
        <p:spPr bwMode="gray">
          <a:xfrm flipH="1">
            <a:off x="2832761" y="3321335"/>
            <a:ext cx="823550" cy="777838"/>
          </a:xfrm>
          <a:prstGeom prst="rect">
            <a:avLst/>
          </a:prstGeom>
          <a:solidFill>
            <a:srgbClr val="FFFFFF"/>
          </a:solidFill>
          <a:ln w="25400" algn="ctr">
            <a:solidFill>
              <a:srgbClr val="FFFFFF"/>
            </a:solid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endParaRPr kumimoji="0" lang="en-US"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9" name="Rectangle 68">
            <a:extLst>
              <a:ext uri="{FF2B5EF4-FFF2-40B4-BE49-F238E27FC236}">
                <a16:creationId xmlns:a16="http://schemas.microsoft.com/office/drawing/2014/main" id="{651D8544-3647-4DEB-A40D-667D8357E5D4}"/>
              </a:ext>
            </a:extLst>
          </p:cNvPr>
          <p:cNvSpPr/>
          <p:nvPr/>
        </p:nvSpPr>
        <p:spPr bwMode="gray">
          <a:xfrm flipH="1">
            <a:off x="2150680" y="2932416"/>
            <a:ext cx="1313637" cy="777838"/>
          </a:xfrm>
          <a:prstGeom prst="rect">
            <a:avLst/>
          </a:prstGeom>
          <a:solidFill>
            <a:srgbClr val="FFFFFF"/>
          </a:solidFill>
          <a:ln w="25400" algn="ctr">
            <a:solidFill>
              <a:srgbClr val="FFFFFF"/>
            </a:solid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endParaRPr kumimoji="0" lang="en-US"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0" name="Rectangle 69">
            <a:extLst>
              <a:ext uri="{FF2B5EF4-FFF2-40B4-BE49-F238E27FC236}">
                <a16:creationId xmlns:a16="http://schemas.microsoft.com/office/drawing/2014/main" id="{0F8A8A27-480F-48F0-A9E0-D83633DAADA0}"/>
              </a:ext>
            </a:extLst>
          </p:cNvPr>
          <p:cNvSpPr/>
          <p:nvPr/>
        </p:nvSpPr>
        <p:spPr bwMode="gray">
          <a:xfrm flipH="1">
            <a:off x="2261833" y="2352709"/>
            <a:ext cx="1111540" cy="890854"/>
          </a:xfrm>
          <a:prstGeom prst="rect">
            <a:avLst/>
          </a:prstGeom>
          <a:solidFill>
            <a:srgbClr val="FFFFFF"/>
          </a:solidFill>
          <a:ln w="25400" algn="ctr">
            <a:solidFill>
              <a:srgbClr val="FFFFFF"/>
            </a:solid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endParaRPr kumimoji="0" lang="en-US"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1" name="Rectangle 70">
            <a:extLst>
              <a:ext uri="{FF2B5EF4-FFF2-40B4-BE49-F238E27FC236}">
                <a16:creationId xmlns:a16="http://schemas.microsoft.com/office/drawing/2014/main" id="{9196DF7D-00BC-4EFE-B01C-9ECF5A24AC44}"/>
              </a:ext>
            </a:extLst>
          </p:cNvPr>
          <p:cNvSpPr/>
          <p:nvPr/>
        </p:nvSpPr>
        <p:spPr bwMode="gray">
          <a:xfrm flipH="1">
            <a:off x="1402917" y="2299875"/>
            <a:ext cx="1111540" cy="1103646"/>
          </a:xfrm>
          <a:prstGeom prst="rect">
            <a:avLst/>
          </a:prstGeom>
          <a:solidFill>
            <a:srgbClr val="FFFFFF"/>
          </a:solidFill>
          <a:ln w="25400" algn="ctr">
            <a:solidFill>
              <a:srgbClr val="FFFFFF"/>
            </a:solid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endParaRPr kumimoji="0" lang="en-US"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7C0A3C08-5C9F-4DCA-8EAA-4A9CCE46B2D5}"/>
              </a:ext>
            </a:extLst>
          </p:cNvPr>
          <p:cNvSpPr/>
          <p:nvPr/>
        </p:nvSpPr>
        <p:spPr bwMode="gray">
          <a:xfrm flipH="1">
            <a:off x="503585" y="1861641"/>
            <a:ext cx="3864936" cy="305264"/>
          </a:xfrm>
          <a:prstGeom prst="rect">
            <a:avLst/>
          </a:prstGeom>
          <a:noFill/>
          <a:ln w="25400" algn="ctr">
            <a:noFill/>
            <a:miter lim="800000"/>
            <a:headEnd/>
            <a:tailEnd/>
          </a:ln>
        </p:spPr>
        <p:txBody>
          <a:bodyPr lIns="90000" tIns="72000" rIns="90000" bIns="72000" rtlCol="0" anchor="ctr"/>
          <a:lstStyle/>
          <a:p>
            <a:pPr fontAlgn="base">
              <a:spcAft>
                <a:spcPct val="0"/>
              </a:spcAft>
              <a:buClr>
                <a:srgbClr val="F0AB00"/>
              </a:buClr>
              <a:buSzPct val="80000"/>
            </a:pPr>
            <a:r>
              <a:rPr lang="en-US" sz="1200" b="1" kern="0" dirty="0">
                <a:solidFill>
                  <a:srgbClr val="000000"/>
                </a:solidFill>
                <a:latin typeface="Arial"/>
                <a:ea typeface="Arial Unicode MS" pitchFamily="34" charset="-128"/>
                <a:cs typeface="Arial Unicode MS" pitchFamily="34" charset="-128"/>
              </a:rPr>
              <a:t>Customer landscape on-premise</a:t>
            </a:r>
          </a:p>
        </p:txBody>
      </p:sp>
      <p:sp>
        <p:nvSpPr>
          <p:cNvPr id="73" name="Rectangle 72">
            <a:extLst>
              <a:ext uri="{FF2B5EF4-FFF2-40B4-BE49-F238E27FC236}">
                <a16:creationId xmlns:a16="http://schemas.microsoft.com/office/drawing/2014/main" id="{9597FD67-2A92-46A8-99E0-214EA6CB9B3D}"/>
              </a:ext>
            </a:extLst>
          </p:cNvPr>
          <p:cNvSpPr/>
          <p:nvPr/>
        </p:nvSpPr>
        <p:spPr bwMode="gray">
          <a:xfrm flipH="1">
            <a:off x="2895192" y="2229732"/>
            <a:ext cx="1512490" cy="535914"/>
          </a:xfrm>
          <a:prstGeom prst="rect">
            <a:avLst/>
          </a:prstGeom>
          <a:noFill/>
          <a:ln w="25400" algn="ctr">
            <a:noFill/>
            <a:miter lim="800000"/>
            <a:headEnd/>
            <a:tailEnd/>
          </a:ln>
        </p:spPr>
        <p:txBody>
          <a:bodyPr lIns="90000" tIns="72000" rIns="90000" bIns="72000" rtlCol="0" anchor="ctr"/>
          <a:lstStyle/>
          <a:p>
            <a:pPr algn="ctr" fontAlgn="base">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SAP Solution Manager</a:t>
            </a:r>
          </a:p>
          <a:p>
            <a:pPr algn="ctr" fontAlgn="base">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7.1 / 7.2 &amp;</a:t>
            </a:r>
          </a:p>
          <a:p>
            <a:pPr algn="ctr" fontAlgn="base">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SAP Focused Run</a:t>
            </a:r>
          </a:p>
        </p:txBody>
      </p:sp>
      <p:cxnSp>
        <p:nvCxnSpPr>
          <p:cNvPr id="74" name="Straight Arrow Connector 12">
            <a:extLst>
              <a:ext uri="{FF2B5EF4-FFF2-40B4-BE49-F238E27FC236}">
                <a16:creationId xmlns:a16="http://schemas.microsoft.com/office/drawing/2014/main" id="{15AE7A46-76CF-48FB-9D4A-4531781BA258}"/>
              </a:ext>
            </a:extLst>
          </p:cNvPr>
          <p:cNvCxnSpPr>
            <a:cxnSpLocks/>
            <a:stCxn id="84" idx="2"/>
            <a:endCxn id="83" idx="3"/>
          </p:cNvCxnSpPr>
          <p:nvPr/>
        </p:nvCxnSpPr>
        <p:spPr>
          <a:xfrm rot="16200000" flipH="1">
            <a:off x="2712465" y="2504217"/>
            <a:ext cx="291040" cy="801127"/>
          </a:xfrm>
          <a:prstGeom prst="bentConnector2">
            <a:avLst/>
          </a:prstGeom>
          <a:noFill/>
          <a:ln w="12700" cap="flat" cmpd="sng" algn="ctr">
            <a:solidFill>
              <a:srgbClr val="000000"/>
            </a:solidFill>
            <a:prstDash val="solid"/>
            <a:headEnd type="none" w="med" len="med"/>
            <a:tailEnd type="arrow" w="med" len="med"/>
          </a:ln>
          <a:effectLst/>
        </p:spPr>
      </p:cxnSp>
      <p:cxnSp>
        <p:nvCxnSpPr>
          <p:cNvPr id="75" name="Straight Arrow Connector 13">
            <a:extLst>
              <a:ext uri="{FF2B5EF4-FFF2-40B4-BE49-F238E27FC236}">
                <a16:creationId xmlns:a16="http://schemas.microsoft.com/office/drawing/2014/main" id="{7413FEBD-0551-44F8-AD65-6334E584C9CA}"/>
              </a:ext>
            </a:extLst>
          </p:cNvPr>
          <p:cNvCxnSpPr>
            <a:cxnSpLocks/>
            <a:stCxn id="85" idx="2"/>
            <a:endCxn id="83" idx="3"/>
          </p:cNvCxnSpPr>
          <p:nvPr/>
        </p:nvCxnSpPr>
        <p:spPr>
          <a:xfrm rot="16200000" flipH="1">
            <a:off x="2240393" y="2032145"/>
            <a:ext cx="291042" cy="1745269"/>
          </a:xfrm>
          <a:prstGeom prst="bentConnector2">
            <a:avLst/>
          </a:prstGeom>
          <a:noFill/>
          <a:ln w="12700" cap="flat" cmpd="sng" algn="ctr">
            <a:solidFill>
              <a:srgbClr val="000000"/>
            </a:solidFill>
            <a:prstDash val="solid"/>
            <a:headEnd type="none" w="med" len="med"/>
            <a:tailEnd type="arrow" w="med" len="med"/>
          </a:ln>
          <a:effectLst/>
        </p:spPr>
      </p:cxnSp>
      <p:cxnSp>
        <p:nvCxnSpPr>
          <p:cNvPr id="76" name="Straight Arrow Connector 75">
            <a:extLst>
              <a:ext uri="{FF2B5EF4-FFF2-40B4-BE49-F238E27FC236}">
                <a16:creationId xmlns:a16="http://schemas.microsoft.com/office/drawing/2014/main" id="{BCD8A9C6-5929-4710-8DE1-3D5E2036E829}"/>
              </a:ext>
            </a:extLst>
          </p:cNvPr>
          <p:cNvCxnSpPr>
            <a:cxnSpLocks/>
          </p:cNvCxnSpPr>
          <p:nvPr/>
        </p:nvCxnSpPr>
        <p:spPr>
          <a:xfrm>
            <a:off x="1236403" y="3050301"/>
            <a:ext cx="2030084" cy="0"/>
          </a:xfrm>
          <a:prstGeom prst="straightConnector1">
            <a:avLst/>
          </a:prstGeom>
          <a:noFill/>
          <a:ln w="12700" cap="flat" cmpd="sng" algn="ctr">
            <a:solidFill>
              <a:srgbClr val="000000"/>
            </a:solidFill>
            <a:prstDash val="solid"/>
            <a:headEnd type="none" w="med" len="med"/>
            <a:tailEnd type="arrow" w="med" len="med"/>
          </a:ln>
          <a:effectLst/>
        </p:spPr>
      </p:cxnSp>
      <p:cxnSp>
        <p:nvCxnSpPr>
          <p:cNvPr id="77" name="Straight Arrow Connector 76">
            <a:extLst>
              <a:ext uri="{FF2B5EF4-FFF2-40B4-BE49-F238E27FC236}">
                <a16:creationId xmlns:a16="http://schemas.microsoft.com/office/drawing/2014/main" id="{A285E48F-EA37-448A-B7FC-86FDA4742D6C}"/>
              </a:ext>
            </a:extLst>
          </p:cNvPr>
          <p:cNvCxnSpPr>
            <a:cxnSpLocks/>
            <a:stCxn id="88" idx="1"/>
          </p:cNvCxnSpPr>
          <p:nvPr/>
        </p:nvCxnSpPr>
        <p:spPr>
          <a:xfrm>
            <a:off x="2741070" y="3644778"/>
            <a:ext cx="1817416" cy="2403"/>
          </a:xfrm>
          <a:prstGeom prst="straightConnector1">
            <a:avLst/>
          </a:prstGeom>
          <a:noFill/>
          <a:ln w="12700" cap="flat" cmpd="sng" algn="ctr">
            <a:solidFill>
              <a:srgbClr val="000000"/>
            </a:solidFill>
            <a:prstDash val="solid"/>
            <a:headEnd type="none" w="med" len="med"/>
            <a:tailEnd type="arrow" w="med" len="med"/>
          </a:ln>
          <a:effectLst/>
        </p:spPr>
      </p:cxnSp>
      <p:cxnSp>
        <p:nvCxnSpPr>
          <p:cNvPr id="78" name="Straight Arrow Connector 16">
            <a:extLst>
              <a:ext uri="{FF2B5EF4-FFF2-40B4-BE49-F238E27FC236}">
                <a16:creationId xmlns:a16="http://schemas.microsoft.com/office/drawing/2014/main" id="{48D7BEEA-0939-4D01-A54F-90A9065CCC69}"/>
              </a:ext>
            </a:extLst>
          </p:cNvPr>
          <p:cNvCxnSpPr>
            <a:cxnSpLocks/>
            <a:stCxn id="87" idx="0"/>
            <a:endCxn id="83" idx="3"/>
          </p:cNvCxnSpPr>
          <p:nvPr/>
        </p:nvCxnSpPr>
        <p:spPr>
          <a:xfrm rot="5400000" flipH="1" flipV="1">
            <a:off x="2230500" y="2333082"/>
            <a:ext cx="310829" cy="1745269"/>
          </a:xfrm>
          <a:prstGeom prst="bentConnector2">
            <a:avLst/>
          </a:prstGeom>
          <a:noFill/>
          <a:ln w="12700" cap="flat" cmpd="sng" algn="ctr">
            <a:solidFill>
              <a:srgbClr val="000000"/>
            </a:solidFill>
            <a:prstDash val="solid"/>
            <a:headEnd type="none" w="med" len="med"/>
            <a:tailEnd type="arrow" w="med" len="med"/>
          </a:ln>
          <a:effectLst/>
        </p:spPr>
      </p:cxnSp>
      <p:sp>
        <p:nvSpPr>
          <p:cNvPr id="79" name="Rectangle 78">
            <a:extLst>
              <a:ext uri="{FF2B5EF4-FFF2-40B4-BE49-F238E27FC236}">
                <a16:creationId xmlns:a16="http://schemas.microsoft.com/office/drawing/2014/main" id="{89F0EE74-AC80-4779-BBEF-CC46F6998D53}"/>
              </a:ext>
            </a:extLst>
          </p:cNvPr>
          <p:cNvSpPr/>
          <p:nvPr/>
        </p:nvSpPr>
        <p:spPr bwMode="gray">
          <a:xfrm flipH="1">
            <a:off x="488845" y="3271154"/>
            <a:ext cx="888369" cy="305264"/>
          </a:xfrm>
          <a:prstGeom prst="rect">
            <a:avLst/>
          </a:prstGeom>
          <a:noFill/>
          <a:ln w="25400" algn="ctr">
            <a:noFill/>
            <a:miter lim="800000"/>
            <a:headEnd/>
            <a:tailEnd/>
          </a:ln>
        </p:spPr>
        <p:txBody>
          <a:bodyPr lIns="90000" tIns="72000" rIns="90000" bIns="72000" rtlCol="0" anchor="ctr"/>
          <a:lstStyle/>
          <a:p>
            <a:pPr algn="ctr" fontAlgn="base">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SAP S/4HANA</a:t>
            </a:r>
          </a:p>
        </p:txBody>
      </p:sp>
      <p:sp>
        <p:nvSpPr>
          <p:cNvPr id="80" name="Rectangle 79">
            <a:extLst>
              <a:ext uri="{FF2B5EF4-FFF2-40B4-BE49-F238E27FC236}">
                <a16:creationId xmlns:a16="http://schemas.microsoft.com/office/drawing/2014/main" id="{D3118A2C-66AF-45D3-A1EF-6A496E0E794C}"/>
              </a:ext>
            </a:extLst>
          </p:cNvPr>
          <p:cNvSpPr/>
          <p:nvPr/>
        </p:nvSpPr>
        <p:spPr bwMode="gray">
          <a:xfrm flipH="1">
            <a:off x="1067876" y="3836650"/>
            <a:ext cx="888369" cy="305264"/>
          </a:xfrm>
          <a:prstGeom prst="rect">
            <a:avLst/>
          </a:prstGeom>
          <a:noFill/>
          <a:ln w="25400" algn="ctr">
            <a:noFill/>
            <a:miter lim="800000"/>
            <a:headEnd/>
            <a:tailEnd/>
          </a:ln>
        </p:spPr>
        <p:txBody>
          <a:bodyPr lIns="90000" tIns="72000" rIns="90000" bIns="72000" rtlCol="0" anchor="ctr"/>
          <a:lstStyle/>
          <a:p>
            <a:pPr algn="ctr" fontAlgn="base">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SAP BW/4HANA</a:t>
            </a:r>
          </a:p>
        </p:txBody>
      </p:sp>
      <p:sp>
        <p:nvSpPr>
          <p:cNvPr id="81" name="Rectangle 80">
            <a:extLst>
              <a:ext uri="{FF2B5EF4-FFF2-40B4-BE49-F238E27FC236}">
                <a16:creationId xmlns:a16="http://schemas.microsoft.com/office/drawing/2014/main" id="{4E3CF4DD-76AD-4392-BB61-E6CF89BEDB48}"/>
              </a:ext>
            </a:extLst>
          </p:cNvPr>
          <p:cNvSpPr/>
          <p:nvPr/>
        </p:nvSpPr>
        <p:spPr bwMode="gray">
          <a:xfrm flipH="1">
            <a:off x="2013238" y="3836650"/>
            <a:ext cx="888369" cy="305264"/>
          </a:xfrm>
          <a:prstGeom prst="rect">
            <a:avLst/>
          </a:prstGeom>
          <a:noFill/>
          <a:ln w="25400" algn="ctr">
            <a:noFill/>
            <a:miter lim="800000"/>
            <a:headEnd/>
            <a:tailEnd/>
          </a:ln>
        </p:spPr>
        <p:txBody>
          <a:bodyPr lIns="90000" tIns="72000" rIns="90000" bIns="72000" rtlCol="0" anchor="ctr"/>
          <a:lstStyle/>
          <a:p>
            <a:pPr algn="ctr" fontAlgn="base">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SAP NetWeaver</a:t>
            </a:r>
          </a:p>
        </p:txBody>
      </p:sp>
      <p:sp>
        <p:nvSpPr>
          <p:cNvPr id="82" name="Rectangle 81">
            <a:extLst>
              <a:ext uri="{FF2B5EF4-FFF2-40B4-BE49-F238E27FC236}">
                <a16:creationId xmlns:a16="http://schemas.microsoft.com/office/drawing/2014/main" id="{53CA7940-B0F3-4866-BC4D-9BB634D99AD7}"/>
              </a:ext>
            </a:extLst>
          </p:cNvPr>
          <p:cNvSpPr/>
          <p:nvPr/>
        </p:nvSpPr>
        <p:spPr bwMode="gray">
          <a:xfrm flipH="1">
            <a:off x="3260214" y="3315159"/>
            <a:ext cx="753062" cy="305264"/>
          </a:xfrm>
          <a:prstGeom prst="rect">
            <a:avLst/>
          </a:prstGeom>
          <a:solidFill>
            <a:srgbClr val="FFFFFF"/>
          </a:solidFill>
          <a:ln w="25400" algn="ctr">
            <a:solidFill>
              <a:srgbClr val="FFFFFF"/>
            </a:solid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ts val="0"/>
              </a:spcBef>
              <a:spcAft>
                <a:spcPct val="0"/>
              </a:spcAft>
              <a:buClr>
                <a:srgbClr val="F0AB00"/>
              </a:buClr>
              <a:buSzPct val="80000"/>
              <a:buFontTx/>
              <a:buNone/>
              <a:tabLst/>
              <a:defRPr/>
            </a:pPr>
            <a:r>
              <a:rPr kumimoji="0" lang="en-US" sz="800" b="0" i="0" u="none" strike="noStrike" kern="0" cap="none" spc="0" normalizeH="0" baseline="0" noProof="0" dirty="0">
                <a:ln>
                  <a:noFill/>
                </a:ln>
                <a:solidFill>
                  <a:srgbClr val="F0AB00"/>
                </a:solidFill>
                <a:effectLst/>
                <a:uLnTx/>
                <a:uFillTx/>
                <a:latin typeface="Arial"/>
                <a:ea typeface="Arial Unicode MS" pitchFamily="34" charset="-128"/>
                <a:cs typeface="Arial Unicode MS" pitchFamily="34" charset="-128"/>
              </a:rPr>
              <a:t>Weekly transmission</a:t>
            </a:r>
          </a:p>
        </p:txBody>
      </p:sp>
      <p:pic>
        <p:nvPicPr>
          <p:cNvPr id="83" name="Picture 82">
            <a:extLst>
              <a:ext uri="{FF2B5EF4-FFF2-40B4-BE49-F238E27FC236}">
                <a16:creationId xmlns:a16="http://schemas.microsoft.com/office/drawing/2014/main" id="{D524FA56-9431-4C34-9DE0-B5B18F232FD0}"/>
              </a:ext>
            </a:extLst>
          </p:cNvPr>
          <p:cNvPicPr>
            <a:picLocks noChangeAspect="1"/>
          </p:cNvPicPr>
          <p:nvPr/>
        </p:nvPicPr>
        <p:blipFill>
          <a:blip r:embed="rId3"/>
          <a:stretch>
            <a:fillRect/>
          </a:stretch>
        </p:blipFill>
        <p:spPr>
          <a:xfrm flipH="1">
            <a:off x="3258549" y="2672104"/>
            <a:ext cx="756393" cy="756393"/>
          </a:xfrm>
          <a:prstGeom prst="rect">
            <a:avLst/>
          </a:prstGeom>
        </p:spPr>
      </p:pic>
      <p:pic>
        <p:nvPicPr>
          <p:cNvPr id="84" name="Picture 83">
            <a:extLst>
              <a:ext uri="{FF2B5EF4-FFF2-40B4-BE49-F238E27FC236}">
                <a16:creationId xmlns:a16="http://schemas.microsoft.com/office/drawing/2014/main" id="{72839726-8AC5-4807-BD04-B838E083148C}"/>
              </a:ext>
            </a:extLst>
          </p:cNvPr>
          <p:cNvPicPr>
            <a:picLocks noChangeAspect="1"/>
          </p:cNvPicPr>
          <p:nvPr/>
        </p:nvPicPr>
        <p:blipFill>
          <a:blip r:embed="rId3"/>
          <a:stretch>
            <a:fillRect/>
          </a:stretch>
        </p:blipFill>
        <p:spPr>
          <a:xfrm flipH="1">
            <a:off x="2173775" y="2191966"/>
            <a:ext cx="567295" cy="567295"/>
          </a:xfrm>
          <a:prstGeom prst="rect">
            <a:avLst/>
          </a:prstGeom>
        </p:spPr>
      </p:pic>
      <p:pic>
        <p:nvPicPr>
          <p:cNvPr id="85" name="Picture 84">
            <a:extLst>
              <a:ext uri="{FF2B5EF4-FFF2-40B4-BE49-F238E27FC236}">
                <a16:creationId xmlns:a16="http://schemas.microsoft.com/office/drawing/2014/main" id="{AB53BD65-B6B1-46D4-A3F5-3FD7AB94A0A0}"/>
              </a:ext>
            </a:extLst>
          </p:cNvPr>
          <p:cNvPicPr>
            <a:picLocks noChangeAspect="1"/>
          </p:cNvPicPr>
          <p:nvPr/>
        </p:nvPicPr>
        <p:blipFill>
          <a:blip r:embed="rId3"/>
          <a:stretch>
            <a:fillRect/>
          </a:stretch>
        </p:blipFill>
        <p:spPr>
          <a:xfrm flipH="1">
            <a:off x="1229633" y="2191964"/>
            <a:ext cx="567295" cy="567295"/>
          </a:xfrm>
          <a:prstGeom prst="rect">
            <a:avLst/>
          </a:prstGeom>
        </p:spPr>
      </p:pic>
      <p:pic>
        <p:nvPicPr>
          <p:cNvPr id="86" name="Picture 85">
            <a:extLst>
              <a:ext uri="{FF2B5EF4-FFF2-40B4-BE49-F238E27FC236}">
                <a16:creationId xmlns:a16="http://schemas.microsoft.com/office/drawing/2014/main" id="{0963945C-11C0-4CFC-9FFC-11DA298549EB}"/>
              </a:ext>
            </a:extLst>
          </p:cNvPr>
          <p:cNvPicPr>
            <a:picLocks noChangeAspect="1"/>
          </p:cNvPicPr>
          <p:nvPr/>
        </p:nvPicPr>
        <p:blipFill>
          <a:blip r:embed="rId3"/>
          <a:stretch>
            <a:fillRect/>
          </a:stretch>
        </p:blipFill>
        <p:spPr>
          <a:xfrm flipH="1">
            <a:off x="661488" y="2766653"/>
            <a:ext cx="567295" cy="567295"/>
          </a:xfrm>
          <a:prstGeom prst="rect">
            <a:avLst/>
          </a:prstGeom>
        </p:spPr>
      </p:pic>
      <p:pic>
        <p:nvPicPr>
          <p:cNvPr id="87" name="Picture 86">
            <a:extLst>
              <a:ext uri="{FF2B5EF4-FFF2-40B4-BE49-F238E27FC236}">
                <a16:creationId xmlns:a16="http://schemas.microsoft.com/office/drawing/2014/main" id="{B0179484-5CE6-4573-825E-DC1A1D0D24EA}"/>
              </a:ext>
            </a:extLst>
          </p:cNvPr>
          <p:cNvPicPr>
            <a:picLocks noChangeAspect="1"/>
          </p:cNvPicPr>
          <p:nvPr/>
        </p:nvPicPr>
        <p:blipFill>
          <a:blip r:embed="rId3"/>
          <a:stretch>
            <a:fillRect/>
          </a:stretch>
        </p:blipFill>
        <p:spPr>
          <a:xfrm flipH="1">
            <a:off x="1229633" y="3361130"/>
            <a:ext cx="567295" cy="567295"/>
          </a:xfrm>
          <a:prstGeom prst="rect">
            <a:avLst/>
          </a:prstGeom>
        </p:spPr>
      </p:pic>
      <p:pic>
        <p:nvPicPr>
          <p:cNvPr id="88" name="Picture 87">
            <a:extLst>
              <a:ext uri="{FF2B5EF4-FFF2-40B4-BE49-F238E27FC236}">
                <a16:creationId xmlns:a16="http://schemas.microsoft.com/office/drawing/2014/main" id="{5B2E8595-B84C-4B22-989F-E4C7DCC8652D}"/>
              </a:ext>
            </a:extLst>
          </p:cNvPr>
          <p:cNvPicPr>
            <a:picLocks noChangeAspect="1"/>
          </p:cNvPicPr>
          <p:nvPr/>
        </p:nvPicPr>
        <p:blipFill>
          <a:blip r:embed="rId3"/>
          <a:stretch>
            <a:fillRect/>
          </a:stretch>
        </p:blipFill>
        <p:spPr>
          <a:xfrm flipH="1">
            <a:off x="2173775" y="3361130"/>
            <a:ext cx="567295" cy="567295"/>
          </a:xfrm>
          <a:prstGeom prst="rect">
            <a:avLst/>
          </a:prstGeom>
        </p:spPr>
      </p:pic>
      <p:sp>
        <p:nvSpPr>
          <p:cNvPr id="89" name="TextBox 88">
            <a:extLst>
              <a:ext uri="{FF2B5EF4-FFF2-40B4-BE49-F238E27FC236}">
                <a16:creationId xmlns:a16="http://schemas.microsoft.com/office/drawing/2014/main" id="{D169CC8D-ACF5-468B-A8A8-E8C9E467F98E}"/>
              </a:ext>
            </a:extLst>
          </p:cNvPr>
          <p:cNvSpPr txBox="1"/>
          <p:nvPr/>
        </p:nvSpPr>
        <p:spPr>
          <a:xfrm>
            <a:off x="8609674" y="2562221"/>
            <a:ext cx="3771790" cy="169277"/>
          </a:xfrm>
          <a:prstGeom prst="rect">
            <a:avLst/>
          </a:prstGeom>
          <a:noFill/>
        </p:spPr>
        <p:txBody>
          <a:bodyPr wrap="square" lIns="0" tIns="0" rIns="0" bIns="0" rtlCol="0">
            <a:spAutoFit/>
          </a:bodyPr>
          <a:lstStyle/>
          <a:p>
            <a:pPr defTabSz="1088776" fontAlgn="base">
              <a:spcBef>
                <a:spcPct val="50000"/>
              </a:spcBef>
              <a:spcAft>
                <a:spcPct val="0"/>
              </a:spcAft>
              <a:buClr>
                <a:srgbClr val="F0AB00"/>
              </a:buClr>
              <a:buSzPct val="80000"/>
            </a:pPr>
            <a:r>
              <a:rPr lang="de-DE" sz="1100" kern="0" dirty="0">
                <a:solidFill>
                  <a:srgbClr val="008FD3"/>
                </a:solidFill>
                <a:latin typeface="Arial"/>
                <a:ea typeface="Arial Unicode MS" pitchFamily="34" charset="-128"/>
                <a:cs typeface="Arial Unicode MS" pitchFamily="34" charset="-128"/>
              </a:rPr>
              <a:t>Customer landscape on SAP Public Cloud</a:t>
            </a:r>
            <a:endParaRPr lang="en-US" sz="1100" kern="0" dirty="0" err="1">
              <a:solidFill>
                <a:srgbClr val="008FD3"/>
              </a:solidFill>
              <a:latin typeface="Arial"/>
              <a:ea typeface="Arial Unicode MS" pitchFamily="34" charset="-128"/>
              <a:cs typeface="Arial Unicode MS" pitchFamily="34" charset="-128"/>
            </a:endParaRPr>
          </a:p>
        </p:txBody>
      </p:sp>
      <p:sp>
        <p:nvSpPr>
          <p:cNvPr id="90" name="Rectangle 89">
            <a:extLst>
              <a:ext uri="{FF2B5EF4-FFF2-40B4-BE49-F238E27FC236}">
                <a16:creationId xmlns:a16="http://schemas.microsoft.com/office/drawing/2014/main" id="{C2552EC0-EA06-4754-9E77-A18B1CB799CB}"/>
              </a:ext>
            </a:extLst>
          </p:cNvPr>
          <p:cNvSpPr/>
          <p:nvPr/>
        </p:nvSpPr>
        <p:spPr bwMode="gray">
          <a:xfrm flipH="1">
            <a:off x="9531690" y="3690286"/>
            <a:ext cx="1021301" cy="305264"/>
          </a:xfrm>
          <a:prstGeom prst="rect">
            <a:avLst/>
          </a:prstGeom>
          <a:noFill/>
          <a:ln w="25400" algn="ctr">
            <a:solidFill>
              <a:srgbClr val="FFFFFF"/>
            </a:solid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ts val="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SAP S/4HANA Cloud</a:t>
            </a:r>
          </a:p>
        </p:txBody>
      </p:sp>
      <p:pic>
        <p:nvPicPr>
          <p:cNvPr id="91" name="Picture 90">
            <a:extLst>
              <a:ext uri="{FF2B5EF4-FFF2-40B4-BE49-F238E27FC236}">
                <a16:creationId xmlns:a16="http://schemas.microsoft.com/office/drawing/2014/main" id="{A55D4213-B5B2-44BA-B9D3-9B72BE547E2E}"/>
              </a:ext>
            </a:extLst>
          </p:cNvPr>
          <p:cNvPicPr>
            <a:picLocks noChangeAspect="1"/>
          </p:cNvPicPr>
          <p:nvPr/>
        </p:nvPicPr>
        <p:blipFill>
          <a:blip r:embed="rId3"/>
          <a:stretch>
            <a:fillRect/>
          </a:stretch>
        </p:blipFill>
        <p:spPr>
          <a:xfrm flipH="1">
            <a:off x="9828189" y="3179585"/>
            <a:ext cx="567295" cy="567295"/>
          </a:xfrm>
          <a:prstGeom prst="rect">
            <a:avLst/>
          </a:prstGeom>
        </p:spPr>
      </p:pic>
      <p:cxnSp>
        <p:nvCxnSpPr>
          <p:cNvPr id="92" name="Straight Arrow Connector 81">
            <a:extLst>
              <a:ext uri="{FF2B5EF4-FFF2-40B4-BE49-F238E27FC236}">
                <a16:creationId xmlns:a16="http://schemas.microsoft.com/office/drawing/2014/main" id="{4D974043-EC4E-4D57-8AD9-D7856BEEB0F4}"/>
              </a:ext>
            </a:extLst>
          </p:cNvPr>
          <p:cNvCxnSpPr>
            <a:cxnSpLocks/>
            <a:stCxn id="91" idx="3"/>
            <a:endCxn id="103" idx="3"/>
          </p:cNvCxnSpPr>
          <p:nvPr/>
        </p:nvCxnSpPr>
        <p:spPr>
          <a:xfrm rot="10800000" flipV="1">
            <a:off x="7623521" y="3463233"/>
            <a:ext cx="2204669" cy="411870"/>
          </a:xfrm>
          <a:prstGeom prst="bentConnector3">
            <a:avLst>
              <a:gd name="adj1" fmla="val 50000"/>
            </a:avLst>
          </a:prstGeom>
          <a:noFill/>
          <a:ln w="10000" cap="flat" cmpd="sng" algn="ctr">
            <a:solidFill>
              <a:srgbClr val="000000"/>
            </a:solidFill>
            <a:prstDash val="solid"/>
            <a:headEnd type="none" w="med" len="med"/>
            <a:tailEnd type="arrow" w="med" len="med"/>
          </a:ln>
          <a:effectLst/>
        </p:spPr>
      </p:cxnSp>
      <p:sp>
        <p:nvSpPr>
          <p:cNvPr id="93" name="Freeform 5">
            <a:extLst>
              <a:ext uri="{FF2B5EF4-FFF2-40B4-BE49-F238E27FC236}">
                <a16:creationId xmlns:a16="http://schemas.microsoft.com/office/drawing/2014/main" id="{FF8AD209-5382-4CC7-ACA0-809120E5844E}"/>
              </a:ext>
            </a:extLst>
          </p:cNvPr>
          <p:cNvSpPr>
            <a:spLocks/>
          </p:cNvSpPr>
          <p:nvPr/>
        </p:nvSpPr>
        <p:spPr bwMode="auto">
          <a:xfrm>
            <a:off x="4576146" y="2595417"/>
            <a:ext cx="3053438" cy="1599819"/>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noFill/>
          <a:ln w="19050" algn="ctr">
            <a:solidFill>
              <a:srgbClr val="999999"/>
            </a:solidFill>
            <a:prstDash val="solid"/>
            <a:miter lim="800000"/>
            <a:headEnd/>
            <a:tailEnd/>
          </a:ln>
        </p:spPr>
        <p:txBody>
          <a:bodyPr lIns="89958" tIns="71966" rIns="89958" bIns="71966" rtlCol="0" anchor="ctr"/>
          <a:lstStyle/>
          <a:p>
            <a:pPr marL="0" marR="0" lvl="0" indent="0" algn="ctr" defTabSz="913941" eaLnBrk="1" fontAlgn="auto" latinLnBrk="0" hangingPunct="1">
              <a:lnSpc>
                <a:spcPct val="100000"/>
              </a:lnSpc>
              <a:spcBef>
                <a:spcPct val="50000"/>
              </a:spcBef>
              <a:spcAft>
                <a:spcPts val="0"/>
              </a:spcAft>
              <a:buClr>
                <a:srgbClr val="F0AB00"/>
              </a:buClr>
              <a:buSzPct val="80000"/>
              <a:buFontTx/>
              <a:buNone/>
              <a:tabLst/>
              <a:defRPr/>
            </a:pPr>
            <a:endParaRPr kumimoji="0" lang="en-US" sz="1200" b="0" i="0" u="none" strike="noStrike" kern="0" cap="none" spc="0" normalizeH="0" baseline="0" noProof="0" dirty="0">
              <a:ln>
                <a:noFill/>
              </a:ln>
              <a:solidFill>
                <a:srgbClr val="000000"/>
              </a:solidFill>
              <a:effectLst/>
              <a:uLnTx/>
              <a:uFillTx/>
              <a:latin typeface="BentonSans Light" panose="02000503000000020004" pitchFamily="2" charset="0"/>
              <a:ea typeface="Arial Unicode MS" pitchFamily="34" charset="-128"/>
              <a:cs typeface="Arial Unicode MS" pitchFamily="34" charset="-128"/>
            </a:endParaRPr>
          </a:p>
        </p:txBody>
      </p:sp>
      <p:sp>
        <p:nvSpPr>
          <p:cNvPr id="94" name="Freeform 5">
            <a:extLst>
              <a:ext uri="{FF2B5EF4-FFF2-40B4-BE49-F238E27FC236}">
                <a16:creationId xmlns:a16="http://schemas.microsoft.com/office/drawing/2014/main" id="{E3BD45BC-C6ED-462E-8D99-C0C74FCC0B59}"/>
              </a:ext>
            </a:extLst>
          </p:cNvPr>
          <p:cNvSpPr>
            <a:spLocks/>
          </p:cNvSpPr>
          <p:nvPr/>
        </p:nvSpPr>
        <p:spPr bwMode="auto">
          <a:xfrm flipH="1">
            <a:off x="6387530" y="3845754"/>
            <a:ext cx="1213497" cy="639845"/>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solidFill>
            <a:srgbClr val="FFFFFF"/>
          </a:solidFill>
          <a:ln w="19050" algn="ctr">
            <a:solidFill>
              <a:srgbClr val="999999"/>
            </a:solidFill>
            <a:prstDash val="solid"/>
            <a:miter lim="800000"/>
            <a:headEnd/>
            <a:tailEnd/>
          </a:ln>
        </p:spPr>
        <p:txBody>
          <a:bodyPr lIns="89958" tIns="71966" rIns="89958" bIns="71966" rtlCol="0" anchor="ctr"/>
          <a:lstStyle/>
          <a:p>
            <a:pPr marL="0" marR="0" lvl="0" indent="0" algn="ctr" defTabSz="913941" eaLnBrk="1" fontAlgn="auto" latinLnBrk="0" hangingPunct="1">
              <a:lnSpc>
                <a:spcPct val="100000"/>
              </a:lnSpc>
              <a:spcBef>
                <a:spcPct val="50000"/>
              </a:spcBef>
              <a:spcAft>
                <a:spcPts val="0"/>
              </a:spcAft>
              <a:buClr>
                <a:srgbClr val="F0AB00"/>
              </a:buClr>
              <a:buSzPct val="80000"/>
              <a:buFontTx/>
              <a:buNone/>
              <a:tabLst/>
              <a:defRPr/>
            </a:pPr>
            <a:endParaRPr kumimoji="0" lang="en-US" sz="1200" b="0" i="0" u="none" strike="noStrike" kern="0" cap="none" spc="0" normalizeH="0" baseline="0" noProof="0" dirty="0">
              <a:ln>
                <a:noFill/>
              </a:ln>
              <a:solidFill>
                <a:srgbClr val="000000"/>
              </a:solidFill>
              <a:effectLst/>
              <a:uLnTx/>
              <a:uFillTx/>
              <a:latin typeface="BentonSans Light" panose="02000503000000020004" pitchFamily="2" charset="0"/>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5480BCA-FFAE-4334-A924-5212F8E042CC}"/>
              </a:ext>
            </a:extLst>
          </p:cNvPr>
          <p:cNvSpPr txBox="1"/>
          <p:nvPr/>
        </p:nvSpPr>
        <p:spPr>
          <a:xfrm>
            <a:off x="4656715" y="3692643"/>
            <a:ext cx="2309915" cy="492443"/>
          </a:xfrm>
          <a:prstGeom prst="rect">
            <a:avLst/>
          </a:prstGeom>
          <a:noFill/>
        </p:spPr>
        <p:txBody>
          <a:bodyPr wrap="square" lIns="0" tIns="0" rIns="0" bIns="0" rtlCol="0">
            <a:spAutoFit/>
          </a:bodyPr>
          <a:lstStyle/>
          <a:p>
            <a:pPr algn="ctr" defTabSz="1088776" fontAlgn="base">
              <a:spcBef>
                <a:spcPts val="600"/>
              </a:spcBef>
              <a:spcAft>
                <a:spcPct val="0"/>
              </a:spcAft>
              <a:buClr>
                <a:srgbClr val="F0AB00"/>
              </a:buClr>
              <a:buSzPct val="80000"/>
            </a:pPr>
            <a:r>
              <a:rPr lang="de-DE" sz="1600" b="1" kern="0" dirty="0">
                <a:solidFill>
                  <a:srgbClr val="000000"/>
                </a:solidFill>
                <a:latin typeface="Arial"/>
                <a:ea typeface="Arial Unicode MS" pitchFamily="34" charset="-128"/>
                <a:cs typeface="Arial Unicode MS" pitchFamily="34" charset="-128"/>
              </a:rPr>
              <a:t>SAP EarlyWatch Alert workspace</a:t>
            </a:r>
            <a:endParaRPr lang="en-US" sz="1600" b="1" kern="0" dirty="0">
              <a:solidFill>
                <a:srgbClr val="000000"/>
              </a:solidFill>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36369674-E144-463B-BE94-5F07327F7437}"/>
              </a:ext>
            </a:extLst>
          </p:cNvPr>
          <p:cNvPicPr>
            <a:picLocks noChangeAspect="1"/>
          </p:cNvPicPr>
          <p:nvPr/>
        </p:nvPicPr>
        <p:blipFill>
          <a:blip r:embed="rId4"/>
          <a:stretch>
            <a:fillRect/>
          </a:stretch>
        </p:blipFill>
        <p:spPr>
          <a:xfrm>
            <a:off x="6417807" y="2960392"/>
            <a:ext cx="567295" cy="567295"/>
          </a:xfrm>
          <a:prstGeom prst="rect">
            <a:avLst/>
          </a:prstGeom>
        </p:spPr>
      </p:pic>
      <p:pic>
        <p:nvPicPr>
          <p:cNvPr id="97" name="Picture 96">
            <a:extLst>
              <a:ext uri="{FF2B5EF4-FFF2-40B4-BE49-F238E27FC236}">
                <a16:creationId xmlns:a16="http://schemas.microsoft.com/office/drawing/2014/main" id="{A44B6F8A-F09A-43E5-B4D1-6010B48E3ED9}"/>
              </a:ext>
            </a:extLst>
          </p:cNvPr>
          <p:cNvPicPr>
            <a:picLocks noChangeAspect="1"/>
          </p:cNvPicPr>
          <p:nvPr/>
        </p:nvPicPr>
        <p:blipFill>
          <a:blip r:embed="rId5"/>
          <a:stretch>
            <a:fillRect/>
          </a:stretch>
        </p:blipFill>
        <p:spPr>
          <a:xfrm>
            <a:off x="5397749" y="2616167"/>
            <a:ext cx="549190" cy="549190"/>
          </a:xfrm>
          <a:prstGeom prst="rect">
            <a:avLst/>
          </a:prstGeom>
        </p:spPr>
      </p:pic>
      <p:sp>
        <p:nvSpPr>
          <p:cNvPr id="98" name="TextBox 97">
            <a:extLst>
              <a:ext uri="{FF2B5EF4-FFF2-40B4-BE49-F238E27FC236}">
                <a16:creationId xmlns:a16="http://schemas.microsoft.com/office/drawing/2014/main" id="{39A24FAD-6E92-4927-9281-A642AF3DAE70}"/>
              </a:ext>
            </a:extLst>
          </p:cNvPr>
          <p:cNvSpPr txBox="1"/>
          <p:nvPr/>
        </p:nvSpPr>
        <p:spPr>
          <a:xfrm>
            <a:off x="5054733" y="3147944"/>
            <a:ext cx="1235223" cy="338554"/>
          </a:xfrm>
          <a:prstGeom prst="rect">
            <a:avLst/>
          </a:prstGeom>
          <a:noFill/>
        </p:spPr>
        <p:txBody>
          <a:bodyPr wrap="square" lIns="0" tIns="0" rIns="0" bIns="0" rtlCol="0">
            <a:spAutoFit/>
          </a:bodyPr>
          <a:lstStyle/>
          <a:p>
            <a:pPr algn="ctr" defTabSz="1088776" fontAlgn="base">
              <a:spcBef>
                <a:spcPts val="600"/>
              </a:spcBef>
              <a:spcAft>
                <a:spcPct val="0"/>
              </a:spcAft>
              <a:buClr>
                <a:srgbClr val="F0AB00"/>
              </a:buClr>
              <a:buSzPct val="80000"/>
            </a:pPr>
            <a:r>
              <a:rPr lang="de-DE" sz="1100" kern="0" dirty="0">
                <a:solidFill>
                  <a:srgbClr val="000000"/>
                </a:solidFill>
                <a:latin typeface="Arial"/>
                <a:ea typeface="Arial Unicode MS" pitchFamily="34" charset="-128"/>
                <a:cs typeface="Arial Unicode MS" pitchFamily="34" charset="-128"/>
              </a:rPr>
              <a:t>SAP One Support Launchpad account</a:t>
            </a:r>
            <a:endParaRPr lang="en-US" sz="1100" kern="0" dirty="0">
              <a:solidFill>
                <a:srgbClr val="000000"/>
              </a:solidFill>
              <a:latin typeface="Arial"/>
              <a:ea typeface="Arial Unicode MS" pitchFamily="34" charset="-128"/>
              <a:cs typeface="Arial Unicode MS" pitchFamily="34" charset="-128"/>
            </a:endParaRPr>
          </a:p>
        </p:txBody>
      </p:sp>
      <p:sp>
        <p:nvSpPr>
          <p:cNvPr id="99" name="TextBox 98">
            <a:extLst>
              <a:ext uri="{FF2B5EF4-FFF2-40B4-BE49-F238E27FC236}">
                <a16:creationId xmlns:a16="http://schemas.microsoft.com/office/drawing/2014/main" id="{7D7C975B-FE3C-44EB-9CA4-CFE7F90C5453}"/>
              </a:ext>
            </a:extLst>
          </p:cNvPr>
          <p:cNvSpPr txBox="1"/>
          <p:nvPr/>
        </p:nvSpPr>
        <p:spPr>
          <a:xfrm>
            <a:off x="6169198" y="3483557"/>
            <a:ext cx="1064513" cy="169277"/>
          </a:xfrm>
          <a:prstGeom prst="rect">
            <a:avLst/>
          </a:prstGeom>
          <a:noFill/>
        </p:spPr>
        <p:txBody>
          <a:bodyPr wrap="square" lIns="0" tIns="0" rIns="0" bIns="0" rtlCol="0">
            <a:spAutoFit/>
          </a:bodyPr>
          <a:lstStyle/>
          <a:p>
            <a:pPr algn="ctr" defTabSz="1088776" fontAlgn="base">
              <a:spcBef>
                <a:spcPts val="600"/>
              </a:spcBef>
              <a:spcAft>
                <a:spcPct val="0"/>
              </a:spcAft>
              <a:buClr>
                <a:srgbClr val="F0AB00"/>
              </a:buClr>
              <a:buSzPct val="80000"/>
            </a:pPr>
            <a:r>
              <a:rPr lang="de-DE" sz="1100" kern="0" dirty="0">
                <a:solidFill>
                  <a:srgbClr val="000000"/>
                </a:solidFill>
                <a:latin typeface="Arial"/>
                <a:ea typeface="Arial Unicode MS" pitchFamily="34" charset="-128"/>
                <a:cs typeface="Arial Unicode MS" pitchFamily="34" charset="-128"/>
              </a:rPr>
              <a:t>Collaboration</a:t>
            </a:r>
            <a:endParaRPr lang="en-US" sz="1100" kern="0" dirty="0">
              <a:solidFill>
                <a:srgbClr val="000000"/>
              </a:solidFill>
              <a:latin typeface="Arial"/>
              <a:ea typeface="Arial Unicode MS" pitchFamily="34" charset="-128"/>
              <a:cs typeface="Arial Unicode MS" pitchFamily="34" charset="-128"/>
            </a:endParaRPr>
          </a:p>
        </p:txBody>
      </p:sp>
      <p:sp>
        <p:nvSpPr>
          <p:cNvPr id="100" name="Rectangle 99">
            <a:extLst>
              <a:ext uri="{FF2B5EF4-FFF2-40B4-BE49-F238E27FC236}">
                <a16:creationId xmlns:a16="http://schemas.microsoft.com/office/drawing/2014/main" id="{5A1DC41E-9500-4871-91D3-A2EBDA3B62FC}"/>
              </a:ext>
            </a:extLst>
          </p:cNvPr>
          <p:cNvSpPr/>
          <p:nvPr/>
        </p:nvSpPr>
        <p:spPr bwMode="gray">
          <a:xfrm>
            <a:off x="4795423" y="4069412"/>
            <a:ext cx="195013" cy="115674"/>
          </a:xfrm>
          <a:prstGeom prst="rect">
            <a:avLst/>
          </a:prstGeom>
          <a:noFill/>
          <a:ln w="2540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de-DE" kern="0" dirty="0" err="1">
              <a:solidFill>
                <a:srgbClr val="000000"/>
              </a:solidFill>
              <a:latin typeface="Arial"/>
              <a:ea typeface="Arial Unicode MS" pitchFamily="34" charset="-128"/>
              <a:cs typeface="Arial Unicode MS" pitchFamily="34" charset="-128"/>
            </a:endParaRPr>
          </a:p>
        </p:txBody>
      </p:sp>
      <p:sp>
        <p:nvSpPr>
          <p:cNvPr id="101" name="Rectangle 100">
            <a:extLst>
              <a:ext uri="{FF2B5EF4-FFF2-40B4-BE49-F238E27FC236}">
                <a16:creationId xmlns:a16="http://schemas.microsoft.com/office/drawing/2014/main" id="{64580FBF-01B4-4A03-A234-EE92682C29FD}"/>
              </a:ext>
            </a:extLst>
          </p:cNvPr>
          <p:cNvSpPr/>
          <p:nvPr/>
        </p:nvSpPr>
        <p:spPr bwMode="gray">
          <a:xfrm>
            <a:off x="4795423" y="3432102"/>
            <a:ext cx="195013" cy="115674"/>
          </a:xfrm>
          <a:prstGeom prst="rect">
            <a:avLst/>
          </a:prstGeom>
          <a:noFill/>
          <a:ln w="2540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de-DE" kern="0" dirty="0" err="1">
              <a:solidFill>
                <a:srgbClr val="000000"/>
              </a:solidFill>
              <a:latin typeface="Arial"/>
              <a:ea typeface="Arial Unicode MS" pitchFamily="34" charset="-128"/>
              <a:cs typeface="Arial Unicode MS" pitchFamily="34" charset="-128"/>
            </a:endParaRPr>
          </a:p>
        </p:txBody>
      </p:sp>
      <p:sp>
        <p:nvSpPr>
          <p:cNvPr id="102" name="Rectangle 101">
            <a:extLst>
              <a:ext uri="{FF2B5EF4-FFF2-40B4-BE49-F238E27FC236}">
                <a16:creationId xmlns:a16="http://schemas.microsoft.com/office/drawing/2014/main" id="{F039D0BB-5479-4F4C-9293-D481FEF7E70F}"/>
              </a:ext>
            </a:extLst>
          </p:cNvPr>
          <p:cNvSpPr/>
          <p:nvPr/>
        </p:nvSpPr>
        <p:spPr bwMode="gray">
          <a:xfrm>
            <a:off x="7175067" y="3497554"/>
            <a:ext cx="195013" cy="115674"/>
          </a:xfrm>
          <a:prstGeom prst="rect">
            <a:avLst/>
          </a:prstGeom>
          <a:noFill/>
          <a:ln w="2540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de-DE" kern="0" dirty="0" err="1">
              <a:solidFill>
                <a:srgbClr val="000000"/>
              </a:solidFill>
              <a:latin typeface="Arial"/>
              <a:ea typeface="Arial Unicode MS" pitchFamily="34" charset="-128"/>
              <a:cs typeface="Arial Unicode MS" pitchFamily="34" charset="-128"/>
            </a:endParaRPr>
          </a:p>
        </p:txBody>
      </p:sp>
      <p:sp>
        <p:nvSpPr>
          <p:cNvPr id="103" name="Rectangle 102">
            <a:extLst>
              <a:ext uri="{FF2B5EF4-FFF2-40B4-BE49-F238E27FC236}">
                <a16:creationId xmlns:a16="http://schemas.microsoft.com/office/drawing/2014/main" id="{99CDD288-45BD-4579-9C08-2679EC3DB12A}"/>
              </a:ext>
            </a:extLst>
          </p:cNvPr>
          <p:cNvSpPr/>
          <p:nvPr/>
        </p:nvSpPr>
        <p:spPr bwMode="gray">
          <a:xfrm>
            <a:off x="7428507" y="3817266"/>
            <a:ext cx="195013" cy="115674"/>
          </a:xfrm>
          <a:prstGeom prst="rect">
            <a:avLst/>
          </a:prstGeom>
          <a:noFill/>
          <a:ln w="2540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de-DE" kern="0" dirty="0" err="1">
              <a:solidFill>
                <a:srgbClr val="000000"/>
              </a:solidFill>
              <a:latin typeface="Arial"/>
              <a:ea typeface="Arial Unicode MS" pitchFamily="34" charset="-128"/>
              <a:cs typeface="Arial Unicode MS" pitchFamily="34" charset="-128"/>
            </a:endParaRPr>
          </a:p>
        </p:txBody>
      </p:sp>
      <p:sp>
        <p:nvSpPr>
          <p:cNvPr id="104" name="TextBox 103">
            <a:extLst>
              <a:ext uri="{FF2B5EF4-FFF2-40B4-BE49-F238E27FC236}">
                <a16:creationId xmlns:a16="http://schemas.microsoft.com/office/drawing/2014/main" id="{7D8B18B8-CD13-4EEC-A87F-829628F98445}"/>
              </a:ext>
            </a:extLst>
          </p:cNvPr>
          <p:cNvSpPr txBox="1"/>
          <p:nvPr/>
        </p:nvSpPr>
        <p:spPr>
          <a:xfrm>
            <a:off x="4990948" y="4763786"/>
            <a:ext cx="2226584" cy="430887"/>
          </a:xfrm>
          <a:prstGeom prst="rect">
            <a:avLst/>
          </a:prstGeom>
          <a:noFill/>
        </p:spPr>
        <p:txBody>
          <a:bodyPr wrap="square" lIns="0" tIns="0" rIns="0" bIns="0" rtlCol="0">
            <a:spAutoFit/>
          </a:bodyPr>
          <a:lstStyle/>
          <a:p>
            <a:pPr algn="ctr" defTabSz="1088776" fontAlgn="base">
              <a:spcBef>
                <a:spcPts val="600"/>
              </a:spcBef>
              <a:spcAft>
                <a:spcPct val="0"/>
              </a:spcAft>
              <a:buClr>
                <a:srgbClr val="F0AB00"/>
              </a:buClr>
              <a:buSzPct val="80000"/>
            </a:pPr>
            <a:r>
              <a:rPr lang="de-DE" sz="1400" kern="0" dirty="0">
                <a:solidFill>
                  <a:srgbClr val="000000"/>
                </a:solidFill>
                <a:latin typeface="Arial"/>
                <a:ea typeface="Arial Unicode MS" pitchFamily="34" charset="-128"/>
                <a:cs typeface="Arial Unicode MS" pitchFamily="34" charset="-128"/>
              </a:rPr>
              <a:t>SAP Service Engine running on SAP NetWeaver</a:t>
            </a:r>
            <a:endParaRPr lang="en-US" sz="1400" kern="0" dirty="0">
              <a:solidFill>
                <a:srgbClr val="000000"/>
              </a:solidFill>
              <a:latin typeface="Arial"/>
              <a:ea typeface="Arial Unicode MS" pitchFamily="34" charset="-128"/>
              <a:cs typeface="Arial Unicode MS" pitchFamily="34" charset="-128"/>
            </a:endParaRPr>
          </a:p>
        </p:txBody>
      </p:sp>
      <p:sp>
        <p:nvSpPr>
          <p:cNvPr id="105" name="TextBox 104">
            <a:extLst>
              <a:ext uri="{FF2B5EF4-FFF2-40B4-BE49-F238E27FC236}">
                <a16:creationId xmlns:a16="http://schemas.microsoft.com/office/drawing/2014/main" id="{DCC470BB-8409-4854-8749-8B938B5FEF1E}"/>
              </a:ext>
            </a:extLst>
          </p:cNvPr>
          <p:cNvSpPr txBox="1"/>
          <p:nvPr/>
        </p:nvSpPr>
        <p:spPr>
          <a:xfrm>
            <a:off x="5576263" y="5816447"/>
            <a:ext cx="1055955" cy="215444"/>
          </a:xfrm>
          <a:prstGeom prst="rect">
            <a:avLst/>
          </a:prstGeom>
          <a:noFill/>
        </p:spPr>
        <p:txBody>
          <a:bodyPr wrap="square" lIns="0" tIns="0" rIns="0" bIns="0" rtlCol="0">
            <a:spAutoFit/>
          </a:bodyPr>
          <a:lstStyle/>
          <a:p>
            <a:pPr algn="ctr" defTabSz="1088776" fontAlgn="base">
              <a:spcBef>
                <a:spcPts val="600"/>
              </a:spcBef>
              <a:spcAft>
                <a:spcPct val="0"/>
              </a:spcAft>
              <a:buClr>
                <a:srgbClr val="F0AB00"/>
              </a:buClr>
              <a:buSzPct val="80000"/>
            </a:pPr>
            <a:r>
              <a:rPr lang="de-DE" sz="1400" b="1" kern="0" dirty="0">
                <a:solidFill>
                  <a:srgbClr val="000000"/>
                </a:solidFill>
                <a:latin typeface="Arial"/>
                <a:ea typeface="Arial Unicode MS" pitchFamily="34" charset="-128"/>
                <a:cs typeface="Arial Unicode MS" pitchFamily="34" charset="-128"/>
              </a:rPr>
              <a:t>SAP HANA</a:t>
            </a:r>
            <a:endParaRPr lang="en-US" sz="1400" b="1" kern="0" dirty="0">
              <a:solidFill>
                <a:srgbClr val="000000"/>
              </a:solidFill>
              <a:latin typeface="Arial"/>
              <a:ea typeface="Arial Unicode MS" pitchFamily="34" charset="-128"/>
              <a:cs typeface="Arial Unicode MS" pitchFamily="34" charset="-128"/>
            </a:endParaRPr>
          </a:p>
        </p:txBody>
      </p:sp>
      <p:sp>
        <p:nvSpPr>
          <p:cNvPr id="106" name="TextBox 105">
            <a:extLst>
              <a:ext uri="{FF2B5EF4-FFF2-40B4-BE49-F238E27FC236}">
                <a16:creationId xmlns:a16="http://schemas.microsoft.com/office/drawing/2014/main" id="{33149759-8918-4650-98E6-1B79610843A4}"/>
              </a:ext>
            </a:extLst>
          </p:cNvPr>
          <p:cNvSpPr txBox="1"/>
          <p:nvPr/>
        </p:nvSpPr>
        <p:spPr>
          <a:xfrm>
            <a:off x="5059183" y="5241494"/>
            <a:ext cx="2090115" cy="169277"/>
          </a:xfrm>
          <a:prstGeom prst="rect">
            <a:avLst/>
          </a:prstGeom>
          <a:noFill/>
        </p:spPr>
        <p:txBody>
          <a:bodyPr wrap="square" lIns="0" tIns="0" rIns="0" bIns="0" rtlCol="0">
            <a:spAutoFit/>
          </a:bodyPr>
          <a:lstStyle/>
          <a:p>
            <a:pPr algn="ctr" defTabSz="1088776" fontAlgn="base">
              <a:spcBef>
                <a:spcPts val="600"/>
              </a:spcBef>
              <a:spcAft>
                <a:spcPct val="0"/>
              </a:spcAft>
              <a:buClr>
                <a:srgbClr val="F0AB00"/>
              </a:buClr>
              <a:buSzPct val="80000"/>
            </a:pPr>
            <a:r>
              <a:rPr lang="de-DE" sz="1100" kern="0" dirty="0">
                <a:solidFill>
                  <a:srgbClr val="000000"/>
                </a:solidFill>
                <a:latin typeface="Arial"/>
                <a:ea typeface="Arial Unicode MS" pitchFamily="34" charset="-128"/>
                <a:cs typeface="Arial Unicode MS" pitchFamily="34" charset="-128"/>
              </a:rPr>
              <a:t>Conversational AI, PAL, ML</a:t>
            </a:r>
            <a:endParaRPr lang="en-US" sz="1100" kern="0" dirty="0" err="1">
              <a:solidFill>
                <a:srgbClr val="000000"/>
              </a:solidFill>
              <a:latin typeface="Arial"/>
              <a:ea typeface="Arial Unicode MS" pitchFamily="34" charset="-128"/>
              <a:cs typeface="Arial Unicode MS" pitchFamily="34" charset="-128"/>
            </a:endParaRPr>
          </a:p>
        </p:txBody>
      </p:sp>
      <p:pic>
        <p:nvPicPr>
          <p:cNvPr id="107" name="Picture 106">
            <a:extLst>
              <a:ext uri="{FF2B5EF4-FFF2-40B4-BE49-F238E27FC236}">
                <a16:creationId xmlns:a16="http://schemas.microsoft.com/office/drawing/2014/main" id="{DF405162-8F10-4030-AE28-EE54FDB22C5E}"/>
              </a:ext>
            </a:extLst>
          </p:cNvPr>
          <p:cNvPicPr>
            <a:picLocks noChangeAspect="1"/>
          </p:cNvPicPr>
          <p:nvPr/>
        </p:nvPicPr>
        <p:blipFill>
          <a:blip r:embed="rId3"/>
          <a:stretch>
            <a:fillRect/>
          </a:stretch>
        </p:blipFill>
        <p:spPr>
          <a:xfrm flipH="1">
            <a:off x="5842778" y="5376463"/>
            <a:ext cx="501732" cy="501732"/>
          </a:xfrm>
          <a:prstGeom prst="rect">
            <a:avLst/>
          </a:prstGeom>
        </p:spPr>
      </p:pic>
      <p:sp>
        <p:nvSpPr>
          <p:cNvPr id="108" name="TextBox 107">
            <a:extLst>
              <a:ext uri="{FF2B5EF4-FFF2-40B4-BE49-F238E27FC236}">
                <a16:creationId xmlns:a16="http://schemas.microsoft.com/office/drawing/2014/main" id="{9E3909ED-2045-4574-8DF6-005E3AC9D329}"/>
              </a:ext>
            </a:extLst>
          </p:cNvPr>
          <p:cNvSpPr txBox="1"/>
          <p:nvPr/>
        </p:nvSpPr>
        <p:spPr>
          <a:xfrm>
            <a:off x="5275285" y="1621944"/>
            <a:ext cx="1624627" cy="699404"/>
          </a:xfrm>
          <a:prstGeom prst="rect">
            <a:avLst/>
          </a:prstGeom>
          <a:noFill/>
        </p:spPr>
        <p:txBody>
          <a:bodyPr wrap="square" lIns="90000" tIns="72000" rIns="90000" bIns="72000" rtlCol="0">
            <a:spAutoFit/>
          </a:bodyPr>
          <a:lstStyle/>
          <a:p>
            <a:pPr algn="ctr" defTabSz="1088776" fontAlgn="base">
              <a:spcBef>
                <a:spcPct val="50000"/>
              </a:spcBef>
              <a:spcAft>
                <a:spcPct val="0"/>
              </a:spcAft>
              <a:buClr>
                <a:srgbClr val="F0AB00"/>
              </a:buClr>
              <a:buSzPct val="80000"/>
            </a:pPr>
            <a:r>
              <a:rPr lang="de-DE" sz="1200" b="1" kern="0" dirty="0">
                <a:solidFill>
                  <a:srgbClr val="000000"/>
                </a:solidFill>
                <a:latin typeface="Arial"/>
                <a:ea typeface="Arial Unicode MS" pitchFamily="34" charset="-128"/>
                <a:cs typeface="Arial Unicode MS" pitchFamily="34" charset="-128"/>
              </a:rPr>
              <a:t>SAP Business Technology Platform</a:t>
            </a:r>
            <a:endParaRPr lang="en-US" sz="1200" b="1" kern="0" dirty="0">
              <a:solidFill>
                <a:srgbClr val="000000"/>
              </a:solidFill>
              <a:latin typeface="Arial"/>
              <a:ea typeface="Arial Unicode MS" pitchFamily="34" charset="-128"/>
              <a:cs typeface="Arial Unicode MS" pitchFamily="34" charset="-128"/>
            </a:endParaRPr>
          </a:p>
        </p:txBody>
      </p:sp>
      <p:sp>
        <p:nvSpPr>
          <p:cNvPr id="109" name="Freeform: Shape 108">
            <a:extLst>
              <a:ext uri="{FF2B5EF4-FFF2-40B4-BE49-F238E27FC236}">
                <a16:creationId xmlns:a16="http://schemas.microsoft.com/office/drawing/2014/main" id="{97EF61FB-9059-4609-8761-84FA2318096F}"/>
              </a:ext>
            </a:extLst>
          </p:cNvPr>
          <p:cNvSpPr/>
          <p:nvPr/>
        </p:nvSpPr>
        <p:spPr bwMode="gray">
          <a:xfrm>
            <a:off x="2299394" y="4711350"/>
            <a:ext cx="7587162" cy="1346542"/>
          </a:xfrm>
          <a:custGeom>
            <a:avLst/>
            <a:gdLst>
              <a:gd name="connsiteX0" fmla="*/ 2569580 w 7718894"/>
              <a:gd name="connsiteY0" fmla="*/ 0 h 1583180"/>
              <a:gd name="connsiteX1" fmla="*/ 5144237 w 7718894"/>
              <a:gd name="connsiteY1" fmla="*/ 0 h 1583180"/>
              <a:gd name="connsiteX2" fmla="*/ 5144237 w 7718894"/>
              <a:gd name="connsiteY2" fmla="*/ 830966 h 1583180"/>
              <a:gd name="connsiteX3" fmla="*/ 7718894 w 7718894"/>
              <a:gd name="connsiteY3" fmla="*/ 830966 h 1583180"/>
              <a:gd name="connsiteX4" fmla="*/ 7718894 w 7718894"/>
              <a:gd name="connsiteY4" fmla="*/ 1583179 h 1583180"/>
              <a:gd name="connsiteX5" fmla="*/ 5144237 w 7718894"/>
              <a:gd name="connsiteY5" fmla="*/ 1583179 h 1583180"/>
              <a:gd name="connsiteX6" fmla="*/ 5144237 w 7718894"/>
              <a:gd name="connsiteY6" fmla="*/ 1583180 h 1583180"/>
              <a:gd name="connsiteX7" fmla="*/ 2569580 w 7718894"/>
              <a:gd name="connsiteY7" fmla="*/ 1583180 h 1583180"/>
              <a:gd name="connsiteX8" fmla="*/ 2569580 w 7718894"/>
              <a:gd name="connsiteY8" fmla="*/ 1583179 h 1583180"/>
              <a:gd name="connsiteX9" fmla="*/ 0 w 7718894"/>
              <a:gd name="connsiteY9" fmla="*/ 1583179 h 1583180"/>
              <a:gd name="connsiteX10" fmla="*/ 0 w 7718894"/>
              <a:gd name="connsiteY10" fmla="*/ 830966 h 1583180"/>
              <a:gd name="connsiteX11" fmla="*/ 2569580 w 7718894"/>
              <a:gd name="connsiteY11" fmla="*/ 830966 h 1583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8894" h="1583180">
                <a:moveTo>
                  <a:pt x="2569580" y="0"/>
                </a:moveTo>
                <a:lnTo>
                  <a:pt x="5144237" y="0"/>
                </a:lnTo>
                <a:lnTo>
                  <a:pt x="5144237" y="830966"/>
                </a:lnTo>
                <a:lnTo>
                  <a:pt x="7718894" y="830966"/>
                </a:lnTo>
                <a:lnTo>
                  <a:pt x="7718894" y="1583179"/>
                </a:lnTo>
                <a:lnTo>
                  <a:pt x="5144237" y="1583179"/>
                </a:lnTo>
                <a:lnTo>
                  <a:pt x="5144237" y="1583180"/>
                </a:lnTo>
                <a:lnTo>
                  <a:pt x="2569580" y="1583180"/>
                </a:lnTo>
                <a:lnTo>
                  <a:pt x="2569580" y="1583179"/>
                </a:lnTo>
                <a:lnTo>
                  <a:pt x="0" y="1583179"/>
                </a:lnTo>
                <a:lnTo>
                  <a:pt x="0" y="830966"/>
                </a:lnTo>
                <a:lnTo>
                  <a:pt x="2569580" y="830966"/>
                </a:lnTo>
                <a:close/>
              </a:path>
            </a:pathLst>
          </a:custGeom>
          <a:noFill/>
          <a:ln w="6350" algn="ctr">
            <a:solidFill>
              <a:srgbClr val="999999"/>
            </a:solid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10" name="TextBox 109">
            <a:extLst>
              <a:ext uri="{FF2B5EF4-FFF2-40B4-BE49-F238E27FC236}">
                <a16:creationId xmlns:a16="http://schemas.microsoft.com/office/drawing/2014/main" id="{05E074D3-0E88-4C14-AC28-A95C658B3485}"/>
              </a:ext>
            </a:extLst>
          </p:cNvPr>
          <p:cNvSpPr txBox="1"/>
          <p:nvPr/>
        </p:nvSpPr>
        <p:spPr>
          <a:xfrm>
            <a:off x="2414005" y="5580116"/>
            <a:ext cx="2226584" cy="430887"/>
          </a:xfrm>
          <a:prstGeom prst="rect">
            <a:avLst/>
          </a:prstGeom>
          <a:noFill/>
        </p:spPr>
        <p:txBody>
          <a:bodyPr wrap="square" lIns="0" tIns="0" rIns="0" bIns="0" rtlCol="0">
            <a:spAutoFit/>
          </a:bodyPr>
          <a:lstStyle/>
          <a:p>
            <a:pPr algn="ctr" defTabSz="1088776" fontAlgn="base">
              <a:spcBef>
                <a:spcPts val="600"/>
              </a:spcBef>
              <a:spcAft>
                <a:spcPct val="0"/>
              </a:spcAft>
              <a:buClr>
                <a:srgbClr val="F0AB00"/>
              </a:buClr>
              <a:buSzPct val="80000"/>
            </a:pPr>
            <a:r>
              <a:rPr lang="de-DE" sz="1400" kern="0" dirty="0">
                <a:solidFill>
                  <a:srgbClr val="000000"/>
                </a:solidFill>
                <a:latin typeface="Arial"/>
                <a:ea typeface="Arial Unicode MS" pitchFamily="34" charset="-128"/>
                <a:cs typeface="Arial Unicode MS" pitchFamily="34" charset="-128"/>
              </a:rPr>
              <a:t>Service Development &amp; Data Science</a:t>
            </a:r>
            <a:endParaRPr lang="en-US" sz="1400" kern="0" dirty="0">
              <a:solidFill>
                <a:srgbClr val="000000"/>
              </a:solidFill>
              <a:latin typeface="Arial"/>
              <a:ea typeface="Arial Unicode MS" pitchFamily="34" charset="-128"/>
              <a:cs typeface="Arial Unicode MS" pitchFamily="34" charset="-128"/>
            </a:endParaRPr>
          </a:p>
        </p:txBody>
      </p:sp>
      <p:sp>
        <p:nvSpPr>
          <p:cNvPr id="111" name="TextBox 110">
            <a:extLst>
              <a:ext uri="{FF2B5EF4-FFF2-40B4-BE49-F238E27FC236}">
                <a16:creationId xmlns:a16="http://schemas.microsoft.com/office/drawing/2014/main" id="{D8F8EF6B-598F-47A3-B58F-9D9AE9B4CA0C}"/>
              </a:ext>
            </a:extLst>
          </p:cNvPr>
          <p:cNvSpPr txBox="1"/>
          <p:nvPr/>
        </p:nvSpPr>
        <p:spPr>
          <a:xfrm>
            <a:off x="7623520" y="5682138"/>
            <a:ext cx="2226584" cy="215444"/>
          </a:xfrm>
          <a:prstGeom prst="rect">
            <a:avLst/>
          </a:prstGeom>
          <a:noFill/>
        </p:spPr>
        <p:txBody>
          <a:bodyPr wrap="square" lIns="0" tIns="0" rIns="0" bIns="0" rtlCol="0">
            <a:spAutoFit/>
          </a:bodyPr>
          <a:lstStyle/>
          <a:p>
            <a:pPr algn="ctr" defTabSz="1088776" fontAlgn="base">
              <a:spcBef>
                <a:spcPts val="600"/>
              </a:spcBef>
              <a:spcAft>
                <a:spcPct val="0"/>
              </a:spcAft>
              <a:buClr>
                <a:srgbClr val="F0AB00"/>
              </a:buClr>
              <a:buSzPct val="80000"/>
            </a:pPr>
            <a:r>
              <a:rPr lang="de-DE" sz="1400" kern="0" dirty="0">
                <a:solidFill>
                  <a:srgbClr val="000000"/>
                </a:solidFill>
                <a:latin typeface="Arial"/>
                <a:ea typeface="Arial Unicode MS" pitchFamily="34" charset="-128"/>
                <a:cs typeface="Arial Unicode MS" pitchFamily="34" charset="-128"/>
              </a:rPr>
              <a:t>Analytics Cloud</a:t>
            </a:r>
          </a:p>
        </p:txBody>
      </p:sp>
      <p:cxnSp>
        <p:nvCxnSpPr>
          <p:cNvPr id="112" name="Straight Connector 111">
            <a:extLst>
              <a:ext uri="{FF2B5EF4-FFF2-40B4-BE49-F238E27FC236}">
                <a16:creationId xmlns:a16="http://schemas.microsoft.com/office/drawing/2014/main" id="{E3B4799E-5A58-438F-86B3-BD299BA00CA8}"/>
              </a:ext>
            </a:extLst>
          </p:cNvPr>
          <p:cNvCxnSpPr>
            <a:cxnSpLocks/>
            <a:stCxn id="109" idx="11"/>
            <a:endCxn id="109" idx="7"/>
          </p:cNvCxnSpPr>
          <p:nvPr/>
        </p:nvCxnSpPr>
        <p:spPr>
          <a:xfrm>
            <a:off x="4825121" y="5418111"/>
            <a:ext cx="0" cy="639781"/>
          </a:xfrm>
          <a:prstGeom prst="line">
            <a:avLst/>
          </a:prstGeom>
          <a:noFill/>
          <a:ln w="6350" cap="flat" cmpd="sng" algn="ctr">
            <a:solidFill>
              <a:srgbClr val="999999"/>
            </a:solidFill>
            <a:prstDash val="dash"/>
            <a:headEnd type="none" w="med" len="med"/>
            <a:tailEnd type="none" w="med" len="med"/>
          </a:ln>
          <a:effectLst/>
        </p:spPr>
      </p:cxnSp>
      <p:cxnSp>
        <p:nvCxnSpPr>
          <p:cNvPr id="113" name="Straight Connector 112">
            <a:extLst>
              <a:ext uri="{FF2B5EF4-FFF2-40B4-BE49-F238E27FC236}">
                <a16:creationId xmlns:a16="http://schemas.microsoft.com/office/drawing/2014/main" id="{51A1E896-9B12-4283-8C7C-37E5D7FC0748}"/>
              </a:ext>
            </a:extLst>
          </p:cNvPr>
          <p:cNvCxnSpPr>
            <a:cxnSpLocks/>
            <a:stCxn id="109" idx="2"/>
          </p:cNvCxnSpPr>
          <p:nvPr/>
        </p:nvCxnSpPr>
        <p:spPr>
          <a:xfrm flipH="1">
            <a:off x="7346111" y="5418111"/>
            <a:ext cx="9728" cy="639781"/>
          </a:xfrm>
          <a:prstGeom prst="line">
            <a:avLst/>
          </a:prstGeom>
          <a:noFill/>
          <a:ln w="6350" cap="flat" cmpd="sng" algn="ctr">
            <a:solidFill>
              <a:srgbClr val="999999"/>
            </a:solidFill>
            <a:prstDash val="dash"/>
            <a:headEnd type="none" w="med" len="med"/>
            <a:tailEnd type="none" w="med" len="med"/>
          </a:ln>
          <a:effectLst/>
        </p:spPr>
      </p:cxnSp>
      <p:sp>
        <p:nvSpPr>
          <p:cNvPr id="114" name="Rectangle 113">
            <a:extLst>
              <a:ext uri="{FF2B5EF4-FFF2-40B4-BE49-F238E27FC236}">
                <a16:creationId xmlns:a16="http://schemas.microsoft.com/office/drawing/2014/main" id="{5EF07387-39FA-4DD3-9603-700D212BF2FA}"/>
              </a:ext>
            </a:extLst>
          </p:cNvPr>
          <p:cNvSpPr/>
          <p:nvPr/>
        </p:nvSpPr>
        <p:spPr bwMode="gray">
          <a:xfrm flipH="1">
            <a:off x="8033175" y="2488807"/>
            <a:ext cx="3853489" cy="1810823"/>
          </a:xfrm>
          <a:prstGeom prst="rect">
            <a:avLst/>
          </a:prstGeom>
          <a:noFill/>
          <a:ln w="12700" algn="ctr">
            <a:solidFill>
              <a:srgbClr val="008FD3"/>
            </a:solid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endParaRPr kumimoji="0" lang="en-US"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15" name="Rectangle 114">
            <a:extLst>
              <a:ext uri="{FF2B5EF4-FFF2-40B4-BE49-F238E27FC236}">
                <a16:creationId xmlns:a16="http://schemas.microsoft.com/office/drawing/2014/main" id="{4F6D8BE0-234C-4A5D-BDD5-8A51B1BB4877}"/>
              </a:ext>
            </a:extLst>
          </p:cNvPr>
          <p:cNvSpPr/>
          <p:nvPr/>
        </p:nvSpPr>
        <p:spPr bwMode="gray">
          <a:xfrm flipH="1">
            <a:off x="8761644" y="3531197"/>
            <a:ext cx="753062" cy="305264"/>
          </a:xfrm>
          <a:prstGeom prst="rect">
            <a:avLst/>
          </a:prstGeom>
          <a:solidFill>
            <a:srgbClr val="FFFFFF"/>
          </a:solidFill>
          <a:ln w="25400" algn="ctr">
            <a:solidFill>
              <a:srgbClr val="FFFFFF"/>
            </a:solid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ts val="0"/>
              </a:spcBef>
              <a:spcAft>
                <a:spcPct val="0"/>
              </a:spcAft>
              <a:buClr>
                <a:srgbClr val="F0AB00"/>
              </a:buClr>
              <a:buSzPct val="80000"/>
              <a:buFontTx/>
              <a:buNone/>
              <a:tabLst/>
              <a:defRPr/>
            </a:pPr>
            <a:r>
              <a:rPr kumimoji="0" lang="en-US" sz="800" b="0" i="0" u="none" strike="noStrike" kern="0" cap="none" spc="0" normalizeH="0" baseline="0" noProof="0" dirty="0">
                <a:ln>
                  <a:noFill/>
                </a:ln>
                <a:solidFill>
                  <a:srgbClr val="F0AB00"/>
                </a:solidFill>
                <a:effectLst/>
                <a:uLnTx/>
                <a:uFillTx/>
                <a:latin typeface="Arial"/>
                <a:ea typeface="Arial Unicode MS" pitchFamily="34" charset="-128"/>
                <a:cs typeface="Arial Unicode MS" pitchFamily="34" charset="-128"/>
              </a:rPr>
              <a:t>Weekly transmission</a:t>
            </a:r>
          </a:p>
        </p:txBody>
      </p:sp>
      <p:sp>
        <p:nvSpPr>
          <p:cNvPr id="116" name="Arrow: Right 115">
            <a:extLst>
              <a:ext uri="{FF2B5EF4-FFF2-40B4-BE49-F238E27FC236}">
                <a16:creationId xmlns:a16="http://schemas.microsoft.com/office/drawing/2014/main" id="{7D56A794-1A65-46FD-8CAF-04C401755413}"/>
              </a:ext>
            </a:extLst>
          </p:cNvPr>
          <p:cNvSpPr/>
          <p:nvPr/>
        </p:nvSpPr>
        <p:spPr bwMode="gray">
          <a:xfrm rot="5234657">
            <a:off x="5895121" y="4352898"/>
            <a:ext cx="376999" cy="270496"/>
          </a:xfrm>
          <a:prstGeom prst="rightArrow">
            <a:avLst/>
          </a:prstGeom>
          <a:noFill/>
          <a:ln w="25400" algn="ctr">
            <a:solidFill>
              <a:srgbClr val="000000"/>
            </a:solid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endParaRPr kumimoji="0" lang="en-IN"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cxnSp>
        <p:nvCxnSpPr>
          <p:cNvPr id="117" name="Straight Connector 116">
            <a:extLst>
              <a:ext uri="{FF2B5EF4-FFF2-40B4-BE49-F238E27FC236}">
                <a16:creationId xmlns:a16="http://schemas.microsoft.com/office/drawing/2014/main" id="{1AC4265A-ED20-4E10-ABA8-54B6038EB38F}"/>
              </a:ext>
            </a:extLst>
          </p:cNvPr>
          <p:cNvCxnSpPr>
            <a:cxnSpLocks/>
          </p:cNvCxnSpPr>
          <p:nvPr/>
        </p:nvCxnSpPr>
        <p:spPr>
          <a:xfrm>
            <a:off x="3533064" y="6051338"/>
            <a:ext cx="0" cy="163031"/>
          </a:xfrm>
          <a:prstGeom prst="line">
            <a:avLst/>
          </a:prstGeom>
          <a:noFill/>
          <a:ln w="25400" cap="flat" cmpd="sng" algn="ctr">
            <a:solidFill>
              <a:srgbClr val="000000"/>
            </a:solidFill>
            <a:prstDash val="solid"/>
            <a:headEnd type="none" w="med" len="med"/>
            <a:tailEnd type="none" w="med" len="med"/>
          </a:ln>
          <a:effectLst/>
        </p:spPr>
      </p:cxnSp>
      <p:cxnSp>
        <p:nvCxnSpPr>
          <p:cNvPr id="118" name="Straight Connector 117">
            <a:extLst>
              <a:ext uri="{FF2B5EF4-FFF2-40B4-BE49-F238E27FC236}">
                <a16:creationId xmlns:a16="http://schemas.microsoft.com/office/drawing/2014/main" id="{889316CC-C845-40BF-B94E-B586A533A081}"/>
              </a:ext>
            </a:extLst>
          </p:cNvPr>
          <p:cNvCxnSpPr>
            <a:cxnSpLocks/>
          </p:cNvCxnSpPr>
          <p:nvPr/>
        </p:nvCxnSpPr>
        <p:spPr>
          <a:xfrm>
            <a:off x="3528625" y="6210678"/>
            <a:ext cx="5205494" cy="3691"/>
          </a:xfrm>
          <a:prstGeom prst="line">
            <a:avLst/>
          </a:prstGeom>
          <a:noFill/>
          <a:ln w="25400" cap="flat" cmpd="sng" algn="ctr">
            <a:solidFill>
              <a:srgbClr val="000000"/>
            </a:solidFill>
            <a:prstDash val="solid"/>
            <a:headEnd type="none" w="med" len="med"/>
            <a:tailEnd type="none" w="med" len="med"/>
          </a:ln>
          <a:effectLst/>
        </p:spPr>
      </p:cxnSp>
      <p:cxnSp>
        <p:nvCxnSpPr>
          <p:cNvPr id="119" name="Straight Arrow Connector 118">
            <a:extLst>
              <a:ext uri="{FF2B5EF4-FFF2-40B4-BE49-F238E27FC236}">
                <a16:creationId xmlns:a16="http://schemas.microsoft.com/office/drawing/2014/main" id="{119B11C8-30CB-4384-9839-51B252CCDDBC}"/>
              </a:ext>
            </a:extLst>
          </p:cNvPr>
          <p:cNvCxnSpPr>
            <a:cxnSpLocks/>
          </p:cNvCxnSpPr>
          <p:nvPr/>
        </p:nvCxnSpPr>
        <p:spPr>
          <a:xfrm flipH="1" flipV="1">
            <a:off x="8729680" y="6053657"/>
            <a:ext cx="8878" cy="171995"/>
          </a:xfrm>
          <a:prstGeom prst="straightConnector1">
            <a:avLst/>
          </a:prstGeom>
          <a:noFill/>
          <a:ln w="25400" cap="flat" cmpd="sng" algn="ctr">
            <a:solidFill>
              <a:srgbClr val="000000"/>
            </a:solidFill>
            <a:prstDash val="solid"/>
            <a:headEnd type="none" w="med" len="med"/>
            <a:tailEnd type="triangle"/>
          </a:ln>
          <a:effectLst/>
        </p:spPr>
      </p:cxnSp>
    </p:spTree>
    <p:extLst>
      <p:ext uri="{BB962C8B-B14F-4D97-AF65-F5344CB8AC3E}">
        <p14:creationId xmlns:p14="http://schemas.microsoft.com/office/powerpoint/2010/main" val="153961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77"/>
                                        </p:tgtEl>
                                        <p:attrNameLst>
                                          <p:attrName>style.visibility</p:attrName>
                                        </p:attrNameLst>
                                      </p:cBhvr>
                                      <p:to>
                                        <p:strVal val="visible"/>
                                      </p:to>
                                    </p:set>
                                    <p:anim calcmode="lin" valueType="num">
                                      <p:cBhvr>
                                        <p:cTn id="61" dur="2000" fill="hold"/>
                                        <p:tgtEl>
                                          <p:spTgt spid="77"/>
                                        </p:tgtEl>
                                        <p:attrNameLst>
                                          <p:attrName>ppt_w</p:attrName>
                                        </p:attrNameLst>
                                      </p:cBhvr>
                                      <p:tavLst>
                                        <p:tav tm="0">
                                          <p:val>
                                            <p:fltVal val="0"/>
                                          </p:val>
                                        </p:tav>
                                        <p:tav tm="100000">
                                          <p:val>
                                            <p:strVal val="#ppt_w"/>
                                          </p:val>
                                        </p:tav>
                                      </p:tavLst>
                                    </p:anim>
                                    <p:anim calcmode="lin" valueType="num">
                                      <p:cBhvr>
                                        <p:cTn id="62" dur="2000" fill="hold"/>
                                        <p:tgtEl>
                                          <p:spTgt spid="77"/>
                                        </p:tgtEl>
                                        <p:attrNameLst>
                                          <p:attrName>ppt_h</p:attrName>
                                        </p:attrNameLst>
                                      </p:cBhvr>
                                      <p:tavLst>
                                        <p:tav tm="0">
                                          <p:val>
                                            <p:fltVal val="0"/>
                                          </p:val>
                                        </p:tav>
                                        <p:tav tm="100000">
                                          <p:val>
                                            <p:strVal val="#ppt_h"/>
                                          </p:val>
                                        </p:tav>
                                      </p:tavLst>
                                    </p:anim>
                                    <p:animEffect transition="in" filter="fade">
                                      <p:cBhvr>
                                        <p:cTn id="63" dur="2000"/>
                                        <p:tgtEl>
                                          <p:spTgt spid="77"/>
                                        </p:tgtEl>
                                      </p:cBhvr>
                                    </p:animEffect>
                                  </p:childTnLst>
                                </p:cTn>
                              </p:par>
                              <p:par>
                                <p:cTn id="64" presetID="53" presetClass="entr" presetSubtype="16" fill="hold" nodeType="withEffect">
                                  <p:stCondLst>
                                    <p:cond delay="0"/>
                                  </p:stCondLst>
                                  <p:childTnLst>
                                    <p:set>
                                      <p:cBhvr>
                                        <p:cTn id="65" dur="1" fill="hold">
                                          <p:stCondLst>
                                            <p:cond delay="0"/>
                                          </p:stCondLst>
                                        </p:cTn>
                                        <p:tgtEl>
                                          <p:spTgt spid="66"/>
                                        </p:tgtEl>
                                        <p:attrNameLst>
                                          <p:attrName>style.visibility</p:attrName>
                                        </p:attrNameLst>
                                      </p:cBhvr>
                                      <p:to>
                                        <p:strVal val="visible"/>
                                      </p:to>
                                    </p:set>
                                    <p:anim calcmode="lin" valueType="num">
                                      <p:cBhvr>
                                        <p:cTn id="66" dur="2000" fill="hold"/>
                                        <p:tgtEl>
                                          <p:spTgt spid="66"/>
                                        </p:tgtEl>
                                        <p:attrNameLst>
                                          <p:attrName>ppt_w</p:attrName>
                                        </p:attrNameLst>
                                      </p:cBhvr>
                                      <p:tavLst>
                                        <p:tav tm="0">
                                          <p:val>
                                            <p:fltVal val="0"/>
                                          </p:val>
                                        </p:tav>
                                        <p:tav tm="100000">
                                          <p:val>
                                            <p:strVal val="#ppt_w"/>
                                          </p:val>
                                        </p:tav>
                                      </p:tavLst>
                                    </p:anim>
                                    <p:anim calcmode="lin" valueType="num">
                                      <p:cBhvr>
                                        <p:cTn id="67" dur="2000" fill="hold"/>
                                        <p:tgtEl>
                                          <p:spTgt spid="66"/>
                                        </p:tgtEl>
                                        <p:attrNameLst>
                                          <p:attrName>ppt_h</p:attrName>
                                        </p:attrNameLst>
                                      </p:cBhvr>
                                      <p:tavLst>
                                        <p:tav tm="0">
                                          <p:val>
                                            <p:fltVal val="0"/>
                                          </p:val>
                                        </p:tav>
                                        <p:tav tm="100000">
                                          <p:val>
                                            <p:strVal val="#ppt_h"/>
                                          </p:val>
                                        </p:tav>
                                      </p:tavLst>
                                    </p:anim>
                                    <p:animEffect transition="in" filter="fade">
                                      <p:cBhvr>
                                        <p:cTn id="68" dur="2000"/>
                                        <p:tgtEl>
                                          <p:spTgt spid="66"/>
                                        </p:tgtEl>
                                      </p:cBhvr>
                                    </p:animEffect>
                                  </p:childTnLst>
                                </p:cTn>
                              </p:par>
                              <p:par>
                                <p:cTn id="69" presetID="53" presetClass="entr" presetSubtype="16" fill="hold" nodeType="withEffect">
                                  <p:stCondLst>
                                    <p:cond delay="0"/>
                                  </p:stCondLst>
                                  <p:childTnLst>
                                    <p:set>
                                      <p:cBhvr>
                                        <p:cTn id="70" dur="1" fill="hold">
                                          <p:stCondLst>
                                            <p:cond delay="0"/>
                                          </p:stCondLst>
                                        </p:cTn>
                                        <p:tgtEl>
                                          <p:spTgt spid="97"/>
                                        </p:tgtEl>
                                        <p:attrNameLst>
                                          <p:attrName>style.visibility</p:attrName>
                                        </p:attrNameLst>
                                      </p:cBhvr>
                                      <p:to>
                                        <p:strVal val="visible"/>
                                      </p:to>
                                    </p:set>
                                    <p:anim calcmode="lin" valueType="num">
                                      <p:cBhvr>
                                        <p:cTn id="71" dur="2000" fill="hold"/>
                                        <p:tgtEl>
                                          <p:spTgt spid="97"/>
                                        </p:tgtEl>
                                        <p:attrNameLst>
                                          <p:attrName>ppt_w</p:attrName>
                                        </p:attrNameLst>
                                      </p:cBhvr>
                                      <p:tavLst>
                                        <p:tav tm="0">
                                          <p:val>
                                            <p:fltVal val="0"/>
                                          </p:val>
                                        </p:tav>
                                        <p:tav tm="100000">
                                          <p:val>
                                            <p:strVal val="#ppt_w"/>
                                          </p:val>
                                        </p:tav>
                                      </p:tavLst>
                                    </p:anim>
                                    <p:anim calcmode="lin" valueType="num">
                                      <p:cBhvr>
                                        <p:cTn id="72" dur="2000" fill="hold"/>
                                        <p:tgtEl>
                                          <p:spTgt spid="97"/>
                                        </p:tgtEl>
                                        <p:attrNameLst>
                                          <p:attrName>ppt_h</p:attrName>
                                        </p:attrNameLst>
                                      </p:cBhvr>
                                      <p:tavLst>
                                        <p:tav tm="0">
                                          <p:val>
                                            <p:fltVal val="0"/>
                                          </p:val>
                                        </p:tav>
                                        <p:tav tm="100000">
                                          <p:val>
                                            <p:strVal val="#ppt_h"/>
                                          </p:val>
                                        </p:tav>
                                      </p:tavLst>
                                    </p:anim>
                                    <p:animEffect transition="in" filter="fade">
                                      <p:cBhvr>
                                        <p:cTn id="73" dur="2000"/>
                                        <p:tgtEl>
                                          <p:spTgt spid="97"/>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98"/>
                                        </p:tgtEl>
                                        <p:attrNameLst>
                                          <p:attrName>style.visibility</p:attrName>
                                        </p:attrNameLst>
                                      </p:cBhvr>
                                      <p:to>
                                        <p:strVal val="visible"/>
                                      </p:to>
                                    </p:set>
                                    <p:anim calcmode="lin" valueType="num">
                                      <p:cBhvr>
                                        <p:cTn id="76" dur="2000" fill="hold"/>
                                        <p:tgtEl>
                                          <p:spTgt spid="98"/>
                                        </p:tgtEl>
                                        <p:attrNameLst>
                                          <p:attrName>ppt_w</p:attrName>
                                        </p:attrNameLst>
                                      </p:cBhvr>
                                      <p:tavLst>
                                        <p:tav tm="0">
                                          <p:val>
                                            <p:fltVal val="0"/>
                                          </p:val>
                                        </p:tav>
                                        <p:tav tm="100000">
                                          <p:val>
                                            <p:strVal val="#ppt_w"/>
                                          </p:val>
                                        </p:tav>
                                      </p:tavLst>
                                    </p:anim>
                                    <p:anim calcmode="lin" valueType="num">
                                      <p:cBhvr>
                                        <p:cTn id="77" dur="2000" fill="hold"/>
                                        <p:tgtEl>
                                          <p:spTgt spid="98"/>
                                        </p:tgtEl>
                                        <p:attrNameLst>
                                          <p:attrName>ppt_h</p:attrName>
                                        </p:attrNameLst>
                                      </p:cBhvr>
                                      <p:tavLst>
                                        <p:tav tm="0">
                                          <p:val>
                                            <p:fltVal val="0"/>
                                          </p:val>
                                        </p:tav>
                                        <p:tav tm="100000">
                                          <p:val>
                                            <p:strVal val="#ppt_h"/>
                                          </p:val>
                                        </p:tav>
                                      </p:tavLst>
                                    </p:anim>
                                    <p:animEffect transition="in" filter="fade">
                                      <p:cBhvr>
                                        <p:cTn id="78" dur="2000"/>
                                        <p:tgtEl>
                                          <p:spTgt spid="98"/>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93"/>
                                        </p:tgtEl>
                                        <p:attrNameLst>
                                          <p:attrName>style.visibility</p:attrName>
                                        </p:attrNameLst>
                                      </p:cBhvr>
                                      <p:to>
                                        <p:strVal val="visible"/>
                                      </p:to>
                                    </p:set>
                                    <p:anim calcmode="lin" valueType="num">
                                      <p:cBhvr>
                                        <p:cTn id="81" dur="2000" fill="hold"/>
                                        <p:tgtEl>
                                          <p:spTgt spid="93"/>
                                        </p:tgtEl>
                                        <p:attrNameLst>
                                          <p:attrName>ppt_w</p:attrName>
                                        </p:attrNameLst>
                                      </p:cBhvr>
                                      <p:tavLst>
                                        <p:tav tm="0">
                                          <p:val>
                                            <p:fltVal val="0"/>
                                          </p:val>
                                        </p:tav>
                                        <p:tav tm="100000">
                                          <p:val>
                                            <p:strVal val="#ppt_w"/>
                                          </p:val>
                                        </p:tav>
                                      </p:tavLst>
                                    </p:anim>
                                    <p:anim calcmode="lin" valueType="num">
                                      <p:cBhvr>
                                        <p:cTn id="82" dur="2000" fill="hold"/>
                                        <p:tgtEl>
                                          <p:spTgt spid="93"/>
                                        </p:tgtEl>
                                        <p:attrNameLst>
                                          <p:attrName>ppt_h</p:attrName>
                                        </p:attrNameLst>
                                      </p:cBhvr>
                                      <p:tavLst>
                                        <p:tav tm="0">
                                          <p:val>
                                            <p:fltVal val="0"/>
                                          </p:val>
                                        </p:tav>
                                        <p:tav tm="100000">
                                          <p:val>
                                            <p:strVal val="#ppt_h"/>
                                          </p:val>
                                        </p:tav>
                                      </p:tavLst>
                                    </p:anim>
                                    <p:animEffect transition="in" filter="fade">
                                      <p:cBhvr>
                                        <p:cTn id="83" dur="2000"/>
                                        <p:tgtEl>
                                          <p:spTgt spid="93"/>
                                        </p:tgtEl>
                                      </p:cBhvr>
                                    </p:animEffect>
                                  </p:childTnLst>
                                </p:cTn>
                              </p:par>
                              <p:par>
                                <p:cTn id="84" presetID="53" presetClass="entr" presetSubtype="16" fill="hold" nodeType="withEffect">
                                  <p:stCondLst>
                                    <p:cond delay="0"/>
                                  </p:stCondLst>
                                  <p:childTnLst>
                                    <p:set>
                                      <p:cBhvr>
                                        <p:cTn id="85" dur="1" fill="hold">
                                          <p:stCondLst>
                                            <p:cond delay="0"/>
                                          </p:stCondLst>
                                        </p:cTn>
                                        <p:tgtEl>
                                          <p:spTgt spid="96"/>
                                        </p:tgtEl>
                                        <p:attrNameLst>
                                          <p:attrName>style.visibility</p:attrName>
                                        </p:attrNameLst>
                                      </p:cBhvr>
                                      <p:to>
                                        <p:strVal val="visible"/>
                                      </p:to>
                                    </p:set>
                                    <p:anim calcmode="lin" valueType="num">
                                      <p:cBhvr>
                                        <p:cTn id="86" dur="2000" fill="hold"/>
                                        <p:tgtEl>
                                          <p:spTgt spid="96"/>
                                        </p:tgtEl>
                                        <p:attrNameLst>
                                          <p:attrName>ppt_w</p:attrName>
                                        </p:attrNameLst>
                                      </p:cBhvr>
                                      <p:tavLst>
                                        <p:tav tm="0">
                                          <p:val>
                                            <p:fltVal val="0"/>
                                          </p:val>
                                        </p:tav>
                                        <p:tav tm="100000">
                                          <p:val>
                                            <p:strVal val="#ppt_w"/>
                                          </p:val>
                                        </p:tav>
                                      </p:tavLst>
                                    </p:anim>
                                    <p:anim calcmode="lin" valueType="num">
                                      <p:cBhvr>
                                        <p:cTn id="87" dur="2000" fill="hold"/>
                                        <p:tgtEl>
                                          <p:spTgt spid="96"/>
                                        </p:tgtEl>
                                        <p:attrNameLst>
                                          <p:attrName>ppt_h</p:attrName>
                                        </p:attrNameLst>
                                      </p:cBhvr>
                                      <p:tavLst>
                                        <p:tav tm="0">
                                          <p:val>
                                            <p:fltVal val="0"/>
                                          </p:val>
                                        </p:tav>
                                        <p:tav tm="100000">
                                          <p:val>
                                            <p:strVal val="#ppt_h"/>
                                          </p:val>
                                        </p:tav>
                                      </p:tavLst>
                                    </p:anim>
                                    <p:animEffect transition="in" filter="fade">
                                      <p:cBhvr>
                                        <p:cTn id="88" dur="2000"/>
                                        <p:tgtEl>
                                          <p:spTgt spid="96"/>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94"/>
                                        </p:tgtEl>
                                        <p:attrNameLst>
                                          <p:attrName>style.visibility</p:attrName>
                                        </p:attrNameLst>
                                      </p:cBhvr>
                                      <p:to>
                                        <p:strVal val="visible"/>
                                      </p:to>
                                    </p:set>
                                    <p:anim calcmode="lin" valueType="num">
                                      <p:cBhvr>
                                        <p:cTn id="91" dur="2000" fill="hold"/>
                                        <p:tgtEl>
                                          <p:spTgt spid="94"/>
                                        </p:tgtEl>
                                        <p:attrNameLst>
                                          <p:attrName>ppt_w</p:attrName>
                                        </p:attrNameLst>
                                      </p:cBhvr>
                                      <p:tavLst>
                                        <p:tav tm="0">
                                          <p:val>
                                            <p:fltVal val="0"/>
                                          </p:val>
                                        </p:tav>
                                        <p:tav tm="100000">
                                          <p:val>
                                            <p:strVal val="#ppt_w"/>
                                          </p:val>
                                        </p:tav>
                                      </p:tavLst>
                                    </p:anim>
                                    <p:anim calcmode="lin" valueType="num">
                                      <p:cBhvr>
                                        <p:cTn id="92" dur="2000" fill="hold"/>
                                        <p:tgtEl>
                                          <p:spTgt spid="94"/>
                                        </p:tgtEl>
                                        <p:attrNameLst>
                                          <p:attrName>ppt_h</p:attrName>
                                        </p:attrNameLst>
                                      </p:cBhvr>
                                      <p:tavLst>
                                        <p:tav tm="0">
                                          <p:val>
                                            <p:fltVal val="0"/>
                                          </p:val>
                                        </p:tav>
                                        <p:tav tm="100000">
                                          <p:val>
                                            <p:strVal val="#ppt_h"/>
                                          </p:val>
                                        </p:tav>
                                      </p:tavLst>
                                    </p:anim>
                                    <p:animEffect transition="in" filter="fade">
                                      <p:cBhvr>
                                        <p:cTn id="93" dur="2000"/>
                                        <p:tgtEl>
                                          <p:spTgt spid="94"/>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95"/>
                                        </p:tgtEl>
                                        <p:attrNameLst>
                                          <p:attrName>style.visibility</p:attrName>
                                        </p:attrNameLst>
                                      </p:cBhvr>
                                      <p:to>
                                        <p:strVal val="visible"/>
                                      </p:to>
                                    </p:set>
                                    <p:anim calcmode="lin" valueType="num">
                                      <p:cBhvr>
                                        <p:cTn id="96" dur="2000" fill="hold"/>
                                        <p:tgtEl>
                                          <p:spTgt spid="95"/>
                                        </p:tgtEl>
                                        <p:attrNameLst>
                                          <p:attrName>ppt_w</p:attrName>
                                        </p:attrNameLst>
                                      </p:cBhvr>
                                      <p:tavLst>
                                        <p:tav tm="0">
                                          <p:val>
                                            <p:fltVal val="0"/>
                                          </p:val>
                                        </p:tav>
                                        <p:tav tm="100000">
                                          <p:val>
                                            <p:strVal val="#ppt_w"/>
                                          </p:val>
                                        </p:tav>
                                      </p:tavLst>
                                    </p:anim>
                                    <p:anim calcmode="lin" valueType="num">
                                      <p:cBhvr>
                                        <p:cTn id="97" dur="2000" fill="hold"/>
                                        <p:tgtEl>
                                          <p:spTgt spid="95"/>
                                        </p:tgtEl>
                                        <p:attrNameLst>
                                          <p:attrName>ppt_h</p:attrName>
                                        </p:attrNameLst>
                                      </p:cBhvr>
                                      <p:tavLst>
                                        <p:tav tm="0">
                                          <p:val>
                                            <p:fltVal val="0"/>
                                          </p:val>
                                        </p:tav>
                                        <p:tav tm="100000">
                                          <p:val>
                                            <p:strVal val="#ppt_h"/>
                                          </p:val>
                                        </p:tav>
                                      </p:tavLst>
                                    </p:anim>
                                    <p:animEffect transition="in" filter="fade">
                                      <p:cBhvr>
                                        <p:cTn id="98" dur="2000"/>
                                        <p:tgtEl>
                                          <p:spTgt spid="95"/>
                                        </p:tgtEl>
                                      </p:cBhvr>
                                    </p:animEffect>
                                  </p:childTnLst>
                                </p:cTn>
                              </p:par>
                              <p:par>
                                <p:cTn id="99" presetID="53" presetClass="entr" presetSubtype="16" fill="hold" nodeType="withEffect">
                                  <p:stCondLst>
                                    <p:cond delay="0"/>
                                  </p:stCondLst>
                                  <p:childTnLst>
                                    <p:set>
                                      <p:cBhvr>
                                        <p:cTn id="100" dur="1" fill="hold">
                                          <p:stCondLst>
                                            <p:cond delay="0"/>
                                          </p:stCondLst>
                                        </p:cTn>
                                        <p:tgtEl>
                                          <p:spTgt spid="92"/>
                                        </p:tgtEl>
                                        <p:attrNameLst>
                                          <p:attrName>style.visibility</p:attrName>
                                        </p:attrNameLst>
                                      </p:cBhvr>
                                      <p:to>
                                        <p:strVal val="visible"/>
                                      </p:to>
                                    </p:set>
                                    <p:anim calcmode="lin" valueType="num">
                                      <p:cBhvr>
                                        <p:cTn id="101" dur="2000" fill="hold"/>
                                        <p:tgtEl>
                                          <p:spTgt spid="92"/>
                                        </p:tgtEl>
                                        <p:attrNameLst>
                                          <p:attrName>ppt_w</p:attrName>
                                        </p:attrNameLst>
                                      </p:cBhvr>
                                      <p:tavLst>
                                        <p:tav tm="0">
                                          <p:val>
                                            <p:fltVal val="0"/>
                                          </p:val>
                                        </p:tav>
                                        <p:tav tm="100000">
                                          <p:val>
                                            <p:strVal val="#ppt_w"/>
                                          </p:val>
                                        </p:tav>
                                      </p:tavLst>
                                    </p:anim>
                                    <p:anim calcmode="lin" valueType="num">
                                      <p:cBhvr>
                                        <p:cTn id="102" dur="2000" fill="hold"/>
                                        <p:tgtEl>
                                          <p:spTgt spid="92"/>
                                        </p:tgtEl>
                                        <p:attrNameLst>
                                          <p:attrName>ppt_h</p:attrName>
                                        </p:attrNameLst>
                                      </p:cBhvr>
                                      <p:tavLst>
                                        <p:tav tm="0">
                                          <p:val>
                                            <p:fltVal val="0"/>
                                          </p:val>
                                        </p:tav>
                                        <p:tav tm="100000">
                                          <p:val>
                                            <p:strVal val="#ppt_h"/>
                                          </p:val>
                                        </p:tav>
                                      </p:tavLst>
                                    </p:anim>
                                    <p:animEffect transition="in" filter="fade">
                                      <p:cBhvr>
                                        <p:cTn id="103" dur="2000"/>
                                        <p:tgtEl>
                                          <p:spTgt spid="92"/>
                                        </p:tgtEl>
                                      </p:cBhvr>
                                    </p:animEffect>
                                  </p:childTnLst>
                                </p:cTn>
                              </p:par>
                              <p:par>
                                <p:cTn id="104" presetID="53" presetClass="entr" presetSubtype="16" fill="hold" grpId="0" nodeType="withEffect">
                                  <p:stCondLst>
                                    <p:cond delay="0"/>
                                  </p:stCondLst>
                                  <p:childTnLst>
                                    <p:set>
                                      <p:cBhvr>
                                        <p:cTn id="105" dur="1" fill="hold">
                                          <p:stCondLst>
                                            <p:cond delay="0"/>
                                          </p:stCondLst>
                                        </p:cTn>
                                        <p:tgtEl>
                                          <p:spTgt spid="99"/>
                                        </p:tgtEl>
                                        <p:attrNameLst>
                                          <p:attrName>style.visibility</p:attrName>
                                        </p:attrNameLst>
                                      </p:cBhvr>
                                      <p:to>
                                        <p:strVal val="visible"/>
                                      </p:to>
                                    </p:set>
                                    <p:anim calcmode="lin" valueType="num">
                                      <p:cBhvr>
                                        <p:cTn id="106" dur="2000" fill="hold"/>
                                        <p:tgtEl>
                                          <p:spTgt spid="99"/>
                                        </p:tgtEl>
                                        <p:attrNameLst>
                                          <p:attrName>ppt_w</p:attrName>
                                        </p:attrNameLst>
                                      </p:cBhvr>
                                      <p:tavLst>
                                        <p:tav tm="0">
                                          <p:val>
                                            <p:fltVal val="0"/>
                                          </p:val>
                                        </p:tav>
                                        <p:tav tm="100000">
                                          <p:val>
                                            <p:strVal val="#ppt_w"/>
                                          </p:val>
                                        </p:tav>
                                      </p:tavLst>
                                    </p:anim>
                                    <p:anim calcmode="lin" valueType="num">
                                      <p:cBhvr>
                                        <p:cTn id="107" dur="2000" fill="hold"/>
                                        <p:tgtEl>
                                          <p:spTgt spid="99"/>
                                        </p:tgtEl>
                                        <p:attrNameLst>
                                          <p:attrName>ppt_h</p:attrName>
                                        </p:attrNameLst>
                                      </p:cBhvr>
                                      <p:tavLst>
                                        <p:tav tm="0">
                                          <p:val>
                                            <p:fltVal val="0"/>
                                          </p:val>
                                        </p:tav>
                                        <p:tav tm="100000">
                                          <p:val>
                                            <p:strVal val="#ppt_h"/>
                                          </p:val>
                                        </p:tav>
                                      </p:tavLst>
                                    </p:anim>
                                    <p:animEffect transition="in" filter="fade">
                                      <p:cBhvr>
                                        <p:cTn id="108" dur="2000"/>
                                        <p:tgtEl>
                                          <p:spTgt spid="99"/>
                                        </p:tgtEl>
                                      </p:cBhvr>
                                    </p:animEffect>
                                  </p:childTnLst>
                                </p:cTn>
                              </p:par>
                              <p:par>
                                <p:cTn id="109" presetID="53" presetClass="entr" presetSubtype="16" fill="hold" grpId="0" nodeType="withEffect">
                                  <p:stCondLst>
                                    <p:cond delay="0"/>
                                  </p:stCondLst>
                                  <p:childTnLst>
                                    <p:set>
                                      <p:cBhvr>
                                        <p:cTn id="110" dur="1" fill="hold">
                                          <p:stCondLst>
                                            <p:cond delay="0"/>
                                          </p:stCondLst>
                                        </p:cTn>
                                        <p:tgtEl>
                                          <p:spTgt spid="108"/>
                                        </p:tgtEl>
                                        <p:attrNameLst>
                                          <p:attrName>style.visibility</p:attrName>
                                        </p:attrNameLst>
                                      </p:cBhvr>
                                      <p:to>
                                        <p:strVal val="visible"/>
                                      </p:to>
                                    </p:set>
                                    <p:anim calcmode="lin" valueType="num">
                                      <p:cBhvr>
                                        <p:cTn id="111" dur="2000" fill="hold"/>
                                        <p:tgtEl>
                                          <p:spTgt spid="108"/>
                                        </p:tgtEl>
                                        <p:attrNameLst>
                                          <p:attrName>ppt_w</p:attrName>
                                        </p:attrNameLst>
                                      </p:cBhvr>
                                      <p:tavLst>
                                        <p:tav tm="0">
                                          <p:val>
                                            <p:fltVal val="0"/>
                                          </p:val>
                                        </p:tav>
                                        <p:tav tm="100000">
                                          <p:val>
                                            <p:strVal val="#ppt_w"/>
                                          </p:val>
                                        </p:tav>
                                      </p:tavLst>
                                    </p:anim>
                                    <p:anim calcmode="lin" valueType="num">
                                      <p:cBhvr>
                                        <p:cTn id="112" dur="2000" fill="hold"/>
                                        <p:tgtEl>
                                          <p:spTgt spid="108"/>
                                        </p:tgtEl>
                                        <p:attrNameLst>
                                          <p:attrName>ppt_h</p:attrName>
                                        </p:attrNameLst>
                                      </p:cBhvr>
                                      <p:tavLst>
                                        <p:tav tm="0">
                                          <p:val>
                                            <p:fltVal val="0"/>
                                          </p:val>
                                        </p:tav>
                                        <p:tav tm="100000">
                                          <p:val>
                                            <p:strVal val="#ppt_h"/>
                                          </p:val>
                                        </p:tav>
                                      </p:tavLst>
                                    </p:anim>
                                    <p:animEffect transition="in" filter="fade">
                                      <p:cBhvr>
                                        <p:cTn id="113" dur="2000"/>
                                        <p:tgtEl>
                                          <p:spTgt spid="108"/>
                                        </p:tgtEl>
                                      </p:cBhvr>
                                    </p:animEffect>
                                  </p:childTnLst>
                                </p:cTn>
                              </p:par>
                            </p:childTnLst>
                          </p:cTn>
                        </p:par>
                      </p:childTnLst>
                    </p:cTn>
                  </p:par>
                  <p:par>
                    <p:cTn id="114" fill="hold">
                      <p:stCondLst>
                        <p:cond delay="indefinite"/>
                      </p:stCondLst>
                      <p:childTnLst>
                        <p:par>
                          <p:cTn id="115" fill="hold">
                            <p:stCondLst>
                              <p:cond delay="0"/>
                            </p:stCondLst>
                            <p:childTnLst>
                              <p:par>
                                <p:cTn id="116" presetID="47" presetClass="entr" presetSubtype="0" fill="hold" grpId="0" nodeType="clickEffect">
                                  <p:stCondLst>
                                    <p:cond delay="0"/>
                                  </p:stCondLst>
                                  <p:childTnLst>
                                    <p:set>
                                      <p:cBhvr>
                                        <p:cTn id="117" dur="1" fill="hold">
                                          <p:stCondLst>
                                            <p:cond delay="0"/>
                                          </p:stCondLst>
                                        </p:cTn>
                                        <p:tgtEl>
                                          <p:spTgt spid="116"/>
                                        </p:tgtEl>
                                        <p:attrNameLst>
                                          <p:attrName>style.visibility</p:attrName>
                                        </p:attrNameLst>
                                      </p:cBhvr>
                                      <p:to>
                                        <p:strVal val="visible"/>
                                      </p:to>
                                    </p:set>
                                    <p:animEffect transition="in" filter="fade">
                                      <p:cBhvr>
                                        <p:cTn id="118" dur="1000"/>
                                        <p:tgtEl>
                                          <p:spTgt spid="116"/>
                                        </p:tgtEl>
                                      </p:cBhvr>
                                    </p:animEffect>
                                    <p:anim calcmode="lin" valueType="num">
                                      <p:cBhvr>
                                        <p:cTn id="119" dur="1000" fill="hold"/>
                                        <p:tgtEl>
                                          <p:spTgt spid="116"/>
                                        </p:tgtEl>
                                        <p:attrNameLst>
                                          <p:attrName>ppt_x</p:attrName>
                                        </p:attrNameLst>
                                      </p:cBhvr>
                                      <p:tavLst>
                                        <p:tav tm="0">
                                          <p:val>
                                            <p:strVal val="#ppt_x"/>
                                          </p:val>
                                        </p:tav>
                                        <p:tav tm="100000">
                                          <p:val>
                                            <p:strVal val="#ppt_x"/>
                                          </p:val>
                                        </p:tav>
                                      </p:tavLst>
                                    </p:anim>
                                    <p:anim calcmode="lin" valueType="num">
                                      <p:cBhvr>
                                        <p:cTn id="120" dur="1000" fill="hold"/>
                                        <p:tgtEl>
                                          <p:spTgt spid="116"/>
                                        </p:tgtEl>
                                        <p:attrNameLst>
                                          <p:attrName>ppt_y</p:attrName>
                                        </p:attrNameLst>
                                      </p:cBhvr>
                                      <p:tavLst>
                                        <p:tav tm="0">
                                          <p:val>
                                            <p:strVal val="#ppt_y-.1"/>
                                          </p:val>
                                        </p:tav>
                                        <p:tav tm="100000">
                                          <p:val>
                                            <p:strVal val="#ppt_y"/>
                                          </p:val>
                                        </p:tav>
                                      </p:tavLst>
                                    </p:anim>
                                  </p:childTnLst>
                                </p:cTn>
                              </p:par>
                              <p:par>
                                <p:cTn id="121" presetID="47" presetClass="entr" presetSubtype="0" fill="hold" grpId="0" nodeType="withEffect">
                                  <p:stCondLst>
                                    <p:cond delay="0"/>
                                  </p:stCondLst>
                                  <p:childTnLst>
                                    <p:set>
                                      <p:cBhvr>
                                        <p:cTn id="122" dur="1" fill="hold">
                                          <p:stCondLst>
                                            <p:cond delay="0"/>
                                          </p:stCondLst>
                                        </p:cTn>
                                        <p:tgtEl>
                                          <p:spTgt spid="104"/>
                                        </p:tgtEl>
                                        <p:attrNameLst>
                                          <p:attrName>style.visibility</p:attrName>
                                        </p:attrNameLst>
                                      </p:cBhvr>
                                      <p:to>
                                        <p:strVal val="visible"/>
                                      </p:to>
                                    </p:set>
                                    <p:animEffect transition="in" filter="fade">
                                      <p:cBhvr>
                                        <p:cTn id="123" dur="1000"/>
                                        <p:tgtEl>
                                          <p:spTgt spid="104"/>
                                        </p:tgtEl>
                                      </p:cBhvr>
                                    </p:animEffect>
                                    <p:anim calcmode="lin" valueType="num">
                                      <p:cBhvr>
                                        <p:cTn id="124" dur="1000" fill="hold"/>
                                        <p:tgtEl>
                                          <p:spTgt spid="104"/>
                                        </p:tgtEl>
                                        <p:attrNameLst>
                                          <p:attrName>ppt_x</p:attrName>
                                        </p:attrNameLst>
                                      </p:cBhvr>
                                      <p:tavLst>
                                        <p:tav tm="0">
                                          <p:val>
                                            <p:strVal val="#ppt_x"/>
                                          </p:val>
                                        </p:tav>
                                        <p:tav tm="100000">
                                          <p:val>
                                            <p:strVal val="#ppt_x"/>
                                          </p:val>
                                        </p:tav>
                                      </p:tavLst>
                                    </p:anim>
                                    <p:anim calcmode="lin" valueType="num">
                                      <p:cBhvr>
                                        <p:cTn id="125" dur="1000" fill="hold"/>
                                        <p:tgtEl>
                                          <p:spTgt spid="104"/>
                                        </p:tgtEl>
                                        <p:attrNameLst>
                                          <p:attrName>ppt_y</p:attrName>
                                        </p:attrNameLst>
                                      </p:cBhvr>
                                      <p:tavLst>
                                        <p:tav tm="0">
                                          <p:val>
                                            <p:strVal val="#ppt_y-.1"/>
                                          </p:val>
                                        </p:tav>
                                        <p:tav tm="100000">
                                          <p:val>
                                            <p:strVal val="#ppt_y"/>
                                          </p:val>
                                        </p:tav>
                                      </p:tavLst>
                                    </p:anim>
                                  </p:childTnLst>
                                </p:cTn>
                              </p:par>
                              <p:par>
                                <p:cTn id="126" presetID="47" presetClass="entr" presetSubtype="0" fill="hold" grpId="0" nodeType="withEffect">
                                  <p:stCondLst>
                                    <p:cond delay="0"/>
                                  </p:stCondLst>
                                  <p:childTnLst>
                                    <p:set>
                                      <p:cBhvr>
                                        <p:cTn id="127" dur="1" fill="hold">
                                          <p:stCondLst>
                                            <p:cond delay="0"/>
                                          </p:stCondLst>
                                        </p:cTn>
                                        <p:tgtEl>
                                          <p:spTgt spid="106"/>
                                        </p:tgtEl>
                                        <p:attrNameLst>
                                          <p:attrName>style.visibility</p:attrName>
                                        </p:attrNameLst>
                                      </p:cBhvr>
                                      <p:to>
                                        <p:strVal val="visible"/>
                                      </p:to>
                                    </p:set>
                                    <p:animEffect transition="in" filter="fade">
                                      <p:cBhvr>
                                        <p:cTn id="128" dur="1000"/>
                                        <p:tgtEl>
                                          <p:spTgt spid="106"/>
                                        </p:tgtEl>
                                      </p:cBhvr>
                                    </p:animEffect>
                                    <p:anim calcmode="lin" valueType="num">
                                      <p:cBhvr>
                                        <p:cTn id="129" dur="1000" fill="hold"/>
                                        <p:tgtEl>
                                          <p:spTgt spid="106"/>
                                        </p:tgtEl>
                                        <p:attrNameLst>
                                          <p:attrName>ppt_x</p:attrName>
                                        </p:attrNameLst>
                                      </p:cBhvr>
                                      <p:tavLst>
                                        <p:tav tm="0">
                                          <p:val>
                                            <p:strVal val="#ppt_x"/>
                                          </p:val>
                                        </p:tav>
                                        <p:tav tm="100000">
                                          <p:val>
                                            <p:strVal val="#ppt_x"/>
                                          </p:val>
                                        </p:tav>
                                      </p:tavLst>
                                    </p:anim>
                                    <p:anim calcmode="lin" valueType="num">
                                      <p:cBhvr>
                                        <p:cTn id="130" dur="1000" fill="hold"/>
                                        <p:tgtEl>
                                          <p:spTgt spid="106"/>
                                        </p:tgtEl>
                                        <p:attrNameLst>
                                          <p:attrName>ppt_y</p:attrName>
                                        </p:attrNameLst>
                                      </p:cBhvr>
                                      <p:tavLst>
                                        <p:tav tm="0">
                                          <p:val>
                                            <p:strVal val="#ppt_y-.1"/>
                                          </p:val>
                                        </p:tav>
                                        <p:tav tm="100000">
                                          <p:val>
                                            <p:strVal val="#ppt_y"/>
                                          </p:val>
                                        </p:tav>
                                      </p:tavLst>
                                    </p:anim>
                                  </p:childTnLst>
                                </p:cTn>
                              </p:par>
                              <p:par>
                                <p:cTn id="131" presetID="47" presetClass="entr" presetSubtype="0" fill="hold" nodeType="withEffect">
                                  <p:stCondLst>
                                    <p:cond delay="0"/>
                                  </p:stCondLst>
                                  <p:childTnLst>
                                    <p:set>
                                      <p:cBhvr>
                                        <p:cTn id="132" dur="1" fill="hold">
                                          <p:stCondLst>
                                            <p:cond delay="0"/>
                                          </p:stCondLst>
                                        </p:cTn>
                                        <p:tgtEl>
                                          <p:spTgt spid="107"/>
                                        </p:tgtEl>
                                        <p:attrNameLst>
                                          <p:attrName>style.visibility</p:attrName>
                                        </p:attrNameLst>
                                      </p:cBhvr>
                                      <p:to>
                                        <p:strVal val="visible"/>
                                      </p:to>
                                    </p:set>
                                    <p:animEffect transition="in" filter="fade">
                                      <p:cBhvr>
                                        <p:cTn id="133" dur="1000"/>
                                        <p:tgtEl>
                                          <p:spTgt spid="107"/>
                                        </p:tgtEl>
                                      </p:cBhvr>
                                    </p:animEffect>
                                    <p:anim calcmode="lin" valueType="num">
                                      <p:cBhvr>
                                        <p:cTn id="134" dur="1000" fill="hold"/>
                                        <p:tgtEl>
                                          <p:spTgt spid="107"/>
                                        </p:tgtEl>
                                        <p:attrNameLst>
                                          <p:attrName>ppt_x</p:attrName>
                                        </p:attrNameLst>
                                      </p:cBhvr>
                                      <p:tavLst>
                                        <p:tav tm="0">
                                          <p:val>
                                            <p:strVal val="#ppt_x"/>
                                          </p:val>
                                        </p:tav>
                                        <p:tav tm="100000">
                                          <p:val>
                                            <p:strVal val="#ppt_x"/>
                                          </p:val>
                                        </p:tav>
                                      </p:tavLst>
                                    </p:anim>
                                    <p:anim calcmode="lin" valueType="num">
                                      <p:cBhvr>
                                        <p:cTn id="135" dur="1000" fill="hold"/>
                                        <p:tgtEl>
                                          <p:spTgt spid="107"/>
                                        </p:tgtEl>
                                        <p:attrNameLst>
                                          <p:attrName>ppt_y</p:attrName>
                                        </p:attrNameLst>
                                      </p:cBhvr>
                                      <p:tavLst>
                                        <p:tav tm="0">
                                          <p:val>
                                            <p:strVal val="#ppt_y-.1"/>
                                          </p:val>
                                        </p:tav>
                                        <p:tav tm="100000">
                                          <p:val>
                                            <p:strVal val="#ppt_y"/>
                                          </p:val>
                                        </p:tav>
                                      </p:tavLst>
                                    </p:anim>
                                  </p:childTnLst>
                                </p:cTn>
                              </p:par>
                              <p:par>
                                <p:cTn id="136" presetID="47" presetClass="entr" presetSubtype="0" fill="hold" grpId="0" nodeType="withEffect">
                                  <p:stCondLst>
                                    <p:cond delay="0"/>
                                  </p:stCondLst>
                                  <p:childTnLst>
                                    <p:set>
                                      <p:cBhvr>
                                        <p:cTn id="137" dur="1" fill="hold">
                                          <p:stCondLst>
                                            <p:cond delay="0"/>
                                          </p:stCondLst>
                                        </p:cTn>
                                        <p:tgtEl>
                                          <p:spTgt spid="105"/>
                                        </p:tgtEl>
                                        <p:attrNameLst>
                                          <p:attrName>style.visibility</p:attrName>
                                        </p:attrNameLst>
                                      </p:cBhvr>
                                      <p:to>
                                        <p:strVal val="visible"/>
                                      </p:to>
                                    </p:set>
                                    <p:animEffect transition="in" filter="fade">
                                      <p:cBhvr>
                                        <p:cTn id="138" dur="1000"/>
                                        <p:tgtEl>
                                          <p:spTgt spid="105"/>
                                        </p:tgtEl>
                                      </p:cBhvr>
                                    </p:animEffect>
                                    <p:anim calcmode="lin" valueType="num">
                                      <p:cBhvr>
                                        <p:cTn id="139" dur="1000" fill="hold"/>
                                        <p:tgtEl>
                                          <p:spTgt spid="105"/>
                                        </p:tgtEl>
                                        <p:attrNameLst>
                                          <p:attrName>ppt_x</p:attrName>
                                        </p:attrNameLst>
                                      </p:cBhvr>
                                      <p:tavLst>
                                        <p:tav tm="0">
                                          <p:val>
                                            <p:strVal val="#ppt_x"/>
                                          </p:val>
                                        </p:tav>
                                        <p:tav tm="100000">
                                          <p:val>
                                            <p:strVal val="#ppt_x"/>
                                          </p:val>
                                        </p:tav>
                                      </p:tavLst>
                                    </p:anim>
                                    <p:anim calcmode="lin" valueType="num">
                                      <p:cBhvr>
                                        <p:cTn id="140" dur="1000" fill="hold"/>
                                        <p:tgtEl>
                                          <p:spTgt spid="105"/>
                                        </p:tgtEl>
                                        <p:attrNameLst>
                                          <p:attrName>ppt_y</p:attrName>
                                        </p:attrNameLst>
                                      </p:cBhvr>
                                      <p:tavLst>
                                        <p:tav tm="0">
                                          <p:val>
                                            <p:strVal val="#ppt_y-.1"/>
                                          </p:val>
                                        </p:tav>
                                        <p:tav tm="100000">
                                          <p:val>
                                            <p:strVal val="#ppt_y"/>
                                          </p:val>
                                        </p:tav>
                                      </p:tavLst>
                                    </p:anim>
                                  </p:childTnLst>
                                </p:cTn>
                              </p:par>
                              <p:par>
                                <p:cTn id="141" presetID="47" presetClass="entr" presetSubtype="0" fill="hold" grpId="0" nodeType="withEffect">
                                  <p:stCondLst>
                                    <p:cond delay="0"/>
                                  </p:stCondLst>
                                  <p:childTnLst>
                                    <p:set>
                                      <p:cBhvr>
                                        <p:cTn id="142" dur="1" fill="hold">
                                          <p:stCondLst>
                                            <p:cond delay="0"/>
                                          </p:stCondLst>
                                        </p:cTn>
                                        <p:tgtEl>
                                          <p:spTgt spid="109"/>
                                        </p:tgtEl>
                                        <p:attrNameLst>
                                          <p:attrName>style.visibility</p:attrName>
                                        </p:attrNameLst>
                                      </p:cBhvr>
                                      <p:to>
                                        <p:strVal val="visible"/>
                                      </p:to>
                                    </p:set>
                                    <p:animEffect transition="in" filter="fade">
                                      <p:cBhvr>
                                        <p:cTn id="143" dur="1000"/>
                                        <p:tgtEl>
                                          <p:spTgt spid="109"/>
                                        </p:tgtEl>
                                      </p:cBhvr>
                                    </p:animEffect>
                                    <p:anim calcmode="lin" valueType="num">
                                      <p:cBhvr>
                                        <p:cTn id="144" dur="1000" fill="hold"/>
                                        <p:tgtEl>
                                          <p:spTgt spid="109"/>
                                        </p:tgtEl>
                                        <p:attrNameLst>
                                          <p:attrName>ppt_x</p:attrName>
                                        </p:attrNameLst>
                                      </p:cBhvr>
                                      <p:tavLst>
                                        <p:tav tm="0">
                                          <p:val>
                                            <p:strVal val="#ppt_x"/>
                                          </p:val>
                                        </p:tav>
                                        <p:tav tm="100000">
                                          <p:val>
                                            <p:strVal val="#ppt_x"/>
                                          </p:val>
                                        </p:tav>
                                      </p:tavLst>
                                    </p:anim>
                                    <p:anim calcmode="lin" valueType="num">
                                      <p:cBhvr>
                                        <p:cTn id="145"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 presetClass="entr" presetSubtype="8" fill="hold" grpId="0" nodeType="clickEffect">
                                  <p:stCondLst>
                                    <p:cond delay="0"/>
                                  </p:stCondLst>
                                  <p:childTnLst>
                                    <p:set>
                                      <p:cBhvr>
                                        <p:cTn id="149" dur="1" fill="hold">
                                          <p:stCondLst>
                                            <p:cond delay="0"/>
                                          </p:stCondLst>
                                        </p:cTn>
                                        <p:tgtEl>
                                          <p:spTgt spid="110"/>
                                        </p:tgtEl>
                                        <p:attrNameLst>
                                          <p:attrName>style.visibility</p:attrName>
                                        </p:attrNameLst>
                                      </p:cBhvr>
                                      <p:to>
                                        <p:strVal val="visible"/>
                                      </p:to>
                                    </p:set>
                                    <p:anim calcmode="lin" valueType="num">
                                      <p:cBhvr additive="base">
                                        <p:cTn id="150" dur="1000" fill="hold"/>
                                        <p:tgtEl>
                                          <p:spTgt spid="110"/>
                                        </p:tgtEl>
                                        <p:attrNameLst>
                                          <p:attrName>ppt_x</p:attrName>
                                        </p:attrNameLst>
                                      </p:cBhvr>
                                      <p:tavLst>
                                        <p:tav tm="0">
                                          <p:val>
                                            <p:strVal val="0-#ppt_w/2"/>
                                          </p:val>
                                        </p:tav>
                                        <p:tav tm="100000">
                                          <p:val>
                                            <p:strVal val="#ppt_x"/>
                                          </p:val>
                                        </p:tav>
                                      </p:tavLst>
                                    </p:anim>
                                    <p:anim calcmode="lin" valueType="num">
                                      <p:cBhvr additive="base">
                                        <p:cTn id="151" dur="1000" fill="hold"/>
                                        <p:tgtEl>
                                          <p:spTgt spid="110"/>
                                        </p:tgtEl>
                                        <p:attrNameLst>
                                          <p:attrName>ppt_y</p:attrName>
                                        </p:attrNameLst>
                                      </p:cBhvr>
                                      <p:tavLst>
                                        <p:tav tm="0">
                                          <p:val>
                                            <p:strVal val="#ppt_y"/>
                                          </p:val>
                                        </p:tav>
                                        <p:tav tm="100000">
                                          <p:val>
                                            <p:strVal val="#ppt_y"/>
                                          </p:val>
                                        </p:tav>
                                      </p:tavLst>
                                    </p:anim>
                                  </p:childTnLst>
                                </p:cTn>
                              </p:par>
                              <p:par>
                                <p:cTn id="152" presetID="2" presetClass="entr" presetSubtype="8" fill="hold" nodeType="withEffect">
                                  <p:stCondLst>
                                    <p:cond delay="0"/>
                                  </p:stCondLst>
                                  <p:childTnLst>
                                    <p:set>
                                      <p:cBhvr>
                                        <p:cTn id="153" dur="1" fill="hold">
                                          <p:stCondLst>
                                            <p:cond delay="0"/>
                                          </p:stCondLst>
                                        </p:cTn>
                                        <p:tgtEl>
                                          <p:spTgt spid="112"/>
                                        </p:tgtEl>
                                        <p:attrNameLst>
                                          <p:attrName>style.visibility</p:attrName>
                                        </p:attrNameLst>
                                      </p:cBhvr>
                                      <p:to>
                                        <p:strVal val="visible"/>
                                      </p:to>
                                    </p:set>
                                    <p:anim calcmode="lin" valueType="num">
                                      <p:cBhvr additive="base">
                                        <p:cTn id="154" dur="1000" fill="hold"/>
                                        <p:tgtEl>
                                          <p:spTgt spid="112"/>
                                        </p:tgtEl>
                                        <p:attrNameLst>
                                          <p:attrName>ppt_x</p:attrName>
                                        </p:attrNameLst>
                                      </p:cBhvr>
                                      <p:tavLst>
                                        <p:tav tm="0">
                                          <p:val>
                                            <p:strVal val="0-#ppt_w/2"/>
                                          </p:val>
                                        </p:tav>
                                        <p:tav tm="100000">
                                          <p:val>
                                            <p:strVal val="#ppt_x"/>
                                          </p:val>
                                        </p:tav>
                                      </p:tavLst>
                                    </p:anim>
                                    <p:anim calcmode="lin" valueType="num">
                                      <p:cBhvr additive="base">
                                        <p:cTn id="155" dur="10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nodeType="clickEffect">
                                  <p:stCondLst>
                                    <p:cond delay="0"/>
                                  </p:stCondLst>
                                  <p:childTnLst>
                                    <p:set>
                                      <p:cBhvr>
                                        <p:cTn id="159" dur="1" fill="hold">
                                          <p:stCondLst>
                                            <p:cond delay="0"/>
                                          </p:stCondLst>
                                        </p:cTn>
                                        <p:tgtEl>
                                          <p:spTgt spid="117"/>
                                        </p:tgtEl>
                                        <p:attrNameLst>
                                          <p:attrName>style.visibility</p:attrName>
                                        </p:attrNameLst>
                                      </p:cBhvr>
                                      <p:to>
                                        <p:strVal val="visible"/>
                                      </p:to>
                                    </p:set>
                                    <p:animEffect transition="in" filter="fade">
                                      <p:cBhvr>
                                        <p:cTn id="160" dur="1000"/>
                                        <p:tgtEl>
                                          <p:spTgt spid="117"/>
                                        </p:tgtEl>
                                      </p:cBhvr>
                                    </p:animEffect>
                                    <p:anim calcmode="lin" valueType="num">
                                      <p:cBhvr>
                                        <p:cTn id="161" dur="1000" fill="hold"/>
                                        <p:tgtEl>
                                          <p:spTgt spid="117"/>
                                        </p:tgtEl>
                                        <p:attrNameLst>
                                          <p:attrName>ppt_x</p:attrName>
                                        </p:attrNameLst>
                                      </p:cBhvr>
                                      <p:tavLst>
                                        <p:tav tm="0">
                                          <p:val>
                                            <p:strVal val="#ppt_x"/>
                                          </p:val>
                                        </p:tav>
                                        <p:tav tm="100000">
                                          <p:val>
                                            <p:strVal val="#ppt_x"/>
                                          </p:val>
                                        </p:tav>
                                      </p:tavLst>
                                    </p:anim>
                                    <p:anim calcmode="lin" valueType="num">
                                      <p:cBhvr>
                                        <p:cTn id="162" dur="1000" fill="hold"/>
                                        <p:tgtEl>
                                          <p:spTgt spid="117"/>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111"/>
                                        </p:tgtEl>
                                        <p:attrNameLst>
                                          <p:attrName>style.visibility</p:attrName>
                                        </p:attrNameLst>
                                      </p:cBhvr>
                                      <p:to>
                                        <p:strVal val="visible"/>
                                      </p:to>
                                    </p:set>
                                    <p:animEffect transition="in" filter="fade">
                                      <p:cBhvr>
                                        <p:cTn id="165" dur="1000"/>
                                        <p:tgtEl>
                                          <p:spTgt spid="111"/>
                                        </p:tgtEl>
                                      </p:cBhvr>
                                    </p:animEffect>
                                    <p:anim calcmode="lin" valueType="num">
                                      <p:cBhvr>
                                        <p:cTn id="166" dur="1000" fill="hold"/>
                                        <p:tgtEl>
                                          <p:spTgt spid="111"/>
                                        </p:tgtEl>
                                        <p:attrNameLst>
                                          <p:attrName>ppt_x</p:attrName>
                                        </p:attrNameLst>
                                      </p:cBhvr>
                                      <p:tavLst>
                                        <p:tav tm="0">
                                          <p:val>
                                            <p:strVal val="#ppt_x"/>
                                          </p:val>
                                        </p:tav>
                                        <p:tav tm="100000">
                                          <p:val>
                                            <p:strVal val="#ppt_x"/>
                                          </p:val>
                                        </p:tav>
                                      </p:tavLst>
                                    </p:anim>
                                    <p:anim calcmode="lin" valueType="num">
                                      <p:cBhvr>
                                        <p:cTn id="167" dur="1000" fill="hold"/>
                                        <p:tgtEl>
                                          <p:spTgt spid="111"/>
                                        </p:tgtEl>
                                        <p:attrNameLst>
                                          <p:attrName>ppt_y</p:attrName>
                                        </p:attrNameLst>
                                      </p:cBhvr>
                                      <p:tavLst>
                                        <p:tav tm="0">
                                          <p:val>
                                            <p:strVal val="#ppt_y+.1"/>
                                          </p:val>
                                        </p:tav>
                                        <p:tav tm="100000">
                                          <p:val>
                                            <p:strVal val="#ppt_y"/>
                                          </p:val>
                                        </p:tav>
                                      </p:tavLst>
                                    </p:anim>
                                  </p:childTnLst>
                                </p:cTn>
                              </p:par>
                              <p:par>
                                <p:cTn id="168" presetID="42" presetClass="entr" presetSubtype="0" fill="hold" nodeType="withEffect">
                                  <p:stCondLst>
                                    <p:cond delay="0"/>
                                  </p:stCondLst>
                                  <p:childTnLst>
                                    <p:set>
                                      <p:cBhvr>
                                        <p:cTn id="169" dur="1" fill="hold">
                                          <p:stCondLst>
                                            <p:cond delay="0"/>
                                          </p:stCondLst>
                                        </p:cTn>
                                        <p:tgtEl>
                                          <p:spTgt spid="118"/>
                                        </p:tgtEl>
                                        <p:attrNameLst>
                                          <p:attrName>style.visibility</p:attrName>
                                        </p:attrNameLst>
                                      </p:cBhvr>
                                      <p:to>
                                        <p:strVal val="visible"/>
                                      </p:to>
                                    </p:set>
                                    <p:animEffect transition="in" filter="fade">
                                      <p:cBhvr>
                                        <p:cTn id="170" dur="1000"/>
                                        <p:tgtEl>
                                          <p:spTgt spid="118"/>
                                        </p:tgtEl>
                                      </p:cBhvr>
                                    </p:animEffect>
                                    <p:anim calcmode="lin" valueType="num">
                                      <p:cBhvr>
                                        <p:cTn id="171" dur="1000" fill="hold"/>
                                        <p:tgtEl>
                                          <p:spTgt spid="118"/>
                                        </p:tgtEl>
                                        <p:attrNameLst>
                                          <p:attrName>ppt_x</p:attrName>
                                        </p:attrNameLst>
                                      </p:cBhvr>
                                      <p:tavLst>
                                        <p:tav tm="0">
                                          <p:val>
                                            <p:strVal val="#ppt_x"/>
                                          </p:val>
                                        </p:tav>
                                        <p:tav tm="100000">
                                          <p:val>
                                            <p:strVal val="#ppt_x"/>
                                          </p:val>
                                        </p:tav>
                                      </p:tavLst>
                                    </p:anim>
                                    <p:anim calcmode="lin" valueType="num">
                                      <p:cBhvr>
                                        <p:cTn id="172" dur="1000" fill="hold"/>
                                        <p:tgtEl>
                                          <p:spTgt spid="118"/>
                                        </p:tgtEl>
                                        <p:attrNameLst>
                                          <p:attrName>ppt_y</p:attrName>
                                        </p:attrNameLst>
                                      </p:cBhvr>
                                      <p:tavLst>
                                        <p:tav tm="0">
                                          <p:val>
                                            <p:strVal val="#ppt_y+.1"/>
                                          </p:val>
                                        </p:tav>
                                        <p:tav tm="100000">
                                          <p:val>
                                            <p:strVal val="#ppt_y"/>
                                          </p:val>
                                        </p:tav>
                                      </p:tavLst>
                                    </p:anim>
                                  </p:childTnLst>
                                </p:cTn>
                              </p:par>
                              <p:par>
                                <p:cTn id="173" presetID="42" presetClass="entr" presetSubtype="0" fill="hold" nodeType="withEffect">
                                  <p:stCondLst>
                                    <p:cond delay="0"/>
                                  </p:stCondLst>
                                  <p:childTnLst>
                                    <p:set>
                                      <p:cBhvr>
                                        <p:cTn id="174" dur="1" fill="hold">
                                          <p:stCondLst>
                                            <p:cond delay="0"/>
                                          </p:stCondLst>
                                        </p:cTn>
                                        <p:tgtEl>
                                          <p:spTgt spid="119"/>
                                        </p:tgtEl>
                                        <p:attrNameLst>
                                          <p:attrName>style.visibility</p:attrName>
                                        </p:attrNameLst>
                                      </p:cBhvr>
                                      <p:to>
                                        <p:strVal val="visible"/>
                                      </p:to>
                                    </p:set>
                                    <p:animEffect transition="in" filter="fade">
                                      <p:cBhvr>
                                        <p:cTn id="175" dur="1000"/>
                                        <p:tgtEl>
                                          <p:spTgt spid="119"/>
                                        </p:tgtEl>
                                      </p:cBhvr>
                                    </p:animEffect>
                                    <p:anim calcmode="lin" valueType="num">
                                      <p:cBhvr>
                                        <p:cTn id="176" dur="1000" fill="hold"/>
                                        <p:tgtEl>
                                          <p:spTgt spid="119"/>
                                        </p:tgtEl>
                                        <p:attrNameLst>
                                          <p:attrName>ppt_x</p:attrName>
                                        </p:attrNameLst>
                                      </p:cBhvr>
                                      <p:tavLst>
                                        <p:tav tm="0">
                                          <p:val>
                                            <p:strVal val="#ppt_x"/>
                                          </p:val>
                                        </p:tav>
                                        <p:tav tm="100000">
                                          <p:val>
                                            <p:strVal val="#ppt_x"/>
                                          </p:val>
                                        </p:tav>
                                      </p:tavLst>
                                    </p:anim>
                                    <p:anim calcmode="lin" valueType="num">
                                      <p:cBhvr>
                                        <p:cTn id="177" dur="1000" fill="hold"/>
                                        <p:tgtEl>
                                          <p:spTgt spid="119"/>
                                        </p:tgtEl>
                                        <p:attrNameLst>
                                          <p:attrName>ppt_y</p:attrName>
                                        </p:attrNameLst>
                                      </p:cBhvr>
                                      <p:tavLst>
                                        <p:tav tm="0">
                                          <p:val>
                                            <p:strVal val="#ppt_y+.1"/>
                                          </p:val>
                                        </p:tav>
                                        <p:tav tm="100000">
                                          <p:val>
                                            <p:strVal val="#ppt_y"/>
                                          </p:val>
                                        </p:tav>
                                      </p:tavLst>
                                    </p:anim>
                                  </p:childTnLst>
                                </p:cTn>
                              </p:par>
                              <p:par>
                                <p:cTn id="178" presetID="1" presetClass="entr" presetSubtype="0" fill="hold" nodeType="withEffect">
                                  <p:stCondLst>
                                    <p:cond delay="0"/>
                                  </p:stCondLst>
                                  <p:childTnLst>
                                    <p:set>
                                      <p:cBhvr>
                                        <p:cTn id="179"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0" grpId="0" animBg="1"/>
      <p:bldP spid="71" grpId="0" animBg="1"/>
      <p:bldP spid="72" grpId="0"/>
      <p:bldP spid="73" grpId="0"/>
      <p:bldP spid="79" grpId="0"/>
      <p:bldP spid="80" grpId="0"/>
      <p:bldP spid="81" grpId="0"/>
      <p:bldP spid="82" grpId="0" animBg="1"/>
      <p:bldP spid="89" grpId="0"/>
      <p:bldP spid="90" grpId="0" animBg="1"/>
      <p:bldP spid="93" grpId="0" animBg="1"/>
      <p:bldP spid="94" grpId="0" animBg="1"/>
      <p:bldP spid="95" grpId="0"/>
      <p:bldP spid="98" grpId="0"/>
      <p:bldP spid="99" grpId="0"/>
      <p:bldP spid="104" grpId="0"/>
      <p:bldP spid="105" grpId="0"/>
      <p:bldP spid="106" grpId="0"/>
      <p:bldP spid="108" grpId="0"/>
      <p:bldP spid="109" grpId="0" animBg="1"/>
      <p:bldP spid="110" grpId="0"/>
      <p:bldP spid="111" grpId="0"/>
      <p:bldP spid="114" grpId="0" animBg="1"/>
      <p:bldP spid="115" grpId="0" animBg="1"/>
      <p:bldP spid="1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45B123-43D9-42FD-8E89-21DB3E3F0ED4}"/>
              </a:ext>
            </a:extLst>
          </p:cNvPr>
          <p:cNvSpPr txBox="1"/>
          <p:nvPr/>
        </p:nvSpPr>
        <p:spPr>
          <a:xfrm>
            <a:off x="838200" y="1819072"/>
            <a:ext cx="10854447" cy="4247317"/>
          </a:xfrm>
          <a:prstGeom prst="rect">
            <a:avLst/>
          </a:prstGeom>
          <a:noFill/>
        </p:spPr>
        <p:txBody>
          <a:bodyPr wrap="square" rtlCol="0">
            <a:spAutoFit/>
          </a:bodyPr>
          <a:lstStyle/>
          <a:p>
            <a:pPr marL="285750" indent="-285750" algn="just">
              <a:buClr>
                <a:schemeClr val="accent2"/>
              </a:buClr>
              <a:buFont typeface="Wingdings" panose="05000000000000000000" pitchFamily="2" charset="2"/>
              <a:buChar char="q"/>
            </a:pPr>
            <a:r>
              <a:rPr lang="en-IN" dirty="0"/>
              <a:t>SAP Fiori Apps reference library is the comprehensive library that provides information about all SAP Fiori apps including the technical data and additional data like Line of Business, Business Role, Industry, Application Area associated with the Apps</a:t>
            </a:r>
          </a:p>
          <a:p>
            <a:pPr marL="285750" indent="-285750" algn="just">
              <a:buClr>
                <a:schemeClr val="accent2"/>
              </a:buClr>
              <a:buFont typeface="Wingdings" panose="05000000000000000000" pitchFamily="2" charset="2"/>
              <a:buChar char="q"/>
            </a:pPr>
            <a:r>
              <a:rPr lang="en-IN" dirty="0"/>
              <a:t>App usage data from all the customer’s on-premise and Cloud landscapes are collected on weekly basis using the SAP </a:t>
            </a:r>
            <a:r>
              <a:rPr lang="en-IN" dirty="0" err="1"/>
              <a:t>EarlyWatch</a:t>
            </a:r>
            <a:r>
              <a:rPr lang="en-IN" dirty="0"/>
              <a:t> Alert workspace and are stored in the relevant tables in SAP HANA database</a:t>
            </a:r>
          </a:p>
          <a:p>
            <a:pPr marL="285750" indent="-285750" algn="just">
              <a:buClr>
                <a:schemeClr val="accent2"/>
              </a:buClr>
              <a:buFont typeface="Wingdings" panose="05000000000000000000" pitchFamily="2" charset="2"/>
              <a:buChar char="q"/>
            </a:pPr>
            <a:r>
              <a:rPr lang="en-IN" dirty="0"/>
              <a:t>A relationship mapping i.e. an interaction matrix will be generated between the App usage by the customers and the Apps based on attributes like Line of Business, Business Role, Industry, Application Area</a:t>
            </a:r>
          </a:p>
          <a:p>
            <a:pPr marL="285750" indent="-285750" algn="just">
              <a:buClr>
                <a:schemeClr val="accent2"/>
              </a:buClr>
              <a:buFont typeface="Wingdings" panose="05000000000000000000" pitchFamily="2" charset="2"/>
              <a:buChar char="q"/>
            </a:pPr>
            <a:r>
              <a:rPr lang="en-IN" dirty="0"/>
              <a:t>Customer’s landscape data also provide information about the SAP Fiori Apps list per system which are installed at Customer’s landscape but are not used</a:t>
            </a:r>
          </a:p>
          <a:p>
            <a:pPr marL="285750" indent="-285750" algn="just">
              <a:buClr>
                <a:schemeClr val="accent2"/>
              </a:buClr>
              <a:buFont typeface="Wingdings" panose="05000000000000000000" pitchFamily="2" charset="2"/>
              <a:buChar char="q"/>
            </a:pPr>
            <a:r>
              <a:rPr lang="en-IN" dirty="0"/>
              <a:t>A User-Based collaborative filtering Recommender system will be built using the interaction Matrix</a:t>
            </a:r>
          </a:p>
          <a:p>
            <a:pPr marL="285750" indent="-285750" algn="just">
              <a:buClr>
                <a:schemeClr val="accent2"/>
              </a:buClr>
              <a:buFont typeface="Wingdings" panose="05000000000000000000" pitchFamily="2" charset="2"/>
              <a:buChar char="q"/>
            </a:pPr>
            <a:r>
              <a:rPr lang="en-IN" dirty="0"/>
              <a:t>K-Nearest Neighbour and Neural Network Algorithms will be used to predict the utilities of Fiori Apps to Customers based on the interaction Matrix</a:t>
            </a:r>
          </a:p>
          <a:p>
            <a:pPr marL="285750" indent="-285750" algn="just">
              <a:buClr>
                <a:schemeClr val="accent2"/>
              </a:buClr>
              <a:buFont typeface="Wingdings" panose="05000000000000000000" pitchFamily="2" charset="2"/>
              <a:buChar char="q"/>
            </a:pPr>
            <a:r>
              <a:rPr lang="en-IN" dirty="0"/>
              <a:t>Best Model will be selected for final Recommendation</a:t>
            </a:r>
          </a:p>
          <a:p>
            <a:pPr marL="285750" indent="-285750">
              <a:buClr>
                <a:schemeClr val="accent2"/>
              </a:buClr>
              <a:buFont typeface="Wingdings" panose="05000000000000000000" pitchFamily="2" charset="2"/>
              <a:buChar char="q"/>
            </a:pPr>
            <a:endParaRPr lang="en-IN" dirty="0"/>
          </a:p>
          <a:p>
            <a:pPr marL="285750" indent="-285750">
              <a:buFont typeface="Arial" panose="020B0604020202020204" pitchFamily="34" charset="0"/>
              <a:buChar char="•"/>
            </a:pPr>
            <a:endParaRPr lang="en-IN" dirty="0"/>
          </a:p>
        </p:txBody>
      </p:sp>
      <p:sp>
        <p:nvSpPr>
          <p:cNvPr id="9" name="Title 6">
            <a:extLst>
              <a:ext uri="{FF2B5EF4-FFF2-40B4-BE49-F238E27FC236}">
                <a16:creationId xmlns:a16="http://schemas.microsoft.com/office/drawing/2014/main" id="{AA5E1CF4-F196-45DD-BECB-0B2C48D314E2}"/>
              </a:ext>
            </a:extLst>
          </p:cNvPr>
          <p:cNvSpPr>
            <a:spLocks noGrp="1"/>
          </p:cNvSpPr>
          <p:nvPr>
            <p:ph type="title"/>
          </p:nvPr>
        </p:nvSpPr>
        <p:spPr>
          <a:xfrm>
            <a:off x="838200" y="385673"/>
            <a:ext cx="10515600" cy="1325563"/>
          </a:xfrm>
        </p:spPr>
        <p:txBody>
          <a:bodyPr/>
          <a:lstStyle/>
          <a:p>
            <a:r>
              <a:rPr lang="en-IN" dirty="0"/>
              <a:t>Detailed Scope of work</a:t>
            </a:r>
          </a:p>
        </p:txBody>
      </p:sp>
      <p:sp>
        <p:nvSpPr>
          <p:cNvPr id="10" name="Title 1">
            <a:extLst>
              <a:ext uri="{FF2B5EF4-FFF2-40B4-BE49-F238E27FC236}">
                <a16:creationId xmlns:a16="http://schemas.microsoft.com/office/drawing/2014/main" id="{2365195C-1940-4BC2-BA80-5697B0A3AC77}"/>
              </a:ext>
            </a:extLst>
          </p:cNvPr>
          <p:cNvSpPr txBox="1">
            <a:spLocks/>
          </p:cNvSpPr>
          <p:nvPr/>
        </p:nvSpPr>
        <p:spPr bwMode="black">
          <a:xfrm>
            <a:off x="1005524" y="1263956"/>
            <a:ext cx="11186476" cy="30777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2000" b="0" dirty="0">
                <a:solidFill>
                  <a:srgbClr val="000000"/>
                </a:solidFill>
                <a:latin typeface="Arial"/>
              </a:rPr>
              <a:t>Approach</a:t>
            </a:r>
            <a:endParaRPr lang="de-DE" dirty="0">
              <a:solidFill>
                <a:srgbClr val="000000"/>
              </a:solidFill>
              <a:latin typeface="Arial"/>
            </a:endParaRPr>
          </a:p>
        </p:txBody>
      </p:sp>
    </p:spTree>
    <p:extLst>
      <p:ext uri="{BB962C8B-B14F-4D97-AF65-F5344CB8AC3E}">
        <p14:creationId xmlns:p14="http://schemas.microsoft.com/office/powerpoint/2010/main" val="126817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1000"/>
                                        <p:tgtEl>
                                          <p:spTgt spid="5">
                                            <p:txEl>
                                              <p:pRg st="6" end="6"/>
                                            </p:txEl>
                                          </p:spTgt>
                                        </p:tgtEl>
                                      </p:cBhvr>
                                    </p:animEffect>
                                    <p:anim calcmode="lin" valueType="num">
                                      <p:cBhvr>
                                        <p:cTn id="5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pplication xmlns="http://www.sap.com/cof/powerpoint/application">
  <Version>2</Version>
  <Revision>2.8.600.95340</Revision>
</Application>
</file>

<file path=customXml/itemProps1.xml><?xml version="1.0" encoding="utf-8"?>
<ds:datastoreItem xmlns:ds="http://schemas.openxmlformats.org/officeDocument/2006/customXml" ds:itemID="{C438065E-A3A4-4447-B66B-7F6BD6C3289C}">
  <ds:schemaRefs>
    <ds:schemaRef ds:uri="http://www.sap.com/cof/powerpoint/application"/>
  </ds:schemaRefs>
</ds:datastoreItem>
</file>

<file path=docProps/app.xml><?xml version="1.0" encoding="utf-8"?>
<Properties xmlns="http://schemas.openxmlformats.org/officeDocument/2006/extended-properties" xmlns:vt="http://schemas.openxmlformats.org/officeDocument/2006/docPropsVTypes">
  <TotalTime>22890</TotalTime>
  <Words>1625</Words>
  <Application>Microsoft Office PowerPoint</Application>
  <PresentationFormat>Widescreen</PresentationFormat>
  <Paragraphs>214</Paragraphs>
  <Slides>25</Slides>
  <Notes>14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BentonSans Light</vt:lpstr>
      <vt:lpstr>Brush Script MT</vt:lpstr>
      <vt:lpstr>Calibri</vt:lpstr>
      <vt:lpstr>Wingdings</vt:lpstr>
      <vt:lpstr>Office Theme</vt:lpstr>
      <vt:lpstr>Recommender system for suggesting “Frequently used together” SAP Fiori Apps for SAP S/4 HANA system</vt:lpstr>
      <vt:lpstr>Agenda</vt:lpstr>
      <vt:lpstr>Background Information</vt:lpstr>
      <vt:lpstr>SAP Fiori Apps</vt:lpstr>
      <vt:lpstr>Problem Statement</vt:lpstr>
      <vt:lpstr>Proposed Solution</vt:lpstr>
      <vt:lpstr>Project Framework (Team Data Science Process)</vt:lpstr>
      <vt:lpstr>Detailed Scope of work</vt:lpstr>
      <vt:lpstr>Detailed Scope of work</vt:lpstr>
      <vt:lpstr>Fiori Adoption Data: Connecting the Data </vt:lpstr>
      <vt:lpstr>Apps usage count by Customers</vt:lpstr>
      <vt:lpstr>Exploratory Data Analysis Top 10 Used Apps</vt:lpstr>
      <vt:lpstr>Exploratory Data Analysis Top 15 Customer, Fiori ID, App Component</vt:lpstr>
      <vt:lpstr>Exploratory Data Analysis Top 15 App Component</vt:lpstr>
      <vt:lpstr>Exploratory Data Analysis Top 15 Fiori Id, App Component</vt:lpstr>
      <vt:lpstr>Literature Review</vt:lpstr>
      <vt:lpstr>Literature Review</vt:lpstr>
      <vt:lpstr>Literature Review</vt:lpstr>
      <vt:lpstr>PowerPoint Presentation</vt:lpstr>
      <vt:lpstr>Interaction Matrix of Apps v/s  Customers based on Usage</vt:lpstr>
      <vt:lpstr>User Based Collaborative Filtering  using Surprise Library</vt:lpstr>
      <vt:lpstr>Residual Modelling using Keras  (Matrix Factorization and Deep Learning)</vt:lpstr>
      <vt:lpstr>Conclusion</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Singh, Jyoti</cp:lastModifiedBy>
  <cp:revision>523</cp:revision>
  <dcterms:created xsi:type="dcterms:W3CDTF">2016-03-16T11:15:40Z</dcterms:created>
  <dcterms:modified xsi:type="dcterms:W3CDTF">2021-07-24T05:10:46Z</dcterms:modified>
</cp:coreProperties>
</file>