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60" r:id="rId1"/>
  </p:sldMasterIdLst>
  <p:notesMasterIdLst>
    <p:notesMasterId r:id="rId3"/>
  </p:notesMasterIdLst>
  <p:sldIdLst>
    <p:sldId id="307" r:id="rId2"/>
  </p:sldIdLst>
  <p:sldSz cx="49377600" cy="32918400"/>
  <p:notesSz cx="6858000" cy="9144000"/>
  <p:embeddedFontLst>
    <p:embeddedFont>
      <p:font typeface="Calibri" panose="020F0502020204030204" pitchFamily="34" charset="0"/>
      <p:regular r:id="rId4"/>
      <p:bold r:id="rId5"/>
      <p:italic r:id="rId6"/>
      <p:boldItalic r:id="rId7"/>
    </p:embeddedFont>
    <p:embeddedFont>
      <p:font typeface="Calibri Light" panose="020F0302020204030204" pitchFamily="34" charset="0"/>
      <p:regular r:id="rId8"/>
      <p:italic r:id="rId9"/>
    </p:embeddedFont>
    <p:embeddedFont>
      <p:font typeface="Lato" panose="020B0604020202020204" charset="0"/>
      <p:regular r:id="rId10"/>
      <p:bold r:id="rId11"/>
      <p:italic r:id="rId12"/>
      <p:boldItalic r:id="rId13"/>
    </p:embeddedFont>
    <p:embeddedFont>
      <p:font typeface="Lato Black" panose="020B0604020202020204" charset="0"/>
      <p:bold r:id="rId14"/>
      <p:boldItalic r:id="rId1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15552" userDrawn="1">
          <p15:clr>
            <a:srgbClr val="A4A3A4"/>
          </p15:clr>
        </p15:guide>
        <p15:guide id="3" pos="2712" userDrawn="1">
          <p15:clr>
            <a:srgbClr val="A4A3A4"/>
          </p15:clr>
        </p15:guide>
        <p15:guide id="6" orient="horz" pos="1104" userDrawn="1">
          <p15:clr>
            <a:srgbClr val="A4A3A4"/>
          </p15:clr>
        </p15:guide>
        <p15:guide id="7" pos="5304" userDrawn="1">
          <p15:clr>
            <a:srgbClr val="A4A3A4"/>
          </p15:clr>
        </p15:guide>
        <p15:guide id="8" pos="10536" userDrawn="1">
          <p15:clr>
            <a:srgbClr val="5ACBF0"/>
          </p15:clr>
        </p15:guide>
        <p15:guide id="9" pos="7896" userDrawn="1">
          <p15:clr>
            <a:srgbClr val="A4A3A4"/>
          </p15:clr>
        </p15:guide>
        <p15:guide id="10" pos="13104" userDrawn="1">
          <p15:clr>
            <a:srgbClr val="A4A3A4"/>
          </p15:clr>
        </p15:guide>
        <p15:guide id="11" pos="18168" userDrawn="1">
          <p15:clr>
            <a:srgbClr val="A4A3A4"/>
          </p15:clr>
        </p15:guide>
        <p15:guide id="12" pos="20836" userDrawn="1">
          <p15:clr>
            <a:srgbClr val="A4A3A4"/>
          </p15:clr>
        </p15:guide>
        <p15:guide id="13" pos="23328" userDrawn="1">
          <p15:clr>
            <a:srgbClr val="A4A3A4"/>
          </p15:clr>
        </p15:guide>
        <p15:guide id="14" pos="25944" userDrawn="1">
          <p15:clr>
            <a:srgbClr val="A4A3A4"/>
          </p15:clr>
        </p15:guide>
        <p15:guide id="15" pos="28440" userDrawn="1">
          <p15:clr>
            <a:srgbClr val="A4A3A4"/>
          </p15:clr>
        </p15:guide>
        <p15:guide id="16" orient="horz" pos="200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353F3E"/>
    <a:srgbClr val="253B2C"/>
    <a:srgbClr val="2F4B38"/>
    <a:srgbClr val="477154"/>
    <a:srgbClr val="19535D"/>
    <a:srgbClr val="FBFBFB"/>
    <a:srgbClr val="6B6B6B"/>
    <a:srgbClr val="0D0D0D"/>
    <a:srgbClr val="31092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86" autoAdjust="0"/>
    <p:restoredTop sz="90319" autoAdjust="0"/>
  </p:normalViewPr>
  <p:slideViewPr>
    <p:cSldViewPr snapToGrid="0" showGuides="1">
      <p:cViewPr varScale="1">
        <p:scale>
          <a:sx n="15" d="100"/>
          <a:sy n="15" d="100"/>
        </p:scale>
        <p:origin x="1380" y="108"/>
      </p:cViewPr>
      <p:guideLst>
        <p:guide pos="15552"/>
        <p:guide pos="2712"/>
        <p:guide orient="horz" pos="1104"/>
        <p:guide pos="5304"/>
        <p:guide pos="10536"/>
        <p:guide pos="7896"/>
        <p:guide pos="13104"/>
        <p:guide pos="18168"/>
        <p:guide pos="20836"/>
        <p:guide pos="23328"/>
        <p:guide pos="25944"/>
        <p:guide pos="28440"/>
        <p:guide orient="horz" pos="200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1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font" Target="fonts/font12.fntdata"/><Relationship Id="rId10" Type="http://schemas.openxmlformats.org/officeDocument/2006/relationships/font" Target="fonts/font7.fntdata"/><Relationship Id="rId19" Type="http://schemas.openxmlformats.org/officeDocument/2006/relationships/tableStyles" Target="tableStyles.xml"/><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1CB04D-1C75-43E0-9B64-B7DDAA42BB2C}" type="datetimeFigureOut">
              <a:rPr lang="en-US" smtClean="0"/>
              <a:t>11/30/2020</a:t>
            </a:fld>
            <a:endParaRPr lang="en-US"/>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6C2670-3342-473C-969D-FDFF399F2050}" type="slidenum">
              <a:rPr lang="en-US" smtClean="0"/>
              <a:t>‹#›</a:t>
            </a:fld>
            <a:endParaRPr lang="en-US"/>
          </a:p>
        </p:txBody>
      </p:sp>
    </p:spTree>
    <p:extLst>
      <p:ext uri="{BB962C8B-B14F-4D97-AF65-F5344CB8AC3E}">
        <p14:creationId xmlns:p14="http://schemas.microsoft.com/office/powerpoint/2010/main" val="831749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a:t>
            </a:r>
          </a:p>
          <a:p>
            <a:pPr marL="171450" indent="-171450">
              <a:buFont typeface="Arial" panose="020B0604020202020204" pitchFamily="34" charset="0"/>
              <a:buChar char="•"/>
            </a:pPr>
            <a:r>
              <a:rPr lang="en-US" dirty="0"/>
              <a:t>In </a:t>
            </a:r>
            <a:r>
              <a:rPr lang="en-US" dirty="0" err="1"/>
              <a:t>Powerpoint</a:t>
            </a:r>
            <a:r>
              <a:rPr lang="en-US" dirty="0"/>
              <a:t>, click View &gt; Guides</a:t>
            </a:r>
          </a:p>
          <a:p>
            <a:pPr marL="171450" indent="-171450">
              <a:buFont typeface="Arial" panose="020B0604020202020204" pitchFamily="34" charset="0"/>
              <a:buChar char="•"/>
            </a:pPr>
            <a:r>
              <a:rPr lang="en-US" dirty="0"/>
              <a:t>Keep text within gutter guides.</a:t>
            </a:r>
          </a:p>
          <a:p>
            <a:pPr marL="171450" indent="-171450">
              <a:buFont typeface="Arial" panose="020B0604020202020204" pitchFamily="34" charset="0"/>
              <a:buChar char="•"/>
            </a:pPr>
            <a:r>
              <a:rPr lang="en-US" dirty="0"/>
              <a:t>Author list: Don’t split names onto two lines (e.g., “Jimmy [break] Smith”). If that happens, use a new line, unless you need the space. </a:t>
            </a:r>
            <a:r>
              <a:rPr lang="en-US" b="1" dirty="0"/>
              <a:t>Bold the first names of anybody who’s presenting</a:t>
            </a:r>
            <a:r>
              <a:rPr lang="en-US" dirty="0"/>
              <a:t> in person.</a:t>
            </a:r>
          </a:p>
          <a:p>
            <a:pPr marL="171450" indent="-171450">
              <a:buFont typeface="Arial" panose="020B0604020202020204" pitchFamily="34" charset="0"/>
              <a:buChar char="•"/>
            </a:pPr>
            <a:r>
              <a:rPr lang="en-US" dirty="0"/>
              <a:t>Intro/methods/result: </a:t>
            </a:r>
            <a:r>
              <a:rPr lang="en-US" b="1" dirty="0"/>
              <a:t>Do not drop below font size 28</a:t>
            </a:r>
            <a:r>
              <a:rPr lang="en-US" dirty="0"/>
              <a:t>, but if you have extra space, jack up the font size until the space is full.</a:t>
            </a:r>
          </a:p>
          <a:p>
            <a:pPr marL="171450" indent="-171450">
              <a:buFont typeface="Arial" panose="020B0604020202020204" pitchFamily="34" charset="0"/>
              <a:buChar char="•"/>
            </a:pPr>
            <a:r>
              <a:rPr lang="en-US" dirty="0"/>
              <a:t>Do not use color in the sidebars except in graphs/figures. It’ll pull attention from the center and slow interpretation for passersby.</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26C2670-3342-473C-969D-FDFF399F205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2003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03320" y="5387342"/>
            <a:ext cx="4197096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6172200" y="17289782"/>
            <a:ext cx="370332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135061-2F74-46D4-9F8F-C77EF304855D}"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1601755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135061-2F74-46D4-9F8F-C77EF304855D}"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4213694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5335848" y="1752600"/>
            <a:ext cx="10647045"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394713" y="1752600"/>
            <a:ext cx="31323915"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135061-2F74-46D4-9F8F-C77EF304855D}"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3062549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135061-2F74-46D4-9F8F-C77EF304855D}"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1311104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68995" y="8206749"/>
            <a:ext cx="4258818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3368995" y="22029429"/>
            <a:ext cx="4258818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F135061-2F74-46D4-9F8F-C77EF304855D}"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1055305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394710" y="8763000"/>
            <a:ext cx="2098548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4997410" y="8763000"/>
            <a:ext cx="2098548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135061-2F74-46D4-9F8F-C77EF304855D}" type="datetimeFigureOut">
              <a:rPr lang="en-US" smtClean="0"/>
              <a:t>11/30/2020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4282151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01141" y="1752607"/>
            <a:ext cx="4258818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401147" y="8069582"/>
            <a:ext cx="20889036"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401147" y="12024360"/>
            <a:ext cx="20889036"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4997413" y="8069582"/>
            <a:ext cx="20991911"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4997413" y="12024360"/>
            <a:ext cx="20991911"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135061-2F74-46D4-9F8F-C77EF304855D}" type="datetimeFigureOut">
              <a:rPr lang="en-US" smtClean="0"/>
              <a:t>11/30/2020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2738387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135061-2F74-46D4-9F8F-C77EF304855D}" type="datetimeFigureOut">
              <a:rPr lang="en-US" smtClean="0"/>
              <a:t>11/30/2020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3420506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135061-2F74-46D4-9F8F-C77EF304855D}" type="datetimeFigureOut">
              <a:rPr lang="en-US" smtClean="0"/>
              <a:t>11/30/2020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2705658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01142" y="2194560"/>
            <a:ext cx="15925561"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20991911" y="4739647"/>
            <a:ext cx="2499741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01142" y="9875520"/>
            <a:ext cx="15925561"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3F135061-2F74-46D4-9F8F-C77EF304855D}" type="datetimeFigureOut">
              <a:rPr lang="en-US" smtClean="0"/>
              <a:t>11/30/2020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1446394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01142" y="2194560"/>
            <a:ext cx="15925561"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20991911" y="4739647"/>
            <a:ext cx="2499741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401142" y="9875520"/>
            <a:ext cx="15925561"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3F135061-2F74-46D4-9F8F-C77EF304855D}" type="datetimeFigureOut">
              <a:rPr lang="en-US" smtClean="0"/>
              <a:t>11/30/2020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620014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94710" y="1752607"/>
            <a:ext cx="4258818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394710" y="8763000"/>
            <a:ext cx="4258818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394710" y="30510487"/>
            <a:ext cx="1110996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3F135061-2F74-46D4-9F8F-C77EF304855D}" type="datetimeFigureOut">
              <a:rPr lang="en-US" smtClean="0"/>
              <a:t>11/30/2020</a:t>
            </a:fld>
            <a:endParaRPr lang="en-US"/>
          </a:p>
        </p:txBody>
      </p:sp>
      <p:sp>
        <p:nvSpPr>
          <p:cNvPr id="5" name="Footer Placeholder 4"/>
          <p:cNvSpPr>
            <a:spLocks noGrp="1"/>
          </p:cNvSpPr>
          <p:nvPr>
            <p:ph type="ftr" sz="quarter" idx="3"/>
          </p:nvPr>
        </p:nvSpPr>
        <p:spPr>
          <a:xfrm>
            <a:off x="16356330" y="30510487"/>
            <a:ext cx="1666494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4872930" y="30510487"/>
            <a:ext cx="1110996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63FC52CE-B062-47D6-A8CB-AF6B214D1AE5}" type="slidenum">
              <a:rPr lang="en-US" smtClean="0"/>
              <a:t>‹#›</a:t>
            </a:fld>
            <a:endParaRPr lang="en-US"/>
          </a:p>
        </p:txBody>
      </p:sp>
    </p:spTree>
    <p:extLst>
      <p:ext uri="{BB962C8B-B14F-4D97-AF65-F5344CB8AC3E}">
        <p14:creationId xmlns:p14="http://schemas.microsoft.com/office/powerpoint/2010/main" val="23432060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78733BE-059C-47B7-9415-5ADF2F3024F1}"/>
              </a:ext>
            </a:extLst>
          </p:cNvPr>
          <p:cNvSpPr/>
          <p:nvPr/>
        </p:nvSpPr>
        <p:spPr>
          <a:xfrm>
            <a:off x="37748480" y="16588"/>
            <a:ext cx="11656361" cy="3291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1" u="none" strike="noStrike" kern="1200" cap="none" spc="0" normalizeH="0" baseline="0" noProof="0" dirty="0">
                <a:ln>
                  <a:noFill/>
                </a:ln>
                <a:solidFill>
                  <a:prstClr val="white"/>
                </a:solidFill>
                <a:effectLst/>
                <a:uLnTx/>
                <a:uFillTx/>
                <a:latin typeface="Lato" panose="020F0502020204030203" pitchFamily="34" charset="0"/>
                <a:ea typeface="+mn-ea"/>
                <a:cs typeface="Lato" panose="020F0502020204030203" pitchFamily="34" charset="0"/>
              </a:rPr>
              <a:t>Non-Cognitive Predictors of Student Success:</a:t>
            </a:r>
            <a:br>
              <a:rPr kumimoji="0" lang="en-US" sz="1800" b="0" i="1" u="none" strike="noStrike" kern="1200" cap="none" spc="0" normalizeH="0" baseline="0" noProof="0" dirty="0">
                <a:ln>
                  <a:noFill/>
                </a:ln>
                <a:solidFill>
                  <a:prstClr val="white"/>
                </a:solidFill>
                <a:effectLst/>
                <a:uLnTx/>
                <a:uFillTx/>
                <a:latin typeface="Lato" panose="020F0502020204030203" pitchFamily="34" charset="0"/>
                <a:ea typeface="+mn-ea"/>
                <a:cs typeface="Lato" panose="020F0502020204030203" pitchFamily="34" charset="0"/>
              </a:rPr>
            </a:br>
            <a:r>
              <a:rPr kumimoji="0" lang="en-US" sz="1800" b="0" i="1" u="none" strike="noStrike" kern="1200" cap="none" spc="0" normalizeH="0" baseline="0" noProof="0" dirty="0">
                <a:ln>
                  <a:noFill/>
                </a:ln>
                <a:solidFill>
                  <a:prstClr val="white"/>
                </a:solidFill>
                <a:effectLst/>
                <a:uLnTx/>
                <a:uFillTx/>
                <a:latin typeface="Lato" panose="020F0502020204030203" pitchFamily="34" charset="0"/>
                <a:ea typeface="+mn-ea"/>
                <a:cs typeface="Lato" panose="020F0502020204030203" pitchFamily="34" charset="0"/>
              </a:rPr>
              <a:t>A Predictive Validity Comparison Between Domestic and International Students</a:t>
            </a:r>
          </a:p>
        </p:txBody>
      </p:sp>
      <p:sp>
        <p:nvSpPr>
          <p:cNvPr id="12" name="silent presenter">
            <a:extLst>
              <a:ext uri="{FF2B5EF4-FFF2-40B4-BE49-F238E27FC236}">
                <a16:creationId xmlns:a16="http://schemas.microsoft.com/office/drawing/2014/main" id="{EC86DA8B-8163-4552-8FA4-435C18CFF2A9}"/>
              </a:ext>
            </a:extLst>
          </p:cNvPr>
          <p:cNvSpPr/>
          <p:nvPr/>
        </p:nvSpPr>
        <p:spPr>
          <a:xfrm>
            <a:off x="-1" y="0"/>
            <a:ext cx="11571511" cy="3291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w="12700" cmpd="sng">
                <a:solidFill>
                  <a:srgbClr val="FFC000"/>
                </a:solidFill>
                <a:prstDash val="solid"/>
              </a:ln>
              <a:gradFill>
                <a:gsLst>
                  <a:gs pos="0">
                    <a:srgbClr val="FFC000"/>
                  </a:gs>
                  <a:gs pos="4000">
                    <a:srgbClr val="FFC000">
                      <a:lumMod val="60000"/>
                      <a:lumOff val="40000"/>
                    </a:srgbClr>
                  </a:gs>
                  <a:gs pos="87000">
                    <a:srgbClr val="FFC000">
                      <a:lumMod val="20000"/>
                      <a:lumOff val="80000"/>
                    </a:srgbClr>
                  </a:gs>
                </a:gsLst>
                <a:lin ang="5400000"/>
              </a:gra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DDC4359A-7BBB-495A-96DE-65574C0C88E6}"/>
              </a:ext>
            </a:extLst>
          </p:cNvPr>
          <p:cNvSpPr>
            <a:spLocks noGrp="1"/>
          </p:cNvSpPr>
          <p:nvPr>
            <p:ph type="ctrTitle"/>
          </p:nvPr>
        </p:nvSpPr>
        <p:spPr>
          <a:xfrm>
            <a:off x="12557032" y="310886"/>
            <a:ext cx="25976634" cy="11286878"/>
          </a:xfrm>
        </p:spPr>
        <p:txBody>
          <a:bodyPr anchor="t">
            <a:noAutofit/>
          </a:bodyPr>
          <a:lstStyle/>
          <a:p>
            <a:pPr algn="l">
              <a:lnSpc>
                <a:spcPct val="150000"/>
              </a:lnSpc>
            </a:pPr>
            <a:r>
              <a:rPr lang="en-US" sz="12500" b="1" dirty="0">
                <a:solidFill>
                  <a:srgbClr val="0070C0"/>
                </a:solidFill>
                <a:latin typeface="Lato Black" panose="020F0A02020204030203" pitchFamily="34" charset="0"/>
                <a:ea typeface="Segoe UI Black" panose="020B0A02040204020203" pitchFamily="34" charset="0"/>
                <a:cs typeface="Segoe UI" panose="020B0502040204020203" pitchFamily="34" charset="0"/>
              </a:rPr>
              <a:t>The reliability of bioinformatics software can be significantly improved with the integration of unit tests.</a:t>
            </a:r>
            <a:endParaRPr lang="en-US" sz="12500" b="1" dirty="0">
              <a:solidFill>
                <a:srgbClr val="0070C0"/>
              </a:solidFill>
              <a:latin typeface="Lato" panose="020F0502020204030203" pitchFamily="34" charset="0"/>
              <a:ea typeface="Roboto" panose="02000000000000000000" pitchFamily="2" charset="0"/>
              <a:cs typeface="Segoe UI" panose="020B0502040204020203" pitchFamily="34" charset="0"/>
            </a:endParaRPr>
          </a:p>
        </p:txBody>
      </p:sp>
      <p:sp>
        <p:nvSpPr>
          <p:cNvPr id="3" name="TextBox 2">
            <a:extLst>
              <a:ext uri="{FF2B5EF4-FFF2-40B4-BE49-F238E27FC236}">
                <a16:creationId xmlns:a16="http://schemas.microsoft.com/office/drawing/2014/main" id="{8E35B311-3C19-412C-ADE6-EB2E4158F366}"/>
              </a:ext>
            </a:extLst>
          </p:cNvPr>
          <p:cNvSpPr txBox="1"/>
          <p:nvPr/>
        </p:nvSpPr>
        <p:spPr>
          <a:xfrm>
            <a:off x="763649" y="5461330"/>
            <a:ext cx="9563989" cy="17974023"/>
          </a:xfrm>
          <a:prstGeom prst="rect">
            <a:avLst/>
          </a:prstGeom>
          <a:noFill/>
        </p:spPr>
        <p:txBody>
          <a:bodyPr wrap="square" rtlCol="0">
            <a:spAutoFit/>
          </a:body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Lato" panose="020F0502020204030203" pitchFamily="34" charset="0"/>
                <a:ea typeface="+mn-ea"/>
                <a:cs typeface="Segoe UI" panose="020B0502040204020203" pitchFamily="34" charset="0"/>
              </a:rPr>
              <a:t>BACKGROUND</a:t>
            </a:r>
          </a:p>
          <a:p>
            <a:pPr marL="571500" marR="0" lvl="0" indent="-571500" algn="l" defTabSz="4572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US" sz="3600" b="0" i="0" u="none" strike="noStrike" kern="1200" cap="none" spc="0" normalizeH="0" baseline="0" noProof="0" dirty="0">
                <a:ln>
                  <a:noFill/>
                </a:ln>
                <a:solidFill>
                  <a:prstClr val="black"/>
                </a:solidFill>
                <a:effectLst/>
                <a:uLnTx/>
                <a:uFillTx/>
                <a:latin typeface="Lato" panose="020F0502020204030203" pitchFamily="34" charset="0"/>
                <a:ea typeface="+mn-ea"/>
                <a:cs typeface="Segoe UI" panose="020B0502040204020203" pitchFamily="34" charset="0"/>
              </a:rPr>
              <a:t>There is a lack of software engineering practices  being applied in bioinformatics when compared to commercial development (Lawlor et al. 2015)</a:t>
            </a:r>
          </a:p>
          <a:p>
            <a:pPr marL="571500" marR="0" lvl="0" indent="-571500" algn="l" defTabSz="4572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US" sz="3600" b="0" i="0" u="none" strike="noStrike" kern="1200" cap="none" spc="0" normalizeH="0" baseline="0" noProof="0" dirty="0">
                <a:ln>
                  <a:noFill/>
                </a:ln>
                <a:solidFill>
                  <a:prstClr val="black"/>
                </a:solidFill>
                <a:effectLst/>
                <a:uLnTx/>
                <a:uFillTx/>
                <a:latin typeface="Lato" panose="020F0502020204030203" pitchFamily="34" charset="0"/>
                <a:ea typeface="+mn-ea"/>
                <a:cs typeface="Segoe UI" panose="020B0502040204020203" pitchFamily="34" charset="0"/>
              </a:rPr>
              <a:t>Findings based upon insufficiently tested software should be considered  unvalidated (Lawlor et al. 2015)</a:t>
            </a:r>
          </a:p>
          <a:p>
            <a:pPr marL="571500" marR="0" lvl="0" indent="-571500" algn="l" defTabSz="4572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US" sz="3600" b="0" i="0" u="none" strike="noStrike" kern="1200" cap="none" spc="0" normalizeH="0" baseline="0" noProof="0" dirty="0">
                <a:ln>
                  <a:noFill/>
                </a:ln>
                <a:solidFill>
                  <a:prstClr val="black"/>
                </a:solidFill>
                <a:effectLst/>
                <a:uLnTx/>
                <a:uFillTx/>
                <a:latin typeface="Lato" panose="020F0502020204030203" pitchFamily="34" charset="0"/>
                <a:ea typeface="+mn-ea"/>
                <a:cs typeface="Segoe UI" panose="020B0502040204020203" pitchFamily="34" charset="0"/>
              </a:rPr>
              <a:t>In order to create high quality tests, the code needs to be testable  </a:t>
            </a:r>
            <a:br>
              <a:rPr kumimoji="0" lang="en-US" sz="3600" b="0" i="0" u="none" strike="noStrike" kern="1200" cap="none" spc="0" normalizeH="0" baseline="0" noProof="0" dirty="0">
                <a:ln>
                  <a:noFill/>
                </a:ln>
                <a:solidFill>
                  <a:prstClr val="black"/>
                </a:solidFill>
                <a:effectLst/>
                <a:uLnTx/>
                <a:uFillTx/>
                <a:latin typeface="Lato" panose="020F0502020204030203" pitchFamily="34" charset="0"/>
                <a:ea typeface="+mn-ea"/>
                <a:cs typeface="Segoe UI" panose="020B0502040204020203" pitchFamily="34" charset="0"/>
              </a:rPr>
            </a:br>
            <a:r>
              <a:rPr kumimoji="0" lang="en-US" sz="3600" b="0" i="0" u="none" strike="noStrike" kern="1200" cap="none" spc="0" normalizeH="0" baseline="0" noProof="0" dirty="0">
                <a:ln>
                  <a:noFill/>
                </a:ln>
                <a:solidFill>
                  <a:prstClr val="black"/>
                </a:solidFill>
                <a:effectLst/>
                <a:uLnTx/>
                <a:uFillTx/>
                <a:latin typeface="Lato" panose="020F0502020204030203" pitchFamily="34" charset="0"/>
                <a:ea typeface="+mn-ea"/>
                <a:cs typeface="Segoe UI" panose="020B0502040204020203" pitchFamily="34" charset="0"/>
              </a:rPr>
              <a:t>(</a:t>
            </a:r>
            <a:r>
              <a:rPr kumimoji="0" lang="en-US" sz="3600" b="0" i="0" u="none" strike="noStrike" kern="1200" cap="none" spc="0" normalizeH="0" baseline="0" noProof="0" dirty="0" err="1">
                <a:ln>
                  <a:noFill/>
                </a:ln>
                <a:solidFill>
                  <a:prstClr val="black"/>
                </a:solidFill>
                <a:effectLst/>
                <a:uLnTx/>
                <a:uFillTx/>
                <a:latin typeface="Lato" panose="020F0502020204030203" pitchFamily="34" charset="0"/>
                <a:ea typeface="+mn-ea"/>
                <a:cs typeface="Segoe UI" panose="020B0502040204020203" pitchFamily="34" charset="0"/>
              </a:rPr>
              <a:t>Ghafar</a:t>
            </a:r>
            <a:r>
              <a:rPr kumimoji="0" lang="en-US" sz="3600" b="0" i="0" u="none" strike="noStrike" kern="1200" cap="none" spc="0" normalizeH="0" baseline="0" noProof="0" dirty="0">
                <a:ln>
                  <a:noFill/>
                </a:ln>
                <a:solidFill>
                  <a:prstClr val="black"/>
                </a:solidFill>
                <a:effectLst/>
                <a:uLnTx/>
                <a:uFillTx/>
                <a:latin typeface="Lato" panose="020F0502020204030203" pitchFamily="34" charset="0"/>
                <a:ea typeface="+mn-ea"/>
                <a:cs typeface="Segoe UI" panose="020B0502040204020203" pitchFamily="34" charset="0"/>
              </a:rPr>
              <a:t> et al. 2019)</a:t>
            </a:r>
          </a:p>
          <a:p>
            <a:pPr marL="571500" marR="0" lvl="0" indent="-571500" algn="l" defTabSz="4572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US" sz="3600" b="0" i="0" u="none" strike="noStrike" kern="1200" cap="none" spc="0" normalizeH="0" baseline="0" noProof="0" dirty="0">
                <a:ln>
                  <a:noFill/>
                </a:ln>
                <a:solidFill>
                  <a:prstClr val="black"/>
                </a:solidFill>
                <a:effectLst/>
                <a:uLnTx/>
                <a:uFillTx/>
                <a:latin typeface="Lato" panose="020F0502020204030203" pitchFamily="34" charset="0"/>
                <a:ea typeface="+mn-ea"/>
                <a:cs typeface="Segoe UI" panose="020B0502040204020203" pitchFamily="34" charset="0"/>
              </a:rPr>
              <a:t>The number of methods executed by a JUnit test is  strongly related to that test uncovering a defect (</a:t>
            </a:r>
            <a:r>
              <a:rPr kumimoji="0" lang="en-US" sz="3600" b="0" i="0" u="none" strike="noStrike" kern="1200" cap="none" spc="0" normalizeH="0" baseline="0" noProof="0" dirty="0" err="1">
                <a:ln>
                  <a:noFill/>
                </a:ln>
                <a:solidFill>
                  <a:prstClr val="black"/>
                </a:solidFill>
                <a:effectLst/>
                <a:uLnTx/>
                <a:uFillTx/>
                <a:latin typeface="Lato" panose="020F0502020204030203" pitchFamily="34" charset="0"/>
                <a:ea typeface="+mn-ea"/>
                <a:cs typeface="Segoe UI" panose="020B0502040204020203" pitchFamily="34" charset="0"/>
              </a:rPr>
              <a:t>Petric</a:t>
            </a:r>
            <a:r>
              <a:rPr kumimoji="0" lang="en-US" sz="3600" b="0" i="0" u="none" strike="noStrike" kern="1200" cap="none" spc="0" normalizeH="0" baseline="0" noProof="0" dirty="0">
                <a:ln>
                  <a:noFill/>
                </a:ln>
                <a:solidFill>
                  <a:prstClr val="black"/>
                </a:solidFill>
                <a:effectLst/>
                <a:uLnTx/>
                <a:uFillTx/>
                <a:latin typeface="Lato" panose="020F0502020204030203" pitchFamily="34" charset="0"/>
                <a:ea typeface="+mn-ea"/>
                <a:cs typeface="Segoe UI" panose="020B0502040204020203" pitchFamily="34" charset="0"/>
              </a:rPr>
              <a:t> 2018</a:t>
            </a:r>
            <a:r>
              <a:rPr kumimoji="0" lang="en-US" sz="3600" b="1" i="0" u="none" strike="noStrike" kern="1200" cap="none" spc="0" normalizeH="0" baseline="0" noProof="0" dirty="0">
                <a:ln>
                  <a:noFill/>
                </a:ln>
                <a:solidFill>
                  <a:prstClr val="black"/>
                </a:solidFill>
                <a:effectLst/>
                <a:uLnTx/>
                <a:uFillTx/>
                <a:latin typeface="Lato" panose="020F0502020204030203" pitchFamily="34" charset="0"/>
                <a:ea typeface="+mn-ea"/>
                <a:cs typeface="Segoe UI" panose="020B0502040204020203" pitchFamily="34" charset="0"/>
              </a:rPr>
              <a:t>)</a:t>
            </a:r>
            <a:endParaRPr kumimoji="0" lang="en-US" sz="3600" b="0" i="0" u="none" strike="noStrike" kern="1200" cap="none" spc="0" normalizeH="0" baseline="0" noProof="0" dirty="0">
              <a:ln>
                <a:noFill/>
              </a:ln>
              <a:solidFill>
                <a:prstClr val="black"/>
              </a:solidFill>
              <a:effectLst/>
              <a:uLnTx/>
              <a:uFillTx/>
              <a:latin typeface="Lato" panose="020F0502020204030203" pitchFamily="34" charset="0"/>
              <a:ea typeface="+mn-ea"/>
              <a:cs typeface="Segoe UI" panose="020B0502040204020203" pitchFamily="34" charset="0"/>
            </a:endParaRPr>
          </a:p>
          <a:p>
            <a:pPr marL="0" marR="0" lvl="0" indent="0" algn="l" defTabSz="457200" rtl="0" eaLnBrk="1" fontAlgn="auto" latinLnBrk="0" hangingPunct="1">
              <a:lnSpc>
                <a:spcPct val="120000"/>
              </a:lnSpc>
              <a:spcBef>
                <a:spcPts val="0"/>
              </a:spcBef>
              <a:spcAft>
                <a:spcPts val="0"/>
              </a:spcAft>
              <a:buClrTx/>
              <a:buSzTx/>
              <a:buFontTx/>
              <a:buNone/>
              <a:tabLst/>
              <a:defRPr/>
            </a:pPr>
            <a:endParaRPr kumimoji="0" lang="en-US" sz="3600" b="1" i="0" u="none" strike="noStrike" kern="1200" cap="none" spc="0" normalizeH="0" baseline="0" noProof="0" dirty="0">
              <a:ln>
                <a:noFill/>
              </a:ln>
              <a:solidFill>
                <a:srgbClr val="8C1616"/>
              </a:solidFill>
              <a:effectLst/>
              <a:uLnTx/>
              <a:uFillTx/>
              <a:latin typeface="Lato" panose="020F0502020204030203" pitchFamily="34" charset="0"/>
              <a:ea typeface="+mn-ea"/>
              <a:cs typeface="Segoe UI" panose="020B0502040204020203" pitchFamily="34" charset="0"/>
            </a:endParaRPr>
          </a:p>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3600" b="1" i="0" u="none" strike="noStrike" kern="1200" cap="none" spc="0" normalizeH="0" baseline="0" noProof="0" dirty="0">
                <a:ln>
                  <a:noFill/>
                </a:ln>
                <a:effectLst/>
                <a:uLnTx/>
                <a:uFillTx/>
                <a:latin typeface="Lato" panose="020F0502020204030203" pitchFamily="34" charset="0"/>
                <a:ea typeface="+mn-ea"/>
                <a:cs typeface="Segoe UI" panose="020B0502040204020203" pitchFamily="34" charset="0"/>
              </a:rPr>
              <a:t>METHODS</a:t>
            </a:r>
          </a:p>
          <a:p>
            <a:pPr marL="742950" marR="0" lvl="0" indent="-742950" algn="l" defTabSz="457200" rtl="0" eaLnBrk="1" fontAlgn="auto" latinLnBrk="0" hangingPunct="1">
              <a:lnSpc>
                <a:spcPct val="120000"/>
              </a:lnSpc>
              <a:spcBef>
                <a:spcPts val="0"/>
              </a:spcBef>
              <a:spcAft>
                <a:spcPts val="0"/>
              </a:spcAft>
              <a:buClrTx/>
              <a:buSzTx/>
              <a:buFont typeface="+mj-lt"/>
              <a:buAutoNum type="arabicPeriod"/>
              <a:tabLst/>
              <a:defRPr/>
            </a:pPr>
            <a:r>
              <a:rPr lang="en-US" sz="3600" dirty="0">
                <a:solidFill>
                  <a:prstClr val="black"/>
                </a:solidFill>
                <a:latin typeface="Lato" panose="020F0502020204030203" pitchFamily="34" charset="0"/>
                <a:cs typeface="Segoe UI" panose="020B0502040204020203" pitchFamily="34" charset="0"/>
              </a:rPr>
              <a:t>Re</a:t>
            </a:r>
            <a:r>
              <a:rPr kumimoji="0" lang="en-US" sz="3600" b="0" i="0" u="none" strike="noStrike" kern="1200" cap="none" spc="0" normalizeH="0" baseline="0" noProof="0" dirty="0">
                <a:ln>
                  <a:noFill/>
                </a:ln>
                <a:solidFill>
                  <a:prstClr val="black"/>
                </a:solidFill>
                <a:effectLst/>
                <a:uLnTx/>
                <a:uFillTx/>
                <a:latin typeface="Lato" panose="020F0502020204030203" pitchFamily="34" charset="0"/>
                <a:ea typeface="+mn-ea"/>
                <a:cs typeface="Segoe UI" panose="020B0502040204020203" pitchFamily="34" charset="0"/>
              </a:rPr>
              <a:t>factored code of a </a:t>
            </a:r>
            <a:r>
              <a:rPr lang="en-US" sz="3600" dirty="0">
                <a:solidFill>
                  <a:prstClr val="black"/>
                </a:solidFill>
                <a:latin typeface="Lato" panose="020F0502020204030203" pitchFamily="34" charset="0"/>
                <a:cs typeface="Segoe UI" panose="020B0502040204020203" pitchFamily="34" charset="0"/>
              </a:rPr>
              <a:t>bioinformatics </a:t>
            </a:r>
            <a:r>
              <a:rPr kumimoji="0" lang="en-US" sz="3600" b="0" i="0" u="none" strike="noStrike" kern="1200" cap="none" spc="0" normalizeH="0" baseline="0" noProof="0" dirty="0">
                <a:ln>
                  <a:noFill/>
                </a:ln>
                <a:solidFill>
                  <a:prstClr val="black"/>
                </a:solidFill>
                <a:effectLst/>
                <a:uLnTx/>
                <a:uFillTx/>
                <a:latin typeface="Lato" panose="020F0502020204030203" pitchFamily="34" charset="0"/>
                <a:ea typeface="+mn-ea"/>
                <a:cs typeface="Segoe UI" panose="020B0502040204020203" pitchFamily="34" charset="0"/>
              </a:rPr>
              <a:t>Java app (</a:t>
            </a:r>
            <a:r>
              <a:rPr kumimoji="0" lang="en-US" sz="3600" b="0" i="1" u="none" strike="noStrike" kern="1200" cap="none" spc="0" normalizeH="0" baseline="0" noProof="0" dirty="0">
                <a:ln>
                  <a:noFill/>
                </a:ln>
                <a:solidFill>
                  <a:prstClr val="black"/>
                </a:solidFill>
                <a:effectLst/>
                <a:uLnTx/>
                <a:uFillTx/>
                <a:latin typeface="Lato" panose="020F0502020204030203" pitchFamily="34" charset="0"/>
                <a:ea typeface="+mn-ea"/>
                <a:cs typeface="Segoe UI" panose="020B0502040204020203" pitchFamily="34" charset="0"/>
              </a:rPr>
              <a:t>SequenceVariant</a:t>
            </a:r>
            <a:r>
              <a:rPr kumimoji="0" lang="en-US" sz="3600" b="0" i="0" u="none" strike="noStrike" kern="1200" cap="none" spc="0" normalizeH="0" baseline="0" noProof="0" dirty="0">
                <a:ln>
                  <a:noFill/>
                </a:ln>
                <a:solidFill>
                  <a:prstClr val="black"/>
                </a:solidFill>
                <a:effectLst/>
                <a:uLnTx/>
                <a:uFillTx/>
                <a:latin typeface="Lato" panose="020F0502020204030203" pitchFamily="34" charset="0"/>
                <a:ea typeface="+mn-ea"/>
                <a:cs typeface="Segoe UI" panose="020B0502040204020203" pitchFamily="34" charset="0"/>
              </a:rPr>
              <a:t>) using Eclipse 4.12.0 via separation of concerns design pattern</a:t>
            </a:r>
          </a:p>
          <a:p>
            <a:pPr marL="742950" marR="0" lvl="0" indent="-742950" algn="l" defTabSz="457200" rtl="0" eaLnBrk="1" fontAlgn="auto" latinLnBrk="0" hangingPunct="1">
              <a:lnSpc>
                <a:spcPct val="120000"/>
              </a:lnSpc>
              <a:spcBef>
                <a:spcPts val="0"/>
              </a:spcBef>
              <a:spcAft>
                <a:spcPts val="0"/>
              </a:spcAft>
              <a:buClrTx/>
              <a:buSzTx/>
              <a:buFont typeface="+mj-lt"/>
              <a:buAutoNum type="arabicPeriod"/>
              <a:tabLst/>
              <a:defRPr/>
            </a:pPr>
            <a:r>
              <a:rPr kumimoji="0" lang="en-US" sz="3600" b="0" i="0" u="none" strike="noStrike" kern="1200" cap="none" spc="0" normalizeH="0" baseline="0" noProof="0" dirty="0">
                <a:ln>
                  <a:noFill/>
                </a:ln>
                <a:solidFill>
                  <a:prstClr val="black"/>
                </a:solidFill>
                <a:effectLst/>
                <a:uLnTx/>
                <a:uFillTx/>
                <a:latin typeface="Lato" panose="020F0502020204030203" pitchFamily="34" charset="0"/>
                <a:ea typeface="+mn-ea"/>
                <a:cs typeface="Segoe UI" panose="020B0502040204020203" pitchFamily="34" charset="0"/>
              </a:rPr>
              <a:t>Utilized JUnit 5.4.0 &amp; Mockito 3.3.3 frameworks to create  </a:t>
            </a:r>
            <a:r>
              <a:rPr lang="en-US" sz="3600" dirty="0">
                <a:solidFill>
                  <a:prstClr val="black"/>
                </a:solidFill>
                <a:latin typeface="Lato" panose="020F0502020204030203" pitchFamily="34" charset="0"/>
                <a:cs typeface="Segoe UI" panose="020B0502040204020203" pitchFamily="34" charset="0"/>
              </a:rPr>
              <a:t>54 new </a:t>
            </a:r>
            <a:r>
              <a:rPr kumimoji="0" lang="en-US" sz="3600" b="0" i="0" u="none" strike="noStrike" kern="1200" cap="none" spc="0" normalizeH="0" baseline="0" noProof="0" dirty="0">
                <a:ln>
                  <a:noFill/>
                </a:ln>
                <a:solidFill>
                  <a:prstClr val="black"/>
                </a:solidFill>
                <a:effectLst/>
                <a:uLnTx/>
                <a:uFillTx/>
                <a:latin typeface="Lato" panose="020F0502020204030203" pitchFamily="34" charset="0"/>
                <a:ea typeface="+mn-ea"/>
                <a:cs typeface="Segoe UI" panose="020B0502040204020203" pitchFamily="34" charset="0"/>
              </a:rPr>
              <a:t>unit tests</a:t>
            </a:r>
          </a:p>
          <a:p>
            <a:pPr marL="742950" marR="0" lvl="0" indent="-742950" algn="l" defTabSz="457200" rtl="0" eaLnBrk="1" fontAlgn="auto" latinLnBrk="0" hangingPunct="1">
              <a:lnSpc>
                <a:spcPct val="120000"/>
              </a:lnSpc>
              <a:spcBef>
                <a:spcPts val="0"/>
              </a:spcBef>
              <a:spcAft>
                <a:spcPts val="0"/>
              </a:spcAft>
              <a:buClrTx/>
              <a:buSzTx/>
              <a:buFont typeface="+mj-lt"/>
              <a:buAutoNum type="arabicPeriod"/>
              <a:tabLst/>
              <a:defRPr/>
            </a:pPr>
            <a:r>
              <a:rPr kumimoji="0" lang="en-US" sz="3600" b="0" i="0" u="none" strike="noStrike" kern="1200" cap="none" spc="0" normalizeH="0" baseline="0" noProof="0" dirty="0">
                <a:ln>
                  <a:noFill/>
                </a:ln>
                <a:solidFill>
                  <a:prstClr val="black"/>
                </a:solidFill>
                <a:effectLst/>
                <a:uLnTx/>
                <a:uFillTx/>
                <a:latin typeface="Lato" panose="020F0502020204030203" pitchFamily="34" charset="0"/>
                <a:ea typeface="+mn-ea"/>
                <a:cs typeface="Segoe UI" panose="020B0502040204020203" pitchFamily="34" charset="0"/>
              </a:rPr>
              <a:t>Utilized </a:t>
            </a:r>
            <a:r>
              <a:rPr kumimoji="0" lang="en-US" sz="3600" b="0" i="0" u="none" strike="noStrike" kern="1200" cap="none" spc="0" normalizeH="0" baseline="0" noProof="0" dirty="0" err="1">
                <a:ln>
                  <a:noFill/>
                </a:ln>
                <a:solidFill>
                  <a:prstClr val="black"/>
                </a:solidFill>
                <a:effectLst/>
                <a:uLnTx/>
                <a:uFillTx/>
                <a:latin typeface="Lato" panose="020F0502020204030203" pitchFamily="34" charset="0"/>
                <a:ea typeface="+mn-ea"/>
                <a:cs typeface="Segoe UI" panose="020B0502040204020203" pitchFamily="34" charset="0"/>
              </a:rPr>
              <a:t>EclEmma</a:t>
            </a:r>
            <a:r>
              <a:rPr kumimoji="0" lang="en-US" sz="3600" b="0" i="0" u="none" strike="noStrike" kern="1200" cap="none" spc="0" normalizeH="0" baseline="0" noProof="0" dirty="0">
                <a:ln>
                  <a:noFill/>
                </a:ln>
                <a:solidFill>
                  <a:prstClr val="black"/>
                </a:solidFill>
                <a:effectLst/>
                <a:uLnTx/>
                <a:uFillTx/>
                <a:latin typeface="Lato" panose="020F0502020204030203" pitchFamily="34" charset="0"/>
                <a:ea typeface="+mn-ea"/>
                <a:cs typeface="Segoe UI" panose="020B0502040204020203" pitchFamily="34" charset="0"/>
              </a:rPr>
              <a:t> 3.1.3  to quantify code coverage of </a:t>
            </a:r>
            <a:r>
              <a:rPr kumimoji="0" lang="en-US" sz="3600" b="0" i="1" u="none" strike="noStrike" kern="1200" cap="none" spc="0" normalizeH="0" baseline="0" noProof="0" dirty="0" err="1">
                <a:ln>
                  <a:noFill/>
                </a:ln>
                <a:solidFill>
                  <a:prstClr val="black"/>
                </a:solidFill>
                <a:effectLst/>
                <a:uLnTx/>
                <a:uFillTx/>
                <a:latin typeface="Lato" panose="020F0502020204030203" pitchFamily="34" charset="0"/>
                <a:ea typeface="+mn-ea"/>
                <a:cs typeface="Segoe UI" panose="020B0502040204020203" pitchFamily="34" charset="0"/>
              </a:rPr>
              <a:t>SequenceVariant</a:t>
            </a:r>
            <a:r>
              <a:rPr kumimoji="0" lang="en-US" sz="3600" b="0" i="0" u="none" strike="noStrike" kern="1200" cap="none" spc="0" normalizeH="0" baseline="0" noProof="0" dirty="0">
                <a:ln>
                  <a:noFill/>
                </a:ln>
                <a:solidFill>
                  <a:prstClr val="black"/>
                </a:solidFill>
                <a:effectLst/>
                <a:uLnTx/>
                <a:uFillTx/>
                <a:latin typeface="Lato" panose="020F0502020204030203" pitchFamily="34" charset="0"/>
                <a:ea typeface="+mn-ea"/>
                <a:cs typeface="Segoe UI" panose="020B0502040204020203" pitchFamily="34" charset="0"/>
              </a:rPr>
              <a:t> by unit tests</a:t>
            </a:r>
            <a:endParaRPr kumimoji="0" lang="en-US" sz="3600" b="0" i="1" u="none" strike="noStrike" kern="1200" cap="none" spc="0" normalizeH="0" baseline="0" noProof="0" dirty="0">
              <a:ln>
                <a:noFill/>
              </a:ln>
              <a:solidFill>
                <a:prstClr val="black"/>
              </a:solidFill>
              <a:effectLst/>
              <a:uLnTx/>
              <a:uFillTx/>
              <a:latin typeface="Lato" panose="020F0502020204030203" pitchFamily="34" charset="0"/>
              <a:ea typeface="+mn-ea"/>
              <a:cs typeface="Segoe UI" panose="020B0502040204020203" pitchFamily="34" charset="0"/>
            </a:endParaRPr>
          </a:p>
          <a:p>
            <a:pPr marL="0" marR="0" lvl="0" indent="0" algn="l" defTabSz="457200" rtl="0" eaLnBrk="1" fontAlgn="auto" latinLnBrk="0" hangingPunct="1">
              <a:lnSpc>
                <a:spcPct val="120000"/>
              </a:lnSpc>
              <a:spcBef>
                <a:spcPts val="0"/>
              </a:spcBef>
              <a:spcAft>
                <a:spcPts val="0"/>
              </a:spcAft>
              <a:buClrTx/>
              <a:buSzTx/>
              <a:buFontTx/>
              <a:buNone/>
              <a:tabLst/>
              <a:defRPr/>
            </a:pPr>
            <a:endParaRPr kumimoji="0" lang="en-US" sz="3600" b="0" i="1" u="none" strike="noStrike" kern="1200" cap="none" spc="0" normalizeH="0" baseline="0" noProof="0" dirty="0">
              <a:ln>
                <a:noFill/>
              </a:ln>
              <a:solidFill>
                <a:prstClr val="black"/>
              </a:solidFill>
              <a:effectLst/>
              <a:uLnTx/>
              <a:uFillTx/>
              <a:latin typeface="Lato" panose="020F0502020204030203" pitchFamily="34" charset="0"/>
              <a:ea typeface="+mn-ea"/>
              <a:cs typeface="Segoe UI" panose="020B0502040204020203" pitchFamily="34" charset="0"/>
            </a:endParaRPr>
          </a:p>
          <a:p>
            <a:pPr lvl="0">
              <a:lnSpc>
                <a:spcPct val="120000"/>
              </a:lnSpc>
              <a:defRPr/>
            </a:pPr>
            <a:r>
              <a:rPr kumimoji="0" lang="en-US" sz="3600" b="1" i="0" u="none" strike="noStrike" kern="1200" cap="none" spc="0" normalizeH="0" baseline="0" noProof="0" dirty="0">
                <a:ln>
                  <a:noFill/>
                </a:ln>
                <a:solidFill>
                  <a:prstClr val="black"/>
                </a:solidFill>
                <a:effectLst/>
                <a:uLnTx/>
                <a:uFillTx/>
                <a:latin typeface="Lato" panose="020F0502020204030203" pitchFamily="34" charset="0"/>
                <a:ea typeface="+mn-ea"/>
                <a:cs typeface="Segoe UI" panose="020B0502040204020203" pitchFamily="34" charset="0"/>
              </a:rPr>
              <a:t>RESULTS </a:t>
            </a:r>
            <a:br>
              <a:rPr kumimoji="0" lang="en-US" sz="3600" b="1" i="0" u="none" strike="noStrike" kern="1200" cap="none" spc="0" normalizeH="0" baseline="0" noProof="0" dirty="0">
                <a:ln>
                  <a:noFill/>
                </a:ln>
                <a:solidFill>
                  <a:prstClr val="black"/>
                </a:solidFill>
                <a:effectLst/>
                <a:uLnTx/>
                <a:uFillTx/>
                <a:latin typeface="Lato" panose="020F0502020204030203" pitchFamily="34" charset="0"/>
                <a:ea typeface="+mn-ea"/>
                <a:cs typeface="Segoe UI" panose="020B0502040204020203" pitchFamily="34" charset="0"/>
              </a:rPr>
            </a:br>
            <a:r>
              <a:rPr kumimoji="0" lang="en-US" sz="3600" b="0" i="0" u="none" strike="noStrike" kern="1200" cap="none" spc="0" normalizeH="0" baseline="0" noProof="0" dirty="0">
                <a:ln>
                  <a:noFill/>
                </a:ln>
                <a:solidFill>
                  <a:prstClr val="black"/>
                </a:solidFill>
                <a:effectLst/>
                <a:uLnTx/>
                <a:uFillTx/>
                <a:latin typeface="Lato" panose="020F0502020204030203" pitchFamily="34" charset="0"/>
                <a:ea typeface="+mn-ea"/>
                <a:cs typeface="Segoe UI" panose="020B0502040204020203" pitchFamily="34" charset="0"/>
              </a:rPr>
              <a:t>The following code coverage </a:t>
            </a:r>
            <a:r>
              <a:rPr lang="en-US" sz="3600" dirty="0">
                <a:solidFill>
                  <a:prstClr val="black"/>
                </a:solidFill>
                <a:latin typeface="Lato" panose="020F0502020204030203" pitchFamily="34" charset="0"/>
                <a:cs typeface="Segoe UI" panose="020B0502040204020203" pitchFamily="34" charset="0"/>
              </a:rPr>
              <a:t>results were obtained across the </a:t>
            </a:r>
            <a:r>
              <a:rPr kumimoji="0" lang="en-US" sz="3600" b="0" i="1" u="none" strike="noStrike" kern="1200" cap="none" spc="0" normalizeH="0" baseline="0" noProof="0" dirty="0" err="1">
                <a:ln>
                  <a:noFill/>
                </a:ln>
                <a:solidFill>
                  <a:prstClr val="black"/>
                </a:solidFill>
                <a:effectLst/>
                <a:uLnTx/>
                <a:uFillTx/>
                <a:latin typeface="Lato" panose="020F0502020204030203" pitchFamily="34" charset="0"/>
                <a:ea typeface="+mn-ea"/>
                <a:cs typeface="Segoe UI" panose="020B0502040204020203" pitchFamily="34" charset="0"/>
              </a:rPr>
              <a:t>SequenceVariant</a:t>
            </a:r>
            <a:r>
              <a:rPr kumimoji="0" lang="en-US" sz="3600" b="0" i="0" u="none" strike="noStrike" kern="1200" cap="none" spc="0" normalizeH="0" baseline="0" noProof="0" dirty="0">
                <a:ln>
                  <a:noFill/>
                </a:ln>
                <a:solidFill>
                  <a:prstClr val="black"/>
                </a:solidFill>
                <a:effectLst/>
                <a:uLnTx/>
                <a:uFillTx/>
                <a:latin typeface="Lato" panose="020F0502020204030203" pitchFamily="34" charset="0"/>
                <a:ea typeface="+mn-ea"/>
                <a:cs typeface="Segoe UI" panose="020B0502040204020203" pitchFamily="34" charset="0"/>
              </a:rPr>
              <a:t>  app</a:t>
            </a:r>
          </a:p>
        </p:txBody>
      </p:sp>
      <p:sp>
        <p:nvSpPr>
          <p:cNvPr id="17" name="Graphic 18">
            <a:extLst>
              <a:ext uri="{FF2B5EF4-FFF2-40B4-BE49-F238E27FC236}">
                <a16:creationId xmlns:a16="http://schemas.microsoft.com/office/drawing/2014/main" id="{C1210836-80D5-470E-883D-041B85957069}"/>
              </a:ext>
            </a:extLst>
          </p:cNvPr>
          <p:cNvSpPr/>
          <p:nvPr/>
        </p:nvSpPr>
        <p:spPr>
          <a:xfrm>
            <a:off x="610509" y="3652878"/>
            <a:ext cx="794104" cy="738508"/>
          </a:xfrm>
          <a:custGeom>
            <a:avLst/>
            <a:gdLst>
              <a:gd name="connsiteX0" fmla="*/ 310594 w 327663"/>
              <a:gd name="connsiteY0" fmla="*/ 219906 h 335196"/>
              <a:gd name="connsiteX1" fmla="*/ 246568 w 327663"/>
              <a:gd name="connsiteY1" fmla="*/ 176217 h 335196"/>
              <a:gd name="connsiteX2" fmla="*/ 212295 w 327663"/>
              <a:gd name="connsiteY2" fmla="*/ 176217 h 335196"/>
              <a:gd name="connsiteX3" fmla="*/ 165217 w 327663"/>
              <a:gd name="connsiteY3" fmla="*/ 189022 h 335196"/>
              <a:gd name="connsiteX4" fmla="*/ 118138 w 327663"/>
              <a:gd name="connsiteY4" fmla="*/ 176217 h 335196"/>
              <a:gd name="connsiteX5" fmla="*/ 83866 w 327663"/>
              <a:gd name="connsiteY5" fmla="*/ 176217 h 335196"/>
              <a:gd name="connsiteX6" fmla="*/ 19839 w 327663"/>
              <a:gd name="connsiteY6" fmla="*/ 219906 h 335196"/>
              <a:gd name="connsiteX7" fmla="*/ 1385 w 327663"/>
              <a:gd name="connsiteY7" fmla="*/ 299750 h 335196"/>
              <a:gd name="connsiteX8" fmla="*/ 165970 w 327663"/>
              <a:gd name="connsiteY8" fmla="*/ 335529 h 335196"/>
              <a:gd name="connsiteX9" fmla="*/ 329802 w 327663"/>
              <a:gd name="connsiteY9" fmla="*/ 299750 h 335196"/>
              <a:gd name="connsiteX10" fmla="*/ 310594 w 327663"/>
              <a:gd name="connsiteY10" fmla="*/ 219906 h 335196"/>
              <a:gd name="connsiteX11" fmla="*/ 165593 w 327663"/>
              <a:gd name="connsiteY11" fmla="*/ 154749 h 335196"/>
              <a:gd name="connsiteX12" fmla="*/ 242425 w 327663"/>
              <a:gd name="connsiteY12" fmla="*/ 77918 h 335196"/>
              <a:gd name="connsiteX13" fmla="*/ 165593 w 327663"/>
              <a:gd name="connsiteY13" fmla="*/ 1086 h 335196"/>
              <a:gd name="connsiteX14" fmla="*/ 88762 w 327663"/>
              <a:gd name="connsiteY14" fmla="*/ 77918 h 335196"/>
              <a:gd name="connsiteX15" fmla="*/ 165593 w 327663"/>
              <a:gd name="connsiteY15" fmla="*/ 154749 h 33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27663" h="335196">
                <a:moveTo>
                  <a:pt x="310594" y="219906"/>
                </a:moveTo>
                <a:cubicBezTo>
                  <a:pt x="287243" y="179983"/>
                  <a:pt x="246568" y="176217"/>
                  <a:pt x="246568" y="176217"/>
                </a:cubicBezTo>
                <a:lnTo>
                  <a:pt x="212295" y="176217"/>
                </a:lnTo>
                <a:cubicBezTo>
                  <a:pt x="198360" y="184126"/>
                  <a:pt x="182541" y="189022"/>
                  <a:pt x="165217" y="189022"/>
                </a:cubicBezTo>
                <a:cubicBezTo>
                  <a:pt x="147892" y="189022"/>
                  <a:pt x="132074" y="184503"/>
                  <a:pt x="118138" y="176217"/>
                </a:cubicBezTo>
                <a:lnTo>
                  <a:pt x="83866" y="176217"/>
                </a:lnTo>
                <a:cubicBezTo>
                  <a:pt x="83866" y="176217"/>
                  <a:pt x="43190" y="179983"/>
                  <a:pt x="19839" y="219906"/>
                </a:cubicBezTo>
                <a:cubicBezTo>
                  <a:pt x="-2758" y="259828"/>
                  <a:pt x="1385" y="299750"/>
                  <a:pt x="1385" y="299750"/>
                </a:cubicBezTo>
                <a:cubicBezTo>
                  <a:pt x="1385" y="299750"/>
                  <a:pt x="37164" y="335529"/>
                  <a:pt x="165970" y="335529"/>
                </a:cubicBezTo>
                <a:cubicBezTo>
                  <a:pt x="294776" y="335529"/>
                  <a:pt x="329802" y="299750"/>
                  <a:pt x="329802" y="299750"/>
                </a:cubicBezTo>
                <a:cubicBezTo>
                  <a:pt x="329802" y="299750"/>
                  <a:pt x="333945" y="259828"/>
                  <a:pt x="310594" y="219906"/>
                </a:cubicBezTo>
                <a:close/>
                <a:moveTo>
                  <a:pt x="165593" y="154749"/>
                </a:moveTo>
                <a:cubicBezTo>
                  <a:pt x="208152" y="154749"/>
                  <a:pt x="242425" y="120477"/>
                  <a:pt x="242425" y="77918"/>
                </a:cubicBezTo>
                <a:cubicBezTo>
                  <a:pt x="242425" y="35359"/>
                  <a:pt x="208152" y="1086"/>
                  <a:pt x="165593" y="1086"/>
                </a:cubicBezTo>
                <a:cubicBezTo>
                  <a:pt x="123035" y="1086"/>
                  <a:pt x="88762" y="35736"/>
                  <a:pt x="88762" y="77918"/>
                </a:cubicBezTo>
                <a:cubicBezTo>
                  <a:pt x="88762" y="120477"/>
                  <a:pt x="123035" y="154749"/>
                  <a:pt x="165593" y="154749"/>
                </a:cubicBezTo>
                <a:close/>
              </a:path>
            </a:pathLst>
          </a:custGeom>
          <a:solidFill>
            <a:schemeClr val="bg1"/>
          </a:solidFill>
          <a:ln w="3663"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6BA4CF46-E210-4322-91D1-2A41779F64E4}"/>
              </a:ext>
            </a:extLst>
          </p:cNvPr>
          <p:cNvSpPr/>
          <p:nvPr/>
        </p:nvSpPr>
        <p:spPr>
          <a:xfrm>
            <a:off x="560880" y="2062318"/>
            <a:ext cx="10931006" cy="3167534"/>
          </a:xfrm>
          <a:prstGeom prst="rect">
            <a:avLst/>
          </a:prstGeom>
        </p:spPr>
        <p:txBody>
          <a:bodyPr wrap="square">
            <a:spAutoFit/>
          </a:body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3400" b="0" i="0" u="none" strike="noStrike" kern="1200" cap="none" spc="0" normalizeH="0" baseline="0" noProof="0" dirty="0">
                <a:ln>
                  <a:noFill/>
                </a:ln>
                <a:solidFill>
                  <a:prstClr val="white">
                    <a:lumMod val="50000"/>
                  </a:prstClr>
                </a:solidFill>
                <a:effectLst/>
                <a:uLnTx/>
                <a:uFillTx/>
                <a:latin typeface="Lato" panose="020F0502020204030203" pitchFamily="34" charset="0"/>
                <a:ea typeface="+mn-ea"/>
                <a:cs typeface="Segoe UI" panose="020B0502040204020203" pitchFamily="34" charset="0"/>
              </a:rPr>
              <a:t>Jacqueline </a:t>
            </a:r>
            <a:r>
              <a:rPr kumimoji="0" lang="en-US" sz="3400" b="0" i="0" u="none" strike="noStrike" kern="1200" cap="none" spc="0" normalizeH="0" noProof="0" dirty="0">
                <a:ln>
                  <a:noFill/>
                </a:ln>
                <a:solidFill>
                  <a:prstClr val="white">
                    <a:lumMod val="50000"/>
                  </a:prstClr>
                </a:solidFill>
                <a:effectLst/>
                <a:uLnTx/>
                <a:uFillTx/>
                <a:latin typeface="Lato" panose="020F0502020204030203" pitchFamily="34" charset="0"/>
                <a:ea typeface="+mn-ea"/>
                <a:cs typeface="Segoe UI" panose="020B0502040204020203" pitchFamily="34" charset="0"/>
              </a:rPr>
              <a:t>Young</a:t>
            </a:r>
            <a:r>
              <a:rPr kumimoji="0" lang="en-US" sz="3400" b="0" i="0" u="none" strike="noStrike" kern="1200" cap="none" spc="0" normalizeH="0" baseline="30000" noProof="0" dirty="0">
                <a:ln>
                  <a:noFill/>
                </a:ln>
                <a:solidFill>
                  <a:prstClr val="white">
                    <a:lumMod val="50000"/>
                  </a:prstClr>
                </a:solidFill>
                <a:effectLst/>
                <a:uLnTx/>
                <a:uFillTx/>
                <a:latin typeface="Lato" panose="020F0502020204030203" pitchFamily="34" charset="0"/>
                <a:ea typeface="+mn-ea"/>
                <a:cs typeface="Segoe UI" panose="020B0502040204020203" pitchFamily="34" charset="0"/>
              </a:rPr>
              <a:t>1</a:t>
            </a:r>
            <a:r>
              <a:rPr kumimoji="0" lang="en-US" sz="3400" b="0" i="0" u="none" strike="noStrike" kern="1200" cap="none" spc="0" normalizeH="0" baseline="0" noProof="0" dirty="0">
                <a:ln>
                  <a:noFill/>
                </a:ln>
                <a:solidFill>
                  <a:prstClr val="white">
                    <a:lumMod val="50000"/>
                  </a:prstClr>
                </a:solidFill>
                <a:effectLst/>
                <a:uLnTx/>
                <a:uFillTx/>
                <a:latin typeface="Lato" panose="020F0502020204030203" pitchFamily="34" charset="0"/>
                <a:ea typeface="+mn-ea"/>
                <a:cs typeface="Segoe UI" panose="020B0502040204020203" pitchFamily="34" charset="0"/>
              </a:rPr>
              <a:t>, M.C.S., M.S. Bioinformatics Student</a:t>
            </a:r>
          </a:p>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3400" b="0" i="0" u="none" strike="noStrike" kern="1200" cap="none" spc="0" normalizeH="0" baseline="0" noProof="0" dirty="0">
                <a:ln>
                  <a:noFill/>
                </a:ln>
                <a:solidFill>
                  <a:prstClr val="white">
                    <a:lumMod val="50000"/>
                  </a:prstClr>
                </a:solidFill>
                <a:effectLst/>
                <a:uLnTx/>
                <a:uFillTx/>
                <a:latin typeface="Lato" panose="020F0502020204030203" pitchFamily="34" charset="0"/>
                <a:ea typeface="+mn-ea"/>
                <a:cs typeface="Segoe UI" panose="020B0502040204020203" pitchFamily="34" charset="0"/>
              </a:rPr>
              <a:t>Farnaz Fouladi</a:t>
            </a:r>
            <a:r>
              <a:rPr kumimoji="0" lang="en-US" sz="3400" b="0" i="0" u="none" strike="noStrike" kern="1200" cap="none" spc="0" normalizeH="0" baseline="30000" noProof="0" dirty="0">
                <a:ln>
                  <a:noFill/>
                </a:ln>
                <a:solidFill>
                  <a:prstClr val="white">
                    <a:lumMod val="50000"/>
                  </a:prstClr>
                </a:solidFill>
                <a:effectLst/>
                <a:uLnTx/>
                <a:uFillTx/>
                <a:latin typeface="Lato" panose="020F0502020204030203" pitchFamily="34" charset="0"/>
                <a:ea typeface="+mn-ea"/>
                <a:cs typeface="Segoe UI" panose="020B0502040204020203" pitchFamily="34" charset="0"/>
              </a:rPr>
              <a:t>1</a:t>
            </a:r>
            <a:r>
              <a:rPr kumimoji="0" lang="en-US" sz="3400" b="0" i="0" u="none" strike="noStrike" kern="1200" cap="none" spc="0" normalizeH="0" baseline="0" noProof="0" dirty="0">
                <a:ln>
                  <a:noFill/>
                </a:ln>
                <a:solidFill>
                  <a:prstClr val="white">
                    <a:lumMod val="50000"/>
                  </a:prstClr>
                </a:solidFill>
                <a:effectLst/>
                <a:uLnTx/>
                <a:uFillTx/>
                <a:latin typeface="Lato" panose="020F0502020204030203" pitchFamily="34" charset="0"/>
                <a:ea typeface="+mn-ea"/>
                <a:cs typeface="Segoe UI" panose="020B0502040204020203" pitchFamily="34" charset="0"/>
              </a:rPr>
              <a:t>, Ph.D., Postdoctoral Research Fellow </a:t>
            </a:r>
          </a:p>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3400" b="0" i="0" u="none" strike="noStrike" kern="1200" cap="none" spc="0" normalizeH="0" baseline="0" noProof="0" dirty="0">
                <a:ln>
                  <a:noFill/>
                </a:ln>
                <a:solidFill>
                  <a:prstClr val="white">
                    <a:lumMod val="50000"/>
                  </a:prstClr>
                </a:solidFill>
                <a:effectLst/>
                <a:uLnTx/>
                <a:uFillTx/>
                <a:latin typeface="Lato" panose="020F0502020204030203" pitchFamily="34" charset="0"/>
                <a:ea typeface="+mn-ea"/>
                <a:cs typeface="Segoe UI" panose="020B0502040204020203" pitchFamily="34" charset="0"/>
              </a:rPr>
              <a:t>Anthony Fodor</a:t>
            </a:r>
            <a:r>
              <a:rPr kumimoji="0" lang="en-US" sz="3400" b="0" i="0" u="none" strike="noStrike" kern="1200" cap="none" spc="0" normalizeH="0" baseline="30000" noProof="0" dirty="0">
                <a:ln>
                  <a:noFill/>
                </a:ln>
                <a:solidFill>
                  <a:prstClr val="white">
                    <a:lumMod val="50000"/>
                  </a:prstClr>
                </a:solidFill>
                <a:effectLst/>
                <a:uLnTx/>
                <a:uFillTx/>
                <a:latin typeface="Lato" panose="020F0502020204030203" pitchFamily="34" charset="0"/>
                <a:ea typeface="+mn-ea"/>
                <a:cs typeface="Segoe UI" panose="020B0502040204020203" pitchFamily="34" charset="0"/>
              </a:rPr>
              <a:t>1</a:t>
            </a:r>
            <a:r>
              <a:rPr kumimoji="0" lang="en-US" sz="3400" b="0" i="0" u="none" strike="noStrike" kern="1200" cap="none" spc="0" normalizeH="0" baseline="0" noProof="0" dirty="0">
                <a:ln>
                  <a:noFill/>
                </a:ln>
                <a:solidFill>
                  <a:prstClr val="white">
                    <a:lumMod val="50000"/>
                  </a:prstClr>
                </a:solidFill>
                <a:effectLst/>
                <a:uLnTx/>
                <a:uFillTx/>
                <a:latin typeface="Lato" panose="020F0502020204030203" pitchFamily="34" charset="0"/>
                <a:ea typeface="+mn-ea"/>
                <a:cs typeface="Segoe UI" panose="020B0502040204020203" pitchFamily="34" charset="0"/>
              </a:rPr>
              <a:t>, Ph.D., Professor</a:t>
            </a:r>
          </a:p>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3400" b="0" i="0" u="none" strike="noStrike" kern="1200" cap="none" spc="0" normalizeH="0" baseline="30000" noProof="0" dirty="0">
                <a:ln>
                  <a:noFill/>
                </a:ln>
                <a:solidFill>
                  <a:prstClr val="white">
                    <a:lumMod val="50000"/>
                  </a:prstClr>
                </a:solidFill>
                <a:effectLst/>
                <a:uLnTx/>
                <a:uFillTx/>
                <a:latin typeface="Lato" panose="020F0502020204030203" pitchFamily="34" charset="0"/>
                <a:ea typeface="+mn-ea"/>
                <a:cs typeface="Segoe UI" panose="020B0502040204020203" pitchFamily="34" charset="0"/>
              </a:rPr>
              <a:t>1</a:t>
            </a:r>
            <a:r>
              <a:rPr kumimoji="0" lang="en-US" sz="3400" b="0" i="0" u="none" strike="noStrike" kern="1200" cap="none" spc="0" normalizeH="0" baseline="0" noProof="0" dirty="0">
                <a:ln>
                  <a:noFill/>
                </a:ln>
                <a:solidFill>
                  <a:prstClr val="white">
                    <a:lumMod val="50000"/>
                  </a:prstClr>
                </a:solidFill>
                <a:effectLst/>
                <a:uLnTx/>
                <a:uFillTx/>
                <a:latin typeface="Lato" panose="020F0502020204030203" pitchFamily="34" charset="0"/>
                <a:ea typeface="+mn-ea"/>
                <a:cs typeface="Segoe UI" panose="020B0502040204020203" pitchFamily="34" charset="0"/>
              </a:rPr>
              <a:t>Department of Bioinformatics &amp; Genomics</a:t>
            </a:r>
          </a:p>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3400" b="0" i="0" u="none" strike="noStrike" kern="1200" cap="none" spc="0" normalizeH="0" baseline="0" noProof="0" dirty="0">
                <a:ln>
                  <a:noFill/>
                </a:ln>
                <a:solidFill>
                  <a:prstClr val="white">
                    <a:lumMod val="50000"/>
                  </a:prstClr>
                </a:solidFill>
                <a:effectLst/>
                <a:uLnTx/>
                <a:uFillTx/>
                <a:latin typeface="Lato" panose="020F0502020204030203" pitchFamily="34" charset="0"/>
                <a:ea typeface="+mn-ea"/>
                <a:cs typeface="Segoe UI" panose="020B0502040204020203" pitchFamily="34" charset="0"/>
              </a:rPr>
              <a:t>University of North Carolina at Charlotte</a:t>
            </a:r>
          </a:p>
        </p:txBody>
      </p:sp>
      <p:sp>
        <p:nvSpPr>
          <p:cNvPr id="21" name="TextBox 20">
            <a:extLst>
              <a:ext uri="{FF2B5EF4-FFF2-40B4-BE49-F238E27FC236}">
                <a16:creationId xmlns:a16="http://schemas.microsoft.com/office/drawing/2014/main" id="{CAC155C6-7E35-4156-B9B3-271571AF60CC}"/>
              </a:ext>
            </a:extLst>
          </p:cNvPr>
          <p:cNvSpPr txBox="1"/>
          <p:nvPr/>
        </p:nvSpPr>
        <p:spPr>
          <a:xfrm>
            <a:off x="160768" y="238824"/>
            <a:ext cx="11249971" cy="175432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5400" b="1" i="1" u="none" strike="noStrike" kern="1200" cap="none" spc="0" normalizeH="0" baseline="0" noProof="0" dirty="0">
                <a:ln>
                  <a:noFill/>
                </a:ln>
                <a:solidFill>
                  <a:schemeClr val="accent1"/>
                </a:solidFill>
                <a:effectLst/>
                <a:uLnTx/>
                <a:uFillTx/>
                <a:latin typeface="Lato" panose="020F0502020204030203" pitchFamily="34" charset="0"/>
                <a:ea typeface="+mn-ea"/>
                <a:cs typeface="Segoe UI" panose="020B0502040204020203" pitchFamily="34" charset="0"/>
              </a:rPr>
              <a:t>Improving the reliability of bioinformatics software with unit tests</a:t>
            </a:r>
            <a:endParaRPr kumimoji="0" lang="en-US" sz="5400" b="0" i="1" u="none" strike="noStrike" kern="1200" cap="none" spc="0" normalizeH="0" baseline="0" noProof="0" dirty="0">
              <a:ln>
                <a:noFill/>
              </a:ln>
              <a:solidFill>
                <a:schemeClr val="accent1"/>
              </a:solidFill>
              <a:effectLst/>
              <a:uLnTx/>
              <a:uFillTx/>
              <a:latin typeface="Lato" panose="020F0502020204030203" pitchFamily="34" charset="0"/>
              <a:ea typeface="+mn-ea"/>
              <a:cs typeface="Segoe UI" panose="020B0502040204020203" pitchFamily="34" charset="0"/>
            </a:endParaRPr>
          </a:p>
        </p:txBody>
      </p:sp>
      <p:sp>
        <p:nvSpPr>
          <p:cNvPr id="41" name="TextBox 40">
            <a:extLst>
              <a:ext uri="{FF2B5EF4-FFF2-40B4-BE49-F238E27FC236}">
                <a16:creationId xmlns:a16="http://schemas.microsoft.com/office/drawing/2014/main" id="{40E09F91-0181-4D6C-937D-820D17A7CC28}"/>
              </a:ext>
            </a:extLst>
          </p:cNvPr>
          <p:cNvSpPr txBox="1"/>
          <p:nvPr/>
        </p:nvSpPr>
        <p:spPr>
          <a:xfrm>
            <a:off x="37942777" y="22927090"/>
            <a:ext cx="11255490" cy="9560759"/>
          </a:xfrm>
          <a:prstGeom prst="rect">
            <a:avLst/>
          </a:prstGeom>
          <a:noFill/>
        </p:spPr>
        <p:txBody>
          <a:bodyPr wrap="square" rtlCol="0">
            <a:spAutoFit/>
          </a:body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Lato" panose="020F0502020204030203" pitchFamily="34" charset="0"/>
                <a:ea typeface="+mn-ea"/>
                <a:cs typeface="Segoe UI" panose="020B0502040204020203" pitchFamily="34" charset="0"/>
              </a:rPr>
              <a:t>CITATIONS</a:t>
            </a:r>
          </a:p>
          <a:p>
            <a:pPr marL="571500" marR="0" lvl="0" indent="-571500" algn="l" defTabSz="4572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US" sz="3200" b="1" i="0" u="none" strike="noStrike" kern="1200" cap="none" spc="0" normalizeH="0" baseline="0" noProof="0" dirty="0">
                <a:ln>
                  <a:noFill/>
                </a:ln>
                <a:solidFill>
                  <a:prstClr val="black"/>
                </a:solidFill>
                <a:effectLst/>
                <a:uLnTx/>
                <a:uFillTx/>
                <a:latin typeface="Lato" panose="020F0502020204030203" pitchFamily="34" charset="0"/>
                <a:ea typeface="+mn-ea"/>
                <a:cs typeface="Segoe UI" panose="020B0502040204020203" pitchFamily="34" charset="0"/>
              </a:rPr>
              <a:t>Lawlor, Brendan et al. (2015)</a:t>
            </a:r>
            <a:r>
              <a:rPr kumimoji="0" lang="en-US" sz="3200" b="0" i="0" u="none" strike="noStrike" kern="1200" cap="none" spc="0" normalizeH="0" baseline="0" noProof="0" dirty="0">
                <a:ln>
                  <a:noFill/>
                </a:ln>
                <a:solidFill>
                  <a:prstClr val="black"/>
                </a:solidFill>
                <a:effectLst/>
                <a:uLnTx/>
                <a:uFillTx/>
                <a:latin typeface="Lato" panose="020F0502020204030203" pitchFamily="34" charset="0"/>
                <a:ea typeface="+mn-ea"/>
                <a:cs typeface="Segoe UI" panose="020B0502040204020203" pitchFamily="34" charset="0"/>
              </a:rPr>
              <a:t>.  “Engineering bioinformatics: building reliability, performance and productivity into bioinformatics software.” Bioengineered, 6:4</a:t>
            </a:r>
          </a:p>
          <a:p>
            <a:pPr marL="571500" marR="0" lvl="0" indent="-571500" algn="l" defTabSz="4572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US" sz="3200" b="1" i="0" u="none" strike="noStrike" kern="1200" cap="none" spc="0" normalizeH="0" baseline="0" noProof="0" dirty="0" err="1">
                <a:ln>
                  <a:noFill/>
                </a:ln>
                <a:solidFill>
                  <a:prstClr val="black"/>
                </a:solidFill>
                <a:effectLst/>
                <a:uLnTx/>
                <a:uFillTx/>
                <a:latin typeface="Lato" panose="020F0502020204030203" pitchFamily="34" charset="0"/>
                <a:ea typeface="+mn-ea"/>
                <a:cs typeface="Segoe UI" panose="020B0502040204020203" pitchFamily="34" charset="0"/>
              </a:rPr>
              <a:t>Ghafari</a:t>
            </a:r>
            <a:r>
              <a:rPr kumimoji="0" lang="en-US" sz="3200" b="1" i="0" u="none" strike="noStrike" kern="1200" cap="none" spc="0" normalizeH="0" baseline="0" noProof="0" dirty="0">
                <a:ln>
                  <a:noFill/>
                </a:ln>
                <a:solidFill>
                  <a:prstClr val="black"/>
                </a:solidFill>
                <a:effectLst/>
                <a:uLnTx/>
                <a:uFillTx/>
                <a:latin typeface="Lato" panose="020F0502020204030203" pitchFamily="34" charset="0"/>
                <a:ea typeface="+mn-ea"/>
                <a:cs typeface="Segoe UI" panose="020B0502040204020203" pitchFamily="34" charset="0"/>
              </a:rPr>
              <a:t>, M. et al. (2019)</a:t>
            </a:r>
            <a:r>
              <a:rPr kumimoji="0" lang="en-US" sz="3200" b="0" i="0" u="none" strike="noStrike" kern="1200" cap="none" spc="0" normalizeH="0" baseline="0" noProof="0" dirty="0">
                <a:ln>
                  <a:noFill/>
                </a:ln>
                <a:solidFill>
                  <a:prstClr val="black"/>
                </a:solidFill>
                <a:effectLst/>
                <a:uLnTx/>
                <a:uFillTx/>
                <a:latin typeface="Lato" panose="020F0502020204030203" pitchFamily="34" charset="0"/>
                <a:ea typeface="+mn-ea"/>
                <a:cs typeface="Segoe UI" panose="020B0502040204020203" pitchFamily="34" charset="0"/>
              </a:rPr>
              <a:t>.  “Testability First!” ACM/IEEE International Symposium on Empirical Software Engineering and Measurement (ESEM)</a:t>
            </a:r>
          </a:p>
          <a:p>
            <a:pPr marL="571500" marR="0" lvl="0" indent="-571500" algn="l" defTabSz="4572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US" sz="3200" b="1" i="0" u="none" strike="noStrike" kern="1200" cap="none" spc="0" normalizeH="0" baseline="0" noProof="0" dirty="0" err="1">
                <a:ln>
                  <a:noFill/>
                </a:ln>
                <a:solidFill>
                  <a:prstClr val="black"/>
                </a:solidFill>
                <a:effectLst/>
                <a:uLnTx/>
                <a:uFillTx/>
                <a:latin typeface="Lato" panose="020F0502020204030203" pitchFamily="34" charset="0"/>
                <a:ea typeface="+mn-ea"/>
                <a:cs typeface="Segoe UI" panose="020B0502040204020203" pitchFamily="34" charset="0"/>
              </a:rPr>
              <a:t>Petric</a:t>
            </a:r>
            <a:r>
              <a:rPr kumimoji="0" lang="en-US" sz="3200" b="1" i="0" u="none" strike="noStrike" kern="1200" cap="none" spc="0" normalizeH="0" baseline="0" noProof="0" dirty="0">
                <a:ln>
                  <a:noFill/>
                </a:ln>
                <a:solidFill>
                  <a:prstClr val="black"/>
                </a:solidFill>
                <a:effectLst/>
                <a:uLnTx/>
                <a:uFillTx/>
                <a:latin typeface="Lato" panose="020F0502020204030203" pitchFamily="34" charset="0"/>
                <a:ea typeface="+mn-ea"/>
                <a:cs typeface="Segoe UI" panose="020B0502040204020203" pitchFamily="34" charset="0"/>
              </a:rPr>
              <a:t>, Jean et al. (2018)</a:t>
            </a:r>
            <a:r>
              <a:rPr kumimoji="0" lang="en-US" sz="3200" b="0" i="0" u="none" strike="noStrike" kern="1200" cap="none" spc="0" normalizeH="0" baseline="0" noProof="0" dirty="0">
                <a:ln>
                  <a:noFill/>
                </a:ln>
                <a:solidFill>
                  <a:prstClr val="black"/>
                </a:solidFill>
                <a:effectLst/>
                <a:uLnTx/>
                <a:uFillTx/>
                <a:latin typeface="Lato" panose="020F0502020204030203" pitchFamily="34" charset="0"/>
                <a:ea typeface="+mn-ea"/>
                <a:cs typeface="Segoe UI" panose="020B0502040204020203" pitchFamily="34" charset="0"/>
              </a:rPr>
              <a:t>.  “How effectively is defective code actually tested?  An analysis of JUnit tests in seven open source systems.”  In Proceedings of the 14th International Conference  on Predictive Models and Data Analytics in Software Engineering, PROMISE’18</a:t>
            </a:r>
          </a:p>
          <a:p>
            <a:pPr marL="571500" marR="0" lvl="0" indent="-571500" algn="l" defTabSz="4572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US" sz="3200" b="1" i="0" u="none" strike="noStrike" kern="1200" cap="none" spc="0" normalizeH="0" baseline="0" noProof="0" dirty="0">
                <a:ln>
                  <a:noFill/>
                </a:ln>
                <a:solidFill>
                  <a:prstClr val="black"/>
                </a:solidFill>
                <a:effectLst/>
                <a:uLnTx/>
                <a:uFillTx/>
                <a:latin typeface="Lato" panose="020F0502020204030203" pitchFamily="34" charset="0"/>
                <a:ea typeface="+mn-ea"/>
                <a:cs typeface="Segoe UI" panose="020B0502040204020203" pitchFamily="34" charset="0"/>
              </a:rPr>
              <a:t>Natesan, N (2019)</a:t>
            </a:r>
            <a:r>
              <a:rPr kumimoji="0" lang="en-US" sz="3200" b="0" i="0" u="none" strike="noStrike" kern="1200" cap="none" spc="0" normalizeH="0" baseline="0" noProof="0" dirty="0">
                <a:ln>
                  <a:noFill/>
                </a:ln>
                <a:solidFill>
                  <a:prstClr val="black"/>
                </a:solidFill>
                <a:effectLst/>
                <a:uLnTx/>
                <a:uFillTx/>
                <a:latin typeface="Lato" panose="020F0502020204030203" pitchFamily="34" charset="0"/>
                <a:ea typeface="+mn-ea"/>
                <a:cs typeface="Segoe UI" panose="020B0502040204020203" pitchFamily="34" charset="0"/>
              </a:rPr>
              <a:t>.  "How to implement Design Pattern - Separation of concerns."  Software Intelligence Pulse, https://www.castsoftware.com/blog/how-to-implement-design-pattern-separation-of-concerns</a:t>
            </a:r>
          </a:p>
        </p:txBody>
      </p:sp>
      <p:sp>
        <p:nvSpPr>
          <p:cNvPr id="43" name="TextBox 42">
            <a:extLst>
              <a:ext uri="{FF2B5EF4-FFF2-40B4-BE49-F238E27FC236}">
                <a16:creationId xmlns:a16="http://schemas.microsoft.com/office/drawing/2014/main" id="{7EEA2372-601B-4186-BF87-87782C69102A}"/>
              </a:ext>
            </a:extLst>
          </p:cNvPr>
          <p:cNvSpPr txBox="1"/>
          <p:nvPr/>
        </p:nvSpPr>
        <p:spPr>
          <a:xfrm>
            <a:off x="415248" y="29298251"/>
            <a:ext cx="9563989" cy="3348481"/>
          </a:xfrm>
          <a:prstGeom prst="rect">
            <a:avLst/>
          </a:prstGeom>
          <a:noFill/>
        </p:spPr>
        <p:txBody>
          <a:bodyPr wrap="square" rtlCol="0">
            <a:spAutoFit/>
          </a:body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Lato" panose="020F0502020204030203" pitchFamily="34" charset="0"/>
                <a:ea typeface="+mn-ea"/>
                <a:cs typeface="Segoe UI" panose="020B0502040204020203" pitchFamily="34" charset="0"/>
              </a:rPr>
              <a:t>DISCUSSION</a:t>
            </a:r>
          </a:p>
          <a:p>
            <a:pPr marL="571500" marR="0" lvl="0" indent="-571500" algn="l" defTabSz="4572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US" sz="3600" b="0" i="0" u="none" strike="noStrike" kern="1200" cap="none" spc="0" normalizeH="0" baseline="0" noProof="0" dirty="0">
                <a:ln>
                  <a:noFill/>
                </a:ln>
                <a:solidFill>
                  <a:prstClr val="black"/>
                </a:solidFill>
                <a:effectLst/>
                <a:uLnTx/>
                <a:uFillTx/>
                <a:latin typeface="Lato" panose="020F0502020204030203" pitchFamily="34" charset="0"/>
                <a:ea typeface="+mn-ea"/>
                <a:cs typeface="Segoe UI" panose="020B0502040204020203" pitchFamily="34" charset="0"/>
              </a:rPr>
              <a:t>Unit tests highly improved the reliability of core functions of </a:t>
            </a:r>
            <a:r>
              <a:rPr kumimoji="0" lang="en-US" sz="3600" b="0" i="1" u="none" strike="noStrike" kern="1200" cap="none" spc="0" normalizeH="0" baseline="0" noProof="0" dirty="0" err="1">
                <a:ln>
                  <a:noFill/>
                </a:ln>
                <a:solidFill>
                  <a:prstClr val="black"/>
                </a:solidFill>
                <a:effectLst/>
                <a:uLnTx/>
                <a:uFillTx/>
                <a:latin typeface="Lato" panose="020F0502020204030203" pitchFamily="34" charset="0"/>
                <a:ea typeface="+mn-ea"/>
                <a:cs typeface="Segoe UI" panose="020B0502040204020203" pitchFamily="34" charset="0"/>
              </a:rPr>
              <a:t>SequenceVariant</a:t>
            </a:r>
            <a:r>
              <a:rPr kumimoji="0" lang="en-US" sz="3600" b="0" i="0" u="none" strike="noStrike" kern="1200" cap="none" spc="0" normalizeH="0" baseline="0" noProof="0" dirty="0">
                <a:ln>
                  <a:noFill/>
                </a:ln>
                <a:solidFill>
                  <a:prstClr val="black"/>
                </a:solidFill>
                <a:effectLst/>
                <a:uLnTx/>
                <a:uFillTx/>
                <a:latin typeface="Lato" panose="020F0502020204030203" pitchFamily="34" charset="0"/>
                <a:ea typeface="+mn-ea"/>
                <a:cs typeface="Segoe UI" panose="020B0502040204020203" pitchFamily="34" charset="0"/>
              </a:rPr>
              <a:t> </a:t>
            </a:r>
          </a:p>
          <a:p>
            <a:pPr marL="571500" marR="0" lvl="0" indent="-571500" algn="l" defTabSz="4572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US" sz="3600" b="0" i="0" u="none" strike="noStrike" kern="1200" cap="none" spc="0" normalizeH="0" baseline="0" noProof="0" dirty="0">
                <a:ln>
                  <a:noFill/>
                </a:ln>
                <a:solidFill>
                  <a:prstClr val="black"/>
                </a:solidFill>
                <a:effectLst/>
                <a:uLnTx/>
                <a:uFillTx/>
                <a:latin typeface="Lato" panose="020F0502020204030203" pitchFamily="34" charset="0"/>
                <a:ea typeface="+mn-ea"/>
                <a:cs typeface="Segoe UI" panose="020B0502040204020203" pitchFamily="34" charset="0"/>
              </a:rPr>
              <a:t>This work provided viable workflow steps and tools for use by other bioinformaticians</a:t>
            </a:r>
          </a:p>
        </p:txBody>
      </p:sp>
      <p:sp>
        <p:nvSpPr>
          <p:cNvPr id="69" name="Graphic 18">
            <a:extLst>
              <a:ext uri="{FF2B5EF4-FFF2-40B4-BE49-F238E27FC236}">
                <a16:creationId xmlns:a16="http://schemas.microsoft.com/office/drawing/2014/main" id="{D15B862F-C199-4243-92E8-EA8F323B913B}"/>
              </a:ext>
            </a:extLst>
          </p:cNvPr>
          <p:cNvSpPr/>
          <p:nvPr/>
        </p:nvSpPr>
        <p:spPr>
          <a:xfrm>
            <a:off x="200360" y="2318300"/>
            <a:ext cx="360430" cy="335196"/>
          </a:xfrm>
          <a:custGeom>
            <a:avLst/>
            <a:gdLst>
              <a:gd name="connsiteX0" fmla="*/ 310594 w 327663"/>
              <a:gd name="connsiteY0" fmla="*/ 219906 h 335196"/>
              <a:gd name="connsiteX1" fmla="*/ 246568 w 327663"/>
              <a:gd name="connsiteY1" fmla="*/ 176217 h 335196"/>
              <a:gd name="connsiteX2" fmla="*/ 212295 w 327663"/>
              <a:gd name="connsiteY2" fmla="*/ 176217 h 335196"/>
              <a:gd name="connsiteX3" fmla="*/ 165217 w 327663"/>
              <a:gd name="connsiteY3" fmla="*/ 189022 h 335196"/>
              <a:gd name="connsiteX4" fmla="*/ 118138 w 327663"/>
              <a:gd name="connsiteY4" fmla="*/ 176217 h 335196"/>
              <a:gd name="connsiteX5" fmla="*/ 83866 w 327663"/>
              <a:gd name="connsiteY5" fmla="*/ 176217 h 335196"/>
              <a:gd name="connsiteX6" fmla="*/ 19839 w 327663"/>
              <a:gd name="connsiteY6" fmla="*/ 219906 h 335196"/>
              <a:gd name="connsiteX7" fmla="*/ 1385 w 327663"/>
              <a:gd name="connsiteY7" fmla="*/ 299750 h 335196"/>
              <a:gd name="connsiteX8" fmla="*/ 165970 w 327663"/>
              <a:gd name="connsiteY8" fmla="*/ 335529 h 335196"/>
              <a:gd name="connsiteX9" fmla="*/ 329802 w 327663"/>
              <a:gd name="connsiteY9" fmla="*/ 299750 h 335196"/>
              <a:gd name="connsiteX10" fmla="*/ 310594 w 327663"/>
              <a:gd name="connsiteY10" fmla="*/ 219906 h 335196"/>
              <a:gd name="connsiteX11" fmla="*/ 165593 w 327663"/>
              <a:gd name="connsiteY11" fmla="*/ 154749 h 335196"/>
              <a:gd name="connsiteX12" fmla="*/ 242425 w 327663"/>
              <a:gd name="connsiteY12" fmla="*/ 77918 h 335196"/>
              <a:gd name="connsiteX13" fmla="*/ 165593 w 327663"/>
              <a:gd name="connsiteY13" fmla="*/ 1086 h 335196"/>
              <a:gd name="connsiteX14" fmla="*/ 88762 w 327663"/>
              <a:gd name="connsiteY14" fmla="*/ 77918 h 335196"/>
              <a:gd name="connsiteX15" fmla="*/ 165593 w 327663"/>
              <a:gd name="connsiteY15" fmla="*/ 154749 h 33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27663" h="335196">
                <a:moveTo>
                  <a:pt x="310594" y="219906"/>
                </a:moveTo>
                <a:cubicBezTo>
                  <a:pt x="287243" y="179983"/>
                  <a:pt x="246568" y="176217"/>
                  <a:pt x="246568" y="176217"/>
                </a:cubicBezTo>
                <a:lnTo>
                  <a:pt x="212295" y="176217"/>
                </a:lnTo>
                <a:cubicBezTo>
                  <a:pt x="198360" y="184126"/>
                  <a:pt x="182541" y="189022"/>
                  <a:pt x="165217" y="189022"/>
                </a:cubicBezTo>
                <a:cubicBezTo>
                  <a:pt x="147892" y="189022"/>
                  <a:pt x="132074" y="184503"/>
                  <a:pt x="118138" y="176217"/>
                </a:cubicBezTo>
                <a:lnTo>
                  <a:pt x="83866" y="176217"/>
                </a:lnTo>
                <a:cubicBezTo>
                  <a:pt x="83866" y="176217"/>
                  <a:pt x="43190" y="179983"/>
                  <a:pt x="19839" y="219906"/>
                </a:cubicBezTo>
                <a:cubicBezTo>
                  <a:pt x="-2758" y="259828"/>
                  <a:pt x="1385" y="299750"/>
                  <a:pt x="1385" y="299750"/>
                </a:cubicBezTo>
                <a:cubicBezTo>
                  <a:pt x="1385" y="299750"/>
                  <a:pt x="37164" y="335529"/>
                  <a:pt x="165970" y="335529"/>
                </a:cubicBezTo>
                <a:cubicBezTo>
                  <a:pt x="294776" y="335529"/>
                  <a:pt x="329802" y="299750"/>
                  <a:pt x="329802" y="299750"/>
                </a:cubicBezTo>
                <a:cubicBezTo>
                  <a:pt x="329802" y="299750"/>
                  <a:pt x="333945" y="259828"/>
                  <a:pt x="310594" y="219906"/>
                </a:cubicBezTo>
                <a:close/>
                <a:moveTo>
                  <a:pt x="165593" y="154749"/>
                </a:moveTo>
                <a:cubicBezTo>
                  <a:pt x="208152" y="154749"/>
                  <a:pt x="242425" y="120477"/>
                  <a:pt x="242425" y="77918"/>
                </a:cubicBezTo>
                <a:cubicBezTo>
                  <a:pt x="242425" y="35359"/>
                  <a:pt x="208152" y="1086"/>
                  <a:pt x="165593" y="1086"/>
                </a:cubicBezTo>
                <a:cubicBezTo>
                  <a:pt x="123035" y="1086"/>
                  <a:pt x="88762" y="35736"/>
                  <a:pt x="88762" y="77918"/>
                </a:cubicBezTo>
                <a:cubicBezTo>
                  <a:pt x="88762" y="120477"/>
                  <a:pt x="123035" y="154749"/>
                  <a:pt x="165593" y="154749"/>
                </a:cubicBezTo>
                <a:close/>
              </a:path>
            </a:pathLst>
          </a:custGeom>
          <a:solidFill>
            <a:schemeClr val="tx1">
              <a:lumMod val="50000"/>
              <a:lumOff val="50000"/>
            </a:schemeClr>
          </a:solidFill>
          <a:ln w="3663"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4" name="Group 23">
            <a:extLst>
              <a:ext uri="{FF2B5EF4-FFF2-40B4-BE49-F238E27FC236}">
                <a16:creationId xmlns:a16="http://schemas.microsoft.com/office/drawing/2014/main" id="{5F52FB58-541D-43B7-80E3-B25E6AB7F309}"/>
              </a:ext>
            </a:extLst>
          </p:cNvPr>
          <p:cNvGrpSpPr/>
          <p:nvPr/>
        </p:nvGrpSpPr>
        <p:grpSpPr>
          <a:xfrm>
            <a:off x="13841660" y="15235521"/>
            <a:ext cx="21694279" cy="12700565"/>
            <a:chOff x="15883208" y="18834516"/>
            <a:chExt cx="21694279" cy="12700565"/>
          </a:xfrm>
        </p:grpSpPr>
        <p:sp>
          <p:nvSpPr>
            <p:cNvPr id="10" name="Arrow: Left 9">
              <a:extLst>
                <a:ext uri="{FF2B5EF4-FFF2-40B4-BE49-F238E27FC236}">
                  <a16:creationId xmlns:a16="http://schemas.microsoft.com/office/drawing/2014/main" id="{3B39B3F0-BB22-4B6A-8484-FD69024D3142}"/>
                </a:ext>
              </a:extLst>
            </p:cNvPr>
            <p:cNvSpPr/>
            <p:nvPr/>
          </p:nvSpPr>
          <p:spPr>
            <a:xfrm rot="8579509">
              <a:off x="15883208" y="18834516"/>
              <a:ext cx="19855680" cy="6754285"/>
            </a:xfrm>
            <a:prstGeom prst="leftArrow">
              <a:avLst>
                <a:gd name="adj1" fmla="val 30750"/>
                <a:gd name="adj2" fmla="val 50000"/>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Arrow: Left 22">
              <a:extLst>
                <a:ext uri="{FF2B5EF4-FFF2-40B4-BE49-F238E27FC236}">
                  <a16:creationId xmlns:a16="http://schemas.microsoft.com/office/drawing/2014/main" id="{04015242-881F-4AB0-B176-7962BF33B9C1}"/>
                </a:ext>
              </a:extLst>
            </p:cNvPr>
            <p:cNvSpPr/>
            <p:nvPr/>
          </p:nvSpPr>
          <p:spPr>
            <a:xfrm rot="10800000">
              <a:off x="17094245" y="24780796"/>
              <a:ext cx="20483242" cy="6754285"/>
            </a:xfrm>
            <a:prstGeom prst="leftArrow">
              <a:avLst>
                <a:gd name="adj1" fmla="val 30750"/>
                <a:gd name="adj2" fmla="val 50000"/>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8F564465-DE61-41F9-AFF8-6A1E452566CC}"/>
                </a:ext>
              </a:extLst>
            </p:cNvPr>
            <p:cNvSpPr/>
            <p:nvPr/>
          </p:nvSpPr>
          <p:spPr>
            <a:xfrm>
              <a:off x="20413049" y="27129988"/>
              <a:ext cx="13569341" cy="2015936"/>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500" b="1" i="0" u="none" strike="noStrike" kern="1200" cap="none" spc="0" normalizeH="0" baseline="0" noProof="0" dirty="0">
                  <a:ln w="22225">
                    <a:solidFill>
                      <a:srgbClr val="ED7D31"/>
                    </a:solidFill>
                    <a:prstDash val="solid"/>
                  </a:ln>
                  <a:solidFill>
                    <a:srgbClr val="ED7D31">
                      <a:lumMod val="40000"/>
                      <a:lumOff val="60000"/>
                    </a:srgbClr>
                  </a:solidFill>
                  <a:effectLst/>
                  <a:uLnTx/>
                  <a:uFillTx/>
                  <a:latin typeface="Calibri" panose="020F0502020204030204"/>
                  <a:ea typeface="+mn-ea"/>
                  <a:cs typeface="+mn-cs"/>
                </a:rPr>
                <a:t>Unit Test Coverage</a:t>
              </a:r>
            </a:p>
          </p:txBody>
        </p:sp>
        <p:sp>
          <p:nvSpPr>
            <p:cNvPr id="22" name="Rectangle 21">
              <a:extLst>
                <a:ext uri="{FF2B5EF4-FFF2-40B4-BE49-F238E27FC236}">
                  <a16:creationId xmlns:a16="http://schemas.microsoft.com/office/drawing/2014/main" id="{81D3A589-B291-420A-88E4-E30683B6844C}"/>
                </a:ext>
              </a:extLst>
            </p:cNvPr>
            <p:cNvSpPr/>
            <p:nvPr/>
          </p:nvSpPr>
          <p:spPr>
            <a:xfrm rot="19293547">
              <a:off x="18586879" y="21288302"/>
              <a:ext cx="13902876" cy="2015936"/>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500" b="1" i="0" u="none" strike="noStrike" kern="1200" cap="none" spc="0" normalizeH="0" baseline="0" noProof="0" dirty="0">
                  <a:ln w="22225">
                    <a:solidFill>
                      <a:srgbClr val="ED7D31"/>
                    </a:solidFill>
                    <a:prstDash val="solid"/>
                  </a:ln>
                  <a:solidFill>
                    <a:srgbClr val="ED7D31">
                      <a:lumMod val="40000"/>
                      <a:lumOff val="60000"/>
                    </a:srgbClr>
                  </a:solidFill>
                  <a:effectLst/>
                  <a:uLnTx/>
                  <a:uFillTx/>
                  <a:latin typeface="Calibri" panose="020F0502020204030204"/>
                  <a:ea typeface="+mn-ea"/>
                  <a:cs typeface="+mn-cs"/>
                </a:rPr>
                <a:t>Software Reliability</a:t>
              </a:r>
            </a:p>
          </p:txBody>
        </p:sp>
      </p:grpSp>
      <p:pic>
        <p:nvPicPr>
          <p:cNvPr id="35" name="Picture 34">
            <a:extLst>
              <a:ext uri="{FF2B5EF4-FFF2-40B4-BE49-F238E27FC236}">
                <a16:creationId xmlns:a16="http://schemas.microsoft.com/office/drawing/2014/main" id="{4E9F0041-EBEB-457E-9285-77D1F47FFC8D}"/>
              </a:ext>
            </a:extLst>
          </p:cNvPr>
          <p:cNvPicPr>
            <a:picLocks noChangeAspect="1"/>
          </p:cNvPicPr>
          <p:nvPr/>
        </p:nvPicPr>
        <p:blipFill>
          <a:blip r:embed="rId3"/>
          <a:stretch>
            <a:fillRect/>
          </a:stretch>
        </p:blipFill>
        <p:spPr>
          <a:xfrm>
            <a:off x="350614" y="23375090"/>
            <a:ext cx="10972800" cy="5807676"/>
          </a:xfrm>
          <a:prstGeom prst="rect">
            <a:avLst/>
          </a:prstGeom>
        </p:spPr>
      </p:pic>
      <p:pic>
        <p:nvPicPr>
          <p:cNvPr id="2" name="Picture 1">
            <a:extLst>
              <a:ext uri="{FF2B5EF4-FFF2-40B4-BE49-F238E27FC236}">
                <a16:creationId xmlns:a16="http://schemas.microsoft.com/office/drawing/2014/main" id="{7EDA8993-3C7F-469C-8CD4-93DFF165EDEB}"/>
              </a:ext>
            </a:extLst>
          </p:cNvPr>
          <p:cNvPicPr>
            <a:picLocks noChangeAspect="1"/>
          </p:cNvPicPr>
          <p:nvPr/>
        </p:nvPicPr>
        <p:blipFill>
          <a:blip r:embed="rId4"/>
          <a:stretch>
            <a:fillRect/>
          </a:stretch>
        </p:blipFill>
        <p:spPr>
          <a:xfrm>
            <a:off x="22796509" y="27070965"/>
            <a:ext cx="4719324" cy="4778316"/>
          </a:xfrm>
          <a:prstGeom prst="rect">
            <a:avLst/>
          </a:prstGeom>
        </p:spPr>
      </p:pic>
      <p:sp>
        <p:nvSpPr>
          <p:cNvPr id="15" name="TextBox 14">
            <a:extLst>
              <a:ext uri="{FF2B5EF4-FFF2-40B4-BE49-F238E27FC236}">
                <a16:creationId xmlns:a16="http://schemas.microsoft.com/office/drawing/2014/main" id="{F7AB81C4-1B4F-46B7-9766-9ED5E83A618C}"/>
              </a:ext>
            </a:extLst>
          </p:cNvPr>
          <p:cNvSpPr txBox="1"/>
          <p:nvPr/>
        </p:nvSpPr>
        <p:spPr>
          <a:xfrm>
            <a:off x="38286313" y="14602172"/>
            <a:ext cx="10327638" cy="8002062"/>
          </a:xfrm>
          <a:prstGeom prst="rect">
            <a:avLst/>
          </a:prstGeom>
          <a:noFill/>
        </p:spPr>
        <p:txBody>
          <a:bodyPr wrap="square" rtlCol="0">
            <a:spAutoFit/>
          </a:bodyPr>
          <a:lstStyle/>
          <a:p>
            <a:pPr marL="0" marR="0" lvl="0" indent="0" algn="l" defTabSz="457200" rtl="0" eaLnBrk="1" fontAlgn="auto" latinLnBrk="0" hangingPunct="1">
              <a:lnSpc>
                <a:spcPct val="120000"/>
              </a:lnSpc>
              <a:spcBef>
                <a:spcPts val="0"/>
              </a:spcBef>
              <a:spcAft>
                <a:spcPts val="0"/>
              </a:spcAft>
              <a:buClrTx/>
              <a:buSzTx/>
              <a:buFontTx/>
              <a:buNone/>
              <a:tabLst/>
              <a:defRPr/>
            </a:pPr>
            <a:r>
              <a:rPr lang="en-US" sz="3600" b="1" dirty="0">
                <a:solidFill>
                  <a:schemeClr val="accent1">
                    <a:lumMod val="75000"/>
                  </a:schemeClr>
                </a:solidFill>
                <a:latin typeface="Lato" panose="020F0502020204030203" pitchFamily="34" charset="0"/>
                <a:cs typeface="Segoe UI" panose="020B0502040204020203" pitchFamily="34" charset="0"/>
              </a:rPr>
              <a:t>SEPARATION OF CONCERNS </a:t>
            </a:r>
            <a:r>
              <a:rPr kumimoji="0" lang="en-US" sz="3600" b="1" i="0" u="none" strike="noStrike" kern="1200" cap="none" spc="0" normalizeH="0" baseline="0" noProof="0" dirty="0">
                <a:ln>
                  <a:noFill/>
                </a:ln>
                <a:solidFill>
                  <a:prstClr val="black"/>
                </a:solidFill>
                <a:effectLst/>
                <a:uLnTx/>
                <a:uFillTx/>
                <a:latin typeface="Lato" panose="020F0502020204030203" pitchFamily="34" charset="0"/>
                <a:ea typeface="+mn-ea"/>
                <a:cs typeface="Segoe UI" panose="020B0502040204020203" pitchFamily="34" charset="0"/>
              </a:rPr>
              <a:t>(</a:t>
            </a:r>
            <a:r>
              <a:rPr kumimoji="0" lang="en-US" sz="3600" b="0" i="0" u="none" strike="noStrike" kern="1200" cap="none" spc="0" normalizeH="0" baseline="0" noProof="0" dirty="0">
                <a:ln>
                  <a:noFill/>
                </a:ln>
                <a:solidFill>
                  <a:prstClr val="black"/>
                </a:solidFill>
                <a:effectLst/>
                <a:uLnTx/>
                <a:uFillTx/>
                <a:latin typeface="Lato" panose="020F0502020204030203" pitchFamily="34" charset="0"/>
                <a:ea typeface="+mn-ea"/>
                <a:cs typeface="Segoe UI" panose="020B0502040204020203" pitchFamily="34" charset="0"/>
              </a:rPr>
              <a:t>Natesan 2019)</a:t>
            </a:r>
            <a:endParaRPr kumimoji="0" lang="en-US" sz="3600" b="1" i="0" u="none" strike="noStrike" kern="1200" cap="none" spc="0" normalizeH="0" baseline="0" noProof="0" dirty="0">
              <a:ln>
                <a:noFill/>
              </a:ln>
              <a:solidFill>
                <a:prstClr val="black"/>
              </a:solidFill>
              <a:effectLst/>
              <a:uLnTx/>
              <a:uFillTx/>
              <a:latin typeface="Lato" panose="020F0502020204030203" pitchFamily="34" charset="0"/>
              <a:ea typeface="+mn-ea"/>
              <a:cs typeface="Segoe UI" panose="020B0502040204020203" pitchFamily="34" charset="0"/>
            </a:endParaRPr>
          </a:p>
          <a:p>
            <a:pPr marL="571500" marR="0" lvl="0" indent="-571500" algn="l" defTabSz="4572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US" sz="3600" i="0" u="none" strike="noStrike" kern="1200" cap="none" spc="0" normalizeH="0" baseline="0" noProof="0" dirty="0">
                <a:ln>
                  <a:noFill/>
                </a:ln>
                <a:solidFill>
                  <a:prstClr val="black"/>
                </a:solidFill>
                <a:effectLst/>
                <a:uLnTx/>
                <a:uFillTx/>
                <a:latin typeface="Lato" panose="020F0502020204030203" pitchFamily="34" charset="0"/>
                <a:ea typeface="+mn-ea"/>
                <a:cs typeface="Segoe UI" panose="020B0502040204020203" pitchFamily="34" charset="0"/>
              </a:rPr>
              <a:t>A software architecture design pattern for separating an app into distinct sections , where each section addresses a separate concern</a:t>
            </a:r>
          </a:p>
          <a:p>
            <a:pPr marL="571500" marR="0" lvl="0" indent="-571500" algn="l" defTabSz="4572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US" sz="3600" i="0" u="none" strike="noStrike" kern="1200" cap="none" spc="0" normalizeH="0" baseline="0" noProof="0" dirty="0">
                <a:ln>
                  <a:noFill/>
                </a:ln>
                <a:solidFill>
                  <a:prstClr val="black"/>
                </a:solidFill>
                <a:effectLst/>
                <a:uLnTx/>
                <a:uFillTx/>
                <a:latin typeface="Lato" panose="020F0502020204030203" pitchFamily="34" charset="0"/>
                <a:ea typeface="+mn-ea"/>
                <a:cs typeface="Segoe UI" panose="020B0502040204020203" pitchFamily="34" charset="0"/>
              </a:rPr>
              <a:t>Increases code reusability, maintainability and extensibility</a:t>
            </a:r>
          </a:p>
          <a:p>
            <a:pPr marL="571500" marR="0" lvl="0" indent="-571500" algn="l" defTabSz="457200" rtl="0" eaLnBrk="1" fontAlgn="auto" latinLnBrk="0" hangingPunct="1">
              <a:lnSpc>
                <a:spcPct val="120000"/>
              </a:lnSpc>
              <a:spcBef>
                <a:spcPts val="0"/>
              </a:spcBef>
              <a:spcAft>
                <a:spcPts val="0"/>
              </a:spcAft>
              <a:buClrTx/>
              <a:buSzTx/>
              <a:buFont typeface="Arial" panose="020B0604020202020204" pitchFamily="34" charset="0"/>
              <a:buChar char="•"/>
              <a:tabLst/>
              <a:defRPr/>
            </a:pPr>
            <a:r>
              <a:rPr lang="en-US" sz="3600" dirty="0">
                <a:solidFill>
                  <a:prstClr val="black"/>
                </a:solidFill>
                <a:latin typeface="Lato" panose="020F0502020204030203" pitchFamily="34" charset="0"/>
                <a:cs typeface="Segoe UI" panose="020B0502040204020203" pitchFamily="34" charset="0"/>
              </a:rPr>
              <a:t>There are various types of separation of concerns</a:t>
            </a:r>
          </a:p>
          <a:p>
            <a:pPr marL="1200150" lvl="1" indent="-742950">
              <a:lnSpc>
                <a:spcPct val="120000"/>
              </a:lnSpc>
              <a:buFont typeface="Wingdings" panose="05000000000000000000" pitchFamily="2" charset="2"/>
              <a:buChar char="Ø"/>
              <a:defRPr/>
            </a:pPr>
            <a:r>
              <a:rPr lang="en-US" sz="3600" b="1" u="sng" dirty="0">
                <a:solidFill>
                  <a:prstClr val="black"/>
                </a:solidFill>
                <a:latin typeface="Lato" panose="020F0502020204030203" pitchFamily="34" charset="0"/>
                <a:cs typeface="Segoe UI" panose="020B0502040204020203" pitchFamily="34" charset="0"/>
              </a:rPr>
              <a:t>vertical</a:t>
            </a:r>
          </a:p>
          <a:p>
            <a:pPr marL="1200150" lvl="1" indent="-742950">
              <a:lnSpc>
                <a:spcPct val="120000"/>
              </a:lnSpc>
              <a:buFont typeface="Wingdings" panose="05000000000000000000" pitchFamily="2" charset="2"/>
              <a:buChar char="Ø"/>
              <a:defRPr/>
            </a:pPr>
            <a:r>
              <a:rPr lang="en-US" sz="3600" dirty="0">
                <a:solidFill>
                  <a:prstClr val="black"/>
                </a:solidFill>
                <a:latin typeface="Lato" panose="020F0502020204030203" pitchFamily="34" charset="0"/>
                <a:cs typeface="Segoe UI" panose="020B0502040204020203" pitchFamily="34" charset="0"/>
              </a:rPr>
              <a:t>horizontal</a:t>
            </a:r>
          </a:p>
          <a:p>
            <a:pPr marL="1200150" lvl="1" indent="-742950">
              <a:lnSpc>
                <a:spcPct val="120000"/>
              </a:lnSpc>
              <a:buFont typeface="Wingdings" panose="05000000000000000000" pitchFamily="2" charset="2"/>
              <a:buChar char="Ø"/>
              <a:defRPr/>
            </a:pPr>
            <a:r>
              <a:rPr lang="en-US" sz="3600" dirty="0">
                <a:solidFill>
                  <a:prstClr val="black"/>
                </a:solidFill>
                <a:latin typeface="Lato" panose="020F0502020204030203" pitchFamily="34" charset="0"/>
                <a:cs typeface="Segoe UI" panose="020B0502040204020203" pitchFamily="34" charset="0"/>
              </a:rPr>
              <a:t>data</a:t>
            </a:r>
          </a:p>
          <a:p>
            <a:pPr marL="1200150" lvl="1" indent="-742950">
              <a:lnSpc>
                <a:spcPct val="120000"/>
              </a:lnSpc>
              <a:buFont typeface="Wingdings" panose="05000000000000000000" pitchFamily="2" charset="2"/>
              <a:buChar char="Ø"/>
              <a:defRPr/>
            </a:pPr>
            <a:r>
              <a:rPr lang="en-US" sz="3600" dirty="0">
                <a:solidFill>
                  <a:prstClr val="black"/>
                </a:solidFill>
                <a:latin typeface="Lato" panose="020F0502020204030203" pitchFamily="34" charset="0"/>
                <a:cs typeface="Segoe UI" panose="020B0502040204020203" pitchFamily="34" charset="0"/>
              </a:rPr>
              <a:t>aspect</a:t>
            </a:r>
            <a:endParaRPr kumimoji="0" lang="en-US" sz="3600" b="0" i="0" u="none" strike="noStrike" kern="1200" cap="none" spc="0" normalizeH="0" baseline="0" noProof="0" dirty="0">
              <a:ln>
                <a:noFill/>
              </a:ln>
              <a:solidFill>
                <a:prstClr val="black"/>
              </a:solidFill>
              <a:effectLst/>
              <a:uLnTx/>
              <a:uFillTx/>
              <a:latin typeface="Lato" panose="020F0502020204030203" pitchFamily="34" charset="0"/>
              <a:ea typeface="+mn-ea"/>
              <a:cs typeface="Segoe UI" panose="020B0502040204020203" pitchFamily="34" charset="0"/>
            </a:endParaRPr>
          </a:p>
        </p:txBody>
      </p:sp>
      <p:pic>
        <p:nvPicPr>
          <p:cNvPr id="7" name="Picture 6">
            <a:extLst>
              <a:ext uri="{FF2B5EF4-FFF2-40B4-BE49-F238E27FC236}">
                <a16:creationId xmlns:a16="http://schemas.microsoft.com/office/drawing/2014/main" id="{57502779-563A-4E2D-A5DF-956ED2528512}"/>
              </a:ext>
            </a:extLst>
          </p:cNvPr>
          <p:cNvPicPr>
            <a:picLocks noChangeAspect="1"/>
          </p:cNvPicPr>
          <p:nvPr/>
        </p:nvPicPr>
        <p:blipFill>
          <a:blip r:embed="rId5"/>
          <a:stretch>
            <a:fillRect/>
          </a:stretch>
        </p:blipFill>
        <p:spPr>
          <a:xfrm>
            <a:off x="37764720" y="9755425"/>
            <a:ext cx="11612880" cy="4523892"/>
          </a:xfrm>
          <a:prstGeom prst="rect">
            <a:avLst/>
          </a:prstGeom>
        </p:spPr>
      </p:pic>
      <p:pic>
        <p:nvPicPr>
          <p:cNvPr id="25" name="Picture 24">
            <a:extLst>
              <a:ext uri="{FF2B5EF4-FFF2-40B4-BE49-F238E27FC236}">
                <a16:creationId xmlns:a16="http://schemas.microsoft.com/office/drawing/2014/main" id="{24DF9ED5-3255-4B53-8EB0-4E23D2795AE7}"/>
              </a:ext>
            </a:extLst>
          </p:cNvPr>
          <p:cNvPicPr>
            <a:picLocks noChangeAspect="1"/>
          </p:cNvPicPr>
          <p:nvPr/>
        </p:nvPicPr>
        <p:blipFill>
          <a:blip r:embed="rId6"/>
          <a:stretch>
            <a:fillRect/>
          </a:stretch>
        </p:blipFill>
        <p:spPr>
          <a:xfrm>
            <a:off x="37855522" y="234609"/>
            <a:ext cx="11430000" cy="9197961"/>
          </a:xfrm>
          <a:prstGeom prst="rect">
            <a:avLst/>
          </a:prstGeom>
        </p:spPr>
      </p:pic>
      <p:grpSp>
        <p:nvGrpSpPr>
          <p:cNvPr id="34" name="Group 33">
            <a:extLst>
              <a:ext uri="{FF2B5EF4-FFF2-40B4-BE49-F238E27FC236}">
                <a16:creationId xmlns:a16="http://schemas.microsoft.com/office/drawing/2014/main" id="{09AD160B-276F-4089-807C-2B581A86A127}"/>
              </a:ext>
            </a:extLst>
          </p:cNvPr>
          <p:cNvGrpSpPr/>
          <p:nvPr/>
        </p:nvGrpSpPr>
        <p:grpSpPr>
          <a:xfrm>
            <a:off x="42430870" y="19331232"/>
            <a:ext cx="6183081" cy="3701138"/>
            <a:chOff x="32570056" y="7946569"/>
            <a:chExt cx="7707089" cy="6618514"/>
          </a:xfrm>
        </p:grpSpPr>
        <p:sp>
          <p:nvSpPr>
            <p:cNvPr id="36" name="Rectangle 35">
              <a:extLst>
                <a:ext uri="{FF2B5EF4-FFF2-40B4-BE49-F238E27FC236}">
                  <a16:creationId xmlns:a16="http://schemas.microsoft.com/office/drawing/2014/main" id="{99D18605-C7E2-4969-BA92-AFC00CD2CB50}"/>
                </a:ext>
              </a:extLst>
            </p:cNvPr>
            <p:cNvSpPr/>
            <p:nvPr/>
          </p:nvSpPr>
          <p:spPr>
            <a:xfrm>
              <a:off x="32570056" y="7946569"/>
              <a:ext cx="2569030" cy="6618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t>Mod 1	</a:t>
              </a:r>
            </a:p>
          </p:txBody>
        </p:sp>
        <p:sp>
          <p:nvSpPr>
            <p:cNvPr id="37" name="Rectangle 36">
              <a:extLst>
                <a:ext uri="{FF2B5EF4-FFF2-40B4-BE49-F238E27FC236}">
                  <a16:creationId xmlns:a16="http://schemas.microsoft.com/office/drawing/2014/main" id="{D5C4F2C6-82C3-4DC3-AE90-D7E87EF29035}"/>
                </a:ext>
              </a:extLst>
            </p:cNvPr>
            <p:cNvSpPr/>
            <p:nvPr/>
          </p:nvSpPr>
          <p:spPr>
            <a:xfrm>
              <a:off x="35139086" y="7946569"/>
              <a:ext cx="2569030" cy="661851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t>Mod 2</a:t>
              </a:r>
            </a:p>
          </p:txBody>
        </p:sp>
        <p:sp>
          <p:nvSpPr>
            <p:cNvPr id="38" name="Rectangle 37">
              <a:extLst>
                <a:ext uri="{FF2B5EF4-FFF2-40B4-BE49-F238E27FC236}">
                  <a16:creationId xmlns:a16="http://schemas.microsoft.com/office/drawing/2014/main" id="{6105F8D0-C1FE-4DAA-8A48-AD42133F41DA}"/>
                </a:ext>
              </a:extLst>
            </p:cNvPr>
            <p:cNvSpPr/>
            <p:nvPr/>
          </p:nvSpPr>
          <p:spPr>
            <a:xfrm>
              <a:off x="37708115" y="7946569"/>
              <a:ext cx="2569030" cy="661851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t>Mod 3</a:t>
              </a:r>
            </a:p>
          </p:txBody>
        </p:sp>
      </p:grpSp>
    </p:spTree>
    <p:extLst>
      <p:ext uri="{BB962C8B-B14F-4D97-AF65-F5344CB8AC3E}">
        <p14:creationId xmlns:p14="http://schemas.microsoft.com/office/powerpoint/2010/main" val="31757995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10784</TotalTime>
  <Words>566</Words>
  <Application>Microsoft Office PowerPoint</Application>
  <PresentationFormat>Custom</PresentationFormat>
  <Paragraphs>48</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Lato Black</vt:lpstr>
      <vt:lpstr>Wingdings</vt:lpstr>
      <vt:lpstr>Calibri Light</vt:lpstr>
      <vt:lpstr>Lato</vt:lpstr>
      <vt:lpstr>Calibri</vt:lpstr>
      <vt:lpstr>Arial</vt:lpstr>
      <vt:lpstr>Office Theme</vt:lpstr>
      <vt:lpstr>The reliability of bioinformatics software can be significantly improved with the integration of unit tests.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Notes:  1. Correct fonts won’t load until you open this in PowerPoint (e.g., if you’re previewing this in your browser it’ll look uglier than it actually is).  2. Generate QR codes here: https://www.qrcode-monkey.com/</dc:title>
  <dc:creator>Morrison, Mike</dc:creator>
  <cp:lastModifiedBy>Jack young</cp:lastModifiedBy>
  <cp:revision>236</cp:revision>
  <cp:lastPrinted>2020-10-10T07:00:02Z</cp:lastPrinted>
  <dcterms:created xsi:type="dcterms:W3CDTF">2019-07-02T13:39:34Z</dcterms:created>
  <dcterms:modified xsi:type="dcterms:W3CDTF">2020-12-01T04:17:24Z</dcterms:modified>
</cp:coreProperties>
</file>