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2b9295a57_0_1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2b9295a57_0_1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62b9295a57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62b9295a57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62b9295a57_0_1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62b9295a57_0_1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2b9295a57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62b9295a57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2b9295a57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62b9295a57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2b9295a57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2b9295a57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2b9295a57_0_10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62b9295a57_0_10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2b9295a57_0_1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2b9295a57_0_1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2b9295a57_0_1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62b9295a57_0_1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2b9295a57_0_1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2b9295a57_0_1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2b9295a57_0_1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2b9295a57_0_1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Visualizing MMA</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Joseph Yousef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Average Punches per Knockout</a:t>
            </a:r>
            <a:endParaRPr/>
          </a:p>
        </p:txBody>
      </p:sp>
      <p:sp>
        <p:nvSpPr>
          <p:cNvPr id="195" name="Google Shape;195;p22"/>
          <p:cNvSpPr txBox="1"/>
          <p:nvPr>
            <p:ph idx="1" type="body"/>
          </p:nvPr>
        </p:nvSpPr>
        <p:spPr>
          <a:xfrm>
            <a:off x="1297500" y="1567550"/>
            <a:ext cx="31506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Top 10 ranking of </a:t>
            </a:r>
            <a:r>
              <a:rPr lang="en"/>
              <a:t>fighters</a:t>
            </a:r>
            <a:r>
              <a:rPr lang="en"/>
              <a:t> based on fewest amount of strikes until they knock out their opponents on average</a:t>
            </a:r>
            <a:endParaRPr/>
          </a:p>
          <a:p>
            <a:pPr indent="-311150" lvl="0" marL="457200" rtl="0" algn="l">
              <a:spcBef>
                <a:spcPts val="0"/>
              </a:spcBef>
              <a:spcAft>
                <a:spcPts val="0"/>
              </a:spcAft>
              <a:buSzPts val="1300"/>
              <a:buChar char="●"/>
            </a:pPr>
            <a:r>
              <a:rPr lang="en"/>
              <a:t>Some notable names here, but many of these fighters aren’t very dominant</a:t>
            </a:r>
            <a:endParaRPr/>
          </a:p>
        </p:txBody>
      </p:sp>
      <p:pic>
        <p:nvPicPr>
          <p:cNvPr id="196" name="Google Shape;196;p22"/>
          <p:cNvPicPr preferRelativeResize="0"/>
          <p:nvPr/>
        </p:nvPicPr>
        <p:blipFill>
          <a:blip r:embed="rId3">
            <a:alphaModFix/>
          </a:blip>
          <a:stretch>
            <a:fillRect/>
          </a:stretch>
        </p:blipFill>
        <p:spPr>
          <a:xfrm>
            <a:off x="4487875" y="1738900"/>
            <a:ext cx="4595250" cy="2374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Strength of Chin</a:t>
            </a:r>
            <a:endParaRPr/>
          </a:p>
        </p:txBody>
      </p:sp>
      <p:sp>
        <p:nvSpPr>
          <p:cNvPr id="202" name="Google Shape;202;p23"/>
          <p:cNvSpPr txBox="1"/>
          <p:nvPr>
            <p:ph idx="1" type="body"/>
          </p:nvPr>
        </p:nvSpPr>
        <p:spPr>
          <a:xfrm>
            <a:off x="320325" y="1354525"/>
            <a:ext cx="4164300" cy="3423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Resilience plays a large factor in fighter success</a:t>
            </a:r>
            <a:endParaRPr/>
          </a:p>
          <a:p>
            <a:pPr indent="-311150" lvl="0" marL="457200" rtl="0" algn="l">
              <a:spcBef>
                <a:spcPts val="0"/>
              </a:spcBef>
              <a:spcAft>
                <a:spcPts val="0"/>
              </a:spcAft>
              <a:buSzPts val="1300"/>
              <a:buChar char="●"/>
            </a:pPr>
            <a:r>
              <a:rPr lang="en"/>
              <a:t>I wanted to rank fighters based on their ability to take strikes without succumbing</a:t>
            </a:r>
            <a:endParaRPr/>
          </a:p>
          <a:p>
            <a:pPr indent="-311150" lvl="0" marL="914400" rtl="0" algn="l">
              <a:spcBef>
                <a:spcPts val="0"/>
              </a:spcBef>
              <a:spcAft>
                <a:spcPts val="0"/>
              </a:spcAft>
              <a:buSzPts val="1300"/>
              <a:buChar char="●"/>
            </a:pPr>
            <a:r>
              <a:rPr lang="en"/>
              <a:t>Fighters who received more strikes without being knocked out should receive a higher ranking than ones who were</a:t>
            </a:r>
            <a:endParaRPr/>
          </a:p>
          <a:p>
            <a:pPr indent="-311150" lvl="0" marL="914400" rtl="0" algn="l">
              <a:spcBef>
                <a:spcPts val="0"/>
              </a:spcBef>
              <a:spcAft>
                <a:spcPts val="0"/>
              </a:spcAft>
              <a:buSzPts val="1300"/>
              <a:buChar char="●"/>
            </a:pPr>
            <a:r>
              <a:rPr lang="en"/>
              <a:t>But what about a fighter who received 700 strikes and was finished once vs a fighter who received 50 and wasn’t finished?</a:t>
            </a:r>
            <a:endParaRPr/>
          </a:p>
          <a:p>
            <a:pPr indent="-311150" lvl="0" marL="914400" rtl="0" algn="l">
              <a:spcBef>
                <a:spcPts val="0"/>
              </a:spcBef>
              <a:spcAft>
                <a:spcPts val="0"/>
              </a:spcAft>
              <a:buSzPts val="1300"/>
              <a:buChar char="●"/>
            </a:pPr>
            <a:r>
              <a:rPr lang="en"/>
              <a:t>Created a rank score by multiplying head strikes received and knockout losses, with head strikes received ranked more heavily than KO losses</a:t>
            </a:r>
            <a:endParaRPr/>
          </a:p>
        </p:txBody>
      </p:sp>
      <p:pic>
        <p:nvPicPr>
          <p:cNvPr id="203" name="Google Shape;203;p23"/>
          <p:cNvPicPr preferRelativeResize="0"/>
          <p:nvPr/>
        </p:nvPicPr>
        <p:blipFill>
          <a:blip r:embed="rId3">
            <a:alphaModFix/>
          </a:blip>
          <a:stretch>
            <a:fillRect/>
          </a:stretch>
        </p:blipFill>
        <p:spPr>
          <a:xfrm>
            <a:off x="4630975" y="1449350"/>
            <a:ext cx="4494874" cy="2998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Intro</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this project I analyzed a dataset of MMA fights in order to identify any factors that are indicative of a fighter’s chance of success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Used &amp; Cleaning/Preprocessing</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Used a massive dataset (just over 4GB) scraped from ufcstats.com, which contained statistics from every fight in the UFC’s history</a:t>
            </a:r>
            <a:endParaRPr/>
          </a:p>
          <a:p>
            <a:pPr indent="-311150" lvl="0" marL="457200" rtl="0" algn="l">
              <a:spcBef>
                <a:spcPts val="0"/>
              </a:spcBef>
              <a:spcAft>
                <a:spcPts val="0"/>
              </a:spcAft>
              <a:buSzPts val="1300"/>
              <a:buChar char="●"/>
            </a:pPr>
            <a:r>
              <a:rPr lang="en"/>
              <a:t>Contained </a:t>
            </a:r>
            <a:r>
              <a:rPr lang="en"/>
              <a:t>data</a:t>
            </a:r>
            <a:r>
              <a:rPr lang="en"/>
              <a:t> on just about every fight statistic imaginable</a:t>
            </a:r>
            <a:endParaRPr/>
          </a:p>
          <a:p>
            <a:pPr indent="-311150" lvl="0" marL="457200" rtl="0" algn="l">
              <a:spcBef>
                <a:spcPts val="0"/>
              </a:spcBef>
              <a:spcAft>
                <a:spcPts val="0"/>
              </a:spcAft>
              <a:buSzPts val="1300"/>
              <a:buChar char="●"/>
            </a:pPr>
            <a:r>
              <a:rPr lang="en"/>
              <a:t>In order to work with this dataset without crashing RStudio every 10 minutes, I decided to only use the second half of the data, which ended up being every fight after 1/30/2016</a:t>
            </a:r>
            <a:endParaRPr/>
          </a:p>
          <a:p>
            <a:pPr indent="-311150" lvl="0" marL="457200" rtl="0" algn="l">
              <a:spcBef>
                <a:spcPts val="0"/>
              </a:spcBef>
              <a:spcAft>
                <a:spcPts val="0"/>
              </a:spcAft>
              <a:buSzPts val="1300"/>
              <a:buChar char="●"/>
            </a:pPr>
            <a:r>
              <a:rPr lang="en"/>
              <a:t>When comparing statistics between fighters, I only considered data from fighters with more than 3 bouts</a:t>
            </a:r>
            <a:endParaRPr/>
          </a:p>
          <a:p>
            <a:pPr indent="-298450" lvl="1" marL="914400" rtl="0" algn="l">
              <a:spcBef>
                <a:spcPts val="0"/>
              </a:spcBef>
              <a:spcAft>
                <a:spcPts val="0"/>
              </a:spcAft>
              <a:buSzPts val="1100"/>
              <a:buChar char="○"/>
            </a:pPr>
            <a:r>
              <a:rPr lang="en"/>
              <a:t>This was done in order to minimize the impact of outlier performances from fighters with only a limited amount of fights to analyze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 Method Distribution</a:t>
            </a:r>
            <a:endParaRPr/>
          </a:p>
        </p:txBody>
      </p:sp>
      <p:sp>
        <p:nvSpPr>
          <p:cNvPr id="153" name="Google Shape;153;p16"/>
          <p:cNvSpPr txBox="1"/>
          <p:nvPr>
            <p:ph idx="1" type="body"/>
          </p:nvPr>
        </p:nvSpPr>
        <p:spPr>
          <a:xfrm>
            <a:off x="1297500" y="1567550"/>
            <a:ext cx="3919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Smallest amount of victories came from submissions</a:t>
            </a:r>
            <a:endParaRPr/>
          </a:p>
          <a:p>
            <a:pPr indent="-298450" lvl="1" marL="914400" rtl="0" algn="l">
              <a:spcBef>
                <a:spcPts val="0"/>
              </a:spcBef>
              <a:spcAft>
                <a:spcPts val="0"/>
              </a:spcAft>
              <a:buSzPts val="1100"/>
              <a:buChar char="○"/>
            </a:pPr>
            <a:r>
              <a:rPr lang="en"/>
              <a:t>Could be attributed to the fact that fighters are becoming more well rounded as time goes on, resulting in less fighters that get caught in submissions due to lack of fundamental grappling knowledge</a:t>
            </a:r>
            <a:endParaRPr/>
          </a:p>
          <a:p>
            <a:pPr indent="-311150" lvl="0" marL="457200" rtl="0" algn="l">
              <a:spcBef>
                <a:spcPts val="0"/>
              </a:spcBef>
              <a:spcAft>
                <a:spcPts val="0"/>
              </a:spcAft>
              <a:buSzPts val="1300"/>
              <a:buChar char="●"/>
            </a:pPr>
            <a:r>
              <a:rPr lang="en"/>
              <a:t>Largest amount of victories came by way of decision</a:t>
            </a:r>
            <a:endParaRPr/>
          </a:p>
        </p:txBody>
      </p:sp>
      <p:pic>
        <p:nvPicPr>
          <p:cNvPr id="154" name="Google Shape;154;p16"/>
          <p:cNvPicPr preferRelativeResize="0"/>
          <p:nvPr/>
        </p:nvPicPr>
        <p:blipFill rotWithShape="1">
          <a:blip r:embed="rId3">
            <a:alphaModFix/>
          </a:blip>
          <a:srcRect b="0" l="10076" r="8063" t="0"/>
          <a:stretch/>
        </p:blipFill>
        <p:spPr>
          <a:xfrm>
            <a:off x="5295900" y="1096875"/>
            <a:ext cx="3596800" cy="3628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Wins by Stance</a:t>
            </a:r>
            <a:endParaRPr/>
          </a:p>
        </p:txBody>
      </p:sp>
      <p:sp>
        <p:nvSpPr>
          <p:cNvPr id="160" name="Google Shape;160;p17"/>
          <p:cNvSpPr txBox="1"/>
          <p:nvPr>
            <p:ph idx="1" type="body"/>
          </p:nvPr>
        </p:nvSpPr>
        <p:spPr>
          <a:xfrm>
            <a:off x="1297500" y="1567550"/>
            <a:ext cx="32745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Relatively similar win percentage for each stance</a:t>
            </a:r>
            <a:endParaRPr/>
          </a:p>
          <a:p>
            <a:pPr indent="-298450" lvl="1" marL="914400" rtl="0" algn="l">
              <a:spcBef>
                <a:spcPts val="0"/>
              </a:spcBef>
              <a:spcAft>
                <a:spcPts val="0"/>
              </a:spcAft>
              <a:buSzPts val="1100"/>
              <a:buChar char="○"/>
            </a:pPr>
            <a:r>
              <a:rPr lang="en"/>
              <a:t>Less than 3% difference between lowest and highest win percentages (orthodox and switch)</a:t>
            </a:r>
            <a:endParaRPr/>
          </a:p>
          <a:p>
            <a:pPr indent="-311150" lvl="0" marL="457200" rtl="0" algn="l">
              <a:spcBef>
                <a:spcPts val="0"/>
              </a:spcBef>
              <a:spcAft>
                <a:spcPts val="0"/>
              </a:spcAft>
              <a:buSzPts val="1300"/>
              <a:buChar char="●"/>
            </a:pPr>
            <a:r>
              <a:rPr lang="en"/>
              <a:t>Disproves the old adage that southpaws are more likely to win fights</a:t>
            </a:r>
            <a:endParaRPr/>
          </a:p>
          <a:p>
            <a:pPr indent="-298450" lvl="1" marL="914400" rtl="0" algn="l">
              <a:spcBef>
                <a:spcPts val="0"/>
              </a:spcBef>
              <a:spcAft>
                <a:spcPts val="0"/>
              </a:spcAft>
              <a:buSzPts val="1100"/>
              <a:buChar char="○"/>
            </a:pPr>
            <a:r>
              <a:rPr lang="en"/>
              <a:t>This might only be true at lower levels of competition, considering the UFC is the premier MMA league and generally has the most seasoned fighters</a:t>
            </a:r>
            <a:endParaRPr/>
          </a:p>
        </p:txBody>
      </p:sp>
      <p:pic>
        <p:nvPicPr>
          <p:cNvPr id="161" name="Google Shape;161;p17"/>
          <p:cNvPicPr preferRelativeResize="0"/>
          <p:nvPr/>
        </p:nvPicPr>
        <p:blipFill>
          <a:blip r:embed="rId3">
            <a:alphaModFix/>
          </a:blip>
          <a:stretch>
            <a:fillRect/>
          </a:stretch>
        </p:blipFill>
        <p:spPr>
          <a:xfrm>
            <a:off x="4600941" y="1307850"/>
            <a:ext cx="4466858" cy="3110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Reach Advantage</a:t>
            </a:r>
            <a:endParaRPr/>
          </a:p>
        </p:txBody>
      </p:sp>
      <p:sp>
        <p:nvSpPr>
          <p:cNvPr id="167" name="Google Shape;167;p18"/>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Wanted to see how beneficial having a reach advantage is to winning a fight</a:t>
            </a:r>
            <a:endParaRPr/>
          </a:p>
          <a:p>
            <a:pPr indent="-311150" lvl="0" marL="457200" rtl="0" algn="l">
              <a:spcBef>
                <a:spcPts val="0"/>
              </a:spcBef>
              <a:spcAft>
                <a:spcPts val="0"/>
              </a:spcAft>
              <a:buSzPts val="1300"/>
              <a:buChar char="●"/>
            </a:pPr>
            <a:r>
              <a:rPr lang="en"/>
              <a:t>While not as big of a factor as is commonly thought, having a reach advantage did make fighters 5% more likely to win a bout</a:t>
            </a:r>
            <a:endParaRPr/>
          </a:p>
        </p:txBody>
      </p:sp>
      <p:pic>
        <p:nvPicPr>
          <p:cNvPr id="168" name="Google Shape;168;p18"/>
          <p:cNvPicPr preferRelativeResize="0"/>
          <p:nvPr/>
        </p:nvPicPr>
        <p:blipFill>
          <a:blip r:embed="rId3">
            <a:alphaModFix/>
          </a:blip>
          <a:stretch>
            <a:fillRect/>
          </a:stretch>
        </p:blipFill>
        <p:spPr>
          <a:xfrm>
            <a:off x="4840579" y="1551550"/>
            <a:ext cx="4227221" cy="29112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Reach Compared to Rest of Division</a:t>
            </a:r>
            <a:endParaRPr/>
          </a:p>
        </p:txBody>
      </p:sp>
      <p:pic>
        <p:nvPicPr>
          <p:cNvPr id="174" name="Google Shape;174;p19"/>
          <p:cNvPicPr preferRelativeResize="0"/>
          <p:nvPr/>
        </p:nvPicPr>
        <p:blipFill>
          <a:blip r:embed="rId3">
            <a:alphaModFix/>
          </a:blip>
          <a:stretch>
            <a:fillRect/>
          </a:stretch>
        </p:blipFill>
        <p:spPr>
          <a:xfrm>
            <a:off x="99195" y="1567550"/>
            <a:ext cx="4449105" cy="2786626"/>
          </a:xfrm>
          <a:prstGeom prst="rect">
            <a:avLst/>
          </a:prstGeom>
          <a:noFill/>
          <a:ln>
            <a:noFill/>
          </a:ln>
        </p:spPr>
      </p:pic>
      <p:pic>
        <p:nvPicPr>
          <p:cNvPr id="175" name="Google Shape;175;p19"/>
          <p:cNvPicPr preferRelativeResize="0"/>
          <p:nvPr/>
        </p:nvPicPr>
        <p:blipFill>
          <a:blip r:embed="rId4">
            <a:alphaModFix/>
          </a:blip>
          <a:stretch>
            <a:fillRect/>
          </a:stretch>
        </p:blipFill>
        <p:spPr>
          <a:xfrm>
            <a:off x="4739304" y="1553625"/>
            <a:ext cx="4328496" cy="2786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Wins by Fighter Age</a:t>
            </a:r>
            <a:endParaRPr/>
          </a:p>
        </p:txBody>
      </p:sp>
      <p:pic>
        <p:nvPicPr>
          <p:cNvPr id="181" name="Google Shape;181;p20"/>
          <p:cNvPicPr preferRelativeResize="0"/>
          <p:nvPr/>
        </p:nvPicPr>
        <p:blipFill>
          <a:blip r:embed="rId3">
            <a:alphaModFix/>
          </a:blip>
          <a:stretch>
            <a:fillRect/>
          </a:stretch>
        </p:blipFill>
        <p:spPr>
          <a:xfrm>
            <a:off x="152400" y="1967700"/>
            <a:ext cx="4476975" cy="2782250"/>
          </a:xfrm>
          <a:prstGeom prst="rect">
            <a:avLst/>
          </a:prstGeom>
          <a:noFill/>
          <a:ln>
            <a:noFill/>
          </a:ln>
        </p:spPr>
      </p:pic>
      <p:pic>
        <p:nvPicPr>
          <p:cNvPr id="182" name="Google Shape;182;p20"/>
          <p:cNvPicPr preferRelativeResize="0"/>
          <p:nvPr/>
        </p:nvPicPr>
        <p:blipFill>
          <a:blip r:embed="rId4">
            <a:alphaModFix/>
          </a:blip>
          <a:stretch>
            <a:fillRect/>
          </a:stretch>
        </p:blipFill>
        <p:spPr>
          <a:xfrm>
            <a:off x="4667025" y="1967713"/>
            <a:ext cx="4476975" cy="278222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Win Percentage Based on Days Since Last Fight</a:t>
            </a:r>
            <a:endParaRPr/>
          </a:p>
        </p:txBody>
      </p:sp>
      <p:sp>
        <p:nvSpPr>
          <p:cNvPr id="188" name="Google Shape;188;p21"/>
          <p:cNvSpPr txBox="1"/>
          <p:nvPr>
            <p:ph idx="1" type="body"/>
          </p:nvPr>
        </p:nvSpPr>
        <p:spPr>
          <a:xfrm>
            <a:off x="1145100" y="1567550"/>
            <a:ext cx="34032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i="1" lang="en"/>
              <a:t>Very</a:t>
            </a:r>
            <a:r>
              <a:rPr lang="en"/>
              <a:t> slight inverse relationship between days between a fighter’s bouts and likeliness of winning</a:t>
            </a:r>
            <a:endParaRPr/>
          </a:p>
          <a:p>
            <a:pPr indent="-311150" lvl="0" marL="457200" rtl="0" algn="l">
              <a:spcBef>
                <a:spcPts val="0"/>
              </a:spcBef>
              <a:spcAft>
                <a:spcPts val="0"/>
              </a:spcAft>
              <a:buSzPts val="1300"/>
              <a:buChar char="●"/>
            </a:pPr>
            <a:r>
              <a:rPr lang="en"/>
              <a:t>Idea of “ring rust” may have some truth to it, but it is not a drastic effect</a:t>
            </a:r>
            <a:endParaRPr/>
          </a:p>
        </p:txBody>
      </p:sp>
      <p:pic>
        <p:nvPicPr>
          <p:cNvPr id="189" name="Google Shape;189;p21"/>
          <p:cNvPicPr preferRelativeResize="0"/>
          <p:nvPr/>
        </p:nvPicPr>
        <p:blipFill>
          <a:blip r:embed="rId3">
            <a:alphaModFix/>
          </a:blip>
          <a:stretch>
            <a:fillRect/>
          </a:stretch>
        </p:blipFill>
        <p:spPr>
          <a:xfrm>
            <a:off x="4572000" y="1255505"/>
            <a:ext cx="4495801" cy="25762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