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4" r:id="rId1"/>
  </p:sldMasterIdLst>
  <p:sldIdLst>
    <p:sldId id="28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72" r:id="rId10"/>
    <p:sldId id="273" r:id="rId11"/>
    <p:sldId id="279" r:id="rId12"/>
    <p:sldId id="274" r:id="rId13"/>
    <p:sldId id="276" r:id="rId14"/>
    <p:sldId id="277" r:id="rId15"/>
    <p:sldId id="278" r:id="rId16"/>
    <p:sldId id="281" r:id="rId17"/>
    <p:sldId id="263" r:id="rId18"/>
    <p:sldId id="267" r:id="rId19"/>
    <p:sldId id="264" r:id="rId20"/>
    <p:sldId id="265" r:id="rId21"/>
    <p:sldId id="266" r:id="rId22"/>
    <p:sldId id="282" r:id="rId23"/>
    <p:sldId id="269" r:id="rId24"/>
    <p:sldId id="268" r:id="rId25"/>
    <p:sldId id="271" r:id="rId26"/>
    <p:sldId id="270" r:id="rId27"/>
    <p:sldId id="285" r:id="rId2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bel Patricia suarez Romero" initials="MPsR" lastIdx="1" clrIdx="0">
    <p:extLst>
      <p:ext uri="{19B8F6BF-5375-455C-9EA6-DF929625EA0E}">
        <p15:presenceInfo xmlns:p15="http://schemas.microsoft.com/office/powerpoint/2012/main" xmlns="" userId="09011bac6f075d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>
        <p:scale>
          <a:sx n="76" d="100"/>
          <a:sy n="76" d="100"/>
        </p:scale>
        <p:origin x="-468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7T22:54:42.860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7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767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64596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4670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552309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43255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205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0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6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4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0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1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1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7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  <p:sldLayoutId id="2147484016" r:id="rId12"/>
    <p:sldLayoutId id="2147484017" r:id="rId13"/>
    <p:sldLayoutId id="2147484018" r:id="rId14"/>
    <p:sldLayoutId id="2147484019" r:id="rId15"/>
    <p:sldLayoutId id="214748402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SUEÑO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2589212" y="3530128"/>
            <a:ext cx="8915399" cy="2203127"/>
          </a:xfrm>
        </p:spPr>
        <p:txBody>
          <a:bodyPr/>
          <a:lstStyle/>
          <a:p>
            <a:r>
              <a:rPr lang="es-ES" dirty="0" smtClean="0"/>
              <a:t>DEPARTAMENTO DE SALUD MENTAL</a:t>
            </a:r>
          </a:p>
          <a:p>
            <a:r>
              <a:rPr lang="es-ES" dirty="0" smtClean="0"/>
              <a:t>Dr. LUIS IGNACIO BRUSCO</a:t>
            </a:r>
          </a:p>
          <a:p>
            <a:r>
              <a:rPr lang="es-ES" dirty="0" smtClean="0"/>
              <a:t>SUAREZ ROMERO MABEL PATRICIA</a:t>
            </a:r>
          </a:p>
          <a:p>
            <a:pPr algn="r"/>
            <a:r>
              <a:rPr lang="es-ES" dirty="0" smtClean="0"/>
              <a:t>AÑO 2018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32009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5600" y="39976"/>
            <a:ext cx="6668267" cy="1082290"/>
          </a:xfrm>
        </p:spPr>
        <p:txBody>
          <a:bodyPr>
            <a:normAutofit/>
          </a:bodyPr>
          <a:lstStyle/>
          <a:p>
            <a:r>
              <a:rPr lang="es-ES" sz="2800" dirty="0">
                <a:solidFill>
                  <a:srgbClr val="FF0000"/>
                </a:solidFill>
              </a:rPr>
              <a:t>INTERRUPTOR DEL SUEÑO/VIGILIA </a:t>
            </a:r>
            <a:r>
              <a:rPr lang="es-ES" sz="2800" dirty="0">
                <a:solidFill>
                  <a:srgbClr val="FFC000"/>
                </a:solidFill>
              </a:rPr>
              <a:t>ON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8" t="6344" r="25900" b="3568"/>
          <a:stretch/>
        </p:blipFill>
        <p:spPr>
          <a:xfrm>
            <a:off x="2855638" y="764704"/>
            <a:ext cx="6480721" cy="59757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7465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1550" y="260648"/>
            <a:ext cx="9865096" cy="1354518"/>
          </a:xfrm>
        </p:spPr>
        <p:txBody>
          <a:bodyPr>
            <a:noAutofit/>
          </a:bodyPr>
          <a:lstStyle/>
          <a:p>
            <a:r>
              <a:rPr lang="es-ES" sz="4000" b="1" dirty="0">
                <a:solidFill>
                  <a:srgbClr val="FF0000"/>
                </a:solidFill>
              </a:rPr>
              <a:t>El interruptor del sueño-vigilia </a:t>
            </a:r>
            <a:r>
              <a:rPr lang="es-ES" sz="4000" b="1" dirty="0" err="1">
                <a:solidFill>
                  <a:srgbClr val="FF0000"/>
                </a:solidFill>
              </a:rPr>
              <a:t>on</a:t>
            </a:r>
            <a:r>
              <a:rPr lang="es-ES" sz="4000" b="1" dirty="0">
                <a:solidFill>
                  <a:srgbClr val="FF0000"/>
                </a:solidFill>
              </a:rPr>
              <a:t> y 0ff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61438" y="1621311"/>
            <a:ext cx="9563154" cy="4205814"/>
          </a:xfrm>
        </p:spPr>
        <p:txBody>
          <a:bodyPr>
            <a:noAutofit/>
          </a:bodyPr>
          <a:lstStyle/>
          <a:p>
            <a:r>
              <a:rPr lang="es-ES" sz="2400" b="1" dirty="0"/>
              <a:t>2 NT neurotransmisores son clave para la regulación:</a:t>
            </a:r>
          </a:p>
          <a:p>
            <a:endParaRPr lang="es-ES" sz="2400" b="1" dirty="0"/>
          </a:p>
          <a:p>
            <a:r>
              <a:rPr lang="es-ES" sz="2400" b="1" dirty="0"/>
              <a:t>La </a:t>
            </a:r>
            <a:r>
              <a:rPr lang="es-ES" sz="2400" b="1" dirty="0">
                <a:solidFill>
                  <a:schemeClr val="accent4">
                    <a:lumMod val="75000"/>
                  </a:schemeClr>
                </a:solidFill>
              </a:rPr>
              <a:t>HISTAMINA HA </a:t>
            </a:r>
            <a:r>
              <a:rPr lang="es-ES" sz="2400" b="1" dirty="0"/>
              <a:t>(cuando está activo el NTM se descarga HA en el córtex y en el  NPOVL inhibe al promotor del sueño. (</a:t>
            </a:r>
            <a:r>
              <a:rPr lang="es-ES" sz="2400" b="1" dirty="0">
                <a:solidFill>
                  <a:srgbClr val="7030A0"/>
                </a:solidFill>
              </a:rPr>
              <a:t>ON)</a:t>
            </a:r>
          </a:p>
          <a:p>
            <a:endParaRPr lang="es-ES" sz="2400" b="1" dirty="0">
              <a:solidFill>
                <a:srgbClr val="7030A0"/>
              </a:solidFill>
            </a:endParaRPr>
          </a:p>
          <a:p>
            <a:r>
              <a:rPr lang="es-ES" sz="2400" b="1" dirty="0"/>
              <a:t>El </a:t>
            </a:r>
            <a:r>
              <a:rPr lang="es-ES" sz="2400" b="1" dirty="0">
                <a:solidFill>
                  <a:srgbClr val="FFC000"/>
                </a:solidFill>
              </a:rPr>
              <a:t>GABA</a:t>
            </a:r>
            <a:r>
              <a:rPr lang="es-ES" sz="2400" b="1" dirty="0"/>
              <a:t> en el NPOVL se descarga activando el promotor del sueño e inhibe en el NTM al promotor de la vigila (</a:t>
            </a:r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OFF)</a:t>
            </a:r>
          </a:p>
        </p:txBody>
      </p:sp>
    </p:spTree>
    <p:extLst>
      <p:ext uri="{BB962C8B-B14F-4D97-AF65-F5344CB8AC3E}">
        <p14:creationId xmlns:p14="http://schemas.microsoft.com/office/powerpoint/2010/main" val="153840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76873" y="548680"/>
            <a:ext cx="7056784" cy="1080120"/>
          </a:xfrm>
        </p:spPr>
        <p:txBody>
          <a:bodyPr>
            <a:norm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INTERRUPTOR DEL SUEÑO/VIGILIA </a:t>
            </a:r>
            <a:r>
              <a:rPr lang="es-ES" sz="2800" b="1" dirty="0">
                <a:solidFill>
                  <a:srgbClr val="FFC000"/>
                </a:solidFill>
              </a:rPr>
              <a:t>OFF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0" r="21879"/>
          <a:stretch/>
        </p:blipFill>
        <p:spPr>
          <a:xfrm>
            <a:off x="3215680" y="1322704"/>
            <a:ext cx="6174434" cy="52026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127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78955" y="973668"/>
            <a:ext cx="7233470" cy="706964"/>
          </a:xfrm>
        </p:spPr>
        <p:txBody>
          <a:bodyPr>
            <a:noAutofit/>
          </a:bodyPr>
          <a:lstStyle/>
          <a:p>
            <a:r>
              <a:rPr lang="es-ES" sz="4000" b="1" dirty="0">
                <a:solidFill>
                  <a:srgbClr val="FF0000"/>
                </a:solidFill>
              </a:rPr>
              <a:t>ESPECTRO DE ACTIVACION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919536" y="2081772"/>
            <a:ext cx="4772410" cy="4659596"/>
          </a:xfrm>
        </p:spPr>
        <p:txBody>
          <a:bodyPr>
            <a:noAutofit/>
          </a:bodyPr>
          <a:lstStyle/>
          <a:p>
            <a:r>
              <a:rPr lang="es-ES" sz="1600" b="1" dirty="0"/>
              <a:t>El estado de activación no es sólo estar despierto o dormido, se parece a un dial con múltiples fases a lo largo de un espectro. </a:t>
            </a:r>
          </a:p>
          <a:p>
            <a:r>
              <a:rPr lang="es-ES" sz="1600" b="1" dirty="0"/>
              <a:t>El estado de VIGILIA esta condicionado por la acción de 5 NT HA, DA NE, 5HT y </a:t>
            </a:r>
            <a:r>
              <a:rPr lang="es-ES" sz="1600" b="1" dirty="0" err="1"/>
              <a:t>Ach</a:t>
            </a:r>
            <a:r>
              <a:rPr lang="es-ES" sz="1600" b="1" dirty="0"/>
              <a:t>.</a:t>
            </a:r>
          </a:p>
          <a:p>
            <a:r>
              <a:rPr lang="es-ES" sz="1600" b="1" dirty="0"/>
              <a:t>En el cenit está representado el balance adecuado entre Vigilia y sueño.</a:t>
            </a:r>
          </a:p>
          <a:p>
            <a:r>
              <a:rPr lang="es-ES" sz="1600" b="1" dirty="0"/>
              <a:t>Si nos movemos hacia la derecha uno está alerta y capaz de funcionar normalmente y si avanzamos alcanzamos un estado de hipervigilancia; y como consecuencia insomnio. Y si se incrementa comienza las disfunciones cognitivas, pánico y alucinaciones.</a:t>
            </a:r>
          </a:p>
        </p:txBody>
      </p:sp>
      <p:pic>
        <p:nvPicPr>
          <p:cNvPr id="5" name="Marcador de contenido 3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7" r="9070"/>
          <a:stretch/>
        </p:blipFill>
        <p:spPr>
          <a:xfrm>
            <a:off x="6653862" y="2053700"/>
            <a:ext cx="5346794" cy="40395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710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Procesos de regulación del sueño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2" r="16279"/>
          <a:stretch/>
        </p:blipFill>
        <p:spPr>
          <a:xfrm>
            <a:off x="3287687" y="1219109"/>
            <a:ext cx="5057163" cy="53062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190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1871" y="188640"/>
            <a:ext cx="4387777" cy="938911"/>
          </a:xfrm>
        </p:spPr>
        <p:txBody>
          <a:bodyPr>
            <a:noAutofit/>
          </a:bodyPr>
          <a:lstStyle/>
          <a:p>
            <a:r>
              <a:rPr lang="es-ES" sz="3200" b="1" dirty="0" smtClean="0">
                <a:solidFill>
                  <a:srgbClr val="FF0000"/>
                </a:solidFill>
              </a:rPr>
              <a:t>somnolencia </a:t>
            </a:r>
            <a:r>
              <a:rPr lang="es-ES" sz="3200" b="1" dirty="0">
                <a:solidFill>
                  <a:srgbClr val="FF0000"/>
                </a:solidFill>
              </a:rPr>
              <a:t>diurna</a:t>
            </a:r>
            <a:r>
              <a:rPr lang="es-ES" sz="3200" b="1" dirty="0"/>
              <a:t>: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>
          <a:xfrm>
            <a:off x="1650408" y="926506"/>
            <a:ext cx="4625612" cy="1062334"/>
          </a:xfrm>
        </p:spPr>
        <p:txBody>
          <a:bodyPr/>
          <a:lstStyle/>
          <a:p>
            <a:r>
              <a:rPr lang="es-ES" sz="2800" b="1" dirty="0">
                <a:solidFill>
                  <a:srgbClr val="FFC000"/>
                </a:solidFill>
              </a:rPr>
              <a:t>Excesiva activación nocturna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9" r="20774"/>
          <a:stretch/>
        </p:blipFill>
        <p:spPr>
          <a:xfrm>
            <a:off x="1368133" y="2060848"/>
            <a:ext cx="4727867" cy="440963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Marcador de texto 7"/>
          <p:cNvSpPr>
            <a:spLocks noGrp="1"/>
          </p:cNvSpPr>
          <p:nvPr>
            <p:ph type="body" sz="quarter" idx="3"/>
          </p:nvPr>
        </p:nvSpPr>
        <p:spPr>
          <a:xfrm>
            <a:off x="5303912" y="294715"/>
            <a:ext cx="6469768" cy="1080120"/>
          </a:xfrm>
        </p:spPr>
        <p:txBody>
          <a:bodyPr>
            <a:noAutofit/>
          </a:bodyPr>
          <a:lstStyle/>
          <a:p>
            <a:endParaRPr lang="es-ES" sz="3200" b="1" dirty="0"/>
          </a:p>
          <a:p>
            <a:endParaRPr lang="es-ES" sz="3200" b="1" dirty="0"/>
          </a:p>
          <a:p>
            <a:r>
              <a:rPr lang="es-ES" sz="3200" b="1" dirty="0">
                <a:solidFill>
                  <a:schemeClr val="accent4">
                    <a:lumMod val="75000"/>
                  </a:schemeClr>
                </a:solidFill>
              </a:rPr>
              <a:t>¿activación diurna deficiente</a:t>
            </a:r>
            <a:r>
              <a:rPr lang="es-ES" sz="3200" b="1" dirty="0" smtClean="0">
                <a:solidFill>
                  <a:schemeClr val="accent4">
                    <a:lumMod val="75000"/>
                  </a:schemeClr>
                </a:solidFill>
              </a:rPr>
              <a:t>?</a:t>
            </a:r>
            <a:endParaRPr lang="es-ES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4"/>
          </p:nvPr>
        </p:nvSpPr>
        <p:spPr>
          <a:xfrm>
            <a:off x="6456040" y="1988840"/>
            <a:ext cx="5040560" cy="4680519"/>
          </a:xfrm>
        </p:spPr>
        <p:txBody>
          <a:bodyPr>
            <a:normAutofit/>
          </a:bodyPr>
          <a:lstStyle/>
          <a:p>
            <a:r>
              <a:rPr lang="es-ES" sz="2400" b="1" dirty="0"/>
              <a:t>El insomnio 1ario se caracteriza por un estado de activación excesiva durante la noche como durante el día. (El paciente no tiene sueño a pesar de haber dormido poco a la noche.) Puede evolucionar a primer episodio depresivo mayor.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683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51585" y="692696"/>
            <a:ext cx="9433047" cy="792088"/>
          </a:xfrm>
        </p:spPr>
        <p:txBody>
          <a:bodyPr>
            <a:noAutofit/>
          </a:bodyPr>
          <a:lstStyle/>
          <a:p>
            <a:r>
              <a:rPr lang="es-ES" dirty="0" smtClean="0"/>
              <a:t> RITMO SUEÑO/VIGILIA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44801" y="2060848"/>
            <a:ext cx="9937104" cy="3600400"/>
          </a:xfrm>
        </p:spPr>
        <p:txBody>
          <a:bodyPr>
            <a:noAutofit/>
          </a:bodyPr>
          <a:lstStyle/>
          <a:p>
            <a:r>
              <a:rPr lang="es-ES" sz="2400" b="1" dirty="0">
                <a:solidFill>
                  <a:schemeClr val="tx1"/>
                </a:solidFill>
              </a:rPr>
              <a:t>El interruptor sueño-vigilia </a:t>
            </a:r>
            <a:r>
              <a:rPr lang="es-ES" sz="2400" b="1" u="sng" dirty="0">
                <a:solidFill>
                  <a:schemeClr val="tx1"/>
                </a:solidFill>
              </a:rPr>
              <a:t>también</a:t>
            </a:r>
            <a:r>
              <a:rPr lang="es-ES" sz="2400" b="1" dirty="0">
                <a:solidFill>
                  <a:schemeClr val="tx1"/>
                </a:solidFill>
              </a:rPr>
              <a:t> se regula por medio de las neuronas secretoras de orexina/hipocretina del hipotálamo Lateral, que estabiliza el estado de vigilia y por el </a:t>
            </a:r>
            <a:r>
              <a:rPr lang="es-ES" sz="2400" b="1" dirty="0" err="1">
                <a:solidFill>
                  <a:srgbClr val="FF0000"/>
                </a:solidFill>
              </a:rPr>
              <a:t>nucleo</a:t>
            </a:r>
            <a:r>
              <a:rPr lang="es-ES" sz="2400" b="1" dirty="0">
                <a:solidFill>
                  <a:srgbClr val="FF0000"/>
                </a:solidFill>
              </a:rPr>
              <a:t> supraquiasmático del hipotálamo </a:t>
            </a:r>
            <a:r>
              <a:rPr lang="es-ES" sz="2400" b="1" dirty="0">
                <a:solidFill>
                  <a:schemeClr val="tx1"/>
                </a:solidFill>
              </a:rPr>
              <a:t>que es el reloj interno del cuerpo. </a:t>
            </a:r>
          </a:p>
          <a:p>
            <a:r>
              <a:rPr lang="es-ES" sz="2400" b="1" u="sng" dirty="0">
                <a:solidFill>
                  <a:schemeClr val="tx1"/>
                </a:solidFill>
              </a:rPr>
              <a:t>Es activado </a:t>
            </a:r>
            <a:r>
              <a:rPr lang="es-ES" sz="2400" b="1" dirty="0">
                <a:solidFill>
                  <a:schemeClr val="tx1"/>
                </a:solidFill>
              </a:rPr>
              <a:t>por la Melatonina, la luz, y la actividad para promover tanto el sueño como la vigilia</a:t>
            </a:r>
          </a:p>
        </p:txBody>
      </p:sp>
    </p:spTree>
    <p:extLst>
      <p:ext uri="{BB962C8B-B14F-4D97-AF65-F5344CB8AC3E}">
        <p14:creationId xmlns:p14="http://schemas.microsoft.com/office/powerpoint/2010/main" val="274912243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14092" y="941006"/>
            <a:ext cx="6984776" cy="936104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Clasificación de los trastornos del sueño (ICSD-2)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59310" y="2347697"/>
            <a:ext cx="9008690" cy="4846320"/>
          </a:xfrm>
        </p:spPr>
        <p:txBody>
          <a:bodyPr>
            <a:normAutofit/>
          </a:bodyPr>
          <a:lstStyle/>
          <a:p>
            <a:r>
              <a:rPr lang="es-AR" b="1" dirty="0"/>
              <a:t>I- </a:t>
            </a:r>
            <a:r>
              <a:rPr lang="es-AR" b="1" dirty="0">
                <a:solidFill>
                  <a:srgbClr val="FFC000"/>
                </a:solidFill>
              </a:rPr>
              <a:t>INSOMNIO</a:t>
            </a:r>
          </a:p>
          <a:p>
            <a:r>
              <a:rPr lang="es-AR" b="1" dirty="0"/>
              <a:t>II-</a:t>
            </a:r>
            <a:r>
              <a:rPr lang="es-AR" b="1" dirty="0">
                <a:solidFill>
                  <a:srgbClr val="FFC000"/>
                </a:solidFill>
              </a:rPr>
              <a:t>TRASTORNOS RESPIRATORIOS RELACIONADOS CON EL SUEÑO</a:t>
            </a:r>
            <a:r>
              <a:rPr lang="es-AR" b="1" dirty="0"/>
              <a:t> (Apneas e hipoxemias)</a:t>
            </a:r>
          </a:p>
          <a:p>
            <a:r>
              <a:rPr lang="es-AR" b="1" dirty="0"/>
              <a:t>III-</a:t>
            </a:r>
            <a:r>
              <a:rPr lang="es-AR" b="1" dirty="0">
                <a:solidFill>
                  <a:srgbClr val="FFC000"/>
                </a:solidFill>
              </a:rPr>
              <a:t>HIPERSOMNIAS</a:t>
            </a:r>
            <a:r>
              <a:rPr lang="es-AR" b="1" dirty="0"/>
              <a:t>( Narcolepsia con y sin cataplejías)</a:t>
            </a:r>
          </a:p>
          <a:p>
            <a:r>
              <a:rPr lang="es-AR" b="1" dirty="0"/>
              <a:t>IV- </a:t>
            </a:r>
            <a:r>
              <a:rPr lang="es-AR" b="1" dirty="0">
                <a:solidFill>
                  <a:srgbClr val="FFC000"/>
                </a:solidFill>
              </a:rPr>
              <a:t>TRASTORNOS DEL RITMO CIRCADIANO </a:t>
            </a:r>
            <a:r>
              <a:rPr lang="es-AR" b="1" dirty="0"/>
              <a:t>(Jet </a:t>
            </a:r>
            <a:r>
              <a:rPr lang="es-AR" b="1" dirty="0" err="1"/>
              <a:t>Lag</a:t>
            </a:r>
            <a:r>
              <a:rPr lang="es-AR" b="1" dirty="0"/>
              <a:t>)</a:t>
            </a:r>
          </a:p>
          <a:p>
            <a:r>
              <a:rPr lang="es-AR" b="1" dirty="0"/>
              <a:t>V-</a:t>
            </a:r>
            <a:r>
              <a:rPr lang="es-AR" b="1" dirty="0">
                <a:solidFill>
                  <a:srgbClr val="FFC000"/>
                </a:solidFill>
              </a:rPr>
              <a:t>PARASOMNIAS</a:t>
            </a:r>
            <a:r>
              <a:rPr lang="es-AR" b="1" dirty="0"/>
              <a:t> (</a:t>
            </a:r>
            <a:r>
              <a:rPr lang="es-AR" b="1" dirty="0" err="1"/>
              <a:t>catatrenia</a:t>
            </a:r>
            <a:r>
              <a:rPr lang="es-AR" b="1" dirty="0"/>
              <a:t> o quejido, </a:t>
            </a:r>
            <a:r>
              <a:rPr lang="es-AR" b="1" dirty="0" err="1"/>
              <a:t>sonanbulismo</a:t>
            </a:r>
            <a:r>
              <a:rPr lang="es-AR" b="1" dirty="0"/>
              <a:t> pesadillas, </a:t>
            </a:r>
            <a:r>
              <a:rPr lang="es-AR" b="1" dirty="0" err="1"/>
              <a:t>terrrores</a:t>
            </a:r>
            <a:r>
              <a:rPr lang="es-AR" b="1" dirty="0"/>
              <a:t> nocturnos)</a:t>
            </a:r>
          </a:p>
          <a:p>
            <a:r>
              <a:rPr lang="es-AR" b="1" dirty="0"/>
              <a:t>VI- </a:t>
            </a:r>
            <a:r>
              <a:rPr lang="es-AR" b="1" dirty="0">
                <a:solidFill>
                  <a:srgbClr val="FFC000"/>
                </a:solidFill>
              </a:rPr>
              <a:t>TRASTORNOS DEL MOVIMIENTO RELACIONADOS CON EL SUEÑO </a:t>
            </a:r>
            <a:r>
              <a:rPr lang="es-AR" b="1" dirty="0"/>
              <a:t>( </a:t>
            </a:r>
            <a:r>
              <a:rPr lang="es-AR" b="1" dirty="0" err="1"/>
              <a:t>sme</a:t>
            </a:r>
            <a:r>
              <a:rPr lang="es-AR" b="1" dirty="0"/>
              <a:t>. de piernas inquietas, bruxismo, etc.</a:t>
            </a:r>
          </a:p>
          <a:p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4769323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5520" y="542222"/>
            <a:ext cx="7429499" cy="720080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Clasificación </a:t>
            </a:r>
            <a:r>
              <a:rPr lang="es-ES" b="1" dirty="0"/>
              <a:t>de insomnio</a:t>
            </a:r>
            <a:br>
              <a:rPr lang="es-ES" b="1" dirty="0"/>
            </a:br>
            <a:endParaRPr lang="es-ES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9261319"/>
              </p:ext>
            </p:extLst>
          </p:nvPr>
        </p:nvGraphicFramePr>
        <p:xfrm>
          <a:off x="935124" y="1556792"/>
          <a:ext cx="10201435" cy="446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16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13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583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3334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DURACION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MOMENTO DE PRESENTACION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ETIOLOGIA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71938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TRANSITORIO</a:t>
                      </a:r>
                    </a:p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1 A 3 SEMANAS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INICIAL O DE CONCILIACIÓN: Inicio</a:t>
                      </a:r>
                      <a:r>
                        <a:rPr lang="es-ES" b="1" baseline="0" dirty="0">
                          <a:solidFill>
                            <a:schemeClr val="tx1"/>
                          </a:solidFill>
                        </a:rPr>
                        <a:t> del sueño dificultoso</a:t>
                      </a:r>
                      <a:endParaRPr lang="es-E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PRIMARIO</a:t>
                      </a:r>
                    </a:p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No posee causa identificable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95101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CRÓNICO O PERSISTENTE:</a:t>
                      </a:r>
                    </a:p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MAYOR</a:t>
                      </a:r>
                      <a:r>
                        <a:rPr lang="es-ES" b="1" baseline="0" dirty="0">
                          <a:solidFill>
                            <a:schemeClr val="tx1"/>
                          </a:solidFill>
                        </a:rPr>
                        <a:t> A 3 SEMANAS  INCLUSO AÑOS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MEDIO O DE FRAGMENTACIÓN: El </a:t>
                      </a:r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pte.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 presenta despertares nocturnos, no retoma el sueño de forma adecuada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SECUNDARIO</a:t>
                      </a:r>
                    </a:p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Posee causa identificable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71938">
                <a:tc>
                  <a:txBody>
                    <a:bodyPr/>
                    <a:lstStyle/>
                    <a:p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MATINAL: </a:t>
                      </a:r>
                    </a:p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Se</a:t>
                      </a:r>
                      <a:r>
                        <a:rPr lang="es-ES" b="1" baseline="0" dirty="0">
                          <a:solidFill>
                            <a:schemeClr val="tx1"/>
                          </a:solidFill>
                        </a:rPr>
                        <a:t> despierta en horas tempranas por la mañana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0357">
                <a:tc>
                  <a:txBody>
                    <a:bodyPr/>
                    <a:lstStyle/>
                    <a:p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MIXTO:</a:t>
                      </a:r>
                      <a:r>
                        <a:rPr lang="es-E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800" b="1" dirty="0">
                          <a:solidFill>
                            <a:schemeClr val="tx1"/>
                          </a:solidFill>
                        </a:rPr>
                        <a:t>Combinación de las posibilidades anteriores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E6C00369-D04F-BB46-8B87-A3CE75926C49}"/>
              </a:ext>
            </a:extLst>
          </p:cNvPr>
          <p:cNvSpPr txBox="1"/>
          <p:nvPr/>
        </p:nvSpPr>
        <p:spPr>
          <a:xfrm>
            <a:off x="2502244" y="1086174"/>
            <a:ext cx="730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s-AR" b="1"/>
          </a:p>
        </p:txBody>
      </p:sp>
    </p:spTree>
    <p:extLst>
      <p:ext uri="{BB962C8B-B14F-4D97-AF65-F5344CB8AC3E}">
        <p14:creationId xmlns:p14="http://schemas.microsoft.com/office/powerpoint/2010/main" val="61075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0061" y="618518"/>
            <a:ext cx="7172324" cy="1226306"/>
          </a:xfrm>
        </p:spPr>
        <p:txBody>
          <a:bodyPr>
            <a:normAutofit/>
          </a:bodyPr>
          <a:lstStyle/>
          <a:p>
            <a:r>
              <a:rPr lang="es-AR" sz="2800" b="1" dirty="0">
                <a:solidFill>
                  <a:srgbClr val="FF0000"/>
                </a:solidFill>
              </a:rPr>
              <a:t>Tratamiento de los trastornos del sueño no  farmacológico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63637" y="2332059"/>
            <a:ext cx="7429499" cy="44087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sz="2900" b="1" dirty="0">
                <a:solidFill>
                  <a:srgbClr val="FF0000"/>
                </a:solidFill>
              </a:rPr>
              <a:t>Objetivo</a:t>
            </a:r>
            <a:r>
              <a:rPr lang="es-AR" b="1" dirty="0"/>
              <a:t>: mejoramiento de las conductas y hábitos para obtener modificación en el patrón para dormir. </a:t>
            </a:r>
          </a:p>
          <a:p>
            <a:pPr marL="0" indent="0">
              <a:buNone/>
            </a:pPr>
            <a:r>
              <a:rPr lang="es-AR" b="1" dirty="0"/>
              <a:t>Esto ofrece </a:t>
            </a:r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alivio y mejora objetiva del sueño </a:t>
            </a:r>
            <a:r>
              <a:rPr lang="es-AR" b="1" dirty="0"/>
              <a:t>equivalentes al </a:t>
            </a:r>
            <a:r>
              <a:rPr lang="es-AR" b="1" dirty="0" err="1"/>
              <a:t>tto</a:t>
            </a:r>
            <a:r>
              <a:rPr lang="es-AR" b="1" dirty="0"/>
              <a:t>., </a:t>
            </a:r>
            <a:r>
              <a:rPr lang="es-AR" b="1" dirty="0" err="1"/>
              <a:t>famacológico</a:t>
            </a:r>
            <a:r>
              <a:rPr lang="es-AR" b="1" dirty="0"/>
              <a:t>.</a:t>
            </a:r>
          </a:p>
          <a:p>
            <a:pPr marL="0" indent="0">
              <a:buNone/>
            </a:pPr>
            <a:r>
              <a:rPr lang="es-AR" sz="2900" b="1" dirty="0">
                <a:solidFill>
                  <a:srgbClr val="FF0000"/>
                </a:solidFill>
              </a:rPr>
              <a:t>Incluyen</a:t>
            </a:r>
            <a:r>
              <a:rPr lang="es-AR" b="1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b="1" dirty="0"/>
              <a:t>Pautas de higiene del sueño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b="1" dirty="0"/>
              <a:t>Técnicas conductuales específicas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b="1" dirty="0"/>
              <a:t>Control de estímulos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b="1" dirty="0"/>
              <a:t>Restricción del sueño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b="1" dirty="0"/>
              <a:t>Terapia cognitivo conductual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b="1" dirty="0"/>
              <a:t>Técnicas de relajación</a:t>
            </a:r>
          </a:p>
        </p:txBody>
      </p:sp>
    </p:spTree>
    <p:extLst>
      <p:ext uri="{BB962C8B-B14F-4D97-AF65-F5344CB8AC3E}">
        <p14:creationId xmlns:p14="http://schemas.microsoft.com/office/powerpoint/2010/main" val="143466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380061" y="618518"/>
            <a:ext cx="6956300" cy="938274"/>
          </a:xfrm>
        </p:spPr>
        <p:txBody>
          <a:bodyPr>
            <a:normAutofit fontScale="90000"/>
          </a:bodyPr>
          <a:lstStyle/>
          <a:p>
            <a:r>
              <a:rPr lang="es-AR" sz="2800" b="1" dirty="0">
                <a:solidFill>
                  <a:srgbClr val="FF0000"/>
                </a:solidFill>
              </a:rPr>
              <a:t>Tratamiento farmacológico de los trastornos del sueño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2516132" y="2400436"/>
            <a:ext cx="7429499" cy="4234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INTRODUCCIÓN</a:t>
            </a:r>
          </a:p>
          <a:p>
            <a:pPr marL="0" indent="0">
              <a:buNone/>
            </a:pPr>
            <a:r>
              <a:rPr lang="es-AR" b="1" dirty="0"/>
              <a:t>Hubo mucho interés en este tema, desde comienzos del siglo XIX, y </a:t>
            </a:r>
            <a:r>
              <a:rPr lang="es-AR" b="1" u="sng" dirty="0">
                <a:solidFill>
                  <a:srgbClr val="FF0000"/>
                </a:solidFill>
              </a:rPr>
              <a:t>se postulaba:</a:t>
            </a:r>
          </a:p>
          <a:p>
            <a:r>
              <a:rPr lang="es-AR" b="1" dirty="0"/>
              <a:t>Que el sueño era un momento de quietud y tranquilidad para la recuperación de la actividad diurna.</a:t>
            </a:r>
          </a:p>
          <a:p>
            <a:pPr marL="0" indent="0">
              <a:buNone/>
            </a:pPr>
            <a:r>
              <a:rPr lang="es-AR" b="1" u="sng" dirty="0">
                <a:solidFill>
                  <a:srgbClr val="FF0000"/>
                </a:solidFill>
              </a:rPr>
              <a:t>En la actualidad</a:t>
            </a:r>
            <a:r>
              <a:rPr lang="es-AR" b="1" dirty="0"/>
              <a:t>:</a:t>
            </a:r>
          </a:p>
          <a:p>
            <a:r>
              <a:rPr lang="es-AR" b="1" dirty="0"/>
              <a:t>Es un proceso activo en el que se suceden múltiples cambios. Su función y mecanismos aun no han sido elucidados.</a:t>
            </a:r>
          </a:p>
          <a:p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08026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35915" y="736899"/>
            <a:ext cx="6380228" cy="1154495"/>
          </a:xfrm>
        </p:spPr>
        <p:txBody>
          <a:bodyPr>
            <a:normAutofit/>
          </a:bodyPr>
          <a:lstStyle/>
          <a:p>
            <a:r>
              <a:rPr lang="es-AR" sz="2800" b="1" dirty="0">
                <a:solidFill>
                  <a:srgbClr val="FF0000"/>
                </a:solidFill>
              </a:rPr>
              <a:t>Higiene del sueño</a:t>
            </a:r>
            <a:br>
              <a:rPr lang="es-AR" sz="2800" b="1" dirty="0">
                <a:solidFill>
                  <a:srgbClr val="FF0000"/>
                </a:solidFill>
              </a:rPr>
            </a:br>
            <a:endParaRPr lang="es-AR" sz="2800" b="1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65228" y="2308566"/>
            <a:ext cx="8761309" cy="49685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AR" b="1" dirty="0">
                <a:solidFill>
                  <a:srgbClr val="FF0000"/>
                </a:solidFill>
              </a:rPr>
              <a:t>EVITAR</a:t>
            </a:r>
            <a:r>
              <a:rPr lang="es-AR" b="1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b="1" dirty="0"/>
              <a:t>consumo excesivo de alcohol y cafeína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b="1" dirty="0"/>
              <a:t>Ingesta alimentaria inmediatamente antes de dormir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b="1" dirty="0"/>
              <a:t>Dormir durante el día</a:t>
            </a:r>
          </a:p>
          <a:p>
            <a:r>
              <a:rPr lang="es-AR" b="1" dirty="0">
                <a:solidFill>
                  <a:srgbClr val="FF0000"/>
                </a:solidFill>
              </a:rPr>
              <a:t>ESTABLECER</a:t>
            </a:r>
            <a:r>
              <a:rPr lang="es-AR" b="1" dirty="0"/>
              <a:t>:</a:t>
            </a:r>
          </a:p>
          <a:p>
            <a:pPr marL="0" indent="0">
              <a:buNone/>
            </a:pPr>
            <a:r>
              <a:rPr lang="es-AR" b="1" dirty="0"/>
              <a:t> Esquema regular, horario temprano que no varíe en mas de 1 hora.</a:t>
            </a:r>
          </a:p>
          <a:p>
            <a:r>
              <a:rPr lang="es-AR" b="1" dirty="0">
                <a:solidFill>
                  <a:srgbClr val="FF0000"/>
                </a:solidFill>
              </a:rPr>
              <a:t>INTERRUMPIR</a:t>
            </a:r>
            <a:r>
              <a:rPr lang="es-AR" b="1" dirty="0"/>
              <a:t>:</a:t>
            </a:r>
          </a:p>
          <a:p>
            <a:pPr marL="0" indent="0">
              <a:buNone/>
            </a:pPr>
            <a:r>
              <a:rPr lang="es-AR" b="1" dirty="0"/>
              <a:t>Trabajo o actividad 30 min. Antes de ir a dormir.</a:t>
            </a:r>
          </a:p>
          <a:p>
            <a:r>
              <a:rPr lang="es-AR" b="1" dirty="0">
                <a:solidFill>
                  <a:srgbClr val="FF0000"/>
                </a:solidFill>
              </a:rPr>
              <a:t>REALIZAR</a:t>
            </a:r>
            <a:r>
              <a:rPr lang="es-AR" b="1" dirty="0"/>
              <a:t>: </a:t>
            </a:r>
          </a:p>
          <a:p>
            <a:pPr marL="0" indent="0">
              <a:buNone/>
            </a:pPr>
            <a:r>
              <a:rPr lang="es-AR" b="1" dirty="0"/>
              <a:t>Ejercicio aeróbico pero no cercano al horario de ir a la cama.</a:t>
            </a:r>
          </a:p>
        </p:txBody>
      </p:sp>
    </p:spTree>
    <p:extLst>
      <p:ext uri="{BB962C8B-B14F-4D97-AF65-F5344CB8AC3E}">
        <p14:creationId xmlns:p14="http://schemas.microsoft.com/office/powerpoint/2010/main" val="195127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5600" y="548680"/>
            <a:ext cx="6480720" cy="864096"/>
          </a:xfrm>
        </p:spPr>
        <p:txBody>
          <a:bodyPr>
            <a:normAutofit fontScale="90000"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Higiene del sueño</a:t>
            </a:r>
            <a:br>
              <a:rPr lang="es-ES" sz="2800" b="1" dirty="0">
                <a:solidFill>
                  <a:srgbClr val="FF0000"/>
                </a:solidFill>
              </a:rPr>
            </a:br>
            <a:endParaRPr lang="es-ES" sz="2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5520" y="1844824"/>
            <a:ext cx="9865096" cy="385180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2000" b="1" dirty="0">
                <a:solidFill>
                  <a:srgbClr val="FF0000"/>
                </a:solidFill>
              </a:rPr>
              <a:t>Promover</a:t>
            </a:r>
            <a:r>
              <a:rPr lang="es-ES" sz="2000" b="1" dirty="0"/>
              <a:t> </a:t>
            </a:r>
          </a:p>
          <a:p>
            <a:pPr marL="0" indent="0">
              <a:buNone/>
            </a:pPr>
            <a:r>
              <a:rPr lang="es-ES" sz="2000" b="1" dirty="0"/>
              <a:t>Ambiente agradable, silencioso, oscuro y temperatura adecuada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000" b="1" dirty="0">
                <a:solidFill>
                  <a:srgbClr val="FF0000"/>
                </a:solidFill>
              </a:rPr>
              <a:t>Si no puede conciliar </a:t>
            </a:r>
            <a:r>
              <a:rPr lang="es-ES" sz="2000" b="1" dirty="0"/>
              <a:t>el S en 30 minutos, levantarse y solo volver cuando sea para dormir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sz="2000" b="1" dirty="0">
                <a:solidFill>
                  <a:srgbClr val="FF0000"/>
                </a:solidFill>
              </a:rPr>
              <a:t>No forzar</a:t>
            </a:r>
            <a:r>
              <a:rPr lang="es-ES" sz="2000" b="1" dirty="0"/>
              <a:t>, el inicio del sueño. Porque favorece el estado de alerta creando circuitos de mayor tensión y ansiedad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000" b="1" dirty="0">
                <a:solidFill>
                  <a:srgbClr val="FF0000"/>
                </a:solidFill>
              </a:rPr>
              <a:t>Mínima exposición lumínica </a:t>
            </a:r>
            <a:r>
              <a:rPr lang="es-ES" sz="2000" b="1" dirty="0"/>
              <a:t>a la hora de irse a dormir. Las luces de lectura y de la pc no generan alteraciones del ritmo circadiano.</a:t>
            </a:r>
          </a:p>
        </p:txBody>
      </p:sp>
    </p:spTree>
    <p:extLst>
      <p:ext uri="{BB962C8B-B14F-4D97-AF65-F5344CB8AC3E}">
        <p14:creationId xmlns:p14="http://schemas.microsoft.com/office/powerpoint/2010/main" val="23622502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9576" y="618518"/>
            <a:ext cx="7100316" cy="866266"/>
          </a:xfrm>
        </p:spPr>
        <p:txBody>
          <a:bodyPr>
            <a:normAutofit/>
          </a:bodyPr>
          <a:lstStyle/>
          <a:p>
            <a:r>
              <a:rPr lang="es-ES" sz="2800" dirty="0">
                <a:solidFill>
                  <a:srgbClr val="FF0000"/>
                </a:solidFill>
              </a:rPr>
              <a:t>TRATAMIENTO FARMACOLÓGICO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71464" y="1772816"/>
            <a:ext cx="10225136" cy="4608512"/>
          </a:xfrm>
        </p:spPr>
        <p:txBody>
          <a:bodyPr>
            <a:normAutofit/>
          </a:bodyPr>
          <a:lstStyle/>
          <a:p>
            <a:r>
              <a:rPr lang="es-ES" b="1" dirty="0"/>
              <a:t>El insomnio puede ser </a:t>
            </a:r>
            <a:r>
              <a:rPr lang="es-ES" b="1" dirty="0" smtClean="0"/>
              <a:t> tratado </a:t>
            </a:r>
            <a:r>
              <a:rPr lang="es-ES" b="1" dirty="0"/>
              <a:t>con agentes que refuercen el GABA</a:t>
            </a:r>
          </a:p>
          <a:p>
            <a:r>
              <a:rPr lang="es-ES" b="1" dirty="0"/>
              <a:t>O con los que inhiben la HA histamina</a:t>
            </a:r>
          </a:p>
          <a:p>
            <a:r>
              <a:rPr lang="es-ES" b="1" dirty="0" smtClean="0"/>
              <a:t>Se </a:t>
            </a:r>
            <a:r>
              <a:rPr lang="es-ES" b="1" dirty="0"/>
              <a:t>usaba Barbitúricos y benzodiacepina. Con estos existía el problema de la vida media </a:t>
            </a:r>
            <a:r>
              <a:rPr lang="es-ES" b="1" dirty="0" smtClean="0"/>
              <a:t>larga ya que </a:t>
            </a:r>
            <a:r>
              <a:rPr lang="es-ES" b="1" dirty="0"/>
              <a:t>produciría acumulación , provocando </a:t>
            </a:r>
            <a:r>
              <a:rPr lang="es-ES" b="1" dirty="0" smtClean="0"/>
              <a:t>caídas. (Fx </a:t>
            </a:r>
            <a:r>
              <a:rPr lang="es-ES" b="1" dirty="0"/>
              <a:t>de cadera en adultos </a:t>
            </a:r>
            <a:r>
              <a:rPr lang="es-ES" b="1" dirty="0" smtClean="0"/>
              <a:t>mayores). </a:t>
            </a:r>
            <a:r>
              <a:rPr lang="es-ES" b="1" dirty="0"/>
              <a:t>También problemas de memoria por efectos </a:t>
            </a:r>
            <a:r>
              <a:rPr lang="es-ES" b="1" dirty="0" smtClean="0"/>
              <a:t>residuales.</a:t>
            </a:r>
          </a:p>
          <a:p>
            <a:r>
              <a:rPr lang="es-ES" b="1" dirty="0"/>
              <a:t>Con la vida media corta el efecto duraba poco y </a:t>
            </a:r>
            <a:r>
              <a:rPr lang="es-ES" b="1" dirty="0" smtClean="0"/>
              <a:t>producía </a:t>
            </a:r>
            <a:r>
              <a:rPr lang="es-ES" b="1" dirty="0"/>
              <a:t>despertares antes de la hora normal.</a:t>
            </a:r>
          </a:p>
          <a:p>
            <a:r>
              <a:rPr lang="es-ES" b="1" dirty="0"/>
              <a:t>Investigaciones recientes demostraron que estos efectos adversos no se producían con los fármacos Z. estos son los PAMs moduladores alostéricos positivos. GABA </a:t>
            </a:r>
            <a:r>
              <a:rPr lang="es-ES" b="1" dirty="0" smtClean="0"/>
              <a:t>A. Son los mas usados actualmente.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34505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0062" y="618518"/>
            <a:ext cx="6524251" cy="578234"/>
          </a:xfrm>
        </p:spPr>
        <p:txBody>
          <a:bodyPr>
            <a:normAutofit fontScale="90000"/>
          </a:bodyPr>
          <a:lstStyle/>
          <a:p>
            <a:r>
              <a:rPr lang="es-ES" sz="2800" dirty="0" smtClean="0"/>
              <a:t>HIPNOTICOS NO BENZODIAZEPINICOS</a:t>
            </a: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>
                <a:solidFill>
                  <a:srgbClr val="FF0000"/>
                </a:solidFill>
              </a:rPr>
              <a:t>DATOS FARMACOLÓGICOS </a:t>
            </a:r>
            <a:r>
              <a:rPr lang="es-ES" sz="2800" dirty="0" smtClean="0">
                <a:solidFill>
                  <a:srgbClr val="FF0000"/>
                </a:solidFill>
              </a:rPr>
              <a:t>SOB.</a:t>
            </a: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/>
            </a:r>
            <a:br>
              <a:rPr lang="es-ES" sz="2800" dirty="0"/>
            </a:br>
            <a:endParaRPr lang="es-ES" sz="28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075980"/>
              </p:ext>
            </p:extLst>
          </p:nvPr>
        </p:nvGraphicFramePr>
        <p:xfrm>
          <a:off x="2207568" y="1709498"/>
          <a:ext cx="8640960" cy="4293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4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69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71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971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943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992649">
                <a:tc>
                  <a:txBody>
                    <a:bodyPr/>
                    <a:lstStyle/>
                    <a:p>
                      <a:r>
                        <a:rPr lang="es-ES" dirty="0"/>
                        <a:t>DROGA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DOSIS DIA 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VIDA MEDIA (horas)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Comienzo de acción (vía oral; m</a:t>
                      </a:r>
                      <a:r>
                        <a:rPr lang="es-ES" baseline="0" dirty="0"/>
                        <a:t>inutos)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Metabolitos activos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8246">
                <a:tc>
                  <a:txBody>
                    <a:bodyPr/>
                    <a:lstStyle/>
                    <a:p>
                      <a:r>
                        <a:rPr lang="es-ES" dirty="0" err="1"/>
                        <a:t>Zaleplón</a:t>
                      </a:r>
                      <a:endParaRPr lang="es-ES" dirty="0"/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8246">
                <a:tc>
                  <a:txBody>
                    <a:bodyPr/>
                    <a:lstStyle/>
                    <a:p>
                      <a:r>
                        <a:rPr lang="es-ES" dirty="0" err="1"/>
                        <a:t>Zolpidem</a:t>
                      </a:r>
                      <a:endParaRPr lang="es-ES" dirty="0"/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1,5-4,5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8246">
                <a:tc>
                  <a:txBody>
                    <a:bodyPr/>
                    <a:lstStyle/>
                    <a:p>
                      <a:r>
                        <a:rPr lang="es-ES" dirty="0" err="1"/>
                        <a:t>Zolpidem</a:t>
                      </a:r>
                      <a:r>
                        <a:rPr lang="es-ES" dirty="0"/>
                        <a:t> CR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6, 25-12,5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8246">
                <a:tc>
                  <a:txBody>
                    <a:bodyPr/>
                    <a:lstStyle/>
                    <a:p>
                      <a:r>
                        <a:rPr lang="es-ES" dirty="0" err="1"/>
                        <a:t>Zopliclona</a:t>
                      </a:r>
                      <a:endParaRPr lang="es-ES" dirty="0"/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3,75-15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3,5-6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40356">
                <a:tc>
                  <a:txBody>
                    <a:bodyPr/>
                    <a:lstStyle/>
                    <a:p>
                      <a:r>
                        <a:rPr lang="es-ES" dirty="0" err="1"/>
                        <a:t>Eszopliclona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7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38425" y="476672"/>
            <a:ext cx="6912768" cy="936104"/>
          </a:xfrm>
        </p:spPr>
        <p:txBody>
          <a:bodyPr>
            <a:normAutofit/>
          </a:bodyPr>
          <a:lstStyle/>
          <a:p>
            <a:r>
              <a:rPr lang="es-ES" sz="2400" b="1" dirty="0">
                <a:solidFill>
                  <a:srgbClr val="FF0000"/>
                </a:solidFill>
              </a:rPr>
              <a:t>Drogas utilizadas para los trastornos del sueño con insomnio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80060" y="2392490"/>
            <a:ext cx="8573691" cy="4824536"/>
          </a:xfrm>
        </p:spPr>
        <p:txBody>
          <a:bodyPr/>
          <a:lstStyle/>
          <a:p>
            <a:r>
              <a:rPr lang="es-ES" b="1" dirty="0"/>
              <a:t>Agonistas del receptor GABA a; BENZODIAZEPINAS e Hipnóticos NO BENZODIAZEPINICOS.</a:t>
            </a:r>
          </a:p>
          <a:p>
            <a:r>
              <a:rPr lang="es-ES" b="1" dirty="0"/>
              <a:t>ANTIDEPRESIVOS SEDATIVOS</a:t>
            </a:r>
          </a:p>
          <a:p>
            <a:r>
              <a:rPr lang="es-ES" b="1" dirty="0"/>
              <a:t>ANTIALÉRGICOS</a:t>
            </a:r>
          </a:p>
          <a:p>
            <a:r>
              <a:rPr lang="es-ES" b="1" dirty="0"/>
              <a:t>ANTIPSICÓTICOS </a:t>
            </a:r>
          </a:p>
          <a:p>
            <a:r>
              <a:rPr lang="es-ES" b="1" dirty="0"/>
              <a:t>MELATONINA Y AGONISTAS DE RECEPTORES MELATONINÉRGICOS</a:t>
            </a:r>
          </a:p>
          <a:p>
            <a:r>
              <a:rPr lang="es-ES" b="1" dirty="0"/>
              <a:t>ANTIEPILÉPTICOS</a:t>
            </a:r>
          </a:p>
        </p:txBody>
      </p:sp>
    </p:spTree>
    <p:extLst>
      <p:ext uri="{BB962C8B-B14F-4D97-AF65-F5344CB8AC3E}">
        <p14:creationId xmlns:p14="http://schemas.microsoft.com/office/powerpoint/2010/main" val="119453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DATOS FARMACOLOGICOS DE MELATONINERGICOS UTILIZADOS EN INSOMIO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5" r="10351"/>
          <a:stretch/>
        </p:blipFill>
        <p:spPr>
          <a:xfrm>
            <a:off x="2214310" y="1772815"/>
            <a:ext cx="7122050" cy="47979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805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DATOS FARMACOLOGICOS DE LOS ANTIDEPRESIVOS UTILIZADOS EN INSOMNIO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r="6927"/>
          <a:stretch/>
        </p:blipFill>
        <p:spPr>
          <a:xfrm>
            <a:off x="3110989" y="2060848"/>
            <a:ext cx="6918471" cy="453650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44441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991545" y="3140969"/>
            <a:ext cx="4032448" cy="2878833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accent4">
                    <a:lumMod val="75000"/>
                  </a:schemeClr>
                </a:solidFill>
              </a:rPr>
              <a:t>MUCHAS GRACIAS POR SU ATENCION!</a:t>
            </a:r>
            <a:endParaRPr lang="es-AR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2348881"/>
            <a:ext cx="5666278" cy="42453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164680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0061" y="548680"/>
            <a:ext cx="7028308" cy="1082290"/>
          </a:xfrm>
        </p:spPr>
        <p:txBody>
          <a:bodyPr>
            <a:normAutofit/>
          </a:bodyPr>
          <a:lstStyle/>
          <a:p>
            <a:r>
              <a:rPr lang="es-AR" sz="2800" b="1" dirty="0">
                <a:solidFill>
                  <a:srgbClr val="FF0000"/>
                </a:solidFill>
              </a:rPr>
              <a:t>TRATAMIENTO FARMACOLOGICO DE LOS TRASTORNOS DEL SUEÑO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11383" y="2865360"/>
            <a:ext cx="74294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En las últimas 3 décadas, adquirió importancia el diagnóstico y tratamiento de los trastornos del sueño. </a:t>
            </a:r>
          </a:p>
          <a:p>
            <a:pPr marL="0" indent="0">
              <a:buNone/>
            </a:pPr>
            <a:r>
              <a:rPr lang="es-AR" b="1" dirty="0">
                <a:solidFill>
                  <a:srgbClr val="FF0000"/>
                </a:solidFill>
              </a:rPr>
              <a:t>Vamos a repasar</a:t>
            </a:r>
            <a:r>
              <a:rPr lang="es-AR" b="1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b="1" dirty="0"/>
              <a:t>las características del sueño normal y el proceso de regulación del mismo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b="1" dirty="0"/>
              <a:t>Clasificación de los trastornos del sueño.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b="1" dirty="0"/>
              <a:t>Clasificación de insomnio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b="1" dirty="0"/>
              <a:t>Tratamiento no farmacológico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b="1" dirty="0"/>
              <a:t>Drogas utilizadas en el </a:t>
            </a:r>
            <a:r>
              <a:rPr lang="es-AR" b="1" dirty="0" smtClean="0"/>
              <a:t>tratamiento.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78043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25267" y="999519"/>
            <a:ext cx="6884292" cy="866266"/>
          </a:xfrm>
        </p:spPr>
        <p:txBody>
          <a:bodyPr>
            <a:normAutofit/>
          </a:bodyPr>
          <a:lstStyle/>
          <a:p>
            <a:r>
              <a:rPr lang="es-AR" sz="4000" b="1" dirty="0">
                <a:solidFill>
                  <a:srgbClr val="FF0000"/>
                </a:solidFill>
              </a:rPr>
              <a:t>Generalidades del sueño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80061" y="3189649"/>
            <a:ext cx="7429499" cy="3541714"/>
          </a:xfrm>
        </p:spPr>
        <p:txBody>
          <a:bodyPr>
            <a:normAutofit/>
          </a:bodyPr>
          <a:lstStyle/>
          <a:p>
            <a:r>
              <a:rPr lang="es-AR" b="1" dirty="0"/>
              <a:t>Durante el sueño, se lleva a cabo una compleja </a:t>
            </a:r>
            <a:r>
              <a:rPr lang="es-AR" b="1" u="sng" dirty="0"/>
              <a:t>reorganización</a:t>
            </a:r>
            <a:r>
              <a:rPr lang="es-AR" b="1" dirty="0"/>
              <a:t> y </a:t>
            </a:r>
            <a:r>
              <a:rPr lang="es-AR" b="1" u="sng" dirty="0"/>
              <a:t>restauración celular</a:t>
            </a:r>
            <a:r>
              <a:rPr lang="es-AR" b="1" dirty="0"/>
              <a:t>, importante para la adquisición y aprendizaje de nuevas tareas.</a:t>
            </a:r>
          </a:p>
          <a:p>
            <a:pPr marL="0" indent="0">
              <a:buNone/>
            </a:pPr>
            <a:r>
              <a:rPr lang="es-AR" b="1" dirty="0"/>
              <a:t>Distintos investigadores de la medicina del sueño concuerdan en:</a:t>
            </a:r>
          </a:p>
          <a:p>
            <a:pPr marL="0" indent="0">
              <a:buNone/>
            </a:pPr>
            <a:r>
              <a:rPr lang="es-AR" b="1" dirty="0"/>
              <a:t>Que se encuentra bajo un </a:t>
            </a:r>
            <a:r>
              <a:rPr lang="es-AR" b="1" u="sng" dirty="0">
                <a:solidFill>
                  <a:srgbClr val="FF0000"/>
                </a:solidFill>
              </a:rPr>
              <a:t>control dual</a:t>
            </a:r>
          </a:p>
          <a:p>
            <a:r>
              <a:rPr lang="es-AR" b="1" dirty="0">
                <a:solidFill>
                  <a:schemeClr val="accent4">
                    <a:lumMod val="50000"/>
                  </a:schemeClr>
                </a:solidFill>
              </a:rPr>
              <a:t>Ritmo circadiano</a:t>
            </a:r>
          </a:p>
          <a:p>
            <a:r>
              <a:rPr lang="es-AR" b="1" dirty="0">
                <a:solidFill>
                  <a:schemeClr val="accent4">
                    <a:lumMod val="50000"/>
                  </a:schemeClr>
                </a:solidFill>
              </a:rPr>
              <a:t>Homeostasis </a:t>
            </a:r>
            <a:r>
              <a:rPr lang="es-AR" b="1" dirty="0"/>
              <a:t>que relaciona la profundidad del sueño con la vigilia</a:t>
            </a:r>
          </a:p>
        </p:txBody>
      </p:sp>
    </p:spTree>
    <p:extLst>
      <p:ext uri="{BB962C8B-B14F-4D97-AF65-F5344CB8AC3E}">
        <p14:creationId xmlns:p14="http://schemas.microsoft.com/office/powerpoint/2010/main" val="21650895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0061" y="789214"/>
            <a:ext cx="7429499" cy="1143000"/>
          </a:xfrm>
        </p:spPr>
        <p:txBody>
          <a:bodyPr>
            <a:noAutofit/>
          </a:bodyPr>
          <a:lstStyle/>
          <a:p>
            <a:r>
              <a:rPr lang="es-AR" sz="4000" b="1" dirty="0" smtClean="0">
                <a:solidFill>
                  <a:srgbClr val="FF0000"/>
                </a:solidFill>
              </a:rPr>
              <a:t>SUEÑO-GENERALIDADES</a:t>
            </a:r>
            <a:r>
              <a:rPr lang="es-AR" sz="4000" b="1" dirty="0">
                <a:solidFill>
                  <a:srgbClr val="FF0000"/>
                </a:solidFill>
              </a:rPr>
              <a:t/>
            </a:r>
            <a:br>
              <a:rPr lang="es-AR" sz="4000" b="1" dirty="0">
                <a:solidFill>
                  <a:srgbClr val="FF0000"/>
                </a:solidFill>
              </a:rPr>
            </a:br>
            <a:endParaRPr lang="es-AR" sz="4000" b="1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80061" y="2060848"/>
            <a:ext cx="7429499" cy="4162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El Ritmo circadiano cumple un rol fundamental.</a:t>
            </a:r>
          </a:p>
          <a:p>
            <a:r>
              <a:rPr lang="es-AR" b="1" dirty="0"/>
              <a:t>En la sincronización del Inicio y Finalización del sueño</a:t>
            </a:r>
          </a:p>
          <a:p>
            <a:r>
              <a:rPr lang="es-AR" b="1" dirty="0"/>
              <a:t>Distribución del sueño REM</a:t>
            </a:r>
          </a:p>
          <a:p>
            <a:r>
              <a:rPr lang="es-AR" b="1" dirty="0"/>
              <a:t>Actividad de los husos del sueño</a:t>
            </a:r>
          </a:p>
          <a:p>
            <a:pPr marL="0" indent="0">
              <a:buNone/>
            </a:pPr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El SNC presenta tres estados de actividad</a:t>
            </a:r>
            <a:r>
              <a:rPr lang="es-AR" b="1" dirty="0"/>
              <a:t>: </a:t>
            </a:r>
          </a:p>
          <a:p>
            <a:r>
              <a:rPr lang="es-AR" b="1" dirty="0"/>
              <a:t>Estado de VIGILIA</a:t>
            </a:r>
          </a:p>
          <a:p>
            <a:r>
              <a:rPr lang="es-AR" b="1" dirty="0"/>
              <a:t>El sueño NO REM</a:t>
            </a:r>
          </a:p>
          <a:p>
            <a:r>
              <a:rPr lang="es-AR" b="1" dirty="0"/>
              <a:t>El sueño REM</a:t>
            </a:r>
          </a:p>
          <a:p>
            <a:pPr marL="0" indent="0">
              <a:buNone/>
            </a:pP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En cada uno el sustrato neurofisiológico y </a:t>
            </a:r>
            <a:r>
              <a:rPr lang="es-AR" b="1" dirty="0" err="1">
                <a:solidFill>
                  <a:schemeClr val="accent2">
                    <a:lumMod val="75000"/>
                  </a:schemeClr>
                </a:solidFill>
              </a:rPr>
              <a:t>neuroanatómico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 es diferente</a:t>
            </a:r>
            <a:r>
              <a:rPr lang="es-A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469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83633" y="620688"/>
            <a:ext cx="7421725" cy="1229883"/>
          </a:xfrm>
        </p:spPr>
        <p:txBody>
          <a:bodyPr>
            <a:noAutofit/>
          </a:bodyPr>
          <a:lstStyle/>
          <a:p>
            <a:r>
              <a:rPr lang="es-AR" sz="4000" b="1" dirty="0">
                <a:solidFill>
                  <a:srgbClr val="FF0000"/>
                </a:solidFill>
              </a:rPr>
              <a:t>GENERALIDADES DEL SUEÑO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56955" y="2986068"/>
            <a:ext cx="74294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>
                <a:solidFill>
                  <a:srgbClr val="FF0000"/>
                </a:solidFill>
              </a:rPr>
              <a:t>SUEÑO NO REM TIENE 3 etapas</a:t>
            </a:r>
            <a:r>
              <a:rPr lang="es-AR" b="1" dirty="0"/>
              <a:t>:</a:t>
            </a:r>
          </a:p>
          <a:p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Etapa 1</a:t>
            </a:r>
            <a:r>
              <a:rPr lang="es-AR" b="1" dirty="0"/>
              <a:t>: 5% del total del S. Es la transición entre la vigilia y el sueño. Procesos mentales confusos.</a:t>
            </a:r>
          </a:p>
          <a:p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Etapa 2</a:t>
            </a:r>
            <a:r>
              <a:rPr lang="es-AR" b="1" dirty="0"/>
              <a:t>: 45 al 55% del total en adultos sanos y es la fase de sueño superficial-</a:t>
            </a:r>
          </a:p>
          <a:p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Etapa 3-4 </a:t>
            </a:r>
            <a:r>
              <a:rPr lang="es-AR" b="1" dirty="0"/>
              <a:t>:10 a 20% del total y es la fase de sueño profundo o de ondas lentas. Asociada a la función reparadora del sueño. Cualquier decremento en éste genera trastornos del sueño.</a:t>
            </a:r>
          </a:p>
        </p:txBody>
      </p:sp>
    </p:spTree>
    <p:extLst>
      <p:ext uri="{BB962C8B-B14F-4D97-AF65-F5344CB8AC3E}">
        <p14:creationId xmlns:p14="http://schemas.microsoft.com/office/powerpoint/2010/main" val="380556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10800000" flipV="1">
            <a:off x="3319972" y="1183823"/>
            <a:ext cx="6341099" cy="707993"/>
          </a:xfrm>
        </p:spPr>
        <p:txBody>
          <a:bodyPr>
            <a:noAutofit/>
          </a:bodyPr>
          <a:lstStyle/>
          <a:p>
            <a:r>
              <a:rPr lang="es-AR" sz="4000" b="1" dirty="0">
                <a:solidFill>
                  <a:srgbClr val="FF0000"/>
                </a:solidFill>
              </a:rPr>
              <a:t/>
            </a:r>
            <a:br>
              <a:rPr lang="es-AR" sz="4000" b="1" dirty="0">
                <a:solidFill>
                  <a:srgbClr val="FF0000"/>
                </a:solidFill>
              </a:rPr>
            </a:br>
            <a:r>
              <a:rPr lang="es-AR" sz="4000" b="1" dirty="0">
                <a:solidFill>
                  <a:srgbClr val="FF0000"/>
                </a:solidFill>
              </a:rPr>
              <a:t>Fisiología del sueño</a:t>
            </a:r>
            <a:r>
              <a:rPr lang="es-AR" sz="4000" b="1" dirty="0"/>
              <a:t/>
            </a:r>
            <a:br>
              <a:rPr lang="es-AR" sz="4000" b="1" dirty="0"/>
            </a:br>
            <a:endParaRPr lang="es-AR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9842" y="2394661"/>
            <a:ext cx="8681356" cy="3619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2400" b="1" dirty="0"/>
              <a:t>El sueño REM alterna cíclicamente con el sueño NO REM  y equivale al 20 a 25% del total. </a:t>
            </a:r>
          </a:p>
          <a:p>
            <a:pPr marL="0" indent="0">
              <a:buNone/>
            </a:pPr>
            <a:r>
              <a:rPr lang="es-AR" sz="2400" b="1" dirty="0"/>
              <a:t>Se relaciona con el procesamiento de la actividad intelectual, aprendizaje, </a:t>
            </a:r>
            <a:r>
              <a:rPr lang="es-AR" sz="2400" b="1" dirty="0" err="1"/>
              <a:t>ó</a:t>
            </a:r>
            <a:r>
              <a:rPr lang="es-AR" sz="2400" b="1" dirty="0"/>
              <a:t> los procesos de:</a:t>
            </a:r>
          </a:p>
          <a:p>
            <a:r>
              <a:rPr lang="es-AR" sz="2400" b="1" dirty="0"/>
              <a:t>Adquisición</a:t>
            </a:r>
          </a:p>
          <a:p>
            <a:r>
              <a:rPr lang="es-AR" sz="2400" b="1" dirty="0"/>
              <a:t>Consolidación y</a:t>
            </a:r>
          </a:p>
          <a:p>
            <a:r>
              <a:rPr lang="es-AR" sz="2400" b="1" dirty="0"/>
              <a:t>recuperación de la memoria</a:t>
            </a:r>
          </a:p>
          <a:p>
            <a:pPr marL="0" indent="0">
              <a:buNone/>
            </a:pPr>
            <a:r>
              <a:rPr lang="es-AR" sz="2400" b="1" dirty="0"/>
              <a:t>En esta fase se evidencia atonía muscular casi completa, excepto el tono muscular ocular, el esencial respiratorio y el oído interno.</a:t>
            </a:r>
          </a:p>
        </p:txBody>
      </p:sp>
    </p:spTree>
    <p:extLst>
      <p:ext uri="{BB962C8B-B14F-4D97-AF65-F5344CB8AC3E}">
        <p14:creationId xmlns:p14="http://schemas.microsoft.com/office/powerpoint/2010/main" val="184770190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20883" y="1030592"/>
            <a:ext cx="5948188" cy="936104"/>
          </a:xfrm>
        </p:spPr>
        <p:txBody>
          <a:bodyPr>
            <a:noAutofit/>
          </a:bodyPr>
          <a:lstStyle/>
          <a:p>
            <a:r>
              <a:rPr lang="es-AR" sz="4000" b="1" dirty="0"/>
              <a:t>Fisiología del sueño</a:t>
            </a:r>
            <a:br>
              <a:rPr lang="es-AR" sz="4000" b="1" dirty="0"/>
            </a:br>
            <a:endParaRPr lang="es-AR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10516" y="3043943"/>
            <a:ext cx="7429499" cy="3541714"/>
          </a:xfrm>
        </p:spPr>
        <p:txBody>
          <a:bodyPr>
            <a:normAutofit/>
          </a:bodyPr>
          <a:lstStyle/>
          <a:p>
            <a:r>
              <a:rPr lang="es-AR" sz="2400" b="1" dirty="0"/>
              <a:t>El conjunto de las etapas del sueño rem y no rem constituyen </a:t>
            </a:r>
            <a:r>
              <a:rPr lang="es-AR" sz="2400" b="1" dirty="0">
                <a:solidFill>
                  <a:schemeClr val="accent4">
                    <a:lumMod val="75000"/>
                  </a:schemeClr>
                </a:solidFill>
              </a:rPr>
              <a:t>el ciclo del sueño y dura entre 90 a 100 </a:t>
            </a:r>
            <a:r>
              <a:rPr lang="es-AR" sz="2400" b="1" dirty="0"/>
              <a:t>minutos  y se repiten 4 a 5 veces durante la noche.</a:t>
            </a:r>
          </a:p>
          <a:p>
            <a:r>
              <a:rPr lang="es-AR" sz="2400" b="1" dirty="0"/>
              <a:t>En general se </a:t>
            </a:r>
            <a:r>
              <a:rPr lang="es-AR" sz="2400" b="1" dirty="0">
                <a:solidFill>
                  <a:schemeClr val="accent4">
                    <a:lumMod val="75000"/>
                  </a:schemeClr>
                </a:solidFill>
              </a:rPr>
              <a:t>precisan entre 5 a 10 horas </a:t>
            </a:r>
            <a:r>
              <a:rPr lang="es-AR" sz="2400" b="1" dirty="0"/>
              <a:t>de sueño y un </a:t>
            </a:r>
            <a:r>
              <a:rPr lang="es-AR" sz="2400" b="1" dirty="0">
                <a:solidFill>
                  <a:schemeClr val="accent4">
                    <a:lumMod val="75000"/>
                  </a:schemeClr>
                </a:solidFill>
              </a:rPr>
              <a:t>promedio de 7 a 8 </a:t>
            </a:r>
            <a:r>
              <a:rPr lang="es-AR" sz="2400" b="1" dirty="0" err="1">
                <a:solidFill>
                  <a:schemeClr val="accent4">
                    <a:lumMod val="75000"/>
                  </a:schemeClr>
                </a:solidFill>
              </a:rPr>
              <a:t>hs</a:t>
            </a:r>
            <a:r>
              <a:rPr lang="es-A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710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00597" y="958697"/>
            <a:ext cx="6308228" cy="866266"/>
          </a:xfrm>
        </p:spPr>
        <p:txBody>
          <a:bodyPr>
            <a:normAutofit/>
          </a:bodyPr>
          <a:lstStyle/>
          <a:p>
            <a:r>
              <a:rPr lang="es-ES" sz="2800" dirty="0">
                <a:solidFill>
                  <a:srgbClr val="FF0000"/>
                </a:solidFill>
              </a:rPr>
              <a:t>Interruptor del sueño vigilia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7082" y="2060848"/>
            <a:ext cx="9189479" cy="4536504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es-ES" sz="2400" b="1" dirty="0">
                <a:solidFill>
                  <a:schemeClr val="tx1"/>
                </a:solidFill>
              </a:rPr>
              <a:t>El HIPOTALAMO es el </a:t>
            </a:r>
            <a:r>
              <a:rPr lang="es-ES" sz="2400" b="1" u="sng" dirty="0">
                <a:solidFill>
                  <a:schemeClr val="tx1"/>
                </a:solidFill>
              </a:rPr>
              <a:t>centro de control </a:t>
            </a:r>
            <a:r>
              <a:rPr lang="es-ES" sz="2400" b="1" dirty="0">
                <a:solidFill>
                  <a:schemeClr val="tx1"/>
                </a:solidFill>
              </a:rPr>
              <a:t>del SUEÑO/VIGILIA y el </a:t>
            </a:r>
            <a:r>
              <a:rPr lang="es-ES" sz="2400" b="1" u="sng" dirty="0">
                <a:solidFill>
                  <a:schemeClr val="tx1"/>
                </a:solidFill>
              </a:rPr>
              <a:t>circuito específico </a:t>
            </a:r>
            <a:r>
              <a:rPr lang="es-ES" sz="2400" b="1" dirty="0">
                <a:solidFill>
                  <a:schemeClr val="tx1"/>
                </a:solidFill>
              </a:rPr>
              <a:t>que lo controla se denomina INTERRUPTOR DEL SUEÑO/VIGILIA.</a:t>
            </a:r>
          </a:p>
          <a:p>
            <a:pPr marL="0" indent="0">
              <a:buNone/>
            </a:pPr>
            <a:r>
              <a:rPr lang="es-ES" sz="2400" b="1" dirty="0">
                <a:solidFill>
                  <a:srgbClr val="FF0000"/>
                </a:solidFill>
              </a:rPr>
              <a:t>El interruptor de encendido ON </a:t>
            </a:r>
            <a:r>
              <a:rPr lang="es-ES" sz="2400" b="1" dirty="0" err="1">
                <a:solidFill>
                  <a:srgbClr val="FF0000"/>
                </a:solidFill>
              </a:rPr>
              <a:t>ó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u="sng" dirty="0">
                <a:solidFill>
                  <a:srgbClr val="FF0000"/>
                </a:solidFill>
              </a:rPr>
              <a:t>promotor de la Vigilia</a:t>
            </a:r>
            <a:endParaRPr lang="es-ES" sz="2400" b="1" dirty="0">
              <a:solidFill>
                <a:srgbClr val="FF0000"/>
              </a:solidFill>
            </a:endParaRPr>
          </a:p>
          <a:p>
            <a:r>
              <a:rPr lang="es-ES" sz="2400" b="1" dirty="0">
                <a:solidFill>
                  <a:schemeClr val="tx1"/>
                </a:solidFill>
              </a:rPr>
              <a:t>Se localiza en el núcleo tubero mamilar del hipotálamo </a:t>
            </a:r>
            <a:r>
              <a:rPr lang="es-ES" sz="2400" b="1" u="sng" dirty="0">
                <a:solidFill>
                  <a:schemeClr val="tx1"/>
                </a:solidFill>
              </a:rPr>
              <a:t>(NTM).</a:t>
            </a:r>
          </a:p>
          <a:p>
            <a:pPr marL="0" indent="0">
              <a:buNone/>
            </a:pPr>
            <a:r>
              <a:rPr lang="es-ES" sz="2400" b="1" u="sng" dirty="0">
                <a:solidFill>
                  <a:schemeClr val="tx1"/>
                </a:solidFill>
              </a:rPr>
              <a:t> </a:t>
            </a:r>
            <a:r>
              <a:rPr lang="es-ES" sz="2400" b="1" u="sng" dirty="0">
                <a:solidFill>
                  <a:srgbClr val="FF0000"/>
                </a:solidFill>
              </a:rPr>
              <a:t>El interruptor de apagado </a:t>
            </a:r>
            <a:r>
              <a:rPr lang="es-ES" sz="2400" b="1" dirty="0">
                <a:solidFill>
                  <a:srgbClr val="FF0000"/>
                </a:solidFill>
              </a:rPr>
              <a:t>OFF ó </a:t>
            </a:r>
            <a:r>
              <a:rPr lang="es-ES" sz="2400" b="1" u="sng" dirty="0">
                <a:solidFill>
                  <a:srgbClr val="FF0000"/>
                </a:solidFill>
              </a:rPr>
              <a:t>promotor del sueño</a:t>
            </a:r>
          </a:p>
          <a:p>
            <a:r>
              <a:rPr lang="es-ES" sz="2400" b="1" dirty="0">
                <a:solidFill>
                  <a:schemeClr val="tx1"/>
                </a:solidFill>
              </a:rPr>
              <a:t>Se localiza en el núcleo preóptico ventro lateral del hipotálamo ( NPOVL)</a:t>
            </a:r>
            <a:endParaRPr lang="es-E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0981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625</TotalTime>
  <Words>1416</Words>
  <Application>Microsoft Office PowerPoint</Application>
  <PresentationFormat>Personalizado</PresentationFormat>
  <Paragraphs>178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Espiral</vt:lpstr>
      <vt:lpstr>SUEÑO</vt:lpstr>
      <vt:lpstr>Tratamiento farmacológico de los trastornos del sueño</vt:lpstr>
      <vt:lpstr>TRATAMIENTO FARMACOLOGICO DE LOS TRASTORNOS DEL SUEÑO</vt:lpstr>
      <vt:lpstr>Generalidades del sueño</vt:lpstr>
      <vt:lpstr>SUEÑO-GENERALIDADES </vt:lpstr>
      <vt:lpstr>GENERALIDADES DEL SUEÑO</vt:lpstr>
      <vt:lpstr> Fisiología del sueño </vt:lpstr>
      <vt:lpstr>Fisiología del sueño </vt:lpstr>
      <vt:lpstr>Interruptor del sueño vigilia</vt:lpstr>
      <vt:lpstr>INTERRUPTOR DEL SUEÑO/VIGILIA ON</vt:lpstr>
      <vt:lpstr>El interruptor del sueño-vigilia on y 0ff</vt:lpstr>
      <vt:lpstr>INTERRUPTOR DEL SUEÑO/VIGILIA OFF</vt:lpstr>
      <vt:lpstr>ESPECTRO DE ACTIVACION</vt:lpstr>
      <vt:lpstr>Procesos de regulación del sueño</vt:lpstr>
      <vt:lpstr>somnolencia diurna:</vt:lpstr>
      <vt:lpstr> RITMO SUEÑO/VIGILIA</vt:lpstr>
      <vt:lpstr>Clasificación de los trastornos del sueño (ICSD-2)</vt:lpstr>
      <vt:lpstr>Clasificación de insomnio </vt:lpstr>
      <vt:lpstr>Tratamiento de los trastornos del sueño no  farmacológico</vt:lpstr>
      <vt:lpstr>Higiene del sueño </vt:lpstr>
      <vt:lpstr>Higiene del sueño </vt:lpstr>
      <vt:lpstr>TRATAMIENTO FARMACOLÓGICO</vt:lpstr>
      <vt:lpstr>HIPNOTICOS NO BENZODIAZEPINICOS             DATOS FARMACOLÓGICOS SOB.             </vt:lpstr>
      <vt:lpstr>Drogas utilizadas para los trastornos del sueño con insomnio</vt:lpstr>
      <vt:lpstr>DATOS FARMACOLOGICOS DE MELATONINERGICOS UTILIZADOS EN INSOMIO</vt:lpstr>
      <vt:lpstr>DATOS FARMACOLOGICOS DE LOS ANTIDEPRESIVOS UTILIZADOS EN INSOMNIO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Tratamiento farmacologico de los trastornos del sueño</dc:title>
  <dc:creator>usuario</dc:creator>
  <cp:lastModifiedBy>jyp</cp:lastModifiedBy>
  <cp:revision>71</cp:revision>
  <dcterms:created xsi:type="dcterms:W3CDTF">2017-07-11T19:28:05Z</dcterms:created>
  <dcterms:modified xsi:type="dcterms:W3CDTF">2018-10-24T23:43:34Z</dcterms:modified>
</cp:coreProperties>
</file>