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8" r:id="rId3"/>
    <p:sldId id="259" r:id="rId4"/>
    <p:sldId id="264" r:id="rId5"/>
    <p:sldId id="260" r:id="rId6"/>
    <p:sldId id="271" r:id="rId7"/>
    <p:sldId id="272" r:id="rId8"/>
    <p:sldId id="266" r:id="rId9"/>
    <p:sldId id="273" r:id="rId10"/>
    <p:sldId id="274" r:id="rId11"/>
    <p:sldId id="277" r:id="rId12"/>
    <p:sldId id="261" r:id="rId13"/>
    <p:sldId id="280" r:id="rId14"/>
    <p:sldId id="275" r:id="rId15"/>
    <p:sldId id="267" r:id="rId16"/>
    <p:sldId id="276" r:id="rId17"/>
    <p:sldId id="262" r:id="rId18"/>
    <p:sldId id="268" r:id="rId19"/>
    <p:sldId id="269" r:id="rId20"/>
    <p:sldId id="278" r:id="rId21"/>
    <p:sldId id="279" r:id="rId22"/>
    <p:sldId id="281" r:id="rId23"/>
    <p:sldId id="282" r:id="rId24"/>
    <p:sldId id="283" r:id="rId25"/>
    <p:sldId id="285" r:id="rId26"/>
    <p:sldId id="286" r:id="rId27"/>
    <p:sldId id="287" r:id="rId28"/>
    <p:sldId id="288" r:id="rId29"/>
    <p:sldId id="284" r:id="rId30"/>
    <p:sldId id="289" r:id="rId31"/>
    <p:sldId id="290" r:id="rId32"/>
    <p:sldId id="291" r:id="rId33"/>
    <p:sldId id="293" r:id="rId34"/>
    <p:sldId id="292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41FE17-8CEE-4D1E-BEEF-9F347E549680}" v="443" dt="2020-05-19T06:58:13.439"/>
    <p1510:client id="{A361BDD6-5AD0-4242-8582-024CD1E2B2F1}" v="38" dt="2020-05-19T08:30:05.729"/>
    <p1510:client id="{AD2801E3-E413-0EB5-0172-CC3844BC3BBC}" v="642" dt="2020-05-19T07:10:50.191"/>
    <p1510:client id="{CEE27C8C-2BBE-F49D-F44E-D7DF0AED20DE}" v="215" dt="2020-05-19T07:18:28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53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4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4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7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86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2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02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6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3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64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2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2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stcampus.co.kr/courses/201083/clips/:CNN" TargetMode="External"/><Relationship Id="rId2" Type="http://schemas.openxmlformats.org/officeDocument/2006/relationships/hyperlink" Target="http://egloos.zum.com/authorK/v/5730311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kaggle.com/search?q=covid+imag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search?q=covid+imag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search?q=covid+im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search?q=covid+im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D4FC-404D-4F9F-B82A-73E2EFE8C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096" y="757021"/>
            <a:ext cx="11492630" cy="2752942"/>
          </a:xfrm>
        </p:spPr>
        <p:txBody>
          <a:bodyPr>
            <a:normAutofit/>
          </a:bodyPr>
          <a:lstStyle/>
          <a:p>
            <a:r>
              <a:rPr lang="en-US" dirty="0"/>
              <a:t>CNN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모델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기반</a:t>
            </a:r>
            <a:br>
              <a:rPr lang="en-US" altLang="ko-KR" dirty="0">
                <a:ea typeface="맑은 고딕"/>
              </a:rPr>
            </a:br>
            <a:r>
              <a:rPr lang="en-US" dirty="0">
                <a:ea typeface="맑은 고딕"/>
              </a:rPr>
              <a:t>lungs</a:t>
            </a:r>
            <a:r>
              <a:rPr lang="en-US" altLang="ko-KR" dirty="0">
                <a:ea typeface="맑은 고딕"/>
              </a:rPr>
              <a:t> </a:t>
            </a:r>
            <a:r>
              <a:rPr lang="en-US" dirty="0"/>
              <a:t>X-ray </a:t>
            </a:r>
            <a:r>
              <a:rPr 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image</a:t>
            </a:r>
            <a:r>
              <a:rPr lang="ko-KR" altLang="en-US" dirty="0" err="1">
                <a:ea typeface="맑은 고딕"/>
              </a:rPr>
              <a:t>를</a:t>
            </a:r>
            <a:r>
              <a:rPr lang="en-US" dirty="0"/>
              <a:t> </a:t>
            </a:r>
            <a:br>
              <a:rPr lang="en-US" altLang="ko-KR" dirty="0">
                <a:ea typeface="맑은 고딕"/>
              </a:rPr>
            </a:br>
            <a:r>
              <a:rPr lang="ko-KR" altLang="en-US" dirty="0">
                <a:ea typeface="맑은 고딕"/>
              </a:rPr>
              <a:t>활용한 코로나 환자 분류 </a:t>
            </a:r>
            <a:endParaRPr lang="ko-KR" altLang="en-US" dirty="0">
              <a:ea typeface="맑은 고딕"/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7E9B2-343D-40C4-8971-589BFBCB6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4598"/>
            <a:ext cx="9144000" cy="1655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/>
            <a:endParaRPr lang="en-US" dirty="0">
              <a:cs typeface="Calibri"/>
            </a:endParaRPr>
          </a:p>
          <a:p>
            <a:pPr algn="r"/>
            <a:r>
              <a:rPr lang="ko-KR" altLang="en-US" dirty="0">
                <a:cs typeface="Calibri"/>
              </a:rPr>
              <a:t>학번</a:t>
            </a:r>
            <a:r>
              <a:rPr lang="en-US" altLang="ko-KR" dirty="0">
                <a:cs typeface="Calibri"/>
              </a:rPr>
              <a:t>:</a:t>
            </a:r>
            <a:r>
              <a:rPr lang="en-US" dirty="0">
                <a:cs typeface="Calibri"/>
              </a:rPr>
              <a:t>201117703 </a:t>
            </a:r>
          </a:p>
          <a:p>
            <a:pPr algn="r"/>
            <a:r>
              <a:rPr lang="ko-KR" altLang="en-US" dirty="0">
                <a:ea typeface="맑은 고딕"/>
                <a:cs typeface="Calibri"/>
              </a:rPr>
              <a:t>학과</a:t>
            </a:r>
            <a:r>
              <a:rPr lang="en-US" altLang="ko-KR" dirty="0">
                <a:ea typeface="맑은 고딕"/>
                <a:cs typeface="Calibri"/>
              </a:rPr>
              <a:t>:</a:t>
            </a:r>
            <a:r>
              <a:rPr lang="ko-KR" altLang="en-US" dirty="0">
                <a:ea typeface="맑은 고딕"/>
                <a:cs typeface="Calibri"/>
              </a:rPr>
              <a:t>의학공학과 </a:t>
            </a:r>
            <a:endParaRPr lang="en-US" altLang="ko-KR" dirty="0">
              <a:ea typeface="맑은 고딕"/>
              <a:cs typeface="Calibri"/>
            </a:endParaRPr>
          </a:p>
          <a:p>
            <a:pPr algn="r"/>
            <a:r>
              <a:rPr lang="ko-KR" altLang="en-US" dirty="0">
                <a:ea typeface="맑은 고딕"/>
                <a:cs typeface="Calibri"/>
              </a:rPr>
              <a:t>참가자 성명</a:t>
            </a:r>
            <a:r>
              <a:rPr lang="en-US" altLang="ko-KR" dirty="0">
                <a:ea typeface="맑은 고딕"/>
                <a:cs typeface="Calibri"/>
              </a:rPr>
              <a:t>:</a:t>
            </a:r>
            <a:r>
              <a:rPr lang="ko-KR" altLang="en-US" dirty="0">
                <a:ea typeface="맑은 고딕"/>
                <a:cs typeface="Calibri"/>
              </a:rPr>
              <a:t>박재용</a:t>
            </a:r>
          </a:p>
        </p:txBody>
      </p:sp>
    </p:spTree>
    <p:extLst>
      <p:ext uri="{BB962C8B-B14F-4D97-AF65-F5344CB8AC3E}">
        <p14:creationId xmlns:p14="http://schemas.microsoft.com/office/powerpoint/2010/main" val="2048307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9E61EFA-1FFD-4690-8548-6C0CE819B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2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B77FDF7-6C81-4639-A759-EE97831F7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81475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D4F905D-7CE2-4578-85BC-0E1C0F1F5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475" y="0"/>
            <a:ext cx="4125290" cy="24164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B9F9A0B-A943-4CB9-AEC7-C8291624F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949" y="0"/>
            <a:ext cx="3775910" cy="24164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0764ED0-5F66-4F67-8EF6-17DD3F1856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659" y="2416445"/>
            <a:ext cx="4069106" cy="24164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57A382-CBE0-4BDF-881D-AEEDF79BC2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1400" y="2450880"/>
            <a:ext cx="3950600" cy="24164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0A07360-2B2E-41C3-944D-69EFA583D5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1475" y="4867325"/>
            <a:ext cx="4181474" cy="20251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61AA8FE-0D27-4730-A636-E148506E89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51907" y="4832890"/>
            <a:ext cx="3640093" cy="202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61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56650-FF3C-4E45-A90C-EDFEEDA8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cs typeface="Calibri Light"/>
              </a:rPr>
              <a:t>3.</a:t>
            </a:r>
            <a:r>
              <a:rPr lang="ko-KR" altLang="en-US" dirty="0">
                <a:cs typeface="Calibri Light"/>
              </a:rPr>
              <a:t>모델링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62E558-7C1E-4AD1-8F10-C88F2F39F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038" y="1422386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>
                <a:cs typeface="Calibri Light"/>
              </a:rPr>
              <a:t>• </a:t>
            </a:r>
            <a:r>
              <a:rPr lang="en-US" altLang="ko-KR" dirty="0">
                <a:ea typeface="맑은 고딕"/>
                <a:cs typeface="Calibri"/>
              </a:rPr>
              <a:t>CNN </a:t>
            </a:r>
            <a:r>
              <a:rPr lang="ko-KR" altLang="en-US" dirty="0">
                <a:ea typeface="맑은 고딕"/>
                <a:cs typeface="Calibri"/>
              </a:rPr>
              <a:t>모델</a:t>
            </a:r>
            <a:endParaRPr lang="en-US" altLang="ko-KR" dirty="0">
              <a:ea typeface="맑은 고딕"/>
              <a:cs typeface="Calibri"/>
            </a:endParaRPr>
          </a:p>
          <a:p>
            <a:pPr marL="0" indent="0">
              <a:buNone/>
            </a:pPr>
            <a:endParaRPr lang="en-US" altLang="ko-KR" dirty="0">
              <a:ea typeface="맑은 고딕"/>
              <a:cs typeface="Calibri"/>
            </a:endParaRPr>
          </a:p>
          <a:p>
            <a:pPr marL="0" indent="0">
              <a:buNone/>
            </a:pPr>
            <a:endParaRPr lang="en-US" altLang="ko-KR" dirty="0">
              <a:ea typeface="맑은 고딕"/>
              <a:cs typeface="Calibri"/>
            </a:endParaRPr>
          </a:p>
          <a:p>
            <a:pPr marL="0" indent="0">
              <a:buNone/>
            </a:pPr>
            <a:endParaRPr lang="en-US" altLang="ko-KR" dirty="0">
              <a:ea typeface="맑은 고딕"/>
              <a:cs typeface="Calibri"/>
            </a:endParaRPr>
          </a:p>
          <a:p>
            <a:pPr marL="0" indent="0">
              <a:buNone/>
            </a:pPr>
            <a:endParaRPr lang="en-US" altLang="ko-KR" dirty="0">
              <a:ea typeface="맑은 고딕"/>
              <a:cs typeface="Calibri"/>
            </a:endParaRPr>
          </a:p>
          <a:p>
            <a:pPr marL="0" indent="0">
              <a:buNone/>
            </a:pPr>
            <a:endParaRPr lang="en-US" altLang="ko-KR" dirty="0">
              <a:ea typeface="맑은 고딕"/>
              <a:cs typeface="Calibri"/>
            </a:endParaRPr>
          </a:p>
          <a:p>
            <a:pPr marL="0" indent="0">
              <a:buNone/>
            </a:pPr>
            <a:endParaRPr lang="en-US" altLang="ko-KR" dirty="0">
              <a:ea typeface="맑은 고딕"/>
              <a:cs typeface="Calibri"/>
            </a:endParaRPr>
          </a:p>
          <a:p>
            <a:pPr marL="0" indent="0">
              <a:buNone/>
            </a:pPr>
            <a:endParaRPr lang="en-US" altLang="ko-KR" dirty="0">
              <a:ea typeface="맑은 고딕"/>
              <a:cs typeface="+mn-lt"/>
            </a:endParaRPr>
          </a:p>
          <a:p>
            <a:pPr marL="0" indent="0">
              <a:buNone/>
            </a:pPr>
            <a:endParaRPr lang="en-US" altLang="ko-KR" dirty="0">
              <a:ea typeface="맑은 고딕"/>
              <a:cs typeface="+mn-lt"/>
            </a:endParaRPr>
          </a:p>
          <a:p>
            <a:pPr marL="0" indent="0">
              <a:buNone/>
            </a:pPr>
            <a:endParaRPr lang="ko-KR" altLang="en-US" dirty="0">
              <a:ea typeface="맑은 고딕"/>
              <a:cs typeface="+mn-lt"/>
            </a:endParaRPr>
          </a:p>
          <a:p>
            <a:pPr marL="0" indent="0">
              <a:buNone/>
            </a:pPr>
            <a:r>
              <a:rPr lang="ko-KR" altLang="ko-KR" dirty="0">
                <a:ea typeface="맑은 고딕"/>
                <a:cs typeface="Calibri"/>
              </a:rPr>
              <a:t> 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9AEBDC-1A4F-4E35-AF9B-230631948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46" y="2151422"/>
            <a:ext cx="10027716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30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56650-FF3C-4E45-A90C-EDFEEDA8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cs typeface="Calibri Light"/>
              </a:rPr>
              <a:t>3.</a:t>
            </a:r>
            <a:r>
              <a:rPr lang="ko-KR" altLang="en-US" dirty="0">
                <a:cs typeface="Calibri Light"/>
              </a:rPr>
              <a:t>모델링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62E558-7C1E-4AD1-8F10-C88F2F39F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038" y="1422386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ko-KR" dirty="0">
                <a:ea typeface="맑은 고딕"/>
                <a:cs typeface="Calibri"/>
              </a:rPr>
              <a:t> 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ACD223-675E-4B0D-8B1E-C6BCBBF5E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7569"/>
            <a:ext cx="10921409" cy="493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72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56650-FF3C-4E45-A90C-EDFEEDA8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cs typeface="Calibri Light"/>
              </a:rPr>
              <a:t>3.</a:t>
            </a:r>
            <a:r>
              <a:rPr lang="ko-KR" altLang="en-US" dirty="0">
                <a:cs typeface="Calibri Light"/>
              </a:rPr>
              <a:t>모델링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62E558-7C1E-4AD1-8F10-C88F2F39F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038" y="142238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ko-KR" dirty="0">
                <a:ea typeface="맑은 고딕"/>
                <a:cs typeface="Calibri"/>
              </a:rPr>
              <a:t>1.)</a:t>
            </a:r>
            <a:r>
              <a:rPr lang="en-US" altLang="ko-KR" dirty="0">
                <a:ea typeface="맑은 고딕"/>
                <a:cs typeface="Calibri"/>
              </a:rPr>
              <a:t>CNN </a:t>
            </a:r>
            <a:r>
              <a:rPr lang="en-US" altLang="ko-KR" dirty="0" err="1">
                <a:ea typeface="맑은 고딕"/>
                <a:cs typeface="Calibri"/>
              </a:rPr>
              <a:t>모델구축</a:t>
            </a:r>
            <a:r>
              <a:rPr lang="ko-KR" altLang="en-US" dirty="0">
                <a:ea typeface="맑은 고딕"/>
                <a:cs typeface="Calibri"/>
              </a:rPr>
              <a:t>(특징추출)</a:t>
            </a:r>
            <a:endParaRPr lang="en-US" altLang="ko-KR" dirty="0"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en-US" altLang="ko-KR" sz="1800" dirty="0"/>
              <a:t>*convolution</a:t>
            </a:r>
            <a:r>
              <a:rPr lang="ko-KR" altLang="en-US" sz="1800" dirty="0"/>
              <a:t>층을 통하여 입력 받은 이미지 데이터 값들과 </a:t>
            </a:r>
            <a:r>
              <a:rPr lang="en-US" altLang="ko-KR" sz="1800" dirty="0"/>
              <a:t>3x3 </a:t>
            </a:r>
            <a:r>
              <a:rPr lang="ko-KR" altLang="en-US" sz="1800" dirty="0"/>
              <a:t>필터를 통하여 특징 값을 추출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*</a:t>
            </a:r>
            <a:r>
              <a:rPr lang="ko-KR" altLang="en-US" sz="1800" dirty="0" err="1"/>
              <a:t>풀링층을</a:t>
            </a:r>
            <a:r>
              <a:rPr lang="ko-KR" altLang="en-US" sz="1800" dirty="0"/>
              <a:t> 통하여 추출된 값들 중 최대 값을 대표로 추출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*</a:t>
            </a:r>
            <a:r>
              <a:rPr lang="ko-KR" altLang="en-US" sz="1800" dirty="0" err="1"/>
              <a:t>드랍아웃층을</a:t>
            </a:r>
            <a:r>
              <a:rPr lang="ko-KR" altLang="en-US" sz="1800" dirty="0"/>
              <a:t> 통하여 중간에 </a:t>
            </a:r>
            <a:r>
              <a:rPr lang="ko-KR" altLang="en-US" sz="1800" dirty="0" err="1"/>
              <a:t>드랍아웃</a:t>
            </a:r>
            <a:r>
              <a:rPr lang="ko-KR" altLang="en-US" sz="1800" dirty="0"/>
              <a:t> 시켜 </a:t>
            </a:r>
            <a:r>
              <a:rPr lang="ko-KR" altLang="en-US" sz="1800" dirty="0" err="1"/>
              <a:t>과적합</a:t>
            </a:r>
            <a:r>
              <a:rPr lang="ko-KR" altLang="en-US" sz="1800" dirty="0"/>
              <a:t> 방지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ko-KR" dirty="0">
                <a:ea typeface="맑은 고딕"/>
                <a:cs typeface="Calibri"/>
              </a:rPr>
              <a:t> 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030A70-5BEE-4A9D-8E54-AB430D1A6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38" y="3205424"/>
            <a:ext cx="9850375" cy="315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80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56650-FF3C-4E45-A90C-EDFEEDA8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cs typeface="Calibri Light"/>
              </a:rPr>
              <a:t>3.</a:t>
            </a:r>
            <a:r>
              <a:rPr lang="ko-KR" altLang="en-US" dirty="0">
                <a:cs typeface="Calibri Light"/>
              </a:rPr>
              <a:t>모델링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62E558-7C1E-4AD1-8F10-C88F2F39F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933" y="144031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ea typeface="맑은 고딕"/>
                <a:cs typeface="Calibri"/>
              </a:rPr>
              <a:t>2</a:t>
            </a:r>
            <a:r>
              <a:rPr lang="ko-KR" altLang="ko-KR" dirty="0">
                <a:ea typeface="맑은 고딕"/>
                <a:cs typeface="Calibri"/>
              </a:rPr>
              <a:t>.)</a:t>
            </a:r>
            <a:r>
              <a:rPr lang="en-US" altLang="ko-KR" dirty="0">
                <a:ea typeface="+mn-lt"/>
                <a:cs typeface="Calibri"/>
              </a:rPr>
              <a:t>CNN </a:t>
            </a:r>
            <a:r>
              <a:rPr lang="ko-KR" altLang="en-US" dirty="0">
                <a:ea typeface="+mn-lt"/>
                <a:cs typeface="Calibri"/>
              </a:rPr>
              <a:t>모델구축</a:t>
            </a:r>
            <a:r>
              <a:rPr lang="en-US" altLang="ko-KR" dirty="0">
                <a:ea typeface="맑은 고딕"/>
                <a:cs typeface="Calibri"/>
              </a:rPr>
              <a:t>(</a:t>
            </a:r>
            <a:r>
              <a:rPr lang="en-US" altLang="ko-KR" dirty="0" err="1">
                <a:ea typeface="맑은 고딕"/>
                <a:cs typeface="Calibri"/>
              </a:rPr>
              <a:t>Classfication</a:t>
            </a:r>
            <a:r>
              <a:rPr lang="en-US" altLang="ko-KR" dirty="0">
                <a:ea typeface="맑은 고딕"/>
                <a:cs typeface="Calibri"/>
              </a:rPr>
              <a:t>)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sz="1800" dirty="0"/>
              <a:t>*</a:t>
            </a:r>
            <a:r>
              <a:rPr lang="ko-KR" altLang="en-US" sz="1800" dirty="0"/>
              <a:t>특징 추출을 통하여 이미지 </a:t>
            </a:r>
            <a:r>
              <a:rPr lang="en-US" altLang="ko-KR" sz="1800" dirty="0"/>
              <a:t>size</a:t>
            </a:r>
            <a:r>
              <a:rPr lang="ko-KR" altLang="en-US" sz="1800" dirty="0"/>
              <a:t>가 축소되고 특징을 갖는 부분들이 모여 분류단계 입력으로 사용된다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*512</a:t>
            </a:r>
            <a:r>
              <a:rPr lang="ko-KR" altLang="en-US" sz="1800" dirty="0"/>
              <a:t>개 뉴런과 가중치</a:t>
            </a:r>
            <a:r>
              <a:rPr lang="en-US" altLang="ko-KR" sz="1800" dirty="0"/>
              <a:t>, </a:t>
            </a:r>
            <a:r>
              <a:rPr lang="ko-KR" altLang="en-US" sz="1800" dirty="0"/>
              <a:t>편향을 통하여 가중 합 된 값이 </a:t>
            </a:r>
            <a:r>
              <a:rPr lang="en-US" altLang="ko-KR" sz="1800" dirty="0" err="1"/>
              <a:t>relu</a:t>
            </a:r>
            <a:r>
              <a:rPr lang="en-US" altLang="ko-KR" sz="1800" dirty="0"/>
              <a:t> </a:t>
            </a:r>
            <a:r>
              <a:rPr lang="ko-KR" altLang="en-US" sz="1800" dirty="0"/>
              <a:t>활성화 함수를 통하여 </a:t>
            </a:r>
            <a:r>
              <a:rPr lang="en-US" altLang="ko-KR" sz="1800" dirty="0"/>
              <a:t>output layer</a:t>
            </a:r>
            <a:r>
              <a:rPr lang="ko-KR" altLang="en-US" sz="1800" dirty="0"/>
              <a:t>로 전달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* Output layer</a:t>
            </a:r>
            <a:r>
              <a:rPr lang="ko-KR" altLang="en-US" sz="1800" dirty="0"/>
              <a:t>에 </a:t>
            </a:r>
            <a:r>
              <a:rPr lang="en-US" altLang="ko-KR" sz="1800" dirty="0"/>
              <a:t>2</a:t>
            </a:r>
            <a:r>
              <a:rPr lang="ko-KR" altLang="en-US" sz="1800" dirty="0"/>
              <a:t>개의 뉴런은 각각 정상</a:t>
            </a:r>
            <a:r>
              <a:rPr lang="en-US" altLang="ko-KR" sz="1800" dirty="0"/>
              <a:t>(0),</a:t>
            </a:r>
            <a:r>
              <a:rPr lang="ko-KR" altLang="en-US" sz="1800" dirty="0"/>
              <a:t>비정상</a:t>
            </a:r>
            <a:r>
              <a:rPr lang="en-US" altLang="ko-KR" sz="1800" dirty="0"/>
              <a:t>(1)</a:t>
            </a:r>
            <a:r>
              <a:rPr lang="ko-KR" altLang="en-US" sz="1800" dirty="0"/>
              <a:t>을 의미하며 </a:t>
            </a:r>
            <a:r>
              <a:rPr lang="en-US" altLang="ko-KR" sz="1800" dirty="0" err="1"/>
              <a:t>softmax</a:t>
            </a:r>
            <a:r>
              <a:rPr lang="en-US" altLang="ko-KR" sz="1800" dirty="0"/>
              <a:t> </a:t>
            </a:r>
            <a:r>
              <a:rPr lang="ko-KR" altLang="en-US" sz="1800" dirty="0"/>
              <a:t>활성화 함수를 통하여 확률계산 되어 두 개의 뉴런 중 출력이 큰 값으로 분류가 이루어짐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E12FE4-DFCA-4DCF-9768-5AB0F6E2A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10515600" cy="295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7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56650-FF3C-4E45-A90C-EDFEEDA8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cs typeface="Calibri Light"/>
              </a:rPr>
              <a:t>3.</a:t>
            </a:r>
            <a:r>
              <a:rPr lang="ko-KR" altLang="en-US" dirty="0">
                <a:cs typeface="Calibri Light"/>
              </a:rPr>
              <a:t>모델링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62E558-7C1E-4AD1-8F10-C88F2F39F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933" y="144031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ea typeface="맑은 고딕"/>
                <a:cs typeface="Calibri"/>
              </a:rPr>
              <a:t>3</a:t>
            </a:r>
            <a:r>
              <a:rPr lang="ko-KR" altLang="ko-KR" dirty="0">
                <a:ea typeface="맑은 고딕"/>
                <a:cs typeface="Calibri"/>
              </a:rPr>
              <a:t>.)</a:t>
            </a:r>
            <a:r>
              <a:rPr lang="en-US" altLang="ko-KR" dirty="0">
                <a:ea typeface="+mn-lt"/>
                <a:cs typeface="Calibri"/>
              </a:rPr>
              <a:t>CNN </a:t>
            </a:r>
            <a:r>
              <a:rPr lang="ko-KR" altLang="en-US" dirty="0">
                <a:ea typeface="+mn-lt"/>
                <a:cs typeface="Calibri"/>
              </a:rPr>
              <a:t>모델 학습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A74054-82E1-4087-9226-119F3F07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33" y="1917133"/>
            <a:ext cx="10284867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90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11F52-C04E-4F70-9F18-7E57F6D9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cs typeface="Calibri Light"/>
              </a:rPr>
              <a:t>4.</a:t>
            </a:r>
            <a:r>
              <a:rPr lang="ko-KR" altLang="en-US" dirty="0">
                <a:cs typeface="Calibri Light"/>
              </a:rPr>
              <a:t>결과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9B1B9-678C-45F0-ABC7-5087E8FA7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251" y="135954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ko-KR" dirty="0">
                <a:ea typeface="맑은 고딕"/>
                <a:cs typeface="Calibri"/>
              </a:rPr>
              <a:t>1.)</a:t>
            </a:r>
            <a:r>
              <a:rPr lang="ko-KR" altLang="en-US" dirty="0">
                <a:ea typeface="맑은 고딕"/>
                <a:cs typeface="Calibri"/>
              </a:rPr>
              <a:t>단순 훈련 검증 결과</a:t>
            </a:r>
            <a:endParaRPr lang="ko-KR" altLang="ko-KR" dirty="0"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FF8FEA-966D-49A6-BC17-F86587AC8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73" y="1853862"/>
            <a:ext cx="10808651" cy="29028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50EAA0C-4B8B-47B4-8BCE-33FB6E938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044274"/>
            <a:ext cx="10662125" cy="166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31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11F52-C04E-4F70-9F18-7E57F6D9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227"/>
            <a:ext cx="10515600" cy="1325563"/>
          </a:xfrm>
        </p:spPr>
        <p:txBody>
          <a:bodyPr/>
          <a:lstStyle/>
          <a:p>
            <a:r>
              <a:rPr lang="en-US" altLang="ko-KR" dirty="0">
                <a:cs typeface="Calibri Light"/>
              </a:rPr>
              <a:t>4.</a:t>
            </a:r>
            <a:r>
              <a:rPr lang="ko-KR" altLang="en-US" dirty="0">
                <a:cs typeface="Calibri Light"/>
              </a:rPr>
              <a:t>결과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9B1B9-678C-45F0-ABC7-5087E8FA7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922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ko-KR" dirty="0">
                <a:ea typeface="맑은 고딕"/>
                <a:cs typeface="Calibri"/>
              </a:rPr>
              <a:t>1.)</a:t>
            </a:r>
            <a:r>
              <a:rPr lang="ko-KR" altLang="en-US" dirty="0">
                <a:ea typeface="맑은 고딕"/>
                <a:cs typeface="Calibri"/>
              </a:rPr>
              <a:t>단순 훈련 검증 결과</a:t>
            </a:r>
            <a:endParaRPr lang="ko-KR" altLang="ko-KR" dirty="0"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AEA030F-7B17-438F-996F-5000ACD9A73A}"/>
              </a:ext>
            </a:extLst>
          </p:cNvPr>
          <p:cNvGrpSpPr/>
          <p:nvPr/>
        </p:nvGrpSpPr>
        <p:grpSpPr>
          <a:xfrm>
            <a:off x="1103922" y="1885181"/>
            <a:ext cx="9357890" cy="3649217"/>
            <a:chOff x="1041168" y="2237606"/>
            <a:chExt cx="8058150" cy="162814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23D5098-96D9-4ABA-BEC7-0F542265A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1168" y="2237606"/>
              <a:ext cx="8058150" cy="100389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A1567F4-4C7A-424E-881C-977A4F677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1168" y="3437124"/>
              <a:ext cx="8058150" cy="428625"/>
            </a:xfrm>
            <a:prstGeom prst="rect">
              <a:avLst/>
            </a:prstGeom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CA8892-B0AD-44C3-882D-4EA43D8E4AD2}"/>
              </a:ext>
            </a:extLst>
          </p:cNvPr>
          <p:cNvSpPr/>
          <p:nvPr/>
        </p:nvSpPr>
        <p:spPr>
          <a:xfrm>
            <a:off x="4008475" y="4924883"/>
            <a:ext cx="1297172" cy="60951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509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11F52-C04E-4F70-9F18-7E57F6D9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cs typeface="Calibri Light"/>
              </a:rPr>
              <a:t>4.</a:t>
            </a:r>
            <a:r>
              <a:rPr lang="ko-KR" altLang="en-US" dirty="0">
                <a:cs typeface="Calibri Light"/>
              </a:rPr>
              <a:t>결과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9B1B9-678C-45F0-ABC7-5087E8FA7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370" y="1386702"/>
            <a:ext cx="10515600" cy="54712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>
                <a:ea typeface="맑은 고딕"/>
                <a:cs typeface="Calibri"/>
              </a:rPr>
              <a:t>-</a:t>
            </a:r>
            <a:r>
              <a:rPr lang="ko-KR" altLang="en-US" dirty="0">
                <a:ea typeface="맑은 고딕"/>
                <a:cs typeface="Calibri"/>
              </a:rPr>
              <a:t>문제점</a:t>
            </a:r>
            <a:r>
              <a:rPr lang="en-US" altLang="ko-KR" dirty="0">
                <a:ea typeface="맑은 고딕"/>
                <a:cs typeface="Calibri"/>
              </a:rPr>
              <a:t>:</a:t>
            </a:r>
          </a:p>
          <a:p>
            <a:pPr marL="0" indent="0">
              <a:buNone/>
            </a:pPr>
            <a:r>
              <a:rPr lang="ko-KR" altLang="en-US" sz="2000" dirty="0">
                <a:ea typeface="맑은 고딕"/>
                <a:cs typeface="Calibri"/>
              </a:rPr>
              <a:t>데이터 수집 단계에서 데이터 부족문제로 인한 충분한 </a:t>
            </a:r>
            <a:r>
              <a:rPr lang="en-US" altLang="ko-KR" sz="2000" dirty="0">
                <a:ea typeface="맑은 고딕"/>
                <a:cs typeface="Calibri"/>
              </a:rPr>
              <a:t>Training, Test </a:t>
            </a:r>
            <a:r>
              <a:rPr lang="ko-KR" altLang="en-US" sz="2000" dirty="0">
                <a:ea typeface="맑은 고딕"/>
                <a:cs typeface="Calibri"/>
              </a:rPr>
              <a:t>데이터 미확보</a:t>
            </a:r>
            <a:endParaRPr lang="en-US" altLang="ko-KR" sz="2000" dirty="0"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en-US" altLang="ko-KR" sz="2000" dirty="0">
                <a:ea typeface="맑은 고딕"/>
                <a:cs typeface="Calibri"/>
              </a:rPr>
              <a:t>  -&gt; </a:t>
            </a:r>
            <a:r>
              <a:rPr lang="ko-KR" altLang="en-US" sz="2000" dirty="0">
                <a:ea typeface="맑은 고딕"/>
                <a:cs typeface="Calibri"/>
              </a:rPr>
              <a:t>전체 보유한 데이터 양이 일정하기에 </a:t>
            </a:r>
            <a:r>
              <a:rPr lang="en-US" altLang="ko-KR" sz="2000" dirty="0">
                <a:ea typeface="맑은 고딕"/>
                <a:cs typeface="Calibri"/>
              </a:rPr>
              <a:t>training, test </a:t>
            </a:r>
            <a:r>
              <a:rPr lang="ko-KR" altLang="en-US" sz="2000" dirty="0">
                <a:ea typeface="맑은 고딕"/>
                <a:cs typeface="Calibri"/>
              </a:rPr>
              <a:t>데이터를 나누는데 있어서 반비례 </a:t>
            </a:r>
            <a:endParaRPr lang="en-US" altLang="ko-KR" sz="2000" dirty="0"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ko-KR" altLang="en-US" sz="2000" dirty="0">
                <a:ea typeface="맑은 고딕"/>
                <a:cs typeface="Calibri"/>
              </a:rPr>
              <a:t>관계가 형성된다</a:t>
            </a:r>
            <a:r>
              <a:rPr lang="en-US" altLang="ko-KR" sz="2000" dirty="0">
                <a:ea typeface="맑은 고딕"/>
                <a:cs typeface="Calibri"/>
              </a:rPr>
              <a:t>.(</a:t>
            </a:r>
            <a:r>
              <a:rPr lang="ko-KR" altLang="en-US" sz="2000" dirty="0">
                <a:ea typeface="맑은 고딕"/>
                <a:cs typeface="Calibri"/>
              </a:rPr>
              <a:t>한쪽 양을 늘리면 한 쪽 양이 줄어들 것이다</a:t>
            </a:r>
            <a:r>
              <a:rPr lang="en-US" altLang="ko-KR" sz="2000" dirty="0">
                <a:ea typeface="맑은 고딕"/>
                <a:cs typeface="Calibri"/>
              </a:rPr>
              <a:t>.)</a:t>
            </a:r>
          </a:p>
          <a:p>
            <a:pPr marL="0" indent="0">
              <a:buNone/>
            </a:pPr>
            <a:r>
              <a:rPr lang="en-US" altLang="ko-KR" sz="2000" dirty="0">
                <a:ea typeface="맑은 고딕"/>
                <a:cs typeface="Calibri"/>
              </a:rPr>
              <a:t>  -&gt;</a:t>
            </a:r>
            <a:r>
              <a:rPr lang="ko-KR" altLang="en-US" sz="2000" dirty="0">
                <a:ea typeface="맑은 고딕"/>
                <a:cs typeface="Calibri"/>
              </a:rPr>
              <a:t>훈련 데이터 양이 줄면 모델이 충분한 학습을 하지 못하며</a:t>
            </a:r>
            <a:r>
              <a:rPr lang="en-US" altLang="ko-KR" sz="2000" dirty="0">
                <a:ea typeface="맑은 고딕"/>
                <a:cs typeface="Calibri"/>
              </a:rPr>
              <a:t>, </a:t>
            </a:r>
            <a:r>
              <a:rPr lang="ko-KR" altLang="en-US" sz="2000" dirty="0">
                <a:ea typeface="맑은 고딕"/>
                <a:cs typeface="Calibri"/>
              </a:rPr>
              <a:t>테스트 데이터가 적을 시 훈련데이터 </a:t>
            </a:r>
            <a:endParaRPr lang="en-US" altLang="ko-KR" sz="2000" dirty="0"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ko-KR" altLang="en-US" sz="2000" dirty="0">
                <a:ea typeface="맑은 고딕"/>
                <a:cs typeface="Calibri"/>
              </a:rPr>
              <a:t>쪽으로만 특화된 모델이 만들어진다</a:t>
            </a:r>
            <a:r>
              <a:rPr lang="en-US" altLang="ko-KR" sz="2000" dirty="0">
                <a:ea typeface="맑은 고딕"/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ea typeface="맑은 고딕"/>
                <a:cs typeface="Calibri"/>
              </a:rPr>
              <a:t>  -&gt; Overfitting(</a:t>
            </a:r>
            <a:r>
              <a:rPr lang="ko-KR" altLang="en-US" sz="2000" dirty="0" err="1">
                <a:ea typeface="맑은 고딕"/>
                <a:cs typeface="Calibri"/>
              </a:rPr>
              <a:t>과적합</a:t>
            </a:r>
            <a:r>
              <a:rPr lang="en-US" altLang="ko-KR" sz="2000" dirty="0">
                <a:ea typeface="맑은 고딕"/>
                <a:cs typeface="Calibri"/>
              </a:rPr>
              <a:t>) </a:t>
            </a:r>
            <a:r>
              <a:rPr lang="ko-KR" altLang="en-US" sz="2000" dirty="0">
                <a:ea typeface="맑은 고딕"/>
                <a:cs typeface="Calibri"/>
              </a:rPr>
              <a:t>현상 발생함</a:t>
            </a:r>
            <a:r>
              <a:rPr lang="en-US" altLang="ko-KR" sz="2000" dirty="0">
                <a:ea typeface="맑은 고딕"/>
                <a:cs typeface="Calibri"/>
              </a:rPr>
              <a:t>.</a:t>
            </a:r>
          </a:p>
          <a:p>
            <a:pPr marL="0" indent="0">
              <a:buNone/>
            </a:pPr>
            <a:endParaRPr lang="en-US" altLang="ko-KR" dirty="0"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en-US" altLang="ko-KR" dirty="0">
                <a:ea typeface="맑은 고딕"/>
                <a:cs typeface="Calibri"/>
              </a:rPr>
              <a:t>-</a:t>
            </a:r>
            <a:r>
              <a:rPr lang="ko-KR" altLang="en-US" dirty="0">
                <a:ea typeface="맑은 고딕"/>
                <a:cs typeface="Calibri"/>
              </a:rPr>
              <a:t>해결방안</a:t>
            </a:r>
            <a:r>
              <a:rPr lang="en-US" altLang="ko-KR" dirty="0">
                <a:ea typeface="맑은 고딕"/>
                <a:cs typeface="Calibri"/>
              </a:rPr>
              <a:t>:</a:t>
            </a:r>
          </a:p>
          <a:p>
            <a:pPr marL="0" indent="0">
              <a:buNone/>
            </a:pPr>
            <a:r>
              <a:rPr lang="ko-KR" altLang="en-US" sz="2000" dirty="0">
                <a:ea typeface="맑은 고딕"/>
                <a:cs typeface="Calibri"/>
              </a:rPr>
              <a:t>충분한 데이터 양을 확보하지 못했을 경우 확보한 데이터 내에서 훈련 데이터와 테스트</a:t>
            </a:r>
            <a:endParaRPr lang="en-US" altLang="ko-KR" sz="2000" dirty="0"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ko-KR" altLang="en-US" sz="2000" dirty="0">
                <a:ea typeface="맑은 고딕"/>
                <a:cs typeface="Calibri"/>
              </a:rPr>
              <a:t>데이터를 그룹으로 나누어 순차적으로 테스트 셋으로 활용할 수 있는 교차 검증을 통하여</a:t>
            </a:r>
            <a:endParaRPr lang="en-US" altLang="ko-KR" sz="2000" dirty="0"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ko-KR" altLang="en-US" sz="2000" dirty="0" err="1">
                <a:ea typeface="맑은 고딕"/>
                <a:cs typeface="Calibri"/>
              </a:rPr>
              <a:t>과적합</a:t>
            </a:r>
            <a:r>
              <a:rPr lang="ko-KR" altLang="en-US" sz="2000" dirty="0">
                <a:ea typeface="맑은 고딕"/>
                <a:cs typeface="Calibri"/>
              </a:rPr>
              <a:t> 문제를 해결해보고 정밀도</a:t>
            </a:r>
            <a:r>
              <a:rPr lang="en-US" altLang="ko-KR" sz="2000" dirty="0">
                <a:ea typeface="맑은 고딕"/>
                <a:cs typeface="Calibri"/>
              </a:rPr>
              <a:t>, </a:t>
            </a:r>
            <a:r>
              <a:rPr lang="ko-KR" altLang="en-US" sz="2000" dirty="0">
                <a:ea typeface="맑은 고딕"/>
                <a:cs typeface="Calibri"/>
              </a:rPr>
              <a:t>특이도</a:t>
            </a:r>
            <a:r>
              <a:rPr lang="en-US" altLang="ko-KR" sz="2000" dirty="0">
                <a:ea typeface="맑은 고딕"/>
                <a:cs typeface="Calibri"/>
              </a:rPr>
              <a:t>, </a:t>
            </a:r>
            <a:r>
              <a:rPr lang="ko-KR" altLang="en-US" sz="2000" dirty="0">
                <a:ea typeface="맑은 고딕"/>
                <a:cs typeface="Calibri"/>
              </a:rPr>
              <a:t>정확도</a:t>
            </a:r>
            <a:r>
              <a:rPr lang="en-US" altLang="ko-KR" sz="2000" dirty="0">
                <a:ea typeface="맑은 고딕"/>
                <a:cs typeface="Calibri"/>
              </a:rPr>
              <a:t>, </a:t>
            </a:r>
            <a:r>
              <a:rPr lang="ko-KR" altLang="en-US" sz="2000" dirty="0">
                <a:ea typeface="맑은 고딕"/>
                <a:cs typeface="Calibri"/>
              </a:rPr>
              <a:t>양성 </a:t>
            </a:r>
            <a:r>
              <a:rPr lang="ko-KR" altLang="en-US" sz="2000" dirty="0" err="1">
                <a:ea typeface="맑은 고딕"/>
                <a:cs typeface="Calibri"/>
              </a:rPr>
              <a:t>예측율</a:t>
            </a:r>
            <a:r>
              <a:rPr lang="ko-KR" altLang="en-US" sz="2000" dirty="0">
                <a:ea typeface="맑은 고딕"/>
                <a:cs typeface="Calibri"/>
              </a:rPr>
              <a:t> 등을 통해 모델의 성능 분석 및 </a:t>
            </a:r>
            <a:endParaRPr lang="en-US" altLang="ko-KR" sz="2000" dirty="0"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ko-KR" altLang="en-US" sz="2000" dirty="0">
                <a:ea typeface="맑은 고딕"/>
                <a:cs typeface="Calibri"/>
              </a:rPr>
              <a:t>개선점을 확인해 볼 수 있을 것이다</a:t>
            </a:r>
            <a:r>
              <a:rPr lang="en-US" altLang="ko-KR" sz="2000" dirty="0">
                <a:ea typeface="맑은 고딕"/>
                <a:cs typeface="Calibri"/>
              </a:rPr>
              <a:t>. </a:t>
            </a:r>
            <a:r>
              <a:rPr lang="ko-KR" altLang="en-US" sz="2000" dirty="0">
                <a:ea typeface="맑은 고딕"/>
                <a:cs typeface="Calibri"/>
              </a:rPr>
              <a:t>또한 이미지 보강을 통하여 기존 보유한 데이터 내에서 </a:t>
            </a:r>
            <a:endParaRPr lang="en-US" altLang="ko-KR" sz="2000" dirty="0"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ko-KR" altLang="en-US" sz="2000" dirty="0">
                <a:ea typeface="맑은 고딕"/>
                <a:cs typeface="Calibri"/>
              </a:rPr>
              <a:t>추가적으로 데이터 수를 증가시켜 데이터 양이 모델에 미치는 영향도 확인해 볼 필요가 있다</a:t>
            </a:r>
            <a:r>
              <a:rPr lang="en-US" altLang="ko-KR" sz="2000" dirty="0">
                <a:ea typeface="맑은 고딕"/>
                <a:cs typeface="Calibri"/>
              </a:rPr>
              <a:t>.</a:t>
            </a:r>
            <a:endParaRPr lang="ko-KR" altLang="en-US" sz="2000" dirty="0">
              <a:ea typeface="맑은 고딕"/>
              <a:cs typeface="Calibri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26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EBDC1-8CF1-4FB6-9DCA-79CEEB264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cs typeface="Calibri Light"/>
              </a:rPr>
              <a:t>•</a:t>
            </a:r>
            <a:r>
              <a:rPr lang="en-US" sz="6000" dirty="0" err="1">
                <a:cs typeface="Calibri Light"/>
              </a:rPr>
              <a:t>OutLine</a:t>
            </a:r>
            <a:endParaRPr lang="en-US" sz="6000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9EC2-842D-423D-BA97-8AAB2E136F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>
                <a:ea typeface="맑은 고딕"/>
                <a:cs typeface="Calibri"/>
              </a:rPr>
              <a:t>1.작품 및 도구 설명</a:t>
            </a:r>
            <a:endParaRPr lang="en-US" dirty="0"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  <a:cs typeface="Calibri"/>
              </a:rPr>
              <a:t>   1.)작품설명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  <a:cs typeface="Calibri"/>
              </a:rPr>
              <a:t>   2.)라이브러리 소개</a:t>
            </a:r>
            <a:endParaRPr lang="en-US" altLang="ko-KR" dirty="0">
              <a:ea typeface="맑은 고딕"/>
              <a:cs typeface="Calibri"/>
            </a:endParaRPr>
          </a:p>
          <a:p>
            <a:pPr marL="0" indent="0">
              <a:buNone/>
            </a:pPr>
            <a:endParaRPr lang="ko-KR" altLang="en-US" dirty="0">
              <a:ea typeface="맑은 고딕"/>
              <a:cs typeface="Calibri"/>
            </a:endParaRPr>
          </a:p>
          <a:p>
            <a:pPr marL="0" indent="0">
              <a:buNone/>
            </a:pPr>
            <a:endParaRPr lang="en-US" altLang="ko-KR" dirty="0"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  <a:cs typeface="Calibri"/>
              </a:rPr>
              <a:t>2.데이터 수집 및 </a:t>
            </a:r>
            <a:r>
              <a:rPr lang="ko-KR" altLang="en-US" dirty="0" err="1">
                <a:ea typeface="맑은 고딕"/>
                <a:cs typeface="Calibri"/>
              </a:rPr>
              <a:t>전처리</a:t>
            </a:r>
            <a:r>
              <a:rPr lang="ko-KR" altLang="en-US" dirty="0">
                <a:ea typeface="맑은 고딕"/>
                <a:cs typeface="Calibri"/>
              </a:rPr>
              <a:t> 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  <a:cs typeface="Calibri"/>
              </a:rPr>
              <a:t>   1.)데이터 수집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  <a:cs typeface="Calibri"/>
              </a:rPr>
              <a:t>   </a:t>
            </a:r>
            <a:r>
              <a:rPr lang="en-US" altLang="en-US" dirty="0">
                <a:ea typeface="맑은 고딕"/>
                <a:cs typeface="Calibri"/>
              </a:rPr>
              <a:t>2</a:t>
            </a:r>
            <a:r>
              <a:rPr lang="ko-KR" dirty="0">
                <a:ea typeface="맑은 고딕"/>
                <a:cs typeface="Calibri"/>
              </a:rPr>
              <a:t>.)데이터 </a:t>
            </a:r>
            <a:r>
              <a:rPr lang="ko-KR" altLang="en-US" dirty="0" err="1">
                <a:ea typeface="맑은 고딕"/>
                <a:cs typeface="Calibri"/>
              </a:rPr>
              <a:t>전처리</a:t>
            </a:r>
            <a:endParaRPr lang="en-US" altLang="ko-KR" dirty="0"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en-US" altLang="ko-KR" dirty="0">
                <a:ea typeface="맑은 고딕"/>
                <a:cs typeface="Calibri"/>
              </a:rPr>
              <a:t>   3.)</a:t>
            </a:r>
            <a:r>
              <a:rPr lang="ko-KR" altLang="en-US" dirty="0">
                <a:ea typeface="맑은 고딕"/>
                <a:cs typeface="Calibri"/>
              </a:rPr>
              <a:t>데이터 셋 만들기</a:t>
            </a:r>
            <a:endParaRPr lang="ko-KR" dirty="0"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D28544-B166-490C-A69B-9A230B586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705442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>
                <a:ea typeface="맑은 고딕"/>
                <a:cs typeface="Calibri"/>
              </a:rPr>
              <a:t>3.모델링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  <a:cs typeface="Calibri"/>
              </a:rPr>
              <a:t>   </a:t>
            </a:r>
            <a:r>
              <a:rPr lang="ko-KR" altLang="ko-KR" dirty="0">
                <a:ea typeface="맑은 고딕"/>
                <a:cs typeface="Calibri"/>
              </a:rPr>
              <a:t>1.)</a:t>
            </a:r>
            <a:r>
              <a:rPr lang="en-US" altLang="ko-KR" dirty="0">
                <a:ea typeface="맑은 고딕"/>
                <a:cs typeface="Calibri"/>
              </a:rPr>
              <a:t>CNN </a:t>
            </a:r>
            <a:r>
              <a:rPr lang="en-US" altLang="ko-KR" dirty="0" err="1">
                <a:ea typeface="맑은 고딕"/>
                <a:cs typeface="Calibri"/>
              </a:rPr>
              <a:t>모델구축</a:t>
            </a:r>
            <a:r>
              <a:rPr lang="ko-KR" altLang="en-US" dirty="0">
                <a:ea typeface="맑은 고딕"/>
                <a:cs typeface="Calibri"/>
              </a:rPr>
              <a:t>(특징추출)</a:t>
            </a:r>
            <a:endParaRPr lang="ko-KR" altLang="en-US" dirty="0">
              <a:ea typeface="맑은 고딕"/>
              <a:cs typeface="+mn-lt"/>
            </a:endParaRPr>
          </a:p>
          <a:p>
            <a:pPr marL="0" indent="0">
              <a:buNone/>
            </a:pPr>
            <a:r>
              <a:rPr lang="ko-KR" altLang="ko-KR" dirty="0">
                <a:ea typeface="맑은 고딕"/>
                <a:cs typeface="Calibri"/>
              </a:rPr>
              <a:t> 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ko-KR" altLang="ko-KR" dirty="0">
                <a:ea typeface="맑은 고딕"/>
                <a:cs typeface="Calibri"/>
              </a:rPr>
              <a:t> </a:t>
            </a:r>
            <a:r>
              <a:rPr lang="en-US" altLang="ko-KR" dirty="0">
                <a:ea typeface="맑은 고딕"/>
                <a:cs typeface="Calibri"/>
              </a:rPr>
              <a:t>2</a:t>
            </a:r>
            <a:r>
              <a:rPr lang="ko-KR" altLang="ko-KR" dirty="0">
                <a:ea typeface="맑은 고딕"/>
                <a:cs typeface="Calibri"/>
              </a:rPr>
              <a:t>.)</a:t>
            </a:r>
            <a:r>
              <a:rPr lang="en-US" altLang="ko-KR" dirty="0">
                <a:ea typeface="+mn-lt"/>
                <a:cs typeface="Calibri"/>
              </a:rPr>
              <a:t>CNN </a:t>
            </a:r>
            <a:r>
              <a:rPr lang="ko-KR" altLang="en-US" dirty="0">
                <a:ea typeface="+mn-lt"/>
                <a:cs typeface="Calibri"/>
              </a:rPr>
              <a:t>모델구축</a:t>
            </a:r>
            <a:r>
              <a:rPr lang="en-US" altLang="ko-KR" dirty="0">
                <a:ea typeface="맑은 고딕"/>
                <a:cs typeface="Calibri"/>
              </a:rPr>
              <a:t>(</a:t>
            </a:r>
            <a:r>
              <a:rPr lang="en-US" altLang="ko-KR" dirty="0" err="1">
                <a:ea typeface="맑은 고딕"/>
                <a:cs typeface="Calibri"/>
              </a:rPr>
              <a:t>Classfication</a:t>
            </a:r>
            <a:r>
              <a:rPr lang="en-US" altLang="ko-KR" dirty="0">
                <a:ea typeface="맑은 고딕"/>
                <a:cs typeface="Calibri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ea typeface="맑은 고딕"/>
                <a:cs typeface="Calibri"/>
              </a:rPr>
              <a:t>   3</a:t>
            </a:r>
            <a:r>
              <a:rPr lang="ko-KR" altLang="ko-KR" dirty="0">
                <a:ea typeface="맑은 고딕"/>
                <a:cs typeface="Calibri"/>
              </a:rPr>
              <a:t>.)</a:t>
            </a:r>
            <a:r>
              <a:rPr lang="en-US" altLang="ko-KR" dirty="0">
                <a:ea typeface="+mn-lt"/>
                <a:cs typeface="Calibri"/>
              </a:rPr>
              <a:t>CNN </a:t>
            </a:r>
            <a:r>
              <a:rPr lang="ko-KR" altLang="en-US" dirty="0">
                <a:ea typeface="+mn-lt"/>
                <a:cs typeface="Calibri"/>
              </a:rPr>
              <a:t>모델 학습</a:t>
            </a:r>
            <a:endParaRPr lang="ko-KR" altLang="ko-KR" dirty="0"/>
          </a:p>
          <a:p>
            <a:pPr marL="0" indent="0">
              <a:buNone/>
            </a:pPr>
            <a:endParaRPr lang="en-US" altLang="ko-KR" dirty="0"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  <a:cs typeface="Calibri"/>
              </a:rPr>
              <a:t>4.결과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  <a:cs typeface="Calibri"/>
              </a:rPr>
              <a:t>   </a:t>
            </a:r>
            <a:r>
              <a:rPr lang="ko-KR" altLang="ko-KR" dirty="0">
                <a:ea typeface="맑은 고딕"/>
                <a:cs typeface="Calibri"/>
              </a:rPr>
              <a:t>1.)</a:t>
            </a:r>
            <a:r>
              <a:rPr lang="ko-KR" altLang="en-US" dirty="0">
                <a:ea typeface="맑은 고딕"/>
                <a:cs typeface="Calibri"/>
              </a:rPr>
              <a:t>단순 훈련 검증 결과</a:t>
            </a:r>
            <a:endParaRPr lang="ko-KR" altLang="ko-K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  <a:cs typeface="Calibri"/>
              </a:rPr>
              <a:t>   </a:t>
            </a:r>
            <a:r>
              <a:rPr lang="en-US" altLang="en-US" dirty="0">
                <a:ea typeface="맑은 고딕"/>
                <a:cs typeface="Calibri"/>
              </a:rPr>
              <a:t>2</a:t>
            </a:r>
            <a:r>
              <a:rPr lang="ko-KR" altLang="ko-KR" dirty="0">
                <a:ea typeface="맑은 고딕"/>
                <a:cs typeface="Calibri"/>
              </a:rPr>
              <a:t>.)</a:t>
            </a:r>
            <a:r>
              <a:rPr lang="ko-KR" altLang="en-US" dirty="0">
                <a:ea typeface="맑은 고딕"/>
                <a:cs typeface="Calibri"/>
              </a:rPr>
              <a:t>교차 검증 결과   </a:t>
            </a:r>
            <a:endParaRPr lang="en-US" altLang="ko-KR" dirty="0"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en-US" altLang="ko-KR" dirty="0">
                <a:ea typeface="맑은 고딕"/>
                <a:cs typeface="Calibri"/>
              </a:rPr>
              <a:t>   </a:t>
            </a:r>
            <a:r>
              <a:rPr lang="ko-KR" altLang="en-US" dirty="0">
                <a:ea typeface="맑은 고딕"/>
                <a:cs typeface="Calibri"/>
              </a:rPr>
              <a:t>3.)모델분석결과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225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9B1B9-678C-45F0-ABC7-5087E8FA7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577" y="811293"/>
            <a:ext cx="10515600" cy="3690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/>
              <a:t>*</a:t>
            </a:r>
            <a:r>
              <a:rPr lang="ko-KR" altLang="en-US" sz="4000" dirty="0"/>
              <a:t>교차 검증</a:t>
            </a:r>
            <a:r>
              <a:rPr lang="en-US" altLang="ko-KR" sz="4000" dirty="0"/>
              <a:t>(=Cross validation)</a:t>
            </a:r>
            <a:endParaRPr lang="ko-KR" altLang="en-US" sz="4000" dirty="0"/>
          </a:p>
        </p:txBody>
      </p:sp>
      <p:pic>
        <p:nvPicPr>
          <p:cNvPr id="1026" name="Picture 2" descr="deep learning] K-Fold Cross Validation(교차검증) : 네이버 블로그">
            <a:extLst>
              <a:ext uri="{FF2B5EF4-FFF2-40B4-BE49-F238E27FC236}">
                <a16:creationId xmlns:a16="http://schemas.microsoft.com/office/drawing/2014/main" id="{96B49F74-531C-4EE4-8644-77516FDCD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40" y="1765398"/>
            <a:ext cx="10942674" cy="486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25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11F52-C04E-4F70-9F18-7E57F6D9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cs typeface="Calibri Light"/>
              </a:rPr>
              <a:t>4.</a:t>
            </a:r>
            <a:r>
              <a:rPr lang="ko-KR" altLang="en-US" dirty="0">
                <a:cs typeface="Calibri Light"/>
              </a:rPr>
              <a:t>결과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9B1B9-678C-45F0-ABC7-5087E8FA7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922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ea typeface="맑은 고딕"/>
                <a:cs typeface="Calibri"/>
              </a:rPr>
              <a:t>2</a:t>
            </a:r>
            <a:r>
              <a:rPr lang="ko-KR" altLang="ko-KR" dirty="0">
                <a:ea typeface="맑은 고딕"/>
                <a:cs typeface="Calibri"/>
              </a:rPr>
              <a:t>.)</a:t>
            </a:r>
            <a:r>
              <a:rPr lang="ko-KR" altLang="en-US" dirty="0">
                <a:ea typeface="맑은 고딕"/>
                <a:cs typeface="Calibri"/>
              </a:rPr>
              <a:t> 교차 검증 결과  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CA8892-B0AD-44C3-882D-4EA43D8E4AD2}"/>
              </a:ext>
            </a:extLst>
          </p:cNvPr>
          <p:cNvSpPr/>
          <p:nvPr/>
        </p:nvSpPr>
        <p:spPr>
          <a:xfrm>
            <a:off x="4008475" y="4924883"/>
            <a:ext cx="1297172" cy="60951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CCF27E4-DA82-48F9-AA54-99861F842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33" y="1800754"/>
            <a:ext cx="10623698" cy="445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43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11F52-C04E-4F70-9F18-7E57F6D9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67" y="0"/>
            <a:ext cx="10515600" cy="1325563"/>
          </a:xfrm>
        </p:spPr>
        <p:txBody>
          <a:bodyPr/>
          <a:lstStyle/>
          <a:p>
            <a:r>
              <a:rPr lang="en-US" altLang="ko-KR" dirty="0">
                <a:cs typeface="Calibri Light"/>
              </a:rPr>
              <a:t>4.</a:t>
            </a:r>
            <a:r>
              <a:rPr lang="ko-KR" altLang="en-US" dirty="0">
                <a:cs typeface="Calibri Light"/>
              </a:rPr>
              <a:t>결과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9B1B9-678C-45F0-ABC7-5087E8FA7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33" y="98239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ea typeface="맑은 고딕"/>
                <a:cs typeface="Calibri"/>
              </a:rPr>
              <a:t>2</a:t>
            </a:r>
            <a:r>
              <a:rPr lang="ko-KR" altLang="ko-KR" dirty="0">
                <a:ea typeface="맑은 고딕"/>
                <a:cs typeface="Calibri"/>
              </a:rPr>
              <a:t>.)</a:t>
            </a:r>
            <a:r>
              <a:rPr lang="ko-KR" altLang="en-US" dirty="0">
                <a:ea typeface="맑은 고딕"/>
                <a:cs typeface="Calibri"/>
              </a:rPr>
              <a:t> 교차 검증 결과</a:t>
            </a:r>
            <a:r>
              <a:rPr lang="en-US" altLang="ko-KR" dirty="0">
                <a:ea typeface="맑은 고딕"/>
                <a:cs typeface="Calibri"/>
              </a:rPr>
              <a:t>(Train Data)</a:t>
            </a:r>
            <a:r>
              <a:rPr lang="ko-KR" altLang="en-US" dirty="0">
                <a:ea typeface="맑은 고딕"/>
                <a:cs typeface="Calibri"/>
              </a:rPr>
              <a:t> 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7A3720-B4FA-4C63-8EBF-ADD1F1C6E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2" y="1402612"/>
            <a:ext cx="5791637" cy="15607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4F62E3B-F79B-4019-9816-680AD2C2F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3" y="1391004"/>
            <a:ext cx="5681130" cy="15607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7486A1-47E6-420D-A5A4-28D181C22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732" y="3151414"/>
            <a:ext cx="5249335" cy="17554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BB3D7B5-E81F-4C97-87C0-B56729570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65" y="5102554"/>
            <a:ext cx="5791637" cy="16301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754FEB8-0D0D-4E20-90FA-F7241AD8D4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2820" y="5102553"/>
            <a:ext cx="5555316" cy="15212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F909EE-3063-4270-984A-9D83A9520ED0}"/>
              </a:ext>
            </a:extLst>
          </p:cNvPr>
          <p:cNvSpPr txBox="1"/>
          <p:nvPr/>
        </p:nvSpPr>
        <p:spPr>
          <a:xfrm>
            <a:off x="2667806" y="2855717"/>
            <a:ext cx="56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&lt;1&gt;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33B7EE-9898-4588-8E75-B98828294BB9}"/>
              </a:ext>
            </a:extLst>
          </p:cNvPr>
          <p:cNvSpPr txBox="1"/>
          <p:nvPr/>
        </p:nvSpPr>
        <p:spPr>
          <a:xfrm>
            <a:off x="9010662" y="2866905"/>
            <a:ext cx="56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&lt;2&gt;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EF0807-E49D-4AE3-A813-4010E3070D22}"/>
              </a:ext>
            </a:extLst>
          </p:cNvPr>
          <p:cNvSpPr txBox="1"/>
          <p:nvPr/>
        </p:nvSpPr>
        <p:spPr>
          <a:xfrm>
            <a:off x="5664398" y="4789185"/>
            <a:ext cx="56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&lt;3&gt;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4A2FBF-64DC-4239-9A84-33B512CFB15C}"/>
              </a:ext>
            </a:extLst>
          </p:cNvPr>
          <p:cNvSpPr txBox="1"/>
          <p:nvPr/>
        </p:nvSpPr>
        <p:spPr>
          <a:xfrm>
            <a:off x="2647920" y="6548047"/>
            <a:ext cx="56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&lt;4&gt;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871540-A1F3-47A7-AD0E-1B7E1BF87A81}"/>
              </a:ext>
            </a:extLst>
          </p:cNvPr>
          <p:cNvSpPr txBox="1"/>
          <p:nvPr/>
        </p:nvSpPr>
        <p:spPr>
          <a:xfrm>
            <a:off x="9098715" y="6548048"/>
            <a:ext cx="56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&lt;5&gt;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46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11F52-C04E-4F70-9F18-7E57F6D9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67" y="0"/>
            <a:ext cx="10515600" cy="1325563"/>
          </a:xfrm>
        </p:spPr>
        <p:txBody>
          <a:bodyPr/>
          <a:lstStyle/>
          <a:p>
            <a:r>
              <a:rPr lang="en-US" altLang="ko-KR" dirty="0">
                <a:cs typeface="Calibri Light"/>
              </a:rPr>
              <a:t>4.</a:t>
            </a:r>
            <a:r>
              <a:rPr lang="ko-KR" altLang="en-US" dirty="0">
                <a:cs typeface="Calibri Light"/>
              </a:rPr>
              <a:t>결과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9B1B9-678C-45F0-ABC7-5087E8FA7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33" y="98239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ea typeface="맑은 고딕"/>
                <a:cs typeface="Calibri"/>
              </a:rPr>
              <a:t>2</a:t>
            </a:r>
            <a:r>
              <a:rPr lang="ko-KR" altLang="ko-KR" dirty="0">
                <a:ea typeface="맑은 고딕"/>
                <a:cs typeface="Calibri"/>
              </a:rPr>
              <a:t>.)</a:t>
            </a:r>
            <a:r>
              <a:rPr lang="ko-KR" altLang="en-US" dirty="0">
                <a:ea typeface="맑은 고딕"/>
                <a:cs typeface="Calibri"/>
              </a:rPr>
              <a:t> 교차 검증 결과 </a:t>
            </a:r>
            <a:r>
              <a:rPr lang="en-US" altLang="ko-KR" dirty="0">
                <a:ea typeface="맑은 고딕"/>
                <a:cs typeface="Calibri"/>
              </a:rPr>
              <a:t> (Test Data)</a:t>
            </a:r>
            <a:r>
              <a:rPr lang="ko-KR" altLang="en-US" dirty="0">
                <a:ea typeface="맑은 고딕"/>
                <a:cs typeface="Calibri"/>
              </a:rPr>
              <a:t>  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F622E5-6BD8-456A-9F55-221A61C9636B}"/>
              </a:ext>
            </a:extLst>
          </p:cNvPr>
          <p:cNvGrpSpPr/>
          <p:nvPr/>
        </p:nvGrpSpPr>
        <p:grpSpPr>
          <a:xfrm>
            <a:off x="569523" y="1520560"/>
            <a:ext cx="11052954" cy="3809472"/>
            <a:chOff x="528108" y="1639884"/>
            <a:chExt cx="11052954" cy="472678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8566283-6C41-4435-B054-CDC55370D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8109" y="1639884"/>
              <a:ext cx="11052953" cy="231405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9235271-466D-4FAE-9CAF-845067921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108" y="3826933"/>
              <a:ext cx="11052952" cy="2539737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762AC48-219D-4FBD-98F8-A4DD9D67FFC8}"/>
              </a:ext>
            </a:extLst>
          </p:cNvPr>
          <p:cNvSpPr txBox="1"/>
          <p:nvPr/>
        </p:nvSpPr>
        <p:spPr>
          <a:xfrm>
            <a:off x="569523" y="5462600"/>
            <a:ext cx="11052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*</a:t>
            </a:r>
            <a:r>
              <a:rPr lang="ko-KR" altLang="en-US" sz="3600" dirty="0">
                <a:solidFill>
                  <a:srgbClr val="FF0000"/>
                </a:solidFill>
              </a:rPr>
              <a:t>교차검증으로 평가했을 경우 </a:t>
            </a:r>
            <a:r>
              <a:rPr lang="en-US" altLang="ko-KR" sz="3600" dirty="0">
                <a:solidFill>
                  <a:srgbClr val="FF0000"/>
                </a:solidFill>
              </a:rPr>
              <a:t>Test </a:t>
            </a:r>
            <a:r>
              <a:rPr lang="ko-KR" altLang="en-US" sz="3600" dirty="0">
                <a:solidFill>
                  <a:srgbClr val="FF0000"/>
                </a:solidFill>
              </a:rPr>
              <a:t>데이터셋에 대하여 </a:t>
            </a:r>
            <a:r>
              <a:rPr lang="en-US" altLang="ko-KR" sz="3600" dirty="0">
                <a:solidFill>
                  <a:srgbClr val="FF0000"/>
                </a:solidFill>
              </a:rPr>
              <a:t>				</a:t>
            </a:r>
            <a:r>
              <a:rPr lang="ko-KR" altLang="en-US" sz="3600" dirty="0">
                <a:solidFill>
                  <a:srgbClr val="FF0000"/>
                </a:solidFill>
              </a:rPr>
              <a:t>정확도 </a:t>
            </a:r>
            <a:r>
              <a:rPr lang="en-US" altLang="ko-KR" sz="3600" dirty="0">
                <a:solidFill>
                  <a:srgbClr val="FF0000"/>
                </a:solidFill>
              </a:rPr>
              <a:t>86% -&gt; </a:t>
            </a:r>
            <a:r>
              <a:rPr lang="ko-KR" altLang="en-US" sz="3600" dirty="0">
                <a:solidFill>
                  <a:srgbClr val="FF0000"/>
                </a:solidFill>
              </a:rPr>
              <a:t>약 </a:t>
            </a:r>
            <a:r>
              <a:rPr lang="en-US" altLang="ko-KR" sz="3600" dirty="0">
                <a:solidFill>
                  <a:srgbClr val="FF0000"/>
                </a:solidFill>
              </a:rPr>
              <a:t>96% !!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78F6378-71FD-43BB-A248-5EE153B2BB45}"/>
              </a:ext>
            </a:extLst>
          </p:cNvPr>
          <p:cNvSpPr/>
          <p:nvPr/>
        </p:nvSpPr>
        <p:spPr>
          <a:xfrm>
            <a:off x="6954874" y="4179817"/>
            <a:ext cx="3840125" cy="60951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904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11F52-C04E-4F70-9F18-7E57F6D9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67" y="0"/>
            <a:ext cx="10515600" cy="1325563"/>
          </a:xfrm>
        </p:spPr>
        <p:txBody>
          <a:bodyPr/>
          <a:lstStyle/>
          <a:p>
            <a:r>
              <a:rPr lang="en-US" altLang="ko-KR" dirty="0">
                <a:cs typeface="Calibri Light"/>
              </a:rPr>
              <a:t>4.</a:t>
            </a:r>
            <a:r>
              <a:rPr lang="ko-KR" altLang="en-US" dirty="0">
                <a:cs typeface="Calibri Light"/>
              </a:rPr>
              <a:t>결과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9B1B9-678C-45F0-ABC7-5087E8FA7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33" y="8973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ea typeface="맑은 고딕"/>
                <a:cs typeface="Calibri"/>
              </a:rPr>
              <a:t>3</a:t>
            </a:r>
            <a:r>
              <a:rPr lang="ko-KR" altLang="ko-KR" dirty="0">
                <a:ea typeface="맑은 고딕"/>
                <a:cs typeface="Calibri"/>
              </a:rPr>
              <a:t>.)</a:t>
            </a:r>
            <a:r>
              <a:rPr lang="ko-KR" altLang="en-US" dirty="0">
                <a:ea typeface="맑은 고딕"/>
                <a:cs typeface="Calibri"/>
              </a:rPr>
              <a:t> 모델분석결과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2261AEC3-C020-46AE-91C4-C81429854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77" y="1423028"/>
            <a:ext cx="4646403" cy="2569215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ABAC15AF-D5FF-4A6C-845C-7A55B8F9D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47" y="3992243"/>
            <a:ext cx="4663822" cy="2724467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E594BD50-924D-4717-9F24-831F1FFA20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754" y="1423028"/>
            <a:ext cx="4807131" cy="2569215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11A94590-C4F9-4DC0-9350-79243522FF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754" y="3950762"/>
            <a:ext cx="4807130" cy="276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80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11F52-C04E-4F70-9F18-7E57F6D9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67" y="0"/>
            <a:ext cx="10515600" cy="1325563"/>
          </a:xfrm>
        </p:spPr>
        <p:txBody>
          <a:bodyPr/>
          <a:lstStyle/>
          <a:p>
            <a:r>
              <a:rPr lang="en-US" altLang="ko-KR">
                <a:cs typeface="Calibri Light"/>
              </a:rPr>
              <a:t>4.</a:t>
            </a:r>
            <a:r>
              <a:rPr lang="ko-KR" altLang="en-US">
                <a:cs typeface="Calibri Light"/>
              </a:rPr>
              <a:t>결과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9B1B9-678C-45F0-ABC7-5087E8FA7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33" y="9505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>
                <a:ea typeface="맑은 고딕"/>
                <a:cs typeface="Calibri"/>
              </a:rPr>
              <a:t>3</a:t>
            </a:r>
            <a:r>
              <a:rPr lang="ko-KR" altLang="ko-KR">
                <a:ea typeface="맑은 고딕"/>
                <a:cs typeface="Calibri"/>
              </a:rPr>
              <a:t>.)</a:t>
            </a:r>
            <a:r>
              <a:rPr lang="ko-KR" altLang="en-US">
                <a:ea typeface="맑은 고딕"/>
                <a:cs typeface="Calibri"/>
              </a:rPr>
              <a:t> 모델분석결과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E7C588FD-C080-43F8-AAA1-3B7B77E4E3D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3" y="1341541"/>
            <a:ext cx="4647600" cy="2570400"/>
          </a:xfrm>
          <a:prstGeom prst="rect">
            <a:avLst/>
          </a:prstGeom>
        </p:spPr>
      </p:pic>
      <p:pic>
        <p:nvPicPr>
          <p:cNvPr id="20" name="그림 19" descr="스크린샷이(가) 표시된 사진&#10;&#10;자동 생성된 설명">
            <a:extLst>
              <a:ext uri="{FF2B5EF4-FFF2-40B4-BE49-F238E27FC236}">
                <a16:creationId xmlns:a16="http://schemas.microsoft.com/office/drawing/2014/main" id="{F1B39D5D-8322-4B40-8C37-16117DF3CFE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83" y="3927919"/>
            <a:ext cx="4647600" cy="2570400"/>
          </a:xfrm>
          <a:prstGeom prst="rect">
            <a:avLst/>
          </a:prstGeom>
        </p:spPr>
      </p:pic>
      <p:pic>
        <p:nvPicPr>
          <p:cNvPr id="36" name="그림 35" descr="스크린샷이(가) 표시된 사진&#10;&#10;자동 생성된 설명">
            <a:extLst>
              <a:ext uri="{FF2B5EF4-FFF2-40B4-BE49-F238E27FC236}">
                <a16:creationId xmlns:a16="http://schemas.microsoft.com/office/drawing/2014/main" id="{A86D17DD-1543-4BE4-B571-84B144FA6DE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613" y="1325563"/>
            <a:ext cx="4647600" cy="2570400"/>
          </a:xfrm>
          <a:prstGeom prst="rect">
            <a:avLst/>
          </a:prstGeom>
        </p:spPr>
      </p:pic>
      <p:pic>
        <p:nvPicPr>
          <p:cNvPr id="38" name="그림 37" descr="스크린샷이(가) 표시된 사진&#10;&#10;자동 생성된 설명">
            <a:extLst>
              <a:ext uri="{FF2B5EF4-FFF2-40B4-BE49-F238E27FC236}">
                <a16:creationId xmlns:a16="http://schemas.microsoft.com/office/drawing/2014/main" id="{41E24665-5DA6-43C2-B575-5D898E189101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613" y="3895963"/>
            <a:ext cx="4647600" cy="25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13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11F52-C04E-4F70-9F18-7E57F6D9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67" y="0"/>
            <a:ext cx="10515600" cy="1325563"/>
          </a:xfrm>
        </p:spPr>
        <p:txBody>
          <a:bodyPr/>
          <a:lstStyle/>
          <a:p>
            <a:r>
              <a:rPr lang="en-US" altLang="ko-KR" dirty="0">
                <a:cs typeface="Calibri Light"/>
              </a:rPr>
              <a:t>4.</a:t>
            </a:r>
            <a:r>
              <a:rPr lang="ko-KR" altLang="en-US" dirty="0">
                <a:cs typeface="Calibri Light"/>
              </a:rPr>
              <a:t>결과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9B1B9-678C-45F0-ABC7-5087E8FA7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33" y="98239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ea typeface="맑은 고딕"/>
                <a:cs typeface="Calibri"/>
              </a:rPr>
              <a:t>3</a:t>
            </a:r>
            <a:r>
              <a:rPr lang="ko-KR" altLang="ko-KR" dirty="0">
                <a:ea typeface="맑은 고딕"/>
                <a:cs typeface="Calibri"/>
              </a:rPr>
              <a:t>.)</a:t>
            </a:r>
            <a:r>
              <a:rPr lang="ko-KR" altLang="en-US" dirty="0">
                <a:ea typeface="맑은 고딕"/>
                <a:cs typeface="Calibri"/>
              </a:rPr>
              <a:t> 모델분석결과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C6C426B6-5F74-4D1F-9FAE-1DB234C94BB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146" y="1524264"/>
            <a:ext cx="4647600" cy="2570400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520FF941-3216-4E6A-A908-CB1FC9B7187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13" y="4094664"/>
            <a:ext cx="4647600" cy="2570400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592D7AF1-A361-4870-9085-DF3CAF5039D2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599" y="1478136"/>
            <a:ext cx="4647600" cy="2570400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4FAC7476-FAD2-4FB0-B67F-BF63F42302DD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496" y="4048536"/>
            <a:ext cx="4647600" cy="25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23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11F52-C04E-4F70-9F18-7E57F6D9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67" y="0"/>
            <a:ext cx="10515600" cy="1325563"/>
          </a:xfrm>
        </p:spPr>
        <p:txBody>
          <a:bodyPr/>
          <a:lstStyle/>
          <a:p>
            <a:r>
              <a:rPr lang="en-US" altLang="ko-KR" dirty="0">
                <a:cs typeface="Calibri Light"/>
              </a:rPr>
              <a:t>4.</a:t>
            </a:r>
            <a:r>
              <a:rPr lang="ko-KR" altLang="en-US" dirty="0">
                <a:cs typeface="Calibri Light"/>
              </a:rPr>
              <a:t>결과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9B1B9-678C-45F0-ABC7-5087E8FA7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33" y="98239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ea typeface="맑은 고딕"/>
                <a:cs typeface="Calibri"/>
              </a:rPr>
              <a:t>3</a:t>
            </a:r>
            <a:r>
              <a:rPr lang="ko-KR" altLang="ko-KR" dirty="0">
                <a:ea typeface="맑은 고딕"/>
                <a:cs typeface="Calibri"/>
              </a:rPr>
              <a:t>.)</a:t>
            </a:r>
            <a:r>
              <a:rPr lang="ko-KR" altLang="en-US" dirty="0">
                <a:ea typeface="맑은 고딕"/>
                <a:cs typeface="Calibri"/>
              </a:rPr>
              <a:t> 모델분석결과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9A01564-2839-43DB-9564-2AF1EC7A553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59" y="1524264"/>
            <a:ext cx="4647600" cy="2570400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454BBE4E-1380-48DB-A34D-C4243880687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3" y="4048536"/>
            <a:ext cx="4647600" cy="2570400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9A5226C6-29A1-444E-9FF7-9EB50B0ED089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570" y="1478136"/>
            <a:ext cx="4647600" cy="2570400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C5C49DE2-D792-43E7-8D85-DD5520AF46BF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807" y="4018816"/>
            <a:ext cx="4647600" cy="25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74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11F52-C04E-4F70-9F18-7E57F6D9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67" y="0"/>
            <a:ext cx="10515600" cy="1325563"/>
          </a:xfrm>
        </p:spPr>
        <p:txBody>
          <a:bodyPr/>
          <a:lstStyle/>
          <a:p>
            <a:r>
              <a:rPr lang="en-US" altLang="ko-KR" dirty="0">
                <a:cs typeface="Calibri Light"/>
              </a:rPr>
              <a:t>4.</a:t>
            </a:r>
            <a:r>
              <a:rPr lang="ko-KR" altLang="en-US" dirty="0">
                <a:cs typeface="Calibri Light"/>
              </a:rPr>
              <a:t>결과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9B1B9-678C-45F0-ABC7-5087E8FA7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33" y="98239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ea typeface="맑은 고딕"/>
                <a:cs typeface="Calibri"/>
              </a:rPr>
              <a:t>3</a:t>
            </a:r>
            <a:r>
              <a:rPr lang="ko-KR" altLang="ko-KR" dirty="0">
                <a:ea typeface="맑은 고딕"/>
                <a:cs typeface="Calibri"/>
              </a:rPr>
              <a:t>.)</a:t>
            </a:r>
            <a:r>
              <a:rPr lang="ko-KR" altLang="en-US" dirty="0">
                <a:ea typeface="맑은 고딕"/>
                <a:cs typeface="Calibri"/>
              </a:rPr>
              <a:t> 모델분석결과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2F95F820-3646-4A1B-85C1-E21B499D9C1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267" y="1409069"/>
            <a:ext cx="4647600" cy="2570400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1FC1B01A-E6DD-4715-8951-BA9BAEF6DBA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44" y="4132074"/>
            <a:ext cx="4647600" cy="2570400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11EBFD21-70F8-4AB4-860E-421E8542AA28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846" y="1561674"/>
            <a:ext cx="4647600" cy="2570400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EEDCCF30-5825-46C8-9D43-DB38D8FDB5F2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846" y="4132074"/>
            <a:ext cx="4647600" cy="25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57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11F52-C04E-4F70-9F18-7E57F6D9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67" y="0"/>
            <a:ext cx="10515600" cy="1325563"/>
          </a:xfrm>
        </p:spPr>
        <p:txBody>
          <a:bodyPr/>
          <a:lstStyle/>
          <a:p>
            <a:r>
              <a:rPr lang="en-US" altLang="ko-KR" dirty="0">
                <a:cs typeface="Calibri Light"/>
              </a:rPr>
              <a:t>4.</a:t>
            </a:r>
            <a:r>
              <a:rPr lang="ko-KR" altLang="en-US" dirty="0">
                <a:cs typeface="Calibri Light"/>
              </a:rPr>
              <a:t>결과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9B1B9-678C-45F0-ABC7-5087E8FA7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33" y="98239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ea typeface="맑은 고딕"/>
                <a:cs typeface="Calibri"/>
              </a:rPr>
              <a:t>3</a:t>
            </a:r>
            <a:r>
              <a:rPr lang="ko-KR" altLang="ko-KR" dirty="0">
                <a:ea typeface="맑은 고딕"/>
                <a:cs typeface="Calibri"/>
              </a:rPr>
              <a:t>.)</a:t>
            </a:r>
            <a:r>
              <a:rPr lang="ko-KR" altLang="en-US" dirty="0">
                <a:ea typeface="맑은 고딕"/>
                <a:cs typeface="Calibri"/>
              </a:rPr>
              <a:t> 모델 분석 결과  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ACFDC4-D3DF-44CB-9C3F-CE0B1AC0B0AF}"/>
              </a:ext>
            </a:extLst>
          </p:cNvPr>
          <p:cNvGrpSpPr/>
          <p:nvPr/>
        </p:nvGrpSpPr>
        <p:grpSpPr>
          <a:xfrm>
            <a:off x="1104432" y="1493740"/>
            <a:ext cx="4737568" cy="3002059"/>
            <a:chOff x="1104432" y="1493741"/>
            <a:chExt cx="4204703" cy="290370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6E99F43-3136-487F-87AF-364A91409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4432" y="1493741"/>
              <a:ext cx="4204703" cy="290370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C7F055-1118-4403-AFC5-DB465B69A2C5}"/>
                </a:ext>
              </a:extLst>
            </p:cNvPr>
            <p:cNvSpPr txBox="1"/>
            <p:nvPr/>
          </p:nvSpPr>
          <p:spPr>
            <a:xfrm>
              <a:off x="3526162" y="2256814"/>
              <a:ext cx="626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[FP]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06FA13-7EA0-4ABA-BC1B-C3AF4EC60305}"/>
                </a:ext>
              </a:extLst>
            </p:cNvPr>
            <p:cNvSpPr txBox="1"/>
            <p:nvPr/>
          </p:nvSpPr>
          <p:spPr>
            <a:xfrm>
              <a:off x="3526162" y="3423414"/>
              <a:ext cx="626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[TP]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CCC3C3-2061-46F9-A9E9-DC4AFAB4328F}"/>
                </a:ext>
              </a:extLst>
            </p:cNvPr>
            <p:cNvSpPr txBox="1"/>
            <p:nvPr/>
          </p:nvSpPr>
          <p:spPr>
            <a:xfrm>
              <a:off x="2036331" y="3429000"/>
              <a:ext cx="626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[FN]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918238-4D7D-44B8-9351-B3A71518FB48}"/>
                </a:ext>
              </a:extLst>
            </p:cNvPr>
            <p:cNvSpPr txBox="1"/>
            <p:nvPr/>
          </p:nvSpPr>
          <p:spPr>
            <a:xfrm>
              <a:off x="2002030" y="2291470"/>
              <a:ext cx="6265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[TN]</a:t>
              </a:r>
              <a:endParaRPr lang="ko-KR" altLang="en-US" dirty="0">
                <a:solidFill>
                  <a:schemeClr val="bg1"/>
                </a:solidFill>
              </a:endParaRPr>
            </a:p>
            <a:p>
              <a:endParaRPr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436E3CA-41F4-4B55-A981-84F7A477FFDF}"/>
              </a:ext>
            </a:extLst>
          </p:cNvPr>
          <p:cNvGrpSpPr/>
          <p:nvPr/>
        </p:nvGrpSpPr>
        <p:grpSpPr>
          <a:xfrm>
            <a:off x="6015099" y="1524264"/>
            <a:ext cx="4584213" cy="2903702"/>
            <a:chOff x="6274307" y="1524264"/>
            <a:chExt cx="4325005" cy="290370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2E94879-1563-4C13-998E-A304CB49F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4307" y="1524264"/>
              <a:ext cx="4325005" cy="290370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1E2D17-F34D-42A3-A0EE-641A83060C1B}"/>
                </a:ext>
              </a:extLst>
            </p:cNvPr>
            <p:cNvSpPr txBox="1"/>
            <p:nvPr/>
          </p:nvSpPr>
          <p:spPr>
            <a:xfrm>
              <a:off x="7203115" y="2307961"/>
              <a:ext cx="626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[TN]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C9313F0-2E5E-4A40-AC61-3102BB45CB0B}"/>
                </a:ext>
              </a:extLst>
            </p:cNvPr>
            <p:cNvSpPr txBox="1"/>
            <p:nvPr/>
          </p:nvSpPr>
          <p:spPr>
            <a:xfrm>
              <a:off x="7203115" y="3450292"/>
              <a:ext cx="626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[FN]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AB3ACB-0B36-4ED7-A55D-0BABB6886A5A}"/>
                </a:ext>
              </a:extLst>
            </p:cNvPr>
            <p:cNvSpPr txBox="1"/>
            <p:nvPr/>
          </p:nvSpPr>
          <p:spPr>
            <a:xfrm>
              <a:off x="8794821" y="2307961"/>
              <a:ext cx="626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[FP]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71F2F5A-0AB8-4D30-B61E-07A189B5AFA7}"/>
                </a:ext>
              </a:extLst>
            </p:cNvPr>
            <p:cNvSpPr txBox="1"/>
            <p:nvPr/>
          </p:nvSpPr>
          <p:spPr>
            <a:xfrm>
              <a:off x="8794821" y="3450292"/>
              <a:ext cx="626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[TP]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2D1958D-F497-41FF-8186-7BB27FBBE087}"/>
              </a:ext>
            </a:extLst>
          </p:cNvPr>
          <p:cNvSpPr txBox="1"/>
          <p:nvPr/>
        </p:nvSpPr>
        <p:spPr>
          <a:xfrm>
            <a:off x="999066" y="4557830"/>
            <a:ext cx="9846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*True Positive, TP: </a:t>
            </a:r>
            <a:r>
              <a:rPr lang="ko-KR" altLang="en-US" dirty="0"/>
              <a:t>새로운 진단 방법에 의하여 양성</a:t>
            </a:r>
            <a:r>
              <a:rPr lang="en-US" altLang="ko-KR" dirty="0"/>
              <a:t>(</a:t>
            </a:r>
            <a:r>
              <a:rPr lang="ko-KR" altLang="en-US" dirty="0"/>
              <a:t>질병</a:t>
            </a:r>
            <a:r>
              <a:rPr lang="en-US" altLang="ko-KR" dirty="0"/>
              <a:t>)</a:t>
            </a:r>
            <a:r>
              <a:rPr lang="ko-KR" altLang="en-US" dirty="0"/>
              <a:t>으로 진단되었고 실제로도 양성인 경우</a:t>
            </a:r>
            <a:r>
              <a:rPr lang="en-US" altLang="ko-KR" dirty="0"/>
              <a:t>. </a:t>
            </a:r>
          </a:p>
          <a:p>
            <a:endParaRPr lang="en-US" altLang="ko-KR" dirty="0"/>
          </a:p>
          <a:p>
            <a:r>
              <a:rPr lang="en-US" altLang="ko-KR" dirty="0"/>
              <a:t>*True Negative, TN: </a:t>
            </a:r>
            <a:r>
              <a:rPr lang="ko-KR" altLang="en-US" dirty="0"/>
              <a:t>새로운 진단 방법에 의하여 음성</a:t>
            </a:r>
            <a:r>
              <a:rPr lang="en-US" altLang="ko-KR" dirty="0"/>
              <a:t>(</a:t>
            </a:r>
            <a:r>
              <a:rPr lang="ko-KR" altLang="en-US" dirty="0"/>
              <a:t>정상</a:t>
            </a:r>
            <a:r>
              <a:rPr lang="en-US" altLang="ko-KR" dirty="0"/>
              <a:t>)</a:t>
            </a:r>
            <a:r>
              <a:rPr lang="ko-KR" altLang="en-US" dirty="0"/>
              <a:t>으로 진단되었고 실제로도 음성인 경우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/>
              <a:t>*False Positive, FP: </a:t>
            </a:r>
            <a:r>
              <a:rPr lang="ko-KR" altLang="en-US" dirty="0"/>
              <a:t>새로운 진단 방법은 양성</a:t>
            </a:r>
            <a:r>
              <a:rPr lang="en-US" altLang="ko-KR" dirty="0"/>
              <a:t>(</a:t>
            </a:r>
            <a:r>
              <a:rPr lang="ko-KR" altLang="en-US" dirty="0"/>
              <a:t>질병</a:t>
            </a:r>
            <a:r>
              <a:rPr lang="en-US" altLang="ko-KR" dirty="0"/>
              <a:t>)</a:t>
            </a:r>
            <a:r>
              <a:rPr lang="ko-KR" altLang="en-US" dirty="0"/>
              <a:t>으로 진단하였으나 실제로는 음성인 경우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/>
              <a:t>*False Negative, FN: </a:t>
            </a:r>
            <a:r>
              <a:rPr lang="ko-KR" altLang="en-US" dirty="0"/>
              <a:t>새로운 진단 방법은 음성</a:t>
            </a:r>
            <a:r>
              <a:rPr lang="en-US" altLang="ko-KR" dirty="0"/>
              <a:t>(</a:t>
            </a:r>
            <a:r>
              <a:rPr lang="ko-KR" altLang="en-US" dirty="0"/>
              <a:t>정상</a:t>
            </a:r>
            <a:r>
              <a:rPr lang="en-US" altLang="ko-KR" dirty="0"/>
              <a:t>)</a:t>
            </a:r>
            <a:r>
              <a:rPr lang="ko-KR" altLang="en-US" dirty="0"/>
              <a:t>으로 진단하였으나 실제로는 양성인 경우</a:t>
            </a:r>
            <a:r>
              <a:rPr lang="en-US" altLang="ko-KR" dirty="0"/>
              <a:t>.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88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51866-C530-4DD6-AF4E-E56C7599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cs typeface="Calibri Light"/>
              </a:rPr>
              <a:t>1.</a:t>
            </a:r>
            <a:r>
              <a:rPr lang="ko-KR" altLang="en-US" dirty="0">
                <a:cs typeface="Calibri Light"/>
              </a:rPr>
              <a:t>작품 및 도구 설명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617F5-CBEA-41A9-8173-3A9713181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773" y="1458072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1.)</a:t>
            </a:r>
            <a:r>
              <a:rPr lang="ko-KR" altLang="en-US" dirty="0"/>
              <a:t>작품설명</a:t>
            </a:r>
            <a:r>
              <a:rPr lang="en-US" altLang="ko-KR" sz="2600" dirty="0"/>
              <a:t> </a:t>
            </a:r>
          </a:p>
          <a:p>
            <a:pPr marL="0" indent="0">
              <a:buNone/>
            </a:pPr>
            <a:endParaRPr lang="en-US" altLang="ko-KR" sz="2600" dirty="0"/>
          </a:p>
          <a:p>
            <a:pPr marL="0" indent="0">
              <a:buNone/>
            </a:pPr>
            <a:r>
              <a:rPr lang="en-US" altLang="ko-KR" sz="2600" dirty="0"/>
              <a:t>-</a:t>
            </a:r>
            <a:r>
              <a:rPr lang="ko-KR" altLang="en-US" sz="2600" dirty="0"/>
              <a:t>개요</a:t>
            </a:r>
            <a:r>
              <a:rPr lang="en-US" altLang="ko-KR" sz="2600" dirty="0"/>
              <a:t>: 2020</a:t>
            </a:r>
            <a:r>
              <a:rPr lang="ko-KR" altLang="en-US" sz="2600" dirty="0"/>
              <a:t>년이 시작된 현재 세계적인 가장 큰 </a:t>
            </a:r>
            <a:r>
              <a:rPr lang="en-US" altLang="ko-KR" sz="2600" dirty="0"/>
              <a:t>issue</a:t>
            </a:r>
            <a:r>
              <a:rPr lang="ko-KR" altLang="en-US" sz="2600" dirty="0"/>
              <a:t>는 </a:t>
            </a:r>
            <a:r>
              <a:rPr lang="en-US" altLang="ko-KR" sz="2600" dirty="0"/>
              <a:t>COVID-19</a:t>
            </a:r>
            <a:r>
              <a:rPr lang="ko-KR" altLang="en-US" sz="2600" dirty="0"/>
              <a:t>이다</a:t>
            </a:r>
            <a:r>
              <a:rPr lang="en-US" altLang="ko-KR" sz="2600" dirty="0"/>
              <a:t>. </a:t>
            </a:r>
            <a:r>
              <a:rPr lang="ko-KR" altLang="en-US" sz="2600" dirty="0"/>
              <a:t>현재 </a:t>
            </a:r>
            <a:r>
              <a:rPr lang="en-US" altLang="ko-KR" sz="2600" dirty="0"/>
              <a:t>COVID-</a:t>
            </a:r>
          </a:p>
          <a:p>
            <a:pPr marL="0" indent="0">
              <a:buNone/>
            </a:pPr>
            <a:r>
              <a:rPr lang="en-US" altLang="ko-KR" sz="2600" dirty="0"/>
              <a:t>19</a:t>
            </a:r>
            <a:r>
              <a:rPr lang="ko-KR" altLang="en-US" sz="2600" dirty="0"/>
              <a:t>는 중국 우한에 국한된 지역에서 시작되어 현재는 전 세계적으로 확산되어지고 </a:t>
            </a:r>
            <a:endParaRPr lang="en-US" altLang="ko-KR" sz="2600" dirty="0"/>
          </a:p>
          <a:p>
            <a:pPr marL="0" indent="0">
              <a:buNone/>
            </a:pPr>
            <a:r>
              <a:rPr lang="ko-KR" altLang="en-US" sz="2600" dirty="0"/>
              <a:t>있다</a:t>
            </a:r>
            <a:r>
              <a:rPr lang="en-US" altLang="ko-KR" sz="2600" dirty="0"/>
              <a:t>. COVID-19</a:t>
            </a:r>
            <a:r>
              <a:rPr lang="ko-KR" altLang="en-US" sz="2600" dirty="0"/>
              <a:t>는 폐렴의 일종으로 호흡기 질환을 동반한다</a:t>
            </a:r>
            <a:r>
              <a:rPr lang="en-US" altLang="ko-KR" sz="2600" dirty="0"/>
              <a:t>. </a:t>
            </a:r>
            <a:r>
              <a:rPr lang="ko-KR" altLang="en-US" sz="2600" dirty="0"/>
              <a:t>또한 호흡기를 통하여 </a:t>
            </a:r>
            <a:endParaRPr lang="en-US" altLang="ko-KR" sz="2600" dirty="0"/>
          </a:p>
          <a:p>
            <a:pPr marL="0" indent="0">
              <a:buNone/>
            </a:pPr>
            <a:r>
              <a:rPr lang="ko-KR" altLang="en-US" sz="2600" dirty="0"/>
              <a:t>전염된다</a:t>
            </a:r>
            <a:r>
              <a:rPr lang="en-US" altLang="ko-KR" sz="2600" dirty="0"/>
              <a:t>. </a:t>
            </a:r>
            <a:r>
              <a:rPr lang="ko-KR" altLang="en-US" sz="2600" dirty="0"/>
              <a:t>그렇기에 </a:t>
            </a:r>
            <a:r>
              <a:rPr lang="en-US" altLang="ko-KR" sz="2600" dirty="0"/>
              <a:t>COVID-19 </a:t>
            </a:r>
            <a:r>
              <a:rPr lang="ko-KR" altLang="en-US" sz="2600" dirty="0"/>
              <a:t>감염여부는 </a:t>
            </a:r>
            <a:r>
              <a:rPr lang="en-US" altLang="ko-KR" sz="2600" dirty="0"/>
              <a:t>Chest X-ray Image</a:t>
            </a:r>
            <a:r>
              <a:rPr lang="ko-KR" altLang="en-US" sz="2600" dirty="0"/>
              <a:t>를 통하여 확인 가능하다</a:t>
            </a:r>
            <a:r>
              <a:rPr lang="en-US" altLang="ko-KR" sz="2600" dirty="0"/>
              <a:t>. </a:t>
            </a:r>
          </a:p>
          <a:p>
            <a:pPr marL="0" indent="0">
              <a:buNone/>
            </a:pPr>
            <a:r>
              <a:rPr lang="ko-KR" altLang="en-US" sz="2600" dirty="0"/>
              <a:t>그러나 반드시 </a:t>
            </a:r>
            <a:r>
              <a:rPr lang="en-US" altLang="ko-KR" sz="2600" dirty="0"/>
              <a:t>COVID-19</a:t>
            </a:r>
            <a:r>
              <a:rPr lang="ko-KR" altLang="en-US" sz="2600" dirty="0"/>
              <a:t>에 의한 질병으로만 볼 수 는 없다</a:t>
            </a:r>
            <a:r>
              <a:rPr lang="en-US" altLang="ko-KR" sz="2600" dirty="0"/>
              <a:t>. </a:t>
            </a:r>
            <a:r>
              <a:rPr lang="ko-KR" altLang="en-US" sz="2600" dirty="0"/>
              <a:t>그렇다면 보편적인 폐렴과 </a:t>
            </a:r>
            <a:endParaRPr lang="en-US" altLang="ko-KR" sz="2600" dirty="0"/>
          </a:p>
          <a:p>
            <a:pPr marL="0" indent="0">
              <a:buNone/>
            </a:pPr>
            <a:r>
              <a:rPr lang="en-US" altLang="ko-KR" sz="2600" dirty="0"/>
              <a:t>COVID-19</a:t>
            </a:r>
            <a:r>
              <a:rPr lang="ko-KR" altLang="en-US" sz="2600" dirty="0"/>
              <a:t>로 인한 폐렴의 </a:t>
            </a:r>
            <a:r>
              <a:rPr lang="en-US" altLang="ko-KR" sz="2600" dirty="0"/>
              <a:t>Chest X-ray image</a:t>
            </a:r>
            <a:r>
              <a:rPr lang="ko-KR" altLang="en-US" sz="2600" dirty="0"/>
              <a:t>가 어떻게 차이가 있는지를 분석해보고 </a:t>
            </a:r>
            <a:endParaRPr lang="en-US" altLang="ko-KR" sz="2600" dirty="0"/>
          </a:p>
          <a:p>
            <a:pPr marL="0" indent="0">
              <a:buNone/>
            </a:pPr>
            <a:r>
              <a:rPr lang="ko-KR" altLang="en-US" sz="2600" dirty="0"/>
              <a:t>추가적으로 정상인</a:t>
            </a:r>
            <a:r>
              <a:rPr lang="en-US" altLang="ko-KR" sz="2600" dirty="0"/>
              <a:t>, </a:t>
            </a:r>
            <a:r>
              <a:rPr lang="ko-KR" altLang="en-US" sz="2600" dirty="0"/>
              <a:t>일반 폐렴환자</a:t>
            </a:r>
            <a:r>
              <a:rPr lang="en-US" altLang="ko-KR" sz="2600" dirty="0"/>
              <a:t>, COVID-19 </a:t>
            </a:r>
            <a:r>
              <a:rPr lang="ko-KR" altLang="en-US" sz="2600" dirty="0"/>
              <a:t>환자를 분류할 수 있는 신경망을 </a:t>
            </a:r>
            <a:endParaRPr lang="en-US" altLang="ko-KR" sz="2600" dirty="0"/>
          </a:p>
          <a:p>
            <a:pPr marL="0" indent="0">
              <a:buNone/>
            </a:pPr>
            <a:r>
              <a:rPr lang="ko-KR" altLang="en-US" sz="2600" dirty="0"/>
              <a:t>구현하여 분류해보는 작업은 충분히 가치 있는 일이라 생각된다</a:t>
            </a:r>
            <a:r>
              <a:rPr lang="en-US" altLang="ko-KR" sz="2600" dirty="0"/>
              <a:t>. </a:t>
            </a:r>
          </a:p>
          <a:p>
            <a:pPr marL="0" indent="0">
              <a:buNone/>
            </a:pPr>
            <a:endParaRPr lang="en-US" altLang="ko-KR" sz="2600" dirty="0"/>
          </a:p>
          <a:p>
            <a:pPr marL="0" indent="0" fontAlgn="base" latinLnBrk="1">
              <a:buNone/>
            </a:pPr>
            <a:r>
              <a:rPr lang="en-US" altLang="ko-KR" sz="2600" dirty="0"/>
              <a:t>-</a:t>
            </a:r>
            <a:r>
              <a:rPr lang="ko-KR" altLang="en-US" sz="2600" dirty="0"/>
              <a:t>목적</a:t>
            </a:r>
            <a:r>
              <a:rPr lang="en-US" altLang="ko-KR" sz="2600" dirty="0"/>
              <a:t>: </a:t>
            </a:r>
            <a:r>
              <a:rPr lang="en-US" altLang="ko-KR" sz="2600" dirty="0" err="1"/>
              <a:t>Covid</a:t>
            </a:r>
            <a:r>
              <a:rPr lang="en-US" altLang="ko-KR" sz="2600" dirty="0"/>
              <a:t> </a:t>
            </a:r>
            <a:r>
              <a:rPr lang="ko-KR" altLang="en-US" sz="2600" dirty="0"/>
              <a:t>폐렴 환자와 정상인의 </a:t>
            </a:r>
            <a:r>
              <a:rPr lang="en-US" altLang="ko-KR" sz="2600" dirty="0"/>
              <a:t>X-ray </a:t>
            </a:r>
            <a:r>
              <a:rPr lang="ko-KR" altLang="en-US" sz="2600" dirty="0"/>
              <a:t>이미지를 통한 </a:t>
            </a:r>
            <a:r>
              <a:rPr lang="ko-KR" altLang="en-US" sz="2600" dirty="0" err="1"/>
              <a:t>확진여부</a:t>
            </a:r>
            <a:r>
              <a:rPr lang="ko-KR" altLang="en-US" sz="2600" dirty="0"/>
              <a:t> 판단 및 </a:t>
            </a:r>
            <a:r>
              <a:rPr lang="ko-KR" altLang="en-US" sz="2600" dirty="0" err="1"/>
              <a:t>확진자</a:t>
            </a:r>
            <a:r>
              <a:rPr lang="ko-KR" altLang="en-US" sz="2600" dirty="0"/>
              <a:t> 분류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46812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11F52-C04E-4F70-9F18-7E57F6D9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67" y="0"/>
            <a:ext cx="10515600" cy="1325563"/>
          </a:xfrm>
        </p:spPr>
        <p:txBody>
          <a:bodyPr/>
          <a:lstStyle/>
          <a:p>
            <a:r>
              <a:rPr lang="en-US" altLang="ko-KR" dirty="0">
                <a:cs typeface="Calibri Light"/>
              </a:rPr>
              <a:t>4.</a:t>
            </a:r>
            <a:r>
              <a:rPr lang="ko-KR" altLang="en-US" dirty="0">
                <a:cs typeface="Calibri Light"/>
              </a:rPr>
              <a:t>결과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9B1B9-678C-45F0-ABC7-5087E8FA7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7" y="1109397"/>
            <a:ext cx="10964333" cy="55623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dirty="0">
                <a:ea typeface="맑은 고딕"/>
                <a:cs typeface="Calibri"/>
              </a:rPr>
              <a:t>-</a:t>
            </a:r>
            <a:r>
              <a:rPr lang="ko-KR" altLang="en-US" dirty="0">
                <a:ea typeface="맑은 고딕"/>
                <a:cs typeface="Calibri"/>
              </a:rPr>
              <a:t>통계적 지표</a:t>
            </a:r>
            <a:r>
              <a:rPr lang="en-US" altLang="ko-KR" dirty="0">
                <a:ea typeface="맑은 고딕"/>
                <a:cs typeface="Calibri"/>
              </a:rPr>
              <a:t>-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en-US" altLang="ko-KR" sz="2000" dirty="0">
                <a:ea typeface="맑은 고딕"/>
                <a:cs typeface="Calibri"/>
              </a:rPr>
              <a:t>*</a:t>
            </a:r>
            <a:r>
              <a:rPr lang="ko-KR" altLang="en-US" sz="2000" dirty="0">
                <a:ea typeface="맑은 고딕"/>
                <a:cs typeface="Calibri"/>
              </a:rPr>
              <a:t>특이도</a:t>
            </a:r>
            <a:r>
              <a:rPr lang="en-US" altLang="ko-KR" sz="2000" dirty="0"/>
              <a:t>(Sensitivity): </a:t>
            </a:r>
            <a:r>
              <a:rPr lang="ko-KR" altLang="en-US" sz="1600" dirty="0"/>
              <a:t>새로운 진단 방법이 정상이라고 판명한 사람 중 실제로 정상인 사람 </a:t>
            </a:r>
            <a:r>
              <a:rPr lang="en-US" altLang="ko-KR" sz="1600" dirty="0"/>
              <a:t>/ </a:t>
            </a:r>
            <a:r>
              <a:rPr lang="ko-KR" altLang="en-US" sz="1600" dirty="0"/>
              <a:t>실제로 정상인 사람의 수</a:t>
            </a:r>
            <a:br>
              <a:rPr lang="en-US" altLang="ko-KR" sz="2000" dirty="0"/>
            </a:br>
            <a:r>
              <a:rPr lang="en-US" altLang="ko-KR" sz="2000" dirty="0"/>
              <a:t>				             </a:t>
            </a:r>
            <a:r>
              <a:rPr lang="en-US" altLang="ko-KR" sz="3600" dirty="0"/>
              <a:t>TN / (TN + FP)</a:t>
            </a:r>
          </a:p>
          <a:p>
            <a:pPr marL="0" indent="0">
              <a:buNone/>
            </a:pPr>
            <a:r>
              <a:rPr lang="en-US" altLang="ko-KR" sz="2000" dirty="0">
                <a:ea typeface="맑은 고딕"/>
                <a:cs typeface="Calibri"/>
              </a:rPr>
              <a:t>*</a:t>
            </a:r>
            <a:r>
              <a:rPr lang="ko-KR" altLang="en-US" sz="2000" dirty="0">
                <a:ea typeface="맑은 고딕"/>
                <a:cs typeface="Calibri"/>
              </a:rPr>
              <a:t>민감도</a:t>
            </a:r>
            <a:r>
              <a:rPr lang="en-US" altLang="ko-KR" sz="2000" dirty="0"/>
              <a:t>(Specificity)</a:t>
            </a:r>
            <a:r>
              <a:rPr lang="en-US" altLang="ko-KR" sz="2000" dirty="0">
                <a:ea typeface="맑은 고딕"/>
                <a:cs typeface="Calibri"/>
              </a:rPr>
              <a:t>: </a:t>
            </a:r>
            <a:r>
              <a:rPr lang="ko-KR" altLang="en-US" sz="1600" dirty="0"/>
              <a:t>새로운 진단 방법이 환자라고 판명한 사람 중 실제로 환자인 사람 </a:t>
            </a:r>
            <a:r>
              <a:rPr lang="en-US" altLang="ko-KR" sz="1600" dirty="0"/>
              <a:t>/ </a:t>
            </a:r>
            <a:r>
              <a:rPr lang="ko-KR" altLang="en-US" sz="1600" dirty="0"/>
              <a:t>실제로 환자인 사람의 수</a:t>
            </a:r>
            <a:endParaRPr lang="en-US" altLang="ko-KR" sz="1600" dirty="0">
              <a:ea typeface="맑은 고딕"/>
              <a:cs typeface="Calibri"/>
            </a:endParaRPr>
          </a:p>
          <a:p>
            <a:pPr marL="0" indent="0" algn="ctr">
              <a:buNone/>
            </a:pPr>
            <a:r>
              <a:rPr lang="en-US" altLang="ko-KR" sz="3600" dirty="0"/>
              <a:t>     TP / (TP + FN)</a:t>
            </a:r>
            <a:endParaRPr lang="en-US" altLang="ko-KR" sz="3600" dirty="0"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en-US" altLang="ko-KR" sz="2000" dirty="0">
                <a:ea typeface="맑은 고딕"/>
                <a:cs typeface="Calibri"/>
              </a:rPr>
              <a:t> *</a:t>
            </a:r>
            <a:r>
              <a:rPr lang="ko-KR" altLang="en-US" sz="2000" dirty="0">
                <a:ea typeface="맑은 고딕"/>
                <a:cs typeface="Calibri"/>
              </a:rPr>
              <a:t>양성예측도</a:t>
            </a:r>
            <a:r>
              <a:rPr lang="en-US" altLang="ko-KR" sz="2000" dirty="0"/>
              <a:t>(Positive Predictive Value, PPV)</a:t>
            </a:r>
            <a:r>
              <a:rPr lang="en-US" altLang="ko-KR" sz="2000" dirty="0">
                <a:ea typeface="맑은 고딕"/>
                <a:cs typeface="Calibri"/>
              </a:rPr>
              <a:t>: </a:t>
            </a:r>
            <a:r>
              <a:rPr lang="ko-KR" altLang="en-US" sz="1600" dirty="0"/>
              <a:t>검사에서 질병이 있다라고 판정이 난 집단에서 실제로 질병이 있는 수</a:t>
            </a:r>
            <a:endParaRPr lang="en-US" altLang="ko-KR" sz="1600" dirty="0">
              <a:ea typeface="맑은 고딕"/>
              <a:cs typeface="Calibri"/>
            </a:endParaRPr>
          </a:p>
          <a:p>
            <a:pPr marL="0" indent="0" algn="ctr">
              <a:buNone/>
            </a:pPr>
            <a:r>
              <a:rPr lang="en-US" altLang="ko-KR" sz="3600" dirty="0"/>
              <a:t>    TP / (TP + FP)</a:t>
            </a:r>
            <a:endParaRPr lang="en-US" altLang="ko-KR" sz="3600" dirty="0"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en-US" altLang="ko-KR" sz="2000" dirty="0"/>
              <a:t>*</a:t>
            </a:r>
            <a:r>
              <a:rPr lang="ko-KR" altLang="en-US" sz="2000" dirty="0"/>
              <a:t>음성예측도</a:t>
            </a:r>
            <a:r>
              <a:rPr lang="en-US" altLang="ko-KR" sz="2000" dirty="0"/>
              <a:t>(Negative Predictive Value, NPV)</a:t>
            </a:r>
            <a:r>
              <a:rPr lang="en-US" altLang="ko-KR" sz="2000" dirty="0">
                <a:ea typeface="맑은 고딕"/>
                <a:cs typeface="Calibri"/>
              </a:rPr>
              <a:t>: </a:t>
            </a:r>
            <a:r>
              <a:rPr lang="ko-KR" altLang="en-US" sz="1600" dirty="0"/>
              <a:t>검사에서 질병이 없다 라고 판정이 난 집단에서 실제로 질병이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 없는 수</a:t>
            </a:r>
            <a:endParaRPr lang="en-US" altLang="ko-KR" sz="1600" dirty="0"/>
          </a:p>
          <a:p>
            <a:pPr marL="0" indent="0" algn="ctr">
              <a:buNone/>
            </a:pPr>
            <a:r>
              <a:rPr lang="en-US" altLang="ko-KR" sz="3500" dirty="0"/>
              <a:t>   </a:t>
            </a:r>
            <a:r>
              <a:rPr lang="en-US" altLang="ko-KR" sz="3300" dirty="0"/>
              <a:t>TN / (TN + FN)</a:t>
            </a:r>
          </a:p>
          <a:p>
            <a:pPr marL="0" indent="0" algn="r">
              <a:buNone/>
            </a:pPr>
            <a:endParaRPr lang="en-US" altLang="ko-KR" sz="1900" dirty="0"/>
          </a:p>
          <a:p>
            <a:pPr marL="0" indent="0"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73416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11F52-C04E-4F70-9F18-7E57F6D9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67" y="0"/>
            <a:ext cx="10515600" cy="1325563"/>
          </a:xfrm>
        </p:spPr>
        <p:txBody>
          <a:bodyPr/>
          <a:lstStyle/>
          <a:p>
            <a:r>
              <a:rPr lang="en-US" altLang="ko-KR" dirty="0">
                <a:cs typeface="Calibri Light"/>
              </a:rPr>
              <a:t>4.</a:t>
            </a:r>
            <a:r>
              <a:rPr lang="ko-KR" altLang="en-US" dirty="0">
                <a:cs typeface="Calibri Light"/>
              </a:rPr>
              <a:t>결과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9B1B9-678C-45F0-ABC7-5087E8FA7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7" y="1109399"/>
            <a:ext cx="10964333" cy="567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ea typeface="맑은 고딕"/>
                <a:cs typeface="Calibri"/>
              </a:rPr>
              <a:t>3</a:t>
            </a:r>
            <a:r>
              <a:rPr lang="ko-KR" altLang="ko-KR" dirty="0">
                <a:ea typeface="맑은 고딕"/>
                <a:cs typeface="Calibri"/>
              </a:rPr>
              <a:t>.)</a:t>
            </a:r>
            <a:r>
              <a:rPr lang="ko-KR" altLang="en-US" dirty="0">
                <a:ea typeface="맑은 고딕"/>
                <a:cs typeface="Calibri"/>
              </a:rPr>
              <a:t> 모델 분석 결과</a:t>
            </a:r>
            <a:r>
              <a:rPr lang="en-US" altLang="ko-KR" dirty="0">
                <a:ea typeface="맑은 고딕"/>
                <a:cs typeface="Calibri"/>
              </a:rPr>
              <a:t>(Train)</a:t>
            </a:r>
            <a:r>
              <a:rPr lang="ko-KR" altLang="en-US" dirty="0">
                <a:ea typeface="맑은 고딕"/>
                <a:cs typeface="Calibri"/>
              </a:rPr>
              <a:t>  </a:t>
            </a:r>
            <a:endParaRPr lang="ko-KR" altLang="en-US" dirty="0"/>
          </a:p>
          <a:p>
            <a:pPr marL="0" indent="0">
              <a:buNone/>
            </a:pPr>
            <a:endParaRPr lang="ko-KR" altLang="en-US" sz="16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B162B6-FF48-458A-87EF-F8D8AA587DD9}"/>
              </a:ext>
            </a:extLst>
          </p:cNvPr>
          <p:cNvGrpSpPr/>
          <p:nvPr/>
        </p:nvGrpSpPr>
        <p:grpSpPr>
          <a:xfrm>
            <a:off x="745067" y="1676401"/>
            <a:ext cx="4737568" cy="4564911"/>
            <a:chOff x="1104432" y="1493741"/>
            <a:chExt cx="4204703" cy="290370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2D373B7-E2E1-436B-A536-4C42045ED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4432" y="1493741"/>
              <a:ext cx="4204703" cy="290370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3D7767-0FA9-4355-A520-8B09E15FAC9B}"/>
                </a:ext>
              </a:extLst>
            </p:cNvPr>
            <p:cNvSpPr txBox="1"/>
            <p:nvPr/>
          </p:nvSpPr>
          <p:spPr>
            <a:xfrm>
              <a:off x="3526162" y="2256814"/>
              <a:ext cx="626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[FP]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9CAEBA-6AB0-4849-A602-E40FAAA17176}"/>
                </a:ext>
              </a:extLst>
            </p:cNvPr>
            <p:cNvSpPr txBox="1"/>
            <p:nvPr/>
          </p:nvSpPr>
          <p:spPr>
            <a:xfrm>
              <a:off x="3526162" y="3423414"/>
              <a:ext cx="626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[TP]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20CF63-55A8-42A9-90B8-6FA25C0EA8F2}"/>
                </a:ext>
              </a:extLst>
            </p:cNvPr>
            <p:cNvSpPr txBox="1"/>
            <p:nvPr/>
          </p:nvSpPr>
          <p:spPr>
            <a:xfrm>
              <a:off x="2036331" y="3429000"/>
              <a:ext cx="626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[FN]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45B1BA-B0F7-4F42-B655-43365D903590}"/>
                </a:ext>
              </a:extLst>
            </p:cNvPr>
            <p:cNvSpPr txBox="1"/>
            <p:nvPr/>
          </p:nvSpPr>
          <p:spPr>
            <a:xfrm>
              <a:off x="2002030" y="2291470"/>
              <a:ext cx="6265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[TN]</a:t>
              </a:r>
              <a:endParaRPr lang="ko-KR" altLang="en-US" dirty="0">
                <a:solidFill>
                  <a:schemeClr val="bg1"/>
                </a:solidFill>
              </a:endParaRPr>
            </a:p>
            <a:p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68870DD-FCA8-4136-930F-141F69ACED21}"/>
              </a:ext>
            </a:extLst>
          </p:cNvPr>
          <p:cNvSpPr txBox="1"/>
          <p:nvPr/>
        </p:nvSpPr>
        <p:spPr>
          <a:xfrm>
            <a:off x="6347637" y="1544052"/>
            <a:ext cx="536176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ea typeface="맑은 고딕"/>
                <a:cs typeface="Calibri"/>
              </a:rPr>
              <a:t>*</a:t>
            </a:r>
            <a:r>
              <a:rPr lang="ko-KR" altLang="en-US" sz="1600" dirty="0">
                <a:ea typeface="맑은 고딕"/>
                <a:cs typeface="Calibri"/>
              </a:rPr>
              <a:t>특이도</a:t>
            </a:r>
            <a:r>
              <a:rPr lang="en-US" altLang="ko-KR" sz="1600" dirty="0"/>
              <a:t>(Sensitivity): 				             </a:t>
            </a:r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/>
              <a:t>TN / (TN + FP) = 1.00</a:t>
            </a:r>
          </a:p>
          <a:p>
            <a:pPr algn="ctr"/>
            <a:r>
              <a:rPr lang="en-US" altLang="ko-KR" sz="1600" dirty="0"/>
              <a:t>                            = 100%</a:t>
            </a:r>
          </a:p>
          <a:p>
            <a:endParaRPr lang="en-US" altLang="ko-KR" sz="1600" dirty="0">
              <a:ea typeface="맑은 고딕"/>
              <a:cs typeface="Calibri"/>
            </a:endParaRPr>
          </a:p>
          <a:p>
            <a:r>
              <a:rPr lang="en-US" altLang="ko-KR" sz="1600" dirty="0">
                <a:ea typeface="맑은 고딕"/>
                <a:cs typeface="Calibri"/>
              </a:rPr>
              <a:t>*</a:t>
            </a:r>
            <a:r>
              <a:rPr lang="ko-KR" altLang="en-US" sz="1600" dirty="0">
                <a:ea typeface="맑은 고딕"/>
                <a:cs typeface="Calibri"/>
              </a:rPr>
              <a:t>민감도</a:t>
            </a:r>
            <a:r>
              <a:rPr lang="en-US" altLang="ko-KR" sz="1600" dirty="0"/>
              <a:t>(Specificity)</a:t>
            </a:r>
            <a:r>
              <a:rPr lang="en-US" altLang="ko-KR" sz="1600" dirty="0">
                <a:ea typeface="맑은 고딕"/>
                <a:cs typeface="Calibri"/>
              </a:rPr>
              <a:t>:</a:t>
            </a:r>
          </a:p>
          <a:p>
            <a:endParaRPr lang="en-US" altLang="ko-KR" sz="1600" dirty="0">
              <a:ea typeface="맑은 고딕"/>
              <a:cs typeface="Calibri"/>
            </a:endParaRPr>
          </a:p>
          <a:p>
            <a:pPr algn="ctr"/>
            <a:r>
              <a:rPr lang="en-US" altLang="ko-KR" sz="1600" dirty="0">
                <a:ea typeface="맑은 고딕"/>
                <a:cs typeface="Calibri"/>
              </a:rPr>
              <a:t> </a:t>
            </a:r>
            <a:r>
              <a:rPr lang="en-US" altLang="ko-KR" sz="1600" dirty="0"/>
              <a:t>TP / (TP + FN) = 1.00</a:t>
            </a:r>
          </a:p>
          <a:p>
            <a:pPr algn="ctr"/>
            <a:r>
              <a:rPr lang="en-US" altLang="ko-KR" sz="1600" dirty="0">
                <a:ea typeface="맑은 고딕"/>
                <a:cs typeface="Calibri"/>
              </a:rPr>
              <a:t>                            = 100%</a:t>
            </a:r>
          </a:p>
          <a:p>
            <a:r>
              <a:rPr lang="en-US" altLang="ko-KR" sz="1600" dirty="0">
                <a:ea typeface="맑은 고딕"/>
                <a:cs typeface="Calibri"/>
              </a:rPr>
              <a:t> </a:t>
            </a:r>
          </a:p>
          <a:p>
            <a:r>
              <a:rPr lang="en-US" altLang="ko-KR" sz="1600" dirty="0">
                <a:ea typeface="맑은 고딕"/>
                <a:cs typeface="Calibri"/>
              </a:rPr>
              <a:t>*</a:t>
            </a:r>
            <a:r>
              <a:rPr lang="ko-KR" altLang="en-US" sz="1600" dirty="0">
                <a:ea typeface="맑은 고딕"/>
                <a:cs typeface="Calibri"/>
              </a:rPr>
              <a:t>양성예측도</a:t>
            </a:r>
            <a:r>
              <a:rPr lang="en-US" altLang="ko-KR" sz="1600" dirty="0"/>
              <a:t>(Positive Predictive Value, PPV)</a:t>
            </a:r>
            <a:r>
              <a:rPr lang="en-US" altLang="ko-KR" sz="1600" dirty="0">
                <a:ea typeface="맑은 고딕"/>
                <a:cs typeface="Calibri"/>
              </a:rPr>
              <a:t>:</a:t>
            </a:r>
          </a:p>
          <a:p>
            <a:endParaRPr lang="en-US" altLang="ko-KR" sz="1600" dirty="0">
              <a:ea typeface="맑은 고딕"/>
              <a:cs typeface="Calibri"/>
            </a:endParaRPr>
          </a:p>
          <a:p>
            <a:pPr algn="ctr"/>
            <a:r>
              <a:rPr lang="en-US" altLang="ko-KR" sz="1600" dirty="0">
                <a:ea typeface="맑은 고딕"/>
                <a:cs typeface="Calibri"/>
              </a:rPr>
              <a:t> </a:t>
            </a:r>
            <a:r>
              <a:rPr lang="en-US" altLang="ko-KR" sz="1600" dirty="0"/>
              <a:t>TP / (TP + FP) = 1.00</a:t>
            </a:r>
          </a:p>
          <a:p>
            <a:pPr algn="ctr"/>
            <a:r>
              <a:rPr lang="en-US" altLang="ko-KR" sz="1600" dirty="0"/>
              <a:t>                            = 100%</a:t>
            </a:r>
          </a:p>
          <a:p>
            <a:endParaRPr lang="en-US" altLang="ko-KR" sz="1600" dirty="0">
              <a:ea typeface="맑은 고딕"/>
              <a:cs typeface="Calibri"/>
            </a:endParaRPr>
          </a:p>
          <a:p>
            <a:r>
              <a:rPr lang="en-US" altLang="ko-KR" sz="1600" dirty="0"/>
              <a:t>*</a:t>
            </a:r>
            <a:r>
              <a:rPr lang="ko-KR" altLang="en-US" sz="1600" dirty="0"/>
              <a:t>음성예측도</a:t>
            </a:r>
            <a:r>
              <a:rPr lang="en-US" altLang="ko-KR" sz="1600" dirty="0"/>
              <a:t>(Negative Predictive Value, NPV)</a:t>
            </a:r>
            <a:r>
              <a:rPr lang="en-US" altLang="ko-KR" sz="1600" dirty="0">
                <a:ea typeface="맑은 고딕"/>
                <a:cs typeface="Calibri"/>
              </a:rPr>
              <a:t>: </a:t>
            </a:r>
          </a:p>
          <a:p>
            <a:endParaRPr lang="en-US" altLang="ko-KR" sz="1600" dirty="0">
              <a:ea typeface="맑은 고딕"/>
              <a:cs typeface="Calibri"/>
            </a:endParaRPr>
          </a:p>
          <a:p>
            <a:pPr algn="ctr"/>
            <a:r>
              <a:rPr lang="en-US" altLang="ko-KR" sz="1600" dirty="0"/>
              <a:t>TN / (TN + FN) = 1.00</a:t>
            </a:r>
          </a:p>
          <a:p>
            <a:pPr algn="ctr"/>
            <a:r>
              <a:rPr lang="en-US" altLang="ko-KR" sz="1600" dirty="0">
                <a:ea typeface="맑은 고딕"/>
                <a:cs typeface="Calibri"/>
              </a:rPr>
              <a:t>                             = 100%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822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11F52-C04E-4F70-9F18-7E57F6D9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67" y="0"/>
            <a:ext cx="10515600" cy="1325563"/>
          </a:xfrm>
        </p:spPr>
        <p:txBody>
          <a:bodyPr/>
          <a:lstStyle/>
          <a:p>
            <a:r>
              <a:rPr lang="en-US" altLang="ko-KR" dirty="0">
                <a:cs typeface="Calibri Light"/>
              </a:rPr>
              <a:t>4.</a:t>
            </a:r>
            <a:r>
              <a:rPr lang="ko-KR" altLang="en-US" dirty="0">
                <a:cs typeface="Calibri Light"/>
              </a:rPr>
              <a:t>결과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9B1B9-678C-45F0-ABC7-5087E8FA7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7" y="1109398"/>
            <a:ext cx="10964333" cy="727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ea typeface="맑은 고딕"/>
                <a:cs typeface="Calibri"/>
              </a:rPr>
              <a:t>3</a:t>
            </a:r>
            <a:r>
              <a:rPr lang="ko-KR" altLang="ko-KR" dirty="0">
                <a:ea typeface="맑은 고딕"/>
                <a:cs typeface="Calibri"/>
              </a:rPr>
              <a:t>.)</a:t>
            </a:r>
            <a:r>
              <a:rPr lang="ko-KR" altLang="en-US" dirty="0">
                <a:ea typeface="맑은 고딕"/>
                <a:cs typeface="Calibri"/>
              </a:rPr>
              <a:t> 모델 분석 결과</a:t>
            </a:r>
            <a:r>
              <a:rPr lang="en-US" altLang="ko-KR" dirty="0">
                <a:ea typeface="맑은 고딕"/>
                <a:cs typeface="Calibri"/>
              </a:rPr>
              <a:t>(Test)</a:t>
            </a:r>
            <a:r>
              <a:rPr lang="ko-KR" altLang="en-US" dirty="0">
                <a:ea typeface="맑은 고딕"/>
                <a:cs typeface="Calibri"/>
              </a:rPr>
              <a:t>  </a:t>
            </a:r>
            <a:endParaRPr lang="ko-KR" altLang="en-US" dirty="0"/>
          </a:p>
          <a:p>
            <a:pPr marL="0" indent="0">
              <a:buNone/>
            </a:pPr>
            <a:endParaRPr lang="ko-KR" altLang="en-US" sz="16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447BA31-2BAB-44C9-9A14-B2C457849ABF}"/>
              </a:ext>
            </a:extLst>
          </p:cNvPr>
          <p:cNvGrpSpPr/>
          <p:nvPr/>
        </p:nvGrpSpPr>
        <p:grpSpPr>
          <a:xfrm>
            <a:off x="482600" y="1693597"/>
            <a:ext cx="4826000" cy="4639470"/>
            <a:chOff x="6274307" y="1524264"/>
            <a:chExt cx="4325005" cy="290370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68886DA-B527-4BFB-8A57-3BE42A113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74307" y="1524264"/>
              <a:ext cx="4325005" cy="290370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3C78E0-89E9-48CA-8174-F08B7791F497}"/>
                </a:ext>
              </a:extLst>
            </p:cNvPr>
            <p:cNvSpPr txBox="1"/>
            <p:nvPr/>
          </p:nvSpPr>
          <p:spPr>
            <a:xfrm>
              <a:off x="7203115" y="2307961"/>
              <a:ext cx="626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[TN]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8E1AFA-5D7A-4C83-B20C-134F51A66020}"/>
                </a:ext>
              </a:extLst>
            </p:cNvPr>
            <p:cNvSpPr txBox="1"/>
            <p:nvPr/>
          </p:nvSpPr>
          <p:spPr>
            <a:xfrm>
              <a:off x="7203115" y="3450292"/>
              <a:ext cx="626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[FN]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E83B04-FEEC-4FCB-9278-9C7693562B2D}"/>
                </a:ext>
              </a:extLst>
            </p:cNvPr>
            <p:cNvSpPr txBox="1"/>
            <p:nvPr/>
          </p:nvSpPr>
          <p:spPr>
            <a:xfrm>
              <a:off x="8794821" y="2307961"/>
              <a:ext cx="626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[FP]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A0A5BC-E9DE-421F-8244-D787B2C31AB0}"/>
                </a:ext>
              </a:extLst>
            </p:cNvPr>
            <p:cNvSpPr txBox="1"/>
            <p:nvPr/>
          </p:nvSpPr>
          <p:spPr>
            <a:xfrm>
              <a:off x="8794821" y="3450292"/>
              <a:ext cx="626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[TP]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F9622A1-D93F-4429-8ED6-A16AB2B5B4C3}"/>
              </a:ext>
            </a:extLst>
          </p:cNvPr>
          <p:cNvSpPr txBox="1"/>
          <p:nvPr/>
        </p:nvSpPr>
        <p:spPr>
          <a:xfrm>
            <a:off x="6235700" y="1600463"/>
            <a:ext cx="536176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ea typeface="맑은 고딕"/>
                <a:cs typeface="Calibri"/>
              </a:rPr>
              <a:t>*</a:t>
            </a:r>
            <a:r>
              <a:rPr lang="ko-KR" altLang="en-US" sz="1600" dirty="0">
                <a:ea typeface="맑은 고딕"/>
                <a:cs typeface="Calibri"/>
              </a:rPr>
              <a:t>특이도</a:t>
            </a:r>
            <a:r>
              <a:rPr lang="en-US" altLang="ko-KR" sz="1600" dirty="0"/>
              <a:t>(Sensitivity): 				             </a:t>
            </a:r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/>
              <a:t>TN / (TN + FP) = 0.94</a:t>
            </a:r>
          </a:p>
          <a:p>
            <a:pPr algn="ctr"/>
            <a:r>
              <a:rPr lang="en-US" altLang="ko-KR" sz="1600" dirty="0"/>
              <a:t>                            = 94%</a:t>
            </a:r>
          </a:p>
          <a:p>
            <a:endParaRPr lang="en-US" altLang="ko-KR" sz="1600" dirty="0">
              <a:ea typeface="맑은 고딕"/>
              <a:cs typeface="Calibri"/>
            </a:endParaRPr>
          </a:p>
          <a:p>
            <a:r>
              <a:rPr lang="en-US" altLang="ko-KR" sz="1600" dirty="0">
                <a:ea typeface="맑은 고딕"/>
                <a:cs typeface="Calibri"/>
              </a:rPr>
              <a:t>*</a:t>
            </a:r>
            <a:r>
              <a:rPr lang="ko-KR" altLang="en-US" sz="1600" dirty="0">
                <a:ea typeface="맑은 고딕"/>
                <a:cs typeface="Calibri"/>
              </a:rPr>
              <a:t>민감도</a:t>
            </a:r>
            <a:r>
              <a:rPr lang="en-US" altLang="ko-KR" sz="1600" dirty="0"/>
              <a:t>(Specificity)</a:t>
            </a:r>
            <a:r>
              <a:rPr lang="en-US" altLang="ko-KR" sz="1600" dirty="0">
                <a:ea typeface="맑은 고딕"/>
                <a:cs typeface="Calibri"/>
              </a:rPr>
              <a:t>:</a:t>
            </a:r>
          </a:p>
          <a:p>
            <a:endParaRPr lang="en-US" altLang="ko-KR" sz="1600" dirty="0">
              <a:ea typeface="맑은 고딕"/>
              <a:cs typeface="Calibri"/>
            </a:endParaRPr>
          </a:p>
          <a:p>
            <a:pPr algn="ctr"/>
            <a:r>
              <a:rPr lang="en-US" altLang="ko-KR" sz="1600" dirty="0">
                <a:ea typeface="맑은 고딕"/>
                <a:cs typeface="Calibri"/>
              </a:rPr>
              <a:t> </a:t>
            </a:r>
            <a:r>
              <a:rPr lang="en-US" altLang="ko-KR" sz="1600" dirty="0"/>
              <a:t>TP / (TP + FN) = 0.97</a:t>
            </a:r>
          </a:p>
          <a:p>
            <a:pPr algn="ctr"/>
            <a:r>
              <a:rPr lang="en-US" altLang="ko-KR" sz="1600" dirty="0">
                <a:ea typeface="맑은 고딕"/>
                <a:cs typeface="Calibri"/>
              </a:rPr>
              <a:t>                            = 97%</a:t>
            </a:r>
          </a:p>
          <a:p>
            <a:r>
              <a:rPr lang="en-US" altLang="ko-KR" sz="1600" dirty="0">
                <a:ea typeface="맑은 고딕"/>
                <a:cs typeface="Calibri"/>
              </a:rPr>
              <a:t> </a:t>
            </a:r>
          </a:p>
          <a:p>
            <a:r>
              <a:rPr lang="en-US" altLang="ko-KR" sz="1600" dirty="0">
                <a:ea typeface="맑은 고딕"/>
                <a:cs typeface="Calibri"/>
              </a:rPr>
              <a:t>*</a:t>
            </a:r>
            <a:r>
              <a:rPr lang="ko-KR" altLang="en-US" sz="1600" dirty="0">
                <a:ea typeface="맑은 고딕"/>
                <a:cs typeface="Calibri"/>
              </a:rPr>
              <a:t>양성예측도</a:t>
            </a:r>
            <a:r>
              <a:rPr lang="en-US" altLang="ko-KR" sz="1600" dirty="0"/>
              <a:t>(Positive Predictive Value, PPV)</a:t>
            </a:r>
            <a:r>
              <a:rPr lang="en-US" altLang="ko-KR" sz="1600" dirty="0">
                <a:ea typeface="맑은 고딕"/>
                <a:cs typeface="Calibri"/>
              </a:rPr>
              <a:t>:</a:t>
            </a:r>
          </a:p>
          <a:p>
            <a:endParaRPr lang="en-US" altLang="ko-KR" sz="1600" dirty="0">
              <a:ea typeface="맑은 고딕"/>
              <a:cs typeface="Calibri"/>
            </a:endParaRPr>
          </a:p>
          <a:p>
            <a:pPr algn="ctr"/>
            <a:r>
              <a:rPr lang="en-US" altLang="ko-KR" sz="1600" dirty="0">
                <a:ea typeface="맑은 고딕"/>
                <a:cs typeface="Calibri"/>
              </a:rPr>
              <a:t> </a:t>
            </a:r>
            <a:r>
              <a:rPr lang="en-US" altLang="ko-KR" sz="1600" dirty="0"/>
              <a:t>TP / (TP + FP) = 0.942</a:t>
            </a:r>
          </a:p>
          <a:p>
            <a:pPr algn="ctr"/>
            <a:r>
              <a:rPr lang="en-US" altLang="ko-KR" sz="1600" dirty="0"/>
              <a:t>                            = 94.2%</a:t>
            </a:r>
          </a:p>
          <a:p>
            <a:endParaRPr lang="en-US" altLang="ko-KR" sz="1600" dirty="0">
              <a:ea typeface="맑은 고딕"/>
              <a:cs typeface="Calibri"/>
            </a:endParaRPr>
          </a:p>
          <a:p>
            <a:r>
              <a:rPr lang="en-US" altLang="ko-KR" sz="1600" dirty="0"/>
              <a:t>*</a:t>
            </a:r>
            <a:r>
              <a:rPr lang="ko-KR" altLang="en-US" sz="1600" dirty="0"/>
              <a:t>음성예측도</a:t>
            </a:r>
            <a:r>
              <a:rPr lang="en-US" altLang="ko-KR" sz="1600" dirty="0"/>
              <a:t>(Negative Predictive Value, NPV)</a:t>
            </a:r>
            <a:r>
              <a:rPr lang="en-US" altLang="ko-KR" sz="1600" dirty="0">
                <a:ea typeface="맑은 고딕"/>
                <a:cs typeface="Calibri"/>
              </a:rPr>
              <a:t>: </a:t>
            </a:r>
          </a:p>
          <a:p>
            <a:endParaRPr lang="en-US" altLang="ko-KR" sz="1600" dirty="0">
              <a:ea typeface="맑은 고딕"/>
              <a:cs typeface="Calibri"/>
            </a:endParaRPr>
          </a:p>
          <a:p>
            <a:pPr algn="ctr"/>
            <a:r>
              <a:rPr lang="en-US" altLang="ko-KR" sz="1600" dirty="0"/>
              <a:t>TN / (TN + FN) = 0.969</a:t>
            </a:r>
          </a:p>
          <a:p>
            <a:pPr algn="ctr"/>
            <a:r>
              <a:rPr lang="en-US" altLang="ko-KR" sz="1600" dirty="0">
                <a:ea typeface="맑은 고딕"/>
                <a:cs typeface="Calibri"/>
              </a:rPr>
              <a:t>                             = 96.9%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11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11F52-C04E-4F70-9F18-7E57F6D9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67" y="0"/>
            <a:ext cx="10515600" cy="1325563"/>
          </a:xfrm>
        </p:spPr>
        <p:txBody>
          <a:bodyPr/>
          <a:lstStyle/>
          <a:p>
            <a:r>
              <a:rPr lang="en-US" altLang="ko-KR" dirty="0">
                <a:cs typeface="Calibri Light"/>
              </a:rPr>
              <a:t>4.</a:t>
            </a:r>
            <a:r>
              <a:rPr lang="ko-KR" altLang="en-US" dirty="0">
                <a:cs typeface="Calibri Light"/>
              </a:rPr>
              <a:t>결과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9B1B9-678C-45F0-ABC7-5087E8FA7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7" y="1109398"/>
            <a:ext cx="10964333" cy="7278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>
                <a:ea typeface="맑은 고딕"/>
                <a:cs typeface="Calibri"/>
              </a:rPr>
              <a:t>3</a:t>
            </a:r>
            <a:r>
              <a:rPr lang="ko-KR" altLang="ko-KR" dirty="0">
                <a:ea typeface="맑은 고딕"/>
                <a:cs typeface="Calibri"/>
              </a:rPr>
              <a:t>.)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Test_SET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ko-KR" altLang="en-US" dirty="0">
                <a:ea typeface="맑은 고딕"/>
                <a:cs typeface="Calibri"/>
              </a:rPr>
              <a:t>결과</a:t>
            </a:r>
            <a:endParaRPr lang="en-US" altLang="ko-KR" dirty="0"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ko-KR" altLang="en-US" sz="1600" dirty="0" err="1">
                <a:ea typeface="맑은 고딕"/>
                <a:cs typeface="Calibri"/>
              </a:rPr>
              <a:t>ㅅㄷㄴ</a:t>
            </a:r>
            <a:endParaRPr lang="ko-KR" altLang="en-US" sz="16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FFF664F-2B79-4911-A01E-8CE19D993676}"/>
              </a:ext>
            </a:extLst>
          </p:cNvPr>
          <p:cNvGrpSpPr/>
          <p:nvPr/>
        </p:nvGrpSpPr>
        <p:grpSpPr>
          <a:xfrm>
            <a:off x="482600" y="1544065"/>
            <a:ext cx="4485712" cy="4020730"/>
            <a:chOff x="629234" y="1837267"/>
            <a:chExt cx="4485712" cy="402073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EDCEDB4-A6D0-4ED3-BFB1-BD42FE258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234" y="1837267"/>
              <a:ext cx="4485712" cy="4020730"/>
            </a:xfrm>
            <a:prstGeom prst="rect">
              <a:avLst/>
            </a:prstGeom>
          </p:spPr>
        </p:pic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447BA31-2BAB-44C9-9A14-B2C457849ABF}"/>
                </a:ext>
              </a:extLst>
            </p:cNvPr>
            <p:cNvGrpSpPr/>
            <p:nvPr/>
          </p:nvGrpSpPr>
          <p:grpSpPr>
            <a:xfrm>
              <a:off x="1592908" y="2919503"/>
              <a:ext cx="2308153" cy="2314989"/>
              <a:chOff x="7269350" y="2291522"/>
              <a:chExt cx="2068539" cy="144888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3C78E0-89E9-48CA-8174-F08B7791F497}"/>
                  </a:ext>
                </a:extLst>
              </p:cNvPr>
              <p:cNvSpPr txBox="1"/>
              <p:nvPr/>
            </p:nvSpPr>
            <p:spPr>
              <a:xfrm>
                <a:off x="7269350" y="2291522"/>
                <a:ext cx="6265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[TN]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8E1AFA-5D7A-4C83-B20C-134F51A66020}"/>
                  </a:ext>
                </a:extLst>
              </p:cNvPr>
              <p:cNvSpPr txBox="1"/>
              <p:nvPr/>
            </p:nvSpPr>
            <p:spPr>
              <a:xfrm>
                <a:off x="7269350" y="3371071"/>
                <a:ext cx="6265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[FN]</a:t>
                </a:r>
                <a:endParaRPr lang="ko-KR" alt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E83B04-FEEC-4FCB-9278-9C7693562B2D}"/>
                  </a:ext>
                </a:extLst>
              </p:cNvPr>
              <p:cNvSpPr txBox="1"/>
              <p:nvPr/>
            </p:nvSpPr>
            <p:spPr>
              <a:xfrm>
                <a:off x="8711355" y="2307961"/>
                <a:ext cx="6265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[FP]</a:t>
                </a:r>
                <a:endParaRPr lang="ko-KR" alt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A0A5BC-E9DE-421F-8244-D787B2C31AB0}"/>
                  </a:ext>
                </a:extLst>
              </p:cNvPr>
              <p:cNvSpPr txBox="1"/>
              <p:nvPr/>
            </p:nvSpPr>
            <p:spPr>
              <a:xfrm>
                <a:off x="8711355" y="3371071"/>
                <a:ext cx="6265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[TP]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F9622A1-D93F-4429-8ED6-A16AB2B5B4C3}"/>
              </a:ext>
            </a:extLst>
          </p:cNvPr>
          <p:cNvSpPr txBox="1"/>
          <p:nvPr/>
        </p:nvSpPr>
        <p:spPr>
          <a:xfrm>
            <a:off x="6235700" y="1600463"/>
            <a:ext cx="536176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a typeface="맑은 고딕"/>
                <a:cs typeface="Calibri"/>
              </a:rPr>
              <a:t>*</a:t>
            </a:r>
            <a:r>
              <a:rPr lang="ko-KR" altLang="en-US" sz="1200" dirty="0">
                <a:ea typeface="맑은 고딕"/>
                <a:cs typeface="Calibri"/>
              </a:rPr>
              <a:t>특이도</a:t>
            </a:r>
            <a:r>
              <a:rPr lang="en-US" altLang="ko-KR" sz="1200" dirty="0"/>
              <a:t>(Sensitivity): 				             </a:t>
            </a:r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TN / (TN + FP) = 1.00</a:t>
            </a:r>
          </a:p>
          <a:p>
            <a:pPr algn="ctr"/>
            <a:r>
              <a:rPr lang="en-US" altLang="ko-KR" sz="1200" dirty="0"/>
              <a:t>                            = 100%</a:t>
            </a:r>
          </a:p>
          <a:p>
            <a:endParaRPr lang="en-US" altLang="ko-KR" sz="1200" dirty="0">
              <a:ea typeface="맑은 고딕"/>
              <a:cs typeface="Calibri"/>
            </a:endParaRPr>
          </a:p>
          <a:p>
            <a:r>
              <a:rPr lang="en-US" altLang="ko-KR" sz="1200" dirty="0">
                <a:ea typeface="맑은 고딕"/>
                <a:cs typeface="Calibri"/>
              </a:rPr>
              <a:t>*</a:t>
            </a:r>
            <a:r>
              <a:rPr lang="ko-KR" altLang="en-US" sz="1200" dirty="0">
                <a:ea typeface="맑은 고딕"/>
                <a:cs typeface="Calibri"/>
              </a:rPr>
              <a:t>민감도</a:t>
            </a:r>
            <a:r>
              <a:rPr lang="en-US" altLang="ko-KR" sz="1200" dirty="0"/>
              <a:t>(Specificity)</a:t>
            </a:r>
            <a:r>
              <a:rPr lang="en-US" altLang="ko-KR" sz="1200" dirty="0">
                <a:ea typeface="맑은 고딕"/>
                <a:cs typeface="Calibri"/>
              </a:rPr>
              <a:t>:</a:t>
            </a:r>
          </a:p>
          <a:p>
            <a:endParaRPr lang="en-US" altLang="ko-KR" sz="1200" dirty="0">
              <a:ea typeface="맑은 고딕"/>
              <a:cs typeface="Calibri"/>
            </a:endParaRPr>
          </a:p>
          <a:p>
            <a:pPr algn="ctr"/>
            <a:r>
              <a:rPr lang="en-US" altLang="ko-KR" sz="1200" dirty="0">
                <a:ea typeface="맑은 고딕"/>
                <a:cs typeface="Calibri"/>
              </a:rPr>
              <a:t> </a:t>
            </a:r>
            <a:r>
              <a:rPr lang="en-US" altLang="ko-KR" sz="1200" dirty="0"/>
              <a:t>TP / (TP + FN) = 0.92</a:t>
            </a:r>
          </a:p>
          <a:p>
            <a:pPr algn="ctr"/>
            <a:r>
              <a:rPr lang="en-US" altLang="ko-KR" sz="1200" dirty="0">
                <a:ea typeface="맑은 고딕"/>
                <a:cs typeface="Calibri"/>
              </a:rPr>
              <a:t>                            = 92%</a:t>
            </a:r>
          </a:p>
          <a:p>
            <a:r>
              <a:rPr lang="en-US" altLang="ko-KR" sz="1200" dirty="0">
                <a:ea typeface="맑은 고딕"/>
                <a:cs typeface="Calibri"/>
              </a:rPr>
              <a:t> </a:t>
            </a:r>
          </a:p>
          <a:p>
            <a:r>
              <a:rPr lang="en-US" altLang="ko-KR" sz="1200" dirty="0">
                <a:ea typeface="맑은 고딕"/>
                <a:cs typeface="Calibri"/>
              </a:rPr>
              <a:t>*</a:t>
            </a:r>
            <a:r>
              <a:rPr lang="ko-KR" altLang="en-US" sz="1200" dirty="0">
                <a:ea typeface="맑은 고딕"/>
                <a:cs typeface="Calibri"/>
              </a:rPr>
              <a:t>양성예측도</a:t>
            </a:r>
            <a:r>
              <a:rPr lang="en-US" altLang="ko-KR" sz="1200" dirty="0"/>
              <a:t>(Positive Predictive Value, PPV)</a:t>
            </a:r>
            <a:r>
              <a:rPr lang="en-US" altLang="ko-KR" sz="1200" dirty="0">
                <a:ea typeface="맑은 고딕"/>
                <a:cs typeface="Calibri"/>
              </a:rPr>
              <a:t>:</a:t>
            </a:r>
          </a:p>
          <a:p>
            <a:endParaRPr lang="en-US" altLang="ko-KR" sz="1200" dirty="0">
              <a:ea typeface="맑은 고딕"/>
              <a:cs typeface="Calibri"/>
            </a:endParaRPr>
          </a:p>
          <a:p>
            <a:pPr algn="ctr"/>
            <a:r>
              <a:rPr lang="en-US" altLang="ko-KR" sz="1200" dirty="0">
                <a:ea typeface="맑은 고딕"/>
                <a:cs typeface="Calibri"/>
              </a:rPr>
              <a:t> </a:t>
            </a:r>
            <a:r>
              <a:rPr lang="en-US" altLang="ko-KR" sz="1200" dirty="0"/>
              <a:t>TP / (TP + FP) = 1.00</a:t>
            </a:r>
          </a:p>
          <a:p>
            <a:pPr algn="ctr"/>
            <a:r>
              <a:rPr lang="en-US" altLang="ko-KR" sz="1200" dirty="0"/>
              <a:t>                            = 100%</a:t>
            </a:r>
          </a:p>
          <a:p>
            <a:endParaRPr lang="en-US" altLang="ko-KR" sz="1200" dirty="0">
              <a:ea typeface="맑은 고딕"/>
              <a:cs typeface="Calibri"/>
            </a:endParaRPr>
          </a:p>
          <a:p>
            <a:r>
              <a:rPr lang="en-US" altLang="ko-KR" sz="1200" dirty="0"/>
              <a:t>*</a:t>
            </a:r>
            <a:r>
              <a:rPr lang="ko-KR" altLang="en-US" sz="1200" dirty="0"/>
              <a:t>음성예측도</a:t>
            </a:r>
            <a:r>
              <a:rPr lang="en-US" altLang="ko-KR" sz="1200" dirty="0"/>
              <a:t>(Negative Predictive Value, NPV)</a:t>
            </a:r>
            <a:r>
              <a:rPr lang="en-US" altLang="ko-KR" sz="1200" dirty="0">
                <a:ea typeface="맑은 고딕"/>
                <a:cs typeface="Calibri"/>
              </a:rPr>
              <a:t>: </a:t>
            </a:r>
          </a:p>
          <a:p>
            <a:endParaRPr lang="en-US" altLang="ko-KR" sz="1200" dirty="0">
              <a:ea typeface="맑은 고딕"/>
              <a:cs typeface="Calibri"/>
            </a:endParaRPr>
          </a:p>
          <a:p>
            <a:pPr algn="ctr"/>
            <a:r>
              <a:rPr lang="en-US" altLang="ko-KR" sz="1200" dirty="0"/>
              <a:t>TN / (TN + FN) = 0.926</a:t>
            </a:r>
          </a:p>
          <a:p>
            <a:pPr algn="ctr"/>
            <a:r>
              <a:rPr lang="en-US" altLang="ko-KR" sz="1200" dirty="0">
                <a:ea typeface="맑은 고딕"/>
                <a:cs typeface="Calibri"/>
              </a:rPr>
              <a:t>                             = 92.6%</a:t>
            </a:r>
          </a:p>
          <a:p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83D88CB-53AE-4AB6-8F9F-2725819CCA13}"/>
              </a:ext>
            </a:extLst>
          </p:cNvPr>
          <p:cNvGrpSpPr/>
          <p:nvPr/>
        </p:nvGrpSpPr>
        <p:grpSpPr>
          <a:xfrm>
            <a:off x="376766" y="5846429"/>
            <a:ext cx="8229600" cy="581025"/>
            <a:chOff x="376766" y="5846429"/>
            <a:chExt cx="8229600" cy="581025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C9EA12D-C804-4DF8-88D2-D3BA2A7F8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6766" y="5846429"/>
              <a:ext cx="3733800" cy="57150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DC8B3E0-CDB2-4C75-AA27-688B1EAAB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0566" y="5846429"/>
              <a:ext cx="4495800" cy="581025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D71F6EC-B1D4-4186-A270-60F0DE3894F5}"/>
              </a:ext>
            </a:extLst>
          </p:cNvPr>
          <p:cNvSpPr txBox="1"/>
          <p:nvPr/>
        </p:nvSpPr>
        <p:spPr>
          <a:xfrm>
            <a:off x="9349069" y="5825458"/>
            <a:ext cx="29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정확도 </a:t>
            </a:r>
            <a:r>
              <a:rPr lang="en-US" altLang="ko-KR" dirty="0"/>
              <a:t>: </a:t>
            </a:r>
            <a:r>
              <a:rPr lang="ko-KR" altLang="en-US" dirty="0"/>
              <a:t>약</a:t>
            </a:r>
            <a:r>
              <a:rPr lang="en-US" altLang="ko-KR" dirty="0"/>
              <a:t>97%</a:t>
            </a:r>
            <a:endParaRPr lang="ko-KR" altLang="en-US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325A7CA9-5309-4505-84BA-B2F060CCF4A9}"/>
              </a:ext>
            </a:extLst>
          </p:cNvPr>
          <p:cNvSpPr/>
          <p:nvPr/>
        </p:nvSpPr>
        <p:spPr>
          <a:xfrm rot="10800000">
            <a:off x="8734697" y="5748602"/>
            <a:ext cx="461554" cy="581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2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1A19F-B053-4DCB-85A7-A33864DE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en-US" altLang="ko-KR" sz="6000" b="1" dirty="0" err="1"/>
              <a:t>Refrence</a:t>
            </a:r>
            <a:endParaRPr lang="ko-KR" altLang="en-US" sz="6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5578C6-1105-490F-9564-46962982745F}"/>
              </a:ext>
            </a:extLst>
          </p:cNvPr>
          <p:cNvSpPr txBox="1"/>
          <p:nvPr/>
        </p:nvSpPr>
        <p:spPr>
          <a:xfrm>
            <a:off x="978588" y="1411677"/>
            <a:ext cx="106857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http://egloos.zum.com/authorK/v/5730311</a:t>
            </a:r>
            <a:r>
              <a:rPr lang="en-US" altLang="ko-KR" dirty="0"/>
              <a:t> : </a:t>
            </a:r>
            <a:r>
              <a:rPr lang="ko-KR" altLang="en-US" dirty="0"/>
              <a:t>통계적 지표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https://www.fastcampus.co.kr/courses/201083/clips: CNN</a:t>
            </a:r>
            <a:r>
              <a:rPr lang="en-US" altLang="ko-KR" dirty="0"/>
              <a:t> Model</a:t>
            </a:r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https://www.kaggle.com/search?q=covid+image</a:t>
            </a:r>
            <a:r>
              <a:rPr lang="en-US" altLang="ko-KR" dirty="0"/>
              <a:t>: covid-19</a:t>
            </a:r>
            <a:r>
              <a:rPr lang="ko-KR" altLang="en-US" dirty="0"/>
              <a:t> </a:t>
            </a:r>
            <a:r>
              <a:rPr lang="en-US" altLang="ko-KR" dirty="0"/>
              <a:t>lungs x-ray Image </a:t>
            </a:r>
            <a:r>
              <a:rPr lang="ko-KR" altLang="en-US" dirty="0"/>
              <a:t>수집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191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51866-C530-4DD6-AF4E-E56C7599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cs typeface="Calibri Light"/>
              </a:rPr>
              <a:t>1.</a:t>
            </a:r>
            <a:r>
              <a:rPr lang="ko-KR" altLang="en-US" dirty="0">
                <a:cs typeface="Calibri Light"/>
              </a:rPr>
              <a:t>작품 및 도구 설명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617F5-CBEA-41A9-8173-3A9713181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532" y="138626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2.)</a:t>
            </a:r>
            <a:r>
              <a:rPr lang="ko-KR" altLang="en-US" dirty="0"/>
              <a:t>라이브러리 소개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700" dirty="0">
                <a:cs typeface="Calibri Light"/>
              </a:rPr>
              <a:t> •</a:t>
            </a:r>
            <a:r>
              <a:rPr lang="en-US" altLang="ko-KR" sz="1700" dirty="0" err="1">
                <a:cs typeface="Calibri Light"/>
              </a:rPr>
              <a:t>Numpy</a:t>
            </a:r>
            <a:r>
              <a:rPr lang="en-US" altLang="ko-KR" sz="1700" dirty="0">
                <a:cs typeface="Calibri Light"/>
              </a:rPr>
              <a:t> : Data</a:t>
            </a:r>
            <a:r>
              <a:rPr lang="ko-KR" altLang="en-US" sz="1700" dirty="0">
                <a:cs typeface="Calibri Light"/>
              </a:rPr>
              <a:t>를 </a:t>
            </a:r>
            <a:r>
              <a:rPr lang="en-US" altLang="ko-KR" sz="1700" dirty="0">
                <a:cs typeface="Calibri Light"/>
              </a:rPr>
              <a:t>array</a:t>
            </a:r>
            <a:r>
              <a:rPr lang="ko-KR" altLang="en-US" sz="1700" dirty="0">
                <a:cs typeface="Calibri Light"/>
              </a:rPr>
              <a:t>형태로 생성하여 모델 학습 시 </a:t>
            </a:r>
            <a:r>
              <a:rPr lang="en-US" altLang="ko-KR" sz="1700" dirty="0">
                <a:cs typeface="Calibri Light"/>
              </a:rPr>
              <a:t>array</a:t>
            </a:r>
            <a:r>
              <a:rPr lang="ko-KR" altLang="en-US" sz="1700" dirty="0">
                <a:cs typeface="Calibri Light"/>
              </a:rPr>
              <a:t>형태의 연산을 위하여 사용</a:t>
            </a:r>
            <a:endParaRPr lang="en-US" altLang="ko-KR" sz="1700" dirty="0">
              <a:cs typeface="Calibri Light"/>
            </a:endParaRPr>
          </a:p>
          <a:p>
            <a:pPr marL="0" indent="0">
              <a:buNone/>
            </a:pPr>
            <a:r>
              <a:rPr lang="en-US" altLang="ko-KR" sz="1700" dirty="0">
                <a:cs typeface="Calibri Light"/>
              </a:rPr>
              <a:t> •</a:t>
            </a:r>
            <a:r>
              <a:rPr lang="en-US" altLang="ko-KR" sz="1700" dirty="0" err="1">
                <a:cs typeface="Calibri Light"/>
              </a:rPr>
              <a:t>os</a:t>
            </a:r>
            <a:r>
              <a:rPr lang="ko-KR" altLang="en-US" sz="1700" dirty="0">
                <a:cs typeface="Calibri Light"/>
              </a:rPr>
              <a:t> </a:t>
            </a:r>
            <a:r>
              <a:rPr lang="en-US" altLang="ko-KR" sz="1700" dirty="0">
                <a:cs typeface="Calibri Light"/>
              </a:rPr>
              <a:t>:</a:t>
            </a:r>
            <a:r>
              <a:rPr lang="ko-KR" altLang="en-US" sz="1700" dirty="0">
                <a:cs typeface="Calibri Light"/>
              </a:rPr>
              <a:t> 운영체제 내 파일경로를 파악하기 위하여 사용</a:t>
            </a:r>
            <a:endParaRPr lang="en-US" altLang="ko-KR" sz="1700" dirty="0">
              <a:cs typeface="Calibri Light"/>
            </a:endParaRPr>
          </a:p>
          <a:p>
            <a:pPr marL="0" indent="0">
              <a:buNone/>
            </a:pPr>
            <a:r>
              <a:rPr lang="en-US" altLang="ko-KR" sz="1700" dirty="0">
                <a:cs typeface="Calibri Light"/>
              </a:rPr>
              <a:t> •Matplotlib : </a:t>
            </a:r>
            <a:r>
              <a:rPr lang="ko-KR" altLang="en-US" sz="1700" dirty="0">
                <a:cs typeface="Calibri Light"/>
              </a:rPr>
              <a:t>시각화하기 위하여 사용</a:t>
            </a:r>
            <a:endParaRPr lang="en-US" altLang="ko-KR" sz="1700" dirty="0">
              <a:cs typeface="Calibri Light"/>
            </a:endParaRPr>
          </a:p>
          <a:p>
            <a:pPr marL="0" indent="0">
              <a:buNone/>
            </a:pPr>
            <a:r>
              <a:rPr lang="en-US" altLang="ko-KR" sz="1700" dirty="0">
                <a:cs typeface="Calibri Light"/>
              </a:rPr>
              <a:t> •Pillow : </a:t>
            </a:r>
            <a:r>
              <a:rPr lang="ko-KR" altLang="en-US" sz="1700" dirty="0">
                <a:cs typeface="Calibri Light"/>
              </a:rPr>
              <a:t>저장된 이미지 데이터를 불러오기 위하여 사용</a:t>
            </a:r>
            <a:endParaRPr lang="en-US" altLang="ko-KR" sz="1700" dirty="0">
              <a:cs typeface="Calibri Light"/>
            </a:endParaRPr>
          </a:p>
          <a:p>
            <a:pPr marL="0" indent="0">
              <a:buNone/>
            </a:pPr>
            <a:r>
              <a:rPr lang="en-US" altLang="ko-KR" sz="1700" dirty="0">
                <a:cs typeface="Calibri Light"/>
              </a:rPr>
              <a:t> •glob : </a:t>
            </a:r>
            <a:r>
              <a:rPr lang="ko-KR" altLang="en-US" sz="1700" dirty="0">
                <a:cs typeface="Calibri Light"/>
              </a:rPr>
              <a:t>이미지 데이터를 집단으로 불러오기 위하여 사용</a:t>
            </a:r>
            <a:endParaRPr lang="en-US" altLang="ko-KR" sz="1700" dirty="0"/>
          </a:p>
          <a:p>
            <a:pPr marL="0" indent="0">
              <a:buNone/>
            </a:pPr>
            <a:r>
              <a:rPr lang="ko-KR" altLang="en-US" sz="1700" dirty="0"/>
              <a:t> </a:t>
            </a:r>
            <a:r>
              <a:rPr lang="en-US" altLang="ko-KR" sz="1700" dirty="0">
                <a:cs typeface="Calibri Light"/>
              </a:rPr>
              <a:t>•Pandas : </a:t>
            </a:r>
            <a:r>
              <a:rPr lang="ko-KR" altLang="en-US" sz="1700" dirty="0">
                <a:cs typeface="Calibri Light"/>
              </a:rPr>
              <a:t>이미지 데이터 정보인 픽셀 값 </a:t>
            </a:r>
            <a:r>
              <a:rPr lang="en-US" altLang="ko-KR" sz="1700" dirty="0">
                <a:cs typeface="Calibri Light"/>
              </a:rPr>
              <a:t>chart</a:t>
            </a:r>
            <a:r>
              <a:rPr lang="ko-KR" altLang="en-US" sz="1700" dirty="0">
                <a:cs typeface="Calibri Light"/>
              </a:rPr>
              <a:t>형태 </a:t>
            </a:r>
            <a:r>
              <a:rPr lang="en-US" altLang="ko-KR" sz="1700" dirty="0">
                <a:cs typeface="Calibri Light"/>
              </a:rPr>
              <a:t>.csv</a:t>
            </a:r>
            <a:r>
              <a:rPr lang="ko-KR" altLang="en-US" sz="1700" dirty="0">
                <a:cs typeface="Calibri Light"/>
              </a:rPr>
              <a:t>형태로 저장</a:t>
            </a:r>
            <a:endParaRPr lang="en-US" altLang="ko-KR" sz="1700" dirty="0">
              <a:cs typeface="Calibri Light"/>
            </a:endParaRPr>
          </a:p>
          <a:p>
            <a:pPr marL="0" indent="0">
              <a:buNone/>
            </a:pPr>
            <a:r>
              <a:rPr lang="en-US" altLang="ko-KR" sz="1700" dirty="0">
                <a:cs typeface="Calibri Light"/>
              </a:rPr>
              <a:t> •</a:t>
            </a:r>
            <a:r>
              <a:rPr lang="en-US" altLang="ko-KR" sz="1700" dirty="0" err="1">
                <a:cs typeface="Calibri Light"/>
              </a:rPr>
              <a:t>opencv</a:t>
            </a:r>
            <a:r>
              <a:rPr lang="en-US" altLang="ko-KR" sz="1700" dirty="0">
                <a:cs typeface="Calibri Light"/>
              </a:rPr>
              <a:t> : </a:t>
            </a:r>
            <a:r>
              <a:rPr lang="ko-KR" altLang="en-US" sz="1700" dirty="0">
                <a:cs typeface="Calibri Light"/>
              </a:rPr>
              <a:t>이미지 데이터의 사이즈를 변환하기 위하여 사용</a:t>
            </a:r>
            <a:endParaRPr lang="en-US" altLang="ko-KR" sz="1700" dirty="0">
              <a:cs typeface="Calibri Light"/>
            </a:endParaRPr>
          </a:p>
          <a:p>
            <a:pPr marL="0" indent="0">
              <a:buNone/>
            </a:pPr>
            <a:r>
              <a:rPr lang="en-US" altLang="ko-KR" sz="1700" dirty="0">
                <a:cs typeface="Calibri Light"/>
              </a:rPr>
              <a:t> •</a:t>
            </a:r>
            <a:r>
              <a:rPr lang="en-US" altLang="ko-KR" sz="1700" dirty="0" err="1">
                <a:cs typeface="Calibri Light"/>
              </a:rPr>
              <a:t>tensorflow</a:t>
            </a:r>
            <a:r>
              <a:rPr lang="en-US" altLang="ko-KR" sz="1700" dirty="0">
                <a:cs typeface="Calibri Light"/>
              </a:rPr>
              <a:t>, </a:t>
            </a:r>
            <a:r>
              <a:rPr lang="en-US" altLang="ko-KR" sz="1700" dirty="0" err="1">
                <a:cs typeface="Calibri Light"/>
              </a:rPr>
              <a:t>keras</a:t>
            </a:r>
            <a:r>
              <a:rPr lang="en-US" altLang="ko-KR" sz="1700" dirty="0">
                <a:cs typeface="Calibri Light"/>
              </a:rPr>
              <a:t> : </a:t>
            </a:r>
            <a:r>
              <a:rPr lang="ko-KR" altLang="en-US" sz="1700" dirty="0">
                <a:cs typeface="Calibri Light"/>
              </a:rPr>
              <a:t>모델을 구축하고 학습 및 검증하여 모델의 성능을 분석하기 위하여 사용</a:t>
            </a:r>
            <a:endParaRPr lang="en-US" altLang="ko-KR" sz="1700" dirty="0">
              <a:cs typeface="Calibri Light"/>
            </a:endParaRPr>
          </a:p>
          <a:p>
            <a:pPr marL="0" indent="0">
              <a:buNone/>
            </a:pPr>
            <a:r>
              <a:rPr lang="en-US" altLang="ko-KR" sz="1700" dirty="0">
                <a:cs typeface="Calibri Light"/>
              </a:rPr>
              <a:t> </a:t>
            </a:r>
            <a:endParaRPr lang="ko-KR" altLang="en-US" sz="17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88719D-96AB-4BA5-8691-F3D168D90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382" y="4847017"/>
            <a:ext cx="8289889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3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D6AE7-8999-4F8E-82F0-E13AA477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cs typeface="Calibri Light"/>
              </a:rPr>
              <a:t>2.</a:t>
            </a:r>
            <a:r>
              <a:rPr lang="ko-KR" altLang="en-US" dirty="0">
                <a:cs typeface="Calibri Light"/>
              </a:rPr>
              <a:t>데이터 수집 및 </a:t>
            </a:r>
            <a:r>
              <a:rPr lang="ko-KR" altLang="en-US" dirty="0" err="1">
                <a:cs typeface="Calibri Light"/>
              </a:rPr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631FBD-9728-46E4-92B1-6B1E5A9ED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901" y="1368685"/>
            <a:ext cx="10515600" cy="53199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1.)</a:t>
            </a:r>
            <a:r>
              <a:rPr lang="ko-KR" altLang="en-US" dirty="0"/>
              <a:t>데이터 수집</a:t>
            </a:r>
            <a:endParaRPr lang="en-US" altLang="ko-KR" dirty="0"/>
          </a:p>
          <a:p>
            <a:pPr marL="0" indent="0">
              <a:buNone/>
            </a:pPr>
            <a:endParaRPr lang="en-US" altLang="ko-KR" dirty="0">
              <a:hlinkClick r:id="rId2"/>
            </a:endParaRPr>
          </a:p>
          <a:p>
            <a:pPr marL="0" indent="0">
              <a:buNone/>
            </a:pPr>
            <a:endParaRPr lang="en-US" altLang="ko-KR" dirty="0">
              <a:hlinkClick r:id="rId2"/>
            </a:endParaRPr>
          </a:p>
          <a:p>
            <a:pPr marL="0" indent="0">
              <a:buNone/>
            </a:pPr>
            <a:endParaRPr lang="en-US" altLang="ko-KR" dirty="0">
              <a:hlinkClick r:id="rId2"/>
            </a:endParaRPr>
          </a:p>
          <a:p>
            <a:pPr marL="0" indent="0">
              <a:buNone/>
            </a:pPr>
            <a:endParaRPr lang="en-US" altLang="ko-KR" dirty="0">
              <a:hlinkClick r:id="rId2"/>
            </a:endParaRPr>
          </a:p>
          <a:p>
            <a:pPr marL="0" indent="0">
              <a:buNone/>
            </a:pPr>
            <a:endParaRPr lang="en-US" altLang="ko-KR" dirty="0">
              <a:hlinkClick r:id="rId2"/>
            </a:endParaRPr>
          </a:p>
          <a:p>
            <a:pPr marL="0" indent="0">
              <a:buNone/>
            </a:pPr>
            <a:endParaRPr lang="en-US" altLang="ko-KR" dirty="0">
              <a:hlinkClick r:id="rId2"/>
            </a:endParaRPr>
          </a:p>
          <a:p>
            <a:pPr marL="0" indent="0">
              <a:buNone/>
            </a:pPr>
            <a:endParaRPr lang="en-US" altLang="ko-KR" dirty="0">
              <a:hlinkClick r:id="rId2"/>
            </a:endParaRPr>
          </a:p>
          <a:p>
            <a:pPr marL="0" indent="0">
              <a:buNone/>
            </a:pPr>
            <a:endParaRPr lang="en-US" altLang="ko-KR" dirty="0">
              <a:hlinkClick r:id="rId2"/>
            </a:endParaRPr>
          </a:p>
          <a:p>
            <a:pPr marL="0" indent="0">
              <a:buNone/>
            </a:pPr>
            <a:endParaRPr lang="en-US" altLang="ko-KR" dirty="0">
              <a:hlinkClick r:id="rId2"/>
            </a:endParaRPr>
          </a:p>
          <a:p>
            <a:pPr marL="0" indent="0">
              <a:buNone/>
            </a:pPr>
            <a:endParaRPr lang="en-US" altLang="ko-KR" dirty="0">
              <a:hlinkClick r:id="rId2"/>
            </a:endParaRPr>
          </a:p>
          <a:p>
            <a:pPr marL="0" indent="0" algn="r">
              <a:buNone/>
            </a:pPr>
            <a:r>
              <a:rPr lang="en-US" altLang="ko-KR" dirty="0">
                <a:hlinkClick r:id="rId2"/>
              </a:rPr>
              <a:t> 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CBC58A-0D26-4C44-91F1-FFF74CDFC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901" y="1690688"/>
            <a:ext cx="9930198" cy="354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2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D6AE7-8999-4F8E-82F0-E13AA477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cs typeface="Calibri Light"/>
              </a:rPr>
              <a:t>2.</a:t>
            </a:r>
            <a:r>
              <a:rPr lang="ko-KR" altLang="en-US" dirty="0">
                <a:cs typeface="Calibri Light"/>
              </a:rPr>
              <a:t>데이터 수집 및 </a:t>
            </a:r>
            <a:r>
              <a:rPr lang="ko-KR" altLang="en-US" dirty="0" err="1">
                <a:cs typeface="Calibri Light"/>
              </a:rPr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631FBD-9728-46E4-92B1-6B1E5A9ED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901" y="1368685"/>
            <a:ext cx="10515600" cy="4841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1.)</a:t>
            </a:r>
            <a:r>
              <a:rPr lang="ko-KR" altLang="en-US" dirty="0"/>
              <a:t>데이터 수집</a:t>
            </a:r>
            <a:endParaRPr lang="en-US" altLang="ko-KR" dirty="0"/>
          </a:p>
          <a:p>
            <a:pPr marL="0" indent="0">
              <a:buNone/>
            </a:pPr>
            <a:endParaRPr lang="en-US" altLang="ko-KR" dirty="0">
              <a:hlinkClick r:id="rId2"/>
            </a:endParaRPr>
          </a:p>
          <a:p>
            <a:pPr marL="0" indent="0">
              <a:buNone/>
            </a:pPr>
            <a:endParaRPr lang="en-US" altLang="ko-KR" dirty="0">
              <a:hlinkClick r:id="rId2"/>
            </a:endParaRPr>
          </a:p>
          <a:p>
            <a:pPr marL="0" indent="0">
              <a:buNone/>
            </a:pPr>
            <a:endParaRPr lang="en-US" altLang="ko-KR" dirty="0">
              <a:hlinkClick r:id="rId2"/>
            </a:endParaRPr>
          </a:p>
          <a:p>
            <a:pPr marL="0" indent="0">
              <a:buNone/>
            </a:pPr>
            <a:endParaRPr lang="en-US" altLang="ko-KR" dirty="0">
              <a:hlinkClick r:id="rId2"/>
            </a:endParaRPr>
          </a:p>
          <a:p>
            <a:pPr marL="0" indent="0">
              <a:buNone/>
            </a:pPr>
            <a:endParaRPr lang="en-US" altLang="ko-KR" dirty="0">
              <a:hlinkClick r:id="rId2"/>
            </a:endParaRPr>
          </a:p>
          <a:p>
            <a:pPr marL="0" indent="0">
              <a:buNone/>
            </a:pPr>
            <a:endParaRPr lang="en-US" altLang="ko-KR" dirty="0">
              <a:hlinkClick r:id="rId2"/>
            </a:endParaRPr>
          </a:p>
          <a:p>
            <a:pPr marL="0" indent="0">
              <a:buNone/>
            </a:pPr>
            <a:endParaRPr lang="en-US" altLang="ko-KR" dirty="0">
              <a:hlinkClick r:id="rId2"/>
            </a:endParaRPr>
          </a:p>
          <a:p>
            <a:pPr marL="0" indent="0">
              <a:buNone/>
            </a:pPr>
            <a:endParaRPr lang="en-US" altLang="ko-KR" dirty="0">
              <a:hlinkClick r:id="rId2"/>
            </a:endParaRPr>
          </a:p>
          <a:p>
            <a:pPr marL="0" indent="0">
              <a:buNone/>
            </a:pPr>
            <a:endParaRPr lang="en-US" altLang="ko-KR" dirty="0">
              <a:hlinkClick r:id="rId2"/>
            </a:endParaRP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F599BE-0E35-4BF4-AF68-0FFD5785C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901" y="1866899"/>
            <a:ext cx="5907851" cy="43429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BD5A9B-2678-41EF-BCBC-B7D2EA03B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605" y="1866899"/>
            <a:ext cx="4121888" cy="434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9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D6AE7-8999-4F8E-82F0-E13AA477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cs typeface="Calibri Light"/>
              </a:rPr>
              <a:t>2.</a:t>
            </a:r>
            <a:r>
              <a:rPr lang="ko-KR" altLang="en-US" dirty="0">
                <a:cs typeface="Calibri Light"/>
              </a:rPr>
              <a:t>데이터 수집 및 </a:t>
            </a:r>
            <a:r>
              <a:rPr lang="ko-KR" altLang="en-US" dirty="0" err="1">
                <a:cs typeface="Calibri Light"/>
              </a:rPr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631FBD-9728-46E4-92B1-6B1E5A9ED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901" y="1368685"/>
            <a:ext cx="10515600" cy="4841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1.)</a:t>
            </a:r>
            <a:r>
              <a:rPr lang="ko-KR" altLang="en-US" dirty="0"/>
              <a:t>데이터 수집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hlinkClick r:id="rId2"/>
            </a:endParaRPr>
          </a:p>
          <a:p>
            <a:pPr marL="0" indent="0">
              <a:buNone/>
            </a:pPr>
            <a:endParaRPr lang="en-US" altLang="ko-KR" dirty="0">
              <a:hlinkClick r:id="rId2"/>
            </a:endParaRPr>
          </a:p>
          <a:p>
            <a:pPr marL="0" indent="0">
              <a:buNone/>
            </a:pPr>
            <a:endParaRPr lang="en-US" altLang="ko-KR" dirty="0">
              <a:hlinkClick r:id="rId2"/>
            </a:endParaRPr>
          </a:p>
          <a:p>
            <a:pPr marL="0" indent="0">
              <a:buNone/>
            </a:pPr>
            <a:endParaRPr lang="en-US" altLang="ko-KR" dirty="0">
              <a:hlinkClick r:id="rId2"/>
            </a:endParaRPr>
          </a:p>
          <a:p>
            <a:pPr marL="0" indent="0">
              <a:buNone/>
            </a:pPr>
            <a:endParaRPr lang="en-US" altLang="ko-KR" dirty="0">
              <a:hlinkClick r:id="rId2"/>
            </a:endParaRPr>
          </a:p>
          <a:p>
            <a:pPr marL="0" indent="0">
              <a:buNone/>
            </a:pPr>
            <a:endParaRPr lang="en-US" altLang="ko-KR" dirty="0">
              <a:hlinkClick r:id="rId2"/>
            </a:endParaRPr>
          </a:p>
          <a:p>
            <a:pPr marL="0" indent="0">
              <a:buNone/>
            </a:pPr>
            <a:endParaRPr lang="en-US" altLang="ko-KR" dirty="0">
              <a:hlinkClick r:id="rId2"/>
            </a:endParaRPr>
          </a:p>
          <a:p>
            <a:pPr marL="0" indent="0">
              <a:buNone/>
            </a:pPr>
            <a:endParaRPr lang="en-US" altLang="ko-KR" dirty="0">
              <a:hlinkClick r:id="rId2"/>
            </a:endParaRPr>
          </a:p>
          <a:p>
            <a:pPr marL="0" indent="0">
              <a:buNone/>
            </a:pPr>
            <a:endParaRPr lang="en-US" altLang="ko-KR" dirty="0">
              <a:hlinkClick r:id="rId2"/>
            </a:endParaRP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C8D2B9F-E9E1-4164-944B-1D68FB71D39E}"/>
              </a:ext>
            </a:extLst>
          </p:cNvPr>
          <p:cNvGrpSpPr/>
          <p:nvPr/>
        </p:nvGrpSpPr>
        <p:grpSpPr>
          <a:xfrm>
            <a:off x="411332" y="1891554"/>
            <a:ext cx="11369336" cy="4664074"/>
            <a:chOff x="452174" y="1828801"/>
            <a:chExt cx="11369336" cy="466407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52FFB42-A26F-4F39-B142-5B7A7C97F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174" y="1828801"/>
              <a:ext cx="7546313" cy="466407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1A9D075-1650-423E-A670-204CBADDF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91188" y="2020107"/>
              <a:ext cx="3530322" cy="42814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8811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D6AE7-8999-4F8E-82F0-E13AA477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cs typeface="Calibri Light"/>
              </a:rPr>
              <a:t>2.</a:t>
            </a:r>
            <a:r>
              <a:rPr lang="ko-KR" altLang="en-US" dirty="0">
                <a:cs typeface="Calibri Light"/>
              </a:rPr>
              <a:t>데이터 수집 및 </a:t>
            </a:r>
            <a:r>
              <a:rPr lang="ko-KR" altLang="en-US" dirty="0" err="1">
                <a:cs typeface="Calibri Light"/>
              </a:rPr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631FBD-9728-46E4-92B1-6B1E5A9ED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901" y="138679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2.)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 *</a:t>
            </a:r>
            <a:r>
              <a:rPr lang="ko-KR" altLang="en-US" sz="1800" dirty="0"/>
              <a:t>데이터를 학습시키기 위하여 </a:t>
            </a:r>
            <a:r>
              <a:rPr lang="en-US" altLang="ko-KR" sz="1800" dirty="0"/>
              <a:t>Data size</a:t>
            </a:r>
            <a:r>
              <a:rPr lang="ko-KR" altLang="en-US" sz="1800" dirty="0"/>
              <a:t>를 일치시켜야 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*</a:t>
            </a:r>
            <a:r>
              <a:rPr lang="ko-KR" altLang="en-US" sz="1800" dirty="0"/>
              <a:t>함수를 선언하고 </a:t>
            </a:r>
            <a:r>
              <a:rPr lang="en-US" altLang="ko-KR" sz="1800" dirty="0"/>
              <a:t>glob</a:t>
            </a:r>
            <a:r>
              <a:rPr lang="ko-KR" altLang="en-US" sz="1800" dirty="0"/>
              <a:t>를 통하여 불러온 이미지 데이터 경로를 입력 </a:t>
            </a:r>
            <a:r>
              <a:rPr lang="en-US" altLang="ko-KR" sz="1800"/>
              <a:t>parameter</a:t>
            </a:r>
            <a:r>
              <a:rPr lang="ko-KR" altLang="en-US" sz="1800"/>
              <a:t>로 </a:t>
            </a:r>
            <a:r>
              <a:rPr lang="ko-KR" altLang="en-US" sz="1800" dirty="0"/>
              <a:t>하여 경로 상 이미지를                                                                             하나씩 </a:t>
            </a:r>
            <a:r>
              <a:rPr lang="en-US" altLang="ko-KR" sz="1800" dirty="0"/>
              <a:t>128,128 size</a:t>
            </a:r>
            <a:r>
              <a:rPr lang="ko-KR" altLang="en-US" sz="1800" dirty="0"/>
              <a:t>로 변환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*</a:t>
            </a:r>
            <a:r>
              <a:rPr lang="ko-KR" altLang="en-US" sz="1800" dirty="0"/>
              <a:t>반환 값으로 총 몇 개의 데이터가 변환되었는지 수를 알 수 있게 설정</a:t>
            </a:r>
            <a:endParaRPr lang="en-US" altLang="ko-KR" sz="18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A7A54C-BA7B-497D-8209-EA37CF88F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706" y="3306762"/>
            <a:ext cx="10158588" cy="31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52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D6AE7-8999-4F8E-82F0-E13AA477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cs typeface="Calibri Light"/>
              </a:rPr>
              <a:t>2.</a:t>
            </a:r>
            <a:r>
              <a:rPr lang="ko-KR" altLang="en-US" dirty="0">
                <a:cs typeface="Calibri Light"/>
              </a:rPr>
              <a:t>데이터 수집 및 </a:t>
            </a:r>
            <a:r>
              <a:rPr lang="ko-KR" altLang="en-US" dirty="0" err="1">
                <a:cs typeface="Calibri Light"/>
              </a:rPr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631FBD-9728-46E4-92B1-6B1E5A9ED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901" y="138679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3.)</a:t>
            </a:r>
            <a:r>
              <a:rPr lang="ko-KR" altLang="en-US" dirty="0"/>
              <a:t>데이터 셋 만들기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 *reshape</a:t>
            </a:r>
            <a:r>
              <a:rPr lang="ko-KR" altLang="en-US" sz="1800" dirty="0"/>
              <a:t> 이미지의 픽셀 값을 데이터 정보 값으로 하는 데이터 셋 구축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*.csv </a:t>
            </a:r>
            <a:r>
              <a:rPr lang="ko-KR" altLang="en-US" sz="1800" dirty="0"/>
              <a:t>파일을 통하여 데이터 셋을 읽고 쓰기 편하게 데이터 셋 구축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*pandas</a:t>
            </a:r>
            <a:r>
              <a:rPr lang="ko-KR" altLang="en-US" sz="1800" dirty="0"/>
              <a:t> 라이브러리 활용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42BAB8-9F6B-4A1B-92C8-2019705C4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01" y="3055066"/>
            <a:ext cx="10168199" cy="343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62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1527</Words>
  <Application>Microsoft Office PowerPoint</Application>
  <PresentationFormat>와이드스크린</PresentationFormat>
  <Paragraphs>277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맑은 고딕</vt:lpstr>
      <vt:lpstr>Arial</vt:lpstr>
      <vt:lpstr>Calibri</vt:lpstr>
      <vt:lpstr>Calibri Light</vt:lpstr>
      <vt:lpstr>Office Theme</vt:lpstr>
      <vt:lpstr>CNN 모델 기반 lungs X-ray  image를  활용한 코로나 환자 분류 </vt:lpstr>
      <vt:lpstr>•OutLine</vt:lpstr>
      <vt:lpstr>1.작품 및 도구 설명</vt:lpstr>
      <vt:lpstr>1.작품 및 도구 설명</vt:lpstr>
      <vt:lpstr>2.데이터 수집 및 전처리</vt:lpstr>
      <vt:lpstr>2.데이터 수집 및 전처리</vt:lpstr>
      <vt:lpstr>2.데이터 수집 및 전처리</vt:lpstr>
      <vt:lpstr>2.데이터 수집 및 전처리</vt:lpstr>
      <vt:lpstr>2.데이터 수집 및 전처리</vt:lpstr>
      <vt:lpstr>PowerPoint 프레젠테이션</vt:lpstr>
      <vt:lpstr>PowerPoint 프레젠테이션</vt:lpstr>
      <vt:lpstr>3.모델링</vt:lpstr>
      <vt:lpstr>3.모델링</vt:lpstr>
      <vt:lpstr>3.모델링</vt:lpstr>
      <vt:lpstr>3.모델링</vt:lpstr>
      <vt:lpstr>3.모델링</vt:lpstr>
      <vt:lpstr>4.결과</vt:lpstr>
      <vt:lpstr>4.결과</vt:lpstr>
      <vt:lpstr>4.결과</vt:lpstr>
      <vt:lpstr>PowerPoint 프레젠테이션</vt:lpstr>
      <vt:lpstr>4.결과</vt:lpstr>
      <vt:lpstr>4.결과</vt:lpstr>
      <vt:lpstr>4.결과</vt:lpstr>
      <vt:lpstr>4.결과</vt:lpstr>
      <vt:lpstr>4.결과</vt:lpstr>
      <vt:lpstr>4.결과</vt:lpstr>
      <vt:lpstr>4.결과</vt:lpstr>
      <vt:lpstr>4.결과</vt:lpstr>
      <vt:lpstr>4.결과</vt:lpstr>
      <vt:lpstr>4.결과</vt:lpstr>
      <vt:lpstr>4.결과</vt:lpstr>
      <vt:lpstr>4.결과</vt:lpstr>
      <vt:lpstr>4.결과</vt:lpstr>
      <vt:lpstr>〮Refrence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박재용</dc:creator>
  <cp:lastModifiedBy>박재용</cp:lastModifiedBy>
  <cp:revision>232</cp:revision>
  <dcterms:created xsi:type="dcterms:W3CDTF">2020-05-19T06:50:28Z</dcterms:created>
  <dcterms:modified xsi:type="dcterms:W3CDTF">2020-07-09T09:06:33Z</dcterms:modified>
</cp:coreProperties>
</file>