
<file path=[Content_Types].xml><?xml version="1.0" encoding="utf-8"?>
<Types xmlns="http://schemas.openxmlformats.org/package/2006/content-types">
  <Default Extension="emf" ContentType="image/x-emf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6"/>
  </p:notesMasterIdLst>
  <p:sldIdLst>
    <p:sldId id="260" r:id="rId3"/>
    <p:sldId id="266" r:id="rId4"/>
    <p:sldId id="294" r:id="rId5"/>
    <p:sldId id="270" r:id="rId6"/>
    <p:sldId id="265" r:id="rId7"/>
    <p:sldId id="296" r:id="rId8"/>
    <p:sldId id="293" r:id="rId9"/>
    <p:sldId id="279" r:id="rId10"/>
    <p:sldId id="297" r:id="rId11"/>
    <p:sldId id="280" r:id="rId12"/>
    <p:sldId id="275" r:id="rId13"/>
    <p:sldId id="274" r:id="rId14"/>
    <p:sldId id="288" r:id="rId15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19" userDrawn="1">
          <p15:clr>
            <a:srgbClr val="A4A3A4"/>
          </p15:clr>
        </p15:guide>
        <p15:guide id="5" orient="horz" pos="1139" userDrawn="1">
          <p15:clr>
            <a:srgbClr val="A4A3A4"/>
          </p15:clr>
        </p15:guide>
        <p15:guide id="6" orient="horz" pos="2319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14F"/>
    <a:srgbClr val="0174AB"/>
    <a:srgbClr val="666666"/>
    <a:srgbClr val="BFC0C0"/>
    <a:srgbClr val="9F9D9A"/>
    <a:srgbClr val="0A377B"/>
    <a:srgbClr val="000000"/>
    <a:srgbClr val="083F80"/>
    <a:srgbClr val="1F497D"/>
    <a:srgbClr val="967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49" autoAdjust="0"/>
    <p:restoredTop sz="95033" autoAdjust="0"/>
  </p:normalViewPr>
  <p:slideViewPr>
    <p:cSldViewPr snapToGrid="0" showGuides="1">
      <p:cViewPr varScale="1">
        <p:scale>
          <a:sx n="78" d="100"/>
          <a:sy n="78" d="100"/>
        </p:scale>
        <p:origin x="1176" y="72"/>
      </p:cViewPr>
      <p:guideLst>
        <p:guide orient="horz" pos="255"/>
        <p:guide pos="5125"/>
        <p:guide pos="1519"/>
        <p:guide orient="horz" pos="1139"/>
        <p:guide orient="horz" pos="2319"/>
        <p:guide orient="horz" pos="32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B0502-E29E-4E42-B38F-7F421F1A16F8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81D73-1D4B-47D6-A52F-9AA986E38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616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第一种</a:t>
            </a:r>
            <a:r>
              <a:rPr lang="en-US" altLang="zh-CN" dirty="0"/>
              <a:t>,</a:t>
            </a:r>
            <a:r>
              <a:rPr lang="zh-CN" altLang="en-US" dirty="0"/>
              <a:t>就是在面包板上手动添加连线和器件</a:t>
            </a:r>
            <a:r>
              <a:rPr lang="en-US" altLang="zh-CN" dirty="0"/>
              <a:t>,</a:t>
            </a:r>
            <a:r>
              <a:rPr lang="zh-CN" altLang="en-US" dirty="0"/>
              <a:t>形成一个能完成一定功能的电路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zh-CN" altLang="en-US" dirty="0"/>
              <a:t>第二种就是将</a:t>
            </a:r>
            <a:r>
              <a:rPr lang="en-US" altLang="zh-CN" dirty="0"/>
              <a:t>1</a:t>
            </a:r>
            <a:r>
              <a:rPr lang="zh-CN" altLang="en-US" dirty="0"/>
              <a:t>图的电路集成到更小的芯片上</a:t>
            </a:r>
            <a:r>
              <a:rPr lang="en-US" altLang="zh-CN" dirty="0"/>
              <a:t>,</a:t>
            </a:r>
            <a:r>
              <a:rPr lang="zh-CN" altLang="en-US" dirty="0"/>
              <a:t>但这个芯片有个缺点</a:t>
            </a:r>
            <a:r>
              <a:rPr lang="en-US" altLang="zh-CN" dirty="0"/>
              <a:t>,</a:t>
            </a:r>
            <a:r>
              <a:rPr lang="zh-CN" altLang="en-US" dirty="0"/>
              <a:t>它是全定制芯片</a:t>
            </a:r>
            <a:r>
              <a:rPr lang="en-US" altLang="zh-CN" dirty="0"/>
              <a:t>,</a:t>
            </a:r>
            <a:r>
              <a:rPr lang="zh-CN" altLang="en-US" dirty="0"/>
              <a:t>只能完成指定功能</a:t>
            </a:r>
            <a:r>
              <a:rPr lang="en-US" altLang="zh-CN" dirty="0"/>
              <a:t>,</a:t>
            </a:r>
            <a:r>
              <a:rPr lang="zh-CN" altLang="en-US" dirty="0"/>
              <a:t>用途有限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第三种芯片就是半定制芯片</a:t>
            </a:r>
            <a:r>
              <a:rPr lang="en-US" altLang="zh-CN" dirty="0"/>
              <a:t>,</a:t>
            </a:r>
            <a:r>
              <a:rPr lang="zh-CN" altLang="en-US" dirty="0"/>
              <a:t>可以根据写入的程序</a:t>
            </a:r>
            <a:r>
              <a:rPr lang="en-US" altLang="zh-CN" dirty="0"/>
              <a:t>,</a:t>
            </a:r>
            <a:r>
              <a:rPr lang="zh-CN" altLang="en-US" dirty="0"/>
              <a:t>改变内部的逻辑电路</a:t>
            </a:r>
            <a:r>
              <a:rPr lang="en-US" altLang="zh-CN" dirty="0"/>
              <a:t>,</a:t>
            </a:r>
            <a:r>
              <a:rPr lang="zh-CN" altLang="en-US" dirty="0"/>
              <a:t>可以根据要求设计电路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81D73-1D4B-47D6-A52F-9AA986E3879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470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单片机</a:t>
            </a:r>
            <a:r>
              <a:rPr lang="en-US" altLang="zh-CN" dirty="0"/>
              <a:t>: </a:t>
            </a:r>
            <a:r>
              <a:rPr lang="zh-CN" altLang="en-US" dirty="0"/>
              <a:t>是一种处理器</a:t>
            </a:r>
            <a:r>
              <a:rPr lang="en-US" altLang="zh-CN" dirty="0"/>
              <a:t>,</a:t>
            </a:r>
            <a:r>
              <a:rPr lang="zh-CN" altLang="en-US" dirty="0"/>
              <a:t>有固定的结构</a:t>
            </a:r>
            <a:r>
              <a:rPr lang="en-US" altLang="zh-CN" dirty="0"/>
              <a:t>, </a:t>
            </a:r>
            <a:r>
              <a:rPr lang="zh-CN" altLang="en-US" dirty="0"/>
              <a:t>让</a:t>
            </a:r>
            <a:r>
              <a:rPr lang="en-US" altLang="zh-CN" dirty="0" err="1"/>
              <a:t>cpu</a:t>
            </a:r>
            <a:r>
              <a:rPr lang="zh-CN" altLang="en-US" dirty="0"/>
              <a:t>执行指令集完成功能</a:t>
            </a:r>
            <a:r>
              <a:rPr lang="en-US" altLang="zh-CN" dirty="0"/>
              <a:t>,</a:t>
            </a:r>
            <a:r>
              <a:rPr lang="zh-CN" altLang="en-US" dirty="0"/>
              <a:t>是软件层面</a:t>
            </a:r>
            <a:br>
              <a:rPr lang="en-US" altLang="zh-CN" dirty="0"/>
            </a:br>
            <a:r>
              <a:rPr lang="en-US" altLang="zh-CN" dirty="0" err="1"/>
              <a:t>fpga</a:t>
            </a:r>
            <a:r>
              <a:rPr lang="en-US" altLang="zh-CN" dirty="0"/>
              <a:t>: </a:t>
            </a:r>
            <a:r>
              <a:rPr lang="zh-CN" altLang="en-US" dirty="0"/>
              <a:t>写入的程序是描绘了一个数字逻辑电路</a:t>
            </a:r>
            <a:r>
              <a:rPr lang="en-US" altLang="zh-CN" dirty="0"/>
              <a:t>,</a:t>
            </a:r>
            <a:r>
              <a:rPr lang="zh-CN" altLang="en-US" dirty="0"/>
              <a:t>是硬件层面</a:t>
            </a:r>
            <a:br>
              <a:rPr lang="en-US" altLang="zh-CN" dirty="0"/>
            </a:br>
            <a:r>
              <a:rPr lang="en-US" altLang="zh-CN" dirty="0" err="1"/>
              <a:t>fpga</a:t>
            </a:r>
            <a:r>
              <a:rPr lang="zh-CN" altLang="en-US" dirty="0"/>
              <a:t>的速度快于单片机</a:t>
            </a:r>
            <a:r>
              <a:rPr lang="en-US" altLang="zh-CN" dirty="0"/>
              <a:t>, </a:t>
            </a:r>
            <a:r>
              <a:rPr lang="zh-CN" altLang="en-US" dirty="0"/>
              <a:t>因为</a:t>
            </a:r>
            <a:r>
              <a:rPr lang="en-US" altLang="zh-CN" dirty="0" err="1"/>
              <a:t>fpga</a:t>
            </a:r>
            <a:r>
              <a:rPr lang="zh-CN" altLang="en-US" dirty="0"/>
              <a:t>电路是并行</a:t>
            </a:r>
            <a:r>
              <a:rPr lang="en-US" altLang="zh-CN" dirty="0"/>
              <a:t>,</a:t>
            </a:r>
            <a:r>
              <a:rPr lang="zh-CN" altLang="en-US" dirty="0"/>
              <a:t>接通电源后</a:t>
            </a:r>
            <a:r>
              <a:rPr lang="en-US" altLang="zh-CN" dirty="0"/>
              <a:t>,</a:t>
            </a:r>
            <a:r>
              <a:rPr lang="zh-CN" altLang="en-US" dirty="0"/>
              <a:t>线路同时接通</a:t>
            </a:r>
            <a:r>
              <a:rPr lang="en-US" altLang="zh-CN" dirty="0"/>
              <a:t>;</a:t>
            </a:r>
            <a:r>
              <a:rPr lang="zh-CN" altLang="en-US" dirty="0"/>
              <a:t>而单片机通常是单核</a:t>
            </a:r>
            <a:r>
              <a:rPr lang="en-US" altLang="zh-CN" dirty="0" err="1"/>
              <a:t>cpu</a:t>
            </a:r>
            <a:r>
              <a:rPr lang="en-US" altLang="zh-CN" dirty="0"/>
              <a:t>,</a:t>
            </a:r>
            <a:r>
              <a:rPr lang="zh-CN" altLang="en-US" dirty="0"/>
              <a:t>是单线程</a:t>
            </a:r>
            <a:r>
              <a:rPr lang="en-US" altLang="zh-CN" dirty="0"/>
              <a:t>,</a:t>
            </a:r>
            <a:r>
              <a:rPr lang="zh-CN" altLang="en-US" dirty="0"/>
              <a:t> 依次取指令并执行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单片机是一个成型的芯片</a:t>
            </a:r>
            <a:r>
              <a:rPr lang="en-US" altLang="zh-CN" dirty="0"/>
              <a:t>,</a:t>
            </a:r>
            <a:r>
              <a:rPr lang="en-US" altLang="zh-CN" dirty="0" err="1"/>
              <a:t>fpga</a:t>
            </a:r>
            <a:r>
              <a:rPr lang="zh-CN" altLang="en-US" dirty="0"/>
              <a:t>是设计芯片的芯片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81D73-1D4B-47D6-A52F-9AA986E3879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171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81D73-1D4B-47D6-A52F-9AA986E3879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596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从工程开始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81D73-1D4B-47D6-A52F-9AA986E3879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399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30/8/2020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30/8/2020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30/8/2020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30/8/2020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30/8/2020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30/8/2020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30/8/2020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30/8/2020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30/8/2020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30/8/2020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30/8/2020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30/8/2020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30/8/2020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30/8/2020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30/8/2020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30/8/2020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30/8/2020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30/8/2020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30/8/2020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30/8/2020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30/8/2020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30/8/2020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pPr/>
              <a:t>30/8/2020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30/8/2020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61011" y="2705725"/>
            <a:ext cx="7021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sz="7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入门指南</a:t>
            </a:r>
            <a:endParaRPr lang="en-US" altLang="zh-CN" sz="16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940437" y="5114043"/>
            <a:ext cx="1357313" cy="400052"/>
          </a:xfrm>
          <a:prstGeom prst="rect">
            <a:avLst/>
          </a:prstGeom>
          <a:solidFill>
            <a:srgbClr val="92D1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助教</a:t>
            </a:r>
            <a:endParaRPr lang="zh-HK" altLang="en-US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297750" y="4960126"/>
            <a:ext cx="1614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王昭东</a:t>
            </a:r>
            <a:br>
              <a:rPr lang="en-US" altLang="zh-CN" sz="2000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季书涵</a:t>
            </a:r>
            <a:endParaRPr lang="zh-HK" altLang="en-US" sz="2000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51182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能干什么？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821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71618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如何学习？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2189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E5016EDF-2666-4595-8E79-9F9862CC577D}"/>
              </a:ext>
            </a:extLst>
          </p:cNvPr>
          <p:cNvGrpSpPr/>
          <p:nvPr/>
        </p:nvGrpSpPr>
        <p:grpSpPr>
          <a:xfrm>
            <a:off x="2939653" y="2055320"/>
            <a:ext cx="3321364" cy="3293102"/>
            <a:chOff x="2939653" y="2055320"/>
            <a:chExt cx="3321364" cy="3293102"/>
          </a:xfrm>
        </p:grpSpPr>
        <p:sp>
          <p:nvSpPr>
            <p:cNvPr id="98" name="饼形 15">
              <a:extLst>
                <a:ext uri="{FF2B5EF4-FFF2-40B4-BE49-F238E27FC236}">
                  <a16:creationId xmlns:a16="http://schemas.microsoft.com/office/drawing/2014/main" id="{A8FD2944-983C-41F1-8D44-64CEDE1B3DBD}"/>
                </a:ext>
              </a:extLst>
            </p:cNvPr>
            <p:cNvSpPr/>
            <p:nvPr/>
          </p:nvSpPr>
          <p:spPr>
            <a:xfrm>
              <a:off x="3093899" y="2181306"/>
              <a:ext cx="3167118" cy="3167116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饼形 16">
              <a:extLst>
                <a:ext uri="{FF2B5EF4-FFF2-40B4-BE49-F238E27FC236}">
                  <a16:creationId xmlns:a16="http://schemas.microsoft.com/office/drawing/2014/main" id="{63F7E611-93D3-4B59-B6EA-1165C2251228}"/>
                </a:ext>
              </a:extLst>
            </p:cNvPr>
            <p:cNvSpPr/>
            <p:nvPr/>
          </p:nvSpPr>
          <p:spPr>
            <a:xfrm flipV="1">
              <a:off x="3093899" y="2055634"/>
              <a:ext cx="3167118" cy="3167116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rgbClr val="92D1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饼形 17">
              <a:extLst>
                <a:ext uri="{FF2B5EF4-FFF2-40B4-BE49-F238E27FC236}">
                  <a16:creationId xmlns:a16="http://schemas.microsoft.com/office/drawing/2014/main" id="{C81AE256-E349-4C17-A5B6-E59C28D35B81}"/>
                </a:ext>
              </a:extLst>
            </p:cNvPr>
            <p:cNvSpPr/>
            <p:nvPr/>
          </p:nvSpPr>
          <p:spPr>
            <a:xfrm flipH="1">
              <a:off x="2939653" y="2180992"/>
              <a:ext cx="3167118" cy="3167116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饼形 18">
              <a:extLst>
                <a:ext uri="{FF2B5EF4-FFF2-40B4-BE49-F238E27FC236}">
                  <a16:creationId xmlns:a16="http://schemas.microsoft.com/office/drawing/2014/main" id="{EEE9F8BC-35CE-4C4D-9FF5-871C9DC0D5DE}"/>
                </a:ext>
              </a:extLst>
            </p:cNvPr>
            <p:cNvSpPr/>
            <p:nvPr/>
          </p:nvSpPr>
          <p:spPr>
            <a:xfrm flipH="1" flipV="1">
              <a:off x="2939653" y="2055320"/>
              <a:ext cx="3167118" cy="3167116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22DBB23E-2513-4DB9-B5FF-EF8518DEB733}"/>
                </a:ext>
              </a:extLst>
            </p:cNvPr>
            <p:cNvSpPr/>
            <p:nvPr/>
          </p:nvSpPr>
          <p:spPr>
            <a:xfrm>
              <a:off x="3775288" y="2867300"/>
              <a:ext cx="1650092" cy="1650092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  <a:endParaRPr lang="zh-HK" altLang="en-US" sz="28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D41AEB7A-E1E9-4A9D-AE64-D01EC360A512}"/>
                </a:ext>
              </a:extLst>
            </p:cNvPr>
            <p:cNvSpPr txBox="1"/>
            <p:nvPr/>
          </p:nvSpPr>
          <p:spPr>
            <a:xfrm>
              <a:off x="3280378" y="2308625"/>
              <a:ext cx="7692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HK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8CCC97B-FB10-48D0-B7B6-1CE426479849}"/>
                </a:ext>
              </a:extLst>
            </p:cNvPr>
            <p:cNvSpPr txBox="1"/>
            <p:nvPr/>
          </p:nvSpPr>
          <p:spPr>
            <a:xfrm>
              <a:off x="3294892" y="4084929"/>
              <a:ext cx="7692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HK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A534122B-2B19-48BC-83A8-B7481B507436}"/>
                </a:ext>
              </a:extLst>
            </p:cNvPr>
            <p:cNvSpPr txBox="1"/>
            <p:nvPr/>
          </p:nvSpPr>
          <p:spPr>
            <a:xfrm>
              <a:off x="5140069" y="4026873"/>
              <a:ext cx="7692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HK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9CB4D6FF-EFAA-44EB-BCB4-8575B9B93658}"/>
                </a:ext>
              </a:extLst>
            </p:cNvPr>
            <p:cNvSpPr txBox="1"/>
            <p:nvPr/>
          </p:nvSpPr>
          <p:spPr>
            <a:xfrm>
              <a:off x="5125555" y="2471619"/>
              <a:ext cx="7692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CE59C4D9-6DD6-4C06-9177-9D833FFE106E}"/>
              </a:ext>
            </a:extLst>
          </p:cNvPr>
          <p:cNvGrpSpPr/>
          <p:nvPr/>
        </p:nvGrpSpPr>
        <p:grpSpPr>
          <a:xfrm>
            <a:off x="394934" y="1879069"/>
            <a:ext cx="2246643" cy="1132041"/>
            <a:chOff x="435496" y="1542118"/>
            <a:chExt cx="2246643" cy="1132041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C6FCCFB4-0207-4A73-B34C-D666DCBF5E89}"/>
                </a:ext>
              </a:extLst>
            </p:cNvPr>
            <p:cNvSpPr/>
            <p:nvPr/>
          </p:nvSpPr>
          <p:spPr>
            <a:xfrm>
              <a:off x="435496" y="1973583"/>
              <a:ext cx="2246643" cy="7005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50000"/>
                </a:lnSpc>
              </a:pPr>
              <a:r>
                <a:rPr lang="en-US" altLang="zh-HK" sz="14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  <a:r>
                <a:rPr lang="zh-CN" altLang="en-US" sz="14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开发板</a:t>
              </a:r>
              <a:endParaRPr lang="en-US" altLang="zh-CN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逻辑分析仪</a:t>
              </a:r>
              <a:r>
                <a:rPr lang="en-US" altLang="zh-CN" sz="14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示波器</a:t>
              </a:r>
              <a:endParaRPr lang="zh-HK" altLang="zh-HK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33F74B5A-E01D-49D9-A88F-AFF92C0DC7BB}"/>
                </a:ext>
              </a:extLst>
            </p:cNvPr>
            <p:cNvSpPr txBox="1"/>
            <p:nvPr/>
          </p:nvSpPr>
          <p:spPr>
            <a:xfrm>
              <a:off x="435496" y="1542118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硬件准备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E4D5B219-8535-4DF8-9B80-16A5BA4E18BA}"/>
                </a:ext>
              </a:extLst>
            </p:cNvPr>
            <p:cNvSpPr/>
            <p:nvPr/>
          </p:nvSpPr>
          <p:spPr>
            <a:xfrm>
              <a:off x="540271" y="1898406"/>
              <a:ext cx="1355204" cy="45887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70919F0E-688A-4D20-A3CD-86A6A50C6382}"/>
              </a:ext>
            </a:extLst>
          </p:cNvPr>
          <p:cNvGrpSpPr/>
          <p:nvPr/>
        </p:nvGrpSpPr>
        <p:grpSpPr>
          <a:xfrm>
            <a:off x="451603" y="4347052"/>
            <a:ext cx="2246643" cy="808876"/>
            <a:chOff x="435496" y="1542118"/>
            <a:chExt cx="2246643" cy="808876"/>
          </a:xfrm>
        </p:grpSpPr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8080C429-7795-43C7-B917-F1DAE486CAEF}"/>
                </a:ext>
              </a:extLst>
            </p:cNvPr>
            <p:cNvSpPr/>
            <p:nvPr/>
          </p:nvSpPr>
          <p:spPr>
            <a:xfrm>
              <a:off x="435496" y="1973583"/>
              <a:ext cx="2246643" cy="3774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50000"/>
                </a:lnSpc>
              </a:pPr>
              <a:r>
                <a:rPr lang="en-US" altLang="zh-HK" sz="1400" dirty="0" err="1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quartusII</a:t>
              </a:r>
              <a:r>
                <a:rPr lang="en-US" altLang="zh-HK" sz="14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13</a:t>
              </a:r>
              <a:endParaRPr lang="zh-HK" altLang="zh-HK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60F14F71-BAA3-483C-B982-341B2F129D5F}"/>
                </a:ext>
              </a:extLst>
            </p:cNvPr>
            <p:cNvSpPr txBox="1"/>
            <p:nvPr/>
          </p:nvSpPr>
          <p:spPr>
            <a:xfrm>
              <a:off x="435496" y="1542118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软件准备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19CCB2F6-AD15-4E97-9D49-92A567202E53}"/>
                </a:ext>
              </a:extLst>
            </p:cNvPr>
            <p:cNvSpPr/>
            <p:nvPr/>
          </p:nvSpPr>
          <p:spPr>
            <a:xfrm>
              <a:off x="540271" y="1898406"/>
              <a:ext cx="1355204" cy="45887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47CBE827-16E8-4611-9879-FEDC155E22C4}"/>
              </a:ext>
            </a:extLst>
          </p:cNvPr>
          <p:cNvGrpSpPr/>
          <p:nvPr/>
        </p:nvGrpSpPr>
        <p:grpSpPr>
          <a:xfrm>
            <a:off x="6502424" y="4354309"/>
            <a:ext cx="2246643" cy="808876"/>
            <a:chOff x="435496" y="1542118"/>
            <a:chExt cx="2246643" cy="808876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DA14B29F-DE2D-4286-9319-B8E3AD4DFEFB}"/>
                </a:ext>
              </a:extLst>
            </p:cNvPr>
            <p:cNvSpPr/>
            <p:nvPr/>
          </p:nvSpPr>
          <p:spPr>
            <a:xfrm>
              <a:off x="435496" y="1973583"/>
              <a:ext cx="2246643" cy="3774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演示一下</a:t>
              </a:r>
              <a:endParaRPr lang="zh-HK" altLang="zh-HK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7AB059A9-4881-4B85-831A-9F27F3B8EF8C}"/>
                </a:ext>
              </a:extLst>
            </p:cNvPr>
            <p:cNvSpPr txBox="1"/>
            <p:nvPr/>
          </p:nvSpPr>
          <p:spPr>
            <a:xfrm>
              <a:off x="435496" y="1542118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举个例子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E487F94C-0618-43BA-877E-AF8476FF4C93}"/>
                </a:ext>
              </a:extLst>
            </p:cNvPr>
            <p:cNvSpPr/>
            <p:nvPr/>
          </p:nvSpPr>
          <p:spPr>
            <a:xfrm>
              <a:off x="540271" y="1898406"/>
              <a:ext cx="1355204" cy="45887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5A3B00F5-1747-4EB2-9E0B-865EF2142E6F}"/>
              </a:ext>
            </a:extLst>
          </p:cNvPr>
          <p:cNvGrpSpPr/>
          <p:nvPr/>
        </p:nvGrpSpPr>
        <p:grpSpPr>
          <a:xfrm>
            <a:off x="6502424" y="1871812"/>
            <a:ext cx="2438376" cy="2110005"/>
            <a:chOff x="435496" y="1542118"/>
            <a:chExt cx="2246643" cy="2110005"/>
          </a:xfrm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F82549C0-D32E-452F-8307-A5C546507269}"/>
                </a:ext>
              </a:extLst>
            </p:cNvPr>
            <p:cNvSpPr/>
            <p:nvPr/>
          </p:nvSpPr>
          <p:spPr>
            <a:xfrm>
              <a:off x="435496" y="1982050"/>
              <a:ext cx="2246643" cy="1670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完成一个工程：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用什么语言？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怎么用软件实现？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这些问题怎么查找解决方法</a:t>
              </a:r>
              <a:endParaRPr lang="zh-HK" altLang="zh-HK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2274FEB8-564E-45A1-8412-4B348D5D7BE5}"/>
                </a:ext>
              </a:extLst>
            </p:cNvPr>
            <p:cNvSpPr txBox="1"/>
            <p:nvPr/>
          </p:nvSpPr>
          <p:spPr>
            <a:xfrm>
              <a:off x="435496" y="1542118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92D1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选择学习资料</a:t>
              </a:r>
              <a:endParaRPr lang="zh-HK" altLang="en-US" b="1" dirty="0">
                <a:solidFill>
                  <a:srgbClr val="92D14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052ACB2B-13FA-49AF-B68A-B5ED80263EB4}"/>
                </a:ext>
              </a:extLst>
            </p:cNvPr>
            <p:cNvSpPr/>
            <p:nvPr/>
          </p:nvSpPr>
          <p:spPr>
            <a:xfrm>
              <a:off x="540271" y="1898406"/>
              <a:ext cx="1355204" cy="45887"/>
            </a:xfrm>
            <a:prstGeom prst="rect">
              <a:avLst/>
            </a:prstGeom>
            <a:solidFill>
              <a:srgbClr val="92D1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rgbClr val="92D1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553622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椭圆 36"/>
          <p:cNvSpPr/>
          <p:nvPr/>
        </p:nvSpPr>
        <p:spPr>
          <a:xfrm>
            <a:off x="713748" y="2724064"/>
            <a:ext cx="2044873" cy="2044873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28" name="Group 12"/>
          <p:cNvGrpSpPr>
            <a:grpSpLocks noChangeAspect="1"/>
          </p:cNvGrpSpPr>
          <p:nvPr/>
        </p:nvGrpSpPr>
        <p:grpSpPr bwMode="auto">
          <a:xfrm>
            <a:off x="1183962" y="3105833"/>
            <a:ext cx="1361803" cy="1281345"/>
            <a:chOff x="3333" y="1044"/>
            <a:chExt cx="3267" cy="2854"/>
          </a:xfrm>
          <a:solidFill>
            <a:schemeClr val="bg1"/>
          </a:solidFill>
        </p:grpSpPr>
        <p:sp>
          <p:nvSpPr>
            <p:cNvPr id="29" name="Freeform 14"/>
            <p:cNvSpPr>
              <a:spLocks/>
            </p:cNvSpPr>
            <p:nvPr/>
          </p:nvSpPr>
          <p:spPr bwMode="auto">
            <a:xfrm>
              <a:off x="3333" y="1044"/>
              <a:ext cx="2451" cy="2854"/>
            </a:xfrm>
            <a:custGeom>
              <a:avLst/>
              <a:gdLst>
                <a:gd name="T0" fmla="*/ 908 w 1036"/>
                <a:gd name="T1" fmla="*/ 372 h 1206"/>
                <a:gd name="T2" fmla="*/ 908 w 1036"/>
                <a:gd name="T3" fmla="*/ 296 h 1206"/>
                <a:gd name="T4" fmla="*/ 908 w 1036"/>
                <a:gd name="T5" fmla="*/ 152 h 1206"/>
                <a:gd name="T6" fmla="*/ 883 w 1036"/>
                <a:gd name="T7" fmla="*/ 128 h 1206"/>
                <a:gd name="T8" fmla="*/ 405 w 1036"/>
                <a:gd name="T9" fmla="*/ 128 h 1206"/>
                <a:gd name="T10" fmla="*/ 387 w 1036"/>
                <a:gd name="T11" fmla="*/ 128 h 1206"/>
                <a:gd name="T12" fmla="*/ 387 w 1036"/>
                <a:gd name="T13" fmla="*/ 150 h 1206"/>
                <a:gd name="T14" fmla="*/ 387 w 1036"/>
                <a:gd name="T15" fmla="*/ 296 h 1206"/>
                <a:gd name="T16" fmla="*/ 295 w 1036"/>
                <a:gd name="T17" fmla="*/ 386 h 1206"/>
                <a:gd name="T18" fmla="*/ 145 w 1036"/>
                <a:gd name="T19" fmla="*/ 386 h 1206"/>
                <a:gd name="T20" fmla="*/ 128 w 1036"/>
                <a:gd name="T21" fmla="*/ 386 h 1206"/>
                <a:gd name="T22" fmla="*/ 128 w 1036"/>
                <a:gd name="T23" fmla="*/ 404 h 1206"/>
                <a:gd name="T24" fmla="*/ 128 w 1036"/>
                <a:gd name="T25" fmla="*/ 1052 h 1206"/>
                <a:gd name="T26" fmla="*/ 153 w 1036"/>
                <a:gd name="T27" fmla="*/ 1078 h 1206"/>
                <a:gd name="T28" fmla="*/ 882 w 1036"/>
                <a:gd name="T29" fmla="*/ 1078 h 1206"/>
                <a:gd name="T30" fmla="*/ 908 w 1036"/>
                <a:gd name="T31" fmla="*/ 1052 h 1206"/>
                <a:gd name="T32" fmla="*/ 908 w 1036"/>
                <a:gd name="T33" fmla="*/ 869 h 1206"/>
                <a:gd name="T34" fmla="*/ 914 w 1036"/>
                <a:gd name="T35" fmla="*/ 851 h 1206"/>
                <a:gd name="T36" fmla="*/ 1028 w 1036"/>
                <a:gd name="T37" fmla="*/ 729 h 1206"/>
                <a:gd name="T38" fmla="*/ 1035 w 1036"/>
                <a:gd name="T39" fmla="*/ 724 h 1206"/>
                <a:gd name="T40" fmla="*/ 1036 w 1036"/>
                <a:gd name="T41" fmla="*/ 738 h 1206"/>
                <a:gd name="T42" fmla="*/ 1036 w 1036"/>
                <a:gd name="T43" fmla="*/ 1069 h 1206"/>
                <a:gd name="T44" fmla="*/ 899 w 1036"/>
                <a:gd name="T45" fmla="*/ 1206 h 1206"/>
                <a:gd name="T46" fmla="*/ 133 w 1036"/>
                <a:gd name="T47" fmla="*/ 1206 h 1206"/>
                <a:gd name="T48" fmla="*/ 0 w 1036"/>
                <a:gd name="T49" fmla="*/ 1073 h 1206"/>
                <a:gd name="T50" fmla="*/ 0 w 1036"/>
                <a:gd name="T51" fmla="*/ 316 h 1206"/>
                <a:gd name="T52" fmla="*/ 19 w 1036"/>
                <a:gd name="T53" fmla="*/ 267 h 1206"/>
                <a:gd name="T54" fmla="*/ 265 w 1036"/>
                <a:gd name="T55" fmla="*/ 27 h 1206"/>
                <a:gd name="T56" fmla="*/ 331 w 1036"/>
                <a:gd name="T57" fmla="*/ 0 h 1206"/>
                <a:gd name="T58" fmla="*/ 902 w 1036"/>
                <a:gd name="T59" fmla="*/ 0 h 1206"/>
                <a:gd name="T60" fmla="*/ 1036 w 1036"/>
                <a:gd name="T61" fmla="*/ 129 h 1206"/>
                <a:gd name="T62" fmla="*/ 1035 w 1036"/>
                <a:gd name="T63" fmla="*/ 206 h 1206"/>
                <a:gd name="T64" fmla="*/ 1028 w 1036"/>
                <a:gd name="T65" fmla="*/ 224 h 1206"/>
                <a:gd name="T66" fmla="*/ 942 w 1036"/>
                <a:gd name="T67" fmla="*/ 328 h 1206"/>
                <a:gd name="T68" fmla="*/ 921 w 1036"/>
                <a:gd name="T69" fmla="*/ 358 h 1206"/>
                <a:gd name="T70" fmla="*/ 908 w 1036"/>
                <a:gd name="T71" fmla="*/ 372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6" h="1206">
                  <a:moveTo>
                    <a:pt x="908" y="372"/>
                  </a:moveTo>
                  <a:cubicBezTo>
                    <a:pt x="908" y="344"/>
                    <a:pt x="908" y="320"/>
                    <a:pt x="908" y="296"/>
                  </a:cubicBezTo>
                  <a:cubicBezTo>
                    <a:pt x="908" y="248"/>
                    <a:pt x="908" y="200"/>
                    <a:pt x="908" y="152"/>
                  </a:cubicBezTo>
                  <a:cubicBezTo>
                    <a:pt x="908" y="131"/>
                    <a:pt x="905" y="128"/>
                    <a:pt x="883" y="128"/>
                  </a:cubicBezTo>
                  <a:cubicBezTo>
                    <a:pt x="724" y="128"/>
                    <a:pt x="565" y="128"/>
                    <a:pt x="405" y="128"/>
                  </a:cubicBezTo>
                  <a:cubicBezTo>
                    <a:pt x="400" y="128"/>
                    <a:pt x="394" y="128"/>
                    <a:pt x="387" y="128"/>
                  </a:cubicBezTo>
                  <a:cubicBezTo>
                    <a:pt x="387" y="137"/>
                    <a:pt x="387" y="144"/>
                    <a:pt x="387" y="150"/>
                  </a:cubicBezTo>
                  <a:cubicBezTo>
                    <a:pt x="387" y="199"/>
                    <a:pt x="387" y="247"/>
                    <a:pt x="387" y="296"/>
                  </a:cubicBezTo>
                  <a:cubicBezTo>
                    <a:pt x="386" y="352"/>
                    <a:pt x="351" y="386"/>
                    <a:pt x="295" y="386"/>
                  </a:cubicBezTo>
                  <a:cubicBezTo>
                    <a:pt x="245" y="386"/>
                    <a:pt x="195" y="386"/>
                    <a:pt x="145" y="386"/>
                  </a:cubicBezTo>
                  <a:cubicBezTo>
                    <a:pt x="140" y="386"/>
                    <a:pt x="135" y="386"/>
                    <a:pt x="128" y="386"/>
                  </a:cubicBezTo>
                  <a:cubicBezTo>
                    <a:pt x="128" y="394"/>
                    <a:pt x="128" y="399"/>
                    <a:pt x="128" y="404"/>
                  </a:cubicBezTo>
                  <a:cubicBezTo>
                    <a:pt x="128" y="620"/>
                    <a:pt x="128" y="836"/>
                    <a:pt x="128" y="1052"/>
                  </a:cubicBezTo>
                  <a:cubicBezTo>
                    <a:pt x="128" y="1076"/>
                    <a:pt x="130" y="1078"/>
                    <a:pt x="153" y="1078"/>
                  </a:cubicBezTo>
                  <a:cubicBezTo>
                    <a:pt x="396" y="1078"/>
                    <a:pt x="639" y="1078"/>
                    <a:pt x="882" y="1078"/>
                  </a:cubicBezTo>
                  <a:cubicBezTo>
                    <a:pt x="906" y="1078"/>
                    <a:pt x="908" y="1076"/>
                    <a:pt x="908" y="1052"/>
                  </a:cubicBezTo>
                  <a:cubicBezTo>
                    <a:pt x="908" y="991"/>
                    <a:pt x="908" y="930"/>
                    <a:pt x="908" y="869"/>
                  </a:cubicBezTo>
                  <a:cubicBezTo>
                    <a:pt x="908" y="863"/>
                    <a:pt x="910" y="855"/>
                    <a:pt x="914" y="851"/>
                  </a:cubicBezTo>
                  <a:cubicBezTo>
                    <a:pt x="952" y="810"/>
                    <a:pt x="990" y="770"/>
                    <a:pt x="1028" y="729"/>
                  </a:cubicBezTo>
                  <a:cubicBezTo>
                    <a:pt x="1030" y="728"/>
                    <a:pt x="1031" y="727"/>
                    <a:pt x="1035" y="724"/>
                  </a:cubicBezTo>
                  <a:cubicBezTo>
                    <a:pt x="1035" y="730"/>
                    <a:pt x="1036" y="734"/>
                    <a:pt x="1036" y="738"/>
                  </a:cubicBezTo>
                  <a:cubicBezTo>
                    <a:pt x="1036" y="849"/>
                    <a:pt x="1036" y="959"/>
                    <a:pt x="1036" y="1069"/>
                  </a:cubicBezTo>
                  <a:cubicBezTo>
                    <a:pt x="1035" y="1151"/>
                    <a:pt x="981" y="1206"/>
                    <a:pt x="899" y="1206"/>
                  </a:cubicBezTo>
                  <a:cubicBezTo>
                    <a:pt x="643" y="1206"/>
                    <a:pt x="388" y="1206"/>
                    <a:pt x="133" y="1206"/>
                  </a:cubicBezTo>
                  <a:cubicBezTo>
                    <a:pt x="56" y="1206"/>
                    <a:pt x="0" y="1150"/>
                    <a:pt x="0" y="1073"/>
                  </a:cubicBezTo>
                  <a:cubicBezTo>
                    <a:pt x="0" y="821"/>
                    <a:pt x="0" y="568"/>
                    <a:pt x="0" y="316"/>
                  </a:cubicBezTo>
                  <a:cubicBezTo>
                    <a:pt x="0" y="297"/>
                    <a:pt x="6" y="281"/>
                    <a:pt x="19" y="267"/>
                  </a:cubicBezTo>
                  <a:cubicBezTo>
                    <a:pt x="101" y="187"/>
                    <a:pt x="183" y="107"/>
                    <a:pt x="265" y="27"/>
                  </a:cubicBezTo>
                  <a:cubicBezTo>
                    <a:pt x="283" y="9"/>
                    <a:pt x="305" y="0"/>
                    <a:pt x="331" y="0"/>
                  </a:cubicBezTo>
                  <a:cubicBezTo>
                    <a:pt x="521" y="0"/>
                    <a:pt x="712" y="0"/>
                    <a:pt x="902" y="0"/>
                  </a:cubicBezTo>
                  <a:cubicBezTo>
                    <a:pt x="978" y="1"/>
                    <a:pt x="1033" y="53"/>
                    <a:pt x="1036" y="129"/>
                  </a:cubicBezTo>
                  <a:cubicBezTo>
                    <a:pt x="1036" y="155"/>
                    <a:pt x="1036" y="180"/>
                    <a:pt x="1035" y="206"/>
                  </a:cubicBezTo>
                  <a:cubicBezTo>
                    <a:pt x="1035" y="212"/>
                    <a:pt x="1032" y="219"/>
                    <a:pt x="1028" y="224"/>
                  </a:cubicBezTo>
                  <a:cubicBezTo>
                    <a:pt x="999" y="259"/>
                    <a:pt x="970" y="293"/>
                    <a:pt x="942" y="328"/>
                  </a:cubicBezTo>
                  <a:cubicBezTo>
                    <a:pt x="934" y="337"/>
                    <a:pt x="928" y="348"/>
                    <a:pt x="921" y="358"/>
                  </a:cubicBezTo>
                  <a:cubicBezTo>
                    <a:pt x="918" y="362"/>
                    <a:pt x="914" y="365"/>
                    <a:pt x="908" y="3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0" name="Freeform 15"/>
            <p:cNvSpPr>
              <a:spLocks/>
            </p:cNvSpPr>
            <p:nvPr/>
          </p:nvSpPr>
          <p:spPr bwMode="auto">
            <a:xfrm>
              <a:off x="4765" y="2054"/>
              <a:ext cx="1154" cy="1326"/>
            </a:xfrm>
            <a:custGeom>
              <a:avLst/>
              <a:gdLst>
                <a:gd name="T0" fmla="*/ 351 w 488"/>
                <a:gd name="T1" fmla="*/ 0 h 560"/>
                <a:gd name="T2" fmla="*/ 488 w 488"/>
                <a:gd name="T3" fmla="*/ 114 h 560"/>
                <a:gd name="T4" fmla="*/ 431 w 488"/>
                <a:gd name="T5" fmla="*/ 180 h 560"/>
                <a:gd name="T6" fmla="*/ 127 w 488"/>
                <a:gd name="T7" fmla="*/ 490 h 560"/>
                <a:gd name="T8" fmla="*/ 39 w 488"/>
                <a:gd name="T9" fmla="*/ 554 h 560"/>
                <a:gd name="T10" fmla="*/ 5 w 488"/>
                <a:gd name="T11" fmla="*/ 560 h 560"/>
                <a:gd name="T12" fmla="*/ 4 w 488"/>
                <a:gd name="T13" fmla="*/ 526 h 560"/>
                <a:gd name="T14" fmla="*/ 64 w 488"/>
                <a:gd name="T15" fmla="*/ 404 h 560"/>
                <a:gd name="T16" fmla="*/ 347 w 488"/>
                <a:gd name="T17" fmla="*/ 7 h 560"/>
                <a:gd name="T18" fmla="*/ 351 w 488"/>
                <a:gd name="T19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8" h="560">
                  <a:moveTo>
                    <a:pt x="351" y="0"/>
                  </a:moveTo>
                  <a:cubicBezTo>
                    <a:pt x="398" y="39"/>
                    <a:pt x="443" y="76"/>
                    <a:pt x="488" y="114"/>
                  </a:cubicBezTo>
                  <a:cubicBezTo>
                    <a:pt x="469" y="137"/>
                    <a:pt x="450" y="159"/>
                    <a:pt x="431" y="180"/>
                  </a:cubicBezTo>
                  <a:cubicBezTo>
                    <a:pt x="336" y="289"/>
                    <a:pt x="238" y="396"/>
                    <a:pt x="127" y="490"/>
                  </a:cubicBezTo>
                  <a:cubicBezTo>
                    <a:pt x="100" y="514"/>
                    <a:pt x="69" y="534"/>
                    <a:pt x="39" y="554"/>
                  </a:cubicBezTo>
                  <a:cubicBezTo>
                    <a:pt x="30" y="560"/>
                    <a:pt x="17" y="558"/>
                    <a:pt x="5" y="560"/>
                  </a:cubicBezTo>
                  <a:cubicBezTo>
                    <a:pt x="5" y="549"/>
                    <a:pt x="0" y="536"/>
                    <a:pt x="4" y="526"/>
                  </a:cubicBezTo>
                  <a:cubicBezTo>
                    <a:pt x="23" y="485"/>
                    <a:pt x="41" y="443"/>
                    <a:pt x="64" y="404"/>
                  </a:cubicBezTo>
                  <a:cubicBezTo>
                    <a:pt x="147" y="264"/>
                    <a:pt x="245" y="134"/>
                    <a:pt x="347" y="7"/>
                  </a:cubicBezTo>
                  <a:cubicBezTo>
                    <a:pt x="348" y="5"/>
                    <a:pt x="349" y="3"/>
                    <a:pt x="3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1" name="Freeform 16"/>
            <p:cNvSpPr>
              <a:spLocks/>
            </p:cNvSpPr>
            <p:nvPr/>
          </p:nvSpPr>
          <p:spPr bwMode="auto">
            <a:xfrm>
              <a:off x="5678" y="1335"/>
              <a:ext cx="816" cy="894"/>
            </a:xfrm>
            <a:custGeom>
              <a:avLst/>
              <a:gdLst>
                <a:gd name="T0" fmla="*/ 139 w 345"/>
                <a:gd name="T1" fmla="*/ 378 h 378"/>
                <a:gd name="T2" fmla="*/ 0 w 345"/>
                <a:gd name="T3" fmla="*/ 264 h 378"/>
                <a:gd name="T4" fmla="*/ 19 w 345"/>
                <a:gd name="T5" fmla="*/ 240 h 378"/>
                <a:gd name="T6" fmla="*/ 183 w 345"/>
                <a:gd name="T7" fmla="*/ 54 h 378"/>
                <a:gd name="T8" fmla="*/ 231 w 345"/>
                <a:gd name="T9" fmla="*/ 17 h 378"/>
                <a:gd name="T10" fmla="*/ 308 w 345"/>
                <a:gd name="T11" fmla="*/ 26 h 378"/>
                <a:gd name="T12" fmla="*/ 334 w 345"/>
                <a:gd name="T13" fmla="*/ 103 h 378"/>
                <a:gd name="T14" fmla="*/ 312 w 345"/>
                <a:gd name="T15" fmla="*/ 150 h 378"/>
                <a:gd name="T16" fmla="*/ 139 w 345"/>
                <a:gd name="T1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378">
                  <a:moveTo>
                    <a:pt x="139" y="378"/>
                  </a:moveTo>
                  <a:cubicBezTo>
                    <a:pt x="90" y="338"/>
                    <a:pt x="46" y="301"/>
                    <a:pt x="0" y="264"/>
                  </a:cubicBezTo>
                  <a:cubicBezTo>
                    <a:pt x="7" y="255"/>
                    <a:pt x="13" y="247"/>
                    <a:pt x="19" y="240"/>
                  </a:cubicBezTo>
                  <a:cubicBezTo>
                    <a:pt x="74" y="178"/>
                    <a:pt x="128" y="115"/>
                    <a:pt x="183" y="54"/>
                  </a:cubicBezTo>
                  <a:cubicBezTo>
                    <a:pt x="196" y="39"/>
                    <a:pt x="214" y="27"/>
                    <a:pt x="231" y="17"/>
                  </a:cubicBezTo>
                  <a:cubicBezTo>
                    <a:pt x="259" y="0"/>
                    <a:pt x="280" y="4"/>
                    <a:pt x="308" y="26"/>
                  </a:cubicBezTo>
                  <a:cubicBezTo>
                    <a:pt x="336" y="50"/>
                    <a:pt x="345" y="73"/>
                    <a:pt x="334" y="103"/>
                  </a:cubicBezTo>
                  <a:cubicBezTo>
                    <a:pt x="328" y="119"/>
                    <a:pt x="322" y="136"/>
                    <a:pt x="312" y="150"/>
                  </a:cubicBezTo>
                  <a:cubicBezTo>
                    <a:pt x="255" y="226"/>
                    <a:pt x="197" y="301"/>
                    <a:pt x="139" y="3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auto">
            <a:xfrm>
              <a:off x="3948" y="2168"/>
              <a:ext cx="1221" cy="199"/>
            </a:xfrm>
            <a:custGeom>
              <a:avLst/>
              <a:gdLst>
                <a:gd name="T0" fmla="*/ 257 w 516"/>
                <a:gd name="T1" fmla="*/ 0 h 84"/>
                <a:gd name="T2" fmla="*/ 496 w 516"/>
                <a:gd name="T3" fmla="*/ 0 h 84"/>
                <a:gd name="T4" fmla="*/ 516 w 516"/>
                <a:gd name="T5" fmla="*/ 19 h 84"/>
                <a:gd name="T6" fmla="*/ 516 w 516"/>
                <a:gd name="T7" fmla="*/ 49 h 84"/>
                <a:gd name="T8" fmla="*/ 481 w 516"/>
                <a:gd name="T9" fmla="*/ 84 h 84"/>
                <a:gd name="T10" fmla="*/ 23 w 516"/>
                <a:gd name="T11" fmla="*/ 84 h 84"/>
                <a:gd name="T12" fmla="*/ 0 w 516"/>
                <a:gd name="T13" fmla="*/ 61 h 84"/>
                <a:gd name="T14" fmla="*/ 0 w 516"/>
                <a:gd name="T15" fmla="*/ 22 h 84"/>
                <a:gd name="T16" fmla="*/ 22 w 516"/>
                <a:gd name="T17" fmla="*/ 0 h 84"/>
                <a:gd name="T18" fmla="*/ 257 w 516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6" h="84">
                  <a:moveTo>
                    <a:pt x="257" y="0"/>
                  </a:moveTo>
                  <a:cubicBezTo>
                    <a:pt x="337" y="0"/>
                    <a:pt x="416" y="0"/>
                    <a:pt x="496" y="0"/>
                  </a:cubicBezTo>
                  <a:cubicBezTo>
                    <a:pt x="515" y="0"/>
                    <a:pt x="516" y="1"/>
                    <a:pt x="516" y="19"/>
                  </a:cubicBezTo>
                  <a:cubicBezTo>
                    <a:pt x="516" y="29"/>
                    <a:pt x="516" y="39"/>
                    <a:pt x="516" y="49"/>
                  </a:cubicBezTo>
                  <a:cubicBezTo>
                    <a:pt x="516" y="71"/>
                    <a:pt x="503" y="84"/>
                    <a:pt x="481" y="84"/>
                  </a:cubicBezTo>
                  <a:cubicBezTo>
                    <a:pt x="329" y="84"/>
                    <a:pt x="176" y="84"/>
                    <a:pt x="23" y="84"/>
                  </a:cubicBezTo>
                  <a:cubicBezTo>
                    <a:pt x="0" y="84"/>
                    <a:pt x="0" y="83"/>
                    <a:pt x="0" y="61"/>
                  </a:cubicBezTo>
                  <a:cubicBezTo>
                    <a:pt x="0" y="48"/>
                    <a:pt x="0" y="35"/>
                    <a:pt x="0" y="22"/>
                  </a:cubicBezTo>
                  <a:cubicBezTo>
                    <a:pt x="0" y="0"/>
                    <a:pt x="0" y="0"/>
                    <a:pt x="22" y="0"/>
                  </a:cubicBezTo>
                  <a:cubicBezTo>
                    <a:pt x="100" y="0"/>
                    <a:pt x="179" y="0"/>
                    <a:pt x="2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3" name="Freeform 18"/>
            <p:cNvSpPr>
              <a:spLocks/>
            </p:cNvSpPr>
            <p:nvPr/>
          </p:nvSpPr>
          <p:spPr bwMode="auto">
            <a:xfrm>
              <a:off x="3946" y="2575"/>
              <a:ext cx="1029" cy="201"/>
            </a:xfrm>
            <a:custGeom>
              <a:avLst/>
              <a:gdLst>
                <a:gd name="T0" fmla="*/ 435 w 435"/>
                <a:gd name="T1" fmla="*/ 0 h 85"/>
                <a:gd name="T2" fmla="*/ 382 w 435"/>
                <a:gd name="T3" fmla="*/ 80 h 85"/>
                <a:gd name="T4" fmla="*/ 371 w 435"/>
                <a:gd name="T5" fmla="*/ 84 h 85"/>
                <a:gd name="T6" fmla="*/ 15 w 435"/>
                <a:gd name="T7" fmla="*/ 85 h 85"/>
                <a:gd name="T8" fmla="*/ 1 w 435"/>
                <a:gd name="T9" fmla="*/ 69 h 85"/>
                <a:gd name="T10" fmla="*/ 0 w 435"/>
                <a:gd name="T11" fmla="*/ 18 h 85"/>
                <a:gd name="T12" fmla="*/ 19 w 435"/>
                <a:gd name="T13" fmla="*/ 0 h 85"/>
                <a:gd name="T14" fmla="*/ 190 w 435"/>
                <a:gd name="T15" fmla="*/ 0 h 85"/>
                <a:gd name="T16" fmla="*/ 415 w 435"/>
                <a:gd name="T17" fmla="*/ 0 h 85"/>
                <a:gd name="T18" fmla="*/ 435 w 435"/>
                <a:gd name="T1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5" h="85">
                  <a:moveTo>
                    <a:pt x="435" y="0"/>
                  </a:moveTo>
                  <a:cubicBezTo>
                    <a:pt x="417" y="29"/>
                    <a:pt x="400" y="55"/>
                    <a:pt x="382" y="80"/>
                  </a:cubicBezTo>
                  <a:cubicBezTo>
                    <a:pt x="380" y="83"/>
                    <a:pt x="375" y="84"/>
                    <a:pt x="371" y="84"/>
                  </a:cubicBezTo>
                  <a:cubicBezTo>
                    <a:pt x="252" y="85"/>
                    <a:pt x="134" y="84"/>
                    <a:pt x="15" y="85"/>
                  </a:cubicBezTo>
                  <a:cubicBezTo>
                    <a:pt x="4" y="85"/>
                    <a:pt x="0" y="80"/>
                    <a:pt x="1" y="69"/>
                  </a:cubicBezTo>
                  <a:cubicBezTo>
                    <a:pt x="1" y="52"/>
                    <a:pt x="1" y="35"/>
                    <a:pt x="0" y="18"/>
                  </a:cubicBezTo>
                  <a:cubicBezTo>
                    <a:pt x="0" y="4"/>
                    <a:pt x="6" y="0"/>
                    <a:pt x="19" y="0"/>
                  </a:cubicBezTo>
                  <a:cubicBezTo>
                    <a:pt x="76" y="0"/>
                    <a:pt x="133" y="0"/>
                    <a:pt x="190" y="0"/>
                  </a:cubicBezTo>
                  <a:cubicBezTo>
                    <a:pt x="265" y="0"/>
                    <a:pt x="340" y="0"/>
                    <a:pt x="415" y="0"/>
                  </a:cubicBezTo>
                  <a:cubicBezTo>
                    <a:pt x="421" y="0"/>
                    <a:pt x="426" y="0"/>
                    <a:pt x="4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4" name="Freeform 19"/>
            <p:cNvSpPr>
              <a:spLocks/>
            </p:cNvSpPr>
            <p:nvPr/>
          </p:nvSpPr>
          <p:spPr bwMode="auto">
            <a:xfrm>
              <a:off x="3930" y="2963"/>
              <a:ext cx="730" cy="438"/>
            </a:xfrm>
            <a:custGeom>
              <a:avLst/>
              <a:gdLst>
                <a:gd name="T0" fmla="*/ 286 w 309"/>
                <a:gd name="T1" fmla="*/ 148 h 185"/>
                <a:gd name="T2" fmla="*/ 283 w 309"/>
                <a:gd name="T3" fmla="*/ 148 h 185"/>
                <a:gd name="T4" fmla="*/ 234 w 309"/>
                <a:gd name="T5" fmla="*/ 153 h 185"/>
                <a:gd name="T6" fmla="*/ 214 w 309"/>
                <a:gd name="T7" fmla="*/ 169 h 185"/>
                <a:gd name="T8" fmla="*/ 156 w 309"/>
                <a:gd name="T9" fmla="*/ 164 h 185"/>
                <a:gd name="T10" fmla="*/ 105 w 309"/>
                <a:gd name="T11" fmla="*/ 110 h 185"/>
                <a:gd name="T12" fmla="*/ 80 w 309"/>
                <a:gd name="T13" fmla="*/ 157 h 185"/>
                <a:gd name="T14" fmla="*/ 38 w 309"/>
                <a:gd name="T15" fmla="*/ 178 h 185"/>
                <a:gd name="T16" fmla="*/ 11 w 309"/>
                <a:gd name="T17" fmla="*/ 126 h 185"/>
                <a:gd name="T18" fmla="*/ 64 w 309"/>
                <a:gd name="T19" fmla="*/ 24 h 185"/>
                <a:gd name="T20" fmla="*/ 126 w 309"/>
                <a:gd name="T21" fmla="*/ 21 h 185"/>
                <a:gd name="T22" fmla="*/ 191 w 309"/>
                <a:gd name="T23" fmla="*/ 90 h 185"/>
                <a:gd name="T24" fmla="*/ 230 w 309"/>
                <a:gd name="T25" fmla="*/ 60 h 185"/>
                <a:gd name="T26" fmla="*/ 281 w 309"/>
                <a:gd name="T27" fmla="*/ 58 h 185"/>
                <a:gd name="T28" fmla="*/ 309 w 309"/>
                <a:gd name="T29" fmla="*/ 76 h 185"/>
                <a:gd name="T30" fmla="*/ 286 w 309"/>
                <a:gd name="T31" fmla="*/ 14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9" h="185">
                  <a:moveTo>
                    <a:pt x="286" y="148"/>
                  </a:moveTo>
                  <a:cubicBezTo>
                    <a:pt x="284" y="148"/>
                    <a:pt x="284" y="148"/>
                    <a:pt x="283" y="148"/>
                  </a:cubicBezTo>
                  <a:cubicBezTo>
                    <a:pt x="265" y="131"/>
                    <a:pt x="249" y="137"/>
                    <a:pt x="234" y="153"/>
                  </a:cubicBezTo>
                  <a:cubicBezTo>
                    <a:pt x="228" y="159"/>
                    <a:pt x="221" y="164"/>
                    <a:pt x="214" y="169"/>
                  </a:cubicBezTo>
                  <a:cubicBezTo>
                    <a:pt x="193" y="185"/>
                    <a:pt x="174" y="183"/>
                    <a:pt x="156" y="164"/>
                  </a:cubicBezTo>
                  <a:cubicBezTo>
                    <a:pt x="139" y="147"/>
                    <a:pt x="123" y="129"/>
                    <a:pt x="105" y="110"/>
                  </a:cubicBezTo>
                  <a:cubicBezTo>
                    <a:pt x="96" y="126"/>
                    <a:pt x="88" y="142"/>
                    <a:pt x="80" y="157"/>
                  </a:cubicBezTo>
                  <a:cubicBezTo>
                    <a:pt x="71" y="174"/>
                    <a:pt x="55" y="181"/>
                    <a:pt x="38" y="178"/>
                  </a:cubicBezTo>
                  <a:cubicBezTo>
                    <a:pt x="14" y="174"/>
                    <a:pt x="0" y="149"/>
                    <a:pt x="11" y="126"/>
                  </a:cubicBezTo>
                  <a:cubicBezTo>
                    <a:pt x="28" y="92"/>
                    <a:pt x="45" y="57"/>
                    <a:pt x="64" y="24"/>
                  </a:cubicBezTo>
                  <a:cubicBezTo>
                    <a:pt x="77" y="0"/>
                    <a:pt x="107" y="0"/>
                    <a:pt x="126" y="21"/>
                  </a:cubicBezTo>
                  <a:cubicBezTo>
                    <a:pt x="148" y="43"/>
                    <a:pt x="169" y="66"/>
                    <a:pt x="191" y="90"/>
                  </a:cubicBezTo>
                  <a:cubicBezTo>
                    <a:pt x="204" y="80"/>
                    <a:pt x="217" y="70"/>
                    <a:pt x="230" y="60"/>
                  </a:cubicBezTo>
                  <a:cubicBezTo>
                    <a:pt x="247" y="47"/>
                    <a:pt x="262" y="46"/>
                    <a:pt x="281" y="58"/>
                  </a:cubicBezTo>
                  <a:cubicBezTo>
                    <a:pt x="291" y="64"/>
                    <a:pt x="300" y="70"/>
                    <a:pt x="309" y="76"/>
                  </a:cubicBezTo>
                  <a:cubicBezTo>
                    <a:pt x="301" y="100"/>
                    <a:pt x="294" y="124"/>
                    <a:pt x="286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auto">
            <a:xfrm>
              <a:off x="5919" y="1754"/>
              <a:ext cx="681" cy="816"/>
            </a:xfrm>
            <a:custGeom>
              <a:avLst/>
              <a:gdLst>
                <a:gd name="T0" fmla="*/ 288 w 288"/>
                <a:gd name="T1" fmla="*/ 37 h 345"/>
                <a:gd name="T2" fmla="*/ 280 w 288"/>
                <a:gd name="T3" fmla="*/ 52 h 345"/>
                <a:gd name="T4" fmla="*/ 118 w 288"/>
                <a:gd name="T5" fmla="*/ 260 h 345"/>
                <a:gd name="T6" fmla="*/ 57 w 288"/>
                <a:gd name="T7" fmla="*/ 326 h 345"/>
                <a:gd name="T8" fmla="*/ 24 w 288"/>
                <a:gd name="T9" fmla="*/ 343 h 345"/>
                <a:gd name="T10" fmla="*/ 3 w 288"/>
                <a:gd name="T11" fmla="*/ 338 h 345"/>
                <a:gd name="T12" fmla="*/ 3 w 288"/>
                <a:gd name="T13" fmla="*/ 314 h 345"/>
                <a:gd name="T14" fmla="*/ 44 w 288"/>
                <a:gd name="T15" fmla="*/ 262 h 345"/>
                <a:gd name="T16" fmla="*/ 210 w 288"/>
                <a:gd name="T17" fmla="*/ 53 h 345"/>
                <a:gd name="T18" fmla="*/ 236 w 288"/>
                <a:gd name="T19" fmla="*/ 15 h 345"/>
                <a:gd name="T20" fmla="*/ 263 w 288"/>
                <a:gd name="T21" fmla="*/ 4 h 345"/>
                <a:gd name="T22" fmla="*/ 288 w 288"/>
                <a:gd name="T23" fmla="*/ 37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345">
                  <a:moveTo>
                    <a:pt x="288" y="37"/>
                  </a:moveTo>
                  <a:cubicBezTo>
                    <a:pt x="286" y="40"/>
                    <a:pt x="284" y="46"/>
                    <a:pt x="280" y="52"/>
                  </a:cubicBezTo>
                  <a:cubicBezTo>
                    <a:pt x="226" y="121"/>
                    <a:pt x="172" y="191"/>
                    <a:pt x="118" y="260"/>
                  </a:cubicBezTo>
                  <a:cubicBezTo>
                    <a:pt x="99" y="283"/>
                    <a:pt x="78" y="305"/>
                    <a:pt x="57" y="326"/>
                  </a:cubicBezTo>
                  <a:cubicBezTo>
                    <a:pt x="48" y="334"/>
                    <a:pt x="36" y="339"/>
                    <a:pt x="24" y="343"/>
                  </a:cubicBezTo>
                  <a:cubicBezTo>
                    <a:pt x="18" y="345"/>
                    <a:pt x="6" y="343"/>
                    <a:pt x="3" y="338"/>
                  </a:cubicBezTo>
                  <a:cubicBezTo>
                    <a:pt x="0" y="332"/>
                    <a:pt x="0" y="320"/>
                    <a:pt x="3" y="314"/>
                  </a:cubicBezTo>
                  <a:cubicBezTo>
                    <a:pt x="15" y="296"/>
                    <a:pt x="30" y="279"/>
                    <a:pt x="44" y="262"/>
                  </a:cubicBezTo>
                  <a:cubicBezTo>
                    <a:pt x="99" y="192"/>
                    <a:pt x="154" y="123"/>
                    <a:pt x="210" y="53"/>
                  </a:cubicBezTo>
                  <a:cubicBezTo>
                    <a:pt x="219" y="41"/>
                    <a:pt x="228" y="28"/>
                    <a:pt x="236" y="15"/>
                  </a:cubicBezTo>
                  <a:cubicBezTo>
                    <a:pt x="243" y="5"/>
                    <a:pt x="251" y="0"/>
                    <a:pt x="263" y="4"/>
                  </a:cubicBezTo>
                  <a:cubicBezTo>
                    <a:pt x="275" y="7"/>
                    <a:pt x="288" y="23"/>
                    <a:pt x="288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6" name="Freeform 21"/>
            <p:cNvSpPr>
              <a:spLocks/>
            </p:cNvSpPr>
            <p:nvPr/>
          </p:nvSpPr>
          <p:spPr bwMode="auto">
            <a:xfrm>
              <a:off x="4559" y="1555"/>
              <a:ext cx="610" cy="199"/>
            </a:xfrm>
            <a:custGeom>
              <a:avLst/>
              <a:gdLst>
                <a:gd name="T0" fmla="*/ 129 w 258"/>
                <a:gd name="T1" fmla="*/ 84 h 84"/>
                <a:gd name="T2" fmla="*/ 18 w 258"/>
                <a:gd name="T3" fmla="*/ 84 h 84"/>
                <a:gd name="T4" fmla="*/ 0 w 258"/>
                <a:gd name="T5" fmla="*/ 66 h 84"/>
                <a:gd name="T6" fmla="*/ 0 w 258"/>
                <a:gd name="T7" fmla="*/ 16 h 84"/>
                <a:gd name="T8" fmla="*/ 15 w 258"/>
                <a:gd name="T9" fmla="*/ 0 h 84"/>
                <a:gd name="T10" fmla="*/ 243 w 258"/>
                <a:gd name="T11" fmla="*/ 0 h 84"/>
                <a:gd name="T12" fmla="*/ 258 w 258"/>
                <a:gd name="T13" fmla="*/ 15 h 84"/>
                <a:gd name="T14" fmla="*/ 258 w 258"/>
                <a:gd name="T15" fmla="*/ 68 h 84"/>
                <a:gd name="T16" fmla="*/ 241 w 258"/>
                <a:gd name="T17" fmla="*/ 84 h 84"/>
                <a:gd name="T18" fmla="*/ 129 w 258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84">
                  <a:moveTo>
                    <a:pt x="129" y="84"/>
                  </a:moveTo>
                  <a:cubicBezTo>
                    <a:pt x="92" y="84"/>
                    <a:pt x="55" y="83"/>
                    <a:pt x="18" y="84"/>
                  </a:cubicBezTo>
                  <a:cubicBezTo>
                    <a:pt x="5" y="84"/>
                    <a:pt x="0" y="79"/>
                    <a:pt x="0" y="66"/>
                  </a:cubicBezTo>
                  <a:cubicBezTo>
                    <a:pt x="1" y="50"/>
                    <a:pt x="1" y="33"/>
                    <a:pt x="0" y="16"/>
                  </a:cubicBezTo>
                  <a:cubicBezTo>
                    <a:pt x="0" y="5"/>
                    <a:pt x="4" y="0"/>
                    <a:pt x="15" y="0"/>
                  </a:cubicBezTo>
                  <a:cubicBezTo>
                    <a:pt x="91" y="0"/>
                    <a:pt x="167" y="0"/>
                    <a:pt x="243" y="0"/>
                  </a:cubicBezTo>
                  <a:cubicBezTo>
                    <a:pt x="254" y="0"/>
                    <a:pt x="258" y="4"/>
                    <a:pt x="258" y="15"/>
                  </a:cubicBezTo>
                  <a:cubicBezTo>
                    <a:pt x="257" y="33"/>
                    <a:pt x="257" y="50"/>
                    <a:pt x="258" y="68"/>
                  </a:cubicBezTo>
                  <a:cubicBezTo>
                    <a:pt x="258" y="80"/>
                    <a:pt x="253" y="84"/>
                    <a:pt x="241" y="84"/>
                  </a:cubicBezTo>
                  <a:cubicBezTo>
                    <a:pt x="203" y="84"/>
                    <a:pt x="166" y="84"/>
                    <a:pt x="1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4253260" y="2733479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基本工具</a:t>
            </a:r>
            <a:endParaRPr lang="zh-HK" altLang="en-US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3625421" y="1892300"/>
            <a:ext cx="221360" cy="3708400"/>
            <a:chOff x="3615799" y="1892300"/>
            <a:chExt cx="221360" cy="3708400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3726479" y="1892300"/>
              <a:ext cx="0" cy="3708400"/>
            </a:xfrm>
            <a:prstGeom prst="line">
              <a:avLst/>
            </a:prstGeom>
            <a:ln w="19050">
              <a:solidFill>
                <a:srgbClr val="0174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3615799" y="4697717"/>
              <a:ext cx="221360" cy="221360"/>
            </a:xfrm>
            <a:prstGeom prst="ellipse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615799" y="2790968"/>
              <a:ext cx="221360" cy="221360"/>
            </a:xfrm>
            <a:prstGeom prst="ellipse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4268298" y="219517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  <a:endParaRPr lang="zh-HK" altLang="en-US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23F50A1-85F8-4C65-94B1-F669576F7139}"/>
              </a:ext>
            </a:extLst>
          </p:cNvPr>
          <p:cNvSpPr txBox="1"/>
          <p:nvPr/>
        </p:nvSpPr>
        <p:spPr>
          <a:xfrm>
            <a:off x="4253260" y="465868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时序逻辑基础</a:t>
            </a:r>
            <a:endParaRPr lang="zh-HK" altLang="en-US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D501C0B-C09F-447A-B943-16E91390AD0E}"/>
              </a:ext>
            </a:extLst>
          </p:cNvPr>
          <p:cNvSpPr txBox="1"/>
          <p:nvPr/>
        </p:nvSpPr>
        <p:spPr>
          <a:xfrm>
            <a:off x="4253260" y="3705469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QuartusII</a:t>
            </a:r>
            <a:r>
              <a:rPr lang="zh-CN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HK" altLang="en-US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AF651A0-1090-4AA5-B996-2522765CAA8E}"/>
              </a:ext>
            </a:extLst>
          </p:cNvPr>
          <p:cNvSpPr txBox="1"/>
          <p:nvPr/>
        </p:nvSpPr>
        <p:spPr>
          <a:xfrm>
            <a:off x="4253260" y="4179255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组合逻辑基础</a:t>
            </a:r>
            <a:endParaRPr lang="zh-HK" altLang="en-US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67C333F-7DC7-4EBF-BAB8-772AA2432FE9}"/>
              </a:ext>
            </a:extLst>
          </p:cNvPr>
          <p:cNvSpPr txBox="1"/>
          <p:nvPr/>
        </p:nvSpPr>
        <p:spPr>
          <a:xfrm>
            <a:off x="4253260" y="327178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Verilog</a:t>
            </a:r>
            <a:r>
              <a:rPr lang="zh-CN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HK" altLang="en-US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20D60DA-F5AC-4322-AA7A-960D9BE85BA5}"/>
              </a:ext>
            </a:extLst>
          </p:cNvPr>
          <p:cNvSpPr txBox="1"/>
          <p:nvPr/>
        </p:nvSpPr>
        <p:spPr>
          <a:xfrm>
            <a:off x="4227399" y="504262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</a:t>
            </a:r>
            <a:endParaRPr lang="zh-HK" altLang="en-US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C2D345F2-6021-462A-BD4E-A3693325DD3F}"/>
              </a:ext>
            </a:extLst>
          </p:cNvPr>
          <p:cNvSpPr/>
          <p:nvPr/>
        </p:nvSpPr>
        <p:spPr>
          <a:xfrm>
            <a:off x="3628339" y="2230954"/>
            <a:ext cx="221360" cy="221360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90B4C6F3-B578-4B0D-A3C6-9AE73E34021D}"/>
              </a:ext>
            </a:extLst>
          </p:cNvPr>
          <p:cNvSpPr/>
          <p:nvPr/>
        </p:nvSpPr>
        <p:spPr>
          <a:xfrm>
            <a:off x="3625340" y="4248495"/>
            <a:ext cx="221360" cy="221360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8F79C9D7-8431-4C6D-A060-69F2A4DB9173}"/>
              </a:ext>
            </a:extLst>
          </p:cNvPr>
          <p:cNvSpPr/>
          <p:nvPr/>
        </p:nvSpPr>
        <p:spPr>
          <a:xfrm>
            <a:off x="3625340" y="3327512"/>
            <a:ext cx="221360" cy="221360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667C0A2D-D849-4F3C-8AF9-5BE8A93F54B5}"/>
              </a:ext>
            </a:extLst>
          </p:cNvPr>
          <p:cNvSpPr/>
          <p:nvPr/>
        </p:nvSpPr>
        <p:spPr>
          <a:xfrm>
            <a:off x="3623712" y="3779455"/>
            <a:ext cx="221360" cy="221360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ECF2E8BD-9469-4908-9F4C-AC4506BB23EA}"/>
              </a:ext>
            </a:extLst>
          </p:cNvPr>
          <p:cNvSpPr/>
          <p:nvPr/>
        </p:nvSpPr>
        <p:spPr>
          <a:xfrm>
            <a:off x="3631651" y="5152097"/>
            <a:ext cx="221360" cy="221360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0A46377-31A8-4166-A678-5E59F9457FEE}"/>
              </a:ext>
            </a:extLst>
          </p:cNvPr>
          <p:cNvSpPr txBox="1"/>
          <p:nvPr/>
        </p:nvSpPr>
        <p:spPr>
          <a:xfrm>
            <a:off x="1351182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能干什么？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FA9612B-5AAF-4B6F-AF13-11C8F2DAA64B}"/>
              </a:ext>
            </a:extLst>
          </p:cNvPr>
          <p:cNvSpPr/>
          <p:nvPr/>
        </p:nvSpPr>
        <p:spPr>
          <a:xfrm>
            <a:off x="26821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9E56AA7B-94F3-4AA9-8C41-36A06BF04A2F}"/>
              </a:ext>
            </a:extLst>
          </p:cNvPr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1C35F15-0107-4A39-9EED-D775525C9B3A}"/>
              </a:ext>
            </a:extLst>
          </p:cNvPr>
          <p:cNvSpPr txBox="1"/>
          <p:nvPr/>
        </p:nvSpPr>
        <p:spPr>
          <a:xfrm>
            <a:off x="271618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如何学习？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4BF5466C-EB00-4155-B4CE-6223796972AF}"/>
              </a:ext>
            </a:extLst>
          </p:cNvPr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2B518A58-D4CA-4C0F-BFA2-76021A750797}"/>
              </a:ext>
            </a:extLst>
          </p:cNvPr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B8AECCAD-9C76-4821-80C0-ED83303F14A8}"/>
              </a:ext>
            </a:extLst>
          </p:cNvPr>
          <p:cNvSpPr txBox="1"/>
          <p:nvPr/>
        </p:nvSpPr>
        <p:spPr>
          <a:xfrm>
            <a:off x="72189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AEB9FE8-AAA5-4FA0-83B5-7618DE04EA28}"/>
              </a:ext>
            </a:extLst>
          </p:cNvPr>
          <p:cNvSpPr txBox="1"/>
          <p:nvPr/>
        </p:nvSpPr>
        <p:spPr>
          <a:xfrm>
            <a:off x="3256102" y="875317"/>
            <a:ext cx="263179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教材的套路</a:t>
            </a:r>
          </a:p>
        </p:txBody>
      </p:sp>
    </p:spTree>
    <p:extLst>
      <p:ext uri="{BB962C8B-B14F-4D97-AF65-F5344CB8AC3E}">
        <p14:creationId xmlns:p14="http://schemas.microsoft.com/office/powerpoint/2010/main" val="109946981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38" grpId="0"/>
      <p:bldP spid="39" grpId="0"/>
      <p:bldP spid="40" grpId="0"/>
      <p:bldP spid="41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8A37B3-171C-41CB-85A5-813E01AF9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114" y="766034"/>
            <a:ext cx="3063017" cy="2293634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65055C3E-22B7-4F8F-9675-972838E48D3C}"/>
              </a:ext>
            </a:extLst>
          </p:cNvPr>
          <p:cNvSpPr txBox="1"/>
          <p:nvPr/>
        </p:nvSpPr>
        <p:spPr>
          <a:xfrm>
            <a:off x="1351182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能干什么？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BB74B20-9041-4B64-B1B1-742E022044C4}"/>
              </a:ext>
            </a:extLst>
          </p:cNvPr>
          <p:cNvSpPr/>
          <p:nvPr/>
        </p:nvSpPr>
        <p:spPr>
          <a:xfrm>
            <a:off x="26821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54265E4-15F5-4521-83B6-6DE34D2D4276}"/>
              </a:ext>
            </a:extLst>
          </p:cNvPr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C00AFE4B-BE86-4E14-9EAD-0DAE94523EA0}"/>
              </a:ext>
            </a:extLst>
          </p:cNvPr>
          <p:cNvSpPr txBox="1"/>
          <p:nvPr/>
        </p:nvSpPr>
        <p:spPr>
          <a:xfrm>
            <a:off x="271618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如何学习？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10E68004-2418-46FC-A21C-07D0E65B267C}"/>
              </a:ext>
            </a:extLst>
          </p:cNvPr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63731A48-EB2F-4D07-9332-B92FCB48B1A5}"/>
              </a:ext>
            </a:extLst>
          </p:cNvPr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588CAD0C-D78B-426D-96E2-1E9D0B65AC7B}"/>
              </a:ext>
            </a:extLst>
          </p:cNvPr>
          <p:cNvSpPr txBox="1"/>
          <p:nvPr/>
        </p:nvSpPr>
        <p:spPr>
          <a:xfrm>
            <a:off x="72189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5AC7A3-8A69-4DA2-823C-245379EA21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1932"/>
          <a:stretch/>
        </p:blipFill>
        <p:spPr>
          <a:xfrm>
            <a:off x="5683114" y="3226416"/>
            <a:ext cx="3057513" cy="21682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F6743D7-5F63-4EF5-91E8-195677D3C3F9}"/>
              </a:ext>
            </a:extLst>
          </p:cNvPr>
          <p:cNvSpPr txBox="1"/>
          <p:nvPr/>
        </p:nvSpPr>
        <p:spPr>
          <a:xfrm>
            <a:off x="1078636" y="1369599"/>
            <a:ext cx="238225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理论科普，深入浅出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8EAAC-04E1-4BE1-9C2A-EACA3B93256C}"/>
              </a:ext>
            </a:extLst>
          </p:cNvPr>
          <p:cNvSpPr txBox="1"/>
          <p:nvPr/>
        </p:nvSpPr>
        <p:spPr>
          <a:xfrm>
            <a:off x="1070673" y="3059668"/>
            <a:ext cx="38824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学习别人的代码中的语法和规范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71D209-228F-4AA6-BB65-92B8F0BC57DE}"/>
              </a:ext>
            </a:extLst>
          </p:cNvPr>
          <p:cNvSpPr txBox="1"/>
          <p:nvPr/>
        </p:nvSpPr>
        <p:spPr>
          <a:xfrm>
            <a:off x="1070673" y="4749737"/>
            <a:ext cx="4173011" cy="12899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硬件自带资料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芯片型号、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型号、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管脚分配列表</a:t>
            </a:r>
          </a:p>
        </p:txBody>
      </p:sp>
    </p:spTree>
    <p:extLst>
      <p:ext uri="{BB962C8B-B14F-4D97-AF65-F5344CB8AC3E}">
        <p14:creationId xmlns:p14="http://schemas.microsoft.com/office/powerpoint/2010/main" val="293280400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4100" y="3744658"/>
            <a:ext cx="4495800" cy="938213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HK" altLang="en-US" sz="6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648075" y="1637910"/>
            <a:ext cx="1847850" cy="1720986"/>
            <a:chOff x="1164" y="687"/>
            <a:chExt cx="3219" cy="2998"/>
          </a:xfrm>
          <a:solidFill>
            <a:srgbClr val="0174AB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2846310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003007" y="1735931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552601" y="1941026"/>
            <a:ext cx="179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  <a:endParaRPr lang="zh-HK" altLang="en-US" sz="2800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52600" y="3113188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能干什么？</a:t>
            </a:r>
            <a:endParaRPr lang="zh-HK" altLang="en-US" sz="2800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552600" y="4365496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如何学习？</a:t>
            </a:r>
            <a:endParaRPr lang="zh-HK" altLang="en-US" sz="2800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35920" y="2197034"/>
            <a:ext cx="1947861" cy="1940713"/>
            <a:chOff x="1709739" y="2636838"/>
            <a:chExt cx="1590160" cy="1584325"/>
          </a:xfrm>
          <a:effectLst/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281113" y="4137747"/>
            <a:ext cx="265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pc="30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CONTANTS</a:t>
            </a:r>
            <a:endParaRPr lang="zh-HK" altLang="en-US" sz="2800" b="1" spc="300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829150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419726" y="2806811"/>
            <a:ext cx="6597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5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sz="5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HK" altLang="en-US" sz="5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8175742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25227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8" name="矩形 17"/>
          <p:cNvSpPr/>
          <p:nvPr/>
        </p:nvSpPr>
        <p:spPr>
          <a:xfrm>
            <a:off x="495301" y="2415699"/>
            <a:ext cx="773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 Programmable Gate Array(</a:t>
            </a: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现场可编辑门阵列）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C05811A-5376-4132-ADCD-CF2ACC187421}"/>
              </a:ext>
            </a:extLst>
          </p:cNvPr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A11A39B-6190-4D8E-9AA9-9442A211B0B3}"/>
              </a:ext>
            </a:extLst>
          </p:cNvPr>
          <p:cNvSpPr txBox="1"/>
          <p:nvPr/>
        </p:nvSpPr>
        <p:spPr>
          <a:xfrm>
            <a:off x="25227" y="93911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BB7B077-50B1-4B74-ACA4-BBBF8F8DFAE3}"/>
              </a:ext>
            </a:extLst>
          </p:cNvPr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DDEC25AF-71CF-4457-9CDE-0C602947F869}"/>
              </a:ext>
            </a:extLst>
          </p:cNvPr>
          <p:cNvSpPr txBox="1"/>
          <p:nvPr/>
        </p:nvSpPr>
        <p:spPr>
          <a:xfrm>
            <a:off x="1324496" y="93911"/>
            <a:ext cx="138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能干什么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BC3D7E3-D9EA-4027-9DA4-BD9EC6D751FE}"/>
              </a:ext>
            </a:extLst>
          </p:cNvPr>
          <p:cNvSpPr txBox="1"/>
          <p:nvPr/>
        </p:nvSpPr>
        <p:spPr>
          <a:xfrm>
            <a:off x="272999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如何学习？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FBD26D9-D436-4556-BED7-56CE29EE7498}"/>
              </a:ext>
            </a:extLst>
          </p:cNvPr>
          <p:cNvCxnSpPr/>
          <p:nvPr/>
        </p:nvCxnSpPr>
        <p:spPr>
          <a:xfrm>
            <a:off x="271111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D19BB47-9095-4A93-B59F-60A126158AF4}"/>
              </a:ext>
            </a:extLst>
          </p:cNvPr>
          <p:cNvCxnSpPr/>
          <p:nvPr/>
        </p:nvCxnSpPr>
        <p:spPr>
          <a:xfrm>
            <a:off x="4048281" y="1002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841A01F1-5BFF-4A1E-89C0-05D09528B79C}"/>
              </a:ext>
            </a:extLst>
          </p:cNvPr>
          <p:cNvSpPr/>
          <p:nvPr/>
        </p:nvSpPr>
        <p:spPr>
          <a:xfrm>
            <a:off x="495301" y="2990850"/>
            <a:ext cx="8077199" cy="1294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是在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PAL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GAL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CPLD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等可编程器件的基础上进一步发展的产物。它是作为专用集成电路（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ASIC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）领域中的一种半定制电路而出现的，既解决了定制电路的不足，又克服了原有可编程器件门电路有限的缺点。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6239700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1234207" y="930195"/>
            <a:ext cx="1117600" cy="1323439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z="80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49190" y="2684782"/>
            <a:ext cx="1117600" cy="1323439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z="80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249190" y="4271076"/>
            <a:ext cx="1117600" cy="1323439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z="80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AA289D7-2D72-4B90-B59B-EEEA8EC15811}"/>
              </a:ext>
            </a:extLst>
          </p:cNvPr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3D040B4-A5A0-4671-BC03-A344FA26FBB9}"/>
              </a:ext>
            </a:extLst>
          </p:cNvPr>
          <p:cNvSpPr txBox="1"/>
          <p:nvPr/>
        </p:nvSpPr>
        <p:spPr>
          <a:xfrm>
            <a:off x="25227" y="93911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6037E86-8073-4511-B1A9-371E100DB107}"/>
              </a:ext>
            </a:extLst>
          </p:cNvPr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83C28EC-680D-4B09-8D4C-319ADE8EA548}"/>
              </a:ext>
            </a:extLst>
          </p:cNvPr>
          <p:cNvSpPr txBox="1"/>
          <p:nvPr/>
        </p:nvSpPr>
        <p:spPr>
          <a:xfrm>
            <a:off x="1324496" y="93911"/>
            <a:ext cx="138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能干什么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87D8072-0401-4454-B3B7-47F4B2ED724B}"/>
              </a:ext>
            </a:extLst>
          </p:cNvPr>
          <p:cNvSpPr txBox="1"/>
          <p:nvPr/>
        </p:nvSpPr>
        <p:spPr>
          <a:xfrm>
            <a:off x="272999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如何学习？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FCAA96C-26B4-4DCE-A8D8-29EA45958FEF}"/>
              </a:ext>
            </a:extLst>
          </p:cNvPr>
          <p:cNvCxnSpPr/>
          <p:nvPr/>
        </p:nvCxnSpPr>
        <p:spPr>
          <a:xfrm>
            <a:off x="271111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D86507EE-0E58-43A6-883A-EED80BBE51F7}"/>
              </a:ext>
            </a:extLst>
          </p:cNvPr>
          <p:cNvCxnSpPr/>
          <p:nvPr/>
        </p:nvCxnSpPr>
        <p:spPr>
          <a:xfrm>
            <a:off x="4048281" y="1002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2A162976-CB15-49F7-ABE0-FEE595AF4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635" y="563455"/>
            <a:ext cx="4353630" cy="206036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338A757-AD2F-473F-99A5-7696E9452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697" y="2684782"/>
            <a:ext cx="1285505" cy="132343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AA96382-F9F2-4DC2-A902-8757BB70CC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953" t="11013" r="10702" b="7987"/>
          <a:stretch/>
        </p:blipFill>
        <p:spPr>
          <a:xfrm>
            <a:off x="4128550" y="4307979"/>
            <a:ext cx="1257652" cy="124963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345872D-098A-4086-BD51-3BEBB274F88B}"/>
              </a:ext>
            </a:extLst>
          </p:cNvPr>
          <p:cNvSpPr/>
          <p:nvPr/>
        </p:nvSpPr>
        <p:spPr>
          <a:xfrm>
            <a:off x="1458233" y="606510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现场可编辑门阵列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1F39CA8-FB70-4A46-BC69-840A9B3D791E}"/>
              </a:ext>
            </a:extLst>
          </p:cNvPr>
          <p:cNvSpPr/>
          <p:nvPr/>
        </p:nvSpPr>
        <p:spPr>
          <a:xfrm>
            <a:off x="4502150" y="6065100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可以通过编程改变内部结构的芯片</a:t>
            </a:r>
            <a:endParaRPr lang="zh-CN" altLang="en-US" dirty="0"/>
          </a:p>
        </p:txBody>
      </p:sp>
      <p:sp>
        <p:nvSpPr>
          <p:cNvPr id="6" name="箭头: 燕尾形 5">
            <a:extLst>
              <a:ext uri="{FF2B5EF4-FFF2-40B4-BE49-F238E27FC236}">
                <a16:creationId xmlns:a16="http://schemas.microsoft.com/office/drawing/2014/main" id="{381287FD-C9F1-497F-9A61-A961FD24F9DE}"/>
              </a:ext>
            </a:extLst>
          </p:cNvPr>
          <p:cNvSpPr/>
          <p:nvPr/>
        </p:nvSpPr>
        <p:spPr>
          <a:xfrm>
            <a:off x="3699031" y="6122250"/>
            <a:ext cx="695169" cy="254000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66322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5" grpId="0"/>
      <p:bldP spid="54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7B2AF0-42C9-4E5F-98E0-7651759C6671}"/>
              </a:ext>
            </a:extLst>
          </p:cNvPr>
          <p:cNvSpPr txBox="1"/>
          <p:nvPr/>
        </p:nvSpPr>
        <p:spPr>
          <a:xfrm>
            <a:off x="2109537" y="875317"/>
            <a:ext cx="448376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与单片机的区别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4563F0B-22E4-454D-BC70-890CC2FE0C38}"/>
              </a:ext>
            </a:extLst>
          </p:cNvPr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793329D-1E0E-403A-BB30-C9EAE75AFDAB}"/>
              </a:ext>
            </a:extLst>
          </p:cNvPr>
          <p:cNvSpPr txBox="1"/>
          <p:nvPr/>
        </p:nvSpPr>
        <p:spPr>
          <a:xfrm>
            <a:off x="25227" y="93911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E507104-C254-47E5-A4A1-EB0A5A696708}"/>
              </a:ext>
            </a:extLst>
          </p:cNvPr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BB3F772-F225-4F62-8F15-DE793999F731}"/>
              </a:ext>
            </a:extLst>
          </p:cNvPr>
          <p:cNvSpPr txBox="1"/>
          <p:nvPr/>
        </p:nvSpPr>
        <p:spPr>
          <a:xfrm>
            <a:off x="1324496" y="93911"/>
            <a:ext cx="138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能干什么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0FCB2EF-EF7A-4D98-9187-A931686C1F2B}"/>
              </a:ext>
            </a:extLst>
          </p:cNvPr>
          <p:cNvSpPr txBox="1"/>
          <p:nvPr/>
        </p:nvSpPr>
        <p:spPr>
          <a:xfrm>
            <a:off x="272999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如何学习？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3FB364B-9607-48DE-A26E-6939F9095EC4}"/>
              </a:ext>
            </a:extLst>
          </p:cNvPr>
          <p:cNvCxnSpPr/>
          <p:nvPr/>
        </p:nvCxnSpPr>
        <p:spPr>
          <a:xfrm>
            <a:off x="271111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39004D2-2A8E-4946-8AAD-58D5DBFE81C5}"/>
              </a:ext>
            </a:extLst>
          </p:cNvPr>
          <p:cNvCxnSpPr/>
          <p:nvPr/>
        </p:nvCxnSpPr>
        <p:spPr>
          <a:xfrm>
            <a:off x="4048281" y="1002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56C35B2-E795-4230-851C-6EA2C134B5C6}"/>
              </a:ext>
            </a:extLst>
          </p:cNvPr>
          <p:cNvGrpSpPr/>
          <p:nvPr/>
        </p:nvGrpSpPr>
        <p:grpSpPr>
          <a:xfrm>
            <a:off x="1234207" y="1586258"/>
            <a:ext cx="2246643" cy="1092437"/>
            <a:chOff x="435496" y="1542118"/>
            <a:chExt cx="2246643" cy="1092437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E78EB7A-8E95-43B9-8E9B-29182190469B}"/>
                </a:ext>
              </a:extLst>
            </p:cNvPr>
            <p:cNvSpPr/>
            <p:nvPr/>
          </p:nvSpPr>
          <p:spPr>
            <a:xfrm>
              <a:off x="435496" y="2049780"/>
              <a:ext cx="224664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 algn="just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没有</a:t>
              </a:r>
              <a:r>
                <a:rPr lang="en-US" altLang="zh-CN" sz="16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</a:p>
            <a:p>
              <a:pPr marL="285750" lvl="0" indent="-285750" algn="just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描述的是电路</a:t>
              </a:r>
              <a:endParaRPr lang="zh-HK" altLang="zh-HK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BC169C1-58EC-45B8-853A-53E1FC0514BC}"/>
                </a:ext>
              </a:extLst>
            </p:cNvPr>
            <p:cNvSpPr txBox="1"/>
            <p:nvPr/>
          </p:nvSpPr>
          <p:spPr>
            <a:xfrm>
              <a:off x="435496" y="1542118"/>
              <a:ext cx="2171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  <a:endParaRPr lang="zh-HK" altLang="en-US" sz="20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D0C9C88-EF6D-4F00-B3C1-CB7DC35229FD}"/>
                </a:ext>
              </a:extLst>
            </p:cNvPr>
            <p:cNvSpPr/>
            <p:nvPr/>
          </p:nvSpPr>
          <p:spPr>
            <a:xfrm>
              <a:off x="540271" y="1898406"/>
              <a:ext cx="1355204" cy="45887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0F12D55-4369-4CE0-8CA1-87E21C478E02}"/>
              </a:ext>
            </a:extLst>
          </p:cNvPr>
          <p:cNvGrpSpPr/>
          <p:nvPr/>
        </p:nvGrpSpPr>
        <p:grpSpPr>
          <a:xfrm>
            <a:off x="5246627" y="1586258"/>
            <a:ext cx="2246643" cy="1092440"/>
            <a:chOff x="435496" y="1542118"/>
            <a:chExt cx="2246643" cy="109244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C9D22CE-0C88-447A-A9B3-4F6A274CEBED}"/>
                </a:ext>
              </a:extLst>
            </p:cNvPr>
            <p:cNvSpPr/>
            <p:nvPr/>
          </p:nvSpPr>
          <p:spPr>
            <a:xfrm>
              <a:off x="435496" y="2049783"/>
              <a:ext cx="224664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</a:t>
              </a:r>
              <a:r>
                <a:rPr lang="en-US" altLang="zh-CN" sz="16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r>
                <a:rPr lang="zh-CN" altLang="en-US" sz="16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（微型电脑）</a:t>
              </a:r>
              <a:endParaRPr lang="en-US" altLang="zh-CN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描述的是指令</a:t>
              </a:r>
              <a:endParaRPr lang="zh-HK" altLang="zh-HK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403D7AD-77D6-4530-9CDD-80967C624854}"/>
                </a:ext>
              </a:extLst>
            </p:cNvPr>
            <p:cNvSpPr txBox="1"/>
            <p:nvPr/>
          </p:nvSpPr>
          <p:spPr>
            <a:xfrm>
              <a:off x="435496" y="1542118"/>
              <a:ext cx="2171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单片机</a:t>
              </a:r>
              <a:endParaRPr lang="zh-HK" altLang="en-US" sz="20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ABE9877-A0FC-4664-8E52-60A03C0C8A4B}"/>
                </a:ext>
              </a:extLst>
            </p:cNvPr>
            <p:cNvSpPr/>
            <p:nvPr/>
          </p:nvSpPr>
          <p:spPr>
            <a:xfrm>
              <a:off x="540271" y="1898406"/>
              <a:ext cx="1355204" cy="45887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0A304DD-0AD9-404B-AFB6-35F24D573B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3" t="11683" r="15115" b="9089"/>
          <a:stretch/>
        </p:blipFill>
        <p:spPr>
          <a:xfrm>
            <a:off x="5052666" y="3056544"/>
            <a:ext cx="2559622" cy="25200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096095B-AA0D-4F2A-82DE-8A687509E9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53" t="11013" r="10702" b="7987"/>
          <a:stretch/>
        </p:blipFill>
        <p:spPr>
          <a:xfrm>
            <a:off x="1234208" y="3056544"/>
            <a:ext cx="253616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5160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0" y="277071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sz="5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可以用来做什么？</a:t>
            </a:r>
            <a:endParaRPr lang="zh-HK" altLang="en-US" sz="5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7575107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矩形 37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303056" y="93911"/>
            <a:ext cx="138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能干什么？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如何学习？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图片 59">
            <a:extLst>
              <a:ext uri="{FF2B5EF4-FFF2-40B4-BE49-F238E27FC236}">
                <a16:creationId xmlns:a16="http://schemas.microsoft.com/office/drawing/2014/main" id="{B9C03CC8-1F31-4DE7-A583-10E00E2D9C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47675"/>
          <a:stretch/>
        </p:blipFill>
        <p:spPr>
          <a:xfrm>
            <a:off x="0" y="2332057"/>
            <a:ext cx="1428902" cy="27309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1" name="椭圆 60">
            <a:extLst>
              <a:ext uri="{FF2B5EF4-FFF2-40B4-BE49-F238E27FC236}">
                <a16:creationId xmlns:a16="http://schemas.microsoft.com/office/drawing/2014/main" id="{5B23119B-9A2D-473A-A8E0-53416F97174E}"/>
              </a:ext>
            </a:extLst>
          </p:cNvPr>
          <p:cNvSpPr/>
          <p:nvPr/>
        </p:nvSpPr>
        <p:spPr>
          <a:xfrm>
            <a:off x="2412999" y="1581061"/>
            <a:ext cx="918803" cy="918803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zh-HK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8469ED07-6CB5-4A73-84AC-8CB7C44C0CF9}"/>
              </a:ext>
            </a:extLst>
          </p:cNvPr>
          <p:cNvSpPr/>
          <p:nvPr/>
        </p:nvSpPr>
        <p:spPr>
          <a:xfrm>
            <a:off x="3331803" y="3238110"/>
            <a:ext cx="918803" cy="918803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HK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5BCE2F78-2572-48FF-8788-76A12719F33C}"/>
              </a:ext>
            </a:extLst>
          </p:cNvPr>
          <p:cNvSpPr/>
          <p:nvPr/>
        </p:nvSpPr>
        <p:spPr>
          <a:xfrm>
            <a:off x="2412999" y="4895159"/>
            <a:ext cx="918803" cy="918803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</a:t>
            </a:r>
            <a:endParaRPr lang="zh-HK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B6817825-DFB9-4543-AF36-046F08E8FF56}"/>
              </a:ext>
            </a:extLst>
          </p:cNvPr>
          <p:cNvCxnSpPr/>
          <p:nvPr/>
        </p:nvCxnSpPr>
        <p:spPr>
          <a:xfrm flipV="1">
            <a:off x="1428902" y="2317321"/>
            <a:ext cx="812800" cy="482600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9A390819-8864-442C-AB92-3539BC8566EF}"/>
              </a:ext>
            </a:extLst>
          </p:cNvPr>
          <p:cNvCxnSpPr/>
          <p:nvPr/>
        </p:nvCxnSpPr>
        <p:spPr>
          <a:xfrm>
            <a:off x="1663700" y="3697511"/>
            <a:ext cx="1460500" cy="0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C05F1969-FAE9-4825-A9D6-1CCD82025268}"/>
              </a:ext>
            </a:extLst>
          </p:cNvPr>
          <p:cNvCxnSpPr/>
          <p:nvPr/>
        </p:nvCxnSpPr>
        <p:spPr>
          <a:xfrm>
            <a:off x="1428902" y="4595102"/>
            <a:ext cx="812800" cy="482600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D3006612-83AD-4E79-898F-AC3AE14B0CC7}"/>
              </a:ext>
            </a:extLst>
          </p:cNvPr>
          <p:cNvSpPr/>
          <p:nvPr/>
        </p:nvSpPr>
        <p:spPr>
          <a:xfrm>
            <a:off x="3538864" y="1594427"/>
            <a:ext cx="4292600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高速低时延</a:t>
            </a:r>
            <a:endParaRPr lang="en-US" altLang="zh-CN" sz="1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协议会经常变化</a:t>
            </a:r>
            <a:endParaRPr lang="zh-HK" altLang="zh-HK" sz="1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C61469A-7369-4CD6-8C6C-24BD1C3E5C23}"/>
              </a:ext>
            </a:extLst>
          </p:cNvPr>
          <p:cNvSpPr/>
          <p:nvPr/>
        </p:nvSpPr>
        <p:spPr>
          <a:xfrm>
            <a:off x="4419601" y="3299634"/>
            <a:ext cx="4292600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信号处理</a:t>
            </a:r>
            <a:endParaRPr lang="en-US" altLang="zh-CN" sz="1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视频图像处理</a:t>
            </a:r>
            <a:endParaRPr lang="zh-HK" altLang="zh-HK" sz="1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EDDA2D3-DBAE-471A-ACD7-1A80E06001E3}"/>
              </a:ext>
            </a:extLst>
          </p:cNvPr>
          <p:cNvSpPr/>
          <p:nvPr/>
        </p:nvSpPr>
        <p:spPr>
          <a:xfrm>
            <a:off x="3513501" y="5014230"/>
            <a:ext cx="4292600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上构造操作系统，服务于后续的嵌入式开发</a:t>
            </a:r>
            <a:endParaRPr lang="zh-HK" altLang="zh-HK" sz="1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609085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9" grpId="0"/>
      <p:bldP spid="72" grpId="0"/>
      <p:bldP spid="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0" y="277071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如何学习？</a:t>
            </a:r>
            <a:endParaRPr kumimoji="0" lang="zh-HK" altLang="en-US" sz="5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3895063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517</Words>
  <Application>Microsoft Office PowerPoint</Application>
  <PresentationFormat>全屏显示(4:3)</PresentationFormat>
  <Paragraphs>95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微软雅黑</vt:lpstr>
      <vt:lpstr>Arial</vt:lpstr>
      <vt:lpstr>Calibri</vt:lpstr>
      <vt:lpstr>Calibri Light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季 书涵</cp:lastModifiedBy>
  <cp:revision>153</cp:revision>
  <dcterms:created xsi:type="dcterms:W3CDTF">2015-02-19T23:46:49Z</dcterms:created>
  <dcterms:modified xsi:type="dcterms:W3CDTF">2020-08-30T03:57:17Z</dcterms:modified>
</cp:coreProperties>
</file>