
<file path=[Content_Types].xml><?xml version="1.0" encoding="utf-8"?>
<Types xmlns="http://schemas.openxmlformats.org/package/2006/content-types">
  <Override PartName="/ppt/slides/slide94.xml" ContentType="application/vnd.openxmlformats-officedocument.presentationml.slide+xml"/>
  <Override PartName="/ppt/slides/slide142.xml" ContentType="application/vnd.openxmlformats-officedocument.presentationml.slide+xml"/>
  <Override PartName="/ppt/embeddings/oleObject154.bin" ContentType="application/vnd.openxmlformats-officedocument.oleObject"/>
  <Override PartName="/ppt/embeddings/oleObject299.bin" ContentType="application/vnd.openxmlformats-officedocument.oleObject"/>
  <Override PartName="/ppt/notesSlides/notesSlide85.xml" ContentType="application/vnd.openxmlformats-officedocument.presentationml.notesSlide+xml"/>
  <Override PartName="/ppt/embeddings/oleObject340.bin" ContentType="application/vnd.openxmlformats-officedocument.oleObject"/>
  <Override PartName="/ppt/slides/slide25.xml" ContentType="application/vnd.openxmlformats-officedocument.presentationml.slide+xml"/>
  <Override PartName="/ppt/slideLayouts/slideLayout2.xml" ContentType="application/vnd.openxmlformats-officedocument.presentationml.slideLayout+xml"/>
  <Override PartName="/ppt/embeddings/oleObject416.bin" ContentType="application/vnd.openxmlformats-officedocument.oleObject"/>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embeddings/oleObject110.bin" ContentType="application/vnd.openxmlformats-officedocument.oleObject"/>
  <Override PartName="/ppt/embeddings/oleObject255.bin" ContentType="application/vnd.openxmlformats-officedocument.oleObject"/>
  <Override PartName="/ppt/embeddings/oleObject441.bin" ContentType="application/vnd.openxmlformats-officedocument.oleObject"/>
  <Override PartName="/ppt/embeddings/oleObject68.bin" ContentType="application/vnd.openxmlformats-officedocument.oleObject"/>
  <Override PartName="/ppt/notesSlides/notesSlide41.xml" ContentType="application/vnd.openxmlformats-officedocument.presentationml.notesSlide+xml"/>
  <Override PartName="/ppt/embeddings/oleObject280.bin" ContentType="application/vnd.openxmlformats-officedocument.oleObject"/>
  <Override PartName="/ppt/slides/slide158.xml" ContentType="application/vnd.openxmlformats-officedocument.presentationml.slide+xml"/>
  <Override PartName="/ppt/embeddings/oleObject46.bin" ContentType="application/vnd.openxmlformats-officedocument.oleObject"/>
  <Override PartName="/ppt/embeddings/oleObject93.bin" ContentType="application/vnd.openxmlformats-officedocument.oleObject"/>
  <Override PartName="/ppt/embeddings/oleObject309.bin" ContentType="application/vnd.openxmlformats-officedocument.oleObject"/>
  <Override PartName="/ppt/embeddings/oleObject356.bin" ContentType="application/vnd.openxmlformats-officedocument.oleObject"/>
  <Override PartName="/ppt/slides/slide136.xml" ContentType="application/vnd.openxmlformats-officedocument.presentationml.slide+xml"/>
  <Override PartName="/ppt/notesSlides/notesSlide7.xml" ContentType="application/vnd.openxmlformats-officedocument.presentationml.notesSlide+xml"/>
  <Override PartName="/ppt/embeddings/oleObject148.bin" ContentType="application/vnd.openxmlformats-officedocument.oleObject"/>
  <Override PartName="/ppt/embeddings/oleObject195.bin" ContentType="application/vnd.openxmlformats-officedocument.oleObject"/>
  <Override PartName="/ppt/embeddings/oleObject211.bin" ContentType="application/vnd.openxmlformats-officedocument.oleObject"/>
  <Override PartName="/ppt/slides/slide88.xml" ContentType="application/vnd.openxmlformats-officedocument.presentationml.slide+xml"/>
  <Override PartName="/ppt/embeddings/oleObject24.bin" ContentType="application/vnd.openxmlformats-officedocument.oleObject"/>
  <Override PartName="/ppt/embeddings/oleObject71.bin" ContentType="application/vnd.openxmlformats-officedocument.oleObject"/>
  <Override PartName="/ppt/embeddings/oleObject334.bin" ContentType="application/vnd.openxmlformats-officedocument.oleObject"/>
  <Override PartName="/ppt/embeddings/oleObject381.bin" ContentType="application/vnd.openxmlformats-officedocument.oleObject"/>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Default Extension="png" ContentType="image/png"/>
  <Override PartName="/ppt/embeddings/oleObject126.bin" ContentType="application/vnd.openxmlformats-officedocument.oleObject"/>
  <Override PartName="/ppt/embeddings/oleObject173.bin" ContentType="application/vnd.openxmlformats-officedocument.oleObject"/>
  <Override PartName="/ppt/notesSlides/notesSlide79.xml" ContentType="application/vnd.openxmlformats-officedocument.presentationml.notesSlide+xml"/>
  <Override PartName="/ppt/embeddings/oleObject312.bin" ContentType="application/vnd.openxmlformats-officedocument.oleObject"/>
  <Override PartName="/ppt/embeddings/oleObject457.bin" ContentType="application/vnd.openxmlformats-officedocument.oleObject"/>
  <Override PartName="/ppt/theme/theme2.xml" ContentType="application/vnd.openxmlformats-officedocument.theme+xml"/>
  <Override PartName="/ppt/embeddings/oleObject104.bin" ContentType="application/vnd.openxmlformats-officedocument.oleObject"/>
  <Override PartName="/ppt/embeddings/oleObject151.bin" ContentType="application/vnd.openxmlformats-officedocument.oleObject"/>
  <Override PartName="/ppt/notesSlides/notesSlide57.xml" ContentType="application/vnd.openxmlformats-officedocument.presentationml.notesSlide+xml"/>
  <Override PartName="/ppt/embeddings/oleObject249.bin" ContentType="application/vnd.openxmlformats-officedocument.oleObject"/>
  <Override PartName="/ppt/embeddings/oleObject296.bin" ContentType="application/vnd.openxmlformats-officedocument.oleObject"/>
  <Override PartName="/ppt/notesSlides/notesSlide113.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embeddings/oleObject9.bin" ContentType="application/vnd.openxmlformats-officedocument.oleObject"/>
  <Default Extension="emf" ContentType="image/x-emf"/>
  <Override PartName="/ppt/embeddings/oleObject435.bin" ContentType="application/vnd.openxmlformats-officedocument.oleObject"/>
  <Override PartName="/ppt/slides/slide22.xml" ContentType="application/vnd.openxmlformats-officedocument.presentationml.slide+xml"/>
  <Override PartName="/ppt/notesSlides/notesSlide35.xml" ContentType="application/vnd.openxmlformats-officedocument.presentationml.notesSlide+xml"/>
  <Override PartName="/ppt/embeddings/oleObject227.bin" ContentType="application/vnd.openxmlformats-officedocument.oleObject"/>
  <Override PartName="/ppt/embeddings/oleObject274.bin" ContentType="application/vnd.openxmlformats-officedocument.oleObject"/>
  <Override PartName="/ppt/notesSlides/notesSlide82.xml" ContentType="application/vnd.openxmlformats-officedocument.presentationml.notesSlide+xml"/>
  <Override PartName="/ppt/embeddings/oleObject413.bin" ContentType="application/vnd.openxmlformats-officedocument.oleObject"/>
  <Override PartName="/ppt/notesSlides/notesSlide13.xml" ContentType="application/vnd.openxmlformats-officedocument.presentationml.notesSlide+xml"/>
  <Override PartName="/ppt/embeddings/oleObject87.bin" ContentType="application/vnd.openxmlformats-officedocument.oleObject"/>
  <Override PartName="/ppt/embeddings/oleObject205.bin" ContentType="application/vnd.openxmlformats-officedocument.oleObject"/>
  <Override PartName="/ppt/notesSlides/notesSlide60.xml" ContentType="application/vnd.openxmlformats-officedocument.presentationml.notesSlide+xml"/>
  <Override PartName="/ppt/embeddings/oleObject252.bin" ContentType="application/vnd.openxmlformats-officedocument.oleObject"/>
  <Override PartName="/ppt/embeddings/oleObject397.bin" ContentType="application/vnd.openxmlformats-officedocument.oleObject"/>
  <Override PartName="/ppt/embeddings/oleObject18.bin" ContentType="application/vnd.openxmlformats-officedocument.oleObject"/>
  <Override PartName="/ppt/embeddings/oleObject65.bin" ContentType="application/vnd.openxmlformats-officedocument.oleObject"/>
  <Override PartName="/ppt/embeddings/oleObject189.bin" ContentType="application/vnd.openxmlformats-officedocument.oleObject"/>
  <Override PartName="/ppt/embeddings/oleObject328.bin" ContentType="application/vnd.openxmlformats-officedocument.oleObject"/>
  <Override PartName="/ppt/embeddings/oleObject375.bin" ContentType="application/vnd.openxmlformats-officedocument.oleObject"/>
  <Override PartName="/ppt/slides/slide108.xml" ContentType="application/vnd.openxmlformats-officedocument.presentationml.slide+xml"/>
  <Override PartName="/ppt/slides/slide155.xml" ContentType="application/vnd.openxmlformats-officedocument.presentationml.slide+xml"/>
  <Override PartName="/ppt/embeddings/oleObject167.bin" ContentType="application/vnd.openxmlformats-officedocument.oleObject"/>
  <Override PartName="/ppt/embeddings/oleObject230.bin" ContentType="application/vnd.openxmlformats-officedocument.oleObject"/>
  <Override PartName="/ppt/notesSlides/notesSlide4.xml" ContentType="application/vnd.openxmlformats-officedocument.presentationml.notesSlide+xml"/>
  <Override PartName="/ppt/embeddings/oleObject43.bin" ContentType="application/vnd.openxmlformats-officedocument.oleObject"/>
  <Override PartName="/ppt/embeddings/oleObject90.bin" ContentType="application/vnd.openxmlformats-officedocument.oleObject"/>
  <Override PartName="/ppt/embeddings/oleObject306.bin" ContentType="application/vnd.openxmlformats-officedocument.oleObject"/>
  <Override PartName="/ppt/embeddings/oleObject353.bin" ContentType="application/vnd.openxmlformats-officedocument.oleObject"/>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embeddings/oleObject21.bin" ContentType="application/vnd.openxmlformats-officedocument.oleObject"/>
  <Override PartName="/ppt/embeddings/oleObject145.bin" ContentType="application/vnd.openxmlformats-officedocument.oleObject"/>
  <Override PartName="/ppt/embeddings/oleObject192.bin" ContentType="application/vnd.openxmlformats-officedocument.oleObject"/>
  <Override PartName="/ppt/embeddings/oleObject331.bin" ContentType="application/vnd.openxmlformats-officedocument.oleObject"/>
  <Override PartName="/ppt/notesSlides/notesSlide98.xml" ContentType="application/vnd.openxmlformats-officedocument.presentationml.notesSlide+xml"/>
  <Override PartName="/ppt/embeddings/oleObject429.bin" ContentType="application/vnd.openxmlformats-officedocument.oleObject"/>
  <Override PartName="/ppt/slides/slide111.xml" ContentType="application/vnd.openxmlformats-officedocument.presentationml.slide+xml"/>
  <Override PartName="/ppt/notesSlides/notesSlide29.xml" ContentType="application/vnd.openxmlformats-officedocument.presentationml.notesSlide+xml"/>
  <Override PartName="/ppt/embeddings/oleObject123.bin" ContentType="application/vnd.openxmlformats-officedocument.oleObject"/>
  <Override PartName="/ppt/embeddings/oleObject170.bin" ContentType="application/vnd.openxmlformats-officedocument.oleObject"/>
  <Override PartName="/ppt/embeddings/oleObject268.bin" ContentType="application/vnd.openxmlformats-officedocument.oleObject"/>
  <Override PartName="/ppt/notesSlides/notesSlide76.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notesSlides/notesSlide110.xml" ContentType="application/vnd.openxmlformats-officedocument.presentationml.notesSlide+xml"/>
  <Override PartName="/ppt/embeddings/oleObject407.bin" ContentType="application/vnd.openxmlformats-officedocument.oleObject"/>
  <Override PartName="/ppt/embeddings/oleObject454.bin" ContentType="application/vnd.openxmlformats-officedocument.oleObject"/>
  <Override PartName="/ppt/slides/slide41.xml" ContentType="application/vnd.openxmlformats-officedocument.presentationml.slide+xml"/>
  <Override PartName="/ppt/embeddings/oleObject101.bin" ContentType="application/vnd.openxmlformats-officedocument.oleObject"/>
  <Override PartName="/ppt/notesSlides/notesSlide54.xml" ContentType="application/vnd.openxmlformats-officedocument.presentationml.notesSlide+xml"/>
  <Override PartName="/ppt/embeddings/oleObject246.bin" ContentType="application/vnd.openxmlformats-officedocument.oleObject"/>
  <Override PartName="/ppt/embeddings/oleObject293.bin" ContentType="application/vnd.openxmlformats-officedocument.oleObject"/>
  <Override PartName="/ppt/embeddings/oleObject432.bin" ContentType="application/vnd.openxmlformats-officedocument.oleObject"/>
  <Override PartName="/ppt/slides/slide149.xml" ContentType="application/vnd.openxmlformats-officedocument.presentationml.slide+xml"/>
  <Override PartName="/ppt/embeddings/oleObject6.bin" ContentType="application/vnd.openxmlformats-officedocument.oleObject"/>
  <Override PartName="/ppt/embeddings/oleObject59.bin" ContentType="application/vnd.openxmlformats-officedocument.oleObject"/>
  <Override PartName="/ppt/notesSlides/notesSlide32.xml" ContentType="application/vnd.openxmlformats-officedocument.presentationml.notesSlide+xml"/>
  <Override PartName="/ppt/embeddings/oleObject224.bin" ContentType="application/vnd.openxmlformats-officedocument.oleObject"/>
  <Override PartName="/ppt/embeddings/oleObject271.bin" ContentType="application/vnd.openxmlformats-officedocument.oleObject"/>
  <Override PartName="/ppt/embeddings/oleObject369.bin" ContentType="application/vnd.openxmlformats-officedocument.oleObject"/>
  <Override PartName="/ppt/embeddings/oleObject37.bin" ContentType="application/vnd.openxmlformats-officedocument.oleObject"/>
  <Override PartName="/ppt/embeddings/oleObject84.bin" ContentType="application/vnd.openxmlformats-officedocument.oleObject"/>
  <Override PartName="/ppt/embeddings/oleObject347.bin" ContentType="application/vnd.openxmlformats-officedocument.oleObject"/>
  <Override PartName="/ppt/embeddings/oleObject394.bin" ContentType="application/vnd.openxmlformats-officedocument.oleObject"/>
  <Override PartName="/ppt/embeddings/oleObject410.bin" ContentType="application/vnd.openxmlformats-officedocument.oleObject"/>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embeddings/oleObject139.bin" ContentType="application/vnd.openxmlformats-officedocument.oleObject"/>
  <Override PartName="/ppt/embeddings/oleObject186.bin" ContentType="application/vnd.openxmlformats-officedocument.oleObject"/>
  <Override PartName="/ppt/embeddings/oleObject202.bin" ContentType="application/vnd.openxmlformats-officedocument.oleObject"/>
  <Override PartName="/ppt/slides/slide7.xml" ContentType="application/vnd.openxmlformats-officedocument.presentationml.slide+xml"/>
  <Override PartName="/ppt/slideLayouts/slideLayout9.xml" ContentType="application/vnd.openxmlformats-officedocument.presentationml.slideLayout+xml"/>
  <Override PartName="/ppt/embeddings/oleObject15.bin" ContentType="application/vnd.openxmlformats-officedocument.oleObject"/>
  <Override PartName="/ppt/embeddings/oleObject62.bin" ContentType="application/vnd.openxmlformats-officedocument.oleObject"/>
  <Override PartName="/ppt/embeddings/oleObject325.bin" ContentType="application/vnd.openxmlformats-officedocument.oleObject"/>
  <Override PartName="/ppt/embeddings/oleObject372.bin" ContentType="application/vnd.openxmlformats-officedocument.oleObject"/>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embeddings/oleObject40.bin" ContentType="application/vnd.openxmlformats-officedocument.oleObject"/>
  <Override PartName="/ppt/embeddings/oleObject117.bin" ContentType="application/vnd.openxmlformats-officedocument.oleObject"/>
  <Override PartName="/ppt/embeddings/oleObject164.bin" ContentType="application/vnd.openxmlformats-officedocument.oleObject"/>
  <Override PartName="/ppt/embeddings/oleObject303.bin" ContentType="application/vnd.openxmlformats-officedocument.oleObject"/>
  <Override PartName="/ppt/embeddings/oleObject350.bin" ContentType="application/vnd.openxmlformats-officedocument.oleObject"/>
  <Override PartName="/ppt/notesSlides/notesSlide104.xml" ContentType="application/vnd.openxmlformats-officedocument.presentationml.notesSlide+xml"/>
  <Override PartName="/ppt/embeddings/oleObject448.bin" ContentType="application/vnd.openxmlformats-officedocument.oleObject"/>
  <Override PartName="/ppt/slides/slide130.xml" ContentType="application/vnd.openxmlformats-officedocument.presentationml.slide+xml"/>
  <Override PartName="/ppt/embeddings/oleObject142.bin" ContentType="application/vnd.openxmlformats-officedocument.oleObject"/>
  <Override PartName="/ppt/notesSlides/notesSlide48.xml" ContentType="application/vnd.openxmlformats-officedocument.presentationml.notesSlide+xml"/>
  <Override PartName="/ppt/embeddings/oleObject287.bin" ContentType="application/vnd.openxmlformats-officedocument.oleObject"/>
  <Override PartName="/ppt/notesSlides/notesSlide95.xml" ContentType="application/vnd.openxmlformats-officedocument.presentationml.notesSlide+xml"/>
  <Override PartName="/ppt/embeddings/oleObject426.bin" ContentType="application/vnd.openxmlformats-officedocument.oleObject"/>
  <Override PartName="/ppt/slides/slide35.xml" ContentType="application/vnd.openxmlformats-officedocument.presentationml.slide+xml"/>
  <Override PartName="/ppt/slides/slide82.xml" ContentType="application/vnd.openxmlformats-officedocument.presentationml.slide+xml"/>
  <Override PartName="/ppt/embeddings/oleObject218.bin" ContentType="application/vnd.openxmlformats-officedocument.oleObject"/>
  <Override PartName="/ppt/embeddings/oleObject265.bin" ContentType="application/vnd.openxmlformats-officedocument.oleObject"/>
  <Override PartName="/ppt/slides/slide13.xml" ContentType="application/vnd.openxmlformats-officedocument.presentationml.slide+xml"/>
  <Override PartName="/ppt/slides/slide60.xml" ContentType="application/vnd.openxmlformats-officedocument.presentationml.slide+xml"/>
  <Override PartName="/ppt/embeddings/oleObject78.bin" ContentType="application/vnd.openxmlformats-officedocument.oleObject"/>
  <Override PartName="/ppt/notesSlides/notesSlide26.xml" ContentType="application/vnd.openxmlformats-officedocument.presentationml.notesSlide+xml"/>
  <Override PartName="/ppt/embeddings/oleObject120.bin" ContentType="application/vnd.openxmlformats-officedocument.oleObject"/>
  <Override PartName="/ppt/notesSlides/notesSlide73.xml" ContentType="application/vnd.openxmlformats-officedocument.presentationml.notesSlide+xml"/>
  <Override PartName="/ppt/embeddings/oleObject404.bin" ContentType="application/vnd.openxmlformats-officedocument.oleObject"/>
  <Override PartName="/ppt/embeddings/oleObject451.bin" ContentType="application/vnd.openxmlformats-officedocument.oleObject"/>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embeddings/oleObject243.bin" ContentType="application/vnd.openxmlformats-officedocument.oleObject"/>
  <Override PartName="/ppt/embeddings/oleObject290.bin" ContentType="application/vnd.openxmlformats-officedocument.oleObject"/>
  <Override PartName="/ppt/embeddings/oleObject388.bin" ContentType="application/vnd.openxmlformats-officedocument.oleObject"/>
  <Override PartName="/ppt/embeddings/oleObject3.bin" ContentType="application/vnd.openxmlformats-officedocument.oleObject"/>
  <Override PartName="/ppt/embeddings/oleObject56.bin" ContentType="application/vnd.openxmlformats-officedocument.oleObject"/>
  <Override PartName="/ppt/embeddings/oleObject221.bin" ContentType="application/vnd.openxmlformats-officedocument.oleObject"/>
  <Override PartName="/ppt/embeddings/oleObject319.bin" ContentType="application/vnd.openxmlformats-officedocument.oleObject"/>
  <Override PartName="/ppt/embeddings/oleObject366.bin" ContentType="application/vnd.openxmlformats-officedocument.oleObject"/>
  <Override PartName="/ppt/slides/slide98.xml" ContentType="application/vnd.openxmlformats-officedocument.presentationml.slide+xml"/>
  <Override PartName="/ppt/slides/slide146.xml" ContentType="application/vnd.openxmlformats-officedocument.presentationml.slide+xml"/>
  <Override PartName="/ppt/embeddings/oleObject34.bin" ContentType="application/vnd.openxmlformats-officedocument.oleObject"/>
  <Override PartName="/ppt/embeddings/oleObject81.bin" ContentType="application/vnd.openxmlformats-officedocument.oleObject"/>
  <Override PartName="/ppt/embeddings/oleObject158.bin" ContentType="application/vnd.openxmlformats-officedocument.oleObject"/>
  <Override PartName="/ppt/slides/slide124.xml" ContentType="application/vnd.openxmlformats-officedocument.presentationml.slide+xml"/>
  <Override PartName="/ppt/slides/slide171.xml" ContentType="application/vnd.openxmlformats-officedocument.presentationml.slide+xml"/>
  <Override PartName="/ppt/notesSlides/notesSlide89.xml" ContentType="application/vnd.openxmlformats-officedocument.presentationml.notesSlide+xml"/>
  <Override PartName="/ppt/embeddings/oleObject344.bin" ContentType="application/vnd.openxmlformats-officedocument.oleObject"/>
  <Override PartName="/ppt/embeddings/oleObject391.bin" ContentType="application/vnd.openxmlformats-officedocument.oleObject"/>
  <Override PartName="/ppt/slides/slide29.xml" ContentType="application/vnd.openxmlformats-officedocument.presentationml.slide+xml"/>
  <Override PartName="/ppt/slides/slide76.xml" ContentType="application/vnd.openxmlformats-officedocument.presentationml.slide+xml"/>
  <Override PartName="/ppt/embeddings/oleObject12.bin" ContentType="application/vnd.openxmlformats-officedocument.oleObject"/>
  <Override PartName="/ppt/embeddings/oleObject136.bin" ContentType="application/vnd.openxmlformats-officedocument.oleObject"/>
  <Override PartName="/ppt/embeddings/oleObject183.bin" ContentType="application/vnd.openxmlformats-officedocument.oleObject"/>
  <Override PartName="/ppt/embeddings/oleObject322.bin" ContentType="application/vnd.openxmlformats-officedocument.oleObject"/>
  <Override PartName="/ppt/notesSlides/notesSlide123.xml" ContentType="application/vnd.openxmlformats-officedocument.presentationml.notes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embeddings/oleObject114.bin" ContentType="application/vnd.openxmlformats-officedocument.oleObject"/>
  <Override PartName="/ppt/embeddings/oleObject161.bin" ContentType="application/vnd.openxmlformats-officedocument.oleObject"/>
  <Override PartName="/ppt/embeddings/oleObject259.bin" ContentType="application/vnd.openxmlformats-officedocument.oleObject"/>
  <Override PartName="/ppt/notesSlides/notesSlide67.xml" ContentType="application/vnd.openxmlformats-officedocument.presentationml.notesSlide+xml"/>
  <Override PartName="/ppt/embeddings/oleObject445.bin" ContentType="application/vnd.openxmlformats-officedocument.oleObject"/>
  <Override PartName="/ppt/notesSlides/notesSlide45.xml" ContentType="application/vnd.openxmlformats-officedocument.presentationml.notesSlide+xml"/>
  <Override PartName="/ppt/embeddings/oleObject237.bin" ContentType="application/vnd.openxmlformats-officedocument.oleObject"/>
  <Override PartName="/ppt/embeddings/oleObject284.bin" ContentType="application/vnd.openxmlformats-officedocument.oleObject"/>
  <Override PartName="/ppt/embeddings/oleObject300.bin" ContentType="application/vnd.openxmlformats-officedocument.oleObject"/>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embeddings/oleObject97.bin" ContentType="application/vnd.openxmlformats-officedocument.oleObject"/>
  <Override PartName="/ppt/embeddings/oleObject423.bin" ContentType="application/vnd.openxmlformats-officedocument.oleObject"/>
  <Override PartName="/ppt/slides/slide10.xml" ContentType="application/vnd.openxmlformats-officedocument.presentationml.slide+xml"/>
  <Override PartName="/ppt/notesSlides/notesSlide23.xml" ContentType="application/vnd.openxmlformats-officedocument.presentationml.notesSlide+xml"/>
  <Override PartName="/ppt/embeddings/oleObject199.bin" ContentType="application/vnd.openxmlformats-officedocument.oleObject"/>
  <Override PartName="/ppt/embeddings/oleObject215.bin" ContentType="application/vnd.openxmlformats-officedocument.oleObject"/>
  <Override PartName="/ppt/embeddings/oleObject262.bin" ContentType="application/vnd.openxmlformats-officedocument.oleObject"/>
  <Override PartName="/ppt/notesSlides/notesSlide70.xml" ContentType="application/vnd.openxmlformats-officedocument.presentationml.notesSlide+xml"/>
  <Override PartName="/ppt/embeddings/oleObject401.bin" ContentType="application/vnd.openxmlformats-officedocument.oleObject"/>
  <Override PartName="/ppt/embeddings/oleObject28.bin" ContentType="application/vnd.openxmlformats-officedocument.oleObject"/>
  <Override PartName="/ppt/embeddings/oleObject75.bin" ContentType="application/vnd.openxmlformats-officedocument.oleObject"/>
  <Override PartName="/ppt/embeddings/oleObject240.bin" ContentType="application/vnd.openxmlformats-officedocument.oleObject"/>
  <Override PartName="/ppt/embeddings/oleObject338.bin" ContentType="application/vnd.openxmlformats-officedocument.oleObject"/>
  <Override PartName="/ppt/embeddings/oleObject385.bin" ContentType="application/vnd.openxmlformats-officedocument.oleObject"/>
  <Override PartName="/ppt/slides/slide118.xml" ContentType="application/vnd.openxmlformats-officedocument.presentationml.slide+xml"/>
  <Override PartName="/ppt/slides/slide165.xml" ContentType="application/vnd.openxmlformats-officedocument.presentationml.slide+xml"/>
  <Override PartName="/ppt/embeddings/oleObject53.bin" ContentType="application/vnd.openxmlformats-officedocument.oleObject"/>
  <Override PartName="/ppt/embeddings/oleObject177.bin" ContentType="application/vnd.openxmlformats-officedocument.oleObject"/>
  <Default Extension="doc" ContentType="application/msword"/>
  <Override PartName="/ppt/slides/slide143.xml" ContentType="application/vnd.openxmlformats-officedocument.presentationml.slide+xml"/>
  <Override PartName="/ppt/embeddings/oleObject316.bin" ContentType="application/vnd.openxmlformats-officedocument.oleObject"/>
  <Override PartName="/ppt/embeddings/oleObject363.bin" ContentType="application/vnd.openxmlformats-officedocument.oleObject"/>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Default Extension="bin" ContentType="application/vnd.ms-office.legacyDiagramText"/>
  <Override PartName="/ppt/embeddings/oleObject31.bin" ContentType="application/vnd.openxmlformats-officedocument.oleObject"/>
  <Override PartName="/ppt/embeddings/oleObject108.bin" ContentType="application/vnd.openxmlformats-officedocument.oleObject"/>
  <Override PartName="/ppt/embeddings/oleObject155.bin" ContentType="application/vnd.openxmlformats-officedocument.oleObject"/>
  <Override PartName="/ppt/embeddings/oleObject341.bin" ContentType="application/vnd.openxmlformats-officedocument.oleObject"/>
  <Override PartName="/ppt/embeddings/oleObject439.bin" ContentType="application/vnd.openxmlformats-officedocument.oleObject"/>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embeddings/oleObject133.bin" ContentType="application/vnd.openxmlformats-officedocument.oleObject"/>
  <Override PartName="/ppt/notesSlides/notesSlide39.xml" ContentType="application/vnd.openxmlformats-officedocument.presentationml.notesSlide+xml"/>
  <Override PartName="/ppt/embeddings/oleObject180.bin" ContentType="application/vnd.openxmlformats-officedocument.oleObject"/>
  <Override PartName="/ppt/embeddings/oleObject278.bin" ContentType="application/vnd.openxmlformats-officedocument.oleObject"/>
  <Override PartName="/ppt/notesSlides/notesSlide86.xml" ContentType="application/vnd.openxmlformats-officedocument.presentationml.notesSlide+xml"/>
  <Override PartName="/ppt/embeddings/oleObject417.bin" ContentType="application/vnd.openxmlformats-officedocument.oleObject"/>
  <Override PartName="/ppt/slides/slide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embeddings/oleObject209.bin" ContentType="application/vnd.openxmlformats-officedocument.oleObject"/>
  <Override PartName="/ppt/embeddings/oleObject256.bin" ContentType="application/vnd.openxmlformats-officedocument.oleObject"/>
  <Override PartName="/ppt/notesSlides/notesSlide64.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embeddings/oleObject69.bin" ContentType="application/vnd.openxmlformats-officedocument.oleObject"/>
  <Override PartName="/ppt/embeddings/oleObject111.bin" ContentType="application/vnd.openxmlformats-officedocument.oleObject"/>
  <Override PartName="/ppt/embeddings/oleObject379.bin" ContentType="application/vnd.openxmlformats-officedocument.oleObject"/>
  <Override PartName="/ppt/embeddings/oleObject442.bin" ContentType="application/vnd.openxmlformats-officedocument.oleObject"/>
  <Override PartName="/ppt/slides/slide159.xml" ContentType="application/vnd.openxmlformats-officedocument.presentationml.slide+xml"/>
  <Override PartName="/ppt/notesSlides/notesSlide42.xml" ContentType="application/vnd.openxmlformats-officedocument.presentationml.notesSlide+xml"/>
  <Override PartName="/ppt/embeddings/oleObject234.bin" ContentType="application/vnd.openxmlformats-officedocument.oleObject"/>
  <Override PartName="/ppt/embeddings/oleObject281.bin" ContentType="application/vnd.openxmlformats-officedocument.oleObject"/>
  <Override PartName="/ppt/embeddings/oleObject420.bin" ContentType="application/vnd.openxmlformats-officedocument.oleObject"/>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embeddings/oleObject47.bin" ContentType="application/vnd.openxmlformats-officedocument.oleObject"/>
  <Override PartName="/ppt/embeddings/oleObject94.bin" ContentType="application/vnd.openxmlformats-officedocument.oleObject"/>
  <Override PartName="/ppt/embeddings/oleObject212.bin" ContentType="application/vnd.openxmlformats-officedocument.oleObject"/>
  <Override PartName="/ppt/embeddings/oleObject357.bin" ContentType="application/vnd.openxmlformats-officedocument.oleObject"/>
  <Override PartName="/ppt/slides/slide89.xml" ContentType="application/vnd.openxmlformats-officedocument.presentationml.slide+xml"/>
  <Override PartName="/ppt/slides/slide137.xml" ContentType="application/vnd.openxmlformats-officedocument.presentationml.slide+xml"/>
  <Override PartName="/ppt/embeddings/oleObject25.bin" ContentType="application/vnd.openxmlformats-officedocument.oleObject"/>
  <Override PartName="/ppt/embeddings/oleObject72.bin" ContentType="application/vnd.openxmlformats-officedocument.oleObject"/>
  <Override PartName="/ppt/embeddings/oleObject149.bin" ContentType="application/vnd.openxmlformats-officedocument.oleObject"/>
  <Override PartName="/ppt/embeddings/oleObject196.bin" ContentType="application/vnd.openxmlformats-officedocument.oleObject"/>
  <Override PartName="/ppt/embeddings/oleObject335.bin" ContentType="application/vnd.openxmlformats-officedocument.oleObject"/>
  <Override PartName="/ppt/embeddings/oleObject382.bin" ContentType="application/vnd.openxmlformats-officedocument.oleObject"/>
  <Override PartName="/ppt/slides/slide115.xml" ContentType="application/vnd.openxmlformats-officedocument.presentationml.slide+xml"/>
  <Override PartName="/ppt/slides/slide162.xml" ContentType="application/vnd.openxmlformats-officedocument.presentationml.slide+xml"/>
  <Override PartName="/ppt/embeddings/oleObject127.bin" ContentType="application/vnd.openxmlformats-officedocument.oleObject"/>
  <Override PartName="/ppt/embeddings/oleObject174.bin" ContentType="application/vnd.openxmlformats-officedocument.oleObject"/>
  <Override PartName="/ppt/slides/slide67.xml" ContentType="application/vnd.openxmlformats-officedocument.presentationml.slide+xml"/>
  <Override PartName="/ppt/embeddings/oleObject50.bin" ContentType="application/vnd.openxmlformats-officedocument.oleObject"/>
  <Override PartName="/ppt/embeddings/oleObject313.bin" ContentType="application/vnd.openxmlformats-officedocument.oleObject"/>
  <Override PartName="/ppt/embeddings/oleObject360.bin" ContentType="application/vnd.openxmlformats-officedocument.oleObject"/>
  <Override PartName="/ppt/notesSlides/notesSlide114.xml" ContentType="application/vnd.openxmlformats-officedocument.presentationml.notesSlide+xml"/>
  <Override PartName="/ppt/embeddings/oleObject458.bin" ContentType="application/vnd.openxmlformats-officedocument.oleObject"/>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embeddings/oleObject105.bin" ContentType="application/vnd.openxmlformats-officedocument.oleObject"/>
  <Override PartName="/ppt/embeddings/oleObject152.bin" ContentType="application/vnd.openxmlformats-officedocument.oleObject"/>
  <Override PartName="/ppt/notesSlides/notesSlide58.xml" ContentType="application/vnd.openxmlformats-officedocument.presentationml.notesSlide+xml"/>
  <Override PartName="/ppt/embeddings/oleObject297.bin" ContentType="application/vnd.openxmlformats-officedocument.oleObject"/>
  <Override PartName="/ppt/embeddings/oleObject436.bin" ContentType="application/vnd.openxmlformats-officedocument.oleObject"/>
  <Override PartName="/ppt/embeddings/oleObject130.bin" ContentType="application/vnd.openxmlformats-officedocument.oleObject"/>
  <Override PartName="/ppt/notesSlides/notesSlide36.xml" ContentType="application/vnd.openxmlformats-officedocument.presentationml.notesSlide+xml"/>
  <Override PartName="/ppt/embeddings/oleObject228.bin" ContentType="application/vnd.openxmlformats-officedocument.oleObject"/>
  <Override PartName="/ppt/embeddings/oleObject275.bin" ContentType="application/vnd.openxmlformats-officedocument.oleObject"/>
  <Override PartName="/ppt/notesSlides/notesSlide83.xml" ContentType="application/vnd.openxmlformats-officedocument.presentationml.notesSlide+xml"/>
  <Override PartName="/ppt/slides/slide23.xml" ContentType="application/vnd.openxmlformats-officedocument.presentationml.slide+xml"/>
  <Override PartName="/ppt/slides/slide70.xml" ContentType="application/vnd.openxmlformats-officedocument.presentationml.slide+xml"/>
  <Override PartName="/ppt/embeddings/oleObject88.bin" ContentType="application/vnd.openxmlformats-officedocument.oleObject"/>
  <Override PartName="/ppt/embeddings/oleObject398.bin" ContentType="application/vnd.openxmlformats-officedocument.oleObject"/>
  <Override PartName="/ppt/embeddings/oleObject414.bin" ContentType="application/vnd.openxmlformats-officedocument.oleObject"/>
  <Override PartName="/ppt/notesSlides/notesSlide14.xml" ContentType="application/vnd.openxmlformats-officedocument.presentationml.notesSlide+xml"/>
  <Override PartName="/ppt/embeddings/oleObject206.bin" ContentType="application/vnd.openxmlformats-officedocument.oleObject"/>
  <Override PartName="/ppt/notesSlides/notesSlide61.xml" ContentType="application/vnd.openxmlformats-officedocument.presentationml.notesSlide+xml"/>
  <Override PartName="/ppt/embeddings/oleObject253.bin" ContentType="application/vnd.openxmlformats-officedocument.oleObject"/>
  <Override PartName="/ppt/embeddings/oleObject19.bin" ContentType="application/vnd.openxmlformats-officedocument.oleObject"/>
  <Override PartName="/ppt/embeddings/oleObject66.bin" ContentType="application/vnd.openxmlformats-officedocument.oleObject"/>
  <Override PartName="/ppt/embeddings/oleObject231.bin" ContentType="application/vnd.openxmlformats-officedocument.oleObject"/>
  <Override PartName="/ppt/embeddings/oleObject329.bin" ContentType="application/vnd.openxmlformats-officedocument.oleObject"/>
  <Override PartName="/ppt/embeddings/oleObject376.bin" ContentType="application/vnd.openxmlformats-officedocument.oleObject"/>
  <Override PartName="/ppt/slides/slide109.xml" ContentType="application/vnd.openxmlformats-officedocument.presentationml.slide+xml"/>
  <Override PartName="/ppt/slides/slide156.xml" ContentType="application/vnd.openxmlformats-officedocument.presentationml.slide+xml"/>
  <Override PartName="/ppt/embeddings/oleObject44.bin" ContentType="application/vnd.openxmlformats-officedocument.oleObject"/>
  <Override PartName="/ppt/embeddings/oleObject91.bin" ContentType="application/vnd.openxmlformats-officedocument.oleObject"/>
  <Override PartName="/ppt/embeddings/oleObject168.bin" ContentType="application/vnd.openxmlformats-officedocument.oleObject"/>
  <Override PartName="/ppt/embeddings/oleObject307.bin" ContentType="application/vnd.openxmlformats-officedocument.oleObject"/>
  <Override PartName="/ppt/embeddings/oleObject354.bin" ContentType="application/vnd.openxmlformats-officedocument.oleObject"/>
  <Override PartName="/ppt/notesSlides/notesSlide108.xml" ContentType="application/vnd.openxmlformats-officedocument.presentationml.notesSlide+xml"/>
  <Override PartName="/ppt/slides/slide134.xml" ContentType="application/vnd.openxmlformats-officedocument.presentationml.slide+xml"/>
  <Override PartName="/ppt/notesSlides/notesSlide5.xml" ContentType="application/vnd.openxmlformats-officedocument.presentationml.notesSlide+xml"/>
  <Override PartName="/ppt/embeddings/oleObject146.bin" ContentType="application/vnd.openxmlformats-officedocument.oleObject"/>
  <Override PartName="/ppt/embeddings/oleObject193.bin" ContentType="application/vnd.openxmlformats-officedocument.oleObject"/>
  <Override PartName="/ppt/notesSlides/notesSlide99.xml" ContentType="application/vnd.openxmlformats-officedocument.presentationml.notesSlide+xml"/>
  <Override PartName="/ppt/slides/slide39.xml" ContentType="application/vnd.openxmlformats-officedocument.presentationml.slide+xml"/>
  <Override PartName="/ppt/slides/slide86.xml" ContentType="application/vnd.openxmlformats-officedocument.presentationml.slide+xml"/>
  <Override PartName="/ppt/embeddings/oleObject22.bin" ContentType="application/vnd.openxmlformats-officedocument.oleObject"/>
  <Override PartName="/ppt/embeddings/oleObject269.bin" ContentType="application/vnd.openxmlformats-officedocument.oleObject"/>
  <Override PartName="/ppt/embeddings/oleObject332.bin" ContentType="application/vnd.openxmlformats-officedocument.oleObject"/>
  <Override PartName="/ppt/slides/slide17.xml" ContentType="application/vnd.openxmlformats-officedocument.presentationml.slide+xml"/>
  <Override PartName="/ppt/slides/slide64.xml" ContentType="application/vnd.openxmlformats-officedocument.presentationml.slide+xml"/>
  <Override PartName="/ppt/slides/slide112.xml" ContentType="application/vnd.openxmlformats-officedocument.presentationml.slide+xml"/>
  <Override PartName="/ppt/embeddings/oleObject124.bin" ContentType="application/vnd.openxmlformats-officedocument.oleObject"/>
  <Override PartName="/ppt/embeddings/oleObject171.bin" ContentType="application/vnd.openxmlformats-officedocument.oleObject"/>
  <Override PartName="/ppt/notesSlides/notesSlide77.xml" ContentType="application/vnd.openxmlformats-officedocument.presentationml.notesSlide+xml"/>
  <Override PartName="/ppt/embeddings/oleObject310.bin" ContentType="application/vnd.openxmlformats-officedocument.oleObject"/>
  <Override PartName="/ppt/embeddings/oleObject408.bin" ContentType="application/vnd.openxmlformats-officedocument.oleObject"/>
  <Override PartName="/ppt/embeddings/oleObject455.bin" ContentType="application/vnd.openxmlformats-officedocument.oleObject"/>
  <Override PartName="/ppt/embeddings/oleObject102.bin" ContentType="application/vnd.openxmlformats-officedocument.oleObject"/>
  <Override PartName="/ppt/notesSlides/notesSlide55.xml" ContentType="application/vnd.openxmlformats-officedocument.presentationml.notesSlide+xml"/>
  <Override PartName="/ppt/embeddings/oleObject247.bin" ContentType="application/vnd.openxmlformats-officedocument.oleObject"/>
  <Override PartName="/ppt/embeddings/oleObject294.bin" ContentType="application/vnd.openxmlformats-officedocument.oleObject"/>
  <Override PartName="/ppt/notesSlides/notesSlide111.xml" ContentType="application/vnd.openxmlformats-officedocument.presentationml.notesSlide+xml"/>
  <Override PartName="/ppt/slides/slide42.xml" ContentType="application/vnd.openxmlformats-officedocument.presentationml.slide+xml"/>
  <Override PartName="/ppt/embeddings/oleObject7.bin" ContentType="application/vnd.openxmlformats-officedocument.oleObject"/>
  <Override PartName="/ppt/embeddings/oleObject433.bin" ContentType="application/vnd.openxmlformats-officedocument.oleObject"/>
  <Override PartName="/ppt/slides/slide20.xml" ContentType="application/vnd.openxmlformats-officedocument.presentationml.slide+xml"/>
  <Override PartName="/ppt/notesSlides/notesSlide33.xml" ContentType="application/vnd.openxmlformats-officedocument.presentationml.notesSlide+xml"/>
  <Override PartName="/ppt/embeddings/oleObject225.bin" ContentType="application/vnd.openxmlformats-officedocument.oleObject"/>
  <Override PartName="/ppt/embeddings/oleObject272.bin" ContentType="application/vnd.openxmlformats-officedocument.oleObject"/>
  <Override PartName="/ppt/notesSlides/notesSlide80.xml" ContentType="application/vnd.openxmlformats-officedocument.presentationml.notesSlide+xml"/>
  <Override PartName="/ppt/embeddings/oleObject411.bin" ContentType="application/vnd.openxmlformats-officedocument.oleObject"/>
  <Override PartName="/ppt/notesSlides/notesSlide11.xml" ContentType="application/vnd.openxmlformats-officedocument.presentationml.notesSlide+xml"/>
  <Override PartName="/ppt/embeddings/oleObject38.bin" ContentType="application/vnd.openxmlformats-officedocument.oleObject"/>
  <Override PartName="/ppt/embeddings/oleObject85.bin" ContentType="application/vnd.openxmlformats-officedocument.oleObject"/>
  <Override PartName="/ppt/embeddings/oleObject203.bin" ContentType="application/vnd.openxmlformats-officedocument.oleObject"/>
  <Override PartName="/ppt/embeddings/oleObject250.bin" ContentType="application/vnd.openxmlformats-officedocument.oleObject"/>
  <Override PartName="/ppt/embeddings/oleObject348.bin" ContentType="application/vnd.openxmlformats-officedocument.oleObject"/>
  <Override PartName="/ppt/embeddings/oleObject395.bin" ContentType="application/vnd.openxmlformats-officedocument.oleObject"/>
  <Override PartName="/ppt/slides/slide128.xml" ContentType="application/vnd.openxmlformats-officedocument.presentationml.slide+xml"/>
  <Override PartName="/ppt/embeddings/oleObject16.bin" ContentType="application/vnd.openxmlformats-officedocument.oleObject"/>
  <Override PartName="/ppt/embeddings/oleObject63.bin" ContentType="application/vnd.openxmlformats-officedocument.oleObject"/>
  <Override PartName="/ppt/embeddings/oleObject187.bin" ContentType="application/vnd.openxmlformats-officedocument.oleObject"/>
  <Override PartName="/ppt/embeddings/oleObject326.bin" ContentType="application/vnd.openxmlformats-officedocument.oleObject"/>
  <Override PartName="/ppt/embeddings/oleObject373.bin" ContentType="application/vnd.openxmlformats-officedocument.oleObject"/>
  <Override PartName="/ppt/slides/slide8.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embeddings/oleObject118.bin" ContentType="application/vnd.openxmlformats-officedocument.oleObject"/>
  <Override PartName="/ppt/embeddings/oleObject165.bin" ContentType="application/vnd.openxmlformats-officedocument.oleObject"/>
  <Override PartName="/ppt/embeddings/oleObject449.bin" ContentType="application/vnd.openxmlformats-officedocument.oleObject"/>
  <Override PartName="/ppt/slides/slide58.xml" ContentType="application/vnd.openxmlformats-officedocument.presentationml.slide+xml"/>
  <Override PartName="/ppt/notesSlides/notesSlide2.xml" ContentType="application/vnd.openxmlformats-officedocument.presentationml.notesSlide+xml"/>
  <Override PartName="/ppt/embeddings/oleObject41.bin" ContentType="application/vnd.openxmlformats-officedocument.oleObject"/>
  <Override PartName="/ppt/embeddings/oleObject288.bin" ContentType="application/vnd.openxmlformats-officedocument.oleObject"/>
  <Override PartName="/ppt/embeddings/oleObject304.bin" ContentType="application/vnd.openxmlformats-officedocument.oleObject"/>
  <Override PartName="/ppt/embeddings/oleObject351.bin" ContentType="application/vnd.openxmlformats-officedocument.oleObject"/>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embeddings/oleObject143.bin" ContentType="application/vnd.openxmlformats-officedocument.oleObject"/>
  <Override PartName="/ppt/embeddings/oleObject190.bin" ContentType="application/vnd.openxmlformats-officedocument.oleObject"/>
  <Override PartName="/ppt/notesSlides/notesSlide49.xml" ContentType="application/vnd.openxmlformats-officedocument.presentationml.notesSlide+xml"/>
  <Override PartName="/ppt/notesSlides/notesSlide96.xml" ContentType="application/vnd.openxmlformats-officedocument.presentationml.notesSlide+xml"/>
  <Override PartName="/ppt/embeddings/oleObject427.bin" ContentType="application/vnd.openxmlformats-officedocument.oleObject"/>
  <Override PartName="/ppt/notesSlides/notesSlide27.xml" ContentType="application/vnd.openxmlformats-officedocument.presentationml.notesSlide+xml"/>
  <Override PartName="/ppt/embeddings/oleObject121.bin" ContentType="application/vnd.openxmlformats-officedocument.oleObject"/>
  <Override PartName="/ppt/embeddings/oleObject219.bin" ContentType="application/vnd.openxmlformats-officedocument.oleObject"/>
  <Override PartName="/ppt/embeddings/oleObject266.bin" ContentType="application/vnd.openxmlformats-officedocument.oleObject"/>
  <Override PartName="/ppt/notesSlides/notesSlide74.xml" ContentType="application/vnd.openxmlformats-officedocument.presentationml.notesSlide+xml"/>
  <Override PartName="/ppt/embeddings/oleObject405.bin" ContentType="application/vnd.openxmlformats-officedocument.oleObject"/>
  <Override PartName="/ppt/embeddings/oleObject452.bin" ContentType="application/vnd.openxmlformats-officedocument.oleObject"/>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embeddings/oleObject79.bin" ContentType="application/vnd.openxmlformats-officedocument.oleObject"/>
  <Override PartName="/ppt/embeddings/oleObject244.bin" ContentType="application/vnd.openxmlformats-officedocument.oleObject"/>
  <Override PartName="/ppt/embeddings/oleObject291.bin" ContentType="application/vnd.openxmlformats-officedocument.oleObject"/>
  <Override PartName="/ppt/embeddings/oleObject389.bin" ContentType="application/vnd.openxmlformats-officedocument.oleObject"/>
  <Override PartName="/ppt/slides/slide169.xml" ContentType="application/vnd.openxmlformats-officedocument.presentationml.slide+xml"/>
  <Override PartName="/ppt/tableStyles.xml" ContentType="application/vnd.openxmlformats-officedocument.presentationml.tableStyles+xml"/>
  <Override PartName="/ppt/embeddings/oleObject57.bin" ContentType="application/vnd.openxmlformats-officedocument.oleObject"/>
  <Override PartName="/ppt/notesSlides/notesSlide52.xml" ContentType="application/vnd.openxmlformats-officedocument.presentationml.notesSlide+xml"/>
  <Override PartName="/ppt/embeddings/oleObject430.bin" ContentType="application/vnd.openxmlformats-officedocument.oleObject"/>
  <Override PartName="/ppt/slides/slide147.xml" ContentType="application/vnd.openxmlformats-officedocument.presentationml.slide+xml"/>
  <Override PartName="/ppt/embeddings/oleObject4.bin" ContentType="application/vnd.openxmlformats-officedocument.oleObject"/>
  <Override PartName="/ppt/notesSlides/notesSlide30.xml" ContentType="application/vnd.openxmlformats-officedocument.presentationml.notesSlide+xml"/>
  <Override PartName="/ppt/embeddings/oleObject222.bin" ContentType="application/vnd.openxmlformats-officedocument.oleObject"/>
  <Override PartName="/ppt/embeddings/oleObject367.bin" ContentType="application/vnd.openxmlformats-officedocument.oleObject"/>
  <Override PartName="/ppt/slides/slide99.xml" ContentType="application/vnd.openxmlformats-officedocument.presentationml.slide+xml"/>
  <Override PartName="/ppt/embeddings/oleObject35.bin" ContentType="application/vnd.openxmlformats-officedocument.oleObject"/>
  <Override PartName="/ppt/embeddings/oleObject82.bin" ContentType="application/vnd.openxmlformats-officedocument.oleObject"/>
  <Override PartName="/ppt/embeddings/oleObject159.bin" ContentType="application/vnd.openxmlformats-officedocument.oleObject"/>
  <Override PartName="/ppt/embeddings/oleObject345.bin" ContentType="application/vnd.openxmlformats-officedocument.oleObject"/>
  <Override PartName="/ppt/embeddings/oleObject392.bin" ContentType="application/vnd.openxmlformats-officedocument.oleObject"/>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embeddings/oleObject137.bin" ContentType="application/vnd.openxmlformats-officedocument.oleObject"/>
  <Override PartName="/ppt/embeddings/oleObject184.bin" ContentType="application/vnd.openxmlformats-officedocument.oleObject"/>
  <Override PartName="/ppt/embeddings/oleObject200.bin" ContentType="application/vnd.openxmlformats-officedocument.oleObject"/>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embeddings/oleObject13.bin" ContentType="application/vnd.openxmlformats-officedocument.oleObject"/>
  <Override PartName="/ppt/embeddings/oleObject60.bin" ContentType="application/vnd.openxmlformats-officedocument.oleObject"/>
  <Override PartName="/ppt/notesSlides/notesSlide68.xml" ContentType="application/vnd.openxmlformats-officedocument.presentationml.notesSlide+xml"/>
  <Override PartName="/ppt/embeddings/oleObject323.bin" ContentType="application/vnd.openxmlformats-officedocument.oleObject"/>
  <Override PartName="/ppt/embeddings/oleObject370.bin" ContentType="application/vnd.openxmlformats-officedocument.oleObject"/>
  <Override PartName="/ppt/notesSlides/notesSlide124.xml" ContentType="application/vnd.openxmlformats-officedocument.presentationml.notesSlide+xml"/>
  <Override PartName="/ppt/slides/slide55.xml" ContentType="application/vnd.openxmlformats-officedocument.presentationml.slide+xml"/>
  <Override PartName="/ppt/embeddings/oleObject115.bin" ContentType="application/vnd.openxmlformats-officedocument.oleObject"/>
  <Override PartName="/ppt/embeddings/oleObject162.bin" ContentType="application/vnd.openxmlformats-officedocument.oleObject"/>
  <Override PartName="/ppt/embeddings/oleObject301.bin" ContentType="application/vnd.openxmlformats-officedocument.oleObject"/>
  <Override PartName="/ppt/notesSlides/notesSlide102.xml" ContentType="application/vnd.openxmlformats-officedocument.presentationml.notesSlide+xml"/>
  <Override PartName="/ppt/embeddings/oleObject446.bin" ContentType="application/vnd.openxmlformats-officedocument.oleObject"/>
  <Override PartName="/ppt/slides/slide33.xml" ContentType="application/vnd.openxmlformats-officedocument.presentationml.slide+xml"/>
  <Override PartName="/ppt/slides/slide80.xml" ContentType="application/vnd.openxmlformats-officedocument.presentationml.slide+xml"/>
  <Override PartName="/ppt/embeddings/oleObject140.bin" ContentType="application/vnd.openxmlformats-officedocument.oleObject"/>
  <Override PartName="/ppt/notesSlides/notesSlide46.xml" ContentType="application/vnd.openxmlformats-officedocument.presentationml.notesSlide+xml"/>
  <Override PartName="/ppt/embeddings/oleObject238.bin" ContentType="application/vnd.openxmlformats-officedocument.oleObject"/>
  <Override PartName="/ppt/embeddings/oleObject285.bin" ContentType="application/vnd.openxmlformats-officedocument.oleObject"/>
  <Override PartName="/ppt/notesSlides/notesSlide93.xml" ContentType="application/vnd.openxmlformats-officedocument.presentationml.notesSlide+xml"/>
  <Override PartName="/ppt/embeddings/oleObject424.bin" ContentType="application/vnd.openxmlformats-officedocument.oleObject"/>
  <Override PartName="/ppt/presentation.xml" ContentType="application/vnd.openxmlformats-officedocument.presentationml.presentation.main+xml"/>
  <Override PartName="/ppt/notesSlides/notesSlide24.xml" ContentType="application/vnd.openxmlformats-officedocument.presentationml.notesSlide+xml"/>
  <Override PartName="/ppt/embeddings/oleObject98.bin" ContentType="application/vnd.openxmlformats-officedocument.oleObject"/>
  <Override PartName="/ppt/embeddings/oleObject216.bin" ContentType="application/vnd.openxmlformats-officedocument.oleObject"/>
  <Override PartName="/ppt/embeddings/oleObject263.bin" ContentType="application/vnd.openxmlformats-officedocument.oleObject"/>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embeddings/oleObject29.bin" ContentType="application/vnd.openxmlformats-officedocument.oleObject"/>
  <Override PartName="/ppt/embeddings/oleObject76.bin" ContentType="application/vnd.openxmlformats-officedocument.oleObject"/>
  <Override PartName="/ppt/embeddings/oleObject402.bin" ContentType="application/vnd.openxmlformats-officedocument.oleObject"/>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embeddings/oleObject241.bin" ContentType="application/vnd.openxmlformats-officedocument.oleObject"/>
  <Override PartName="/ppt/embeddings/oleObject339.bin" ContentType="application/vnd.openxmlformats-officedocument.oleObject"/>
  <Override PartName="/ppt/embeddings/oleObject386.bin" ContentType="application/vnd.openxmlformats-officedocument.oleObject"/>
  <Override PartName="/ppt/embeddings/oleObject1.bin" ContentType="application/vnd.openxmlformats-officedocument.oleObject"/>
  <Override PartName="/ppt/embeddings/oleObject54.bin" ContentType="application/vnd.openxmlformats-officedocument.oleObject"/>
  <Override PartName="/ppt/embeddings/oleObject178.bin" ContentType="application/vnd.openxmlformats-officedocument.oleObject"/>
  <Override PartName="/ppt/embeddings/oleObject317.bin" ContentType="application/vnd.openxmlformats-officedocument.oleObject"/>
  <Override PartName="/ppt/embeddings/oleObject364.bin" ContentType="application/vnd.openxmlformats-officedocument.oleObject"/>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embeddings/oleObject32.bin" ContentType="application/vnd.openxmlformats-officedocument.oleObject"/>
  <Override PartName="/ppt/embeddings/oleObject109.bin" ContentType="application/vnd.openxmlformats-officedocument.oleObject"/>
  <Override PartName="/ppt/embeddings/oleObject156.bin" ContentType="application/vnd.openxmlformats-officedocument.oleObject"/>
  <Override PartName="/ppt/slides/slide122.xml" ContentType="application/vnd.openxmlformats-officedocument.presentationml.slide+xml"/>
  <Override PartName="/ppt/embeddings/oleObject279.bin" ContentType="application/vnd.openxmlformats-officedocument.oleObject"/>
  <Override PartName="/ppt/notesSlides/notesSlide87.xml" ContentType="application/vnd.openxmlformats-officedocument.presentationml.notesSlide+xml"/>
  <Override PartName="/ppt/embeddings/oleObject342.bin" ContentType="application/vnd.openxmlformats-officedocument.oleObject"/>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embeddings/oleObject10.bin" ContentType="application/vnd.openxmlformats-officedocument.oleObject"/>
  <Override PartName="/ppt/embeddings/oleObject134.bin" ContentType="application/vnd.openxmlformats-officedocument.oleObject"/>
  <Override PartName="/ppt/embeddings/oleObject181.bin" ContentType="application/vnd.openxmlformats-officedocument.oleObject"/>
  <Override PartName="/ppt/embeddings/oleObject320.bin" ContentType="application/vnd.openxmlformats-officedocument.oleObject"/>
  <Override PartName="/ppt/embeddings/oleObject418.bin" ContentType="application/vnd.openxmlformats-officedocument.oleObject"/>
  <Override PartName="/ppt/notesSlides/notesSlide121.xml" ContentType="application/vnd.openxmlformats-officedocument.presentationml.notesSlide+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embeddings/oleObject112.bin" ContentType="application/vnd.openxmlformats-officedocument.oleObject"/>
  <Override PartName="/ppt/embeddings/oleObject257.bin" ContentType="application/vnd.openxmlformats-officedocument.oleObject"/>
  <Override PartName="/ppt/notesSlides/notesSlide65.xml" ContentType="application/vnd.openxmlformats-officedocument.presentationml.notesSlide+xml"/>
  <Override PartName="/ppt/embeddings/oleObject443.bin" ContentType="application/vnd.openxmlformats-officedocument.oleObject"/>
  <Override PartName="/ppt/notesSlides/notesSlide43.xml" ContentType="application/vnd.openxmlformats-officedocument.presentationml.notesSlide+xml"/>
  <Override PartName="/ppt/embeddings/oleObject235.bin" ContentType="application/vnd.openxmlformats-officedocument.oleObject"/>
  <Override PartName="/ppt/embeddings/oleObject282.bin" ContentType="application/vnd.openxmlformats-officedocument.oleObject"/>
  <Override PartName="/ppt/notesSlides/notesSlide90.xml" ContentType="application/vnd.openxmlformats-officedocument.presentationml.notesSlide+xml"/>
  <Override PartName="/ppt/slides/slide30.xml" ContentType="application/vnd.openxmlformats-officedocument.presentationml.slide+xml"/>
  <Override PartName="/ppt/embeddings/oleObject48.bin" ContentType="application/vnd.openxmlformats-officedocument.oleObject"/>
  <Override PartName="/ppt/embeddings/oleObject95.bin" ContentType="application/vnd.openxmlformats-officedocument.oleObject"/>
  <Override PartName="/ppt/embeddings/oleObject358.bin" ContentType="application/vnd.openxmlformats-officedocument.oleObject"/>
  <Override PartName="/ppt/embeddings/oleObject421.bin" ContentType="application/vnd.openxmlformats-officedocument.oleObject"/>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embeddings/oleObject197.bin" ContentType="application/vnd.openxmlformats-officedocument.oleObject"/>
  <Override PartName="/ppt/embeddings/oleObject213.bin" ContentType="application/vnd.openxmlformats-officedocument.oleObject"/>
  <Override PartName="/ppt/embeddings/oleObject260.bin" ContentType="application/vnd.openxmlformats-officedocument.oleObject"/>
  <Override PartName="/ppt/embeddings/oleObject26.bin" ContentType="application/vnd.openxmlformats-officedocument.oleObject"/>
  <Override PartName="/ppt/embeddings/oleObject73.bin" ContentType="application/vnd.openxmlformats-officedocument.oleObject"/>
  <Override PartName="/ppt/embeddings/oleObject336.bin" ContentType="application/vnd.openxmlformats-officedocument.oleObject"/>
  <Override PartName="/ppt/embeddings/oleObject383.bin" ContentType="application/vnd.openxmlformats-officedocument.oleObject"/>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embeddings/oleObject51.bin" ContentType="application/vnd.openxmlformats-officedocument.oleObject"/>
  <Override PartName="/ppt/embeddings/oleObject128.bin" ContentType="application/vnd.openxmlformats-officedocument.oleObject"/>
  <Override PartName="/ppt/embeddings/oleObject175.bin" ContentType="application/vnd.openxmlformats-officedocument.oleObject"/>
  <Override PartName="/ppt/embeddings/oleObject314.bin" ContentType="application/vnd.openxmlformats-officedocument.oleObject"/>
  <Override PartName="/ppt/embeddings/oleObject361.bin" ContentType="application/vnd.openxmlformats-officedocument.oleObject"/>
  <Override PartName="/ppt/slides/slide141.xml" ContentType="application/vnd.openxmlformats-officedocument.presentationml.slide+xml"/>
  <Override PartName="/ppt/embeddings/oleObject106.bin" ContentType="application/vnd.openxmlformats-officedocument.oleObject"/>
  <Override PartName="/ppt/embeddings/oleObject153.bin" ContentType="application/vnd.openxmlformats-officedocument.oleObject"/>
  <Override PartName="/ppt/notesSlides/notesSlide59.xml" ContentType="application/vnd.openxmlformats-officedocument.presentationml.notesSlide+xml"/>
  <Override PartName="/ppt/embeddings/oleObject298.bin" ContentType="application/vnd.openxmlformats-officedocument.oleObject"/>
  <Override PartName="/ppt/notesSlides/notesSlide115.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embeddings/oleObject437.bin" ContentType="application/vnd.openxmlformats-officedocument.oleObject"/>
  <Override PartName="/ppt/slides/slide24.xml" ContentType="application/vnd.openxmlformats-officedocument.presentationml.slide+xml"/>
  <Override PartName="/ppt/slides/slide71.xml" ContentType="application/vnd.openxmlformats-officedocument.presentationml.slide+xml"/>
  <Override PartName="/ppt/embeddings/oleObject131.bin" ContentType="application/vnd.openxmlformats-officedocument.oleObject"/>
  <Override PartName="/ppt/notesSlides/notesSlide37.xml" ContentType="application/vnd.openxmlformats-officedocument.presentationml.notesSlide+xml"/>
  <Override PartName="/ppt/embeddings/oleObject229.bin" ContentType="application/vnd.openxmlformats-officedocument.oleObject"/>
  <Override PartName="/ppt/embeddings/oleObject276.bin" ContentType="application/vnd.openxmlformats-officedocument.oleObject"/>
  <Override PartName="/ppt/notesSlides/notesSlide84.xml" ContentType="application/vnd.openxmlformats-officedocument.presentationml.notesSlide+xml"/>
  <Override PartName="/ppt/embeddings/oleObject415.bin" ContentType="application/vnd.openxmlformats-officedocument.oleObject"/>
  <Override PartName="/ppt/slideLayouts/slideLayout1.xml" ContentType="application/vnd.openxmlformats-officedocument.presentationml.slideLayout+xml"/>
  <Override PartName="/ppt/notesSlides/notesSlide15.xml" ContentType="application/vnd.openxmlformats-officedocument.presentationml.notesSlide+xml"/>
  <Override PartName="/ppt/embeddings/oleObject89.bin" ContentType="application/vnd.openxmlformats-officedocument.oleObject"/>
  <Override PartName="/ppt/embeddings/oleObject207.bin" ContentType="application/vnd.openxmlformats-officedocument.oleObject"/>
  <Override PartName="/ppt/notesSlides/notesSlide62.xml" ContentType="application/vnd.openxmlformats-officedocument.presentationml.notesSlide+xml"/>
  <Override PartName="/ppt/embeddings/oleObject254.bin" ContentType="application/vnd.openxmlformats-officedocument.oleObject"/>
  <Default Extension="wav" ContentType="audio/wav"/>
  <Override PartName="/ppt/embeddings/oleObject399.bin" ContentType="application/vnd.openxmlformats-officedocument.oleObject"/>
  <Override PartName="/ppt/embeddings/oleObject67.bin" ContentType="application/vnd.openxmlformats-officedocument.oleObject"/>
  <Override PartName="/ppt/embeddings/oleObject377.bin" ContentType="application/vnd.openxmlformats-officedocument.oleObject"/>
  <Override PartName="/ppt/embeddings/oleObject440.bin" ContentType="application/vnd.openxmlformats-officedocument.oleObject"/>
  <Override PartName="/ppt/slides/slide157.xml" ContentType="application/vnd.openxmlformats-officedocument.presentationml.slide+xml"/>
  <Override PartName="/ppt/notesSlides/notesSlide40.xml" ContentType="application/vnd.openxmlformats-officedocument.presentationml.notesSlide+xml"/>
  <Override PartName="/ppt/embeddings/oleObject169.bin" ContentType="application/vnd.openxmlformats-officedocument.oleObject"/>
  <Override PartName="/ppt/embeddings/oleObject232.bin" ContentType="application/vnd.openxmlformats-officedocument.oleObject"/>
  <Override PartName="/ppt/notesSlides/notesSlide6.xml" ContentType="application/vnd.openxmlformats-officedocument.presentationml.notesSlide+xml"/>
  <Override PartName="/ppt/embeddings/oleObject45.bin" ContentType="application/vnd.openxmlformats-officedocument.oleObject"/>
  <Override PartName="/ppt/embeddings/oleObject92.bin" ContentType="application/vnd.openxmlformats-officedocument.oleObject"/>
  <Override PartName="/ppt/embeddings/oleObject210.bin" ContentType="application/vnd.openxmlformats-officedocument.oleObject"/>
  <Override PartName="/ppt/embeddings/oleObject308.bin" ContentType="application/vnd.openxmlformats-officedocument.oleObject"/>
  <Override PartName="/ppt/embeddings/oleObject355.bin" ContentType="application/vnd.openxmlformats-officedocument.oleObject"/>
  <Override PartName="/ppt/notesSlides/notesSlide109.xml" ContentType="application/vnd.openxmlformats-officedocument.presentationml.notesSlide+xml"/>
  <Override PartName="/ppt/legacyDocTextInfo.bin" ContentType="application/vnd.ms-office.legacyDocTextInfo"/>
  <Override PartName="/ppt/slides/slide87.xml" ContentType="application/vnd.openxmlformats-officedocument.presentationml.slide+xml"/>
  <Override PartName="/ppt/slides/slide135.xml" ContentType="application/vnd.openxmlformats-officedocument.presentationml.slide+xml"/>
  <Override PartName="/ppt/embeddings/oleObject23.bin" ContentType="application/vnd.openxmlformats-officedocument.oleObject"/>
  <Override PartName="/ppt/embeddings/oleObject70.bin" ContentType="application/vnd.openxmlformats-officedocument.oleObject"/>
  <Override PartName="/ppt/embeddings/oleObject147.bin" ContentType="application/vnd.openxmlformats-officedocument.oleObject"/>
  <Override PartName="/ppt/embeddings/oleObject194.bin" ContentType="application/vnd.openxmlformats-officedocument.oleObject"/>
  <Override PartName="/ppt/embeddings/oleObject333.bin" ContentType="application/vnd.openxmlformats-officedocument.oleObject"/>
  <Override PartName="/ppt/embeddings/oleObject380.bin" ContentType="application/vnd.openxmlformats-officedocument.oleObject"/>
  <Override PartName="/ppt/slides/slide113.xml" ContentType="application/vnd.openxmlformats-officedocument.presentationml.slide+xml"/>
  <Override PartName="/ppt/slides/slide160.xml" ContentType="application/vnd.openxmlformats-officedocument.presentationml.slide+xml"/>
  <Override PartName="/ppt/embeddings/oleObject125.bin" ContentType="application/vnd.openxmlformats-officedocument.oleObject"/>
  <Override PartName="/ppt/embeddings/oleObject172.bin" ContentType="application/vnd.openxmlformats-officedocument.oleObject"/>
  <Override PartName="/ppt/notesSlides/notesSlide78.xml" ContentType="application/vnd.openxmlformats-officedocument.presentationml.notesSlide+xml"/>
  <Override PartName="/ppt/slides/slide18.xml" ContentType="application/vnd.openxmlformats-officedocument.presentationml.slide+xml"/>
  <Override PartName="/ppt/slides/slide65.xml" ContentType="application/vnd.openxmlformats-officedocument.presentationml.slide+xml"/>
  <Override PartName="/ppt/embeddings/oleObject311.bin" ContentType="application/vnd.openxmlformats-officedocument.oleObject"/>
  <Override PartName="/ppt/notesSlides/notesSlide112.xml" ContentType="application/vnd.openxmlformats-officedocument.presentationml.notesSlide+xml"/>
  <Override PartName="/ppt/embeddings/oleObject409.bin" ContentType="application/vnd.openxmlformats-officedocument.oleObject"/>
  <Override PartName="/ppt/embeddings/oleObject456.bin" ContentType="application/vnd.openxmlformats-officedocument.oleObject"/>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embeddings/oleObject103.bin" ContentType="application/vnd.openxmlformats-officedocument.oleObject"/>
  <Override PartName="/ppt/embeddings/oleObject150.bin" ContentType="application/vnd.openxmlformats-officedocument.oleObject"/>
  <Override PartName="/ppt/notesSlides/notesSlide56.xml" ContentType="application/vnd.openxmlformats-officedocument.presentationml.notesSlide+xml"/>
  <Override PartName="/ppt/embeddings/oleObject248.bin" ContentType="application/vnd.openxmlformats-officedocument.oleObject"/>
  <Override PartName="/ppt/embeddings/oleObject295.bin" ContentType="application/vnd.openxmlformats-officedocument.oleObject"/>
  <Override PartName="/ppt/embeddings/oleObject434.bin" ContentType="application/vnd.openxmlformats-officedocument.oleObject"/>
  <Override PartName="/ppt/embeddings/oleObject8.bin" ContentType="application/vnd.openxmlformats-officedocument.oleObject"/>
  <Override PartName="/ppt/notesSlides/notesSlide34.xml" ContentType="application/vnd.openxmlformats-officedocument.presentationml.notesSlide+xml"/>
  <Override PartName="/ppt/embeddings/oleObject226.bin" ContentType="application/vnd.openxmlformats-officedocument.oleObject"/>
  <Override PartName="/ppt/embeddings/oleObject273.bin" ContentType="application/vnd.openxmlformats-officedocument.oleObject"/>
  <Override PartName="/ppt/notesSlides/notesSlide81.xml" ContentType="application/vnd.openxmlformats-officedocument.presentationml.notesSlide+xml"/>
  <Override PartName="/ppt/slides/slide21.xml" ContentType="application/vnd.openxmlformats-officedocument.presentationml.slide+xml"/>
  <Override PartName="/ppt/embeddings/oleObject39.bin" ContentType="application/vnd.openxmlformats-officedocument.oleObject"/>
  <Override PartName="/ppt/embeddings/oleObject86.bin" ContentType="application/vnd.openxmlformats-officedocument.oleObject"/>
  <Override PartName="/ppt/embeddings/oleObject349.bin" ContentType="application/vnd.openxmlformats-officedocument.oleObject"/>
  <Override PartName="/ppt/embeddings/oleObject396.bin" ContentType="application/vnd.openxmlformats-officedocument.oleObject"/>
  <Override PartName="/ppt/embeddings/oleObject412.bin" ContentType="application/vnd.openxmlformats-officedocument.oleObject"/>
  <Override PartName="/ppt/slides/slide129.xml" ContentType="application/vnd.openxmlformats-officedocument.presentationml.slide+xml"/>
  <Override PartName="/ppt/notesSlides/notesSlide12.xml" ContentType="application/vnd.openxmlformats-officedocument.presentationml.notesSlide+xml"/>
  <Override PartName="/ppt/embeddings/oleObject188.bin" ContentType="application/vnd.openxmlformats-officedocument.oleObject"/>
  <Override PartName="/ppt/embeddings/oleObject204.bin" ContentType="application/vnd.openxmlformats-officedocument.oleObject"/>
  <Override PartName="/ppt/embeddings/oleObject251.bin" ContentType="application/vnd.openxmlformats-officedocument.oleObject"/>
  <Override PartName="/ppt/embeddings/oleObject17.bin" ContentType="application/vnd.openxmlformats-officedocument.oleObject"/>
  <Override PartName="/ppt/embeddings/oleObject64.bin" ContentType="application/vnd.openxmlformats-officedocument.oleObject"/>
  <Override PartName="/ppt/embeddings/oleObject327.bin" ContentType="application/vnd.openxmlformats-officedocument.oleObject"/>
  <Override PartName="/ppt/embeddings/oleObject374.bin" ContentType="application/vnd.openxmlformats-officedocument.oleObject"/>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embeddings/oleObject42.bin" ContentType="application/vnd.openxmlformats-officedocument.oleObject"/>
  <Override PartName="/ppt/embeddings/oleObject119.bin" ContentType="application/vnd.openxmlformats-officedocument.oleObject"/>
  <Override PartName="/ppt/embeddings/oleObject166.bin" ContentType="application/vnd.openxmlformats-officedocument.oleObject"/>
  <Override PartName="/ppt/embeddings/oleObject305.bin" ContentType="application/vnd.openxmlformats-officedocument.oleObject"/>
  <Override PartName="/ppt/embeddings/oleObject352.bin" ContentType="application/vnd.openxmlformats-officedocument.oleObject"/>
  <Override PartName="/ppt/notesSlides/notesSlide106.xml" ContentType="application/vnd.openxmlformats-officedocument.presentationml.notesSlide+xml"/>
  <Override PartName="/ppt/slides/slide132.xml" ContentType="application/vnd.openxmlformats-officedocument.presentationml.slide+xml"/>
  <Override PartName="/ppt/notesSlides/notesSlide3.xml" ContentType="application/vnd.openxmlformats-officedocument.presentationml.notesSlide+xml"/>
  <Override PartName="/ppt/embeddings/oleObject144.bin" ContentType="application/vnd.openxmlformats-officedocument.oleObject"/>
  <Override PartName="/ppt/embeddings/oleObject191.bin" ContentType="application/vnd.openxmlformats-officedocument.oleObject"/>
  <Override PartName="/ppt/embeddings/oleObject289.bin" ContentType="application/vnd.openxmlformats-officedocument.oleObject"/>
  <Override PartName="/ppt/notesSlides/notesSlide97.xml" ContentType="application/vnd.openxmlformats-officedocument.presentationml.notesSlide+xml"/>
  <Override PartName="/ppt/embeddings/oleObject428.bin" ContentType="application/vnd.openxmlformats-officedocument.oleObject"/>
  <Override PartName="/ppt/slides/slide37.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embeddings/oleObject20.bin" ContentType="application/vnd.openxmlformats-officedocument.oleObject"/>
  <Override PartName="/ppt/embeddings/oleObject267.bin" ContentType="application/vnd.openxmlformats-officedocument.oleObject"/>
  <Override PartName="/ppt/embeddings/oleObject330.bin" ContentType="application/vnd.openxmlformats-officedocument.oleObject"/>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28.xml" ContentType="application/vnd.openxmlformats-officedocument.presentationml.notesSlide+xml"/>
  <Override PartName="/ppt/embeddings/oleObject122.bin" ContentType="application/vnd.openxmlformats-officedocument.oleObject"/>
  <Override PartName="/ppt/notesSlides/notesSlide75.xml" ContentType="application/vnd.openxmlformats-officedocument.presentationml.notesSlide+xml"/>
  <Override PartName="/ppt/embeddings/oleObject406.bin" ContentType="application/vnd.openxmlformats-officedocument.oleObject"/>
  <Override PartName="/ppt/embeddings/oleObject453.bin" ContentType="application/vnd.openxmlformats-officedocument.oleObject"/>
  <Override PartName="/ppt/slideLayouts/slideLayout14.xml" ContentType="application/vnd.openxmlformats-officedocument.presentationml.slideLayout+xml"/>
  <Override PartName="/ppt/embeddings/oleObject100.bin" ContentType="application/vnd.openxmlformats-officedocument.oleObject"/>
  <Override PartName="/ppt/notesSlides/notesSlide53.xml" ContentType="application/vnd.openxmlformats-officedocument.presentationml.notesSlide+xml"/>
  <Override PartName="/ppt/embeddings/oleObject245.bin" ContentType="application/vnd.openxmlformats-officedocument.oleObject"/>
  <Override PartName="/ppt/embeddings/oleObject292.bin" ContentType="application/vnd.openxmlformats-officedocument.oleObject"/>
  <Override PartName="/ppt/slides/slide40.xml" ContentType="application/vnd.openxmlformats-officedocument.presentationml.slide+xml"/>
  <Override PartName="/ppt/embeddings/oleObject5.bin" ContentType="application/vnd.openxmlformats-officedocument.oleObject"/>
  <Override PartName="/ppt/embeddings/oleObject58.bin" ContentType="application/vnd.openxmlformats-officedocument.oleObject"/>
  <Override PartName="/ppt/embeddings/oleObject368.bin" ContentType="application/vnd.openxmlformats-officedocument.oleObject"/>
  <Override PartName="/ppt/embeddings/oleObject431.bin" ContentType="application/vnd.openxmlformats-officedocument.oleObject"/>
  <Override PartName="/ppt/slides/slide148.xml" ContentType="application/vnd.openxmlformats-officedocument.presentationml.slide+xml"/>
  <Default Extension="vml" ContentType="application/vnd.openxmlformats-officedocument.vmlDrawing"/>
  <Override PartName="/ppt/notesSlides/notesSlide31.xml" ContentType="application/vnd.openxmlformats-officedocument.presentationml.notesSlide+xml"/>
  <Override PartName="/ppt/embeddings/oleObject223.bin" ContentType="application/vnd.openxmlformats-officedocument.oleObject"/>
  <Override PartName="/ppt/embeddings/oleObject270.bin" ContentType="application/vnd.openxmlformats-officedocument.oleObject"/>
  <Override PartName="/ppt/slides/slide126.xml" ContentType="application/vnd.openxmlformats-officedocument.presentationml.slide+xml"/>
  <Override PartName="/ppt/slides/slide173.xml" ContentType="application/vnd.openxmlformats-officedocument.presentationml.slide+xml"/>
  <Override PartName="/ppt/embeddings/oleObject36.bin" ContentType="application/vnd.openxmlformats-officedocument.oleObject"/>
  <Override PartName="/ppt/embeddings/oleObject83.bin" ContentType="application/vnd.openxmlformats-officedocument.oleObject"/>
  <Override PartName="/ppt/embeddings/oleObject201.bin" ContentType="application/vnd.openxmlformats-officedocument.oleObject"/>
  <Override PartName="/ppt/embeddings/oleObject346.bin" ContentType="application/vnd.openxmlformats-officedocument.oleObject"/>
  <Override PartName="/ppt/embeddings/oleObject393.bin" ContentType="application/vnd.openxmlformats-officedocument.oleObject"/>
  <Override PartName="/ppt/slides/slide78.xml" ContentType="application/vnd.openxmlformats-officedocument.presentationml.slide+xml"/>
  <Override PartName="/ppt/embeddings/oleObject14.bin" ContentType="application/vnd.openxmlformats-officedocument.oleObject"/>
  <Override PartName="/ppt/embeddings/oleObject61.bin" ContentType="application/vnd.openxmlformats-officedocument.oleObject"/>
  <Override PartName="/ppt/embeddings/oleObject138.bin" ContentType="application/vnd.openxmlformats-officedocument.oleObject"/>
  <Override PartName="/ppt/embeddings/oleObject185.bin" ContentType="application/vnd.openxmlformats-officedocument.oleObject"/>
  <Override PartName="/ppt/embeddings/oleObject324.bin" ContentType="application/vnd.openxmlformats-officedocument.oleObject"/>
  <Override PartName="/ppt/embeddings/oleObject371.bin" ContentType="application/vnd.openxmlformats-officedocument.oleObject"/>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embeddings/oleObject116.bin" ContentType="application/vnd.openxmlformats-officedocument.oleObject"/>
  <Override PartName="/ppt/embeddings/oleObject163.bin" ContentType="application/vnd.openxmlformats-officedocument.oleObject"/>
  <Override PartName="/ppt/notesSlides/notesSlide69.xml" ContentType="application/vnd.openxmlformats-officedocument.presentationml.notesSlide+xml"/>
  <Override PartName="/ppt/embeddings/oleObject447.bin" ContentType="application/vnd.openxmlformats-officedocument.oleObject"/>
  <Override PartName="/ppt/slideMasters/slideMaster1.xml" ContentType="application/vnd.openxmlformats-officedocument.presentationml.slideMaster+xml"/>
  <Override PartName="/ppt/notesSlides/notesSlide47.xml" ContentType="application/vnd.openxmlformats-officedocument.presentationml.notesSlide+xml"/>
  <Override PartName="/ppt/embeddings/oleObject239.bin" ContentType="application/vnd.openxmlformats-officedocument.oleObject"/>
  <Override PartName="/ppt/embeddings/oleObject286.bin" ContentType="application/vnd.openxmlformats-officedocument.oleObject"/>
  <Override PartName="/ppt/embeddings/oleObject302.bin" ContentType="application/vnd.openxmlformats-officedocument.oleObject"/>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embeddings/oleObject99.bin" ContentType="application/vnd.openxmlformats-officedocument.oleObject"/>
  <Override PartName="/ppt/embeddings/oleObject141.bin" ContentType="application/vnd.openxmlformats-officedocument.oleObject"/>
  <Override PartName="/ppt/embeddings/oleObject425.bin" ContentType="application/vnd.openxmlformats-officedocument.oleObject"/>
  <Default Extension="rels" ContentType="application/vnd.openxmlformats-package.relationships+xml"/>
  <Override PartName="/ppt/notesSlides/notesSlide25.xml" ContentType="application/vnd.openxmlformats-officedocument.presentationml.notesSlide+xml"/>
  <Override PartName="/ppt/embeddings/oleObject217.bin" ContentType="application/vnd.openxmlformats-officedocument.oleObject"/>
  <Override PartName="/ppt/embeddings/oleObject264.bin" ContentType="application/vnd.openxmlformats-officedocument.oleObject"/>
  <Override PartName="/ppt/notesSlides/notesSlide72.xml" ContentType="application/vnd.openxmlformats-officedocument.presentationml.notesSlide+xml"/>
  <Override PartName="/ppt/embeddings/oleObject403.bin" ContentType="application/vnd.openxmlformats-officedocument.oleObject"/>
  <Override PartName="/ppt/embeddings/oleObject450.bin" ContentType="application/vnd.openxmlformats-officedocument.oleObject"/>
  <Override PartName="/ppt/slides/slide12.xml" ContentType="application/vnd.openxmlformats-officedocument.presentationml.slide+xml"/>
  <Override PartName="/ppt/slideLayouts/slideLayout11.xml" ContentType="application/vnd.openxmlformats-officedocument.presentationml.slideLayout+xml"/>
  <Override PartName="/ppt/embeddings/oleObject77.bin" ContentType="application/vnd.openxmlformats-officedocument.oleObject"/>
  <Override PartName="/ppt/embeddings/oleObject242.bin" ContentType="application/vnd.openxmlformats-officedocument.oleObject"/>
  <Override PartName="/ppt/embeddings/oleObject387.bin" ContentType="application/vnd.openxmlformats-officedocument.oleObject"/>
  <Override PartName="/ppt/slides/slide167.xml" ContentType="application/vnd.openxmlformats-officedocument.presentationml.slide+xml"/>
  <Override PartName="/ppt/embeddings/oleObject55.bin" ContentType="application/vnd.openxmlformats-officedocument.oleObject"/>
  <Override PartName="/ppt/embeddings/oleObject179.bin" ContentType="application/vnd.openxmlformats-officedocument.oleObject"/>
  <Override PartName="/ppt/notesSlides/notesSlide50.xml" ContentType="application/vnd.openxmlformats-officedocument.presentationml.notesSlide+xml"/>
  <Override PartName="/ppt/slides/slide145.xml" ContentType="application/vnd.openxmlformats-officedocument.presentationml.slide+xml"/>
  <Override PartName="/ppt/embeddings/oleObject2.bin" ContentType="application/vnd.openxmlformats-officedocument.oleObject"/>
  <Override PartName="/ppt/embeddings/oleObject220.bin" ContentType="application/vnd.openxmlformats-officedocument.oleObject"/>
  <Override PartName="/ppt/embeddings/oleObject318.bin" ContentType="application/vnd.openxmlformats-officedocument.oleObject"/>
  <Override PartName="/ppt/embeddings/oleObject365.bin" ContentType="application/vnd.openxmlformats-officedocument.oleObject"/>
  <Override PartName="/ppt/notesSlides/notesSlide119.xml" ContentType="application/vnd.openxmlformats-officedocument.presentationml.notesSlide+xml"/>
  <Override PartName="/ppt/slides/slide97.xml" ContentType="application/vnd.openxmlformats-officedocument.presentationml.slide+xml"/>
  <Override PartName="/ppt/embeddings/oleObject33.bin" ContentType="application/vnd.openxmlformats-officedocument.oleObject"/>
  <Override PartName="/ppt/embeddings/oleObject80.bin" ContentType="application/vnd.openxmlformats-officedocument.oleObject"/>
  <Override PartName="/ppt/embeddings/oleObject157.bin" ContentType="application/vnd.openxmlformats-officedocument.oleObject"/>
  <Override PartName="/ppt/embeddings/oleObject343.bin" ContentType="application/vnd.openxmlformats-officedocument.oleObject"/>
  <Override PartName="/ppt/embeddings/oleObject390.bin" ContentType="application/vnd.openxmlformats-officedocument.oleObject"/>
  <Override PartName="/ppt/slides/slide28.xml" ContentType="application/vnd.openxmlformats-officedocument.presentationml.slide+xml"/>
  <Override PartName="/ppt/slides/slide75.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embeddings/oleObject11.bin" ContentType="application/vnd.openxmlformats-officedocument.oleObject"/>
  <Override PartName="/ppt/embeddings/oleObject135.bin" ContentType="application/vnd.openxmlformats-officedocument.oleObject"/>
  <Override PartName="/ppt/embeddings/oleObject182.bin" ContentType="application/vnd.openxmlformats-officedocument.oleObject"/>
  <Override PartName="/ppt/notesSlides/notesSlide88.xml" ContentType="application/vnd.openxmlformats-officedocument.presentationml.notesSlide+xml"/>
  <Override PartName="/ppt/embeddings/oleObject419.bin" ContentType="application/vnd.openxmlformats-officedocument.oleObject"/>
  <Override PartName="/ppt/slides/slide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embeddings/oleObject258.bin" ContentType="application/vnd.openxmlformats-officedocument.oleObject"/>
  <Override PartName="/ppt/notesSlides/notesSlide66.xml" ContentType="application/vnd.openxmlformats-officedocument.presentationml.notesSlide+xml"/>
  <Override PartName="/ppt/embeddings/oleObject321.bin" ContentType="application/vnd.openxmlformats-officedocument.oleObject"/>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embeddings/oleObject113.bin" ContentType="application/vnd.openxmlformats-officedocument.oleObject"/>
  <Override PartName="/ppt/embeddings/oleObject160.bin" ContentType="application/vnd.openxmlformats-officedocument.oleObject"/>
  <Override PartName="/ppt/notesSlides/notesSlide100.xml" ContentType="application/vnd.openxmlformats-officedocument.presentationml.notesSlide+xml"/>
  <Override PartName="/ppt/embeddings/oleObject444.bin" ContentType="application/vnd.openxmlformats-officedocument.oleObject"/>
  <Override PartName="/ppt/slides/slide31.xml" ContentType="application/vnd.openxmlformats-officedocument.presentationml.slide+xml"/>
  <Override PartName="/ppt/notesSlides/notesSlide44.xml" ContentType="application/vnd.openxmlformats-officedocument.presentationml.notesSlide+xml"/>
  <Override PartName="/ppt/embeddings/oleObject236.bin" ContentType="application/vnd.openxmlformats-officedocument.oleObject"/>
  <Override PartName="/ppt/embeddings/oleObject283.bin" ContentType="application/vnd.openxmlformats-officedocument.oleObject"/>
  <Override PartName="/ppt/notesSlides/notesSlide91.xml" ContentType="application/vnd.openxmlformats-officedocument.presentationml.notesSlide+xml"/>
  <Override PartName="/ppt/embeddings/oleObject422.bin" ContentType="application/vnd.openxmlformats-officedocument.oleObject"/>
  <Override PartName="/ppt/embeddings/oleObject49.bin" ContentType="application/vnd.openxmlformats-officedocument.oleObject"/>
  <Override PartName="/ppt/notesSlides/notesSlide22.xml" ContentType="application/vnd.openxmlformats-officedocument.presentationml.notesSlide+xml"/>
  <Override PartName="/ppt/embeddings/oleObject96.bin" ContentType="application/vnd.openxmlformats-officedocument.oleObject"/>
  <Override PartName="/ppt/embeddings/oleObject214.bin" ContentType="application/vnd.openxmlformats-officedocument.oleObject"/>
  <Override PartName="/ppt/embeddings/oleObject261.bin" ContentType="application/vnd.openxmlformats-officedocument.oleObject"/>
  <Override PartName="/ppt/embeddings/oleObject359.bin" ContentType="application/vnd.openxmlformats-officedocument.oleObject"/>
  <Override PartName="/ppt/slides/slide139.xml" ContentType="application/vnd.openxmlformats-officedocument.presentationml.slide+xml"/>
  <Override PartName="/ppt/embeddings/oleObject27.bin" ContentType="application/vnd.openxmlformats-officedocument.oleObject"/>
  <Override PartName="/ppt/embeddings/oleObject74.bin" ContentType="application/vnd.openxmlformats-officedocument.oleObject"/>
  <Override PartName="/ppt/embeddings/oleObject198.bin" ContentType="application/vnd.openxmlformats-officedocument.oleObject"/>
  <Override PartName="/ppt/embeddings/oleObject337.bin" ContentType="application/vnd.openxmlformats-officedocument.oleObject"/>
  <Override PartName="/ppt/embeddings/oleObject384.bin" ContentType="application/vnd.openxmlformats-officedocument.oleObject"/>
  <Override PartName="/ppt/embeddings/oleObject400.bin" ContentType="application/vnd.openxmlformats-officedocument.oleObject"/>
  <Override PartName="/ppt/slides/slide117.xml" ContentType="application/vnd.openxmlformats-officedocument.presentationml.slide+xml"/>
  <Override PartName="/ppt/slides/slide164.xml" ContentType="application/vnd.openxmlformats-officedocument.presentationml.slide+xml"/>
  <Override PartName="/ppt/embeddings/oleObject129.bin" ContentType="application/vnd.openxmlformats-officedocument.oleObject"/>
  <Override PartName="/ppt/embeddings/oleObject176.bin" ContentType="application/vnd.openxmlformats-officedocument.oleObject"/>
  <Override PartName="/ppt/slides/slide69.xml" ContentType="application/vnd.openxmlformats-officedocument.presentationml.slide+xml"/>
  <Override PartName="/ppt/embeddings/oleObject52.bin" ContentType="application/vnd.openxmlformats-officedocument.oleObject"/>
  <Override PartName="/ppt/embeddings/oleObject315.bin" ContentType="application/vnd.openxmlformats-officedocument.oleObject"/>
  <Override PartName="/ppt/embeddings/oleObject362.bin" ContentType="application/vnd.openxmlformats-officedocument.oleObject"/>
  <Override PartName="/ppt/notesSlides/notesSlide116.xml" ContentType="application/vnd.openxmlformats-officedocument.presentationml.notesSlide+xml"/>
  <Override PartName="/ppt/slides/slide47.xml" ContentType="application/vnd.openxmlformats-officedocument.presentationml.slide+xml"/>
  <Override PartName="/ppt/embeddings/oleObject30.bin" ContentType="application/vnd.openxmlformats-officedocument.oleObject"/>
  <Override PartName="/ppt/embeddings/oleObject107.bin" ContentType="application/vnd.openxmlformats-officedocument.oleObject"/>
  <Override PartName="/ppt/embeddings/oleObject438.bin" ContentType="application/vnd.openxmlformats-officedocument.oleObject"/>
  <Override PartName="/ppt/slides/slide120.xml" ContentType="application/vnd.openxmlformats-officedocument.presentationml.slide+xml"/>
  <Override PartName="/ppt/notesSlides/notesSlide38.xml" ContentType="application/vnd.openxmlformats-officedocument.presentationml.notesSlide+xml"/>
  <Override PartName="/ppt/embeddings/oleObject277.bin" ContentType="application/vnd.openxmlformats-officedocument.oleObject"/>
  <Override PartName="/ppt/slides/slide72.xml" ContentType="application/vnd.openxmlformats-officedocument.presentationml.slide+xml"/>
  <Override PartName="/ppt/embeddings/oleObject132.bin" ContentType="application/vnd.openxmlformats-officedocument.oleObject"/>
  <Override PartName="/ppt/embeddings/oleObject208.bin" ContentType="application/vnd.openxmlformats-officedocument.oleObject"/>
  <Override PartName="/ppt/notesSlides/notesSlide63.xml" ContentType="application/vnd.openxmlformats-officedocument.presentationml.notesSlide+xml"/>
  <Override PartName="/ppt/embeddings/oleObject233.bin" ContentType="application/vnd.openxmlformats-officedocument.oleObject"/>
  <Override PartName="/ppt/embeddings/oleObject378.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6"/>
  </p:notesMasterIdLst>
  <p:sldIdLst>
    <p:sldId id="256" r:id="rId2"/>
    <p:sldId id="463" r:id="rId3"/>
    <p:sldId id="464" r:id="rId4"/>
    <p:sldId id="465" r:id="rId5"/>
    <p:sldId id="466" r:id="rId6"/>
    <p:sldId id="296" r:id="rId7"/>
    <p:sldId id="468" r:id="rId8"/>
    <p:sldId id="469" r:id="rId9"/>
    <p:sldId id="470" r:id="rId10"/>
    <p:sldId id="471" r:id="rId11"/>
    <p:sldId id="472" r:id="rId12"/>
    <p:sldId id="473" r:id="rId13"/>
    <p:sldId id="474" r:id="rId14"/>
    <p:sldId id="475" r:id="rId15"/>
    <p:sldId id="476" r:id="rId16"/>
    <p:sldId id="512" r:id="rId17"/>
    <p:sldId id="477" r:id="rId18"/>
    <p:sldId id="312" r:id="rId19"/>
    <p:sldId id="467" r:id="rId20"/>
    <p:sldId id="319" r:id="rId21"/>
    <p:sldId id="320" r:id="rId22"/>
    <p:sldId id="321" r:id="rId23"/>
    <p:sldId id="322" r:id="rId24"/>
    <p:sldId id="323" r:id="rId25"/>
    <p:sldId id="351" r:id="rId26"/>
    <p:sldId id="324" r:id="rId27"/>
    <p:sldId id="325" r:id="rId28"/>
    <p:sldId id="326" r:id="rId29"/>
    <p:sldId id="327" r:id="rId30"/>
    <p:sldId id="328" r:id="rId31"/>
    <p:sldId id="329" r:id="rId32"/>
    <p:sldId id="513" r:id="rId33"/>
    <p:sldId id="330" r:id="rId34"/>
    <p:sldId id="331" r:id="rId35"/>
    <p:sldId id="332" r:id="rId36"/>
    <p:sldId id="333" r:id="rId37"/>
    <p:sldId id="334" r:id="rId38"/>
    <p:sldId id="479" r:id="rId39"/>
    <p:sldId id="335" r:id="rId40"/>
    <p:sldId id="336" r:id="rId41"/>
    <p:sldId id="447" r:id="rId42"/>
    <p:sldId id="448" r:id="rId43"/>
    <p:sldId id="450" r:id="rId44"/>
    <p:sldId id="451" r:id="rId45"/>
    <p:sldId id="452" r:id="rId46"/>
    <p:sldId id="453" r:id="rId47"/>
    <p:sldId id="454" r:id="rId48"/>
    <p:sldId id="339" r:id="rId49"/>
    <p:sldId id="340" r:id="rId50"/>
    <p:sldId id="341" r:id="rId51"/>
    <p:sldId id="342" r:id="rId52"/>
    <p:sldId id="343" r:id="rId53"/>
    <p:sldId id="344" r:id="rId54"/>
    <p:sldId id="345" r:id="rId55"/>
    <p:sldId id="346" r:id="rId56"/>
    <p:sldId id="347" r:id="rId57"/>
    <p:sldId id="348" r:id="rId58"/>
    <p:sldId id="349" r:id="rId59"/>
    <p:sldId id="309" r:id="rId60"/>
    <p:sldId id="366" r:id="rId61"/>
    <p:sldId id="355" r:id="rId62"/>
    <p:sldId id="357" r:id="rId63"/>
    <p:sldId id="358" r:id="rId64"/>
    <p:sldId id="359" r:id="rId65"/>
    <p:sldId id="360" r:id="rId66"/>
    <p:sldId id="361" r:id="rId67"/>
    <p:sldId id="362" r:id="rId68"/>
    <p:sldId id="363" r:id="rId69"/>
    <p:sldId id="364" r:id="rId70"/>
    <p:sldId id="514" r:id="rId71"/>
    <p:sldId id="365" r:id="rId72"/>
    <p:sldId id="368" r:id="rId73"/>
    <p:sldId id="369" r:id="rId74"/>
    <p:sldId id="370" r:id="rId75"/>
    <p:sldId id="371" r:id="rId76"/>
    <p:sldId id="418" r:id="rId77"/>
    <p:sldId id="374" r:id="rId78"/>
    <p:sldId id="375" r:id="rId79"/>
    <p:sldId id="376" r:id="rId80"/>
    <p:sldId id="378" r:id="rId81"/>
    <p:sldId id="377" r:id="rId82"/>
    <p:sldId id="379" r:id="rId83"/>
    <p:sldId id="515" r:id="rId84"/>
    <p:sldId id="380" r:id="rId85"/>
    <p:sldId id="381" r:id="rId86"/>
    <p:sldId id="482" r:id="rId87"/>
    <p:sldId id="516" r:id="rId88"/>
    <p:sldId id="484" r:id="rId89"/>
    <p:sldId id="382" r:id="rId90"/>
    <p:sldId id="399" r:id="rId91"/>
    <p:sldId id="400" r:id="rId92"/>
    <p:sldId id="401" r:id="rId93"/>
    <p:sldId id="402" r:id="rId94"/>
    <p:sldId id="405" r:id="rId95"/>
    <p:sldId id="406" r:id="rId96"/>
    <p:sldId id="407" r:id="rId97"/>
    <p:sldId id="403" r:id="rId98"/>
    <p:sldId id="383" r:id="rId99"/>
    <p:sldId id="384" r:id="rId100"/>
    <p:sldId id="385" r:id="rId101"/>
    <p:sldId id="386" r:id="rId102"/>
    <p:sldId id="387" r:id="rId103"/>
    <p:sldId id="388" r:id="rId104"/>
    <p:sldId id="404" r:id="rId105"/>
    <p:sldId id="389" r:id="rId106"/>
    <p:sldId id="390" r:id="rId107"/>
    <p:sldId id="391" r:id="rId108"/>
    <p:sldId id="392" r:id="rId109"/>
    <p:sldId id="393" r:id="rId110"/>
    <p:sldId id="394" r:id="rId111"/>
    <p:sldId id="395" r:id="rId112"/>
    <p:sldId id="396" r:id="rId113"/>
    <p:sldId id="522" r:id="rId114"/>
    <p:sldId id="413" r:id="rId115"/>
    <p:sldId id="414" r:id="rId116"/>
    <p:sldId id="415" r:id="rId117"/>
    <p:sldId id="419" r:id="rId118"/>
    <p:sldId id="420" r:id="rId119"/>
    <p:sldId id="421" r:id="rId120"/>
    <p:sldId id="422" r:id="rId121"/>
    <p:sldId id="423" r:id="rId122"/>
    <p:sldId id="424" r:id="rId123"/>
    <p:sldId id="425" r:id="rId124"/>
    <p:sldId id="426" r:id="rId125"/>
    <p:sldId id="427" r:id="rId126"/>
    <p:sldId id="519" r:id="rId127"/>
    <p:sldId id="523" r:id="rId128"/>
    <p:sldId id="428" r:id="rId129"/>
    <p:sldId id="429" r:id="rId130"/>
    <p:sldId id="431" r:id="rId131"/>
    <p:sldId id="432" r:id="rId132"/>
    <p:sldId id="433" r:id="rId133"/>
    <p:sldId id="434" r:id="rId134"/>
    <p:sldId id="435" r:id="rId135"/>
    <p:sldId id="436" r:id="rId136"/>
    <p:sldId id="437" r:id="rId137"/>
    <p:sldId id="438" r:id="rId138"/>
    <p:sldId id="440" r:id="rId139"/>
    <p:sldId id="441" r:id="rId140"/>
    <p:sldId id="442" r:id="rId141"/>
    <p:sldId id="525" r:id="rId142"/>
    <p:sldId id="455" r:id="rId143"/>
    <p:sldId id="456" r:id="rId144"/>
    <p:sldId id="480" r:id="rId145"/>
    <p:sldId id="481" r:id="rId146"/>
    <p:sldId id="497" r:id="rId147"/>
    <p:sldId id="457" r:id="rId148"/>
    <p:sldId id="458" r:id="rId149"/>
    <p:sldId id="459" r:id="rId150"/>
    <p:sldId id="460" r:id="rId151"/>
    <p:sldId id="461" r:id="rId152"/>
    <p:sldId id="462" r:id="rId153"/>
    <p:sldId id="478" r:id="rId154"/>
    <p:sldId id="445" r:id="rId155"/>
    <p:sldId id="446" r:id="rId156"/>
    <p:sldId id="444" r:id="rId157"/>
    <p:sldId id="443" r:id="rId158"/>
    <p:sldId id="504" r:id="rId159"/>
    <p:sldId id="486" r:id="rId160"/>
    <p:sldId id="505" r:id="rId161"/>
    <p:sldId id="506" r:id="rId162"/>
    <p:sldId id="507" r:id="rId163"/>
    <p:sldId id="508" r:id="rId164"/>
    <p:sldId id="509" r:id="rId165"/>
    <p:sldId id="500" r:id="rId166"/>
    <p:sldId id="499" r:id="rId167"/>
    <p:sldId id="510" r:id="rId168"/>
    <p:sldId id="511" r:id="rId169"/>
    <p:sldId id="502" r:id="rId170"/>
    <p:sldId id="492" r:id="rId171"/>
    <p:sldId id="495" r:id="rId172"/>
    <p:sldId id="520" r:id="rId173"/>
    <p:sldId id="524" r:id="rId174"/>
    <p:sldId id="521" r:id="rId175"/>
  </p:sldIdLst>
  <p:sldSz cx="9144000" cy="6858000" type="screen4x3"/>
  <p:notesSz cx="6858000" cy="9144000"/>
  <p:defaultTextStyle>
    <a:defPPr>
      <a:defRPr lang="zh-TW"/>
    </a:defPPr>
    <a:lvl1pPr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1pPr>
    <a:lvl2pPr marL="4572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2pPr>
    <a:lvl3pPr marL="9144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3pPr>
    <a:lvl4pPr marL="13716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4pPr>
    <a:lvl5pPr marL="1828800" algn="l" rtl="0" fontAlgn="base">
      <a:spcBef>
        <a:spcPct val="0"/>
      </a:spcBef>
      <a:spcAft>
        <a:spcPct val="0"/>
      </a:spcAft>
      <a:defRPr kumimoji="1" sz="2800" kern="1200">
        <a:solidFill>
          <a:schemeClr val="tx1"/>
        </a:solidFill>
        <a:latin typeface="Times New Roman" pitchFamily="18" charset="0"/>
        <a:ea typeface="華康少女文字W3(P)" pitchFamily="2" charset="-120"/>
        <a:cs typeface="+mn-cs"/>
      </a:defRPr>
    </a:lvl5pPr>
    <a:lvl6pPr marL="2286000" algn="l" defTabSz="914400" rtl="0" eaLnBrk="1" latinLnBrk="0" hangingPunct="1">
      <a:defRPr kumimoji="1" sz="2800" kern="1200">
        <a:solidFill>
          <a:schemeClr val="tx1"/>
        </a:solidFill>
        <a:latin typeface="Times New Roman" pitchFamily="18" charset="0"/>
        <a:ea typeface="華康少女文字W3(P)" pitchFamily="2" charset="-120"/>
        <a:cs typeface="+mn-cs"/>
      </a:defRPr>
    </a:lvl6pPr>
    <a:lvl7pPr marL="2743200" algn="l" defTabSz="914400" rtl="0" eaLnBrk="1" latinLnBrk="0" hangingPunct="1">
      <a:defRPr kumimoji="1" sz="2800" kern="1200">
        <a:solidFill>
          <a:schemeClr val="tx1"/>
        </a:solidFill>
        <a:latin typeface="Times New Roman" pitchFamily="18" charset="0"/>
        <a:ea typeface="華康少女文字W3(P)" pitchFamily="2" charset="-120"/>
        <a:cs typeface="+mn-cs"/>
      </a:defRPr>
    </a:lvl7pPr>
    <a:lvl8pPr marL="3200400" algn="l" defTabSz="914400" rtl="0" eaLnBrk="1" latinLnBrk="0" hangingPunct="1">
      <a:defRPr kumimoji="1" sz="2800" kern="1200">
        <a:solidFill>
          <a:schemeClr val="tx1"/>
        </a:solidFill>
        <a:latin typeface="Times New Roman" pitchFamily="18" charset="0"/>
        <a:ea typeface="華康少女文字W3(P)" pitchFamily="2" charset="-120"/>
        <a:cs typeface="+mn-cs"/>
      </a:defRPr>
    </a:lvl8pPr>
    <a:lvl9pPr marL="3657600" algn="l" defTabSz="914400" rtl="0" eaLnBrk="1" latinLnBrk="0" hangingPunct="1">
      <a:defRPr kumimoji="1" sz="2800" kern="1200">
        <a:solidFill>
          <a:schemeClr val="tx1"/>
        </a:solidFill>
        <a:latin typeface="Times New Roman" pitchFamily="18" charset="0"/>
        <a:ea typeface="華康少女文字W3(P)" pitchFamily="2"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339933"/>
    <a:srgbClr val="3366CC"/>
    <a:srgbClr val="082538"/>
    <a:srgbClr val="FF0066"/>
    <a:srgbClr val="FF0000"/>
    <a:srgbClr val="0000CC"/>
    <a:srgbClr val="FFFF00"/>
    <a:srgbClr val="41F14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897" autoAdjust="0"/>
    <p:restoredTop sz="94636" autoAdjust="0"/>
  </p:normalViewPr>
  <p:slideViewPr>
    <p:cSldViewPr>
      <p:cViewPr>
        <p:scale>
          <a:sx n="66" d="100"/>
          <a:sy n="66" d="100"/>
        </p:scale>
        <p:origin x="-1757"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microsoft.com/office/2006/relationships/legacyDocTextInfo" Target="legacyDocTextInfo.bin"/><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17.wmf"/><Relationship Id="rId2" Type="http://schemas.openxmlformats.org/officeDocument/2006/relationships/image" Target="../media/image416.wmf"/><Relationship Id="rId1" Type="http://schemas.openxmlformats.org/officeDocument/2006/relationships/image" Target="../media/image415.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420.wmf"/><Relationship Id="rId2" Type="http://schemas.openxmlformats.org/officeDocument/2006/relationships/image" Target="../media/image419.wmf"/><Relationship Id="rId1" Type="http://schemas.openxmlformats.org/officeDocument/2006/relationships/image" Target="../media/image418.wmf"/></Relationships>
</file>

<file path=ppt/drawings/_rels/vmlDrawing102.vml.rels><?xml version="1.0" encoding="UTF-8" standalone="yes"?>
<Relationships xmlns="http://schemas.openxmlformats.org/package/2006/relationships"><Relationship Id="rId2" Type="http://schemas.openxmlformats.org/officeDocument/2006/relationships/image" Target="../media/image422.wmf"/><Relationship Id="rId1" Type="http://schemas.openxmlformats.org/officeDocument/2006/relationships/image" Target="../media/image421.wmf"/></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429.wmf"/><Relationship Id="rId3" Type="http://schemas.openxmlformats.org/officeDocument/2006/relationships/image" Target="../media/image424.wmf"/><Relationship Id="rId7" Type="http://schemas.openxmlformats.org/officeDocument/2006/relationships/image" Target="../media/image428.wmf"/><Relationship Id="rId2" Type="http://schemas.openxmlformats.org/officeDocument/2006/relationships/image" Target="../media/image419.wmf"/><Relationship Id="rId1" Type="http://schemas.openxmlformats.org/officeDocument/2006/relationships/image" Target="../media/image423.wmf"/><Relationship Id="rId6" Type="http://schemas.openxmlformats.org/officeDocument/2006/relationships/image" Target="../media/image427.wmf"/><Relationship Id="rId5" Type="http://schemas.openxmlformats.org/officeDocument/2006/relationships/image" Target="../media/image426.wmf"/><Relationship Id="rId4" Type="http://schemas.openxmlformats.org/officeDocument/2006/relationships/image" Target="../media/image425.wmf"/><Relationship Id="rId9" Type="http://schemas.openxmlformats.org/officeDocument/2006/relationships/image" Target="../media/image430.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432.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33.w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434.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435.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438.wmf"/><Relationship Id="rId2" Type="http://schemas.openxmlformats.org/officeDocument/2006/relationships/image" Target="../media/image437.wmf"/><Relationship Id="rId1" Type="http://schemas.openxmlformats.org/officeDocument/2006/relationships/image" Target="../media/image436.wmf"/><Relationship Id="rId4" Type="http://schemas.openxmlformats.org/officeDocument/2006/relationships/image" Target="../media/image439.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442.wmf"/><Relationship Id="rId2" Type="http://schemas.openxmlformats.org/officeDocument/2006/relationships/image" Target="../media/image441.wmf"/><Relationship Id="rId1" Type="http://schemas.openxmlformats.org/officeDocument/2006/relationships/image" Target="../media/image440.wmf"/><Relationship Id="rId4" Type="http://schemas.openxmlformats.org/officeDocument/2006/relationships/image" Target="../media/image4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446.wmf"/><Relationship Id="rId2" Type="http://schemas.openxmlformats.org/officeDocument/2006/relationships/image" Target="../media/image445.wmf"/><Relationship Id="rId1" Type="http://schemas.openxmlformats.org/officeDocument/2006/relationships/image" Target="../media/image444.wmf"/><Relationship Id="rId5" Type="http://schemas.openxmlformats.org/officeDocument/2006/relationships/image" Target="../media/image448.wmf"/><Relationship Id="rId4" Type="http://schemas.openxmlformats.org/officeDocument/2006/relationships/image" Target="../media/image447.w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449.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452.wmf"/><Relationship Id="rId2" Type="http://schemas.openxmlformats.org/officeDocument/2006/relationships/image" Target="../media/image451.wmf"/><Relationship Id="rId1" Type="http://schemas.openxmlformats.org/officeDocument/2006/relationships/image" Target="../media/image450.wmf"/><Relationship Id="rId5" Type="http://schemas.openxmlformats.org/officeDocument/2006/relationships/image" Target="../media/image454.wmf"/><Relationship Id="rId4" Type="http://schemas.openxmlformats.org/officeDocument/2006/relationships/image" Target="../media/image4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5.wmf"/><Relationship Id="rId7" Type="http://schemas.openxmlformats.org/officeDocument/2006/relationships/image" Target="../media/image6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68.wmf"/><Relationship Id="rId5" Type="http://schemas.openxmlformats.org/officeDocument/2006/relationships/image" Target="../media/image77.wmf"/><Relationship Id="rId4"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5" Type="http://schemas.openxmlformats.org/officeDocument/2006/relationships/image" Target="../media/image136.wmf"/><Relationship Id="rId4" Type="http://schemas.openxmlformats.org/officeDocument/2006/relationships/image" Target="../media/image135.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3.wmf"/><Relationship Id="rId3" Type="http://schemas.openxmlformats.org/officeDocument/2006/relationships/image" Target="../media/image163.wmf"/><Relationship Id="rId7" Type="http://schemas.openxmlformats.org/officeDocument/2006/relationships/image" Target="../media/image167.wmf"/><Relationship Id="rId12" Type="http://schemas.openxmlformats.org/officeDocument/2006/relationships/image" Target="../media/image172.wmf"/><Relationship Id="rId2" Type="http://schemas.openxmlformats.org/officeDocument/2006/relationships/image" Target="../media/image162.wmf"/><Relationship Id="rId16" Type="http://schemas.openxmlformats.org/officeDocument/2006/relationships/image" Target="../media/image176.wmf"/><Relationship Id="rId1" Type="http://schemas.openxmlformats.org/officeDocument/2006/relationships/image" Target="../media/image161.wmf"/><Relationship Id="rId6" Type="http://schemas.openxmlformats.org/officeDocument/2006/relationships/image" Target="../media/image166.wmf"/><Relationship Id="rId11" Type="http://schemas.openxmlformats.org/officeDocument/2006/relationships/image" Target="../media/image171.wmf"/><Relationship Id="rId5" Type="http://schemas.openxmlformats.org/officeDocument/2006/relationships/image" Target="../media/image165.wmf"/><Relationship Id="rId15" Type="http://schemas.openxmlformats.org/officeDocument/2006/relationships/image" Target="../media/image175.wmf"/><Relationship Id="rId10" Type="http://schemas.openxmlformats.org/officeDocument/2006/relationships/image" Target="../media/image170.wmf"/><Relationship Id="rId4" Type="http://schemas.openxmlformats.org/officeDocument/2006/relationships/image" Target="../media/image164.wmf"/><Relationship Id="rId9" Type="http://schemas.openxmlformats.org/officeDocument/2006/relationships/image" Target="../media/image169.wmf"/><Relationship Id="rId14" Type="http://schemas.openxmlformats.org/officeDocument/2006/relationships/image" Target="../media/image17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77.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8.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79.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80.png"/></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5" Type="http://schemas.openxmlformats.org/officeDocument/2006/relationships/image" Target="../media/image188.wmf"/><Relationship Id="rId4" Type="http://schemas.openxmlformats.org/officeDocument/2006/relationships/image" Target="../media/image18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12" Type="http://schemas.openxmlformats.org/officeDocument/2006/relationships/image" Target="../media/image213.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11" Type="http://schemas.openxmlformats.org/officeDocument/2006/relationships/image" Target="../media/image212.wmf"/><Relationship Id="rId5" Type="http://schemas.openxmlformats.org/officeDocument/2006/relationships/image" Target="../media/image206.wmf"/><Relationship Id="rId10" Type="http://schemas.openxmlformats.org/officeDocument/2006/relationships/image" Target="../media/image211.wmf"/><Relationship Id="rId4" Type="http://schemas.openxmlformats.org/officeDocument/2006/relationships/image" Target="../media/image205.wmf"/><Relationship Id="rId9" Type="http://schemas.openxmlformats.org/officeDocument/2006/relationships/image" Target="../media/image21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12" Type="http://schemas.openxmlformats.org/officeDocument/2006/relationships/image" Target="../media/image225.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11" Type="http://schemas.openxmlformats.org/officeDocument/2006/relationships/image" Target="../media/image224.wmf"/><Relationship Id="rId5" Type="http://schemas.openxmlformats.org/officeDocument/2006/relationships/image" Target="../media/image218.wmf"/><Relationship Id="rId10" Type="http://schemas.openxmlformats.org/officeDocument/2006/relationships/image" Target="../media/image223.wmf"/><Relationship Id="rId4" Type="http://schemas.openxmlformats.org/officeDocument/2006/relationships/image" Target="../media/image217.wmf"/><Relationship Id="rId9" Type="http://schemas.openxmlformats.org/officeDocument/2006/relationships/image" Target="../media/image222.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image" Target="../media/image236.wmf"/><Relationship Id="rId3" Type="http://schemas.openxmlformats.org/officeDocument/2006/relationships/image" Target="../media/image228.wmf"/><Relationship Id="rId7" Type="http://schemas.openxmlformats.org/officeDocument/2006/relationships/image" Target="../media/image230.wmf"/><Relationship Id="rId12" Type="http://schemas.openxmlformats.org/officeDocument/2006/relationships/image" Target="../media/image235.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29.wmf"/><Relationship Id="rId11" Type="http://schemas.openxmlformats.org/officeDocument/2006/relationships/image" Target="../media/image234.wmf"/><Relationship Id="rId5" Type="http://schemas.openxmlformats.org/officeDocument/2006/relationships/image" Target="../media/image215.wmf"/><Relationship Id="rId15" Type="http://schemas.openxmlformats.org/officeDocument/2006/relationships/image" Target="../media/image238.wmf"/><Relationship Id="rId10" Type="http://schemas.openxmlformats.org/officeDocument/2006/relationships/image" Target="../media/image233.wmf"/><Relationship Id="rId4" Type="http://schemas.openxmlformats.org/officeDocument/2006/relationships/image" Target="../media/image214.wmf"/><Relationship Id="rId9" Type="http://schemas.openxmlformats.org/officeDocument/2006/relationships/image" Target="../media/image232.wmf"/><Relationship Id="rId14" Type="http://schemas.openxmlformats.org/officeDocument/2006/relationships/image" Target="../media/image237.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image" Target="../media/image241.wmf"/><Relationship Id="rId7" Type="http://schemas.openxmlformats.org/officeDocument/2006/relationships/image" Target="../media/image245.wmf"/><Relationship Id="rId2" Type="http://schemas.openxmlformats.org/officeDocument/2006/relationships/image" Target="../media/image240.wmf"/><Relationship Id="rId1" Type="http://schemas.openxmlformats.org/officeDocument/2006/relationships/image" Target="../media/image239.wmf"/><Relationship Id="rId6" Type="http://schemas.openxmlformats.org/officeDocument/2006/relationships/image" Target="../media/image244.wmf"/><Relationship Id="rId5" Type="http://schemas.openxmlformats.org/officeDocument/2006/relationships/image" Target="../media/image243.wmf"/><Relationship Id="rId10" Type="http://schemas.openxmlformats.org/officeDocument/2006/relationships/image" Target="../media/image248.wmf"/><Relationship Id="rId4" Type="http://schemas.openxmlformats.org/officeDocument/2006/relationships/image" Target="../media/image242.wmf"/><Relationship Id="rId9" Type="http://schemas.openxmlformats.org/officeDocument/2006/relationships/image" Target="../media/image247.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image" Target="../media/image253.wmf"/><Relationship Id="rId7" Type="http://schemas.openxmlformats.org/officeDocument/2006/relationships/image" Target="../media/image257.wmf"/><Relationship Id="rId2" Type="http://schemas.openxmlformats.org/officeDocument/2006/relationships/image" Target="../media/image252.wmf"/><Relationship Id="rId1" Type="http://schemas.openxmlformats.org/officeDocument/2006/relationships/image" Target="../media/image251.wmf"/><Relationship Id="rId6" Type="http://schemas.openxmlformats.org/officeDocument/2006/relationships/image" Target="../media/image256.wmf"/><Relationship Id="rId5" Type="http://schemas.openxmlformats.org/officeDocument/2006/relationships/image" Target="../media/image255.wmf"/><Relationship Id="rId10" Type="http://schemas.openxmlformats.org/officeDocument/2006/relationships/image" Target="../media/image83.wmf"/><Relationship Id="rId4" Type="http://schemas.openxmlformats.org/officeDocument/2006/relationships/image" Target="../media/image254.wmf"/><Relationship Id="rId9" Type="http://schemas.openxmlformats.org/officeDocument/2006/relationships/image" Target="../media/image259.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67.wmf"/><Relationship Id="rId3" Type="http://schemas.openxmlformats.org/officeDocument/2006/relationships/image" Target="../media/image262.wmf"/><Relationship Id="rId7" Type="http://schemas.openxmlformats.org/officeDocument/2006/relationships/image" Target="../media/image266.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63.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27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5" Type="http://schemas.openxmlformats.org/officeDocument/2006/relationships/image" Target="../media/image276.wmf"/><Relationship Id="rId4" Type="http://schemas.openxmlformats.org/officeDocument/2006/relationships/image" Target="../media/image275.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79.wmf"/><Relationship Id="rId7" Type="http://schemas.openxmlformats.org/officeDocument/2006/relationships/image" Target="../media/image283.wmf"/><Relationship Id="rId2" Type="http://schemas.openxmlformats.org/officeDocument/2006/relationships/image" Target="../media/image278.wmf"/><Relationship Id="rId1" Type="http://schemas.openxmlformats.org/officeDocument/2006/relationships/image" Target="../media/image277.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 Id="rId4" Type="http://schemas.openxmlformats.org/officeDocument/2006/relationships/image" Target="../media/image288.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4" Type="http://schemas.openxmlformats.org/officeDocument/2006/relationships/image" Target="../media/image29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94.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9.emf"/><Relationship Id="rId2" Type="http://schemas.openxmlformats.org/officeDocument/2006/relationships/image" Target="../media/image298.emf"/><Relationship Id="rId1" Type="http://schemas.openxmlformats.org/officeDocument/2006/relationships/image" Target="../media/image297.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01.wmf"/><Relationship Id="rId1" Type="http://schemas.openxmlformats.org/officeDocument/2006/relationships/image" Target="../media/image300.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309.wmf"/><Relationship Id="rId13" Type="http://schemas.openxmlformats.org/officeDocument/2006/relationships/image" Target="../media/image314.wmf"/><Relationship Id="rId3" Type="http://schemas.openxmlformats.org/officeDocument/2006/relationships/image" Target="../media/image304.wmf"/><Relationship Id="rId7" Type="http://schemas.openxmlformats.org/officeDocument/2006/relationships/image" Target="../media/image308.wmf"/><Relationship Id="rId12" Type="http://schemas.openxmlformats.org/officeDocument/2006/relationships/image" Target="../media/image313.wmf"/><Relationship Id="rId2" Type="http://schemas.openxmlformats.org/officeDocument/2006/relationships/image" Target="../media/image303.wmf"/><Relationship Id="rId1" Type="http://schemas.openxmlformats.org/officeDocument/2006/relationships/image" Target="../media/image302.wmf"/><Relationship Id="rId6" Type="http://schemas.openxmlformats.org/officeDocument/2006/relationships/image" Target="../media/image307.wmf"/><Relationship Id="rId11" Type="http://schemas.openxmlformats.org/officeDocument/2006/relationships/image" Target="../media/image312.wmf"/><Relationship Id="rId5" Type="http://schemas.openxmlformats.org/officeDocument/2006/relationships/image" Target="../media/image306.wmf"/><Relationship Id="rId10" Type="http://schemas.openxmlformats.org/officeDocument/2006/relationships/image" Target="../media/image311.wmf"/><Relationship Id="rId4" Type="http://schemas.openxmlformats.org/officeDocument/2006/relationships/image" Target="../media/image305.wmf"/><Relationship Id="rId9" Type="http://schemas.openxmlformats.org/officeDocument/2006/relationships/image" Target="../media/image31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318.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322.wmf"/><Relationship Id="rId1" Type="http://schemas.openxmlformats.org/officeDocument/2006/relationships/image" Target="../media/image321.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323.wmf"/><Relationship Id="rId1" Type="http://schemas.openxmlformats.org/officeDocument/2006/relationships/image" Target="../media/image319.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19.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24.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5" Type="http://schemas.openxmlformats.org/officeDocument/2006/relationships/image" Target="../media/image329.wmf"/><Relationship Id="rId4" Type="http://schemas.openxmlformats.org/officeDocument/2006/relationships/image" Target="../media/image328.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image" Target="../media/image331.wmf"/><Relationship Id="rId7" Type="http://schemas.openxmlformats.org/officeDocument/2006/relationships/image" Target="../media/image334.wmf"/><Relationship Id="rId2" Type="http://schemas.openxmlformats.org/officeDocument/2006/relationships/image" Target="../media/image215.wmf"/><Relationship Id="rId1" Type="http://schemas.openxmlformats.org/officeDocument/2006/relationships/image" Target="../media/image330.wmf"/><Relationship Id="rId6" Type="http://schemas.openxmlformats.org/officeDocument/2006/relationships/image" Target="../media/image333.wmf"/><Relationship Id="rId5" Type="http://schemas.openxmlformats.org/officeDocument/2006/relationships/image" Target="../media/image233.wmf"/><Relationship Id="rId4" Type="http://schemas.openxmlformats.org/officeDocument/2006/relationships/image" Target="../media/image332.wmf"/><Relationship Id="rId9" Type="http://schemas.openxmlformats.org/officeDocument/2006/relationships/image" Target="../media/image336.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 Id="rId6" Type="http://schemas.openxmlformats.org/officeDocument/2006/relationships/image" Target="../media/image342.wmf"/><Relationship Id="rId5" Type="http://schemas.openxmlformats.org/officeDocument/2006/relationships/image" Target="../media/image341.wmf"/><Relationship Id="rId4" Type="http://schemas.openxmlformats.org/officeDocument/2006/relationships/image" Target="../media/image340.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19.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348.wmf"/><Relationship Id="rId6" Type="http://schemas.openxmlformats.org/officeDocument/2006/relationships/image" Target="../media/image353.wmf"/><Relationship Id="rId5" Type="http://schemas.openxmlformats.org/officeDocument/2006/relationships/image" Target="../media/image352.wmf"/><Relationship Id="rId4" Type="http://schemas.openxmlformats.org/officeDocument/2006/relationships/image" Target="../media/image35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56.wmf"/><Relationship Id="rId2" Type="http://schemas.openxmlformats.org/officeDocument/2006/relationships/image" Target="../media/image355.wmf"/><Relationship Id="rId1" Type="http://schemas.openxmlformats.org/officeDocument/2006/relationships/image" Target="../media/image354.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319.wmf"/><Relationship Id="rId1" Type="http://schemas.openxmlformats.org/officeDocument/2006/relationships/image" Target="../media/image357.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19.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62.wmf"/><Relationship Id="rId5" Type="http://schemas.openxmlformats.org/officeDocument/2006/relationships/image" Target="../media/image361.wmf"/><Relationship Id="rId4" Type="http://schemas.openxmlformats.org/officeDocument/2006/relationships/image" Target="../media/image328.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63.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66.wmf"/><Relationship Id="rId2" Type="http://schemas.openxmlformats.org/officeDocument/2006/relationships/image" Target="../media/image365.wmf"/><Relationship Id="rId1" Type="http://schemas.openxmlformats.org/officeDocument/2006/relationships/image" Target="../media/image364.wmf"/><Relationship Id="rId6" Type="http://schemas.openxmlformats.org/officeDocument/2006/relationships/image" Target="../media/image369.wmf"/><Relationship Id="rId5" Type="http://schemas.openxmlformats.org/officeDocument/2006/relationships/image" Target="../media/image368.wmf"/><Relationship Id="rId4" Type="http://schemas.openxmlformats.org/officeDocument/2006/relationships/image" Target="../media/image367.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image" Target="../media/image370.wmf"/><Relationship Id="rId6" Type="http://schemas.openxmlformats.org/officeDocument/2006/relationships/image" Target="../media/image375.wmf"/><Relationship Id="rId5" Type="http://schemas.openxmlformats.org/officeDocument/2006/relationships/image" Target="../media/image374.wmf"/><Relationship Id="rId4" Type="http://schemas.openxmlformats.org/officeDocument/2006/relationships/image" Target="../media/image373.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78.wmf"/><Relationship Id="rId2" Type="http://schemas.openxmlformats.org/officeDocument/2006/relationships/image" Target="../media/image377.wmf"/><Relationship Id="rId1" Type="http://schemas.openxmlformats.org/officeDocument/2006/relationships/image" Target="../media/image376.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37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81.wmf"/><Relationship Id="rId2" Type="http://schemas.openxmlformats.org/officeDocument/2006/relationships/image" Target="../media/image314.wmf"/><Relationship Id="rId1" Type="http://schemas.openxmlformats.org/officeDocument/2006/relationships/image" Target="../media/image380.wmf"/><Relationship Id="rId5" Type="http://schemas.openxmlformats.org/officeDocument/2006/relationships/image" Target="../media/image383.wmf"/><Relationship Id="rId4" Type="http://schemas.openxmlformats.org/officeDocument/2006/relationships/image" Target="../media/image382.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385.w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388.wmf"/><Relationship Id="rId7" Type="http://schemas.openxmlformats.org/officeDocument/2006/relationships/image" Target="../media/image392.wmf"/><Relationship Id="rId2" Type="http://schemas.openxmlformats.org/officeDocument/2006/relationships/image" Target="../media/image387.wmf"/><Relationship Id="rId1" Type="http://schemas.openxmlformats.org/officeDocument/2006/relationships/image" Target="../media/image386.wmf"/><Relationship Id="rId6" Type="http://schemas.openxmlformats.org/officeDocument/2006/relationships/image" Target="../media/image391.wmf"/><Relationship Id="rId5" Type="http://schemas.openxmlformats.org/officeDocument/2006/relationships/image" Target="../media/image390.wmf"/><Relationship Id="rId4" Type="http://schemas.openxmlformats.org/officeDocument/2006/relationships/image" Target="../media/image389.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393.wmf"/></Relationships>
</file>

<file path=ppt/drawings/_rels/vmlDrawing94.vml.rels><?xml version="1.0" encoding="UTF-8" standalone="yes"?>
<Relationships xmlns="http://schemas.openxmlformats.org/package/2006/relationships"><Relationship Id="rId2" Type="http://schemas.openxmlformats.org/officeDocument/2006/relationships/image" Target="../media/image395.wmf"/><Relationship Id="rId1" Type="http://schemas.openxmlformats.org/officeDocument/2006/relationships/image" Target="../media/image394.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398.wmf"/><Relationship Id="rId2" Type="http://schemas.openxmlformats.org/officeDocument/2006/relationships/image" Target="../media/image397.wmf"/><Relationship Id="rId1" Type="http://schemas.openxmlformats.org/officeDocument/2006/relationships/image" Target="../media/image396.wmf"/><Relationship Id="rId4" Type="http://schemas.openxmlformats.org/officeDocument/2006/relationships/image" Target="../media/image399.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02.wmf"/><Relationship Id="rId2" Type="http://schemas.openxmlformats.org/officeDocument/2006/relationships/image" Target="../media/image401.wmf"/><Relationship Id="rId1" Type="http://schemas.openxmlformats.org/officeDocument/2006/relationships/image" Target="../media/image400.wmf"/><Relationship Id="rId5" Type="http://schemas.openxmlformats.org/officeDocument/2006/relationships/image" Target="../media/image404.wmf"/><Relationship Id="rId4" Type="http://schemas.openxmlformats.org/officeDocument/2006/relationships/image" Target="../media/image403.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406.wmf"/><Relationship Id="rId1" Type="http://schemas.openxmlformats.org/officeDocument/2006/relationships/image" Target="../media/image405.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409.wmf"/><Relationship Id="rId2" Type="http://schemas.openxmlformats.org/officeDocument/2006/relationships/image" Target="../media/image408.wmf"/><Relationship Id="rId1" Type="http://schemas.openxmlformats.org/officeDocument/2006/relationships/image" Target="../media/image407.wmf"/><Relationship Id="rId5" Type="http://schemas.openxmlformats.org/officeDocument/2006/relationships/image" Target="../media/image411.wmf"/><Relationship Id="rId4" Type="http://schemas.openxmlformats.org/officeDocument/2006/relationships/image" Target="../media/image410.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414.wmf"/><Relationship Id="rId2" Type="http://schemas.openxmlformats.org/officeDocument/2006/relationships/image" Target="../media/image413.wmf"/><Relationship Id="rId1" Type="http://schemas.openxmlformats.org/officeDocument/2006/relationships/image" Target="../media/image4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pPr>
              <a:defRPr/>
            </a:pPr>
            <a:endParaRPr lang="en-US" altLang="zh-CN" dirty="0"/>
          </a:p>
        </p:txBody>
      </p:sp>
      <p:sp>
        <p:nvSpPr>
          <p:cNvPr id="358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pPr>
              <a:defRPr/>
            </a:pPr>
            <a:endParaRPr lang="en-US" altLang="zh-CN" dirty="0"/>
          </a:p>
        </p:txBody>
      </p:sp>
      <p:sp>
        <p:nvSpPr>
          <p:cNvPr id="151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pPr>
              <a:defRPr/>
            </a:pPr>
            <a:endParaRPr lang="en-US" altLang="zh-CN" dirty="0"/>
          </a:p>
        </p:txBody>
      </p:sp>
      <p:sp>
        <p:nvSpPr>
          <p:cNvPr id="358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pPr>
              <a:defRPr/>
            </a:pPr>
            <a:fld id="{2879E44C-A169-4474-BDB7-B68E5B69EB3D}"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40114D7A-50F9-4FB2-8EB4-C51A68DAAA02}" type="slidenum">
              <a:rPr lang="zh-CN" altLang="en-US" smtClean="0"/>
              <a:pPr/>
              <a:t>1</a:t>
            </a:fld>
            <a:endParaRPr lang="en-US" altLang="zh-CN" dirty="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281DE594-91C4-41A4-A162-58CAF4A07DB8}" type="slidenum">
              <a:rPr lang="zh-CN" altLang="en-US" smtClean="0"/>
              <a:pPr/>
              <a:t>21</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EEB5A60C-9926-49F0-AAE1-C3F28D63B46B}" type="slidenum">
              <a:rPr lang="zh-CN" altLang="en-US" smtClean="0"/>
              <a:pPr/>
              <a:t>124</a:t>
            </a:fld>
            <a:endParaRPr lang="en-US" altLang="zh-CN"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4514B2F8-A392-42F9-B218-88FA596277C5}" type="slidenum">
              <a:rPr lang="zh-CN" altLang="en-US" smtClean="0"/>
              <a:pPr/>
              <a:t>125</a:t>
            </a:fld>
            <a:endParaRPr lang="en-US" altLang="zh-CN"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0AFB4DAD-10AF-417E-96B9-129A58FBFB20}" type="slidenum">
              <a:rPr lang="zh-CN" altLang="en-US" smtClean="0"/>
              <a:pPr/>
              <a:t>128</a:t>
            </a:fld>
            <a:endParaRPr lang="en-US" altLang="zh-CN"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78BB6F24-BCE4-4E88-B99E-051DAF480BB8}" type="slidenum">
              <a:rPr lang="zh-CN" altLang="en-US" smtClean="0"/>
              <a:pPr/>
              <a:t>129</a:t>
            </a:fld>
            <a:endParaRPr lang="en-US" altLang="zh-CN"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F173FD5F-0601-4429-863D-8D39B4BBFB7F}" type="slidenum">
              <a:rPr lang="zh-CN" altLang="en-US" smtClean="0"/>
              <a:pPr/>
              <a:t>130</a:t>
            </a:fld>
            <a:endParaRPr lang="en-US" altLang="zh-CN"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16D8711C-DC7F-4758-B6BE-8D0FB5F52C6A}" type="slidenum">
              <a:rPr lang="zh-CN" altLang="en-US" smtClean="0"/>
              <a:pPr/>
              <a:t>131</a:t>
            </a:fld>
            <a:endParaRPr lang="en-US" altLang="zh-CN"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EE59E474-B892-4E67-AB9F-B70A24344C47}" type="slidenum">
              <a:rPr lang="zh-CN" altLang="en-US" smtClean="0"/>
              <a:pPr/>
              <a:t>132</a:t>
            </a:fld>
            <a:endParaRPr lang="en-US" altLang="zh-CN"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8C683559-D53A-4A1D-A680-7D4850A7D043}" type="slidenum">
              <a:rPr lang="zh-CN" altLang="en-US" smtClean="0"/>
              <a:pPr/>
              <a:t>133</a:t>
            </a:fld>
            <a:endParaRPr lang="en-US" altLang="zh-CN"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48E0FB1A-AB0C-4F64-A380-8F25CC40A29D}" type="slidenum">
              <a:rPr lang="zh-CN" altLang="en-US" smtClean="0"/>
              <a:pPr/>
              <a:t>134</a:t>
            </a:fld>
            <a:endParaRPr lang="en-US" altLang="zh-CN"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A9A67246-D263-464E-97C1-AC55148E9438}" type="slidenum">
              <a:rPr lang="zh-CN" altLang="en-US" smtClean="0"/>
              <a:pPr/>
              <a:t>135</a:t>
            </a:fld>
            <a:endParaRPr lang="en-US" altLang="zh-CN"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2D6C86EC-7065-4885-9409-91C0ECF57B16}" type="slidenum">
              <a:rPr lang="zh-CN" altLang="en-US" smtClean="0"/>
              <a:pPr/>
              <a:t>22</a:t>
            </a:fld>
            <a:endParaRPr lang="en-US" altLang="zh-CN"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19E1BC48-B147-4E8C-BEF5-A74D33EB9A1D}" type="slidenum">
              <a:rPr lang="zh-CN" altLang="en-US" smtClean="0"/>
              <a:pPr/>
              <a:t>136</a:t>
            </a:fld>
            <a:endParaRPr lang="en-US" altLang="zh-CN"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1A7DDA9E-FDF9-479F-BAFF-1A9CEE17629A}" type="slidenum">
              <a:rPr lang="zh-CN" altLang="en-US" smtClean="0"/>
              <a:pPr/>
              <a:t>137</a:t>
            </a:fld>
            <a:endParaRPr lang="en-US" altLang="zh-CN"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F79B5025-9396-4BBC-A14D-36BB57EA22E8}" type="slidenum">
              <a:rPr lang="zh-CN" altLang="en-US" smtClean="0"/>
              <a:pPr/>
              <a:t>138</a:t>
            </a:fld>
            <a:endParaRPr lang="en-US" altLang="zh-CN"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EF79ECE2-3EAB-4AF5-9EA5-D1C11AEC3445}" type="slidenum">
              <a:rPr lang="zh-CN" altLang="en-US" smtClean="0"/>
              <a:pPr/>
              <a:t>139</a:t>
            </a:fld>
            <a:endParaRPr lang="en-US" altLang="zh-CN"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E2FB7BB0-9ED6-422B-99F3-5A1252D3A5C4}" type="slidenum">
              <a:rPr lang="zh-CN" altLang="en-US" smtClean="0"/>
              <a:pPr/>
              <a:t>140</a:t>
            </a:fld>
            <a:endParaRPr lang="en-US" altLang="zh-CN"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DCD419B6-27EE-4BD2-807E-A6F178518972}" type="slidenum">
              <a:rPr lang="zh-CN" altLang="en-US" smtClean="0"/>
              <a:pPr/>
              <a:t>154</a:t>
            </a:fld>
            <a:endParaRPr lang="en-US" altLang="zh-CN"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C3BC5E08-AEE3-49B4-9A12-2B86A6F62D96}" type="slidenum">
              <a:rPr lang="zh-CN" altLang="en-US" smtClean="0"/>
              <a:pPr/>
              <a:t>155</a:t>
            </a:fld>
            <a:endParaRPr lang="en-US" altLang="zh-CN"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93128598-FD63-4BAE-92D0-41D5695D5D07}" type="slidenum">
              <a:rPr lang="zh-CN" altLang="en-US" smtClean="0"/>
              <a:pPr/>
              <a:t>156</a:t>
            </a:fld>
            <a:endParaRPr lang="en-US" altLang="zh-CN" smtClean="0"/>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19947C6F-9915-4DB7-B33C-7CD52822E0C0}" type="slidenum">
              <a:rPr lang="zh-CN" altLang="en-US" smtClean="0"/>
              <a:pPr/>
              <a:t>157</a:t>
            </a:fld>
            <a:endParaRPr lang="en-US" altLang="zh-CN" dirty="0"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84F2C49-13AA-4C34-A828-593D43C73E0F}" type="slidenum">
              <a:rPr lang="en-US" altLang="zh-CN"/>
              <a:pPr/>
              <a:t>158</a:t>
            </a:fld>
            <a:endParaRPr lang="en-US" altLang="zh-CN"/>
          </a:p>
        </p:txBody>
      </p:sp>
      <p:sp>
        <p:nvSpPr>
          <p:cNvPr id="290818" name="Rectangle 2"/>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E6811461-1E09-4C40-9335-D7640901192F}" type="slidenum">
              <a:rPr lang="zh-CN" altLang="en-US" smtClean="0"/>
              <a:pPr/>
              <a:t>23</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CA49E6E-4B15-417F-AD4E-03DBA61239E3}" type="slidenum">
              <a:rPr lang="en-US" altLang="zh-CN"/>
              <a:pPr/>
              <a:t>159</a:t>
            </a:fld>
            <a:endParaRPr lang="en-US" altLang="zh-CN"/>
          </a:p>
        </p:txBody>
      </p:sp>
      <p:sp>
        <p:nvSpPr>
          <p:cNvPr id="292866" name="Rectangle 2"/>
          <p:cNvSpPr>
            <a:spLocks noGrp="1" noRot="1" noChangeAspect="1" noChangeArrowheads="1" noTextEdit="1"/>
          </p:cNvSpPr>
          <p:nvPr>
            <p:ph type="sldImg"/>
          </p:nvPr>
        </p:nvSpPr>
        <p:spPr>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E4B523F-40EE-45A9-AAA9-4F6B646DF585}" type="slidenum">
              <a:rPr lang="en-US" altLang="zh-CN"/>
              <a:pPr/>
              <a:t>160</a:t>
            </a:fld>
            <a:endParaRPr lang="en-US" altLang="zh-CN"/>
          </a:p>
        </p:txBody>
      </p:sp>
      <p:sp>
        <p:nvSpPr>
          <p:cNvPr id="323586" name="Rectangle 2"/>
          <p:cNvSpPr>
            <a:spLocks noGrp="1" noRot="1" noChangeAspect="1" noChangeArrowheads="1" noTextEdit="1"/>
          </p:cNvSpPr>
          <p:nvPr>
            <p:ph type="sldImg"/>
          </p:nvPr>
        </p:nvSpPr>
        <p:spPr>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F8CE430-DF0F-4439-B9AF-52989B441D74}" type="slidenum">
              <a:rPr lang="en-US" altLang="zh-CN"/>
              <a:pPr/>
              <a:t>161</a:t>
            </a:fld>
            <a:endParaRPr lang="en-US" altLang="zh-CN"/>
          </a:p>
        </p:txBody>
      </p:sp>
      <p:sp>
        <p:nvSpPr>
          <p:cNvPr id="327682" name="Rectangle 2"/>
          <p:cNvSpPr>
            <a:spLocks noGrp="1" noRot="1" noChangeAspect="1" noChangeArrowheads="1" noTextEdit="1"/>
          </p:cNvSpPr>
          <p:nvPr>
            <p:ph type="sldImg"/>
          </p:nvPr>
        </p:nvSpPr>
        <p:spPr>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67CBAB3-8542-471B-B9FA-8784D217CD4C}" type="slidenum">
              <a:rPr lang="en-US" altLang="zh-CN"/>
              <a:pPr/>
              <a:t>162</a:t>
            </a:fld>
            <a:endParaRPr lang="en-US" altLang="zh-CN"/>
          </a:p>
        </p:txBody>
      </p:sp>
      <p:sp>
        <p:nvSpPr>
          <p:cNvPr id="329730" name="Rectangle 2"/>
          <p:cNvSpPr>
            <a:spLocks noGrp="1" noRot="1" noChangeAspect="1" noChangeArrowheads="1" noTextEdit="1"/>
          </p:cNvSpPr>
          <p:nvPr>
            <p:ph type="sldImg"/>
          </p:nvPr>
        </p:nvSpPr>
        <p:spPr>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C44EE6B-922C-4CF6-BF1B-670000B835F5}" type="slidenum">
              <a:rPr lang="en-US" altLang="zh-CN"/>
              <a:pPr/>
              <a:t>163</a:t>
            </a:fld>
            <a:endParaRPr lang="en-US" altLang="zh-CN"/>
          </a:p>
        </p:txBody>
      </p:sp>
      <p:sp>
        <p:nvSpPr>
          <p:cNvPr id="331778" name="Rectangle 2"/>
          <p:cNvSpPr>
            <a:spLocks noGrp="1" noRot="1" noChangeAspect="1" noChangeArrowheads="1" noTextEdit="1"/>
          </p:cNvSpPr>
          <p:nvPr>
            <p:ph type="sldImg"/>
          </p:nvPr>
        </p:nvSpPr>
        <p:spPr>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F420046-BB87-47A4-9015-84CA05E4852E}" type="slidenum">
              <a:rPr lang="en-US" altLang="zh-CN"/>
              <a:pPr/>
              <a:t>164</a:t>
            </a:fld>
            <a:endParaRPr lang="en-US" altLang="zh-CN"/>
          </a:p>
        </p:txBody>
      </p:sp>
      <p:sp>
        <p:nvSpPr>
          <p:cNvPr id="333826" name="Rectangle 2"/>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FE27CEDB-6C02-4779-91B5-BE0C05355F6F}" type="slidenum">
              <a:rPr lang="zh-CN" altLang="en-US" smtClean="0"/>
              <a:pPr/>
              <a:t>24</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9B7A0B9A-1753-4025-BCC2-00E250AE0262}" type="slidenum">
              <a:rPr lang="zh-CN" altLang="en-US" smtClean="0"/>
              <a:pPr/>
              <a:t>25</a:t>
            </a:fld>
            <a:endParaRPr lang="en-US" altLang="zh-CN"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A520268F-BD59-42A8-855F-27E41F283D8B}" type="slidenum">
              <a:rPr lang="zh-CN" altLang="en-US" smtClean="0"/>
              <a:pPr/>
              <a:t>26</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99EF53C9-040D-400C-8F95-84F17FEA922D}" type="slidenum">
              <a:rPr lang="zh-CN" altLang="en-US" smtClean="0"/>
              <a:pPr/>
              <a:t>27</a:t>
            </a:fld>
            <a:endParaRPr lang="en-US"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87C47465-62D5-4A59-A0BE-4CFB08327E6F}" type="slidenum">
              <a:rPr lang="zh-CN" altLang="en-US" smtClean="0"/>
              <a:pPr/>
              <a:t>28</a:t>
            </a:fld>
            <a:endParaRPr lang="en-US" altLang="zh-CN"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F3355620-8DF3-41C8-B4F2-0C0B507086E8}" type="slidenum">
              <a:rPr lang="zh-CN" altLang="en-US" smtClean="0"/>
              <a:pPr/>
              <a:t>29</a:t>
            </a:fld>
            <a:endParaRPr lang="en-US"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4BB81F9-7630-4F49-A241-E108D395EDE1}" type="slidenum">
              <a:rPr lang="zh-CN" altLang="en-US" smtClean="0"/>
              <a:pPr/>
              <a:t>30</a:t>
            </a:fld>
            <a:endParaRPr lang="en-US"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1D21F84E-EFE8-4CAC-984C-48BFA3969CF7}" type="slidenum">
              <a:rPr lang="zh-CN" altLang="en-US" smtClean="0"/>
              <a:pPr/>
              <a:t>2</a:t>
            </a:fld>
            <a:endParaRPr lang="en-US" altLang="zh-CN" dirty="0"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30FA6DAB-9225-4D86-A021-2DDFACEE8572}" type="slidenum">
              <a:rPr lang="zh-CN" altLang="en-US" smtClean="0"/>
              <a:pPr/>
              <a:t>31</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8B4CDC51-A2FF-4A87-8E03-F4B1AEDD9C17}" type="slidenum">
              <a:rPr lang="zh-CN" altLang="en-US" smtClean="0"/>
              <a:pPr/>
              <a:t>33</a:t>
            </a:fld>
            <a:endParaRPr lang="en-US" altLang="zh-CN"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5C155D0-FA6F-4FDC-8F3F-28EE326EB651}" type="slidenum">
              <a:rPr lang="zh-CN" altLang="en-US" smtClean="0"/>
              <a:pPr/>
              <a:t>34</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2F7A90E8-9AA6-42BF-8074-6BA80BCAE573}" type="slidenum">
              <a:rPr lang="zh-CN" altLang="en-US" smtClean="0"/>
              <a:pPr/>
              <a:t>35</a:t>
            </a:fld>
            <a:endParaRPr lang="en-US"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C554E816-09EC-4740-BDB0-6E56DDD1A8A0}" type="slidenum">
              <a:rPr lang="zh-CN" altLang="en-US" smtClean="0"/>
              <a:pPr/>
              <a:t>36</a:t>
            </a:fld>
            <a:endParaRPr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22A87674-E34D-4F83-B62C-31EEDD717DDB}" type="slidenum">
              <a:rPr lang="zh-CN" altLang="en-US" smtClean="0"/>
              <a:pPr/>
              <a:t>37</a:t>
            </a:fld>
            <a:endParaRPr lang="en-US" altLang="zh-CN"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6C41349B-E938-44BE-9918-594E17B43643}" type="slidenum">
              <a:rPr lang="zh-CN" altLang="en-US" smtClean="0"/>
              <a:pPr/>
              <a:t>39</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68E22A3C-3060-44E6-8560-D340D7DC0F46}" type="slidenum">
              <a:rPr lang="zh-CN" altLang="en-US" smtClean="0"/>
              <a:pPr/>
              <a:t>40</a:t>
            </a:fld>
            <a:endParaRPr lang="en-US" altLang="zh-CN"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E0E1CE1-98BB-4DD4-889E-B936878B7171}" type="slidenum">
              <a:rPr lang="zh-CN" altLang="en-US" smtClean="0"/>
              <a:pPr/>
              <a:t>48</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A95DDE93-9788-40D5-9C5B-51D7093D67A5}" type="slidenum">
              <a:rPr lang="zh-CN" altLang="en-US" smtClean="0"/>
              <a:pPr/>
              <a:t>49</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1BDD312F-81C4-4B29-B024-7BE75E73299E}" type="slidenum">
              <a:rPr lang="zh-CN" altLang="en-US" smtClean="0"/>
              <a:pPr/>
              <a:t>3</a:t>
            </a:fld>
            <a:endParaRPr lang="en-US" altLang="zh-CN" dirty="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A5E9304C-E9F2-42EF-94F1-8D20BF501A58}" type="slidenum">
              <a:rPr lang="zh-CN" altLang="en-US" smtClean="0"/>
              <a:pPr/>
              <a:t>50</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A563A19A-0A52-4620-895A-6FD039F62CD0}" type="slidenum">
              <a:rPr lang="zh-CN" altLang="en-US" smtClean="0"/>
              <a:pPr/>
              <a:t>51</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B8165889-C327-4A34-A0F3-F29B8F26AD53}" type="slidenum">
              <a:rPr lang="zh-CN" altLang="en-US" smtClean="0"/>
              <a:pPr/>
              <a:t>52</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5D9DC8-BA01-4C24-9675-F532ADAE764A}" type="slidenum">
              <a:rPr lang="zh-CN" altLang="en-US" smtClean="0"/>
              <a:pPr/>
              <a:t>53</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3832AB12-C97C-4D35-B879-31C55DB986EC}" type="slidenum">
              <a:rPr lang="zh-CN" altLang="en-US" smtClean="0"/>
              <a:pPr/>
              <a:t>54</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A6ED9D6B-26AC-431B-9A04-AE589760EB16}" type="slidenum">
              <a:rPr lang="zh-CN" altLang="en-US" smtClean="0"/>
              <a:pPr/>
              <a:t>55</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012E5C61-D340-48B6-AF5F-0D881BB521A7}" type="slidenum">
              <a:rPr lang="zh-CN" altLang="en-US" smtClean="0"/>
              <a:pPr/>
              <a:t>56</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19357A09-C3FE-4794-8F2E-E187AAD46590}" type="slidenum">
              <a:rPr lang="zh-CN" altLang="en-US" smtClean="0"/>
              <a:pPr/>
              <a:t>57</a:t>
            </a:fld>
            <a:endParaRPr lang="en-US" altLang="zh-CN"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804E77EE-A578-4244-8AF8-D481919EB3DC}" type="slidenum">
              <a:rPr lang="zh-CN" altLang="en-US" smtClean="0"/>
              <a:pPr/>
              <a:t>58</a:t>
            </a:fld>
            <a:endParaRPr lang="en-US"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680DA384-94C5-4115-9BBB-FC84292BB66D}" type="slidenum">
              <a:rPr lang="zh-CN" altLang="en-US" smtClean="0"/>
              <a:pPr/>
              <a:t>59</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67298DA-706A-4147-9596-971E08E3663B}" type="slidenum">
              <a:rPr lang="zh-CN" altLang="en-US" smtClean="0"/>
              <a:pPr/>
              <a:t>4</a:t>
            </a:fld>
            <a:endParaRPr lang="en-US" altLang="zh-CN" dirty="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FA81E28E-0339-4661-9F95-9AE5E9C3B5A0}" type="slidenum">
              <a:rPr lang="zh-CN" altLang="en-US" smtClean="0"/>
              <a:pPr/>
              <a:t>60</a:t>
            </a:fld>
            <a:endParaRPr lang="en-US" altLang="zh-CN"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0D5D7F8A-976F-40D4-98D2-06C0FA46B520}" type="slidenum">
              <a:rPr lang="zh-CN" altLang="en-US" smtClean="0"/>
              <a:pPr/>
              <a:t>61</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857FEA26-02E5-417A-924C-300DCFBE6FF6}" type="slidenum">
              <a:rPr lang="zh-CN" altLang="en-US" smtClean="0"/>
              <a:pPr/>
              <a:t>62</a:t>
            </a:fld>
            <a:endParaRPr lang="en-US" altLang="zh-CN"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34378DB-66F8-47BF-9C2D-45A5C9EB75AC}" type="slidenum">
              <a:rPr lang="zh-CN" altLang="en-US" smtClean="0"/>
              <a:pPr/>
              <a:t>63</a:t>
            </a:fld>
            <a:endParaRPr lang="en-US" altLang="zh-CN"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B68615AF-0D76-483D-9788-876DCBA11F54}" type="slidenum">
              <a:rPr lang="zh-CN" altLang="en-US" smtClean="0"/>
              <a:pPr/>
              <a:t>64</a:t>
            </a:fld>
            <a:endParaRPr lang="en-US" altLang="zh-CN"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16050F19-7806-4EA7-AC91-2E8846A26EE1}" type="slidenum">
              <a:rPr lang="zh-CN" altLang="en-US" smtClean="0"/>
              <a:pPr/>
              <a:t>65</a:t>
            </a:fld>
            <a:endParaRPr lang="en-US" altLang="zh-CN"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FDE9418F-FEB1-470F-AD4C-5ECB63539C51}" type="slidenum">
              <a:rPr lang="zh-CN" altLang="en-US" smtClean="0"/>
              <a:pPr/>
              <a:t>66</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4C81B65-86CA-49C2-B43E-7CC9CCFD2773}" type="slidenum">
              <a:rPr lang="zh-CN" altLang="en-US" smtClean="0"/>
              <a:pPr/>
              <a:t>67</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713AD374-DA30-4BE8-83B3-FE04BDE27AA5}" type="slidenum">
              <a:rPr lang="zh-CN" altLang="en-US" smtClean="0"/>
              <a:pPr/>
              <a:t>68</a:t>
            </a:fld>
            <a:endParaRPr lang="en-US" altLang="zh-CN"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970D611C-00E6-47E6-9C7A-29CD1F60B8E9}" type="slidenum">
              <a:rPr lang="zh-CN" altLang="en-US" smtClean="0"/>
              <a:pPr/>
              <a:t>69</a:t>
            </a:fld>
            <a:endParaRPr lang="en-US" altLang="zh-CN"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B11738E-DA38-40A4-8D8A-D25E8DE748EB}" type="slidenum">
              <a:rPr lang="zh-CN" altLang="en-US" smtClean="0"/>
              <a:pPr/>
              <a:t>5</a:t>
            </a:fld>
            <a:endParaRPr lang="en-US" altLang="zh-CN" dirty="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0E3EAF12-9ADC-4667-B1B8-F541E2B11033}" type="slidenum">
              <a:rPr lang="zh-CN" altLang="en-US" smtClean="0"/>
              <a:pPr/>
              <a:t>71</a:t>
            </a:fld>
            <a:endParaRPr lang="en-US" altLang="zh-CN"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3AC9E302-3F92-4046-87F3-DBCE7E8254E6}" type="slidenum">
              <a:rPr lang="zh-CN" altLang="en-US" smtClean="0"/>
              <a:pPr/>
              <a:t>72</a:t>
            </a:fld>
            <a:endParaRPr lang="en-US" altLang="zh-CN"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2E0A2998-1AD5-43FF-95ED-D968E588B68C}" type="slidenum">
              <a:rPr lang="zh-CN" altLang="en-US" smtClean="0"/>
              <a:pPr/>
              <a:t>73</a:t>
            </a:fld>
            <a:endParaRPr lang="en-US" altLang="zh-CN"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63EA88C0-3813-430A-9FE8-EC0565F59177}" type="slidenum">
              <a:rPr lang="zh-CN" altLang="en-US" smtClean="0"/>
              <a:pPr/>
              <a:t>74</a:t>
            </a:fld>
            <a:endParaRPr lang="en-US" altLang="zh-CN"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D9BFC890-2751-437C-B2D3-8BC2254F8118}" type="slidenum">
              <a:rPr lang="zh-CN" altLang="en-US" smtClean="0"/>
              <a:pPr/>
              <a:t>75</a:t>
            </a:fld>
            <a:endParaRPr lang="en-US" altLang="zh-CN"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53CA9D5-2B0C-465A-92F0-5E6C010098F4}" type="slidenum">
              <a:rPr lang="zh-CN" altLang="en-US" smtClean="0"/>
              <a:pPr/>
              <a:t>76</a:t>
            </a:fld>
            <a:endParaRPr lang="en-US" altLang="zh-CN"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1840F0EA-CD26-4575-9C3C-FA038031A7BE}" type="slidenum">
              <a:rPr lang="zh-CN" altLang="en-US" smtClean="0"/>
              <a:pPr/>
              <a:t>77</a:t>
            </a:fld>
            <a:endParaRPr lang="en-US" altLang="zh-CN"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B421910-A516-47F3-B17B-2538FFAA5C7C}" type="slidenum">
              <a:rPr lang="zh-CN" altLang="en-US" smtClean="0"/>
              <a:pPr/>
              <a:t>78</a:t>
            </a:fld>
            <a:endParaRPr lang="en-US" altLang="zh-CN"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FA484D56-F3BC-44EF-A8D7-FEAA45015527}" type="slidenum">
              <a:rPr lang="zh-CN" altLang="en-US" smtClean="0"/>
              <a:pPr/>
              <a:t>79</a:t>
            </a:fld>
            <a:endParaRPr lang="en-US" altLang="zh-CN"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9667BC01-5BDF-4696-8289-ECA1F32EE50C}" type="slidenum">
              <a:rPr lang="zh-CN" altLang="en-US" smtClean="0"/>
              <a:pPr/>
              <a:t>80</a:t>
            </a:fld>
            <a:endParaRPr lang="en-US" altLang="zh-CN"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2F711FF-958D-4FE4-87DF-0D2FBD1DA231}" type="slidenum">
              <a:rPr lang="zh-CN" altLang="en-US" smtClean="0"/>
              <a:pPr/>
              <a:t>6</a:t>
            </a:fld>
            <a:endParaRPr lang="en-US" altLang="zh-CN" dirty="0"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7F0C59BD-1EF7-4CB7-83A1-E2098665B650}" type="slidenum">
              <a:rPr lang="zh-CN" altLang="en-US" smtClean="0"/>
              <a:pPr/>
              <a:t>81</a:t>
            </a:fld>
            <a:endParaRPr lang="en-US" altLang="zh-CN"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F3A8BFEF-7E84-4B93-9FF4-292E784755AF}" type="slidenum">
              <a:rPr lang="zh-CN" altLang="en-US" smtClean="0"/>
              <a:pPr/>
              <a:t>82</a:t>
            </a:fld>
            <a:endParaRPr lang="en-US" altLang="zh-CN"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7CD2E4C6-9448-4C5C-A36C-BFDA9A45F0B2}" type="slidenum">
              <a:rPr lang="zh-CN" altLang="en-US" smtClean="0"/>
              <a:pPr/>
              <a:t>84</a:t>
            </a:fld>
            <a:endParaRPr lang="en-US" altLang="zh-CN"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B23D590-8831-45C3-9DE2-BED9E753FF39}" type="slidenum">
              <a:rPr lang="zh-CN" altLang="en-US" smtClean="0"/>
              <a:pPr/>
              <a:t>85</a:t>
            </a:fld>
            <a:endParaRPr lang="en-US" altLang="zh-CN"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B23D590-8831-45C3-9DE2-BED9E753FF39}" type="slidenum">
              <a:rPr lang="zh-CN" altLang="en-US" smtClean="0"/>
              <a:pPr/>
              <a:t>86</a:t>
            </a:fld>
            <a:endParaRPr lang="en-US" altLang="zh-CN"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9556FC0-668F-4979-B8E9-54A9BEDE942A}" type="slidenum">
              <a:rPr lang="en-US" altLang="zh-CN"/>
              <a:pPr/>
              <a:t>88</a:t>
            </a:fld>
            <a:endParaRPr lang="en-US" altLang="zh-CN"/>
          </a:p>
        </p:txBody>
      </p:sp>
      <p:sp>
        <p:nvSpPr>
          <p:cNvPr id="319490" name="Rectangle 2"/>
          <p:cNvSpPr>
            <a:spLocks noGrp="1" noRot="1" noChangeAspect="1" noChangeArrowheads="1" noTextEdit="1"/>
          </p:cNvSpPr>
          <p:nvPr>
            <p:ph type="sldImg"/>
          </p:nvPr>
        </p:nvSpPr>
        <p:spPr>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5E6D2067-16F1-442B-82CF-3C73F86EDDCD}" type="slidenum">
              <a:rPr lang="zh-CN" altLang="en-US" smtClean="0"/>
              <a:pPr/>
              <a:t>89</a:t>
            </a:fld>
            <a:endParaRPr lang="en-US" altLang="zh-CN" smtClean="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92D6C1BC-7ECF-4298-AD29-08D7F4D110E0}" type="slidenum">
              <a:rPr lang="zh-CN" altLang="en-US" smtClean="0"/>
              <a:pPr/>
              <a:t>90</a:t>
            </a:fld>
            <a:endParaRPr lang="en-US" altLang="zh-CN"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B89C4DB4-64B0-47EE-B24F-E854F23E4801}" type="slidenum">
              <a:rPr lang="zh-CN" altLang="en-US" smtClean="0"/>
              <a:pPr/>
              <a:t>91</a:t>
            </a:fld>
            <a:endParaRPr lang="en-US" altLang="zh-CN" smtClean="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16A5722C-8E55-44F5-AAC4-1F253ED54011}" type="slidenum">
              <a:rPr lang="zh-CN" altLang="en-US" smtClean="0"/>
              <a:pPr/>
              <a:t>92</a:t>
            </a:fld>
            <a:endParaRPr lang="en-US" altLang="zh-CN"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C09B12EC-282B-4FCF-9DD4-EA8C875E1EEE}" type="slidenum">
              <a:rPr lang="zh-CN" altLang="en-US" smtClean="0"/>
              <a:pPr/>
              <a:t>18</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41BFD97F-760F-4F23-81EA-FE996832487E}" type="slidenum">
              <a:rPr lang="zh-CN" altLang="en-US" smtClean="0"/>
              <a:pPr/>
              <a:t>93</a:t>
            </a:fld>
            <a:endParaRPr lang="en-US" altLang="zh-CN"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253C9BC-A4E1-4024-8FAD-BCFCDA9B9C7B}" type="slidenum">
              <a:rPr lang="zh-CN" altLang="en-US" smtClean="0"/>
              <a:pPr/>
              <a:t>94</a:t>
            </a:fld>
            <a:endParaRPr lang="en-US" altLang="zh-CN"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B61817C-1D25-4103-95FC-54D937F78B76}" type="slidenum">
              <a:rPr lang="zh-CN" altLang="en-US" smtClean="0"/>
              <a:pPr/>
              <a:t>95</a:t>
            </a:fld>
            <a:endParaRPr lang="en-US" altLang="zh-CN"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DA0853ED-232B-4694-B10B-B9EE1DDC660B}" type="slidenum">
              <a:rPr lang="zh-CN" altLang="en-US" smtClean="0"/>
              <a:pPr/>
              <a:t>96</a:t>
            </a:fld>
            <a:endParaRPr lang="en-US" altLang="zh-CN"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85428B65-69D8-4063-A4EB-0C0B32EB56AA}" type="slidenum">
              <a:rPr lang="zh-CN" altLang="en-US" smtClean="0"/>
              <a:pPr/>
              <a:t>97</a:t>
            </a:fld>
            <a:endParaRPr lang="en-US" altLang="zh-CN"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5A01286D-9BB9-4C77-B26B-43293F34B728}" type="slidenum">
              <a:rPr lang="zh-CN" altLang="en-US" smtClean="0"/>
              <a:pPr/>
              <a:t>98</a:t>
            </a:fld>
            <a:endParaRPr lang="en-US" altLang="zh-CN"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295C8843-2BA7-47BA-A491-03F39B644BBB}" type="slidenum">
              <a:rPr lang="zh-CN" altLang="en-US" smtClean="0"/>
              <a:pPr/>
              <a:t>99</a:t>
            </a:fld>
            <a:endParaRPr lang="en-US" altLang="zh-CN"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ABE138C9-DD72-4388-B435-51826FD4182B}" type="slidenum">
              <a:rPr lang="zh-CN" altLang="en-US" smtClean="0"/>
              <a:pPr/>
              <a:t>100</a:t>
            </a:fld>
            <a:endParaRPr lang="en-US" altLang="zh-CN"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51AEFE93-533C-4224-9BCC-A3D68B94D622}" type="slidenum">
              <a:rPr lang="zh-CN" altLang="en-US" smtClean="0"/>
              <a:pPr/>
              <a:t>101</a:t>
            </a:fld>
            <a:endParaRPr lang="en-US" altLang="zh-CN"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70B42DFD-BB05-498B-91CD-34F49955A2FF}" type="slidenum">
              <a:rPr lang="zh-CN" altLang="en-US" smtClean="0"/>
              <a:pPr/>
              <a:t>102</a:t>
            </a:fld>
            <a:endParaRPr lang="en-US" altLang="zh-CN"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0E6E649-1728-459D-9EC3-39AD23B3C103}" type="slidenum">
              <a:rPr lang="zh-CN" altLang="en-US" smtClean="0"/>
              <a:pPr/>
              <a:t>19</a:t>
            </a:fld>
            <a:endParaRPr lang="en-US" altLang="zh-CN"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4370B975-C961-4778-8F80-9A2479534AF8}" type="slidenum">
              <a:rPr lang="zh-CN" altLang="en-US" smtClean="0"/>
              <a:pPr/>
              <a:t>103</a:t>
            </a:fld>
            <a:endParaRPr lang="en-US" altLang="zh-CN"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30E0CE16-6E7F-4AB2-937D-F7FD01A6101E}" type="slidenum">
              <a:rPr lang="zh-CN" altLang="en-US" smtClean="0"/>
              <a:pPr/>
              <a:t>104</a:t>
            </a:fld>
            <a:endParaRPr lang="en-US" altLang="zh-CN"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FF327179-5A3B-4338-AD9E-D6C39426A896}" type="slidenum">
              <a:rPr lang="zh-CN" altLang="en-US" smtClean="0"/>
              <a:pPr/>
              <a:t>105</a:t>
            </a:fld>
            <a:endParaRPr lang="en-US" altLang="zh-CN"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B769B6B7-7375-4881-9D2B-415F649EC169}" type="slidenum">
              <a:rPr lang="zh-CN" altLang="en-US" smtClean="0"/>
              <a:pPr/>
              <a:t>106</a:t>
            </a:fld>
            <a:endParaRPr lang="en-US" altLang="zh-CN"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C218B8A1-77CD-4522-AB48-AA20B8951022}" type="slidenum">
              <a:rPr lang="zh-CN" altLang="en-US" smtClean="0"/>
              <a:pPr/>
              <a:t>107</a:t>
            </a:fld>
            <a:endParaRPr lang="en-US" altLang="zh-CN"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354DEB9B-1737-4E43-B64B-6D2C3EE076CB}" type="slidenum">
              <a:rPr lang="zh-CN" altLang="en-US" smtClean="0"/>
              <a:pPr/>
              <a:t>108</a:t>
            </a:fld>
            <a:endParaRPr lang="en-US" altLang="zh-CN"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46F90757-51D5-4392-9331-24DDEC392B7B}" type="slidenum">
              <a:rPr lang="zh-CN" altLang="en-US" smtClean="0"/>
              <a:pPr/>
              <a:t>109</a:t>
            </a:fld>
            <a:endParaRPr lang="en-US" altLang="zh-CN"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C3045298-16E9-4290-8C59-876B419A6DA9}" type="slidenum">
              <a:rPr lang="zh-CN" altLang="en-US" smtClean="0"/>
              <a:pPr/>
              <a:t>110</a:t>
            </a:fld>
            <a:endParaRPr lang="en-US" altLang="zh-CN"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D1896146-CF4E-4810-B096-9C302F3158E8}" type="slidenum">
              <a:rPr lang="zh-CN" altLang="en-US" smtClean="0"/>
              <a:pPr/>
              <a:t>111</a:t>
            </a:fld>
            <a:endParaRPr lang="en-US" altLang="zh-CN"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FE26E067-4579-4048-A3E7-6B39B53B2F9D}" type="slidenum">
              <a:rPr lang="zh-CN" altLang="en-US" smtClean="0"/>
              <a:pPr/>
              <a:t>112</a:t>
            </a:fld>
            <a:endParaRPr lang="en-US" altLang="zh-CN"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2AC4C092-1655-4424-B7C7-1AE2E4F20A98}" type="slidenum">
              <a:rPr lang="zh-CN" altLang="en-US" smtClean="0"/>
              <a:pPr/>
              <a:t>20</a:t>
            </a:fld>
            <a:endParaRPr lang="en-US" altLang="zh-CN"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1B867160-63E6-49FF-B612-F0C8CE05DB6B}" type="slidenum">
              <a:rPr lang="zh-CN" altLang="en-US" smtClean="0"/>
              <a:pPr/>
              <a:t>114</a:t>
            </a:fld>
            <a:endParaRPr lang="en-US" altLang="zh-CN"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3774C9A0-BF9B-45BE-8AAA-D5B3DC28D322}" type="slidenum">
              <a:rPr lang="zh-CN" altLang="en-US" smtClean="0"/>
              <a:pPr/>
              <a:t>115</a:t>
            </a:fld>
            <a:endParaRPr lang="en-US" altLang="zh-CN"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16B95535-37E1-452D-8ACC-8D947F59F5C0}" type="slidenum">
              <a:rPr lang="zh-CN" altLang="en-US" smtClean="0"/>
              <a:pPr/>
              <a:t>116</a:t>
            </a:fld>
            <a:endParaRPr lang="en-US" altLang="zh-CN"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EA662104-0B76-4A12-9BBF-2270F309E070}" type="slidenum">
              <a:rPr lang="zh-CN" altLang="en-US" smtClean="0"/>
              <a:pPr/>
              <a:t>117</a:t>
            </a:fld>
            <a:endParaRPr lang="en-US" altLang="zh-CN"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F3C8F04D-2339-478F-8C29-FCF44F29EC28}" type="slidenum">
              <a:rPr lang="zh-CN" altLang="en-US" smtClean="0"/>
              <a:pPr/>
              <a:t>118</a:t>
            </a:fld>
            <a:endParaRPr lang="en-US" altLang="zh-CN"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AF21D04-55BA-40A3-B5E6-81C95D711207}" type="slidenum">
              <a:rPr lang="zh-CN" altLang="en-US" smtClean="0"/>
              <a:pPr/>
              <a:t>119</a:t>
            </a:fld>
            <a:endParaRPr lang="en-US" altLang="zh-CN"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319EE21-8E1F-42D2-83B7-0604408FAD90}" type="slidenum">
              <a:rPr lang="zh-CN" altLang="en-US" smtClean="0"/>
              <a:pPr/>
              <a:t>120</a:t>
            </a:fld>
            <a:endParaRPr lang="en-US" altLang="zh-CN"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E82CF93C-A304-4FE4-ABE5-A60590D2E580}" type="slidenum">
              <a:rPr lang="zh-CN" altLang="en-US" smtClean="0"/>
              <a:pPr/>
              <a:t>121</a:t>
            </a:fld>
            <a:endParaRPr lang="en-US" altLang="zh-CN"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35F7281F-D9C9-4D68-94AD-87D877E23384}" type="slidenum">
              <a:rPr lang="zh-CN" altLang="en-US" smtClean="0"/>
              <a:pPr/>
              <a:t>122</a:t>
            </a:fld>
            <a:endParaRPr lang="en-US" altLang="zh-CN"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161299DC-F3C6-4844-8DD8-4D8A74A2D33D}" type="slidenum">
              <a:rPr lang="zh-CN" altLang="en-US" smtClean="0"/>
              <a:pPr/>
              <a:t>123</a:t>
            </a:fld>
            <a:endParaRPr lang="en-US" altLang="zh-CN"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07EA0-54AC-4491-8AF5-59B1E1050307}"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transition spd="slow">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8872538" cy="6858000"/>
            <a:chOff x="0" y="0"/>
            <a:chExt cx="5589" cy="4320"/>
          </a:xfrm>
        </p:grpSpPr>
        <p:sp>
          <p:nvSpPr>
            <p:cNvPr id="3" name="Rectangle 3" descr="Stationery"/>
            <p:cNvSpPr>
              <a:spLocks noChangeArrowheads="1"/>
            </p:cNvSpPr>
            <p:nvPr userDrawn="1"/>
          </p:nvSpPr>
          <p:spPr bwMode="white">
            <a:xfrm>
              <a:off x="336" y="150"/>
              <a:ext cx="5253" cy="4026"/>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defRPr/>
              </a:pPr>
              <a:endParaRPr lang="zh-CN" altLang="en-US" sz="2400">
                <a:ea typeface="PMingLiU" pitchFamily="18" charset="-120"/>
              </a:endParaRPr>
            </a:p>
          </p:txBody>
        </p:sp>
        <p:pic>
          <p:nvPicPr>
            <p:cNvPr id="4" name="Picture 4" descr="minispir"/>
            <p:cNvPicPr>
              <a:picLocks noChangeAspect="1" noChangeArrowheads="1"/>
            </p:cNvPicPr>
            <p:nvPr userDrawn="1"/>
          </p:nvPicPr>
          <p:blipFill>
            <a:blip r:embed="rId3"/>
            <a:srcRect/>
            <a:stretch>
              <a:fillRect/>
            </a:stretch>
          </p:blipFill>
          <p:spPr bwMode="ltGray">
            <a:xfrm>
              <a:off x="0" y="0"/>
              <a:ext cx="670" cy="4320"/>
            </a:xfrm>
            <a:prstGeom prst="rect">
              <a:avLst/>
            </a:prstGeom>
            <a:noFill/>
            <a:ln w="9525">
              <a:noFill/>
              <a:miter lim="800000"/>
              <a:headEnd/>
              <a:tailEnd/>
            </a:ln>
          </p:spPr>
        </p:pic>
      </p:grpSp>
    </p:spTree>
  </p:cSld>
  <p:clrMapOvr>
    <a:masterClrMapping/>
  </p:clrMapOvr>
  <p:transition spd="slow">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1722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1722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172200"/>
            <a:ext cx="1905000" cy="457200"/>
          </a:xfrm>
        </p:spPr>
        <p:txBody>
          <a:bodyPr/>
          <a:lstStyle>
            <a:lvl1pPr>
              <a:defRPr/>
            </a:lvl1pPr>
          </a:lstStyle>
          <a:p>
            <a:fld id="{C7751AC2-97F1-47DF-A695-762BE85EF48A}" type="slidenum">
              <a:rPr lang="en-US" altLang="zh-CN"/>
              <a:pPr/>
              <a:t>‹#›</a:t>
            </a:fld>
            <a:endParaRPr lang="en-US" altLang="zh-CN"/>
          </a:p>
        </p:txBody>
      </p:sp>
    </p:spTree>
  </p:cSld>
  <p:clrMapOvr>
    <a:masterClrMapping/>
  </p:clrMapOvr>
  <p:transition spd="slow">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1722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1722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172200"/>
            <a:ext cx="1905000" cy="457200"/>
          </a:xfrm>
        </p:spPr>
        <p:txBody>
          <a:bodyPr/>
          <a:lstStyle>
            <a:lvl1pPr>
              <a:defRPr/>
            </a:lvl1pPr>
          </a:lstStyle>
          <a:p>
            <a:fld id="{9BFF1532-7697-4685-A1DC-D7E8A3775786}" type="slidenum">
              <a:rPr lang="en-US" altLang="zh-CN"/>
              <a:pPr/>
              <a:t>‹#›</a:t>
            </a:fld>
            <a:endParaRPr lang="en-US" altLang="zh-CN"/>
          </a:p>
        </p:txBody>
      </p:sp>
    </p:spTree>
  </p:cSld>
  <p:clrMapOvr>
    <a:masterClrMapping/>
  </p:clrMapOvr>
  <p:transition spd="slow">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A16C9832-9301-490C-A5C1-04BDE9514399}" type="datetimeFigureOut">
              <a:rPr lang="zh-CN" altLang="en-US" smtClean="0"/>
              <a:pPr/>
              <a:t>2017/9/18</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masterClrMapping/>
  </p:clrMapOvr>
  <p:transition spd="slow">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16C9832-9301-490C-A5C1-04BDE9514399}" type="datetimeFigureOut">
              <a:rPr lang="zh-CN" altLang="en-US" smtClean="0"/>
              <a:pPr/>
              <a:t>2017/9/18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07EA0-54AC-4491-8AF5-59B1E105030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A16C9832-9301-490C-A5C1-04BDE9514399}" type="datetimeFigureOut">
              <a:rPr lang="zh-CN" altLang="en-US" smtClean="0"/>
              <a:pPr/>
              <a:t>2017/9/18</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1A507EA0-54AC-4491-8AF5-59B1E1050307}"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grpSp>
        <p:nvGrpSpPr>
          <p:cNvPr id="9" name="Group 1026"/>
          <p:cNvGrpSpPr>
            <a:grpSpLocks/>
          </p:cNvGrpSpPr>
          <p:nvPr/>
        </p:nvGrpSpPr>
        <p:grpSpPr bwMode="auto">
          <a:xfrm>
            <a:off x="0" y="0"/>
            <a:ext cx="8872538" cy="6858000"/>
            <a:chOff x="0" y="0"/>
            <a:chExt cx="5589" cy="4320"/>
          </a:xfrm>
        </p:grpSpPr>
        <p:sp>
          <p:nvSpPr>
            <p:cNvPr id="10" name="Rectangle 1027"/>
            <p:cNvSpPr>
              <a:spLocks noChangeArrowheads="1"/>
            </p:cNvSpPr>
            <p:nvPr userDrawn="1"/>
          </p:nvSpPr>
          <p:spPr bwMode="ltGray">
            <a:xfrm>
              <a:off x="336" y="150"/>
              <a:ext cx="5253" cy="4026"/>
            </a:xfrm>
            <a:prstGeom prst="rect">
              <a:avLst/>
            </a:prstGeom>
            <a:solidFill>
              <a:schemeClr val="bg1"/>
            </a:solidFill>
            <a:ln w="9525">
              <a:noFill/>
              <a:miter lim="800000"/>
              <a:headEnd/>
              <a:tailEnd/>
            </a:ln>
          </p:spPr>
          <p:txBody>
            <a:bodyPr wrap="none" anchor="ctr"/>
            <a:lstStyle/>
            <a:p>
              <a:pPr algn="ctr">
                <a:defRPr/>
              </a:pPr>
              <a:endParaRPr lang="zh-CN" altLang="en-US" sz="2400">
                <a:ea typeface="PMingLiU" pitchFamily="18" charset="-120"/>
              </a:endParaRPr>
            </a:p>
          </p:txBody>
        </p:sp>
        <p:pic>
          <p:nvPicPr>
            <p:cNvPr id="11" name="Picture 1028" descr="minispir"/>
            <p:cNvPicPr>
              <a:picLocks noChangeAspect="1" noChangeArrowheads="1"/>
            </p:cNvPicPr>
            <p:nvPr userDrawn="1"/>
          </p:nvPicPr>
          <p:blipFill>
            <a:blip r:embed="rId16"/>
            <a:srcRect/>
            <a:stretch>
              <a:fillRect/>
            </a:stretch>
          </p:blipFill>
          <p:spPr bwMode="ltGray">
            <a:xfrm>
              <a:off x="0" y="0"/>
              <a:ext cx="670" cy="4320"/>
            </a:xfrm>
            <a:prstGeom prst="rect">
              <a:avLst/>
            </a:prstGeom>
            <a:noFill/>
            <a:ln w="9525">
              <a:noFill/>
              <a:miter lim="800000"/>
              <a:headEnd/>
              <a:tailEnd/>
            </a:ln>
          </p:spPr>
        </p:pic>
        <p:sp>
          <p:nvSpPr>
            <p:cNvPr id="12" name="Line 1029"/>
            <p:cNvSpPr>
              <a:spLocks noChangeShapeType="1"/>
            </p:cNvSpPr>
            <p:nvPr userDrawn="1"/>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ransition spd="slow">
    <p:pull dir="rd"/>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oleObject" Target="../embeddings/oleObject288.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oleObject" Target="../embeddings/oleObject292.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291.bin"/><Relationship Id="rId5" Type="http://schemas.openxmlformats.org/officeDocument/2006/relationships/oleObject" Target="../embeddings/oleObject290.bin"/><Relationship Id="rId4" Type="http://schemas.openxmlformats.org/officeDocument/2006/relationships/oleObject" Target="../embeddings/oleObject289.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oleObject" Target="../embeddings/oleObject293.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66.vml"/><Relationship Id="rId5" Type="http://schemas.openxmlformats.org/officeDocument/2006/relationships/oleObject" Target="../embeddings/oleObject295.bin"/><Relationship Id="rId4" Type="http://schemas.openxmlformats.org/officeDocument/2006/relationships/oleObject" Target="../embeddings/oleObject294.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Microsoft_Office_Word_97_-_2003___3.doc"/><Relationship Id="rId5" Type="http://schemas.openxmlformats.org/officeDocument/2006/relationships/oleObject" Target="../embeddings/Microsoft_Office_Word_97_-_2003___2.doc"/><Relationship Id="rId4" Type="http://schemas.openxmlformats.org/officeDocument/2006/relationships/oleObject" Target="../embeddings/Microsoft_Office_Word_97_-_2003___1.doc"/></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oleObject" Target="../embeddings/oleObject297.bin"/><Relationship Id="rId4" Type="http://schemas.openxmlformats.org/officeDocument/2006/relationships/oleObject" Target="../embeddings/oleObject296.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301.bin"/><Relationship Id="rId13" Type="http://schemas.openxmlformats.org/officeDocument/2006/relationships/oleObject" Target="../embeddings/oleObject306.bin"/><Relationship Id="rId3" Type="http://schemas.openxmlformats.org/officeDocument/2006/relationships/notesSlide" Target="../notesSlides/notesSlide84.xml"/><Relationship Id="rId7" Type="http://schemas.openxmlformats.org/officeDocument/2006/relationships/oleObject" Target="../embeddings/oleObject300.bin"/><Relationship Id="rId12" Type="http://schemas.openxmlformats.org/officeDocument/2006/relationships/oleObject" Target="../embeddings/oleObject305.bin"/><Relationship Id="rId17" Type="http://schemas.openxmlformats.org/officeDocument/2006/relationships/oleObject" Target="../embeddings/oleObject310.bin"/><Relationship Id="rId2" Type="http://schemas.openxmlformats.org/officeDocument/2006/relationships/slideLayout" Target="../slideLayouts/slideLayout2.xml"/><Relationship Id="rId16" Type="http://schemas.openxmlformats.org/officeDocument/2006/relationships/oleObject" Target="../embeddings/oleObject309.bin"/><Relationship Id="rId1" Type="http://schemas.openxmlformats.org/officeDocument/2006/relationships/vmlDrawing" Target="../drawings/vmlDrawing69.vml"/><Relationship Id="rId6" Type="http://schemas.openxmlformats.org/officeDocument/2006/relationships/oleObject" Target="../embeddings/oleObject299.bin"/><Relationship Id="rId11" Type="http://schemas.openxmlformats.org/officeDocument/2006/relationships/oleObject" Target="../embeddings/oleObject304.bin"/><Relationship Id="rId5" Type="http://schemas.openxmlformats.org/officeDocument/2006/relationships/oleObject" Target="../embeddings/oleObject298.bin"/><Relationship Id="rId15" Type="http://schemas.openxmlformats.org/officeDocument/2006/relationships/oleObject" Target="../embeddings/oleObject308.bin"/><Relationship Id="rId10" Type="http://schemas.openxmlformats.org/officeDocument/2006/relationships/oleObject" Target="../embeddings/oleObject303.bin"/><Relationship Id="rId4" Type="http://schemas.openxmlformats.org/officeDocument/2006/relationships/image" Target="../media/image315.emf"/><Relationship Id="rId9" Type="http://schemas.openxmlformats.org/officeDocument/2006/relationships/oleObject" Target="../embeddings/oleObject302.bin"/><Relationship Id="rId14" Type="http://schemas.openxmlformats.org/officeDocument/2006/relationships/oleObject" Target="../embeddings/oleObject307.bin"/></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16.wmf"/></Relationships>
</file>

<file path=ppt/slides/_rels/slide10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316.wmf"/><Relationship Id="rId5" Type="http://schemas.openxmlformats.org/officeDocument/2006/relationships/image" Target="../media/image317.wmf"/><Relationship Id="rId4" Type="http://schemas.openxmlformats.org/officeDocument/2006/relationships/audio" Target="../media/audio3.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313.bin"/><Relationship Id="rId5" Type="http://schemas.openxmlformats.org/officeDocument/2006/relationships/oleObject" Target="../embeddings/oleObject312.bin"/><Relationship Id="rId4" Type="http://schemas.openxmlformats.org/officeDocument/2006/relationships/oleObject" Target="../embeddings/oleObject311.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71.vml"/><Relationship Id="rId5" Type="http://schemas.openxmlformats.org/officeDocument/2006/relationships/oleObject" Target="../embeddings/oleObject315.bin"/><Relationship Id="rId4" Type="http://schemas.openxmlformats.org/officeDocument/2006/relationships/oleObject" Target="../embeddings/oleObject314.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vmlDrawing" Target="../drawings/vmlDrawing72.vml"/><Relationship Id="rId5" Type="http://schemas.openxmlformats.org/officeDocument/2006/relationships/oleObject" Target="../embeddings/oleObject317.bin"/><Relationship Id="rId4" Type="http://schemas.openxmlformats.org/officeDocument/2006/relationships/oleObject" Target="../embeddings/oleObject316.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73.vml"/><Relationship Id="rId4" Type="http://schemas.openxmlformats.org/officeDocument/2006/relationships/oleObject" Target="../embeddings/oleObject318.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74.vml"/><Relationship Id="rId4" Type="http://schemas.openxmlformats.org/officeDocument/2006/relationships/oleObject" Target="../embeddings/oleObject319.bin"/></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324.bin"/><Relationship Id="rId3" Type="http://schemas.openxmlformats.org/officeDocument/2006/relationships/notesSlide" Target="../notesSlides/notesSlide93.xml"/><Relationship Id="rId7" Type="http://schemas.openxmlformats.org/officeDocument/2006/relationships/oleObject" Target="../embeddings/oleObject323.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oleObject" Target="../embeddings/oleObject322.bin"/><Relationship Id="rId5" Type="http://schemas.openxmlformats.org/officeDocument/2006/relationships/oleObject" Target="../embeddings/oleObject321.bin"/><Relationship Id="rId4" Type="http://schemas.openxmlformats.org/officeDocument/2006/relationships/oleObject" Target="../embeddings/oleObject320.bin"/></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329.bin"/><Relationship Id="rId3" Type="http://schemas.openxmlformats.org/officeDocument/2006/relationships/notesSlide" Target="../notesSlides/notesSlide94.xml"/><Relationship Id="rId7" Type="http://schemas.openxmlformats.org/officeDocument/2006/relationships/oleObject" Target="../embeddings/oleObject328.bin"/><Relationship Id="rId12" Type="http://schemas.openxmlformats.org/officeDocument/2006/relationships/oleObject" Target="../embeddings/oleObject333.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oleObject" Target="../embeddings/oleObject327.bin"/><Relationship Id="rId11" Type="http://schemas.openxmlformats.org/officeDocument/2006/relationships/oleObject" Target="../embeddings/oleObject332.bin"/><Relationship Id="rId5" Type="http://schemas.openxmlformats.org/officeDocument/2006/relationships/oleObject" Target="../embeddings/oleObject326.bin"/><Relationship Id="rId10" Type="http://schemas.openxmlformats.org/officeDocument/2006/relationships/oleObject" Target="../embeddings/oleObject331.bin"/><Relationship Id="rId4" Type="http://schemas.openxmlformats.org/officeDocument/2006/relationships/oleObject" Target="../embeddings/oleObject325.bin"/><Relationship Id="rId9" Type="http://schemas.openxmlformats.org/officeDocument/2006/relationships/oleObject" Target="../embeddings/oleObject330.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338.bin"/><Relationship Id="rId3" Type="http://schemas.openxmlformats.org/officeDocument/2006/relationships/notesSlide" Target="../notesSlides/notesSlide95.xml"/><Relationship Id="rId7" Type="http://schemas.openxmlformats.org/officeDocument/2006/relationships/oleObject" Target="../embeddings/oleObject337.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oleObject" Target="../embeddings/oleObject336.bin"/><Relationship Id="rId5" Type="http://schemas.openxmlformats.org/officeDocument/2006/relationships/oleObject" Target="../embeddings/oleObject335.bin"/><Relationship Id="rId4" Type="http://schemas.openxmlformats.org/officeDocument/2006/relationships/oleObject" Target="../embeddings/oleObject334.bin"/><Relationship Id="rId9" Type="http://schemas.openxmlformats.org/officeDocument/2006/relationships/oleObject" Target="../embeddings/oleObject33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2.v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342.bin"/><Relationship Id="rId5" Type="http://schemas.openxmlformats.org/officeDocument/2006/relationships/oleObject" Target="../embeddings/oleObject341.bin"/><Relationship Id="rId4" Type="http://schemas.openxmlformats.org/officeDocument/2006/relationships/oleObject" Target="../embeddings/oleObject340.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oleObject" Target="../embeddings/oleObject345.bin"/><Relationship Id="rId5" Type="http://schemas.openxmlformats.org/officeDocument/2006/relationships/oleObject" Target="../embeddings/oleObject344.bin"/><Relationship Id="rId4" Type="http://schemas.openxmlformats.org/officeDocument/2006/relationships/oleObject" Target="../embeddings/oleObject343.bin"/></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350.bin"/><Relationship Id="rId3" Type="http://schemas.openxmlformats.org/officeDocument/2006/relationships/notesSlide" Target="../notesSlides/notesSlide98.xml"/><Relationship Id="rId7" Type="http://schemas.openxmlformats.org/officeDocument/2006/relationships/oleObject" Target="../embeddings/oleObject349.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oleObject" Target="../embeddings/oleObject348.bin"/><Relationship Id="rId5" Type="http://schemas.openxmlformats.org/officeDocument/2006/relationships/oleObject" Target="../embeddings/oleObject347.bin"/><Relationship Id="rId4" Type="http://schemas.openxmlformats.org/officeDocument/2006/relationships/oleObject" Target="../embeddings/oleObject346.bin"/><Relationship Id="rId9" Type="http://schemas.openxmlformats.org/officeDocument/2006/relationships/oleObject" Target="../embeddings/oleObject351.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oleObject" Target="../embeddings/oleObject354.bin"/><Relationship Id="rId5" Type="http://schemas.openxmlformats.org/officeDocument/2006/relationships/oleObject" Target="../embeddings/oleObject353.bin"/><Relationship Id="rId4" Type="http://schemas.openxmlformats.org/officeDocument/2006/relationships/oleObject" Target="../embeddings/oleObject352.bin"/></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oleObject" Target="../embeddings/oleObject356.bin"/><Relationship Id="rId5" Type="http://schemas.openxmlformats.org/officeDocument/2006/relationships/oleObject" Target="../embeddings/oleObject355.bin"/><Relationship Id="rId4" Type="http://schemas.openxmlformats.org/officeDocument/2006/relationships/image" Target="../media/image358.emf"/></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83.vml"/><Relationship Id="rId5" Type="http://schemas.openxmlformats.org/officeDocument/2006/relationships/oleObject" Target="../embeddings/oleObject357.bin"/><Relationship Id="rId4" Type="http://schemas.openxmlformats.org/officeDocument/2006/relationships/image" Target="../media/image35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362.bin"/><Relationship Id="rId3" Type="http://schemas.openxmlformats.org/officeDocument/2006/relationships/notesSlide" Target="../notesSlides/notesSlide104.xml"/><Relationship Id="rId7" Type="http://schemas.openxmlformats.org/officeDocument/2006/relationships/oleObject" Target="../embeddings/oleObject361.bin"/><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oleObject" Target="../embeddings/oleObject360.bin"/><Relationship Id="rId5" Type="http://schemas.openxmlformats.org/officeDocument/2006/relationships/oleObject" Target="../embeddings/oleObject359.bin"/><Relationship Id="rId4" Type="http://schemas.openxmlformats.org/officeDocument/2006/relationships/oleObject" Target="../embeddings/oleObject358.bin"/><Relationship Id="rId9" Type="http://schemas.openxmlformats.org/officeDocument/2006/relationships/oleObject" Target="../embeddings/oleObject363.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85.vml"/><Relationship Id="rId4" Type="http://schemas.openxmlformats.org/officeDocument/2006/relationships/oleObject" Target="../embeddings/oleObject364.bin"/></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369.bin"/><Relationship Id="rId3" Type="http://schemas.openxmlformats.org/officeDocument/2006/relationships/notesSlide" Target="../notesSlides/notesSlide106.xml"/><Relationship Id="rId7" Type="http://schemas.openxmlformats.org/officeDocument/2006/relationships/oleObject" Target="../embeddings/oleObject368.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oleObject" Target="../embeddings/oleObject367.bin"/><Relationship Id="rId5" Type="http://schemas.openxmlformats.org/officeDocument/2006/relationships/oleObject" Target="../embeddings/oleObject366.bin"/><Relationship Id="rId4" Type="http://schemas.openxmlformats.org/officeDocument/2006/relationships/oleObject" Target="../embeddings/oleObject365.bin"/><Relationship Id="rId9" Type="http://schemas.openxmlformats.org/officeDocument/2006/relationships/oleObject" Target="../embeddings/oleObject370.bin"/></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375.bin"/><Relationship Id="rId3" Type="http://schemas.openxmlformats.org/officeDocument/2006/relationships/notesSlide" Target="../notesSlides/notesSlide107.xml"/><Relationship Id="rId7" Type="http://schemas.openxmlformats.org/officeDocument/2006/relationships/oleObject" Target="../embeddings/oleObject374.bin"/><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oleObject" Target="../embeddings/oleObject373.bin"/><Relationship Id="rId5" Type="http://schemas.openxmlformats.org/officeDocument/2006/relationships/oleObject" Target="../embeddings/oleObject372.bin"/><Relationship Id="rId4" Type="http://schemas.openxmlformats.org/officeDocument/2006/relationships/oleObject" Target="../embeddings/oleObject371.bin"/><Relationship Id="rId9" Type="http://schemas.openxmlformats.org/officeDocument/2006/relationships/oleObject" Target="../embeddings/oleObject376.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oleObject" Target="../embeddings/oleObject379.bin"/><Relationship Id="rId5" Type="http://schemas.openxmlformats.org/officeDocument/2006/relationships/oleObject" Target="../embeddings/oleObject378.bin"/><Relationship Id="rId4" Type="http://schemas.openxmlformats.org/officeDocument/2006/relationships/oleObject" Target="../embeddings/oleObject377.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vmlDrawing" Target="../drawings/vmlDrawing89.vml"/><Relationship Id="rId4" Type="http://schemas.openxmlformats.org/officeDocument/2006/relationships/oleObject" Target="../embeddings/oleObject380.bin"/></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385.bin"/><Relationship Id="rId3" Type="http://schemas.openxmlformats.org/officeDocument/2006/relationships/notesSlide" Target="../notesSlides/notesSlide110.xml"/><Relationship Id="rId7" Type="http://schemas.openxmlformats.org/officeDocument/2006/relationships/oleObject" Target="../embeddings/oleObject384.bin"/><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oleObject" Target="../embeddings/oleObject383.bin"/><Relationship Id="rId5" Type="http://schemas.openxmlformats.org/officeDocument/2006/relationships/oleObject" Target="../embeddings/oleObject382.bin"/><Relationship Id="rId4" Type="http://schemas.openxmlformats.org/officeDocument/2006/relationships/oleObject" Target="../embeddings/oleObject381.bin"/></Relationships>
</file>

<file path=ppt/slides/_rels/slide137.xml.rels><?xml version="1.0" encoding="UTF-8" standalone="yes"?>
<Relationships xmlns="http://schemas.openxmlformats.org/package/2006/relationships"><Relationship Id="rId3" Type="http://schemas.openxmlformats.org/officeDocument/2006/relationships/image" Target="../media/image384.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84.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vmlDrawing" Target="../drawings/vmlDrawing91.vml"/><Relationship Id="rId4" Type="http://schemas.openxmlformats.org/officeDocument/2006/relationships/oleObject" Target="../embeddings/oleObject38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oleObject" Target="../embeddings/oleObject392.bin"/><Relationship Id="rId3" Type="http://schemas.openxmlformats.org/officeDocument/2006/relationships/oleObject" Target="../embeddings/oleObject387.bin"/><Relationship Id="rId7" Type="http://schemas.openxmlformats.org/officeDocument/2006/relationships/oleObject" Target="../embeddings/oleObject391.bin"/><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oleObject" Target="../embeddings/oleObject390.bin"/><Relationship Id="rId5" Type="http://schemas.openxmlformats.org/officeDocument/2006/relationships/oleObject" Target="../embeddings/oleObject389.bin"/><Relationship Id="rId10" Type="http://schemas.openxmlformats.org/officeDocument/2006/relationships/oleObject" Target="../embeddings/oleObject394.bin"/><Relationship Id="rId4" Type="http://schemas.openxmlformats.org/officeDocument/2006/relationships/oleObject" Target="../embeddings/oleObject388.bin"/><Relationship Id="rId9" Type="http://schemas.openxmlformats.org/officeDocument/2006/relationships/oleObject" Target="../embeddings/oleObject393.bin"/></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395.bin"/><Relationship Id="rId2" Type="http://schemas.openxmlformats.org/officeDocument/2006/relationships/slideLayout" Target="../slideLayouts/slideLayout2.xml"/><Relationship Id="rId1" Type="http://schemas.openxmlformats.org/officeDocument/2006/relationships/vmlDrawing" Target="../drawings/vmlDrawing93.v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396.bin"/><Relationship Id="rId2" Type="http://schemas.openxmlformats.org/officeDocument/2006/relationships/slideLayout" Target="../slideLayouts/slideLayout2.xml"/><Relationship Id="rId1" Type="http://schemas.openxmlformats.org/officeDocument/2006/relationships/vmlDrawing" Target="../drawings/vmlDrawing94.vml"/><Relationship Id="rId4" Type="http://schemas.openxmlformats.org/officeDocument/2006/relationships/oleObject" Target="../embeddings/oleObject397.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398.bin"/><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oleObject" Target="../embeddings/oleObject401.bin"/><Relationship Id="rId5" Type="http://schemas.openxmlformats.org/officeDocument/2006/relationships/oleObject" Target="../embeddings/oleObject400.bin"/><Relationship Id="rId4" Type="http://schemas.openxmlformats.org/officeDocument/2006/relationships/oleObject" Target="../embeddings/oleObject399.bin"/></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402.bin"/><Relationship Id="rId7" Type="http://schemas.openxmlformats.org/officeDocument/2006/relationships/oleObject" Target="../embeddings/oleObject406.bin"/><Relationship Id="rId2" Type="http://schemas.openxmlformats.org/officeDocument/2006/relationships/slideLayout" Target="../slideLayouts/slideLayout2.xml"/><Relationship Id="rId1" Type="http://schemas.openxmlformats.org/officeDocument/2006/relationships/vmlDrawing" Target="../drawings/vmlDrawing96.vml"/><Relationship Id="rId6" Type="http://schemas.openxmlformats.org/officeDocument/2006/relationships/oleObject" Target="../embeddings/oleObject405.bin"/><Relationship Id="rId5" Type="http://schemas.openxmlformats.org/officeDocument/2006/relationships/oleObject" Target="../embeddings/oleObject404.bin"/><Relationship Id="rId4" Type="http://schemas.openxmlformats.org/officeDocument/2006/relationships/oleObject" Target="../embeddings/oleObject403.bin"/></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407.bin"/><Relationship Id="rId2" Type="http://schemas.openxmlformats.org/officeDocument/2006/relationships/slideLayout" Target="../slideLayouts/slideLayout2.xml"/><Relationship Id="rId1" Type="http://schemas.openxmlformats.org/officeDocument/2006/relationships/vmlDrawing" Target="../drawings/vmlDrawing97.vml"/><Relationship Id="rId4" Type="http://schemas.openxmlformats.org/officeDocument/2006/relationships/oleObject" Target="../embeddings/oleObject408.bin"/></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409.bin"/><Relationship Id="rId7" Type="http://schemas.openxmlformats.org/officeDocument/2006/relationships/oleObject" Target="../embeddings/oleObject413.bin"/><Relationship Id="rId2" Type="http://schemas.openxmlformats.org/officeDocument/2006/relationships/slideLayout" Target="../slideLayouts/slideLayout2.xml"/><Relationship Id="rId1" Type="http://schemas.openxmlformats.org/officeDocument/2006/relationships/vmlDrawing" Target="../drawings/vmlDrawing98.vml"/><Relationship Id="rId6" Type="http://schemas.openxmlformats.org/officeDocument/2006/relationships/oleObject" Target="../embeddings/oleObject412.bin"/><Relationship Id="rId5" Type="http://schemas.openxmlformats.org/officeDocument/2006/relationships/oleObject" Target="../embeddings/oleObject411.bin"/><Relationship Id="rId4" Type="http://schemas.openxmlformats.org/officeDocument/2006/relationships/oleObject" Target="../embeddings/oleObject41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414.bin"/><Relationship Id="rId2" Type="http://schemas.openxmlformats.org/officeDocument/2006/relationships/slideLayout" Target="../slideLayouts/slideLayout2.xml"/><Relationship Id="rId1" Type="http://schemas.openxmlformats.org/officeDocument/2006/relationships/vmlDrawing" Target="../drawings/vmlDrawing99.vml"/><Relationship Id="rId5" Type="http://schemas.openxmlformats.org/officeDocument/2006/relationships/oleObject" Target="../embeddings/oleObject416.bin"/><Relationship Id="rId4" Type="http://schemas.openxmlformats.org/officeDocument/2006/relationships/oleObject" Target="../embeddings/oleObject415.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417.bin"/><Relationship Id="rId2" Type="http://schemas.openxmlformats.org/officeDocument/2006/relationships/slideLayout" Target="../slideLayouts/slideLayout2.xml"/><Relationship Id="rId1" Type="http://schemas.openxmlformats.org/officeDocument/2006/relationships/vmlDrawing" Target="../drawings/vmlDrawing100.vml"/><Relationship Id="rId5" Type="http://schemas.openxmlformats.org/officeDocument/2006/relationships/oleObject" Target="../embeddings/oleObject419.bin"/><Relationship Id="rId4" Type="http://schemas.openxmlformats.org/officeDocument/2006/relationships/oleObject" Target="../embeddings/oleObject418.bin"/></Relationships>
</file>

<file path=ppt/slides/_rels/slide153.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423.bin"/><Relationship Id="rId3" Type="http://schemas.openxmlformats.org/officeDocument/2006/relationships/notesSlide" Target="../notesSlides/notesSlide115.xml"/><Relationship Id="rId7" Type="http://schemas.openxmlformats.org/officeDocument/2006/relationships/slide" Target="slide64.xml"/><Relationship Id="rId2" Type="http://schemas.openxmlformats.org/officeDocument/2006/relationships/slideLayout" Target="../slideLayouts/slideLayout2.xml"/><Relationship Id="rId1" Type="http://schemas.openxmlformats.org/officeDocument/2006/relationships/vmlDrawing" Target="../drawings/vmlDrawing101.vml"/><Relationship Id="rId6" Type="http://schemas.openxmlformats.org/officeDocument/2006/relationships/oleObject" Target="../embeddings/oleObject422.bin"/><Relationship Id="rId5" Type="http://schemas.openxmlformats.org/officeDocument/2006/relationships/oleObject" Target="../embeddings/oleObject421.bin"/><Relationship Id="rId4" Type="http://schemas.openxmlformats.org/officeDocument/2006/relationships/oleObject" Target="../embeddings/oleObject420.bin"/></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vmlDrawing" Target="../drawings/vmlDrawing102.vml"/><Relationship Id="rId6" Type="http://schemas.openxmlformats.org/officeDocument/2006/relationships/oleObject" Target="../embeddings/oleObject426.bin"/><Relationship Id="rId5" Type="http://schemas.openxmlformats.org/officeDocument/2006/relationships/oleObject" Target="../embeddings/oleObject425.bin"/><Relationship Id="rId4" Type="http://schemas.openxmlformats.org/officeDocument/2006/relationships/oleObject" Target="../embeddings/oleObject424.bin"/></Relationships>
</file>

<file path=ppt/slides/_rels/slide156.xml.rels><?xml version="1.0" encoding="UTF-8" standalone="yes"?>
<Relationships xmlns="http://schemas.openxmlformats.org/package/2006/relationships"><Relationship Id="rId8" Type="http://schemas.openxmlformats.org/officeDocument/2006/relationships/oleObject" Target="../embeddings/oleObject429.bin"/><Relationship Id="rId13" Type="http://schemas.openxmlformats.org/officeDocument/2006/relationships/oleObject" Target="../embeddings/oleObject434.bin"/><Relationship Id="rId3" Type="http://schemas.openxmlformats.org/officeDocument/2006/relationships/notesSlide" Target="../notesSlides/notesSlide117.xml"/><Relationship Id="rId7" Type="http://schemas.openxmlformats.org/officeDocument/2006/relationships/oleObject" Target="../embeddings/oleObject428.bin"/><Relationship Id="rId12" Type="http://schemas.openxmlformats.org/officeDocument/2006/relationships/oleObject" Target="../embeddings/oleObject433.bin"/><Relationship Id="rId2" Type="http://schemas.openxmlformats.org/officeDocument/2006/relationships/slideLayout" Target="../slideLayouts/slideLayout2.xml"/><Relationship Id="rId1" Type="http://schemas.openxmlformats.org/officeDocument/2006/relationships/vmlDrawing" Target="../drawings/vmlDrawing103.vml"/><Relationship Id="rId6" Type="http://schemas.openxmlformats.org/officeDocument/2006/relationships/oleObject" Target="../embeddings/oleObject427.bin"/><Relationship Id="rId11" Type="http://schemas.openxmlformats.org/officeDocument/2006/relationships/oleObject" Target="../embeddings/oleObject432.bin"/><Relationship Id="rId5" Type="http://schemas.openxmlformats.org/officeDocument/2006/relationships/image" Target="../media/image431.png"/><Relationship Id="rId10" Type="http://schemas.openxmlformats.org/officeDocument/2006/relationships/oleObject" Target="../embeddings/oleObject431.bin"/><Relationship Id="rId4" Type="http://schemas.openxmlformats.org/officeDocument/2006/relationships/slide" Target="slide62.xml"/><Relationship Id="rId9" Type="http://schemas.openxmlformats.org/officeDocument/2006/relationships/oleObject" Target="../embeddings/oleObject430.bin"/><Relationship Id="rId14" Type="http://schemas.openxmlformats.org/officeDocument/2006/relationships/oleObject" Target="../embeddings/oleObject435.bin"/></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vmlDrawing" Target="../drawings/vmlDrawing104.vml"/><Relationship Id="rId4" Type="http://schemas.openxmlformats.org/officeDocument/2006/relationships/oleObject" Target="../embeddings/oleObject43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vmlDrawing" Target="../drawings/vmlDrawing105.vml"/><Relationship Id="rId4" Type="http://schemas.openxmlformats.org/officeDocument/2006/relationships/oleObject" Target="../embeddings/oleObject437.bin"/></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106.vml"/><Relationship Id="rId4" Type="http://schemas.openxmlformats.org/officeDocument/2006/relationships/oleObject" Target="../embeddings/oleObject438.bin"/></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vmlDrawing" Target="../drawings/vmlDrawing107.vml"/><Relationship Id="rId4" Type="http://schemas.openxmlformats.org/officeDocument/2006/relationships/oleObject" Target="../embeddings/oleObject439.bin"/></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4.xml"/><Relationship Id="rId7" Type="http://schemas.openxmlformats.org/officeDocument/2006/relationships/oleObject" Target="../embeddings/oleObject443.bin"/><Relationship Id="rId2" Type="http://schemas.openxmlformats.org/officeDocument/2006/relationships/slideLayout" Target="../slideLayouts/slideLayout2.xml"/><Relationship Id="rId1" Type="http://schemas.openxmlformats.org/officeDocument/2006/relationships/vmlDrawing" Target="../drawings/vmlDrawing108.vml"/><Relationship Id="rId6" Type="http://schemas.openxmlformats.org/officeDocument/2006/relationships/oleObject" Target="../embeddings/oleObject442.bin"/><Relationship Id="rId5" Type="http://schemas.openxmlformats.org/officeDocument/2006/relationships/oleObject" Target="../embeddings/oleObject441.bin"/><Relationship Id="rId4" Type="http://schemas.openxmlformats.org/officeDocument/2006/relationships/oleObject" Target="../embeddings/oleObject440.bin"/></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444.bin"/><Relationship Id="rId2" Type="http://schemas.openxmlformats.org/officeDocument/2006/relationships/slideLayout" Target="../slideLayouts/slideLayout13.xml"/><Relationship Id="rId1" Type="http://schemas.openxmlformats.org/officeDocument/2006/relationships/vmlDrawing" Target="../drawings/vmlDrawing109.vml"/><Relationship Id="rId6" Type="http://schemas.openxmlformats.org/officeDocument/2006/relationships/oleObject" Target="../embeddings/oleObject447.bin"/><Relationship Id="rId5" Type="http://schemas.openxmlformats.org/officeDocument/2006/relationships/oleObject" Target="../embeddings/oleObject446.bin"/><Relationship Id="rId4" Type="http://schemas.openxmlformats.org/officeDocument/2006/relationships/oleObject" Target="../embeddings/oleObject445.bin"/></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448.bin"/><Relationship Id="rId7" Type="http://schemas.openxmlformats.org/officeDocument/2006/relationships/oleObject" Target="../embeddings/oleObject452.bin"/><Relationship Id="rId2" Type="http://schemas.openxmlformats.org/officeDocument/2006/relationships/slideLayout" Target="../slideLayouts/slideLayout14.xml"/><Relationship Id="rId1" Type="http://schemas.openxmlformats.org/officeDocument/2006/relationships/vmlDrawing" Target="../drawings/vmlDrawing110.vml"/><Relationship Id="rId6" Type="http://schemas.openxmlformats.org/officeDocument/2006/relationships/oleObject" Target="../embeddings/oleObject451.bin"/><Relationship Id="rId5" Type="http://schemas.openxmlformats.org/officeDocument/2006/relationships/oleObject" Target="../embeddings/oleObject450.bin"/><Relationship Id="rId4" Type="http://schemas.openxmlformats.org/officeDocument/2006/relationships/oleObject" Target="../embeddings/oleObject449.bin"/></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453.bin"/><Relationship Id="rId2" Type="http://schemas.openxmlformats.org/officeDocument/2006/relationships/slideLayout" Target="../slideLayouts/slideLayout7.xml"/><Relationship Id="rId1" Type="http://schemas.openxmlformats.org/officeDocument/2006/relationships/vmlDrawing" Target="../drawings/vmlDrawing111.v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454.bin"/><Relationship Id="rId7" Type="http://schemas.openxmlformats.org/officeDocument/2006/relationships/oleObject" Target="../embeddings/oleObject458.bin"/><Relationship Id="rId2" Type="http://schemas.openxmlformats.org/officeDocument/2006/relationships/slideLayout" Target="../slideLayouts/slideLayout7.xml"/><Relationship Id="rId1" Type="http://schemas.openxmlformats.org/officeDocument/2006/relationships/vmlDrawing" Target="../drawings/vmlDrawing112.vml"/><Relationship Id="rId6" Type="http://schemas.openxmlformats.org/officeDocument/2006/relationships/oleObject" Target="../embeddings/oleObject457.bin"/><Relationship Id="rId5" Type="http://schemas.openxmlformats.org/officeDocument/2006/relationships/oleObject" Target="../embeddings/oleObject456.bin"/><Relationship Id="rId4" Type="http://schemas.openxmlformats.org/officeDocument/2006/relationships/oleObject" Target="../embeddings/oleObject455.bin"/></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slide" Target="slide1.xml"/><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9.xml"/><Relationship Id="rId7" Type="http://schemas.openxmlformats.org/officeDocument/2006/relationships/oleObject" Target="../embeddings/oleObject14.bin"/><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4.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20.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4.bin"/><Relationship Id="rId5" Type="http://schemas.openxmlformats.org/officeDocument/2006/relationships/oleObject" Target="../embeddings/oleObject43.bin"/><Relationship Id="rId10" Type="http://schemas.openxmlformats.org/officeDocument/2006/relationships/oleObject" Target="../embeddings/oleObject48.bin"/><Relationship Id="rId4" Type="http://schemas.openxmlformats.org/officeDocument/2006/relationships/oleObject" Target="../embeddings/oleObject42.bin"/><Relationship Id="rId9"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oleObject" Target="../embeddings/oleObject63.bin"/><Relationship Id="rId3" Type="http://schemas.openxmlformats.org/officeDocument/2006/relationships/notesSlide" Target="../notesSlides/notesSlide24.xml"/><Relationship Id="rId7" Type="http://schemas.openxmlformats.org/officeDocument/2006/relationships/oleObject" Target="../embeddings/oleObject59.bin"/><Relationship Id="rId12"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8.bin"/><Relationship Id="rId11" Type="http://schemas.openxmlformats.org/officeDocument/2006/relationships/oleObject" Target="../embeddings/oleObject62.bin"/><Relationship Id="rId5" Type="http://schemas.openxmlformats.org/officeDocument/2006/relationships/oleObject" Target="../embeddings/oleObject57.bin"/><Relationship Id="rId10" Type="http://schemas.openxmlformats.org/officeDocument/2006/relationships/oleObject" Target="../embeddings/oleObject61.bin"/><Relationship Id="rId4" Type="http://schemas.openxmlformats.org/officeDocument/2006/relationships/oleObject" Target="../embeddings/oleObject56.bin"/><Relationship Id="rId9" Type="http://schemas.openxmlformats.org/officeDocument/2006/relationships/image" Target="../media/image71.png"/><Relationship Id="rId14" Type="http://schemas.openxmlformats.org/officeDocument/2006/relationships/oleObject" Target="../embeddings/oleObject64.bin"/></Relationships>
</file>

<file path=ppt/slides/_rels/slide3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oleObject" Target="../embeddings/oleObject72.bin"/><Relationship Id="rId18" Type="http://schemas.openxmlformats.org/officeDocument/2006/relationships/image" Target="../media/image82.png"/><Relationship Id="rId3" Type="http://schemas.openxmlformats.org/officeDocument/2006/relationships/notesSlide" Target="../notesSlides/notesSlide25.xml"/><Relationship Id="rId7" Type="http://schemas.openxmlformats.org/officeDocument/2006/relationships/oleObject" Target="../embeddings/oleObject68.bin"/><Relationship Id="rId12" Type="http://schemas.openxmlformats.org/officeDocument/2006/relationships/oleObject" Target="../embeddings/oleObject71.bin"/><Relationship Id="rId1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oleObject" Target="../embeddings/oleObject74.bin"/><Relationship Id="rId20" Type="http://schemas.openxmlformats.org/officeDocument/2006/relationships/oleObject" Target="../embeddings/oleObject77.bin"/><Relationship Id="rId1" Type="http://schemas.openxmlformats.org/officeDocument/2006/relationships/vmlDrawing" Target="../drawings/vmlDrawing21.vml"/><Relationship Id="rId6" Type="http://schemas.openxmlformats.org/officeDocument/2006/relationships/oleObject" Target="../embeddings/oleObject67.bin"/><Relationship Id="rId11" Type="http://schemas.openxmlformats.org/officeDocument/2006/relationships/image" Target="../media/image80.png"/><Relationship Id="rId5" Type="http://schemas.openxmlformats.org/officeDocument/2006/relationships/oleObject" Target="../embeddings/oleObject66.bin"/><Relationship Id="rId15" Type="http://schemas.openxmlformats.org/officeDocument/2006/relationships/oleObject" Target="../embeddings/oleObject73.bin"/><Relationship Id="rId10" Type="http://schemas.openxmlformats.org/officeDocument/2006/relationships/oleObject" Target="../embeddings/oleObject70.bin"/><Relationship Id="rId19" Type="http://schemas.openxmlformats.org/officeDocument/2006/relationships/oleObject" Target="../embeddings/oleObject76.bin"/><Relationship Id="rId4" Type="http://schemas.openxmlformats.org/officeDocument/2006/relationships/oleObject" Target="../embeddings/oleObject65.bin"/><Relationship Id="rId9" Type="http://schemas.openxmlformats.org/officeDocument/2006/relationships/oleObject" Target="../embeddings/oleObject69.bin"/><Relationship Id="rId14" Type="http://schemas.openxmlformats.org/officeDocument/2006/relationships/image" Target="../media/image81.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8.bin"/><Relationship Id="rId3" Type="http://schemas.openxmlformats.org/officeDocument/2006/relationships/oleObject" Target="../embeddings/oleObject78.bin"/><Relationship Id="rId7" Type="http://schemas.openxmlformats.org/officeDocument/2006/relationships/oleObject" Target="../embeddings/oleObject82.bin"/><Relationship Id="rId12"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81.bin"/><Relationship Id="rId11" Type="http://schemas.openxmlformats.org/officeDocument/2006/relationships/oleObject" Target="../embeddings/oleObject86.bin"/><Relationship Id="rId5" Type="http://schemas.openxmlformats.org/officeDocument/2006/relationships/oleObject" Target="../embeddings/oleObject80.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 Id="rId14" Type="http://schemas.openxmlformats.org/officeDocument/2006/relationships/oleObject" Target="../embeddings/oleObject8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27.xml"/><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92.bin"/><Relationship Id="rId11" Type="http://schemas.openxmlformats.org/officeDocument/2006/relationships/oleObject" Target="../embeddings/oleObject97.bin"/><Relationship Id="rId5" Type="http://schemas.openxmlformats.org/officeDocument/2006/relationships/oleObject" Target="../embeddings/oleObject91.bin"/><Relationship Id="rId10" Type="http://schemas.openxmlformats.org/officeDocument/2006/relationships/oleObject" Target="../embeddings/oleObject96.bin"/><Relationship Id="rId4" Type="http://schemas.openxmlformats.org/officeDocument/2006/relationships/oleObject" Target="../embeddings/oleObject90.bin"/><Relationship Id="rId9" Type="http://schemas.openxmlformats.org/officeDocument/2006/relationships/oleObject" Target="../embeddings/oleObject9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12.bin"/><Relationship Id="rId5" Type="http://schemas.openxmlformats.org/officeDocument/2006/relationships/oleObject" Target="../embeddings/oleObject111.bin"/><Relationship Id="rId4" Type="http://schemas.openxmlformats.org/officeDocument/2006/relationships/oleObject" Target="../embeddings/oleObject110.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oleObject" Target="../embeddings/oleObject11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12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notesSlide" Target="../notesSlides/notesSlide35.xml"/><Relationship Id="rId7"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33.bin"/><Relationship Id="rId5" Type="http://schemas.openxmlformats.org/officeDocument/2006/relationships/oleObject" Target="../embeddings/oleObject132.bin"/><Relationship Id="rId4" Type="http://schemas.openxmlformats.org/officeDocument/2006/relationships/oleObject" Target="../embeddings/oleObject131.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notesSlide" Target="../notesSlides/notesSlide36.xml"/><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38.bin"/><Relationship Id="rId11" Type="http://schemas.openxmlformats.org/officeDocument/2006/relationships/oleObject" Target="../embeddings/oleObject143.bin"/><Relationship Id="rId5" Type="http://schemas.openxmlformats.org/officeDocument/2006/relationships/oleObject" Target="../embeddings/oleObject137.bin"/><Relationship Id="rId10" Type="http://schemas.openxmlformats.org/officeDocument/2006/relationships/oleObject" Target="../embeddings/oleObject142.bin"/><Relationship Id="rId4" Type="http://schemas.openxmlformats.org/officeDocument/2006/relationships/oleObject" Target="../embeddings/oleObject136.bin"/><Relationship Id="rId9" Type="http://schemas.openxmlformats.org/officeDocument/2006/relationships/oleObject" Target="../embeddings/oleObject14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144.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notesSlide" Target="../notesSlides/notesSlide39.xml"/><Relationship Id="rId7" Type="http://schemas.openxmlformats.org/officeDocument/2006/relationships/oleObject" Target="../embeddings/oleObject15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51.bin"/><Relationship Id="rId5" Type="http://schemas.openxmlformats.org/officeDocument/2006/relationships/oleObject" Target="../embeddings/oleObject150.bin"/><Relationship Id="rId4" Type="http://schemas.openxmlformats.org/officeDocument/2006/relationships/oleObject" Target="../embeddings/oleObject14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58.bin"/><Relationship Id="rId3" Type="http://schemas.openxmlformats.org/officeDocument/2006/relationships/notesSlide" Target="../notesSlides/notesSlide40.xml"/><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56.bin"/><Relationship Id="rId5" Type="http://schemas.openxmlformats.org/officeDocument/2006/relationships/oleObject" Target="../embeddings/oleObject155.bin"/><Relationship Id="rId10" Type="http://schemas.openxmlformats.org/officeDocument/2006/relationships/oleObject" Target="../embeddings/oleObject160.bin"/><Relationship Id="rId4" Type="http://schemas.openxmlformats.org/officeDocument/2006/relationships/oleObject" Target="../embeddings/oleObject154.bin"/><Relationship Id="rId9" Type="http://schemas.openxmlformats.org/officeDocument/2006/relationships/oleObject" Target="../embeddings/oleObject15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oleObject" Target="../embeddings/oleObject162.bin"/><Relationship Id="rId4" Type="http://schemas.openxmlformats.org/officeDocument/2006/relationships/oleObject" Target="../embeddings/oleObject161.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oleObject" Target="../embeddings/oleObject172.bin"/><Relationship Id="rId18" Type="http://schemas.openxmlformats.org/officeDocument/2006/relationships/oleObject" Target="../embeddings/oleObject177.bin"/><Relationship Id="rId3" Type="http://schemas.openxmlformats.org/officeDocument/2006/relationships/notesSlide" Target="../notesSlides/notesSlide42.xml"/><Relationship Id="rId7" Type="http://schemas.openxmlformats.org/officeDocument/2006/relationships/oleObject" Target="../embeddings/oleObject166.bin"/><Relationship Id="rId12" Type="http://schemas.openxmlformats.org/officeDocument/2006/relationships/oleObject" Target="../embeddings/oleObject171.bin"/><Relationship Id="rId17" Type="http://schemas.openxmlformats.org/officeDocument/2006/relationships/oleObject" Target="../embeddings/oleObject176.bin"/><Relationship Id="rId2" Type="http://schemas.openxmlformats.org/officeDocument/2006/relationships/slideLayout" Target="../slideLayouts/slideLayout2.xml"/><Relationship Id="rId16" Type="http://schemas.openxmlformats.org/officeDocument/2006/relationships/oleObject" Target="../embeddings/oleObject175.bin"/><Relationship Id="rId1" Type="http://schemas.openxmlformats.org/officeDocument/2006/relationships/vmlDrawing" Target="../drawings/vmlDrawing40.vml"/><Relationship Id="rId6" Type="http://schemas.openxmlformats.org/officeDocument/2006/relationships/oleObject" Target="../embeddings/oleObject165.bin"/><Relationship Id="rId11" Type="http://schemas.openxmlformats.org/officeDocument/2006/relationships/oleObject" Target="../embeddings/oleObject170.bin"/><Relationship Id="rId5" Type="http://schemas.openxmlformats.org/officeDocument/2006/relationships/oleObject" Target="../embeddings/oleObject164.bin"/><Relationship Id="rId15" Type="http://schemas.openxmlformats.org/officeDocument/2006/relationships/oleObject" Target="../embeddings/oleObject174.bin"/><Relationship Id="rId10" Type="http://schemas.openxmlformats.org/officeDocument/2006/relationships/oleObject" Target="../embeddings/oleObject169.bin"/><Relationship Id="rId19" Type="http://schemas.openxmlformats.org/officeDocument/2006/relationships/oleObject" Target="../embeddings/oleObject178.bin"/><Relationship Id="rId4" Type="http://schemas.openxmlformats.org/officeDocument/2006/relationships/oleObject" Target="../embeddings/oleObject163.bin"/><Relationship Id="rId9" Type="http://schemas.openxmlformats.org/officeDocument/2006/relationships/oleObject" Target="../embeddings/oleObject168.bin"/><Relationship Id="rId14" Type="http://schemas.openxmlformats.org/officeDocument/2006/relationships/oleObject" Target="../embeddings/oleObject173.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oleObject" Target="../embeddings/oleObject17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oleObject" Target="../embeddings/oleObject180.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oleObject" Target="../embeddings/oleObject181.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oleObject" Target="../embeddings/oleObject182.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85.bin"/><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notesSlide" Target="../notesSlides/notesSlide48.xml"/><Relationship Id="rId7"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88.bin"/><Relationship Id="rId5" Type="http://schemas.openxmlformats.org/officeDocument/2006/relationships/oleObject" Target="../embeddings/oleObject187.bin"/><Relationship Id="rId4" Type="http://schemas.openxmlformats.org/officeDocument/2006/relationships/oleObject" Target="../embeddings/oleObject186.bin"/></Relationships>
</file>

<file path=ppt/slides/_rels/slide69.x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oleObject" Target="../embeddings/oleObject191.bin"/></Relationships>
</file>

<file path=ppt/slides/_rels/slide72.x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oleObject" Target="../embeddings/oleObject19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49.vml"/><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50.vml"/><Relationship Id="rId5" Type="http://schemas.openxmlformats.org/officeDocument/2006/relationships/oleObject" Target="../embeddings/oleObject196.bin"/><Relationship Id="rId4" Type="http://schemas.openxmlformats.org/officeDocument/2006/relationships/oleObject" Target="../embeddings/oleObject19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oleObject" Target="../embeddings/oleObject198.bin"/><Relationship Id="rId4" Type="http://schemas.openxmlformats.org/officeDocument/2006/relationships/oleObject" Target="../embeddings/oleObject197.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01.bin"/><Relationship Id="rId5" Type="http://schemas.openxmlformats.org/officeDocument/2006/relationships/oleObject" Target="../embeddings/oleObject200.bin"/><Relationship Id="rId4" Type="http://schemas.openxmlformats.org/officeDocument/2006/relationships/oleObject" Target="../embeddings/oleObject199.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oleObject" Target="../embeddings/oleObject211.bin"/><Relationship Id="rId3" Type="http://schemas.openxmlformats.org/officeDocument/2006/relationships/notesSlide" Target="../notesSlides/notesSlide58.xml"/><Relationship Id="rId7" Type="http://schemas.openxmlformats.org/officeDocument/2006/relationships/oleObject" Target="../embeddings/oleObject205.bin"/><Relationship Id="rId12" Type="http://schemas.openxmlformats.org/officeDocument/2006/relationships/oleObject" Target="../embeddings/oleObject21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04.bin"/><Relationship Id="rId11" Type="http://schemas.openxmlformats.org/officeDocument/2006/relationships/oleObject" Target="../embeddings/oleObject209.bin"/><Relationship Id="rId5" Type="http://schemas.openxmlformats.org/officeDocument/2006/relationships/oleObject" Target="../embeddings/oleObject203.bin"/><Relationship Id="rId15" Type="http://schemas.openxmlformats.org/officeDocument/2006/relationships/oleObject" Target="../embeddings/oleObject213.bin"/><Relationship Id="rId10" Type="http://schemas.openxmlformats.org/officeDocument/2006/relationships/oleObject" Target="../embeddings/oleObject208.bin"/><Relationship Id="rId4" Type="http://schemas.openxmlformats.org/officeDocument/2006/relationships/oleObject" Target="../embeddings/oleObject202.bin"/><Relationship Id="rId9" Type="http://schemas.openxmlformats.org/officeDocument/2006/relationships/oleObject" Target="../embeddings/oleObject207.bin"/><Relationship Id="rId14" Type="http://schemas.openxmlformats.org/officeDocument/2006/relationships/oleObject" Target="../embeddings/oleObject21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oleObject" Target="../embeddings/oleObject223.bin"/><Relationship Id="rId3" Type="http://schemas.openxmlformats.org/officeDocument/2006/relationships/notesSlide" Target="../notesSlides/notesSlide59.xml"/><Relationship Id="rId7" Type="http://schemas.openxmlformats.org/officeDocument/2006/relationships/oleObject" Target="../embeddings/oleObject217.bin"/><Relationship Id="rId12"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16.bin"/><Relationship Id="rId11" Type="http://schemas.openxmlformats.org/officeDocument/2006/relationships/oleObject" Target="../embeddings/oleObject221.bin"/><Relationship Id="rId5" Type="http://schemas.openxmlformats.org/officeDocument/2006/relationships/oleObject" Target="../embeddings/oleObject215.bin"/><Relationship Id="rId15" Type="http://schemas.openxmlformats.org/officeDocument/2006/relationships/oleObject" Target="../embeddings/oleObject225.bin"/><Relationship Id="rId10" Type="http://schemas.openxmlformats.org/officeDocument/2006/relationships/oleObject" Target="../embeddings/oleObject220.bin"/><Relationship Id="rId4" Type="http://schemas.openxmlformats.org/officeDocument/2006/relationships/oleObject" Target="../embeddings/oleObject214.bin"/><Relationship Id="rId9" Type="http://schemas.openxmlformats.org/officeDocument/2006/relationships/oleObject" Target="../embeddings/oleObject219.bin"/><Relationship Id="rId14" Type="http://schemas.openxmlformats.org/officeDocument/2006/relationships/oleObject" Target="../embeddings/oleObject224.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oleObject" Target="../embeddings/oleObject235.bin"/><Relationship Id="rId18" Type="http://schemas.openxmlformats.org/officeDocument/2006/relationships/oleObject" Target="../embeddings/oleObject240.bin"/><Relationship Id="rId3" Type="http://schemas.openxmlformats.org/officeDocument/2006/relationships/notesSlide" Target="../notesSlides/notesSlide60.xml"/><Relationship Id="rId7" Type="http://schemas.openxmlformats.org/officeDocument/2006/relationships/oleObject" Target="../embeddings/oleObject229.bin"/><Relationship Id="rId12" Type="http://schemas.openxmlformats.org/officeDocument/2006/relationships/oleObject" Target="../embeddings/oleObject234.bin"/><Relationship Id="rId17" Type="http://schemas.openxmlformats.org/officeDocument/2006/relationships/oleObject" Target="../embeddings/oleObject239.bin"/><Relationship Id="rId2" Type="http://schemas.openxmlformats.org/officeDocument/2006/relationships/slideLayout" Target="../slideLayouts/slideLayout2.xml"/><Relationship Id="rId16" Type="http://schemas.openxmlformats.org/officeDocument/2006/relationships/oleObject" Target="../embeddings/oleObject238.bin"/><Relationship Id="rId1" Type="http://schemas.openxmlformats.org/officeDocument/2006/relationships/vmlDrawing" Target="../drawings/vmlDrawing55.vml"/><Relationship Id="rId6" Type="http://schemas.openxmlformats.org/officeDocument/2006/relationships/oleObject" Target="../embeddings/oleObject228.bin"/><Relationship Id="rId11" Type="http://schemas.openxmlformats.org/officeDocument/2006/relationships/oleObject" Target="../embeddings/oleObject233.bin"/><Relationship Id="rId5" Type="http://schemas.openxmlformats.org/officeDocument/2006/relationships/oleObject" Target="../embeddings/oleObject227.bin"/><Relationship Id="rId15" Type="http://schemas.openxmlformats.org/officeDocument/2006/relationships/oleObject" Target="../embeddings/oleObject237.bin"/><Relationship Id="rId10" Type="http://schemas.openxmlformats.org/officeDocument/2006/relationships/oleObject" Target="../embeddings/oleObject232.bin"/><Relationship Id="rId4" Type="http://schemas.openxmlformats.org/officeDocument/2006/relationships/oleObject" Target="../embeddings/oleObject226.bin"/><Relationship Id="rId9" Type="http://schemas.openxmlformats.org/officeDocument/2006/relationships/oleObject" Target="../embeddings/oleObject231.bin"/><Relationship Id="rId14" Type="http://schemas.openxmlformats.org/officeDocument/2006/relationships/oleObject" Target="../embeddings/oleObject236.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oleObject" Target="../embeddings/oleObject250.bin"/><Relationship Id="rId3" Type="http://schemas.openxmlformats.org/officeDocument/2006/relationships/notesSlide" Target="../notesSlides/notesSlide61.xml"/><Relationship Id="rId7" Type="http://schemas.openxmlformats.org/officeDocument/2006/relationships/oleObject" Target="../embeddings/oleObject244.bin"/><Relationship Id="rId12"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43.bin"/><Relationship Id="rId11" Type="http://schemas.openxmlformats.org/officeDocument/2006/relationships/oleObject" Target="../embeddings/oleObject248.bin"/><Relationship Id="rId5" Type="http://schemas.openxmlformats.org/officeDocument/2006/relationships/oleObject" Target="../embeddings/oleObject242.bin"/><Relationship Id="rId10" Type="http://schemas.openxmlformats.org/officeDocument/2006/relationships/oleObject" Target="../embeddings/oleObject247.bin"/><Relationship Id="rId4" Type="http://schemas.openxmlformats.org/officeDocument/2006/relationships/oleObject" Target="../embeddings/oleObject241.bin"/><Relationship Id="rId9" Type="http://schemas.openxmlformats.org/officeDocument/2006/relationships/oleObject" Target="../embeddings/oleObject246.bin"/></Relationships>
</file>

<file path=ppt/slides/_rels/slide8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oleObject" Target="../embeddings/oleObject260.bin"/><Relationship Id="rId3" Type="http://schemas.openxmlformats.org/officeDocument/2006/relationships/notesSlide" Target="../notesSlides/notesSlide62.xml"/><Relationship Id="rId7" Type="http://schemas.openxmlformats.org/officeDocument/2006/relationships/oleObject" Target="../embeddings/oleObject254.bin"/><Relationship Id="rId12"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53.bin"/><Relationship Id="rId11" Type="http://schemas.openxmlformats.org/officeDocument/2006/relationships/oleObject" Target="../embeddings/oleObject258.bin"/><Relationship Id="rId5" Type="http://schemas.openxmlformats.org/officeDocument/2006/relationships/oleObject" Target="../embeddings/oleObject252.bin"/><Relationship Id="rId10" Type="http://schemas.openxmlformats.org/officeDocument/2006/relationships/oleObject" Target="../embeddings/oleObject257.bin"/><Relationship Id="rId4" Type="http://schemas.openxmlformats.org/officeDocument/2006/relationships/oleObject" Target="../embeddings/oleObject251.bin"/><Relationship Id="rId9" Type="http://schemas.openxmlformats.org/officeDocument/2006/relationships/oleObject" Target="../embeddings/oleObject256.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265.bin"/><Relationship Id="rId3" Type="http://schemas.openxmlformats.org/officeDocument/2006/relationships/notesSlide" Target="../notesSlides/notesSlide63.xml"/><Relationship Id="rId7" Type="http://schemas.openxmlformats.org/officeDocument/2006/relationships/oleObject" Target="../embeddings/oleObject264.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63.bin"/><Relationship Id="rId11" Type="http://schemas.openxmlformats.org/officeDocument/2006/relationships/oleObject" Target="../embeddings/oleObject268.bin"/><Relationship Id="rId5" Type="http://schemas.openxmlformats.org/officeDocument/2006/relationships/oleObject" Target="../embeddings/oleObject262.bin"/><Relationship Id="rId10" Type="http://schemas.openxmlformats.org/officeDocument/2006/relationships/oleObject" Target="../embeddings/oleObject267.bin"/><Relationship Id="rId4" Type="http://schemas.openxmlformats.org/officeDocument/2006/relationships/oleObject" Target="../embeddings/oleObject261.bin"/><Relationship Id="rId9" Type="http://schemas.openxmlformats.org/officeDocument/2006/relationships/oleObject" Target="../embeddings/oleObject266.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oleObject" Target="../embeddings/oleObject270.bin"/><Relationship Id="rId4" Type="http://schemas.openxmlformats.org/officeDocument/2006/relationships/oleObject" Target="../embeddings/oleObject269.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75.bin"/><Relationship Id="rId3" Type="http://schemas.openxmlformats.org/officeDocument/2006/relationships/notesSlide" Target="../notesSlides/notesSlide70.xml"/><Relationship Id="rId7" Type="http://schemas.openxmlformats.org/officeDocument/2006/relationships/oleObject" Target="../embeddings/oleObject274.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73.bin"/><Relationship Id="rId5" Type="http://schemas.openxmlformats.org/officeDocument/2006/relationships/oleObject" Target="../embeddings/oleObject272.bin"/><Relationship Id="rId4" Type="http://schemas.openxmlformats.org/officeDocument/2006/relationships/oleObject" Target="../embeddings/oleObject271.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80.bin"/><Relationship Id="rId3" Type="http://schemas.openxmlformats.org/officeDocument/2006/relationships/notesSlide" Target="../notesSlides/notesSlide74.xml"/><Relationship Id="rId7" Type="http://schemas.openxmlformats.org/officeDocument/2006/relationships/oleObject" Target="../embeddings/oleObject279.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278.bin"/><Relationship Id="rId11" Type="http://schemas.openxmlformats.org/officeDocument/2006/relationships/oleObject" Target="../embeddings/oleObject283.bin"/><Relationship Id="rId5" Type="http://schemas.openxmlformats.org/officeDocument/2006/relationships/oleObject" Target="../embeddings/oleObject277.bin"/><Relationship Id="rId10" Type="http://schemas.openxmlformats.org/officeDocument/2006/relationships/oleObject" Target="../embeddings/oleObject282.bin"/><Relationship Id="rId4" Type="http://schemas.openxmlformats.org/officeDocument/2006/relationships/oleObject" Target="../embeddings/oleObject276.bin"/><Relationship Id="rId9" Type="http://schemas.openxmlformats.org/officeDocument/2006/relationships/oleObject" Target="../embeddings/oleObject281.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86.bin"/><Relationship Id="rId5" Type="http://schemas.openxmlformats.org/officeDocument/2006/relationships/oleObject" Target="../embeddings/oleObject285.bin"/><Relationship Id="rId4" Type="http://schemas.openxmlformats.org/officeDocument/2006/relationships/oleObject" Target="../embeddings/oleObject28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1026"/>
          <p:cNvSpPr txBox="1">
            <a:spLocks noChangeArrowheads="1"/>
          </p:cNvSpPr>
          <p:nvPr/>
        </p:nvSpPr>
        <p:spPr bwMode="auto">
          <a:xfrm>
            <a:off x="500034" y="1928802"/>
            <a:ext cx="8353425" cy="1754326"/>
          </a:xfrm>
          <a:prstGeom prst="rect">
            <a:avLst/>
          </a:prstGeom>
          <a:noFill/>
          <a:ln w="9525">
            <a:noFill/>
            <a:miter lim="800000"/>
            <a:headEnd/>
            <a:tailEnd/>
          </a:ln>
          <a:effectLst/>
        </p:spPr>
        <p:txBody>
          <a:bodyPr>
            <a:spAutoFit/>
          </a:bodyPr>
          <a:lstStyle/>
          <a:p>
            <a:pPr algn="ctr"/>
            <a:r>
              <a:rPr kumimoji="0" lang="en-AU" altLang="zh-CN" sz="5400" b="1" dirty="0">
                <a:solidFill>
                  <a:srgbClr val="339933"/>
                </a:solidFill>
                <a:ea typeface="宋体" pitchFamily="2" charset="-122"/>
              </a:rPr>
              <a:t>Chapter </a:t>
            </a:r>
            <a:r>
              <a:rPr kumimoji="0" lang="en-AU" altLang="zh-CN" sz="5400" b="1" dirty="0" smtClean="0">
                <a:solidFill>
                  <a:srgbClr val="339933"/>
                </a:solidFill>
                <a:ea typeface="宋体" pitchFamily="2" charset="-122"/>
              </a:rPr>
              <a:t>1</a:t>
            </a:r>
            <a:endParaRPr kumimoji="0" lang="en-AU" altLang="zh-CN" sz="5400" b="1" dirty="0">
              <a:solidFill>
                <a:srgbClr val="339933"/>
              </a:solidFill>
              <a:ea typeface="宋体" pitchFamily="2" charset="-122"/>
            </a:endParaRPr>
          </a:p>
          <a:p>
            <a:pPr algn="ctr"/>
            <a:r>
              <a:rPr kumimoji="0" lang="zh-CN" altLang="en-US" sz="5400" b="1" dirty="0" smtClean="0">
                <a:solidFill>
                  <a:schemeClr val="tx2"/>
                </a:solidFill>
                <a:ea typeface="宋体" pitchFamily="2" charset="-122"/>
              </a:rPr>
              <a:t>概率论的基本概念</a:t>
            </a:r>
            <a:endParaRPr lang="en-US" altLang="zh-CN" sz="5400" b="1" dirty="0">
              <a:solidFill>
                <a:srgbClr val="FF00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6" name="Text Box 4"/>
          <p:cNvSpPr txBox="1">
            <a:spLocks noChangeArrowheads="1"/>
          </p:cNvSpPr>
          <p:nvPr/>
        </p:nvSpPr>
        <p:spPr bwMode="auto">
          <a:xfrm>
            <a:off x="0" y="476250"/>
            <a:ext cx="8801100" cy="641350"/>
          </a:xfrm>
          <a:prstGeom prst="rect">
            <a:avLst/>
          </a:prstGeom>
          <a:noFill/>
          <a:ln w="9525">
            <a:noFill/>
            <a:miter lim="800000"/>
            <a:headEnd/>
            <a:tailEnd/>
          </a:ln>
        </p:spPr>
        <p:txBody>
          <a:bodyPr>
            <a:spAutoFit/>
          </a:bodyPr>
          <a:lstStyle/>
          <a:p>
            <a:pPr algn="l"/>
            <a:r>
              <a:rPr lang="zh-CN" altLang="en-US" sz="3600" i="0">
                <a:solidFill>
                  <a:schemeClr val="tx1"/>
                </a:solidFill>
                <a:latin typeface="楷体_GB2312" pitchFamily="49" charset="-122"/>
              </a:rPr>
              <a:t>例</a:t>
            </a:r>
            <a:r>
              <a:rPr lang="en-US" altLang="zh-CN" sz="3600" i="0" dirty="0">
                <a:solidFill>
                  <a:schemeClr val="tx1"/>
                </a:solidFill>
                <a:latin typeface="楷体_GB2312" pitchFamily="49" charset="-122"/>
              </a:rPr>
              <a:t>1</a:t>
            </a:r>
            <a:r>
              <a:rPr lang="zh-CN" altLang="en-US" sz="3600" i="0">
                <a:solidFill>
                  <a:schemeClr val="tx1"/>
                </a:solidFill>
                <a:latin typeface="楷体_GB2312" pitchFamily="49" charset="-122"/>
              </a:rPr>
              <a:t>－</a:t>
            </a:r>
            <a:r>
              <a:rPr lang="en-US" altLang="zh-CN" sz="3600" i="0" dirty="0">
                <a:solidFill>
                  <a:schemeClr val="tx1"/>
                </a:solidFill>
                <a:latin typeface="楷体_GB2312" pitchFamily="49" charset="-122"/>
              </a:rPr>
              <a:t>2 </a:t>
            </a:r>
            <a:r>
              <a:rPr lang="zh-CN" altLang="en-US" sz="3600" i="0">
                <a:solidFill>
                  <a:schemeClr val="tx1"/>
                </a:solidFill>
                <a:latin typeface="楷体_GB2312" pitchFamily="49" charset="-122"/>
              </a:rPr>
              <a:t>中，</a:t>
            </a:r>
            <a:r>
              <a:rPr lang="zh-CN" altLang="en-US" sz="3600" i="0">
                <a:solidFill>
                  <a:schemeClr val="tx1"/>
                </a:solidFill>
              </a:rPr>
              <a:t>“</a:t>
            </a:r>
            <a:r>
              <a:rPr lang="zh-CN" altLang="en-US" sz="3600" i="0">
                <a:solidFill>
                  <a:schemeClr val="tx1"/>
                </a:solidFill>
                <a:latin typeface="楷体_GB2312" pitchFamily="49" charset="-122"/>
              </a:rPr>
              <a:t>出现偶数点</a:t>
            </a:r>
            <a:r>
              <a:rPr lang="zh-CN" altLang="en-US" sz="3600" i="0">
                <a:solidFill>
                  <a:schemeClr val="tx1"/>
                </a:solidFill>
              </a:rPr>
              <a:t>”</a:t>
            </a:r>
            <a:r>
              <a:rPr lang="zh-CN" altLang="en-US" sz="3600" i="0">
                <a:solidFill>
                  <a:schemeClr val="tx1"/>
                </a:solidFill>
                <a:latin typeface="楷体_GB2312" pitchFamily="49" charset="-122"/>
              </a:rPr>
              <a:t>是随机事件；</a:t>
            </a:r>
          </a:p>
        </p:txBody>
      </p:sp>
      <p:sp>
        <p:nvSpPr>
          <p:cNvPr id="735237" name="Text Box 5"/>
          <p:cNvSpPr txBox="1">
            <a:spLocks noChangeArrowheads="1"/>
          </p:cNvSpPr>
          <p:nvPr/>
        </p:nvSpPr>
        <p:spPr bwMode="auto">
          <a:xfrm>
            <a:off x="0" y="1341438"/>
            <a:ext cx="9144000" cy="641350"/>
          </a:xfrm>
          <a:prstGeom prst="rect">
            <a:avLst/>
          </a:prstGeom>
          <a:noFill/>
          <a:ln w="9525">
            <a:noFill/>
            <a:miter lim="800000"/>
            <a:headEnd/>
            <a:tailEnd/>
          </a:ln>
        </p:spPr>
        <p:txBody>
          <a:bodyPr>
            <a:spAutoFit/>
          </a:bodyPr>
          <a:lstStyle/>
          <a:p>
            <a:pPr algn="l"/>
            <a:r>
              <a:rPr lang="zh-CN" altLang="en-US" sz="3600" i="0">
                <a:solidFill>
                  <a:schemeClr val="tx1"/>
                </a:solidFill>
                <a:latin typeface="楷体_GB2312" pitchFamily="49" charset="-122"/>
              </a:rPr>
              <a:t>例</a:t>
            </a:r>
            <a:r>
              <a:rPr lang="en-US" altLang="zh-CN" sz="3600" i="0" dirty="0">
                <a:solidFill>
                  <a:schemeClr val="tx1"/>
                </a:solidFill>
                <a:latin typeface="楷体_GB2312" pitchFamily="49" charset="-122"/>
              </a:rPr>
              <a:t>1</a:t>
            </a:r>
            <a:r>
              <a:rPr lang="zh-CN" altLang="en-US" sz="3600" i="0">
                <a:solidFill>
                  <a:schemeClr val="tx1"/>
                </a:solidFill>
                <a:latin typeface="楷体_GB2312" pitchFamily="49" charset="-122"/>
              </a:rPr>
              <a:t>－</a:t>
            </a:r>
            <a:r>
              <a:rPr lang="en-US" altLang="zh-CN" sz="3600" i="0" dirty="0">
                <a:solidFill>
                  <a:schemeClr val="tx1"/>
                </a:solidFill>
                <a:latin typeface="楷体_GB2312" pitchFamily="49" charset="-122"/>
              </a:rPr>
              <a:t>4</a:t>
            </a:r>
            <a:r>
              <a:rPr lang="zh-CN" altLang="en-US" sz="3600" i="0">
                <a:solidFill>
                  <a:schemeClr val="tx1"/>
                </a:solidFill>
                <a:latin typeface="楷体_GB2312" pitchFamily="49" charset="-122"/>
              </a:rPr>
              <a:t>中，</a:t>
            </a:r>
            <a:r>
              <a:rPr lang="zh-CN" altLang="en-US" sz="3600" i="0">
                <a:solidFill>
                  <a:schemeClr val="tx1"/>
                </a:solidFill>
              </a:rPr>
              <a:t>“</a:t>
            </a:r>
            <a:r>
              <a:rPr lang="zh-CN" altLang="en-US" sz="3600" i="0">
                <a:solidFill>
                  <a:schemeClr val="tx1"/>
                </a:solidFill>
                <a:latin typeface="楷体_GB2312" pitchFamily="49" charset="-122"/>
              </a:rPr>
              <a:t>所取灯泡的寿命不超过</a:t>
            </a:r>
            <a:r>
              <a:rPr lang="en-US" altLang="zh-CN" sz="3600" i="0" dirty="0">
                <a:solidFill>
                  <a:schemeClr val="tx1"/>
                </a:solidFill>
                <a:latin typeface="楷体_GB2312" pitchFamily="49" charset="-122"/>
              </a:rPr>
              <a:t>100</a:t>
            </a:r>
            <a:r>
              <a:rPr lang="zh-CN" altLang="en-US" sz="3600" i="0">
                <a:solidFill>
                  <a:schemeClr val="tx1"/>
                </a:solidFill>
                <a:latin typeface="楷体_GB2312" pitchFamily="49" charset="-122"/>
              </a:rPr>
              <a:t>小时</a:t>
            </a:r>
            <a:r>
              <a:rPr lang="zh-CN" altLang="en-US" sz="3600" i="0">
                <a:solidFill>
                  <a:schemeClr val="tx1"/>
                </a:solidFill>
              </a:rPr>
              <a:t>”</a:t>
            </a:r>
            <a:endParaRPr lang="zh-CN" altLang="en-US" sz="3600" i="0">
              <a:solidFill>
                <a:schemeClr val="tx1"/>
              </a:solidFill>
              <a:latin typeface="楷体_GB2312" pitchFamily="49" charset="-122"/>
            </a:endParaRPr>
          </a:p>
        </p:txBody>
      </p:sp>
      <p:sp>
        <p:nvSpPr>
          <p:cNvPr id="735238" name="Rectangle 6"/>
          <p:cNvSpPr>
            <a:spLocks noChangeArrowheads="1"/>
          </p:cNvSpPr>
          <p:nvPr/>
        </p:nvSpPr>
        <p:spPr bwMode="auto">
          <a:xfrm>
            <a:off x="457200" y="2286000"/>
            <a:ext cx="8458200" cy="641350"/>
          </a:xfrm>
          <a:prstGeom prst="rect">
            <a:avLst/>
          </a:prstGeom>
          <a:noFill/>
          <a:ln w="9525">
            <a:noFill/>
            <a:miter lim="800000"/>
            <a:headEnd/>
            <a:tailEnd/>
          </a:ln>
        </p:spPr>
        <p:txBody>
          <a:bodyPr>
            <a:spAutoFit/>
          </a:bodyPr>
          <a:lstStyle/>
          <a:p>
            <a:pPr algn="l"/>
            <a:r>
              <a:rPr lang="zh-CN" altLang="en-US" sz="3600" i="0">
                <a:solidFill>
                  <a:schemeClr val="accent2"/>
                </a:solidFill>
                <a:latin typeface="楷体_GB2312" pitchFamily="49" charset="-122"/>
              </a:rPr>
              <a:t>注</a:t>
            </a:r>
            <a:r>
              <a:rPr lang="zh-CN" altLang="en-US" sz="3600" i="0">
                <a:solidFill>
                  <a:schemeClr val="tx1"/>
                </a:solidFill>
                <a:latin typeface="楷体_GB2312" pitchFamily="49" charset="-122"/>
              </a:rPr>
              <a:t>：一定条件下必然发生的事件称为必然</a:t>
            </a:r>
          </a:p>
        </p:txBody>
      </p:sp>
      <p:sp>
        <p:nvSpPr>
          <p:cNvPr id="735240" name="Rectangle 8"/>
          <p:cNvSpPr>
            <a:spLocks noChangeArrowheads="1"/>
          </p:cNvSpPr>
          <p:nvPr/>
        </p:nvSpPr>
        <p:spPr bwMode="auto">
          <a:xfrm>
            <a:off x="609600" y="4191000"/>
            <a:ext cx="7543800" cy="2135188"/>
          </a:xfrm>
          <a:prstGeom prst="rect">
            <a:avLst/>
          </a:prstGeom>
          <a:noFill/>
          <a:ln w="9525">
            <a:noFill/>
            <a:miter lim="800000"/>
            <a:headEnd/>
            <a:tailEnd/>
          </a:ln>
        </p:spPr>
        <p:txBody>
          <a:bodyPr>
            <a:spAutoFit/>
          </a:bodyPr>
          <a:lstStyle/>
          <a:p>
            <a:pPr algn="l">
              <a:spcBef>
                <a:spcPct val="50000"/>
              </a:spcBef>
            </a:pPr>
            <a:r>
              <a:rPr lang="zh-CN" altLang="en-US" sz="4000" i="0">
                <a:solidFill>
                  <a:schemeClr val="tx1"/>
                </a:solidFill>
              </a:rPr>
              <a:t>例</a:t>
            </a:r>
            <a:r>
              <a:rPr lang="en-US" altLang="zh-CN" sz="4000" i="0" dirty="0">
                <a:solidFill>
                  <a:schemeClr val="tx1"/>
                </a:solidFill>
              </a:rPr>
              <a:t>1</a:t>
            </a:r>
            <a:r>
              <a:rPr lang="zh-CN" altLang="en-US" sz="4000" i="0">
                <a:solidFill>
                  <a:schemeClr val="tx1"/>
                </a:solidFill>
              </a:rPr>
              <a:t>－</a:t>
            </a:r>
            <a:r>
              <a:rPr lang="en-US" altLang="zh-CN" sz="4000" i="0" dirty="0">
                <a:solidFill>
                  <a:schemeClr val="tx1"/>
                </a:solidFill>
              </a:rPr>
              <a:t>2 </a:t>
            </a:r>
            <a:r>
              <a:rPr lang="zh-CN" altLang="en-US" sz="4000" i="0">
                <a:solidFill>
                  <a:schemeClr val="tx1"/>
                </a:solidFill>
              </a:rPr>
              <a:t>中，事件“出现偶数点或奇数点”是必然事件</a:t>
            </a:r>
            <a:r>
              <a:rPr lang="en-US" altLang="zh-CN" sz="4000" i="0" dirty="0">
                <a:solidFill>
                  <a:schemeClr val="tx1"/>
                </a:solidFill>
              </a:rPr>
              <a:t>, </a:t>
            </a:r>
          </a:p>
          <a:p>
            <a:pPr>
              <a:spcBef>
                <a:spcPct val="50000"/>
              </a:spcBef>
            </a:pPr>
            <a:r>
              <a:rPr lang="en-US" altLang="zh-CN" sz="3600" i="0" dirty="0">
                <a:solidFill>
                  <a:schemeClr val="tx1"/>
                </a:solidFill>
                <a:sym typeface="Symbol" pitchFamily="18" charset="2"/>
              </a:rPr>
              <a:t>={1, 2, …, 6}.</a:t>
            </a:r>
            <a:endParaRPr lang="en-US" altLang="zh-CN" sz="4000" i="0" dirty="0">
              <a:solidFill>
                <a:schemeClr val="tx1"/>
              </a:solidFill>
            </a:endParaRPr>
          </a:p>
        </p:txBody>
      </p:sp>
      <p:sp>
        <p:nvSpPr>
          <p:cNvPr id="735247" name="Rectangle 15"/>
          <p:cNvSpPr>
            <a:spLocks noChangeArrowheads="1"/>
          </p:cNvSpPr>
          <p:nvPr/>
        </p:nvSpPr>
        <p:spPr bwMode="auto">
          <a:xfrm>
            <a:off x="228600" y="3144838"/>
            <a:ext cx="3735388" cy="641350"/>
          </a:xfrm>
          <a:prstGeom prst="rect">
            <a:avLst/>
          </a:prstGeom>
          <a:noFill/>
          <a:ln w="9525">
            <a:noFill/>
            <a:miter lim="800000"/>
            <a:headEnd/>
            <a:tailEnd/>
          </a:ln>
        </p:spPr>
        <p:txBody>
          <a:bodyPr wrap="none">
            <a:spAutoFit/>
          </a:bodyPr>
          <a:lstStyle/>
          <a:p>
            <a:pPr algn="l"/>
            <a:r>
              <a:rPr lang="zh-CN" altLang="en-US" sz="3600" i="0">
                <a:solidFill>
                  <a:schemeClr val="tx1"/>
                </a:solidFill>
                <a:latin typeface="楷体_GB2312" pitchFamily="49" charset="-122"/>
              </a:rPr>
              <a:t>事件，用</a:t>
            </a:r>
            <a:r>
              <a:rPr lang="zh-CN" altLang="en-US" sz="3600" i="0">
                <a:solidFill>
                  <a:schemeClr val="accent2"/>
                </a:solidFill>
                <a:latin typeface="楷体_GB2312" pitchFamily="49" charset="-122"/>
                <a:sym typeface="Symbol" pitchFamily="18" charset="2"/>
              </a:rPr>
              <a:t></a:t>
            </a:r>
            <a:r>
              <a:rPr lang="zh-CN" altLang="en-US" sz="3600" i="0">
                <a:solidFill>
                  <a:schemeClr val="tx1"/>
                </a:solidFill>
                <a:latin typeface="楷体_GB2312" pitchFamily="49" charset="-122"/>
              </a:rPr>
              <a:t>表示。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5236"/>
                                        </p:tgtEl>
                                        <p:attrNameLst>
                                          <p:attrName>style.visibility</p:attrName>
                                        </p:attrNameLst>
                                      </p:cBhvr>
                                      <p:to>
                                        <p:strVal val="visible"/>
                                      </p:to>
                                    </p:set>
                                    <p:anim calcmode="lin" valueType="num">
                                      <p:cBhvr additive="base">
                                        <p:cTn id="7" dur="500" fill="hold"/>
                                        <p:tgtEl>
                                          <p:spTgt spid="735236"/>
                                        </p:tgtEl>
                                        <p:attrNameLst>
                                          <p:attrName>ppt_x</p:attrName>
                                        </p:attrNameLst>
                                      </p:cBhvr>
                                      <p:tavLst>
                                        <p:tav tm="0">
                                          <p:val>
                                            <p:strVal val="0-#ppt_w/2"/>
                                          </p:val>
                                        </p:tav>
                                        <p:tav tm="100000">
                                          <p:val>
                                            <p:strVal val="#ppt_x"/>
                                          </p:val>
                                        </p:tav>
                                      </p:tavLst>
                                    </p:anim>
                                    <p:anim calcmode="lin" valueType="num">
                                      <p:cBhvr additive="base">
                                        <p:cTn id="8" dur="500" fill="hold"/>
                                        <p:tgtEl>
                                          <p:spTgt spid="7352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5237"/>
                                        </p:tgtEl>
                                        <p:attrNameLst>
                                          <p:attrName>style.visibility</p:attrName>
                                        </p:attrNameLst>
                                      </p:cBhvr>
                                      <p:to>
                                        <p:strVal val="visible"/>
                                      </p:to>
                                    </p:set>
                                    <p:anim calcmode="lin" valueType="num">
                                      <p:cBhvr additive="base">
                                        <p:cTn id="13" dur="500" fill="hold"/>
                                        <p:tgtEl>
                                          <p:spTgt spid="735237"/>
                                        </p:tgtEl>
                                        <p:attrNameLst>
                                          <p:attrName>ppt_x</p:attrName>
                                        </p:attrNameLst>
                                      </p:cBhvr>
                                      <p:tavLst>
                                        <p:tav tm="0">
                                          <p:val>
                                            <p:strVal val="0-#ppt_w/2"/>
                                          </p:val>
                                        </p:tav>
                                        <p:tav tm="100000">
                                          <p:val>
                                            <p:strVal val="#ppt_x"/>
                                          </p:val>
                                        </p:tav>
                                      </p:tavLst>
                                    </p:anim>
                                    <p:anim calcmode="lin" valueType="num">
                                      <p:cBhvr additive="base">
                                        <p:cTn id="14" dur="500" fill="hold"/>
                                        <p:tgtEl>
                                          <p:spTgt spid="7352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5238"/>
                                        </p:tgtEl>
                                        <p:attrNameLst>
                                          <p:attrName>style.visibility</p:attrName>
                                        </p:attrNameLst>
                                      </p:cBhvr>
                                      <p:to>
                                        <p:strVal val="visible"/>
                                      </p:to>
                                    </p:set>
                                    <p:anim calcmode="lin" valueType="num">
                                      <p:cBhvr additive="base">
                                        <p:cTn id="19" dur="500" fill="hold"/>
                                        <p:tgtEl>
                                          <p:spTgt spid="735238"/>
                                        </p:tgtEl>
                                        <p:attrNameLst>
                                          <p:attrName>ppt_x</p:attrName>
                                        </p:attrNameLst>
                                      </p:cBhvr>
                                      <p:tavLst>
                                        <p:tav tm="0">
                                          <p:val>
                                            <p:strVal val="0-#ppt_w/2"/>
                                          </p:val>
                                        </p:tav>
                                        <p:tav tm="100000">
                                          <p:val>
                                            <p:strVal val="#ppt_x"/>
                                          </p:val>
                                        </p:tav>
                                      </p:tavLst>
                                    </p:anim>
                                    <p:anim calcmode="lin" valueType="num">
                                      <p:cBhvr additive="base">
                                        <p:cTn id="20" dur="500" fill="hold"/>
                                        <p:tgtEl>
                                          <p:spTgt spid="7352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5247"/>
                                        </p:tgtEl>
                                        <p:attrNameLst>
                                          <p:attrName>style.visibility</p:attrName>
                                        </p:attrNameLst>
                                      </p:cBhvr>
                                      <p:to>
                                        <p:strVal val="visible"/>
                                      </p:to>
                                    </p:set>
                                    <p:anim calcmode="lin" valueType="num">
                                      <p:cBhvr additive="base">
                                        <p:cTn id="25" dur="500" fill="hold"/>
                                        <p:tgtEl>
                                          <p:spTgt spid="735247"/>
                                        </p:tgtEl>
                                        <p:attrNameLst>
                                          <p:attrName>ppt_x</p:attrName>
                                        </p:attrNameLst>
                                      </p:cBhvr>
                                      <p:tavLst>
                                        <p:tav tm="0">
                                          <p:val>
                                            <p:strVal val="0-#ppt_w/2"/>
                                          </p:val>
                                        </p:tav>
                                        <p:tav tm="100000">
                                          <p:val>
                                            <p:strVal val="#ppt_x"/>
                                          </p:val>
                                        </p:tav>
                                      </p:tavLst>
                                    </p:anim>
                                    <p:anim calcmode="lin" valueType="num">
                                      <p:cBhvr additive="base">
                                        <p:cTn id="26" dur="500" fill="hold"/>
                                        <p:tgtEl>
                                          <p:spTgt spid="7352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5240"/>
                                        </p:tgtEl>
                                        <p:attrNameLst>
                                          <p:attrName>style.visibility</p:attrName>
                                        </p:attrNameLst>
                                      </p:cBhvr>
                                      <p:to>
                                        <p:strVal val="visible"/>
                                      </p:to>
                                    </p:set>
                                    <p:anim calcmode="lin" valueType="num">
                                      <p:cBhvr additive="base">
                                        <p:cTn id="31" dur="500" fill="hold"/>
                                        <p:tgtEl>
                                          <p:spTgt spid="735240"/>
                                        </p:tgtEl>
                                        <p:attrNameLst>
                                          <p:attrName>ppt_x</p:attrName>
                                        </p:attrNameLst>
                                      </p:cBhvr>
                                      <p:tavLst>
                                        <p:tav tm="0">
                                          <p:val>
                                            <p:strVal val="0-#ppt_w/2"/>
                                          </p:val>
                                        </p:tav>
                                        <p:tav tm="100000">
                                          <p:val>
                                            <p:strVal val="#ppt_x"/>
                                          </p:val>
                                        </p:tav>
                                      </p:tavLst>
                                    </p:anim>
                                    <p:anim calcmode="lin" valueType="num">
                                      <p:cBhvr additive="base">
                                        <p:cTn id="32" dur="500" fill="hold"/>
                                        <p:tgtEl>
                                          <p:spTgt spid="7352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6" grpId="0" autoUpdateAnimBg="0"/>
      <p:bldP spid="735237" grpId="0" autoUpdateAnimBg="0"/>
      <p:bldP spid="735238" grpId="0" autoUpdateAnimBg="0"/>
      <p:bldP spid="735240" grpId="0" autoUpdateAnimBg="0"/>
      <p:bldP spid="735247"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p:cNvSpPr>
            <a:spLocks noChangeArrowheads="1"/>
          </p:cNvSpPr>
          <p:nvPr/>
        </p:nvSpPr>
        <p:spPr bwMode="auto">
          <a:xfrm>
            <a:off x="1116013" y="655638"/>
            <a:ext cx="4116387"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r>
              <a:rPr lang="en-US" altLang="zh-CN" sz="4400" b="1">
                <a:ea typeface="宋体" pitchFamily="2" charset="-122"/>
              </a:rPr>
              <a:t>(Cont.)</a:t>
            </a:r>
            <a:endParaRPr lang="zh-CN" altLang="en-US" sz="4400" b="1">
              <a:ea typeface="宋体" pitchFamily="2" charset="-122"/>
            </a:endParaRPr>
          </a:p>
        </p:txBody>
      </p:sp>
      <p:sp>
        <p:nvSpPr>
          <p:cNvPr id="765966" name="Text Box 14"/>
          <p:cNvSpPr txBox="1">
            <a:spLocks noChangeArrowheads="1"/>
          </p:cNvSpPr>
          <p:nvPr/>
        </p:nvSpPr>
        <p:spPr bwMode="auto">
          <a:xfrm>
            <a:off x="971550" y="1700213"/>
            <a:ext cx="7723188" cy="5794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solidFill>
                  <a:srgbClr val="000000"/>
                </a:solidFill>
                <a:ea typeface="宋体" pitchFamily="2" charset="-122"/>
              </a:rPr>
              <a:t>      解法二：在缩减后的样本空间</a:t>
            </a:r>
            <a:r>
              <a:rPr lang="en-US" altLang="zh-CN" sz="3200" b="1">
                <a:solidFill>
                  <a:srgbClr val="000000"/>
                </a:solidFill>
                <a:ea typeface="宋体" pitchFamily="2" charset="-122"/>
              </a:rPr>
              <a:t>A</a:t>
            </a:r>
            <a:r>
              <a:rPr lang="zh-CN" altLang="en-US" sz="3200" b="1">
                <a:solidFill>
                  <a:srgbClr val="000000"/>
                </a:solidFill>
                <a:ea typeface="宋体" pitchFamily="2" charset="-122"/>
              </a:rPr>
              <a:t>上计算</a:t>
            </a:r>
            <a:r>
              <a:rPr lang="en-US" altLang="zh-CN" sz="3200" b="1">
                <a:solidFill>
                  <a:srgbClr val="000000"/>
                </a:solidFill>
                <a:ea typeface="宋体" pitchFamily="2" charset="-122"/>
              </a:rPr>
              <a:t>.</a:t>
            </a:r>
          </a:p>
        </p:txBody>
      </p:sp>
      <p:sp>
        <p:nvSpPr>
          <p:cNvPr id="765967" name="Text Box 15"/>
          <p:cNvSpPr txBox="1">
            <a:spLocks noChangeArrowheads="1"/>
          </p:cNvSpPr>
          <p:nvPr/>
        </p:nvSpPr>
        <p:spPr bwMode="auto">
          <a:xfrm>
            <a:off x="900113" y="2781300"/>
            <a:ext cx="7777162" cy="1554163"/>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solidFill>
                  <a:srgbClr val="000000"/>
                </a:solidFill>
                <a:ea typeface="宋体" pitchFamily="2" charset="-122"/>
              </a:rPr>
              <a:t>       由于事件</a:t>
            </a:r>
            <a:r>
              <a:rPr lang="en-US" altLang="zh-CN" sz="3200" b="1">
                <a:solidFill>
                  <a:srgbClr val="000000"/>
                </a:solidFill>
                <a:ea typeface="宋体" pitchFamily="2" charset="-122"/>
              </a:rPr>
              <a:t>A</a:t>
            </a:r>
            <a:r>
              <a:rPr lang="zh-CN" altLang="en-US" sz="3200" b="1">
                <a:solidFill>
                  <a:srgbClr val="000000"/>
                </a:solidFill>
                <a:ea typeface="宋体" pitchFamily="2" charset="-122"/>
              </a:rPr>
              <a:t>已经发生，即第一次取到的是一等品，所以第二次取产品时，所有产品只有</a:t>
            </a:r>
            <a:r>
              <a:rPr lang="en-US" altLang="zh-CN" sz="3200" b="1">
                <a:solidFill>
                  <a:srgbClr val="000000"/>
                </a:solidFill>
                <a:ea typeface="宋体" pitchFamily="2" charset="-122"/>
              </a:rPr>
              <a:t>4</a:t>
            </a:r>
            <a:r>
              <a:rPr lang="zh-CN" altLang="en-US" sz="3200" b="1">
                <a:solidFill>
                  <a:srgbClr val="000000"/>
                </a:solidFill>
                <a:ea typeface="宋体" pitchFamily="2" charset="-122"/>
              </a:rPr>
              <a:t>只，而其中一等品只剩下</a:t>
            </a:r>
            <a:r>
              <a:rPr lang="en-US" altLang="zh-CN" sz="3200" b="1">
                <a:solidFill>
                  <a:srgbClr val="000000"/>
                </a:solidFill>
                <a:ea typeface="宋体" pitchFamily="2" charset="-122"/>
              </a:rPr>
              <a:t>2</a:t>
            </a:r>
            <a:r>
              <a:rPr lang="zh-CN" altLang="en-US" sz="3200" b="1">
                <a:solidFill>
                  <a:srgbClr val="000000"/>
                </a:solidFill>
                <a:ea typeface="宋体" pitchFamily="2" charset="-122"/>
              </a:rPr>
              <a:t>只，故</a:t>
            </a:r>
          </a:p>
        </p:txBody>
      </p:sp>
      <p:sp>
        <p:nvSpPr>
          <p:cNvPr id="765968" name="Text Box 16"/>
          <p:cNvSpPr txBox="1">
            <a:spLocks noChangeArrowheads="1"/>
          </p:cNvSpPr>
          <p:nvPr/>
        </p:nvSpPr>
        <p:spPr bwMode="auto">
          <a:xfrm>
            <a:off x="1836738" y="5013325"/>
            <a:ext cx="4051300" cy="6413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3600" b="1">
                <a:solidFill>
                  <a:srgbClr val="000000"/>
                </a:solidFill>
                <a:ea typeface="宋体" pitchFamily="2" charset="-122"/>
              </a:rPr>
              <a:t>P( B | A )</a:t>
            </a:r>
            <a:r>
              <a:rPr lang="en-US" altLang="zh-CN" sz="3200" b="1">
                <a:solidFill>
                  <a:srgbClr val="000000"/>
                </a:solidFill>
                <a:ea typeface="宋体" pitchFamily="2" charset="-122"/>
              </a:rPr>
              <a:t>   </a:t>
            </a:r>
          </a:p>
        </p:txBody>
      </p:sp>
      <p:graphicFrame>
        <p:nvGraphicFramePr>
          <p:cNvPr id="765969" name="Object 17"/>
          <p:cNvGraphicFramePr>
            <a:graphicFrameLocks noChangeAspect="1"/>
          </p:cNvGraphicFramePr>
          <p:nvPr/>
        </p:nvGraphicFramePr>
        <p:xfrm>
          <a:off x="3995738" y="4868863"/>
          <a:ext cx="1089025" cy="1079500"/>
        </p:xfrm>
        <a:graphic>
          <a:graphicData uri="http://schemas.openxmlformats.org/presentationml/2006/ole">
            <p:oleObj spid="_x0000_s60418" name="Equation" r:id="rId4" imgW="26640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65966"/>
                                        </p:tgtEl>
                                        <p:attrNameLst>
                                          <p:attrName>style.visibility</p:attrName>
                                        </p:attrNameLst>
                                      </p:cBhvr>
                                      <p:to>
                                        <p:strVal val="visible"/>
                                      </p:to>
                                    </p:set>
                                    <p:animEffect transition="in" filter="slide(fromLeft)">
                                      <p:cBhvr>
                                        <p:cTn id="7" dur="500"/>
                                        <p:tgtEl>
                                          <p:spTgt spid="76596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65967"/>
                                        </p:tgtEl>
                                        <p:attrNameLst>
                                          <p:attrName>style.visibility</p:attrName>
                                        </p:attrNameLst>
                                      </p:cBhvr>
                                      <p:to>
                                        <p:strVal val="visible"/>
                                      </p:to>
                                    </p:set>
                                    <p:animEffect transition="in" filter="slide(fromRight)">
                                      <p:cBhvr>
                                        <p:cTn id="12" dur="500"/>
                                        <p:tgtEl>
                                          <p:spTgt spid="76596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65968"/>
                                        </p:tgtEl>
                                        <p:attrNameLst>
                                          <p:attrName>style.visibility</p:attrName>
                                        </p:attrNameLst>
                                      </p:cBhvr>
                                      <p:to>
                                        <p:strVal val="visible"/>
                                      </p:to>
                                    </p:set>
                                    <p:animEffect transition="in" filter="slide(fromRight)">
                                      <p:cBhvr>
                                        <p:cTn id="17" dur="500"/>
                                        <p:tgtEl>
                                          <p:spTgt spid="7659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765969"/>
                                        </p:tgtEl>
                                        <p:attrNameLst>
                                          <p:attrName>style.visibility</p:attrName>
                                        </p:attrNameLst>
                                      </p:cBhvr>
                                      <p:to>
                                        <p:strVal val="visible"/>
                                      </p:to>
                                    </p:set>
                                    <p:animEffect transition="in" filter="slide(fromRight)">
                                      <p:cBhvr>
                                        <p:cTn id="22" dur="500"/>
                                        <p:tgtEl>
                                          <p:spTgt spid="765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66" grpId="0"/>
      <p:bldP spid="765967" grpId="0"/>
      <p:bldP spid="76596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4"/>
          <p:cNvSpPr>
            <a:spLocks noChangeArrowheads="1"/>
          </p:cNvSpPr>
          <p:nvPr/>
        </p:nvSpPr>
        <p:spPr bwMode="auto">
          <a:xfrm>
            <a:off x="1116013" y="620713"/>
            <a:ext cx="4106862"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条件概率的性质</a:t>
            </a:r>
          </a:p>
        </p:txBody>
      </p:sp>
      <p:graphicFrame>
        <p:nvGraphicFramePr>
          <p:cNvPr id="768007" name="Object 7"/>
          <p:cNvGraphicFramePr>
            <a:graphicFrameLocks noChangeAspect="1"/>
          </p:cNvGraphicFramePr>
          <p:nvPr/>
        </p:nvGraphicFramePr>
        <p:xfrm>
          <a:off x="1103313" y="3141663"/>
          <a:ext cx="7213600" cy="1058862"/>
        </p:xfrm>
        <a:graphic>
          <a:graphicData uri="http://schemas.openxmlformats.org/presentationml/2006/ole">
            <p:oleObj spid="_x0000_s61442" name="Equation" r:id="rId4" imgW="3111480" imgH="457200" progId="Equation.3">
              <p:embed/>
            </p:oleObj>
          </a:graphicData>
        </a:graphic>
      </p:graphicFrame>
      <p:graphicFrame>
        <p:nvGraphicFramePr>
          <p:cNvPr id="768008" name="Object 8"/>
          <p:cNvGraphicFramePr>
            <a:graphicFrameLocks noChangeAspect="1"/>
          </p:cNvGraphicFramePr>
          <p:nvPr/>
        </p:nvGraphicFramePr>
        <p:xfrm>
          <a:off x="2268538" y="3987800"/>
          <a:ext cx="4319587" cy="1346200"/>
        </p:xfrm>
        <a:graphic>
          <a:graphicData uri="http://schemas.openxmlformats.org/presentationml/2006/ole">
            <p:oleObj spid="_x0000_s61443" name="Equation" r:id="rId5" imgW="1549080" imgH="482400" progId="Equation.3">
              <p:embed/>
            </p:oleObj>
          </a:graphicData>
        </a:graphic>
      </p:graphicFrame>
      <p:graphicFrame>
        <p:nvGraphicFramePr>
          <p:cNvPr id="768010" name="Object 10"/>
          <p:cNvGraphicFramePr>
            <a:graphicFrameLocks noChangeAspect="1"/>
          </p:cNvGraphicFramePr>
          <p:nvPr/>
        </p:nvGraphicFramePr>
        <p:xfrm>
          <a:off x="1108075" y="1724025"/>
          <a:ext cx="4276725" cy="638175"/>
        </p:xfrm>
        <a:graphic>
          <a:graphicData uri="http://schemas.openxmlformats.org/presentationml/2006/ole">
            <p:oleObj spid="_x0000_s61444" name="Equation" r:id="rId6" imgW="1701720" imgH="253800" progId="Equation.3">
              <p:embed/>
            </p:oleObj>
          </a:graphicData>
        </a:graphic>
      </p:graphicFrame>
      <p:graphicFrame>
        <p:nvGraphicFramePr>
          <p:cNvPr id="768011" name="Object 11"/>
          <p:cNvGraphicFramePr>
            <a:graphicFrameLocks noChangeAspect="1"/>
          </p:cNvGraphicFramePr>
          <p:nvPr/>
        </p:nvGraphicFramePr>
        <p:xfrm>
          <a:off x="1089025" y="2405063"/>
          <a:ext cx="5919788" cy="612775"/>
        </p:xfrm>
        <a:graphic>
          <a:graphicData uri="http://schemas.openxmlformats.org/presentationml/2006/ole">
            <p:oleObj spid="_x0000_s61445" name="Equation" r:id="rId7" imgW="2450880" imgH="253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10"/>
                                        </p:tgtEl>
                                        <p:attrNameLst>
                                          <p:attrName>style.visibility</p:attrName>
                                        </p:attrNameLst>
                                      </p:cBhvr>
                                      <p:to>
                                        <p:strVal val="visible"/>
                                      </p:to>
                                    </p:set>
                                    <p:animEffect transition="in" filter="wipe(left)">
                                      <p:cBhvr>
                                        <p:cTn id="7" dur="500"/>
                                        <p:tgtEl>
                                          <p:spTgt spid="7680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68011"/>
                                        </p:tgtEl>
                                        <p:attrNameLst>
                                          <p:attrName>style.visibility</p:attrName>
                                        </p:attrNameLst>
                                      </p:cBhvr>
                                      <p:to>
                                        <p:strVal val="visible"/>
                                      </p:to>
                                    </p:set>
                                    <p:anim calcmode="lin" valueType="num">
                                      <p:cBhvr additive="base">
                                        <p:cTn id="12" dur="500" fill="hold"/>
                                        <p:tgtEl>
                                          <p:spTgt spid="768011"/>
                                        </p:tgtEl>
                                        <p:attrNameLst>
                                          <p:attrName>ppt_x</p:attrName>
                                        </p:attrNameLst>
                                      </p:cBhvr>
                                      <p:tavLst>
                                        <p:tav tm="0">
                                          <p:val>
                                            <p:strVal val="0-#ppt_w/2"/>
                                          </p:val>
                                        </p:tav>
                                        <p:tav tm="100000">
                                          <p:val>
                                            <p:strVal val="#ppt_x"/>
                                          </p:val>
                                        </p:tav>
                                      </p:tavLst>
                                    </p:anim>
                                    <p:anim calcmode="lin" valueType="num">
                                      <p:cBhvr additive="base">
                                        <p:cTn id="13" dur="500" fill="hold"/>
                                        <p:tgtEl>
                                          <p:spTgt spid="768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68007"/>
                                        </p:tgtEl>
                                        <p:attrNameLst>
                                          <p:attrName>style.visibility</p:attrName>
                                        </p:attrNameLst>
                                      </p:cBhvr>
                                      <p:to>
                                        <p:strVal val="visible"/>
                                      </p:to>
                                    </p:set>
                                    <p:animEffect transition="in" filter="wipe(left)">
                                      <p:cBhvr>
                                        <p:cTn id="18" dur="500"/>
                                        <p:tgtEl>
                                          <p:spTgt spid="76800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68008"/>
                                        </p:tgtEl>
                                        <p:attrNameLst>
                                          <p:attrName>style.visibility</p:attrName>
                                        </p:attrNameLst>
                                      </p:cBhvr>
                                      <p:to>
                                        <p:strVal val="visible"/>
                                      </p:to>
                                    </p:set>
                                    <p:animEffect transition="in" filter="wipe(left)">
                                      <p:cBhvr>
                                        <p:cTn id="23" dur="500"/>
                                        <p:tgtEl>
                                          <p:spTgt spid="768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ChangeArrowheads="1"/>
          </p:cNvSpPr>
          <p:nvPr/>
        </p:nvSpPr>
        <p:spPr bwMode="auto">
          <a:xfrm>
            <a:off x="1116013" y="620713"/>
            <a:ext cx="4032250" cy="762000"/>
          </a:xfrm>
          <a:prstGeom prst="rect">
            <a:avLst/>
          </a:prstGeom>
          <a:noFill/>
          <a:ln w="9525">
            <a:noFill/>
            <a:miter lim="800000"/>
            <a:headEnd/>
            <a:tailEnd/>
          </a:ln>
        </p:spPr>
        <p:txBody>
          <a:bodyPr>
            <a:spAutoFit/>
          </a:bodyPr>
          <a:lstStyle/>
          <a:p>
            <a:r>
              <a:rPr lang="zh-CN" altLang="en-US" sz="4400" b="1">
                <a:ea typeface="宋体" pitchFamily="2" charset="-122"/>
              </a:rPr>
              <a:t>乘法公式</a:t>
            </a:r>
          </a:p>
        </p:txBody>
      </p:sp>
      <p:sp>
        <p:nvSpPr>
          <p:cNvPr id="770057" name="Text Box 9"/>
          <p:cNvSpPr txBox="1">
            <a:spLocks noChangeArrowheads="1"/>
          </p:cNvSpPr>
          <p:nvPr/>
        </p:nvSpPr>
        <p:spPr bwMode="auto">
          <a:xfrm>
            <a:off x="1403350" y="1844675"/>
            <a:ext cx="39624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ea typeface="宋体" pitchFamily="2" charset="-122"/>
              </a:rPr>
              <a:t>由条件概率的定义：</a:t>
            </a:r>
          </a:p>
        </p:txBody>
      </p:sp>
      <p:graphicFrame>
        <p:nvGraphicFramePr>
          <p:cNvPr id="770058" name="Object 10"/>
          <p:cNvGraphicFramePr>
            <a:graphicFrameLocks noChangeAspect="1"/>
          </p:cNvGraphicFramePr>
          <p:nvPr/>
        </p:nvGraphicFramePr>
        <p:xfrm>
          <a:off x="2771775" y="2925763"/>
          <a:ext cx="2959100" cy="1022350"/>
        </p:xfrm>
        <a:graphic>
          <a:graphicData uri="http://schemas.openxmlformats.org/presentationml/2006/ole">
            <p:oleObj spid="_x0000_s62466" name="Equation" r:id="rId4" imgW="1130040" imgH="419040" progId="">
              <p:embed/>
            </p:oleObj>
          </a:graphicData>
        </a:graphic>
      </p:graphicFrame>
      <p:sp>
        <p:nvSpPr>
          <p:cNvPr id="770059" name="Rectangle 11"/>
          <p:cNvSpPr>
            <a:spLocks noChangeArrowheads="1"/>
          </p:cNvSpPr>
          <p:nvPr/>
        </p:nvSpPr>
        <p:spPr bwMode="auto">
          <a:xfrm>
            <a:off x="1255713" y="4365625"/>
            <a:ext cx="6954837" cy="579438"/>
          </a:xfrm>
          <a:prstGeom prst="rect">
            <a:avLst/>
          </a:prstGeom>
          <a:noFill/>
          <a:ln w="9525">
            <a:noFill/>
            <a:miter lim="800000"/>
            <a:headEnd/>
            <a:tailEnd/>
          </a:ln>
        </p:spPr>
        <p:txBody>
          <a:bodyPr wrap="none" anchor="ctr">
            <a:spAutoFit/>
          </a:bodyPr>
          <a:lstStyle/>
          <a:p>
            <a:pPr algn="ctr"/>
            <a:r>
              <a:rPr lang="zh-CN" altLang="en-US" sz="3200" b="1">
                <a:solidFill>
                  <a:srgbClr val="000000"/>
                </a:solidFill>
                <a:ea typeface="宋体" pitchFamily="2" charset="-122"/>
              </a:rPr>
              <a:t>若已知</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 </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a:t>
            </a:r>
            <a:r>
              <a:rPr lang="zh-CN" altLang="en-US" sz="3200" b="1">
                <a:solidFill>
                  <a:srgbClr val="000000"/>
                </a:solidFill>
                <a:ea typeface="宋体" pitchFamily="2" charset="-122"/>
              </a:rPr>
              <a:t>时</a:t>
            </a:r>
            <a:r>
              <a:rPr lang="en-US" altLang="zh-CN" sz="3200" b="1">
                <a:solidFill>
                  <a:srgbClr val="000000"/>
                </a:solidFill>
                <a:ea typeface="宋体" pitchFamily="2" charset="-122"/>
              </a:rPr>
              <a:t>, </a:t>
            </a:r>
            <a:r>
              <a:rPr lang="zh-CN" altLang="en-US" sz="3200" b="1">
                <a:solidFill>
                  <a:srgbClr val="000000"/>
                </a:solidFill>
                <a:ea typeface="宋体" pitchFamily="2" charset="-122"/>
              </a:rPr>
              <a:t>可以反求</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AB</a:t>
            </a:r>
            <a:r>
              <a:rPr lang="en-US" altLang="zh-CN" sz="3200" b="1">
                <a:solidFill>
                  <a:srgbClr val="000000"/>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0057"/>
                                        </p:tgtEl>
                                        <p:attrNameLst>
                                          <p:attrName>style.visibility</p:attrName>
                                        </p:attrNameLst>
                                      </p:cBhvr>
                                      <p:to>
                                        <p:strVal val="visible"/>
                                      </p:to>
                                    </p:set>
                                    <p:animEffect transition="in" filter="wipe(left)">
                                      <p:cBhvr>
                                        <p:cTn id="7" dur="500"/>
                                        <p:tgtEl>
                                          <p:spTgt spid="7700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70058"/>
                                        </p:tgtEl>
                                        <p:attrNameLst>
                                          <p:attrName>style.visibility</p:attrName>
                                        </p:attrNameLst>
                                      </p:cBhvr>
                                      <p:to>
                                        <p:strVal val="visible"/>
                                      </p:to>
                                    </p:set>
                                    <p:anim calcmode="lin" valueType="num">
                                      <p:cBhvr additive="base">
                                        <p:cTn id="12" dur="500" fill="hold"/>
                                        <p:tgtEl>
                                          <p:spTgt spid="770058"/>
                                        </p:tgtEl>
                                        <p:attrNameLst>
                                          <p:attrName>ppt_x</p:attrName>
                                        </p:attrNameLst>
                                      </p:cBhvr>
                                      <p:tavLst>
                                        <p:tav tm="0">
                                          <p:val>
                                            <p:strVal val="1+#ppt_w/2"/>
                                          </p:val>
                                        </p:tav>
                                        <p:tav tm="100000">
                                          <p:val>
                                            <p:strVal val="#ppt_x"/>
                                          </p:val>
                                        </p:tav>
                                      </p:tavLst>
                                    </p:anim>
                                    <p:anim calcmode="lin" valueType="num">
                                      <p:cBhvr additive="base">
                                        <p:cTn id="13" dur="500" fill="hold"/>
                                        <p:tgtEl>
                                          <p:spTgt spid="7700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70059"/>
                                        </p:tgtEl>
                                        <p:attrNameLst>
                                          <p:attrName>style.visibility</p:attrName>
                                        </p:attrNameLst>
                                      </p:cBhvr>
                                      <p:to>
                                        <p:strVal val="visible"/>
                                      </p:to>
                                    </p:set>
                                    <p:animEffect transition="in" filter="wipe(left)">
                                      <p:cBhvr>
                                        <p:cTn id="18" dur="500"/>
                                        <p:tgtEl>
                                          <p:spTgt spid="77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7" grpId="0" autoUpdateAnimBg="0"/>
      <p:bldP spid="770059"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11" name="Text Box 15"/>
          <p:cNvSpPr txBox="1">
            <a:spLocks noChangeArrowheads="1"/>
          </p:cNvSpPr>
          <p:nvPr/>
        </p:nvSpPr>
        <p:spPr bwMode="auto">
          <a:xfrm>
            <a:off x="1619250" y="1700213"/>
            <a:ext cx="6459538" cy="579437"/>
          </a:xfrm>
          <a:prstGeom prst="rect">
            <a:avLst/>
          </a:prstGeom>
          <a:noFill/>
          <a:ln w="9525" algn="ctr">
            <a:noFill/>
            <a:miter lim="800000"/>
            <a:headEnd/>
            <a:tailEnd/>
          </a:ln>
        </p:spPr>
        <p:txBody>
          <a:bodyPr wrap="none">
            <a:spAutoFit/>
          </a:bodyPr>
          <a:lstStyle/>
          <a:p>
            <a:pPr>
              <a:spcBef>
                <a:spcPct val="50000"/>
              </a:spcBef>
            </a:pPr>
            <a:r>
              <a:rPr lang="zh-CN" altLang="en-US" sz="3200" b="1">
                <a:solidFill>
                  <a:srgbClr val="000000"/>
                </a:solidFill>
                <a:ea typeface="宋体" pitchFamily="2" charset="-122"/>
              </a:rPr>
              <a:t>设</a:t>
            </a:r>
            <a:r>
              <a:rPr lang="en-US" altLang="zh-CN" sz="3200" b="1">
                <a:solidFill>
                  <a:srgbClr val="000000"/>
                </a:solidFill>
                <a:ea typeface="宋体" pitchFamily="2" charset="-122"/>
              </a:rPr>
              <a:t>A</a:t>
            </a:r>
            <a:r>
              <a:rPr lang="zh-CN" altLang="en-US" sz="3200" b="1">
                <a:solidFill>
                  <a:srgbClr val="000000"/>
                </a:solidFill>
                <a:ea typeface="宋体" pitchFamily="2" charset="-122"/>
              </a:rPr>
              <a:t>，</a:t>
            </a:r>
            <a:r>
              <a:rPr lang="en-US" altLang="zh-CN" sz="3200" b="1">
                <a:solidFill>
                  <a:srgbClr val="000000"/>
                </a:solidFill>
                <a:ea typeface="宋体" pitchFamily="2" charset="-122"/>
              </a:rPr>
              <a:t>B</a:t>
            </a:r>
            <a:r>
              <a:rPr lang="zh-CN" altLang="en-US" sz="3200" b="1">
                <a:solidFill>
                  <a:srgbClr val="000000"/>
                </a:solidFill>
                <a:ea typeface="宋体" pitchFamily="2" charset="-122"/>
              </a:rPr>
              <a:t>是两个事件，若</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)&gt;0,   </a:t>
            </a:r>
            <a:r>
              <a:rPr lang="zh-CN" altLang="en-US" sz="3200" b="1">
                <a:solidFill>
                  <a:srgbClr val="000000"/>
                </a:solidFill>
                <a:ea typeface="宋体" pitchFamily="2" charset="-122"/>
              </a:rPr>
              <a:t>则</a:t>
            </a:r>
          </a:p>
        </p:txBody>
      </p:sp>
      <p:sp>
        <p:nvSpPr>
          <p:cNvPr id="772112" name="Text Box 16"/>
          <p:cNvSpPr txBox="1">
            <a:spLocks noChangeArrowheads="1"/>
          </p:cNvSpPr>
          <p:nvPr/>
        </p:nvSpPr>
        <p:spPr bwMode="auto">
          <a:xfrm>
            <a:off x="898525" y="3573463"/>
            <a:ext cx="2935288" cy="579437"/>
          </a:xfrm>
          <a:prstGeom prst="rect">
            <a:avLst/>
          </a:prstGeom>
          <a:noFill/>
          <a:ln w="9525" algn="ctr">
            <a:noFill/>
            <a:miter lim="800000"/>
            <a:headEnd/>
            <a:tailEnd/>
          </a:ln>
        </p:spPr>
        <p:txBody>
          <a:bodyPr wrap="none">
            <a:spAutoFit/>
          </a:bodyPr>
          <a:lstStyle/>
          <a:p>
            <a:pPr>
              <a:spcBef>
                <a:spcPct val="50000"/>
              </a:spcBef>
            </a:pPr>
            <a:r>
              <a:rPr lang="zh-CN" altLang="en-US" sz="3200" b="1">
                <a:solidFill>
                  <a:srgbClr val="000000"/>
                </a:solidFill>
                <a:ea typeface="宋体" pitchFamily="2" charset="-122"/>
              </a:rPr>
              <a:t>若</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a:solidFill>
                  <a:srgbClr val="000000"/>
                </a:solidFill>
                <a:ea typeface="宋体" pitchFamily="2" charset="-122"/>
              </a:rPr>
              <a:t>)&gt;0,      </a:t>
            </a:r>
            <a:r>
              <a:rPr lang="zh-CN" altLang="en-US" sz="3200" b="1">
                <a:solidFill>
                  <a:srgbClr val="000000"/>
                </a:solidFill>
                <a:ea typeface="宋体" pitchFamily="2" charset="-122"/>
              </a:rPr>
              <a:t>则</a:t>
            </a:r>
          </a:p>
        </p:txBody>
      </p:sp>
      <p:grpSp>
        <p:nvGrpSpPr>
          <p:cNvPr id="2" name="Group 17"/>
          <p:cNvGrpSpPr>
            <a:grpSpLocks/>
          </p:cNvGrpSpPr>
          <p:nvPr/>
        </p:nvGrpSpPr>
        <p:grpSpPr bwMode="auto">
          <a:xfrm>
            <a:off x="1258888" y="2708275"/>
            <a:ext cx="4906962" cy="579438"/>
            <a:chOff x="793" y="2069"/>
            <a:chExt cx="3091" cy="365"/>
          </a:xfrm>
        </p:grpSpPr>
        <p:sp>
          <p:nvSpPr>
            <p:cNvPr id="140298" name="Text Box 18"/>
            <p:cNvSpPr txBox="1">
              <a:spLocks noChangeArrowheads="1"/>
            </p:cNvSpPr>
            <p:nvPr/>
          </p:nvSpPr>
          <p:spPr bwMode="auto">
            <a:xfrm>
              <a:off x="793" y="2069"/>
              <a:ext cx="2268" cy="365"/>
            </a:xfrm>
            <a:prstGeom prst="rect">
              <a:avLst/>
            </a:prstGeom>
            <a:solidFill>
              <a:srgbClr val="CCFFCC"/>
            </a:solidFill>
            <a:ln w="9525">
              <a:noFill/>
              <a:miter lim="800000"/>
              <a:headEnd/>
              <a:tailEnd/>
            </a:ln>
          </p:spPr>
          <p:txBody>
            <a:bodyPr>
              <a:spAutoFit/>
            </a:bodyPr>
            <a:lstStyle/>
            <a:p>
              <a:pPr>
                <a:spcBef>
                  <a:spcPct val="50000"/>
                </a:spcBef>
              </a:pP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AB</a:t>
              </a:r>
              <a:r>
                <a:rPr lang="en-US" altLang="zh-CN" sz="3200" b="1">
                  <a:solidFill>
                    <a:srgbClr val="000000"/>
                  </a:solidFill>
                  <a:ea typeface="宋体" pitchFamily="2" charset="-122"/>
                </a:rPr>
                <a:t>)=</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a:t>
              </a:r>
            </a:p>
          </p:txBody>
        </p:sp>
        <p:sp>
          <p:nvSpPr>
            <p:cNvPr id="140299" name="Text Box 19"/>
            <p:cNvSpPr txBox="1">
              <a:spLocks noChangeArrowheads="1"/>
            </p:cNvSpPr>
            <p:nvPr/>
          </p:nvSpPr>
          <p:spPr bwMode="auto">
            <a:xfrm>
              <a:off x="3470" y="2069"/>
              <a:ext cx="414" cy="365"/>
            </a:xfrm>
            <a:prstGeom prst="rect">
              <a:avLst/>
            </a:prstGeom>
            <a:noFill/>
            <a:ln w="9525" algn="ctr">
              <a:noFill/>
              <a:miter lim="800000"/>
              <a:headEnd/>
              <a:tailEnd/>
            </a:ln>
          </p:spPr>
          <p:txBody>
            <a:bodyPr wrap="none">
              <a:spAutoFit/>
            </a:bodyPr>
            <a:lstStyle/>
            <a:p>
              <a:pPr>
                <a:spcBef>
                  <a:spcPct val="50000"/>
                </a:spcBef>
              </a:pPr>
              <a:r>
                <a:rPr lang="en-US" altLang="zh-CN" sz="3200" b="1">
                  <a:solidFill>
                    <a:srgbClr val="000000"/>
                  </a:solidFill>
                  <a:ea typeface="宋体" pitchFamily="2" charset="-122"/>
                </a:rPr>
                <a:t>(1)</a:t>
              </a:r>
            </a:p>
          </p:txBody>
        </p:sp>
      </p:grpSp>
      <p:grpSp>
        <p:nvGrpSpPr>
          <p:cNvPr id="3" name="Group 20"/>
          <p:cNvGrpSpPr>
            <a:grpSpLocks/>
          </p:cNvGrpSpPr>
          <p:nvPr/>
        </p:nvGrpSpPr>
        <p:grpSpPr bwMode="auto">
          <a:xfrm>
            <a:off x="1187450" y="4581525"/>
            <a:ext cx="4906963" cy="579438"/>
            <a:chOff x="793" y="3249"/>
            <a:chExt cx="3091" cy="365"/>
          </a:xfrm>
        </p:grpSpPr>
        <p:sp>
          <p:nvSpPr>
            <p:cNvPr id="140296" name="Rectangle 21"/>
            <p:cNvSpPr>
              <a:spLocks noChangeArrowheads="1"/>
            </p:cNvSpPr>
            <p:nvPr/>
          </p:nvSpPr>
          <p:spPr bwMode="auto">
            <a:xfrm>
              <a:off x="793" y="3249"/>
              <a:ext cx="2314" cy="365"/>
            </a:xfrm>
            <a:prstGeom prst="rect">
              <a:avLst/>
            </a:prstGeom>
            <a:solidFill>
              <a:srgbClr val="CCFFCC"/>
            </a:solidFill>
            <a:ln w="9525">
              <a:noFill/>
              <a:miter lim="800000"/>
              <a:headEnd/>
              <a:tailEnd/>
            </a:ln>
          </p:spPr>
          <p:txBody>
            <a:bodyPr anchor="ctr">
              <a:spAutoFit/>
            </a:bodyPr>
            <a:lstStyle/>
            <a:p>
              <a:pPr algn="ctr">
                <a:spcBef>
                  <a:spcPct val="50000"/>
                </a:spcBef>
              </a:pP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AB</a:t>
              </a:r>
              <a:r>
                <a:rPr lang="en-US" altLang="zh-CN" sz="3200" b="1">
                  <a:solidFill>
                    <a:srgbClr val="000000"/>
                  </a:solidFill>
                  <a:ea typeface="宋体" pitchFamily="2" charset="-122"/>
                </a:rPr>
                <a:t>)=</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a:solidFill>
                    <a:srgbClr val="000000"/>
                  </a:solidFill>
                  <a:ea typeface="宋体" pitchFamily="2" charset="-122"/>
                </a:rPr>
                <a:t>)</a:t>
              </a: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a:solidFill>
                    <a:srgbClr val="000000"/>
                  </a:solidFill>
                  <a:ea typeface="宋体" pitchFamily="2" charset="-122"/>
                </a:rPr>
                <a:t>)</a:t>
              </a:r>
            </a:p>
          </p:txBody>
        </p:sp>
        <p:sp>
          <p:nvSpPr>
            <p:cNvPr id="140297" name="Text Box 22"/>
            <p:cNvSpPr txBox="1">
              <a:spLocks noChangeArrowheads="1"/>
            </p:cNvSpPr>
            <p:nvPr/>
          </p:nvSpPr>
          <p:spPr bwMode="auto">
            <a:xfrm>
              <a:off x="3470" y="3249"/>
              <a:ext cx="414" cy="365"/>
            </a:xfrm>
            <a:prstGeom prst="rect">
              <a:avLst/>
            </a:prstGeom>
            <a:noFill/>
            <a:ln w="9525" algn="ctr">
              <a:noFill/>
              <a:miter lim="800000"/>
              <a:headEnd/>
              <a:tailEnd/>
            </a:ln>
          </p:spPr>
          <p:txBody>
            <a:bodyPr wrap="none">
              <a:spAutoFit/>
            </a:bodyPr>
            <a:lstStyle/>
            <a:p>
              <a:pPr>
                <a:spcBef>
                  <a:spcPct val="50000"/>
                </a:spcBef>
              </a:pPr>
              <a:r>
                <a:rPr lang="en-US" altLang="zh-CN" sz="3200" b="1">
                  <a:solidFill>
                    <a:srgbClr val="000000"/>
                  </a:solidFill>
                  <a:ea typeface="宋体" pitchFamily="2" charset="-122"/>
                </a:rPr>
                <a:t>(2)</a:t>
              </a:r>
            </a:p>
          </p:txBody>
        </p:sp>
      </p:grpSp>
      <p:sp>
        <p:nvSpPr>
          <p:cNvPr id="772119" name="AutoShape 23"/>
          <p:cNvSpPr>
            <a:spLocks noChangeArrowheads="1"/>
          </p:cNvSpPr>
          <p:nvPr/>
        </p:nvSpPr>
        <p:spPr bwMode="auto">
          <a:xfrm flipH="1">
            <a:off x="6227763" y="2781300"/>
            <a:ext cx="2667000" cy="2663825"/>
          </a:xfrm>
          <a:prstGeom prst="wedgeRoundRectCallout">
            <a:avLst>
              <a:gd name="adj1" fmla="val 63273"/>
              <a:gd name="adj2" fmla="val -1852"/>
              <a:gd name="adj3" fmla="val 16667"/>
            </a:avLst>
          </a:prstGeom>
          <a:solidFill>
            <a:srgbClr val="FFFF99"/>
          </a:solidFill>
          <a:ln w="9525">
            <a:solidFill>
              <a:srgbClr val="000000"/>
            </a:solidFill>
            <a:miter lim="800000"/>
            <a:headEnd/>
            <a:tailEnd/>
          </a:ln>
        </p:spPr>
        <p:txBody>
          <a:bodyPr wrap="none" anchor="ctr"/>
          <a:lstStyle/>
          <a:p>
            <a:pPr algn="ctr"/>
            <a:r>
              <a:rPr lang="en-US" altLang="zh-CN" b="1">
                <a:solidFill>
                  <a:srgbClr val="0A14D4"/>
                </a:solidFill>
                <a:ea typeface="宋体" pitchFamily="2" charset="-122"/>
              </a:rPr>
              <a:t>(1)</a:t>
            </a:r>
            <a:r>
              <a:rPr lang="zh-CN" altLang="en-US" b="1">
                <a:solidFill>
                  <a:srgbClr val="0A14D4"/>
                </a:solidFill>
                <a:ea typeface="宋体" pitchFamily="2" charset="-122"/>
              </a:rPr>
              <a:t>和</a:t>
            </a:r>
            <a:r>
              <a:rPr lang="en-US" altLang="zh-CN" b="1">
                <a:solidFill>
                  <a:srgbClr val="0A14D4"/>
                </a:solidFill>
                <a:ea typeface="宋体" pitchFamily="2" charset="-122"/>
              </a:rPr>
              <a:t>(2)</a:t>
            </a:r>
            <a:r>
              <a:rPr lang="zh-CN" altLang="en-US" b="1">
                <a:solidFill>
                  <a:srgbClr val="0A14D4"/>
                </a:solidFill>
                <a:ea typeface="宋体" pitchFamily="2" charset="-122"/>
              </a:rPr>
              <a:t>式都称</a:t>
            </a:r>
          </a:p>
          <a:p>
            <a:pPr algn="ctr"/>
            <a:r>
              <a:rPr lang="zh-CN" altLang="en-US" b="1">
                <a:solidFill>
                  <a:srgbClr val="0A14D4"/>
                </a:solidFill>
                <a:ea typeface="宋体" pitchFamily="2" charset="-122"/>
              </a:rPr>
              <a:t>为乘法公式</a:t>
            </a:r>
            <a:r>
              <a:rPr lang="en-US" altLang="zh-CN" b="1">
                <a:solidFill>
                  <a:srgbClr val="0A14D4"/>
                </a:solidFill>
                <a:ea typeface="宋体" pitchFamily="2" charset="-122"/>
              </a:rPr>
              <a:t>,   </a:t>
            </a:r>
            <a:r>
              <a:rPr lang="zh-CN" altLang="en-US" b="1">
                <a:solidFill>
                  <a:srgbClr val="0A14D4"/>
                </a:solidFill>
                <a:ea typeface="宋体" pitchFamily="2" charset="-122"/>
              </a:rPr>
              <a:t>利</a:t>
            </a:r>
          </a:p>
          <a:p>
            <a:pPr algn="ctr"/>
            <a:r>
              <a:rPr lang="zh-CN" altLang="en-US" b="1">
                <a:solidFill>
                  <a:srgbClr val="0A14D4"/>
                </a:solidFill>
                <a:ea typeface="宋体" pitchFamily="2" charset="-122"/>
              </a:rPr>
              <a:t>用它们可计算两</a:t>
            </a:r>
          </a:p>
          <a:p>
            <a:pPr algn="ctr"/>
            <a:r>
              <a:rPr lang="zh-CN" altLang="en-US" b="1">
                <a:solidFill>
                  <a:srgbClr val="0A14D4"/>
                </a:solidFill>
                <a:ea typeface="宋体" pitchFamily="2" charset="-122"/>
              </a:rPr>
              <a:t>个事件同时发生</a:t>
            </a:r>
          </a:p>
          <a:p>
            <a:pPr algn="ctr"/>
            <a:r>
              <a:rPr lang="zh-CN" altLang="en-US" b="1">
                <a:solidFill>
                  <a:srgbClr val="0A14D4"/>
                </a:solidFill>
                <a:ea typeface="宋体" pitchFamily="2" charset="-122"/>
              </a:rPr>
              <a:t>的概率</a:t>
            </a:r>
          </a:p>
        </p:txBody>
      </p:sp>
      <p:sp>
        <p:nvSpPr>
          <p:cNvPr id="140295" name="Rectangle 25"/>
          <p:cNvSpPr>
            <a:spLocks noChangeArrowheads="1"/>
          </p:cNvSpPr>
          <p:nvPr/>
        </p:nvSpPr>
        <p:spPr bwMode="auto">
          <a:xfrm>
            <a:off x="1187450" y="588963"/>
            <a:ext cx="2425700" cy="762000"/>
          </a:xfrm>
          <a:prstGeom prst="rect">
            <a:avLst/>
          </a:prstGeom>
          <a:noFill/>
          <a:ln w="9525">
            <a:noFill/>
            <a:miter lim="800000"/>
            <a:headEnd/>
            <a:tailEnd/>
          </a:ln>
        </p:spPr>
        <p:txBody>
          <a:bodyPr wrap="none">
            <a:spAutoFit/>
          </a:bodyPr>
          <a:lstStyle/>
          <a:p>
            <a:r>
              <a:rPr lang="zh-CN" altLang="en-US" sz="4400" b="1">
                <a:solidFill>
                  <a:srgbClr val="000000"/>
                </a:solidFill>
                <a:ea typeface="宋体" pitchFamily="2" charset="-122"/>
              </a:rPr>
              <a:t>乘法定理</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72111"/>
                                        </p:tgtEl>
                                        <p:attrNameLst>
                                          <p:attrName>style.visibility</p:attrName>
                                        </p:attrNameLst>
                                      </p:cBhvr>
                                      <p:to>
                                        <p:strVal val="visible"/>
                                      </p:to>
                                    </p:set>
                                    <p:animEffect transition="in" filter="slide(fromLeft)">
                                      <p:cBhvr>
                                        <p:cTn id="7" dur="500"/>
                                        <p:tgtEl>
                                          <p:spTgt spid="7721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72112"/>
                                        </p:tgtEl>
                                        <p:attrNameLst>
                                          <p:attrName>style.visibility</p:attrName>
                                        </p:attrNameLst>
                                      </p:cBhvr>
                                      <p:to>
                                        <p:strVal val="visible"/>
                                      </p:to>
                                    </p:set>
                                    <p:animEffect transition="in" filter="slide(fromLeft)">
                                      <p:cBhvr>
                                        <p:cTn id="17" dur="500"/>
                                        <p:tgtEl>
                                          <p:spTgt spid="7721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72119"/>
                                        </p:tgtEl>
                                        <p:attrNameLst>
                                          <p:attrName>style.visibility</p:attrName>
                                        </p:attrNameLst>
                                      </p:cBhvr>
                                      <p:to>
                                        <p:strVal val="visible"/>
                                      </p:to>
                                    </p:set>
                                    <p:animEffect transition="in" filter="slide(fromRight)">
                                      <p:cBhvr>
                                        <p:cTn id="27" dur="500"/>
                                        <p:tgtEl>
                                          <p:spTgt spid="772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11" grpId="0"/>
      <p:bldP spid="772112" grpId="0"/>
      <p:bldP spid="77211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1" name="Text Box 7"/>
          <p:cNvSpPr txBox="1">
            <a:spLocks noChangeArrowheads="1"/>
          </p:cNvSpPr>
          <p:nvPr/>
        </p:nvSpPr>
        <p:spPr bwMode="auto">
          <a:xfrm>
            <a:off x="1285875" y="2276475"/>
            <a:ext cx="1014413" cy="519113"/>
          </a:xfrm>
          <a:prstGeom prst="rect">
            <a:avLst/>
          </a:prstGeom>
          <a:noFill/>
          <a:ln w="9525">
            <a:noFill/>
            <a:miter lim="800000"/>
            <a:headEnd/>
            <a:tailEnd/>
          </a:ln>
        </p:spPr>
        <p:txBody>
          <a:bodyPr wrap="none">
            <a:spAutoFit/>
          </a:bodyPr>
          <a:lstStyle/>
          <a:p>
            <a:r>
              <a:rPr lang="zh-CN" altLang="en-US" b="1">
                <a:solidFill>
                  <a:srgbClr val="3333CC"/>
                </a:solidFill>
                <a:ea typeface="楷体_GB2312" pitchFamily="49" charset="-122"/>
              </a:rPr>
              <a:t>推广</a:t>
            </a:r>
            <a:r>
              <a:rPr lang="en-US" altLang="zh-CN" b="1">
                <a:solidFill>
                  <a:srgbClr val="3333CC"/>
                </a:solidFill>
                <a:ea typeface="楷体_GB2312" pitchFamily="49" charset="-122"/>
              </a:rPr>
              <a:t>:</a:t>
            </a:r>
          </a:p>
        </p:txBody>
      </p:sp>
      <p:graphicFrame>
        <p:nvGraphicFramePr>
          <p:cNvPr id="804872" name="Object 8"/>
          <p:cNvGraphicFramePr>
            <a:graphicFrameLocks noChangeAspect="1"/>
          </p:cNvGraphicFramePr>
          <p:nvPr/>
        </p:nvGraphicFramePr>
        <p:xfrm>
          <a:off x="900113" y="3573463"/>
          <a:ext cx="7993062" cy="1179512"/>
        </p:xfrm>
        <a:graphic>
          <a:graphicData uri="http://schemas.openxmlformats.org/presentationml/2006/ole">
            <p:oleObj spid="_x0000_s63490" name="公式" r:id="rId4" imgW="3632040" imgH="482400" progId="Equation.3">
              <p:embed/>
            </p:oleObj>
          </a:graphicData>
        </a:graphic>
      </p:graphicFrame>
      <p:graphicFrame>
        <p:nvGraphicFramePr>
          <p:cNvPr id="804873" name="Object 9"/>
          <p:cNvGraphicFramePr>
            <a:graphicFrameLocks noChangeAspect="1"/>
          </p:cNvGraphicFramePr>
          <p:nvPr/>
        </p:nvGraphicFramePr>
        <p:xfrm>
          <a:off x="2411413" y="2298700"/>
          <a:ext cx="5356225" cy="1123950"/>
        </p:xfrm>
        <a:graphic>
          <a:graphicData uri="http://schemas.openxmlformats.org/presentationml/2006/ole">
            <p:oleObj spid="_x0000_s63491" name="公式" r:id="rId5" imgW="2463480" imgH="469800" progId="Equation.3">
              <p:embed/>
            </p:oleObj>
          </a:graphicData>
        </a:graphic>
      </p:graphicFrame>
      <p:sp>
        <p:nvSpPr>
          <p:cNvPr id="63493" name="Rectangle 10"/>
          <p:cNvSpPr>
            <a:spLocks noChangeArrowheads="1"/>
          </p:cNvSpPr>
          <p:nvPr/>
        </p:nvSpPr>
        <p:spPr bwMode="auto">
          <a:xfrm>
            <a:off x="1187450" y="623888"/>
            <a:ext cx="4116388" cy="762000"/>
          </a:xfrm>
          <a:prstGeom prst="rect">
            <a:avLst/>
          </a:prstGeom>
          <a:noFill/>
          <a:ln w="9525">
            <a:noFill/>
            <a:miter lim="800000"/>
            <a:headEnd/>
            <a:tailEnd/>
          </a:ln>
        </p:spPr>
        <p:txBody>
          <a:bodyPr wrap="none">
            <a:spAutoFit/>
          </a:bodyPr>
          <a:lstStyle/>
          <a:p>
            <a:r>
              <a:rPr lang="zh-CN" altLang="en-US" sz="4400" b="1">
                <a:solidFill>
                  <a:srgbClr val="000000"/>
                </a:solidFill>
                <a:ea typeface="宋体" pitchFamily="2" charset="-122"/>
              </a:rPr>
              <a:t>乘法定理</a:t>
            </a:r>
            <a:r>
              <a:rPr lang="en-US" altLang="zh-CN" sz="4400" b="1">
                <a:solidFill>
                  <a:srgbClr val="00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4871"/>
                                        </p:tgtEl>
                                        <p:attrNameLst>
                                          <p:attrName>style.visibility</p:attrName>
                                        </p:attrNameLst>
                                      </p:cBhvr>
                                      <p:to>
                                        <p:strVal val="visible"/>
                                      </p:to>
                                    </p:set>
                                    <p:animEffect transition="in" filter="wipe(left)">
                                      <p:cBhvr>
                                        <p:cTn id="7" dur="500"/>
                                        <p:tgtEl>
                                          <p:spTgt spid="8048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4873"/>
                                        </p:tgtEl>
                                        <p:attrNameLst>
                                          <p:attrName>style.visibility</p:attrName>
                                        </p:attrNameLst>
                                      </p:cBhvr>
                                      <p:to>
                                        <p:strVal val="visible"/>
                                      </p:to>
                                    </p:set>
                                    <p:animEffect transition="in" filter="wipe(left)">
                                      <p:cBhvr>
                                        <p:cTn id="12" dur="500"/>
                                        <p:tgtEl>
                                          <p:spTgt spid="8048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4872"/>
                                        </p:tgtEl>
                                        <p:attrNameLst>
                                          <p:attrName>style.visibility</p:attrName>
                                        </p:attrNameLst>
                                      </p:cBhvr>
                                      <p:to>
                                        <p:strVal val="visible"/>
                                      </p:to>
                                    </p:set>
                                    <p:animEffect transition="in" filter="wipe(left)">
                                      <p:cBhvr>
                                        <p:cTn id="17" dur="500"/>
                                        <p:tgtEl>
                                          <p:spTgt spid="80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4148" name="Object 4"/>
          <p:cNvGraphicFramePr>
            <a:graphicFrameLocks noChangeAspect="1"/>
          </p:cNvGraphicFramePr>
          <p:nvPr/>
        </p:nvGraphicFramePr>
        <p:xfrm>
          <a:off x="1187450" y="4437063"/>
          <a:ext cx="7092950" cy="2149475"/>
        </p:xfrm>
        <a:graphic>
          <a:graphicData uri="http://schemas.openxmlformats.org/presentationml/2006/ole">
            <p:oleObj spid="_x0000_s64514" name="Document" r:id="rId4" imgW="5264155" imgH="1602614" progId="Word.Document.8">
              <p:embed/>
            </p:oleObj>
          </a:graphicData>
        </a:graphic>
      </p:graphicFrame>
      <p:graphicFrame>
        <p:nvGraphicFramePr>
          <p:cNvPr id="774149" name="Object 5"/>
          <p:cNvGraphicFramePr>
            <a:graphicFrameLocks noChangeAspect="1"/>
          </p:cNvGraphicFramePr>
          <p:nvPr/>
        </p:nvGraphicFramePr>
        <p:xfrm>
          <a:off x="1114425" y="3338513"/>
          <a:ext cx="7302500" cy="1100137"/>
        </p:xfrm>
        <a:graphic>
          <a:graphicData uri="http://schemas.openxmlformats.org/presentationml/2006/ole">
            <p:oleObj spid="_x0000_s64515" name="文档" r:id="rId5" imgW="5221259" imgH="792054" progId="Word.Document.8">
              <p:embed/>
            </p:oleObj>
          </a:graphicData>
        </a:graphic>
      </p:graphicFrame>
      <p:graphicFrame>
        <p:nvGraphicFramePr>
          <p:cNvPr id="774150" name="Object 6"/>
          <p:cNvGraphicFramePr>
            <a:graphicFrameLocks noChangeAspect="1"/>
          </p:cNvGraphicFramePr>
          <p:nvPr/>
        </p:nvGraphicFramePr>
        <p:xfrm>
          <a:off x="1117600" y="1755775"/>
          <a:ext cx="7024688" cy="1785938"/>
        </p:xfrm>
        <a:graphic>
          <a:graphicData uri="http://schemas.openxmlformats.org/presentationml/2006/ole">
            <p:oleObj spid="_x0000_s64516" name="Document" r:id="rId6" imgW="5246043" imgH="1343325" progId="Word.Document.8">
              <p:embed/>
            </p:oleObj>
          </a:graphicData>
        </a:graphic>
      </p:graphicFrame>
      <p:sp>
        <p:nvSpPr>
          <p:cNvPr id="64517" name="Rectangle 7"/>
          <p:cNvSpPr>
            <a:spLocks noChangeArrowheads="1"/>
          </p:cNvSpPr>
          <p:nvPr/>
        </p:nvSpPr>
        <p:spPr bwMode="auto">
          <a:xfrm>
            <a:off x="1187450" y="623888"/>
            <a:ext cx="4116388" cy="762000"/>
          </a:xfrm>
          <a:prstGeom prst="rect">
            <a:avLst/>
          </a:prstGeom>
          <a:noFill/>
          <a:ln w="9525">
            <a:noFill/>
            <a:miter lim="800000"/>
            <a:headEnd/>
            <a:tailEnd/>
          </a:ln>
        </p:spPr>
        <p:txBody>
          <a:bodyPr wrap="none">
            <a:spAutoFit/>
          </a:bodyPr>
          <a:lstStyle/>
          <a:p>
            <a:r>
              <a:rPr lang="zh-CN" altLang="en-US" sz="4400" b="1">
                <a:solidFill>
                  <a:srgbClr val="000000"/>
                </a:solidFill>
                <a:ea typeface="宋体" pitchFamily="2" charset="-122"/>
              </a:rPr>
              <a:t>乘法定理</a:t>
            </a:r>
            <a:r>
              <a:rPr lang="en-US" altLang="zh-CN" sz="4400" b="1">
                <a:solidFill>
                  <a:srgbClr val="000000"/>
                </a:solidFill>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74150"/>
                                        </p:tgtEl>
                                        <p:attrNameLst>
                                          <p:attrName>style.visibility</p:attrName>
                                        </p:attrNameLst>
                                      </p:cBhvr>
                                      <p:to>
                                        <p:strVal val="visible"/>
                                      </p:to>
                                    </p:set>
                                    <p:animEffect transition="in" filter="slide(fromLeft)">
                                      <p:cBhvr>
                                        <p:cTn id="7" dur="500"/>
                                        <p:tgtEl>
                                          <p:spTgt spid="7741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Effect transition="in" filter="slide(fromRight)">
                                      <p:cBhvr>
                                        <p:cTn id="12" dur="500"/>
                                        <p:tgtEl>
                                          <p:spTgt spid="774149"/>
                                        </p:tgtEl>
                                      </p:cBhvr>
                                    </p:animEffect>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774148"/>
                                        </p:tgtEl>
                                        <p:attrNameLst>
                                          <p:attrName>style.visibility</p:attrName>
                                        </p:attrNameLst>
                                      </p:cBhvr>
                                      <p:to>
                                        <p:strVal val="visible"/>
                                      </p:to>
                                    </p:set>
                                    <p:animEffect transition="in" filter="slide(fromRight)">
                                      <p:cBhvr>
                                        <p:cTn id="16" dur="500"/>
                                        <p:tgtEl>
                                          <p:spTgt spid="77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1187450" y="623888"/>
            <a:ext cx="4116388" cy="762000"/>
          </a:xfrm>
          <a:prstGeom prst="rect">
            <a:avLst/>
          </a:prstGeom>
          <a:noFill/>
          <a:ln w="9525">
            <a:noFill/>
            <a:miter lim="800000"/>
            <a:headEnd/>
            <a:tailEnd/>
          </a:ln>
        </p:spPr>
        <p:txBody>
          <a:bodyPr wrap="none">
            <a:spAutoFit/>
          </a:bodyPr>
          <a:lstStyle/>
          <a:p>
            <a:r>
              <a:rPr lang="zh-CN" altLang="en-US" sz="4400" b="1">
                <a:solidFill>
                  <a:srgbClr val="000000"/>
                </a:solidFill>
                <a:ea typeface="宋体" pitchFamily="2" charset="-122"/>
              </a:rPr>
              <a:t>乘法定理</a:t>
            </a:r>
            <a:r>
              <a:rPr lang="en-US" altLang="zh-CN" sz="4400" b="1">
                <a:solidFill>
                  <a:srgbClr val="000000"/>
                </a:solidFill>
                <a:ea typeface="宋体" pitchFamily="2" charset="-122"/>
              </a:rPr>
              <a:t>(Cont.)</a:t>
            </a:r>
          </a:p>
        </p:txBody>
      </p:sp>
      <p:sp>
        <p:nvSpPr>
          <p:cNvPr id="776206" name="Text Box 14"/>
          <p:cNvSpPr txBox="1">
            <a:spLocks noChangeArrowheads="1"/>
          </p:cNvSpPr>
          <p:nvPr/>
        </p:nvSpPr>
        <p:spPr bwMode="auto">
          <a:xfrm>
            <a:off x="863600" y="1557338"/>
            <a:ext cx="8280400" cy="2041525"/>
          </a:xfrm>
          <a:prstGeom prst="rect">
            <a:avLst/>
          </a:prstGeom>
          <a:noFill/>
          <a:ln w="9525" algn="ctr">
            <a:noFill/>
            <a:miter lim="800000"/>
            <a:headEnd/>
            <a:tailEnd/>
          </a:ln>
        </p:spPr>
        <p:txBody>
          <a:bodyPr>
            <a:spAutoFit/>
          </a:bodyPr>
          <a:lstStyle/>
          <a:p>
            <a:pPr>
              <a:spcBef>
                <a:spcPct val="50000"/>
              </a:spcBef>
            </a:pPr>
            <a:r>
              <a:rPr lang="zh-CN" altLang="en-US" sz="3200" b="1">
                <a:solidFill>
                  <a:srgbClr val="000000"/>
                </a:solidFill>
                <a:ea typeface="宋体" pitchFamily="2" charset="-122"/>
              </a:rPr>
              <a:t>       例：袋中有一个白球及一个红球，一次次地从袋中取球，如果取出白球，则除把白球放回再加进一个白球，直至取出红球为止</a:t>
            </a:r>
            <a:r>
              <a:rPr lang="en-US" altLang="zh-CN" sz="3200" b="1">
                <a:solidFill>
                  <a:srgbClr val="000000"/>
                </a:solidFill>
                <a:ea typeface="宋体" pitchFamily="2" charset="-122"/>
              </a:rPr>
              <a:t>.</a:t>
            </a:r>
            <a:r>
              <a:rPr lang="zh-CN" altLang="en-US" sz="3200" b="1">
                <a:solidFill>
                  <a:srgbClr val="000000"/>
                </a:solidFill>
                <a:ea typeface="宋体" pitchFamily="2" charset="-122"/>
              </a:rPr>
              <a:t>求取了</a:t>
            </a:r>
            <a:r>
              <a:rPr lang="en-US" altLang="zh-CN" sz="3200" b="1">
                <a:solidFill>
                  <a:srgbClr val="000000"/>
                </a:solidFill>
                <a:ea typeface="宋体" pitchFamily="2" charset="-122"/>
              </a:rPr>
              <a:t>n</a:t>
            </a:r>
            <a:r>
              <a:rPr lang="zh-CN" altLang="en-US" sz="3200" b="1">
                <a:solidFill>
                  <a:srgbClr val="000000"/>
                </a:solidFill>
                <a:ea typeface="宋体" pitchFamily="2" charset="-122"/>
              </a:rPr>
              <a:t>次都没有取到红球的概率</a:t>
            </a:r>
            <a:r>
              <a:rPr lang="en-US" altLang="zh-CN" sz="3200" b="1">
                <a:solidFill>
                  <a:srgbClr val="000000"/>
                </a:solidFill>
                <a:ea typeface="宋体" pitchFamily="2" charset="-122"/>
              </a:rPr>
              <a:t>.</a:t>
            </a:r>
          </a:p>
        </p:txBody>
      </p:sp>
      <p:sp>
        <p:nvSpPr>
          <p:cNvPr id="776207" name="Text Box 15"/>
          <p:cNvSpPr txBox="1">
            <a:spLocks noChangeArrowheads="1"/>
          </p:cNvSpPr>
          <p:nvPr/>
        </p:nvSpPr>
        <p:spPr bwMode="auto">
          <a:xfrm>
            <a:off x="1584325" y="3789363"/>
            <a:ext cx="1408113" cy="579437"/>
          </a:xfrm>
          <a:prstGeom prst="rect">
            <a:avLst/>
          </a:prstGeom>
          <a:noFill/>
          <a:ln w="9525" algn="ctr">
            <a:noFill/>
            <a:miter lim="800000"/>
            <a:headEnd/>
            <a:tailEnd/>
          </a:ln>
        </p:spPr>
        <p:txBody>
          <a:bodyPr wrap="none">
            <a:spAutoFit/>
          </a:bodyPr>
          <a:lstStyle/>
          <a:p>
            <a:pPr>
              <a:spcBef>
                <a:spcPct val="50000"/>
              </a:spcBef>
            </a:pPr>
            <a:r>
              <a:rPr lang="zh-CN" altLang="en-US" sz="3200" b="1">
                <a:solidFill>
                  <a:srgbClr val="000000"/>
                </a:solidFill>
                <a:ea typeface="宋体" pitchFamily="2" charset="-122"/>
              </a:rPr>
              <a:t>解：记</a:t>
            </a:r>
          </a:p>
        </p:txBody>
      </p:sp>
      <p:grpSp>
        <p:nvGrpSpPr>
          <p:cNvPr id="2" name="Group 16"/>
          <p:cNvGrpSpPr>
            <a:grpSpLocks/>
          </p:cNvGrpSpPr>
          <p:nvPr/>
        </p:nvGrpSpPr>
        <p:grpSpPr bwMode="auto">
          <a:xfrm>
            <a:off x="2089150" y="4365625"/>
            <a:ext cx="6583363" cy="647700"/>
            <a:chOff x="1202" y="1933"/>
            <a:chExt cx="4147" cy="408"/>
          </a:xfrm>
        </p:grpSpPr>
        <p:graphicFrame>
          <p:nvGraphicFramePr>
            <p:cNvPr id="65539" name="Object 17"/>
            <p:cNvGraphicFramePr>
              <a:graphicFrameLocks noChangeAspect="1"/>
            </p:cNvGraphicFramePr>
            <p:nvPr/>
          </p:nvGraphicFramePr>
          <p:xfrm>
            <a:off x="1202" y="1933"/>
            <a:ext cx="341" cy="408"/>
          </p:xfrm>
          <a:graphic>
            <a:graphicData uri="http://schemas.openxmlformats.org/presentationml/2006/ole">
              <p:oleObj spid="_x0000_s65539" name="Equation" r:id="rId4" imgW="190440" imgH="228600" progId="">
                <p:embed/>
              </p:oleObj>
            </a:graphicData>
          </a:graphic>
        </p:graphicFrame>
        <p:sp>
          <p:nvSpPr>
            <p:cNvPr id="65546" name="Text Box 18"/>
            <p:cNvSpPr txBox="1">
              <a:spLocks noChangeArrowheads="1"/>
            </p:cNvSpPr>
            <p:nvPr/>
          </p:nvSpPr>
          <p:spPr bwMode="auto">
            <a:xfrm>
              <a:off x="1474" y="1933"/>
              <a:ext cx="3875" cy="365"/>
            </a:xfrm>
            <a:prstGeom prst="rect">
              <a:avLst/>
            </a:prstGeom>
            <a:noFill/>
            <a:ln w="9525" algn="ctr">
              <a:noFill/>
              <a:miter lim="800000"/>
              <a:headEnd/>
              <a:tailEnd/>
            </a:ln>
          </p:spPr>
          <p:txBody>
            <a:bodyPr wrap="none">
              <a:spAutoFit/>
            </a:bodyPr>
            <a:lstStyle/>
            <a:p>
              <a:pPr>
                <a:spcBef>
                  <a:spcPct val="50000"/>
                </a:spcBef>
              </a:pPr>
              <a:r>
                <a:rPr lang="zh-CN" altLang="en-US" sz="3200" b="1">
                  <a:solidFill>
                    <a:srgbClr val="000000"/>
                  </a:solidFill>
                  <a:ea typeface="宋体" pitchFamily="2" charset="-122"/>
                </a:rPr>
                <a:t>＝</a:t>
              </a:r>
              <a:r>
                <a:rPr lang="en-US" altLang="zh-CN" sz="3200" b="1">
                  <a:solidFill>
                    <a:srgbClr val="000000"/>
                  </a:solidFill>
                  <a:ea typeface="宋体" pitchFamily="2" charset="-122"/>
                </a:rPr>
                <a:t>{</a:t>
              </a:r>
              <a:r>
                <a:rPr lang="zh-CN" altLang="en-US" sz="3200" b="1">
                  <a:solidFill>
                    <a:srgbClr val="000000"/>
                  </a:solidFill>
                  <a:ea typeface="宋体" pitchFamily="2" charset="-122"/>
                </a:rPr>
                <a:t>第</a:t>
              </a:r>
              <a:r>
                <a:rPr lang="en-US" altLang="zh-CN" sz="3200" b="1">
                  <a:solidFill>
                    <a:srgbClr val="000000"/>
                  </a:solidFill>
                  <a:ea typeface="宋体" pitchFamily="2" charset="-122"/>
                </a:rPr>
                <a:t>i</a:t>
              </a:r>
              <a:r>
                <a:rPr lang="zh-CN" altLang="en-US" sz="3200" b="1">
                  <a:solidFill>
                    <a:srgbClr val="000000"/>
                  </a:solidFill>
                  <a:ea typeface="宋体" pitchFamily="2" charset="-122"/>
                </a:rPr>
                <a:t>次取得白球</a:t>
              </a:r>
              <a:r>
                <a:rPr lang="en-US" altLang="zh-CN" sz="3200" b="1">
                  <a:solidFill>
                    <a:srgbClr val="000000"/>
                  </a:solidFill>
                  <a:ea typeface="宋体" pitchFamily="2" charset="-122"/>
                </a:rPr>
                <a:t>}</a:t>
              </a:r>
              <a:r>
                <a:rPr lang="zh-CN" altLang="en-US" sz="3200" b="1">
                  <a:solidFill>
                    <a:srgbClr val="000000"/>
                  </a:solidFill>
                  <a:ea typeface="宋体" pitchFamily="2" charset="-122"/>
                </a:rPr>
                <a:t>， </a:t>
              </a:r>
              <a:r>
                <a:rPr lang="en-US" altLang="zh-CN" sz="3200" b="1">
                  <a:solidFill>
                    <a:srgbClr val="000000"/>
                  </a:solidFill>
                  <a:ea typeface="宋体" pitchFamily="2" charset="-122"/>
                </a:rPr>
                <a:t>i</a:t>
              </a:r>
              <a:r>
                <a:rPr lang="zh-CN" altLang="en-US" sz="3200" b="1">
                  <a:solidFill>
                    <a:srgbClr val="000000"/>
                  </a:solidFill>
                  <a:ea typeface="宋体" pitchFamily="2" charset="-122"/>
                </a:rPr>
                <a:t>＝</a:t>
              </a:r>
              <a:r>
                <a:rPr lang="en-US" altLang="zh-CN" sz="3200" b="1">
                  <a:solidFill>
                    <a:srgbClr val="000000"/>
                  </a:solidFill>
                  <a:ea typeface="宋体" pitchFamily="2" charset="-122"/>
                </a:rPr>
                <a:t>1, 2, …, n</a:t>
              </a:r>
            </a:p>
          </p:txBody>
        </p:sp>
      </p:grpSp>
      <p:sp>
        <p:nvSpPr>
          <p:cNvPr id="776211" name="Text Box 19"/>
          <p:cNvSpPr txBox="1">
            <a:spLocks noChangeArrowheads="1"/>
          </p:cNvSpPr>
          <p:nvPr/>
        </p:nvSpPr>
        <p:spPr bwMode="auto">
          <a:xfrm>
            <a:off x="2089150" y="5229225"/>
            <a:ext cx="5335588" cy="579438"/>
          </a:xfrm>
          <a:prstGeom prst="rect">
            <a:avLst/>
          </a:prstGeom>
          <a:noFill/>
          <a:ln w="9525" algn="ctr">
            <a:noFill/>
            <a:miter lim="800000"/>
            <a:headEnd/>
            <a:tailEnd/>
          </a:ln>
        </p:spPr>
        <p:txBody>
          <a:bodyPr wrap="none">
            <a:spAutoFit/>
          </a:bodyPr>
          <a:lstStyle/>
          <a:p>
            <a:pPr>
              <a:spcBef>
                <a:spcPct val="50000"/>
              </a:spcBef>
            </a:pPr>
            <a:r>
              <a:rPr lang="en-US" altLang="zh-CN" sz="3200" b="1">
                <a:solidFill>
                  <a:srgbClr val="000000"/>
                </a:solidFill>
                <a:ea typeface="宋体" pitchFamily="2" charset="-122"/>
              </a:rPr>
              <a:t>A={</a:t>
            </a:r>
            <a:r>
              <a:rPr lang="zh-CN" altLang="en-US" sz="3200" b="1">
                <a:solidFill>
                  <a:srgbClr val="000000"/>
                </a:solidFill>
                <a:ea typeface="宋体" pitchFamily="2" charset="-122"/>
              </a:rPr>
              <a:t>取了</a:t>
            </a:r>
            <a:r>
              <a:rPr lang="en-US" altLang="zh-CN" sz="3200" b="1">
                <a:solidFill>
                  <a:srgbClr val="000000"/>
                </a:solidFill>
                <a:ea typeface="宋体" pitchFamily="2" charset="-122"/>
              </a:rPr>
              <a:t>n</a:t>
            </a:r>
            <a:r>
              <a:rPr lang="zh-CN" altLang="en-US" sz="3200" b="1">
                <a:solidFill>
                  <a:srgbClr val="000000"/>
                </a:solidFill>
                <a:ea typeface="宋体" pitchFamily="2" charset="-122"/>
              </a:rPr>
              <a:t>次都没有取到红球</a:t>
            </a:r>
            <a:r>
              <a:rPr lang="en-US" altLang="zh-CN" sz="3200" b="1">
                <a:solidFill>
                  <a:srgbClr val="000000"/>
                </a:solidFill>
                <a:ea typeface="宋体" pitchFamily="2" charset="-122"/>
              </a:rPr>
              <a:t>}</a:t>
            </a:r>
          </a:p>
        </p:txBody>
      </p:sp>
      <p:sp>
        <p:nvSpPr>
          <p:cNvPr id="776212" name="Text Box 20"/>
          <p:cNvSpPr txBox="1">
            <a:spLocks noChangeArrowheads="1"/>
          </p:cNvSpPr>
          <p:nvPr/>
        </p:nvSpPr>
        <p:spPr bwMode="auto">
          <a:xfrm>
            <a:off x="1081088" y="5949950"/>
            <a:ext cx="592137" cy="579438"/>
          </a:xfrm>
          <a:prstGeom prst="rect">
            <a:avLst/>
          </a:prstGeom>
          <a:noFill/>
          <a:ln w="9525" algn="ctr">
            <a:noFill/>
            <a:miter lim="800000"/>
            <a:headEnd/>
            <a:tailEnd/>
          </a:ln>
        </p:spPr>
        <p:txBody>
          <a:bodyPr wrap="none">
            <a:spAutoFit/>
          </a:bodyPr>
          <a:lstStyle/>
          <a:p>
            <a:pPr>
              <a:spcBef>
                <a:spcPct val="50000"/>
              </a:spcBef>
            </a:pPr>
            <a:r>
              <a:rPr lang="zh-CN" altLang="en-US" sz="3200" b="1">
                <a:solidFill>
                  <a:srgbClr val="000000"/>
                </a:solidFill>
                <a:ea typeface="宋体" pitchFamily="2" charset="-122"/>
              </a:rPr>
              <a:t>则</a:t>
            </a:r>
          </a:p>
        </p:txBody>
      </p:sp>
      <p:graphicFrame>
        <p:nvGraphicFramePr>
          <p:cNvPr id="776213" name="Object 21"/>
          <p:cNvGraphicFramePr>
            <a:graphicFrameLocks noChangeAspect="1"/>
          </p:cNvGraphicFramePr>
          <p:nvPr/>
        </p:nvGraphicFramePr>
        <p:xfrm>
          <a:off x="3563938" y="5876925"/>
          <a:ext cx="2808287" cy="639763"/>
        </p:xfrm>
        <a:graphic>
          <a:graphicData uri="http://schemas.openxmlformats.org/presentationml/2006/ole">
            <p:oleObj spid="_x0000_s65538" name="Equation" r:id="rId5" imgW="1002960" imgH="2286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76206"/>
                                        </p:tgtEl>
                                        <p:attrNameLst>
                                          <p:attrName>style.visibility</p:attrName>
                                        </p:attrNameLst>
                                      </p:cBhvr>
                                      <p:to>
                                        <p:strVal val="visible"/>
                                      </p:to>
                                    </p:set>
                                    <p:animEffect transition="in" filter="slide(fromLeft)">
                                      <p:cBhvr>
                                        <p:cTn id="7" dur="500"/>
                                        <p:tgtEl>
                                          <p:spTgt spid="7762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76207"/>
                                        </p:tgtEl>
                                        <p:attrNameLst>
                                          <p:attrName>style.visibility</p:attrName>
                                        </p:attrNameLst>
                                      </p:cBhvr>
                                      <p:to>
                                        <p:strVal val="visible"/>
                                      </p:to>
                                    </p:set>
                                    <p:animEffect transition="in" filter="slide(fromLeft)">
                                      <p:cBhvr>
                                        <p:cTn id="12" dur="500"/>
                                        <p:tgtEl>
                                          <p:spTgt spid="776207"/>
                                        </p:tgtEl>
                                      </p:cBhvr>
                                    </p:animEffect>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Right)">
                                      <p:cBhvr>
                                        <p:cTn id="16" dur="500"/>
                                        <p:tgtEl>
                                          <p:spTgt spid="2"/>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776211"/>
                                        </p:tgtEl>
                                        <p:attrNameLst>
                                          <p:attrName>style.visibility</p:attrName>
                                        </p:attrNameLst>
                                      </p:cBhvr>
                                      <p:to>
                                        <p:strVal val="visible"/>
                                      </p:to>
                                    </p:set>
                                    <p:animEffect transition="in" filter="slide(fromLeft)">
                                      <p:cBhvr>
                                        <p:cTn id="20" dur="500"/>
                                        <p:tgtEl>
                                          <p:spTgt spid="7762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776212"/>
                                        </p:tgtEl>
                                        <p:attrNameLst>
                                          <p:attrName>style.visibility</p:attrName>
                                        </p:attrNameLst>
                                      </p:cBhvr>
                                      <p:to>
                                        <p:strVal val="visible"/>
                                      </p:to>
                                    </p:set>
                                    <p:animEffect transition="in" filter="slide(fromLeft)">
                                      <p:cBhvr>
                                        <p:cTn id="25" dur="500"/>
                                        <p:tgtEl>
                                          <p:spTgt spid="77621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776213"/>
                                        </p:tgtEl>
                                        <p:attrNameLst>
                                          <p:attrName>style.visibility</p:attrName>
                                        </p:attrNameLst>
                                      </p:cBhvr>
                                      <p:to>
                                        <p:strVal val="visible"/>
                                      </p:to>
                                    </p:set>
                                    <p:animEffect transition="in" filter="slide(fromBottom)">
                                      <p:cBhvr>
                                        <p:cTn id="30" dur="500"/>
                                        <p:tgtEl>
                                          <p:spTgt spid="776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06" grpId="0"/>
      <p:bldP spid="776207" grpId="0"/>
      <p:bldP spid="776211" grpId="0"/>
      <p:bldP spid="7762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0"/>
          <p:cNvGrpSpPr>
            <a:grpSpLocks/>
          </p:cNvGrpSpPr>
          <p:nvPr/>
        </p:nvGrpSpPr>
        <p:grpSpPr bwMode="auto">
          <a:xfrm>
            <a:off x="1042988" y="260350"/>
            <a:ext cx="1441450" cy="627063"/>
            <a:chOff x="657" y="1026"/>
            <a:chExt cx="908" cy="395"/>
          </a:xfrm>
        </p:grpSpPr>
        <p:sp>
          <p:nvSpPr>
            <p:cNvPr id="66644" name="Rectangle 261"/>
            <p:cNvSpPr>
              <a:spLocks noChangeArrowheads="1"/>
            </p:cNvSpPr>
            <p:nvPr/>
          </p:nvSpPr>
          <p:spPr bwMode="auto">
            <a:xfrm>
              <a:off x="657" y="1026"/>
              <a:ext cx="908" cy="395"/>
            </a:xfrm>
            <a:prstGeom prst="rect">
              <a:avLst/>
            </a:prstGeom>
            <a:solidFill>
              <a:srgbClr val="CCFFCC"/>
            </a:solidFill>
            <a:ln w="9525" algn="ctr">
              <a:solidFill>
                <a:srgbClr val="FFFFCC"/>
              </a:solidFill>
              <a:miter lim="800000"/>
              <a:headEnd/>
              <a:tailEnd/>
            </a:ln>
          </p:spPr>
          <p:txBody>
            <a:bodyPr wrap="none" anchor="ctr"/>
            <a:lstStyle/>
            <a:p>
              <a:endParaRPr lang="zh-CN" altLang="en-US"/>
            </a:p>
          </p:txBody>
        </p:sp>
        <p:pic>
          <p:nvPicPr>
            <p:cNvPr id="66645" name="Picture 262" descr="图片26"/>
            <p:cNvPicPr>
              <a:picLocks noChangeAspect="1" noChangeArrowheads="1"/>
            </p:cNvPicPr>
            <p:nvPr/>
          </p:nvPicPr>
          <p:blipFill>
            <a:blip r:embed="rId4"/>
            <a:srcRect/>
            <a:stretch>
              <a:fillRect/>
            </a:stretch>
          </p:blipFill>
          <p:spPr bwMode="auto">
            <a:xfrm>
              <a:off x="793" y="1207"/>
              <a:ext cx="204" cy="204"/>
            </a:xfrm>
            <a:prstGeom prst="rect">
              <a:avLst/>
            </a:prstGeom>
            <a:noFill/>
            <a:ln w="9525">
              <a:noFill/>
              <a:miter lim="800000"/>
              <a:headEnd/>
              <a:tailEnd/>
            </a:ln>
          </p:spPr>
        </p:pic>
        <p:sp>
          <p:nvSpPr>
            <p:cNvPr id="66646" name="Oval 263"/>
            <p:cNvSpPr>
              <a:spLocks noChangeArrowheads="1"/>
            </p:cNvSpPr>
            <p:nvPr/>
          </p:nvSpPr>
          <p:spPr bwMode="auto">
            <a:xfrm>
              <a:off x="1247" y="1207"/>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3" name="Group 264"/>
          <p:cNvGrpSpPr>
            <a:grpSpLocks/>
          </p:cNvGrpSpPr>
          <p:nvPr/>
        </p:nvGrpSpPr>
        <p:grpSpPr bwMode="auto">
          <a:xfrm>
            <a:off x="1042988" y="1628775"/>
            <a:ext cx="1439862" cy="649288"/>
            <a:chOff x="2200" y="1026"/>
            <a:chExt cx="907" cy="409"/>
          </a:xfrm>
        </p:grpSpPr>
        <p:sp>
          <p:nvSpPr>
            <p:cNvPr id="66640" name="Rectangle 265"/>
            <p:cNvSpPr>
              <a:spLocks noChangeArrowheads="1"/>
            </p:cNvSpPr>
            <p:nvPr/>
          </p:nvSpPr>
          <p:spPr bwMode="auto">
            <a:xfrm>
              <a:off x="2200" y="1026"/>
              <a:ext cx="907" cy="409"/>
            </a:xfrm>
            <a:prstGeom prst="rect">
              <a:avLst/>
            </a:prstGeom>
            <a:solidFill>
              <a:srgbClr val="CCFFCC"/>
            </a:solidFill>
            <a:ln w="9525" algn="ctr">
              <a:solidFill>
                <a:srgbClr val="FFFFCC"/>
              </a:solidFill>
              <a:miter lim="800000"/>
              <a:headEnd/>
              <a:tailEnd/>
            </a:ln>
          </p:spPr>
          <p:txBody>
            <a:bodyPr wrap="none" anchor="ctr"/>
            <a:lstStyle/>
            <a:p>
              <a:endParaRPr lang="zh-CN" altLang="en-US"/>
            </a:p>
          </p:txBody>
        </p:sp>
        <p:pic>
          <p:nvPicPr>
            <p:cNvPr id="66641" name="Picture 266" descr="图片26"/>
            <p:cNvPicPr>
              <a:picLocks noChangeAspect="1" noChangeArrowheads="1"/>
            </p:cNvPicPr>
            <p:nvPr/>
          </p:nvPicPr>
          <p:blipFill>
            <a:blip r:embed="rId4"/>
            <a:srcRect/>
            <a:stretch>
              <a:fillRect/>
            </a:stretch>
          </p:blipFill>
          <p:spPr bwMode="auto">
            <a:xfrm>
              <a:off x="2562" y="1207"/>
              <a:ext cx="204" cy="204"/>
            </a:xfrm>
            <a:prstGeom prst="rect">
              <a:avLst/>
            </a:prstGeom>
            <a:noFill/>
            <a:ln w="9525">
              <a:noFill/>
              <a:miter lim="800000"/>
              <a:headEnd/>
              <a:tailEnd/>
            </a:ln>
          </p:spPr>
        </p:pic>
        <p:pic>
          <p:nvPicPr>
            <p:cNvPr id="66642" name="Picture 267" descr="图片26"/>
            <p:cNvPicPr>
              <a:picLocks noChangeAspect="1" noChangeArrowheads="1"/>
            </p:cNvPicPr>
            <p:nvPr/>
          </p:nvPicPr>
          <p:blipFill>
            <a:blip r:embed="rId4"/>
            <a:srcRect/>
            <a:stretch>
              <a:fillRect/>
            </a:stretch>
          </p:blipFill>
          <p:spPr bwMode="auto">
            <a:xfrm>
              <a:off x="2290" y="1207"/>
              <a:ext cx="204" cy="204"/>
            </a:xfrm>
            <a:prstGeom prst="rect">
              <a:avLst/>
            </a:prstGeom>
            <a:noFill/>
            <a:ln w="9525">
              <a:noFill/>
              <a:miter lim="800000"/>
              <a:headEnd/>
              <a:tailEnd/>
            </a:ln>
          </p:spPr>
        </p:pic>
        <p:sp>
          <p:nvSpPr>
            <p:cNvPr id="66643" name="Oval 268"/>
            <p:cNvSpPr>
              <a:spLocks noChangeArrowheads="1"/>
            </p:cNvSpPr>
            <p:nvPr/>
          </p:nvSpPr>
          <p:spPr bwMode="auto">
            <a:xfrm>
              <a:off x="2835" y="1207"/>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4" name="Group 269"/>
          <p:cNvGrpSpPr>
            <a:grpSpLocks/>
          </p:cNvGrpSpPr>
          <p:nvPr/>
        </p:nvGrpSpPr>
        <p:grpSpPr bwMode="auto">
          <a:xfrm>
            <a:off x="1042988" y="2852738"/>
            <a:ext cx="1439862" cy="649287"/>
            <a:chOff x="3606" y="1026"/>
            <a:chExt cx="907" cy="409"/>
          </a:xfrm>
        </p:grpSpPr>
        <p:sp>
          <p:nvSpPr>
            <p:cNvPr id="66635" name="Rectangle 270"/>
            <p:cNvSpPr>
              <a:spLocks noChangeArrowheads="1"/>
            </p:cNvSpPr>
            <p:nvPr/>
          </p:nvSpPr>
          <p:spPr bwMode="auto">
            <a:xfrm>
              <a:off x="3606" y="1026"/>
              <a:ext cx="907" cy="409"/>
            </a:xfrm>
            <a:prstGeom prst="rect">
              <a:avLst/>
            </a:prstGeom>
            <a:solidFill>
              <a:srgbClr val="CCFFCC"/>
            </a:solidFill>
            <a:ln w="9525" algn="ctr">
              <a:solidFill>
                <a:srgbClr val="FFFFCC"/>
              </a:solidFill>
              <a:miter lim="800000"/>
              <a:headEnd/>
              <a:tailEnd/>
            </a:ln>
          </p:spPr>
          <p:txBody>
            <a:bodyPr wrap="none" anchor="ctr"/>
            <a:lstStyle/>
            <a:p>
              <a:endParaRPr lang="zh-CN" altLang="en-US"/>
            </a:p>
          </p:txBody>
        </p:sp>
        <p:pic>
          <p:nvPicPr>
            <p:cNvPr id="66636" name="Picture 271" descr="图片26"/>
            <p:cNvPicPr>
              <a:picLocks noChangeAspect="1" noChangeArrowheads="1"/>
            </p:cNvPicPr>
            <p:nvPr/>
          </p:nvPicPr>
          <p:blipFill>
            <a:blip r:embed="rId4"/>
            <a:srcRect/>
            <a:stretch>
              <a:fillRect/>
            </a:stretch>
          </p:blipFill>
          <p:spPr bwMode="auto">
            <a:xfrm>
              <a:off x="3878" y="1207"/>
              <a:ext cx="204" cy="204"/>
            </a:xfrm>
            <a:prstGeom prst="rect">
              <a:avLst/>
            </a:prstGeom>
            <a:noFill/>
            <a:ln w="9525">
              <a:noFill/>
              <a:miter lim="800000"/>
              <a:headEnd/>
              <a:tailEnd/>
            </a:ln>
          </p:spPr>
        </p:pic>
        <p:pic>
          <p:nvPicPr>
            <p:cNvPr id="66637" name="Picture 272" descr="图片26"/>
            <p:cNvPicPr>
              <a:picLocks noChangeAspect="1" noChangeArrowheads="1"/>
            </p:cNvPicPr>
            <p:nvPr/>
          </p:nvPicPr>
          <p:blipFill>
            <a:blip r:embed="rId4"/>
            <a:srcRect/>
            <a:stretch>
              <a:fillRect/>
            </a:stretch>
          </p:blipFill>
          <p:spPr bwMode="auto">
            <a:xfrm>
              <a:off x="3651" y="1207"/>
              <a:ext cx="204" cy="204"/>
            </a:xfrm>
            <a:prstGeom prst="rect">
              <a:avLst/>
            </a:prstGeom>
            <a:noFill/>
            <a:ln w="9525">
              <a:noFill/>
              <a:miter lim="800000"/>
              <a:headEnd/>
              <a:tailEnd/>
            </a:ln>
          </p:spPr>
        </p:pic>
        <p:pic>
          <p:nvPicPr>
            <p:cNvPr id="66638" name="Picture 273" descr="图片26"/>
            <p:cNvPicPr>
              <a:picLocks noChangeAspect="1" noChangeArrowheads="1"/>
            </p:cNvPicPr>
            <p:nvPr/>
          </p:nvPicPr>
          <p:blipFill>
            <a:blip r:embed="rId4"/>
            <a:srcRect/>
            <a:stretch>
              <a:fillRect/>
            </a:stretch>
          </p:blipFill>
          <p:spPr bwMode="auto">
            <a:xfrm>
              <a:off x="4059" y="1207"/>
              <a:ext cx="204" cy="204"/>
            </a:xfrm>
            <a:prstGeom prst="rect">
              <a:avLst/>
            </a:prstGeom>
            <a:noFill/>
            <a:ln w="9525">
              <a:noFill/>
              <a:miter lim="800000"/>
              <a:headEnd/>
              <a:tailEnd/>
            </a:ln>
          </p:spPr>
        </p:pic>
        <p:sp>
          <p:nvSpPr>
            <p:cNvPr id="66639" name="Oval 274"/>
            <p:cNvSpPr>
              <a:spLocks noChangeArrowheads="1"/>
            </p:cNvSpPr>
            <p:nvPr/>
          </p:nvSpPr>
          <p:spPr bwMode="auto">
            <a:xfrm>
              <a:off x="4241" y="1207"/>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5" name="Group 275"/>
          <p:cNvGrpSpPr>
            <a:grpSpLocks/>
          </p:cNvGrpSpPr>
          <p:nvPr/>
        </p:nvGrpSpPr>
        <p:grpSpPr bwMode="auto">
          <a:xfrm>
            <a:off x="2446338" y="1584325"/>
            <a:ext cx="6697662" cy="1798638"/>
            <a:chOff x="1429" y="1162"/>
            <a:chExt cx="4219" cy="1133"/>
          </a:xfrm>
        </p:grpSpPr>
        <p:graphicFrame>
          <p:nvGraphicFramePr>
            <p:cNvPr id="66568" name="Object 276"/>
            <p:cNvGraphicFramePr>
              <a:graphicFrameLocks noChangeAspect="1"/>
            </p:cNvGraphicFramePr>
            <p:nvPr/>
          </p:nvGraphicFramePr>
          <p:xfrm>
            <a:off x="3470" y="1706"/>
            <a:ext cx="2178" cy="454"/>
          </p:xfrm>
          <a:graphic>
            <a:graphicData uri="http://schemas.openxmlformats.org/presentationml/2006/ole">
              <p:oleObj spid="_x0000_s66568" name="Equation" r:id="rId5" imgW="1295280" imgH="228600" progId="">
                <p:embed/>
              </p:oleObj>
            </a:graphicData>
          </a:graphic>
        </p:graphicFrame>
        <p:grpSp>
          <p:nvGrpSpPr>
            <p:cNvPr id="66633" name="Group 277"/>
            <p:cNvGrpSpPr>
              <a:grpSpLocks/>
            </p:cNvGrpSpPr>
            <p:nvPr/>
          </p:nvGrpSpPr>
          <p:grpSpPr bwMode="auto">
            <a:xfrm>
              <a:off x="1429" y="1162"/>
              <a:ext cx="4174" cy="1133"/>
              <a:chOff x="1474" y="1071"/>
              <a:chExt cx="4174" cy="1133"/>
            </a:xfrm>
          </p:grpSpPr>
          <p:sp>
            <p:nvSpPr>
              <p:cNvPr id="66634" name="Text Box 278"/>
              <p:cNvSpPr txBox="1">
                <a:spLocks noChangeArrowheads="1"/>
              </p:cNvSpPr>
              <p:nvPr/>
            </p:nvSpPr>
            <p:spPr bwMode="auto">
              <a:xfrm>
                <a:off x="3107" y="1117"/>
                <a:ext cx="262" cy="365"/>
              </a:xfrm>
              <a:prstGeom prst="rect">
                <a:avLst/>
              </a:prstGeom>
              <a:noFill/>
              <a:ln w="9525" algn="ctr">
                <a:noFill/>
                <a:miter lim="800000"/>
                <a:headEnd/>
                <a:tailEnd/>
              </a:ln>
            </p:spPr>
            <p:txBody>
              <a:bodyPr wrap="none">
                <a:spAutoFit/>
              </a:bodyPr>
              <a:lstStyle/>
              <a:p>
                <a:pPr>
                  <a:spcBef>
                    <a:spcPct val="50000"/>
                  </a:spcBef>
                </a:pPr>
                <a:r>
                  <a:rPr lang="en-US" altLang="zh-CN" sz="3200" b="1">
                    <a:solidFill>
                      <a:srgbClr val="1C169A"/>
                    </a:solidFill>
                    <a:ea typeface="宋体" pitchFamily="2" charset="-122"/>
                  </a:rPr>
                  <a:t>=</a:t>
                </a:r>
              </a:p>
            </p:txBody>
          </p:sp>
          <p:graphicFrame>
            <p:nvGraphicFramePr>
              <p:cNvPr id="66569" name="Object 279"/>
              <p:cNvGraphicFramePr>
                <a:graphicFrameLocks noChangeAspect="1"/>
              </p:cNvGraphicFramePr>
              <p:nvPr/>
            </p:nvGraphicFramePr>
            <p:xfrm>
              <a:off x="1474" y="1071"/>
              <a:ext cx="1633" cy="443"/>
            </p:xfrm>
            <a:graphic>
              <a:graphicData uri="http://schemas.openxmlformats.org/presentationml/2006/ole">
                <p:oleObj spid="_x0000_s66569" name="Equation" r:id="rId6" imgW="939600" imgH="228600" progId="">
                  <p:embed/>
                </p:oleObj>
              </a:graphicData>
            </a:graphic>
          </p:graphicFrame>
          <p:graphicFrame>
            <p:nvGraphicFramePr>
              <p:cNvPr id="66570" name="Object 280"/>
              <p:cNvGraphicFramePr>
                <a:graphicFrameLocks noChangeAspect="1"/>
              </p:cNvGraphicFramePr>
              <p:nvPr/>
            </p:nvGraphicFramePr>
            <p:xfrm>
              <a:off x="3354" y="1297"/>
              <a:ext cx="641" cy="412"/>
            </p:xfrm>
            <a:graphic>
              <a:graphicData uri="http://schemas.openxmlformats.org/presentationml/2006/ole">
                <p:oleObj spid="_x0000_s66570" name="Equation" r:id="rId7" imgW="419040" imgH="228600" progId="">
                  <p:embed/>
                </p:oleObj>
              </a:graphicData>
            </a:graphic>
          </p:graphicFrame>
          <p:graphicFrame>
            <p:nvGraphicFramePr>
              <p:cNvPr id="66571" name="Object 281"/>
              <p:cNvGraphicFramePr>
                <a:graphicFrameLocks noChangeAspect="1"/>
              </p:cNvGraphicFramePr>
              <p:nvPr/>
            </p:nvGraphicFramePr>
            <p:xfrm>
              <a:off x="3996" y="1297"/>
              <a:ext cx="985" cy="412"/>
            </p:xfrm>
            <a:graphic>
              <a:graphicData uri="http://schemas.openxmlformats.org/presentationml/2006/ole">
                <p:oleObj spid="_x0000_s66571" name="Equation" r:id="rId8" imgW="685800" imgH="228600" progId="">
                  <p:embed/>
                </p:oleObj>
              </a:graphicData>
            </a:graphic>
          </p:graphicFrame>
          <p:graphicFrame>
            <p:nvGraphicFramePr>
              <p:cNvPr id="66572" name="Object 282"/>
              <p:cNvGraphicFramePr>
                <a:graphicFrameLocks noChangeAspect="1"/>
              </p:cNvGraphicFramePr>
              <p:nvPr/>
            </p:nvGraphicFramePr>
            <p:xfrm>
              <a:off x="5103" y="1162"/>
              <a:ext cx="545" cy="265"/>
            </p:xfrm>
            <a:graphic>
              <a:graphicData uri="http://schemas.openxmlformats.org/presentationml/2006/ole">
                <p:oleObj spid="_x0000_s66572" name="Equation" r:id="rId9" imgW="177480" imgH="101520" progId="">
                  <p:embed/>
                </p:oleObj>
              </a:graphicData>
            </a:graphic>
          </p:graphicFrame>
          <p:graphicFrame>
            <p:nvGraphicFramePr>
              <p:cNvPr id="66573" name="Object 283"/>
              <p:cNvGraphicFramePr>
                <a:graphicFrameLocks noChangeAspect="1"/>
              </p:cNvGraphicFramePr>
              <p:nvPr/>
            </p:nvGraphicFramePr>
            <p:xfrm>
              <a:off x="1597" y="1792"/>
              <a:ext cx="1929" cy="412"/>
            </p:xfrm>
            <a:graphic>
              <a:graphicData uri="http://schemas.openxmlformats.org/presentationml/2006/ole">
                <p:oleObj spid="_x0000_s66573" name="Equation" r:id="rId10" imgW="1358640" imgH="228600" progId="">
                  <p:embed/>
                </p:oleObj>
              </a:graphicData>
            </a:graphic>
          </p:graphicFrame>
          <p:graphicFrame>
            <p:nvGraphicFramePr>
              <p:cNvPr id="66574" name="Object 284"/>
              <p:cNvGraphicFramePr>
                <a:graphicFrameLocks noChangeAspect="1"/>
              </p:cNvGraphicFramePr>
              <p:nvPr/>
            </p:nvGraphicFramePr>
            <p:xfrm>
              <a:off x="1656" y="1248"/>
              <a:ext cx="576" cy="125"/>
            </p:xfrm>
            <a:graphic>
              <a:graphicData uri="http://schemas.openxmlformats.org/presentationml/2006/ole">
                <p:oleObj spid="_x0000_s66574" name="Equation" r:id="rId11" imgW="914400" imgH="198720" progId="">
                  <p:embed/>
                </p:oleObj>
              </a:graphicData>
            </a:graphic>
          </p:graphicFrame>
        </p:grpSp>
      </p:grpSp>
      <p:grpSp>
        <p:nvGrpSpPr>
          <p:cNvPr id="7" name="Group 285"/>
          <p:cNvGrpSpPr>
            <a:grpSpLocks/>
          </p:cNvGrpSpPr>
          <p:nvPr/>
        </p:nvGrpSpPr>
        <p:grpSpPr bwMode="auto">
          <a:xfrm>
            <a:off x="2589213" y="3529013"/>
            <a:ext cx="2736850" cy="1439862"/>
            <a:chOff x="1565" y="2387"/>
            <a:chExt cx="1678" cy="907"/>
          </a:xfrm>
        </p:grpSpPr>
        <p:sp>
          <p:nvSpPr>
            <p:cNvPr id="66632" name="AutoShape 286"/>
            <p:cNvSpPr>
              <a:spLocks noChangeArrowheads="1"/>
            </p:cNvSpPr>
            <p:nvPr/>
          </p:nvSpPr>
          <p:spPr bwMode="auto">
            <a:xfrm>
              <a:off x="1565" y="2387"/>
              <a:ext cx="1678" cy="907"/>
            </a:xfrm>
            <a:prstGeom prst="wedgeRectCallout">
              <a:avLst>
                <a:gd name="adj1" fmla="val 11560"/>
                <a:gd name="adj2" fmla="val -78227"/>
              </a:avLst>
            </a:prstGeom>
            <a:solidFill>
              <a:srgbClr val="FFFFCC"/>
            </a:solidFill>
            <a:ln w="9525" algn="ctr">
              <a:solidFill>
                <a:srgbClr val="000000"/>
              </a:solidFill>
              <a:miter lim="800000"/>
              <a:headEnd/>
              <a:tailEnd/>
            </a:ln>
          </p:spPr>
          <p:txBody>
            <a:bodyPr lIns="90000" tIns="46800" rIns="90000" bIns="46800"/>
            <a:lstStyle/>
            <a:p>
              <a:pPr algn="ctr">
                <a:spcBef>
                  <a:spcPct val="50000"/>
                </a:spcBef>
              </a:pPr>
              <a:r>
                <a:rPr lang="zh-CN" altLang="en-US" sz="1800" b="1">
                  <a:solidFill>
                    <a:srgbClr val="39008E"/>
                  </a:solidFill>
                  <a:ea typeface="宋体" pitchFamily="2" charset="-122"/>
                </a:rPr>
                <a:t>前</a:t>
              </a:r>
              <a:r>
                <a:rPr lang="en-US" altLang="zh-CN" sz="1800" b="1">
                  <a:solidFill>
                    <a:srgbClr val="39008E"/>
                  </a:solidFill>
                  <a:ea typeface="宋体" pitchFamily="2" charset="-122"/>
                </a:rPr>
                <a:t>n-2</a:t>
              </a:r>
              <a:r>
                <a:rPr lang="zh-CN" altLang="en-US" sz="1800" b="1">
                  <a:solidFill>
                    <a:srgbClr val="39008E"/>
                  </a:solidFill>
                  <a:ea typeface="宋体" pitchFamily="2" charset="-122"/>
                </a:rPr>
                <a:t>次取得白球的条件下，第</a:t>
              </a:r>
              <a:r>
                <a:rPr lang="en-US" altLang="zh-CN" sz="1800" b="1">
                  <a:solidFill>
                    <a:srgbClr val="39008E"/>
                  </a:solidFill>
                  <a:ea typeface="宋体" pitchFamily="2" charset="-122"/>
                </a:rPr>
                <a:t>n-1</a:t>
              </a:r>
              <a:r>
                <a:rPr lang="zh-CN" altLang="en-US" sz="1800" b="1">
                  <a:solidFill>
                    <a:srgbClr val="39008E"/>
                  </a:solidFill>
                  <a:ea typeface="宋体" pitchFamily="2" charset="-122"/>
                </a:rPr>
                <a:t>次取得白球</a:t>
              </a:r>
            </a:p>
          </p:txBody>
        </p:sp>
        <p:graphicFrame>
          <p:nvGraphicFramePr>
            <p:cNvPr id="66567" name="Object 287"/>
            <p:cNvGraphicFramePr>
              <a:graphicFrameLocks noChangeAspect="1"/>
            </p:cNvGraphicFramePr>
            <p:nvPr/>
          </p:nvGraphicFramePr>
          <p:xfrm>
            <a:off x="1655" y="2750"/>
            <a:ext cx="1496" cy="454"/>
          </p:xfrm>
          <a:graphic>
            <a:graphicData uri="http://schemas.openxmlformats.org/presentationml/2006/ole">
              <p:oleObj spid="_x0000_s66567" name="Equation" r:id="rId12" imgW="1790640" imgH="393480" progId="">
                <p:embed/>
              </p:oleObj>
            </a:graphicData>
          </a:graphic>
        </p:graphicFrame>
      </p:grpSp>
      <p:grpSp>
        <p:nvGrpSpPr>
          <p:cNvPr id="8" name="Group 288"/>
          <p:cNvGrpSpPr>
            <a:grpSpLocks/>
          </p:cNvGrpSpPr>
          <p:nvPr/>
        </p:nvGrpSpPr>
        <p:grpSpPr bwMode="auto">
          <a:xfrm>
            <a:off x="5829300" y="3529013"/>
            <a:ext cx="3095625" cy="1439862"/>
            <a:chOff x="3606" y="2296"/>
            <a:chExt cx="1950" cy="907"/>
          </a:xfrm>
        </p:grpSpPr>
        <p:sp>
          <p:nvSpPr>
            <p:cNvPr id="66631" name="AutoShape 289"/>
            <p:cNvSpPr>
              <a:spLocks noChangeArrowheads="1"/>
            </p:cNvSpPr>
            <p:nvPr/>
          </p:nvSpPr>
          <p:spPr bwMode="auto">
            <a:xfrm>
              <a:off x="3606" y="2296"/>
              <a:ext cx="1950" cy="907"/>
            </a:xfrm>
            <a:prstGeom prst="wedgeRectCallout">
              <a:avLst>
                <a:gd name="adj1" fmla="val -28255"/>
                <a:gd name="adj2" fmla="val -76019"/>
              </a:avLst>
            </a:prstGeom>
            <a:solidFill>
              <a:srgbClr val="FFFFCC"/>
            </a:solidFill>
            <a:ln w="9525" algn="ctr">
              <a:solidFill>
                <a:srgbClr val="000000"/>
              </a:solidFill>
              <a:miter lim="800000"/>
              <a:headEnd/>
              <a:tailEnd/>
            </a:ln>
          </p:spPr>
          <p:txBody>
            <a:bodyPr lIns="90000" tIns="46800" rIns="90000" bIns="46800"/>
            <a:lstStyle/>
            <a:p>
              <a:pPr algn="ctr">
                <a:spcBef>
                  <a:spcPct val="50000"/>
                </a:spcBef>
              </a:pPr>
              <a:r>
                <a:rPr lang="zh-CN" altLang="en-US" sz="1800" b="1">
                  <a:solidFill>
                    <a:srgbClr val="39008E"/>
                  </a:solidFill>
                  <a:ea typeface="宋体" pitchFamily="2" charset="-122"/>
                </a:rPr>
                <a:t>前</a:t>
              </a:r>
              <a:r>
                <a:rPr lang="en-US" altLang="zh-CN" sz="1800" b="1">
                  <a:solidFill>
                    <a:srgbClr val="39008E"/>
                  </a:solidFill>
                  <a:ea typeface="宋体" pitchFamily="2" charset="-122"/>
                </a:rPr>
                <a:t>n-1</a:t>
              </a:r>
              <a:r>
                <a:rPr lang="zh-CN" altLang="en-US" sz="1800" b="1">
                  <a:solidFill>
                    <a:srgbClr val="39008E"/>
                  </a:solidFill>
                  <a:ea typeface="宋体" pitchFamily="2" charset="-122"/>
                </a:rPr>
                <a:t>次取得白球的条件下，第</a:t>
              </a:r>
              <a:r>
                <a:rPr lang="en-US" altLang="zh-CN" sz="1800" b="1">
                  <a:solidFill>
                    <a:srgbClr val="39008E"/>
                  </a:solidFill>
                  <a:ea typeface="宋体" pitchFamily="2" charset="-122"/>
                </a:rPr>
                <a:t>n</a:t>
              </a:r>
              <a:r>
                <a:rPr lang="zh-CN" altLang="en-US" sz="1800" b="1">
                  <a:solidFill>
                    <a:srgbClr val="39008E"/>
                  </a:solidFill>
                  <a:ea typeface="宋体" pitchFamily="2" charset="-122"/>
                </a:rPr>
                <a:t>次取得白球</a:t>
              </a:r>
            </a:p>
          </p:txBody>
        </p:sp>
        <p:graphicFrame>
          <p:nvGraphicFramePr>
            <p:cNvPr id="66566" name="Object 290"/>
            <p:cNvGraphicFramePr>
              <a:graphicFrameLocks noChangeAspect="1"/>
            </p:cNvGraphicFramePr>
            <p:nvPr/>
          </p:nvGraphicFramePr>
          <p:xfrm>
            <a:off x="3787" y="2704"/>
            <a:ext cx="1588" cy="436"/>
          </p:xfrm>
          <a:graphic>
            <a:graphicData uri="http://schemas.openxmlformats.org/presentationml/2006/ole">
              <p:oleObj spid="_x0000_s66566" name="Equation" r:id="rId13" imgW="1739880" imgH="393480" progId="">
                <p:embed/>
              </p:oleObj>
            </a:graphicData>
          </a:graphic>
        </p:graphicFrame>
      </p:grpSp>
      <p:grpSp>
        <p:nvGrpSpPr>
          <p:cNvPr id="9" name="Group 291"/>
          <p:cNvGrpSpPr>
            <a:grpSpLocks/>
          </p:cNvGrpSpPr>
          <p:nvPr/>
        </p:nvGrpSpPr>
        <p:grpSpPr bwMode="auto">
          <a:xfrm>
            <a:off x="5757863" y="0"/>
            <a:ext cx="3384550" cy="1341438"/>
            <a:chOff x="3515" y="164"/>
            <a:chExt cx="2132" cy="845"/>
          </a:xfrm>
        </p:grpSpPr>
        <p:sp>
          <p:nvSpPr>
            <p:cNvPr id="66630" name="AutoShape 292"/>
            <p:cNvSpPr>
              <a:spLocks noChangeArrowheads="1"/>
            </p:cNvSpPr>
            <p:nvPr/>
          </p:nvSpPr>
          <p:spPr bwMode="auto">
            <a:xfrm>
              <a:off x="3515" y="164"/>
              <a:ext cx="2132" cy="746"/>
            </a:xfrm>
            <a:prstGeom prst="wedgeRectCallout">
              <a:avLst>
                <a:gd name="adj1" fmla="val -3755"/>
                <a:gd name="adj2" fmla="val 83782"/>
              </a:avLst>
            </a:prstGeom>
            <a:solidFill>
              <a:srgbClr val="FFFFCC"/>
            </a:solidFill>
            <a:ln w="9525" algn="ctr">
              <a:solidFill>
                <a:srgbClr val="000000"/>
              </a:solidFill>
              <a:miter lim="800000"/>
              <a:headEnd/>
              <a:tailEnd/>
            </a:ln>
          </p:spPr>
          <p:txBody>
            <a:bodyPr lIns="90000" tIns="46800" rIns="90000" bIns="46800"/>
            <a:lstStyle/>
            <a:p>
              <a:pPr algn="ctr">
                <a:spcBef>
                  <a:spcPct val="50000"/>
                </a:spcBef>
              </a:pPr>
              <a:r>
                <a:rPr lang="zh-CN" altLang="en-US" sz="2000" b="1">
                  <a:solidFill>
                    <a:srgbClr val="3E009A"/>
                  </a:solidFill>
                  <a:ea typeface="宋体" pitchFamily="2" charset="-122"/>
                </a:rPr>
                <a:t>第一次取得白球的条件下，第二次取得白球的概率</a:t>
              </a:r>
            </a:p>
          </p:txBody>
        </p:sp>
        <p:graphicFrame>
          <p:nvGraphicFramePr>
            <p:cNvPr id="66565" name="Object 293"/>
            <p:cNvGraphicFramePr>
              <a:graphicFrameLocks noChangeAspect="1"/>
            </p:cNvGraphicFramePr>
            <p:nvPr/>
          </p:nvGraphicFramePr>
          <p:xfrm>
            <a:off x="4150" y="572"/>
            <a:ext cx="1032" cy="437"/>
          </p:xfrm>
          <a:graphic>
            <a:graphicData uri="http://schemas.openxmlformats.org/presentationml/2006/ole">
              <p:oleObj spid="_x0000_s66565" name="Equation" r:id="rId14" imgW="939600" imgH="393480" progId="">
                <p:embed/>
              </p:oleObj>
            </a:graphicData>
          </a:graphic>
        </p:graphicFrame>
      </p:grpSp>
      <p:grpSp>
        <p:nvGrpSpPr>
          <p:cNvPr id="10" name="Group 294"/>
          <p:cNvGrpSpPr>
            <a:grpSpLocks/>
          </p:cNvGrpSpPr>
          <p:nvPr/>
        </p:nvGrpSpPr>
        <p:grpSpPr bwMode="auto">
          <a:xfrm>
            <a:off x="2589213" y="576263"/>
            <a:ext cx="2881312" cy="923925"/>
            <a:chOff x="249" y="1842"/>
            <a:chExt cx="1815" cy="537"/>
          </a:xfrm>
        </p:grpSpPr>
        <p:sp>
          <p:nvSpPr>
            <p:cNvPr id="66629" name="AutoShape 295"/>
            <p:cNvSpPr>
              <a:spLocks noChangeArrowheads="1"/>
            </p:cNvSpPr>
            <p:nvPr/>
          </p:nvSpPr>
          <p:spPr bwMode="auto">
            <a:xfrm>
              <a:off x="249" y="1842"/>
              <a:ext cx="1815" cy="520"/>
            </a:xfrm>
            <a:prstGeom prst="wedgeRectCallout">
              <a:avLst>
                <a:gd name="adj1" fmla="val 72370"/>
                <a:gd name="adj2" fmla="val 81921"/>
              </a:avLst>
            </a:prstGeom>
            <a:solidFill>
              <a:srgbClr val="FFFFCC"/>
            </a:solidFill>
            <a:ln w="9525" algn="ctr">
              <a:solidFill>
                <a:srgbClr val="000000"/>
              </a:solidFill>
              <a:miter lim="800000"/>
              <a:headEnd/>
              <a:tailEnd/>
            </a:ln>
          </p:spPr>
          <p:txBody>
            <a:bodyPr lIns="90000" tIns="46800" rIns="90000" bIns="46800"/>
            <a:lstStyle/>
            <a:p>
              <a:pPr algn="ctr">
                <a:spcBef>
                  <a:spcPct val="50000"/>
                </a:spcBef>
              </a:pPr>
              <a:r>
                <a:rPr lang="zh-CN" altLang="en-US" sz="2000" b="1">
                  <a:solidFill>
                    <a:srgbClr val="39008E"/>
                  </a:solidFill>
                  <a:ea typeface="宋体" pitchFamily="2" charset="-122"/>
                </a:rPr>
                <a:t>第一次取得白球</a:t>
              </a:r>
            </a:p>
          </p:txBody>
        </p:sp>
        <p:graphicFrame>
          <p:nvGraphicFramePr>
            <p:cNvPr id="66564" name="Object 296"/>
            <p:cNvGraphicFramePr>
              <a:graphicFrameLocks noChangeAspect="1"/>
            </p:cNvGraphicFramePr>
            <p:nvPr/>
          </p:nvGraphicFramePr>
          <p:xfrm>
            <a:off x="748" y="1979"/>
            <a:ext cx="907" cy="400"/>
          </p:xfrm>
          <a:graphic>
            <a:graphicData uri="http://schemas.openxmlformats.org/presentationml/2006/ole">
              <p:oleObj spid="_x0000_s66564" name="Equation" r:id="rId15" imgW="672840" imgH="393480" progId="">
                <p:embed/>
              </p:oleObj>
            </a:graphicData>
          </a:graphic>
        </p:graphicFrame>
      </p:grpSp>
      <p:graphicFrame>
        <p:nvGraphicFramePr>
          <p:cNvPr id="778537" name="Object 297"/>
          <p:cNvGraphicFramePr>
            <a:graphicFrameLocks noChangeAspect="1"/>
          </p:cNvGraphicFramePr>
          <p:nvPr/>
        </p:nvGraphicFramePr>
        <p:xfrm>
          <a:off x="2805113" y="5113338"/>
          <a:ext cx="4584700" cy="1039812"/>
        </p:xfrm>
        <a:graphic>
          <a:graphicData uri="http://schemas.openxmlformats.org/presentationml/2006/ole">
            <p:oleObj spid="_x0000_s66562" name="Equation" r:id="rId16" imgW="1549080" imgH="393480" progId="">
              <p:embed/>
            </p:oleObj>
          </a:graphicData>
        </a:graphic>
      </p:graphicFrame>
      <p:graphicFrame>
        <p:nvGraphicFramePr>
          <p:cNvPr id="778538" name="Object 298"/>
          <p:cNvGraphicFramePr>
            <a:graphicFrameLocks noChangeAspect="1"/>
          </p:cNvGraphicFramePr>
          <p:nvPr/>
        </p:nvGraphicFramePr>
        <p:xfrm>
          <a:off x="7486650" y="5184775"/>
          <a:ext cx="1152525" cy="939800"/>
        </p:xfrm>
        <a:graphic>
          <a:graphicData uri="http://schemas.openxmlformats.org/presentationml/2006/ole">
            <p:oleObj spid="_x0000_s66563" name="Equation" r:id="rId17" imgW="482400" imgH="393480" progId="">
              <p:embed/>
            </p:oleObj>
          </a:graphicData>
        </a:graphic>
      </p:graphicFrame>
      <p:grpSp>
        <p:nvGrpSpPr>
          <p:cNvPr id="11" name="Group 299"/>
          <p:cNvGrpSpPr>
            <a:grpSpLocks/>
          </p:cNvGrpSpPr>
          <p:nvPr/>
        </p:nvGrpSpPr>
        <p:grpSpPr bwMode="auto">
          <a:xfrm>
            <a:off x="898525" y="2276475"/>
            <a:ext cx="1368425" cy="574675"/>
            <a:chOff x="204" y="1434"/>
            <a:chExt cx="862" cy="362"/>
          </a:xfrm>
        </p:grpSpPr>
        <p:sp>
          <p:nvSpPr>
            <p:cNvPr id="66624" name="Text Box 300"/>
            <p:cNvSpPr txBox="1">
              <a:spLocks noChangeArrowheads="1"/>
            </p:cNvSpPr>
            <p:nvPr/>
          </p:nvSpPr>
          <p:spPr bwMode="auto">
            <a:xfrm>
              <a:off x="204" y="1525"/>
              <a:ext cx="396" cy="192"/>
            </a:xfrm>
            <a:prstGeom prst="rect">
              <a:avLst/>
            </a:prstGeom>
            <a:noFill/>
            <a:ln w="9525" algn="ctr">
              <a:noFill/>
              <a:miter lim="800000"/>
              <a:headEnd/>
              <a:tailEnd/>
            </a:ln>
          </p:spPr>
          <p:txBody>
            <a:bodyPr wrap="none">
              <a:spAutoFit/>
            </a:bodyPr>
            <a:lstStyle/>
            <a:p>
              <a:pPr>
                <a:spcBef>
                  <a:spcPct val="50000"/>
                </a:spcBef>
              </a:pPr>
              <a:r>
                <a:rPr lang="zh-CN" altLang="en-US" sz="1400" b="1">
                  <a:solidFill>
                    <a:srgbClr val="000000"/>
                  </a:solidFill>
                  <a:ea typeface="宋体" pitchFamily="2" charset="-122"/>
                </a:rPr>
                <a:t>第</a:t>
              </a:r>
              <a:r>
                <a:rPr lang="en-US" altLang="zh-CN" sz="1400" b="1">
                  <a:solidFill>
                    <a:srgbClr val="000000"/>
                  </a:solidFill>
                  <a:ea typeface="宋体" pitchFamily="2" charset="-122"/>
                </a:rPr>
                <a:t>2</a:t>
              </a:r>
              <a:r>
                <a:rPr lang="zh-CN" altLang="en-US" sz="1400" b="1">
                  <a:solidFill>
                    <a:srgbClr val="000000"/>
                  </a:solidFill>
                  <a:ea typeface="宋体" pitchFamily="2" charset="-122"/>
                </a:rPr>
                <a:t>次</a:t>
              </a:r>
            </a:p>
          </p:txBody>
        </p:sp>
        <p:grpSp>
          <p:nvGrpSpPr>
            <p:cNvPr id="66625" name="Group 301"/>
            <p:cNvGrpSpPr>
              <a:grpSpLocks/>
            </p:cNvGrpSpPr>
            <p:nvPr/>
          </p:nvGrpSpPr>
          <p:grpSpPr bwMode="auto">
            <a:xfrm>
              <a:off x="748" y="1434"/>
              <a:ext cx="318" cy="362"/>
              <a:chOff x="748" y="1480"/>
              <a:chExt cx="318" cy="362"/>
            </a:xfrm>
          </p:grpSpPr>
          <p:pic>
            <p:nvPicPr>
              <p:cNvPr id="66626" name="Picture 302" descr="图片26"/>
              <p:cNvPicPr>
                <a:picLocks noChangeAspect="1" noChangeArrowheads="1"/>
              </p:cNvPicPr>
              <p:nvPr/>
            </p:nvPicPr>
            <p:blipFill>
              <a:blip r:embed="rId4"/>
              <a:srcRect/>
              <a:stretch>
                <a:fillRect/>
              </a:stretch>
            </p:blipFill>
            <p:spPr bwMode="auto">
              <a:xfrm rot="5400000">
                <a:off x="862" y="1570"/>
                <a:ext cx="204" cy="204"/>
              </a:xfrm>
              <a:prstGeom prst="rect">
                <a:avLst/>
              </a:prstGeom>
              <a:noFill/>
              <a:ln w="9525">
                <a:noFill/>
                <a:miter lim="800000"/>
                <a:headEnd/>
                <a:tailEnd/>
              </a:ln>
            </p:spPr>
          </p:pic>
          <p:sp>
            <p:nvSpPr>
              <p:cNvPr id="66627" name="Line 303"/>
              <p:cNvSpPr>
                <a:spLocks noChangeShapeType="1"/>
              </p:cNvSpPr>
              <p:nvPr/>
            </p:nvSpPr>
            <p:spPr bwMode="auto">
              <a:xfrm rot="5400000" flipV="1">
                <a:off x="816" y="1593"/>
                <a:ext cx="0" cy="136"/>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sp>
            <p:nvSpPr>
              <p:cNvPr id="66628" name="Line 304"/>
              <p:cNvSpPr>
                <a:spLocks noChangeShapeType="1"/>
              </p:cNvSpPr>
              <p:nvPr/>
            </p:nvSpPr>
            <p:spPr bwMode="auto">
              <a:xfrm>
                <a:off x="748" y="1480"/>
                <a:ext cx="0" cy="362"/>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grpSp>
      </p:grpSp>
      <p:grpSp>
        <p:nvGrpSpPr>
          <p:cNvPr id="13" name="Group 305"/>
          <p:cNvGrpSpPr>
            <a:grpSpLocks/>
          </p:cNvGrpSpPr>
          <p:nvPr/>
        </p:nvGrpSpPr>
        <p:grpSpPr bwMode="auto">
          <a:xfrm>
            <a:off x="898525" y="908050"/>
            <a:ext cx="1368425" cy="719138"/>
            <a:chOff x="204" y="572"/>
            <a:chExt cx="862" cy="453"/>
          </a:xfrm>
        </p:grpSpPr>
        <p:grpSp>
          <p:nvGrpSpPr>
            <p:cNvPr id="66619" name="Group 306"/>
            <p:cNvGrpSpPr>
              <a:grpSpLocks/>
            </p:cNvGrpSpPr>
            <p:nvPr/>
          </p:nvGrpSpPr>
          <p:grpSpPr bwMode="auto">
            <a:xfrm>
              <a:off x="748" y="572"/>
              <a:ext cx="318" cy="453"/>
              <a:chOff x="237" y="663"/>
              <a:chExt cx="318" cy="453"/>
            </a:xfrm>
          </p:grpSpPr>
          <p:pic>
            <p:nvPicPr>
              <p:cNvPr id="66621" name="Picture 307" descr="图片26"/>
              <p:cNvPicPr>
                <a:picLocks noChangeAspect="1" noChangeArrowheads="1"/>
              </p:cNvPicPr>
              <p:nvPr/>
            </p:nvPicPr>
            <p:blipFill>
              <a:blip r:embed="rId4"/>
              <a:srcRect/>
              <a:stretch>
                <a:fillRect/>
              </a:stretch>
            </p:blipFill>
            <p:spPr bwMode="auto">
              <a:xfrm rot="5400000">
                <a:off x="351" y="799"/>
                <a:ext cx="204" cy="204"/>
              </a:xfrm>
              <a:prstGeom prst="rect">
                <a:avLst/>
              </a:prstGeom>
              <a:noFill/>
              <a:ln w="9525">
                <a:noFill/>
                <a:miter lim="800000"/>
                <a:headEnd/>
                <a:tailEnd/>
              </a:ln>
            </p:spPr>
          </p:pic>
          <p:sp>
            <p:nvSpPr>
              <p:cNvPr id="66622" name="Line 308"/>
              <p:cNvSpPr>
                <a:spLocks noChangeShapeType="1"/>
              </p:cNvSpPr>
              <p:nvPr/>
            </p:nvSpPr>
            <p:spPr bwMode="auto">
              <a:xfrm rot="5400000">
                <a:off x="10" y="890"/>
                <a:ext cx="453" cy="0"/>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sp>
            <p:nvSpPr>
              <p:cNvPr id="66623" name="Line 309"/>
              <p:cNvSpPr>
                <a:spLocks noChangeShapeType="1"/>
              </p:cNvSpPr>
              <p:nvPr/>
            </p:nvSpPr>
            <p:spPr bwMode="auto">
              <a:xfrm rot="5400000" flipV="1">
                <a:off x="305" y="822"/>
                <a:ext cx="0" cy="136"/>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grpSp>
        <p:sp>
          <p:nvSpPr>
            <p:cNvPr id="66620" name="Text Box 310"/>
            <p:cNvSpPr txBox="1">
              <a:spLocks noChangeArrowheads="1"/>
            </p:cNvSpPr>
            <p:nvPr/>
          </p:nvSpPr>
          <p:spPr bwMode="auto">
            <a:xfrm>
              <a:off x="204" y="709"/>
              <a:ext cx="396" cy="192"/>
            </a:xfrm>
            <a:prstGeom prst="rect">
              <a:avLst/>
            </a:prstGeom>
            <a:noFill/>
            <a:ln w="9525" algn="ctr">
              <a:noFill/>
              <a:miter lim="800000"/>
              <a:headEnd/>
              <a:tailEnd/>
            </a:ln>
          </p:spPr>
          <p:txBody>
            <a:bodyPr wrap="none">
              <a:spAutoFit/>
            </a:bodyPr>
            <a:lstStyle/>
            <a:p>
              <a:pPr>
                <a:spcBef>
                  <a:spcPct val="50000"/>
                </a:spcBef>
              </a:pPr>
              <a:r>
                <a:rPr lang="zh-CN" altLang="en-US" sz="1400" b="1">
                  <a:solidFill>
                    <a:srgbClr val="000000"/>
                  </a:solidFill>
                  <a:ea typeface="宋体" pitchFamily="2" charset="-122"/>
                </a:rPr>
                <a:t>第</a:t>
              </a:r>
              <a:r>
                <a:rPr lang="en-US" altLang="zh-CN" sz="1400" b="1">
                  <a:solidFill>
                    <a:srgbClr val="000000"/>
                  </a:solidFill>
                  <a:ea typeface="宋体" pitchFamily="2" charset="-122"/>
                </a:rPr>
                <a:t>1</a:t>
              </a:r>
              <a:r>
                <a:rPr lang="zh-CN" altLang="en-US" sz="1400" b="1">
                  <a:solidFill>
                    <a:srgbClr val="000000"/>
                  </a:solidFill>
                  <a:ea typeface="宋体" pitchFamily="2" charset="-122"/>
                </a:rPr>
                <a:t>次</a:t>
              </a:r>
            </a:p>
          </p:txBody>
        </p:sp>
      </p:grpSp>
      <p:grpSp>
        <p:nvGrpSpPr>
          <p:cNvPr id="15" name="Group 311"/>
          <p:cNvGrpSpPr>
            <a:grpSpLocks/>
          </p:cNvGrpSpPr>
          <p:nvPr/>
        </p:nvGrpSpPr>
        <p:grpSpPr bwMode="auto">
          <a:xfrm>
            <a:off x="1042988" y="4005263"/>
            <a:ext cx="1439862" cy="793750"/>
            <a:chOff x="295" y="2523"/>
            <a:chExt cx="907" cy="500"/>
          </a:xfrm>
        </p:grpSpPr>
        <p:sp>
          <p:nvSpPr>
            <p:cNvPr id="66612" name="Rectangle 312"/>
            <p:cNvSpPr>
              <a:spLocks noChangeArrowheads="1"/>
            </p:cNvSpPr>
            <p:nvPr/>
          </p:nvSpPr>
          <p:spPr bwMode="auto">
            <a:xfrm>
              <a:off x="295" y="2614"/>
              <a:ext cx="907" cy="409"/>
            </a:xfrm>
            <a:prstGeom prst="rect">
              <a:avLst/>
            </a:prstGeom>
            <a:solidFill>
              <a:srgbClr val="CCFFCC"/>
            </a:solidFill>
            <a:ln w="9525" algn="ctr">
              <a:solidFill>
                <a:srgbClr val="FFFFCC"/>
              </a:solidFill>
              <a:miter lim="800000"/>
              <a:headEnd/>
              <a:tailEnd/>
            </a:ln>
          </p:spPr>
          <p:txBody>
            <a:bodyPr wrap="none" anchor="ctr"/>
            <a:lstStyle/>
            <a:p>
              <a:endParaRPr lang="zh-CN" altLang="en-US"/>
            </a:p>
          </p:txBody>
        </p:sp>
        <p:pic>
          <p:nvPicPr>
            <p:cNvPr id="66613" name="Picture 313" descr="图片26"/>
            <p:cNvPicPr>
              <a:picLocks noChangeAspect="1" noChangeArrowheads="1"/>
            </p:cNvPicPr>
            <p:nvPr/>
          </p:nvPicPr>
          <p:blipFill>
            <a:blip r:embed="rId4"/>
            <a:srcRect/>
            <a:stretch>
              <a:fillRect/>
            </a:stretch>
          </p:blipFill>
          <p:spPr bwMode="auto">
            <a:xfrm>
              <a:off x="340" y="2794"/>
              <a:ext cx="204" cy="204"/>
            </a:xfrm>
            <a:prstGeom prst="rect">
              <a:avLst/>
            </a:prstGeom>
            <a:noFill/>
            <a:ln w="9525">
              <a:noFill/>
              <a:miter lim="800000"/>
              <a:headEnd/>
              <a:tailEnd/>
            </a:ln>
          </p:spPr>
        </p:pic>
        <p:pic>
          <p:nvPicPr>
            <p:cNvPr id="66614" name="Picture 314" descr="图片26"/>
            <p:cNvPicPr>
              <a:picLocks noChangeAspect="1" noChangeArrowheads="1"/>
            </p:cNvPicPr>
            <p:nvPr/>
          </p:nvPicPr>
          <p:blipFill>
            <a:blip r:embed="rId4"/>
            <a:srcRect/>
            <a:stretch>
              <a:fillRect/>
            </a:stretch>
          </p:blipFill>
          <p:spPr bwMode="auto">
            <a:xfrm>
              <a:off x="748" y="2794"/>
              <a:ext cx="204" cy="204"/>
            </a:xfrm>
            <a:prstGeom prst="rect">
              <a:avLst/>
            </a:prstGeom>
            <a:noFill/>
            <a:ln w="9525">
              <a:noFill/>
              <a:miter lim="800000"/>
              <a:headEnd/>
              <a:tailEnd/>
            </a:ln>
          </p:spPr>
        </p:pic>
        <p:sp>
          <p:nvSpPr>
            <p:cNvPr id="66615" name="Oval 315"/>
            <p:cNvSpPr>
              <a:spLocks noChangeArrowheads="1"/>
            </p:cNvSpPr>
            <p:nvPr/>
          </p:nvSpPr>
          <p:spPr bwMode="auto">
            <a:xfrm>
              <a:off x="975" y="2794"/>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66616" name="Text Box 316"/>
            <p:cNvSpPr txBox="1">
              <a:spLocks noChangeArrowheads="1"/>
            </p:cNvSpPr>
            <p:nvPr/>
          </p:nvSpPr>
          <p:spPr bwMode="auto">
            <a:xfrm>
              <a:off x="476" y="2704"/>
              <a:ext cx="318" cy="288"/>
            </a:xfrm>
            <a:prstGeom prst="rect">
              <a:avLst/>
            </a:prstGeom>
            <a:noFill/>
            <a:ln w="9525" algn="ctr">
              <a:noFill/>
              <a:miter lim="800000"/>
              <a:headEnd/>
              <a:tailEnd/>
            </a:ln>
          </p:spPr>
          <p:txBody>
            <a:bodyPr>
              <a:spAutoFit/>
            </a:bodyPr>
            <a:lstStyle/>
            <a:p>
              <a:pPr>
                <a:spcBef>
                  <a:spcPct val="50000"/>
                </a:spcBef>
              </a:pPr>
              <a:r>
                <a:rPr lang="en-US" altLang="zh-CN" sz="2400" b="1">
                  <a:solidFill>
                    <a:srgbClr val="000000"/>
                  </a:solidFill>
                  <a:ea typeface="宋体" pitchFamily="2" charset="-122"/>
                </a:rPr>
                <a:t>…</a:t>
              </a:r>
            </a:p>
          </p:txBody>
        </p:sp>
        <p:sp>
          <p:nvSpPr>
            <p:cNvPr id="66617" name="Text Box 317"/>
            <p:cNvSpPr txBox="1">
              <a:spLocks noChangeArrowheads="1"/>
            </p:cNvSpPr>
            <p:nvPr/>
          </p:nvSpPr>
          <p:spPr bwMode="auto">
            <a:xfrm>
              <a:off x="476" y="2523"/>
              <a:ext cx="544" cy="212"/>
            </a:xfrm>
            <a:prstGeom prst="rect">
              <a:avLst/>
            </a:prstGeom>
            <a:noFill/>
            <a:ln w="9525" algn="ctr">
              <a:noFill/>
              <a:miter lim="800000"/>
              <a:headEnd/>
              <a:tailEnd/>
            </a:ln>
          </p:spPr>
          <p:txBody>
            <a:bodyPr>
              <a:spAutoFit/>
            </a:bodyPr>
            <a:lstStyle/>
            <a:p>
              <a:pPr>
                <a:spcBef>
                  <a:spcPct val="50000"/>
                </a:spcBef>
              </a:pPr>
              <a:r>
                <a:rPr lang="en-US" altLang="zh-CN" sz="1600" b="1">
                  <a:solidFill>
                    <a:srgbClr val="000000"/>
                  </a:solidFill>
                  <a:ea typeface="宋体" pitchFamily="2" charset="-122"/>
                </a:rPr>
                <a:t>n-1</a:t>
              </a:r>
              <a:r>
                <a:rPr lang="zh-CN" altLang="en-US" sz="1600" b="1">
                  <a:solidFill>
                    <a:srgbClr val="000000"/>
                  </a:solidFill>
                  <a:ea typeface="宋体" pitchFamily="2" charset="-122"/>
                </a:rPr>
                <a:t>个</a:t>
              </a:r>
            </a:p>
          </p:txBody>
        </p:sp>
        <p:cxnSp>
          <p:nvCxnSpPr>
            <p:cNvPr id="66618" name="AutoShape 318"/>
            <p:cNvCxnSpPr>
              <a:cxnSpLocks noChangeShapeType="1"/>
            </p:cNvCxnSpPr>
            <p:nvPr/>
          </p:nvCxnSpPr>
          <p:spPr bwMode="auto">
            <a:xfrm rot="5400000" flipV="1">
              <a:off x="645" y="2591"/>
              <a:ext cx="1" cy="408"/>
            </a:xfrm>
            <a:prstGeom prst="curvedConnector3">
              <a:avLst>
                <a:gd name="adj1" fmla="val -7000000"/>
              </a:avLst>
            </a:prstGeom>
            <a:noFill/>
            <a:ln w="9525">
              <a:solidFill>
                <a:srgbClr val="000000"/>
              </a:solidFill>
              <a:round/>
              <a:headEnd/>
              <a:tailEnd/>
            </a:ln>
          </p:spPr>
        </p:cxnSp>
      </p:grpSp>
      <p:grpSp>
        <p:nvGrpSpPr>
          <p:cNvPr id="16" name="Group 319"/>
          <p:cNvGrpSpPr>
            <a:grpSpLocks/>
          </p:cNvGrpSpPr>
          <p:nvPr/>
        </p:nvGrpSpPr>
        <p:grpSpPr bwMode="auto">
          <a:xfrm>
            <a:off x="1042988" y="5445125"/>
            <a:ext cx="1439862" cy="719138"/>
            <a:chOff x="295" y="3158"/>
            <a:chExt cx="907" cy="453"/>
          </a:xfrm>
        </p:grpSpPr>
        <p:sp>
          <p:nvSpPr>
            <p:cNvPr id="66605" name="Rectangle 320"/>
            <p:cNvSpPr>
              <a:spLocks noChangeArrowheads="1"/>
            </p:cNvSpPr>
            <p:nvPr/>
          </p:nvSpPr>
          <p:spPr bwMode="auto">
            <a:xfrm>
              <a:off x="295" y="3203"/>
              <a:ext cx="907" cy="408"/>
            </a:xfrm>
            <a:prstGeom prst="rect">
              <a:avLst/>
            </a:prstGeom>
            <a:solidFill>
              <a:srgbClr val="CCFFCC"/>
            </a:solidFill>
            <a:ln w="9525" algn="ctr">
              <a:solidFill>
                <a:srgbClr val="FFFFCC"/>
              </a:solidFill>
              <a:miter lim="800000"/>
              <a:headEnd/>
              <a:tailEnd/>
            </a:ln>
          </p:spPr>
          <p:txBody>
            <a:bodyPr wrap="none" anchor="ctr"/>
            <a:lstStyle/>
            <a:p>
              <a:endParaRPr lang="zh-CN" altLang="en-US"/>
            </a:p>
          </p:txBody>
        </p:sp>
        <p:pic>
          <p:nvPicPr>
            <p:cNvPr id="66606" name="Picture 321" descr="图片26"/>
            <p:cNvPicPr>
              <a:picLocks noChangeAspect="1" noChangeArrowheads="1"/>
            </p:cNvPicPr>
            <p:nvPr/>
          </p:nvPicPr>
          <p:blipFill>
            <a:blip r:embed="rId4"/>
            <a:srcRect/>
            <a:stretch>
              <a:fillRect/>
            </a:stretch>
          </p:blipFill>
          <p:spPr bwMode="auto">
            <a:xfrm>
              <a:off x="703" y="3385"/>
              <a:ext cx="204" cy="204"/>
            </a:xfrm>
            <a:prstGeom prst="rect">
              <a:avLst/>
            </a:prstGeom>
            <a:noFill/>
            <a:ln w="9525">
              <a:noFill/>
              <a:miter lim="800000"/>
              <a:headEnd/>
              <a:tailEnd/>
            </a:ln>
          </p:spPr>
        </p:pic>
        <p:pic>
          <p:nvPicPr>
            <p:cNvPr id="66607" name="Picture 322" descr="图片26"/>
            <p:cNvPicPr>
              <a:picLocks noChangeAspect="1" noChangeArrowheads="1"/>
            </p:cNvPicPr>
            <p:nvPr/>
          </p:nvPicPr>
          <p:blipFill>
            <a:blip r:embed="rId4"/>
            <a:srcRect/>
            <a:stretch>
              <a:fillRect/>
            </a:stretch>
          </p:blipFill>
          <p:spPr bwMode="auto">
            <a:xfrm>
              <a:off x="295" y="3385"/>
              <a:ext cx="204" cy="204"/>
            </a:xfrm>
            <a:prstGeom prst="rect">
              <a:avLst/>
            </a:prstGeom>
            <a:noFill/>
            <a:ln w="9525">
              <a:noFill/>
              <a:miter lim="800000"/>
              <a:headEnd/>
              <a:tailEnd/>
            </a:ln>
          </p:spPr>
        </p:pic>
        <p:sp>
          <p:nvSpPr>
            <p:cNvPr id="66608" name="Oval 323"/>
            <p:cNvSpPr>
              <a:spLocks noChangeArrowheads="1"/>
            </p:cNvSpPr>
            <p:nvPr/>
          </p:nvSpPr>
          <p:spPr bwMode="auto">
            <a:xfrm>
              <a:off x="930" y="3385"/>
              <a:ext cx="192" cy="192"/>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66609" name="Text Box 324"/>
            <p:cNvSpPr txBox="1">
              <a:spLocks noChangeArrowheads="1"/>
            </p:cNvSpPr>
            <p:nvPr/>
          </p:nvSpPr>
          <p:spPr bwMode="auto">
            <a:xfrm>
              <a:off x="431" y="3294"/>
              <a:ext cx="318" cy="288"/>
            </a:xfrm>
            <a:prstGeom prst="rect">
              <a:avLst/>
            </a:prstGeom>
            <a:noFill/>
            <a:ln w="9525" algn="ctr">
              <a:noFill/>
              <a:miter lim="800000"/>
              <a:headEnd/>
              <a:tailEnd/>
            </a:ln>
          </p:spPr>
          <p:txBody>
            <a:bodyPr>
              <a:spAutoFit/>
            </a:bodyPr>
            <a:lstStyle/>
            <a:p>
              <a:pPr>
                <a:spcBef>
                  <a:spcPct val="50000"/>
                </a:spcBef>
              </a:pPr>
              <a:r>
                <a:rPr lang="en-US" altLang="zh-CN" sz="2400" b="1">
                  <a:solidFill>
                    <a:srgbClr val="000000"/>
                  </a:solidFill>
                  <a:ea typeface="宋体" pitchFamily="2" charset="-122"/>
                </a:rPr>
                <a:t>…</a:t>
              </a:r>
            </a:p>
          </p:txBody>
        </p:sp>
        <p:sp>
          <p:nvSpPr>
            <p:cNvPr id="66610" name="Text Box 325"/>
            <p:cNvSpPr txBox="1">
              <a:spLocks noChangeArrowheads="1"/>
            </p:cNvSpPr>
            <p:nvPr/>
          </p:nvSpPr>
          <p:spPr bwMode="auto">
            <a:xfrm>
              <a:off x="431" y="3158"/>
              <a:ext cx="363" cy="212"/>
            </a:xfrm>
            <a:prstGeom prst="rect">
              <a:avLst/>
            </a:prstGeom>
            <a:noFill/>
            <a:ln w="9525" algn="ctr">
              <a:noFill/>
              <a:miter lim="800000"/>
              <a:headEnd/>
              <a:tailEnd/>
            </a:ln>
          </p:spPr>
          <p:txBody>
            <a:bodyPr>
              <a:spAutoFit/>
            </a:bodyPr>
            <a:lstStyle/>
            <a:p>
              <a:pPr>
                <a:spcBef>
                  <a:spcPct val="50000"/>
                </a:spcBef>
              </a:pPr>
              <a:r>
                <a:rPr lang="zh-CN" altLang="en-US" sz="1600" b="1">
                  <a:solidFill>
                    <a:srgbClr val="000000"/>
                  </a:solidFill>
                  <a:ea typeface="宋体" pitchFamily="2" charset="-122"/>
                </a:rPr>
                <a:t> </a:t>
              </a:r>
              <a:r>
                <a:rPr lang="en-US" altLang="zh-CN" sz="1600" b="1">
                  <a:solidFill>
                    <a:srgbClr val="000000"/>
                  </a:solidFill>
                  <a:ea typeface="宋体" pitchFamily="2" charset="-122"/>
                </a:rPr>
                <a:t>n</a:t>
              </a:r>
              <a:r>
                <a:rPr lang="zh-CN" altLang="en-US" sz="1600" b="1">
                  <a:solidFill>
                    <a:srgbClr val="000000"/>
                  </a:solidFill>
                  <a:ea typeface="宋体" pitchFamily="2" charset="-122"/>
                </a:rPr>
                <a:t>个</a:t>
              </a:r>
            </a:p>
          </p:txBody>
        </p:sp>
        <p:cxnSp>
          <p:nvCxnSpPr>
            <p:cNvPr id="66611" name="AutoShape 326"/>
            <p:cNvCxnSpPr>
              <a:cxnSpLocks noChangeShapeType="1"/>
            </p:cNvCxnSpPr>
            <p:nvPr/>
          </p:nvCxnSpPr>
          <p:spPr bwMode="auto">
            <a:xfrm rot="5400000" flipV="1">
              <a:off x="600" y="3182"/>
              <a:ext cx="1" cy="408"/>
            </a:xfrm>
            <a:prstGeom prst="curvedConnector3">
              <a:avLst>
                <a:gd name="adj1" fmla="val -7100000"/>
              </a:avLst>
            </a:prstGeom>
            <a:noFill/>
            <a:ln w="9525">
              <a:solidFill>
                <a:srgbClr val="000000"/>
              </a:solidFill>
              <a:round/>
              <a:headEnd/>
              <a:tailEnd/>
            </a:ln>
          </p:spPr>
        </p:cxnSp>
      </p:grpSp>
      <p:grpSp>
        <p:nvGrpSpPr>
          <p:cNvPr id="17" name="Group 327"/>
          <p:cNvGrpSpPr>
            <a:grpSpLocks/>
          </p:cNvGrpSpPr>
          <p:nvPr/>
        </p:nvGrpSpPr>
        <p:grpSpPr bwMode="auto">
          <a:xfrm>
            <a:off x="898525" y="6283325"/>
            <a:ext cx="1368425" cy="574675"/>
            <a:chOff x="204" y="3958"/>
            <a:chExt cx="862" cy="362"/>
          </a:xfrm>
        </p:grpSpPr>
        <p:grpSp>
          <p:nvGrpSpPr>
            <p:cNvPr id="66600" name="Group 328"/>
            <p:cNvGrpSpPr>
              <a:grpSpLocks/>
            </p:cNvGrpSpPr>
            <p:nvPr/>
          </p:nvGrpSpPr>
          <p:grpSpPr bwMode="auto">
            <a:xfrm>
              <a:off x="748" y="3958"/>
              <a:ext cx="318" cy="362"/>
              <a:chOff x="748" y="1480"/>
              <a:chExt cx="318" cy="362"/>
            </a:xfrm>
          </p:grpSpPr>
          <p:pic>
            <p:nvPicPr>
              <p:cNvPr id="66602" name="Picture 329" descr="图片26"/>
              <p:cNvPicPr>
                <a:picLocks noChangeAspect="1" noChangeArrowheads="1"/>
              </p:cNvPicPr>
              <p:nvPr/>
            </p:nvPicPr>
            <p:blipFill>
              <a:blip r:embed="rId4"/>
              <a:srcRect/>
              <a:stretch>
                <a:fillRect/>
              </a:stretch>
            </p:blipFill>
            <p:spPr bwMode="auto">
              <a:xfrm rot="5400000">
                <a:off x="862" y="1570"/>
                <a:ext cx="204" cy="204"/>
              </a:xfrm>
              <a:prstGeom prst="rect">
                <a:avLst/>
              </a:prstGeom>
              <a:noFill/>
              <a:ln w="9525">
                <a:noFill/>
                <a:miter lim="800000"/>
                <a:headEnd/>
                <a:tailEnd/>
              </a:ln>
            </p:spPr>
          </p:pic>
          <p:sp>
            <p:nvSpPr>
              <p:cNvPr id="66603" name="Line 330"/>
              <p:cNvSpPr>
                <a:spLocks noChangeShapeType="1"/>
              </p:cNvSpPr>
              <p:nvPr/>
            </p:nvSpPr>
            <p:spPr bwMode="auto">
              <a:xfrm rot="5400000" flipV="1">
                <a:off x="816" y="1593"/>
                <a:ext cx="0" cy="136"/>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sp>
            <p:nvSpPr>
              <p:cNvPr id="66604" name="Line 331"/>
              <p:cNvSpPr>
                <a:spLocks noChangeShapeType="1"/>
              </p:cNvSpPr>
              <p:nvPr/>
            </p:nvSpPr>
            <p:spPr bwMode="auto">
              <a:xfrm>
                <a:off x="748" y="1480"/>
                <a:ext cx="0" cy="362"/>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grpSp>
        <p:sp>
          <p:nvSpPr>
            <p:cNvPr id="66601" name="Text Box 332"/>
            <p:cNvSpPr txBox="1">
              <a:spLocks noChangeArrowheads="1"/>
            </p:cNvSpPr>
            <p:nvPr/>
          </p:nvSpPr>
          <p:spPr bwMode="auto">
            <a:xfrm>
              <a:off x="204" y="3974"/>
              <a:ext cx="402" cy="192"/>
            </a:xfrm>
            <a:prstGeom prst="rect">
              <a:avLst/>
            </a:prstGeom>
            <a:noFill/>
            <a:ln w="9525" algn="ctr">
              <a:noFill/>
              <a:miter lim="800000"/>
              <a:headEnd/>
              <a:tailEnd/>
            </a:ln>
          </p:spPr>
          <p:txBody>
            <a:bodyPr wrap="none">
              <a:spAutoFit/>
            </a:bodyPr>
            <a:lstStyle/>
            <a:p>
              <a:pPr>
                <a:spcBef>
                  <a:spcPct val="50000"/>
                </a:spcBef>
              </a:pPr>
              <a:r>
                <a:rPr lang="zh-CN" altLang="en-US" sz="1400" b="1">
                  <a:solidFill>
                    <a:srgbClr val="000000"/>
                  </a:solidFill>
                  <a:ea typeface="宋体" pitchFamily="2" charset="-122"/>
                </a:rPr>
                <a:t>第</a:t>
              </a:r>
              <a:r>
                <a:rPr lang="en-US" altLang="zh-CN" sz="1400" b="1">
                  <a:solidFill>
                    <a:srgbClr val="000000"/>
                  </a:solidFill>
                  <a:ea typeface="宋体" pitchFamily="2" charset="-122"/>
                </a:rPr>
                <a:t>n</a:t>
              </a:r>
              <a:r>
                <a:rPr lang="zh-CN" altLang="en-US" sz="1400" b="1">
                  <a:solidFill>
                    <a:srgbClr val="000000"/>
                  </a:solidFill>
                  <a:ea typeface="宋体" pitchFamily="2" charset="-122"/>
                </a:rPr>
                <a:t>次</a:t>
              </a:r>
            </a:p>
          </p:txBody>
        </p:sp>
      </p:grpSp>
      <p:grpSp>
        <p:nvGrpSpPr>
          <p:cNvPr id="19" name="Group 333"/>
          <p:cNvGrpSpPr>
            <a:grpSpLocks/>
          </p:cNvGrpSpPr>
          <p:nvPr/>
        </p:nvGrpSpPr>
        <p:grpSpPr bwMode="auto">
          <a:xfrm>
            <a:off x="898525" y="4797425"/>
            <a:ext cx="1368425" cy="719138"/>
            <a:chOff x="204" y="3022"/>
            <a:chExt cx="862" cy="453"/>
          </a:xfrm>
        </p:grpSpPr>
        <p:sp>
          <p:nvSpPr>
            <p:cNvPr id="66595" name="Text Box 334"/>
            <p:cNvSpPr txBox="1">
              <a:spLocks noChangeArrowheads="1"/>
            </p:cNvSpPr>
            <p:nvPr/>
          </p:nvSpPr>
          <p:spPr bwMode="auto">
            <a:xfrm>
              <a:off x="204" y="3113"/>
              <a:ext cx="495" cy="192"/>
            </a:xfrm>
            <a:prstGeom prst="rect">
              <a:avLst/>
            </a:prstGeom>
            <a:noFill/>
            <a:ln w="9525" algn="ctr">
              <a:noFill/>
              <a:miter lim="800000"/>
              <a:headEnd/>
              <a:tailEnd/>
            </a:ln>
          </p:spPr>
          <p:txBody>
            <a:bodyPr wrap="none">
              <a:spAutoFit/>
            </a:bodyPr>
            <a:lstStyle/>
            <a:p>
              <a:pPr>
                <a:spcBef>
                  <a:spcPct val="50000"/>
                </a:spcBef>
              </a:pPr>
              <a:r>
                <a:rPr lang="zh-CN" altLang="en-US" sz="1400" b="1">
                  <a:solidFill>
                    <a:srgbClr val="000000"/>
                  </a:solidFill>
                  <a:ea typeface="宋体" pitchFamily="2" charset="-122"/>
                </a:rPr>
                <a:t>第</a:t>
              </a:r>
              <a:r>
                <a:rPr lang="en-US" altLang="zh-CN" sz="1400" b="1">
                  <a:solidFill>
                    <a:srgbClr val="000000"/>
                  </a:solidFill>
                  <a:ea typeface="宋体" pitchFamily="2" charset="-122"/>
                </a:rPr>
                <a:t>n-1</a:t>
              </a:r>
              <a:r>
                <a:rPr lang="zh-CN" altLang="en-US" sz="1400" b="1">
                  <a:solidFill>
                    <a:srgbClr val="000000"/>
                  </a:solidFill>
                  <a:ea typeface="宋体" pitchFamily="2" charset="-122"/>
                </a:rPr>
                <a:t>次</a:t>
              </a:r>
            </a:p>
          </p:txBody>
        </p:sp>
        <p:grpSp>
          <p:nvGrpSpPr>
            <p:cNvPr id="66596" name="Group 335"/>
            <p:cNvGrpSpPr>
              <a:grpSpLocks/>
            </p:cNvGrpSpPr>
            <p:nvPr/>
          </p:nvGrpSpPr>
          <p:grpSpPr bwMode="auto">
            <a:xfrm>
              <a:off x="748" y="3022"/>
              <a:ext cx="318" cy="453"/>
              <a:chOff x="237" y="663"/>
              <a:chExt cx="318" cy="453"/>
            </a:xfrm>
          </p:grpSpPr>
          <p:pic>
            <p:nvPicPr>
              <p:cNvPr id="66597" name="Picture 336" descr="图片26"/>
              <p:cNvPicPr>
                <a:picLocks noChangeAspect="1" noChangeArrowheads="1"/>
              </p:cNvPicPr>
              <p:nvPr/>
            </p:nvPicPr>
            <p:blipFill>
              <a:blip r:embed="rId4"/>
              <a:srcRect/>
              <a:stretch>
                <a:fillRect/>
              </a:stretch>
            </p:blipFill>
            <p:spPr bwMode="auto">
              <a:xfrm rot="5400000">
                <a:off x="351" y="799"/>
                <a:ext cx="204" cy="204"/>
              </a:xfrm>
              <a:prstGeom prst="rect">
                <a:avLst/>
              </a:prstGeom>
              <a:noFill/>
              <a:ln w="9525">
                <a:noFill/>
                <a:miter lim="800000"/>
                <a:headEnd/>
                <a:tailEnd/>
              </a:ln>
            </p:spPr>
          </p:pic>
          <p:sp>
            <p:nvSpPr>
              <p:cNvPr id="66598" name="Line 337"/>
              <p:cNvSpPr>
                <a:spLocks noChangeShapeType="1"/>
              </p:cNvSpPr>
              <p:nvPr/>
            </p:nvSpPr>
            <p:spPr bwMode="auto">
              <a:xfrm rot="5400000">
                <a:off x="10" y="890"/>
                <a:ext cx="453" cy="0"/>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sp>
            <p:nvSpPr>
              <p:cNvPr id="66599" name="Line 338"/>
              <p:cNvSpPr>
                <a:spLocks noChangeShapeType="1"/>
              </p:cNvSpPr>
              <p:nvPr/>
            </p:nvSpPr>
            <p:spPr bwMode="auto">
              <a:xfrm rot="5400000" flipV="1">
                <a:off x="305" y="822"/>
                <a:ext cx="0" cy="136"/>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grpSp>
      </p:grpSp>
      <p:grpSp>
        <p:nvGrpSpPr>
          <p:cNvPr id="21" name="Group 339"/>
          <p:cNvGrpSpPr>
            <a:grpSpLocks/>
          </p:cNvGrpSpPr>
          <p:nvPr/>
        </p:nvGrpSpPr>
        <p:grpSpPr bwMode="auto">
          <a:xfrm>
            <a:off x="1762125" y="3500438"/>
            <a:ext cx="0" cy="649287"/>
            <a:chOff x="748" y="2205"/>
            <a:chExt cx="0" cy="409"/>
          </a:xfrm>
        </p:grpSpPr>
        <p:sp>
          <p:nvSpPr>
            <p:cNvPr id="66590" name="Line 340"/>
            <p:cNvSpPr>
              <a:spLocks noChangeShapeType="1"/>
            </p:cNvSpPr>
            <p:nvPr/>
          </p:nvSpPr>
          <p:spPr bwMode="auto">
            <a:xfrm>
              <a:off x="748" y="2205"/>
              <a:ext cx="0" cy="46"/>
            </a:xfrm>
            <a:prstGeom prst="line">
              <a:avLst/>
            </a:prstGeom>
            <a:noFill/>
            <a:ln w="9525">
              <a:solidFill>
                <a:srgbClr val="000000"/>
              </a:solidFill>
              <a:round/>
              <a:headEnd/>
              <a:tailEnd/>
            </a:ln>
          </p:spPr>
          <p:txBody>
            <a:bodyPr lIns="90000" tIns="46800" rIns="90000" bIns="46800"/>
            <a:lstStyle/>
            <a:p>
              <a:endParaRPr lang="zh-CN" altLang="en-US"/>
            </a:p>
          </p:txBody>
        </p:sp>
        <p:grpSp>
          <p:nvGrpSpPr>
            <p:cNvPr id="66591" name="Group 341"/>
            <p:cNvGrpSpPr>
              <a:grpSpLocks/>
            </p:cNvGrpSpPr>
            <p:nvPr/>
          </p:nvGrpSpPr>
          <p:grpSpPr bwMode="auto">
            <a:xfrm>
              <a:off x="748" y="2296"/>
              <a:ext cx="0" cy="318"/>
              <a:chOff x="748" y="2296"/>
              <a:chExt cx="0" cy="318"/>
            </a:xfrm>
          </p:grpSpPr>
          <p:sp>
            <p:nvSpPr>
              <p:cNvPr id="66592" name="Line 342"/>
              <p:cNvSpPr>
                <a:spLocks noChangeShapeType="1"/>
              </p:cNvSpPr>
              <p:nvPr/>
            </p:nvSpPr>
            <p:spPr bwMode="auto">
              <a:xfrm>
                <a:off x="748" y="2478"/>
                <a:ext cx="0" cy="136"/>
              </a:xfrm>
              <a:prstGeom prst="line">
                <a:avLst/>
              </a:prstGeom>
              <a:noFill/>
              <a:ln w="9525">
                <a:solidFill>
                  <a:srgbClr val="000000"/>
                </a:solidFill>
                <a:round/>
                <a:headEnd/>
                <a:tailEnd type="triangle" w="med" len="med"/>
              </a:ln>
            </p:spPr>
            <p:txBody>
              <a:bodyPr lIns="90000" tIns="46800" rIns="90000" bIns="46800"/>
              <a:lstStyle/>
              <a:p>
                <a:endParaRPr lang="zh-CN" altLang="en-US"/>
              </a:p>
            </p:txBody>
          </p:sp>
          <p:sp>
            <p:nvSpPr>
              <p:cNvPr id="66593" name="Line 343"/>
              <p:cNvSpPr>
                <a:spLocks noChangeShapeType="1"/>
              </p:cNvSpPr>
              <p:nvPr/>
            </p:nvSpPr>
            <p:spPr bwMode="auto">
              <a:xfrm>
                <a:off x="748" y="2387"/>
                <a:ext cx="0" cy="45"/>
              </a:xfrm>
              <a:prstGeom prst="line">
                <a:avLst/>
              </a:prstGeom>
              <a:noFill/>
              <a:ln w="9525">
                <a:solidFill>
                  <a:srgbClr val="000000"/>
                </a:solidFill>
                <a:round/>
                <a:headEnd/>
                <a:tailEnd/>
              </a:ln>
            </p:spPr>
            <p:txBody>
              <a:bodyPr lIns="90000" tIns="46800" rIns="90000" bIns="46800"/>
              <a:lstStyle/>
              <a:p>
                <a:endParaRPr lang="zh-CN" altLang="en-US"/>
              </a:p>
            </p:txBody>
          </p:sp>
          <p:sp>
            <p:nvSpPr>
              <p:cNvPr id="66594" name="Line 344"/>
              <p:cNvSpPr>
                <a:spLocks noChangeShapeType="1"/>
              </p:cNvSpPr>
              <p:nvPr/>
            </p:nvSpPr>
            <p:spPr bwMode="auto">
              <a:xfrm>
                <a:off x="748" y="2296"/>
                <a:ext cx="0" cy="45"/>
              </a:xfrm>
              <a:prstGeom prst="line">
                <a:avLst/>
              </a:prstGeom>
              <a:noFill/>
              <a:ln w="9525">
                <a:solidFill>
                  <a:srgbClr val="000000"/>
                </a:solidFill>
                <a:round/>
                <a:headEnd/>
                <a:tailEnd/>
              </a:ln>
            </p:spPr>
            <p:txBody>
              <a:bodyPr lIns="90000" tIns="46800" rIns="90000" bIns="46800"/>
              <a:lstStyle/>
              <a:p>
                <a:endParaRPr lang="zh-CN" altLang="en-US"/>
              </a:p>
            </p:txBody>
          </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To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To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lide(fromTop)">
                                      <p:cBhvr>
                                        <p:cTn id="27" dur="500"/>
                                        <p:tgtEl>
                                          <p:spTgt spid="4"/>
                                        </p:tgtEl>
                                      </p:cBhvr>
                                    </p:animEffect>
                                  </p:childTnLst>
                                </p:cTn>
                              </p:par>
                            </p:childTnLst>
                          </p:cTn>
                        </p:par>
                        <p:par>
                          <p:cTn id="28" fill="hold">
                            <p:stCondLst>
                              <p:cond delay="500"/>
                            </p:stCondLst>
                            <p:childTnLst>
                              <p:par>
                                <p:cTn id="29" presetID="12" presetClass="entr" presetSubtype="1"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slide(fromTo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slide(fromTop)">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slide(fromTop)">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lide(fromTop)">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slide(fromTop)">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slide(fromRight)">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slide(fromTop)">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slide(fromTop)">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slide(fromRight)">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2"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slide(fromRight)">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2" fill="hold" nodeType="clickEffect">
                                  <p:stCondLst>
                                    <p:cond delay="0"/>
                                  </p:stCondLst>
                                  <p:childTnLst>
                                    <p:set>
                                      <p:cBhvr>
                                        <p:cTn id="80" dur="1" fill="hold">
                                          <p:stCondLst>
                                            <p:cond delay="0"/>
                                          </p:stCondLst>
                                        </p:cTn>
                                        <p:tgtEl>
                                          <p:spTgt spid="778537"/>
                                        </p:tgtEl>
                                        <p:attrNameLst>
                                          <p:attrName>style.visibility</p:attrName>
                                        </p:attrNameLst>
                                      </p:cBhvr>
                                      <p:to>
                                        <p:strVal val="visible"/>
                                      </p:to>
                                    </p:set>
                                    <p:animEffect transition="in" filter="slide(fromRight)">
                                      <p:cBhvr>
                                        <p:cTn id="81" dur="500"/>
                                        <p:tgtEl>
                                          <p:spTgt spid="778537"/>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2" fill="hold" nodeType="clickEffect">
                                  <p:stCondLst>
                                    <p:cond delay="0"/>
                                  </p:stCondLst>
                                  <p:childTnLst>
                                    <p:set>
                                      <p:cBhvr>
                                        <p:cTn id="85" dur="1" fill="hold">
                                          <p:stCondLst>
                                            <p:cond delay="0"/>
                                          </p:stCondLst>
                                        </p:cTn>
                                        <p:tgtEl>
                                          <p:spTgt spid="778538"/>
                                        </p:tgtEl>
                                        <p:attrNameLst>
                                          <p:attrName>style.visibility</p:attrName>
                                        </p:attrNameLst>
                                      </p:cBhvr>
                                      <p:to>
                                        <p:strVal val="visible"/>
                                      </p:to>
                                    </p:set>
                                    <p:animEffect transition="in" filter="slide(fromRight)">
                                      <p:cBhvr>
                                        <p:cTn id="86" dur="500"/>
                                        <p:tgtEl>
                                          <p:spTgt spid="7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321" name="Text Box 33"/>
          <p:cNvSpPr txBox="1">
            <a:spLocks noChangeArrowheads="1"/>
          </p:cNvSpPr>
          <p:nvPr/>
        </p:nvSpPr>
        <p:spPr bwMode="auto">
          <a:xfrm>
            <a:off x="750888" y="620713"/>
            <a:ext cx="6067425" cy="1373187"/>
          </a:xfrm>
          <a:prstGeom prst="rect">
            <a:avLst/>
          </a:prstGeom>
          <a:noFill/>
          <a:ln w="9525">
            <a:noFill/>
            <a:miter lim="800000"/>
            <a:headEnd/>
            <a:tailEnd/>
          </a:ln>
        </p:spPr>
        <p:txBody>
          <a:bodyPr>
            <a:spAutoFit/>
          </a:bodyPr>
          <a:lstStyle/>
          <a:p>
            <a:pPr eaLnBrk="0" hangingPunct="0"/>
            <a:r>
              <a:rPr lang="zh-CN" altLang="en-US" b="1">
                <a:ea typeface="宋体" pitchFamily="2" charset="-122"/>
              </a:rPr>
              <a:t>        一场精彩的足球赛将要举行</a:t>
            </a:r>
            <a:r>
              <a:rPr lang="en-US" altLang="zh-CN" b="1">
                <a:ea typeface="宋体" pitchFamily="2" charset="-122"/>
              </a:rPr>
              <a:t>, 5</a:t>
            </a:r>
            <a:r>
              <a:rPr lang="zh-CN" altLang="en-US" b="1">
                <a:ea typeface="宋体" pitchFamily="2" charset="-122"/>
              </a:rPr>
              <a:t>个</a:t>
            </a:r>
          </a:p>
          <a:p>
            <a:pPr eaLnBrk="0" hangingPunct="0"/>
            <a:r>
              <a:rPr lang="zh-CN" altLang="en-US" b="1">
                <a:ea typeface="宋体" pitchFamily="2" charset="-122"/>
              </a:rPr>
              <a:t>球迷好不容易才搞到一张入场券</a:t>
            </a:r>
            <a:r>
              <a:rPr lang="en-US" altLang="zh-CN" b="1">
                <a:ea typeface="宋体" pitchFamily="2" charset="-122"/>
              </a:rPr>
              <a:t>.</a:t>
            </a:r>
            <a:r>
              <a:rPr lang="zh-CN" altLang="en-US" b="1">
                <a:ea typeface="宋体" pitchFamily="2" charset="-122"/>
              </a:rPr>
              <a:t>大家都想去</a:t>
            </a:r>
            <a:r>
              <a:rPr lang="en-US" altLang="zh-CN" b="1">
                <a:ea typeface="宋体" pitchFamily="2" charset="-122"/>
              </a:rPr>
              <a:t>,</a:t>
            </a:r>
            <a:r>
              <a:rPr lang="zh-CN" altLang="en-US" b="1">
                <a:ea typeface="宋体" pitchFamily="2" charset="-122"/>
              </a:rPr>
              <a:t>只好用抽签的方法来解决</a:t>
            </a:r>
            <a:r>
              <a:rPr lang="en-US" altLang="zh-CN" b="1">
                <a:ea typeface="宋体" pitchFamily="2" charset="-122"/>
              </a:rPr>
              <a:t>.</a:t>
            </a:r>
            <a:r>
              <a:rPr lang="zh-CN" altLang="en-US">
                <a:ea typeface="宋体" pitchFamily="2" charset="-122"/>
              </a:rPr>
              <a:t>　　　</a:t>
            </a:r>
            <a:endParaRPr lang="zh-CN" altLang="en-US" b="1">
              <a:solidFill>
                <a:schemeClr val="tx2"/>
              </a:solidFill>
              <a:ea typeface="宋体" pitchFamily="2" charset="-122"/>
            </a:endParaRPr>
          </a:p>
        </p:txBody>
      </p:sp>
      <p:grpSp>
        <p:nvGrpSpPr>
          <p:cNvPr id="2" name="Group 34"/>
          <p:cNvGrpSpPr>
            <a:grpSpLocks/>
          </p:cNvGrpSpPr>
          <p:nvPr/>
        </p:nvGrpSpPr>
        <p:grpSpPr bwMode="auto">
          <a:xfrm>
            <a:off x="1055688" y="2347913"/>
            <a:ext cx="6248400" cy="990600"/>
            <a:chOff x="480" y="1440"/>
            <a:chExt cx="3936" cy="624"/>
          </a:xfrm>
        </p:grpSpPr>
        <p:sp>
          <p:nvSpPr>
            <p:cNvPr id="141322" name="Rectangle 35"/>
            <p:cNvSpPr>
              <a:spLocks noChangeArrowheads="1"/>
            </p:cNvSpPr>
            <p:nvPr/>
          </p:nvSpPr>
          <p:spPr bwMode="auto">
            <a:xfrm>
              <a:off x="480"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141323" name="Rectangle 36"/>
            <p:cNvSpPr>
              <a:spLocks noChangeArrowheads="1"/>
            </p:cNvSpPr>
            <p:nvPr/>
          </p:nvSpPr>
          <p:spPr bwMode="auto">
            <a:xfrm>
              <a:off x="1248"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141324" name="Rectangle 37"/>
            <p:cNvSpPr>
              <a:spLocks noChangeArrowheads="1"/>
            </p:cNvSpPr>
            <p:nvPr/>
          </p:nvSpPr>
          <p:spPr bwMode="auto">
            <a:xfrm>
              <a:off x="3936"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sp>
          <p:nvSpPr>
            <p:cNvPr id="141325" name="Rectangle 38"/>
            <p:cNvSpPr>
              <a:spLocks noChangeArrowheads="1"/>
            </p:cNvSpPr>
            <p:nvPr/>
          </p:nvSpPr>
          <p:spPr bwMode="auto">
            <a:xfrm>
              <a:off x="2112" y="1440"/>
              <a:ext cx="480" cy="624"/>
            </a:xfrm>
            <a:prstGeom prst="rect">
              <a:avLst/>
            </a:prstGeom>
            <a:solidFill>
              <a:srgbClr val="9900CC"/>
            </a:solidFill>
            <a:ln w="9525">
              <a:solidFill>
                <a:schemeClr val="tx1"/>
              </a:solidFill>
              <a:miter lim="800000"/>
              <a:headEnd/>
              <a:tailEnd/>
            </a:ln>
          </p:spPr>
          <p:txBody>
            <a:bodyPr wrap="none" anchor="ctr"/>
            <a:lstStyle/>
            <a:p>
              <a:pPr algn="ctr"/>
              <a:r>
                <a:rPr lang="zh-CN" altLang="en-US" sz="2400" b="1">
                  <a:ea typeface="宋体" pitchFamily="2" charset="-122"/>
                </a:rPr>
                <a:t>入场</a:t>
              </a:r>
            </a:p>
            <a:p>
              <a:pPr algn="ctr"/>
              <a:r>
                <a:rPr lang="zh-CN" altLang="en-US" sz="2400" b="1">
                  <a:ea typeface="宋体" pitchFamily="2" charset="-122"/>
                </a:rPr>
                <a:t>券</a:t>
              </a:r>
            </a:p>
          </p:txBody>
        </p:sp>
        <p:sp>
          <p:nvSpPr>
            <p:cNvPr id="141326" name="Rectangle 39"/>
            <p:cNvSpPr>
              <a:spLocks noChangeArrowheads="1"/>
            </p:cNvSpPr>
            <p:nvPr/>
          </p:nvSpPr>
          <p:spPr bwMode="auto">
            <a:xfrm>
              <a:off x="3072" y="1440"/>
              <a:ext cx="480" cy="624"/>
            </a:xfrm>
            <a:prstGeom prst="rect">
              <a:avLst/>
            </a:prstGeom>
            <a:solidFill>
              <a:srgbClr val="9900CC"/>
            </a:solidFill>
            <a:ln w="9525">
              <a:solidFill>
                <a:schemeClr val="tx1"/>
              </a:solidFill>
              <a:miter lim="800000"/>
              <a:headEnd/>
              <a:tailEnd/>
            </a:ln>
          </p:spPr>
          <p:txBody>
            <a:bodyPr wrap="none" anchor="ctr"/>
            <a:lstStyle/>
            <a:p>
              <a:endParaRPr lang="zh-CN" altLang="en-US"/>
            </a:p>
          </p:txBody>
        </p:sp>
      </p:grpSp>
      <p:sp>
        <p:nvSpPr>
          <p:cNvPr id="780328" name="Rectangle 40"/>
          <p:cNvSpPr>
            <a:spLocks noChangeArrowheads="1"/>
          </p:cNvSpPr>
          <p:nvPr/>
        </p:nvSpPr>
        <p:spPr bwMode="auto">
          <a:xfrm>
            <a:off x="914400" y="3508375"/>
            <a:ext cx="8229600" cy="822325"/>
          </a:xfrm>
          <a:prstGeom prst="rect">
            <a:avLst/>
          </a:prstGeom>
          <a:noFill/>
          <a:ln w="9525">
            <a:noFill/>
            <a:miter lim="800000"/>
            <a:headEnd/>
            <a:tailEnd/>
          </a:ln>
        </p:spPr>
        <p:txBody>
          <a:bodyPr anchor="ctr">
            <a:spAutoFit/>
          </a:bodyPr>
          <a:lstStyle/>
          <a:p>
            <a:r>
              <a:rPr lang="en-US" altLang="zh-CN" sz="2400" b="1">
                <a:ea typeface="宋体" pitchFamily="2" charset="-122"/>
              </a:rPr>
              <a:t>5</a:t>
            </a:r>
            <a:r>
              <a:rPr lang="zh-CN" altLang="en-US" sz="2400" b="1">
                <a:ea typeface="宋体" pitchFamily="2" charset="-122"/>
              </a:rPr>
              <a:t>张同样的卡片</a:t>
            </a:r>
            <a:r>
              <a:rPr lang="en-US" altLang="zh-CN" sz="2400" b="1">
                <a:ea typeface="宋体" pitchFamily="2" charset="-122"/>
              </a:rPr>
              <a:t>,</a:t>
            </a:r>
            <a:r>
              <a:rPr lang="zh-CN" altLang="en-US" sz="2400" b="1">
                <a:ea typeface="宋体" pitchFamily="2" charset="-122"/>
              </a:rPr>
              <a:t>只有一张上写有“入场券”</a:t>
            </a:r>
            <a:r>
              <a:rPr lang="en-US" altLang="zh-CN" sz="2400" b="1">
                <a:ea typeface="宋体" pitchFamily="2" charset="-122"/>
              </a:rPr>
              <a:t>,</a:t>
            </a:r>
            <a:r>
              <a:rPr lang="zh-CN" altLang="en-US" sz="2400" b="1">
                <a:ea typeface="宋体" pitchFamily="2" charset="-122"/>
              </a:rPr>
              <a:t>其余的什么也没写</a:t>
            </a:r>
            <a:r>
              <a:rPr lang="en-US" altLang="zh-CN" sz="2400" b="1">
                <a:ea typeface="宋体" pitchFamily="2" charset="-122"/>
              </a:rPr>
              <a:t>.  </a:t>
            </a:r>
            <a:r>
              <a:rPr lang="zh-CN" altLang="en-US" sz="2400" b="1">
                <a:ea typeface="宋体" pitchFamily="2" charset="-122"/>
              </a:rPr>
              <a:t>将它们放在一起</a:t>
            </a:r>
            <a:r>
              <a:rPr lang="en-US" altLang="zh-CN" sz="2400" b="1">
                <a:ea typeface="宋体" pitchFamily="2" charset="-122"/>
              </a:rPr>
              <a:t>,</a:t>
            </a:r>
            <a:r>
              <a:rPr lang="zh-CN" altLang="en-US" sz="2400" b="1">
                <a:ea typeface="宋体" pitchFamily="2" charset="-122"/>
              </a:rPr>
              <a:t>让</a:t>
            </a:r>
            <a:r>
              <a:rPr lang="en-US" altLang="zh-CN" sz="2400" b="1">
                <a:ea typeface="宋体" pitchFamily="2" charset="-122"/>
              </a:rPr>
              <a:t>5</a:t>
            </a:r>
            <a:r>
              <a:rPr lang="zh-CN" altLang="en-US" sz="2400" b="1">
                <a:ea typeface="宋体" pitchFamily="2" charset="-122"/>
              </a:rPr>
              <a:t>个人依次抽取</a:t>
            </a:r>
            <a:r>
              <a:rPr lang="en-US" altLang="zh-CN" sz="2400" b="1">
                <a:ea typeface="宋体" pitchFamily="2" charset="-122"/>
              </a:rPr>
              <a:t>.</a:t>
            </a:r>
          </a:p>
        </p:txBody>
      </p:sp>
      <p:pic>
        <p:nvPicPr>
          <p:cNvPr id="780329" name="Picture 41" descr="TALK4"/>
          <p:cNvPicPr>
            <a:picLocks noChangeAspect="1" noChangeArrowheads="1"/>
          </p:cNvPicPr>
          <p:nvPr/>
        </p:nvPicPr>
        <p:blipFill>
          <a:blip r:embed="rId4"/>
          <a:srcRect/>
          <a:stretch>
            <a:fillRect/>
          </a:stretch>
        </p:blipFill>
        <p:spPr bwMode="auto">
          <a:xfrm>
            <a:off x="7777163" y="4010025"/>
            <a:ext cx="1152525" cy="2209800"/>
          </a:xfrm>
          <a:prstGeom prst="rect">
            <a:avLst/>
          </a:prstGeom>
          <a:noFill/>
          <a:ln w="9525">
            <a:noFill/>
            <a:miter lim="800000"/>
            <a:headEnd/>
            <a:tailEnd/>
          </a:ln>
        </p:spPr>
      </p:pic>
      <p:sp>
        <p:nvSpPr>
          <p:cNvPr id="780330" name="Rectangle 42"/>
          <p:cNvSpPr>
            <a:spLocks noChangeArrowheads="1"/>
          </p:cNvSpPr>
          <p:nvPr/>
        </p:nvSpPr>
        <p:spPr bwMode="auto">
          <a:xfrm>
            <a:off x="914400" y="5654675"/>
            <a:ext cx="5867400" cy="519113"/>
          </a:xfrm>
          <a:prstGeom prst="rect">
            <a:avLst/>
          </a:prstGeom>
          <a:noFill/>
          <a:ln w="9525">
            <a:noFill/>
            <a:miter lim="800000"/>
            <a:headEnd/>
            <a:tailEnd/>
          </a:ln>
        </p:spPr>
        <p:txBody>
          <a:bodyPr anchor="ctr">
            <a:spAutoFit/>
          </a:bodyPr>
          <a:lstStyle/>
          <a:p>
            <a:pPr eaLnBrk="0" hangingPunct="0"/>
            <a:r>
              <a:rPr lang="zh-CN" altLang="en-US" b="1">
                <a:ea typeface="宋体" pitchFamily="2" charset="-122"/>
              </a:rPr>
              <a:t>后抽比先抽的确实吃亏吗？</a:t>
            </a:r>
            <a:r>
              <a:rPr lang="zh-CN" altLang="en-US">
                <a:ea typeface="宋体" pitchFamily="2" charset="-122"/>
              </a:rPr>
              <a:t> </a:t>
            </a:r>
          </a:p>
        </p:txBody>
      </p:sp>
      <p:grpSp>
        <p:nvGrpSpPr>
          <p:cNvPr id="3" name="Group 43"/>
          <p:cNvGrpSpPr>
            <a:grpSpLocks/>
          </p:cNvGrpSpPr>
          <p:nvPr/>
        </p:nvGrpSpPr>
        <p:grpSpPr bwMode="auto">
          <a:xfrm>
            <a:off x="936625" y="4535488"/>
            <a:ext cx="6553200" cy="914400"/>
            <a:chOff x="340" y="2899"/>
            <a:chExt cx="4128" cy="576"/>
          </a:xfrm>
        </p:grpSpPr>
        <p:sp>
          <p:nvSpPr>
            <p:cNvPr id="141320" name="Rectangle 44"/>
            <p:cNvSpPr>
              <a:spLocks noChangeArrowheads="1"/>
            </p:cNvSpPr>
            <p:nvPr/>
          </p:nvSpPr>
          <p:spPr bwMode="auto">
            <a:xfrm>
              <a:off x="476" y="3051"/>
              <a:ext cx="3878" cy="288"/>
            </a:xfrm>
            <a:prstGeom prst="rect">
              <a:avLst/>
            </a:prstGeom>
            <a:noFill/>
            <a:ln w="9525">
              <a:noFill/>
              <a:miter lim="800000"/>
              <a:headEnd/>
              <a:tailEnd/>
            </a:ln>
          </p:spPr>
          <p:txBody>
            <a:bodyPr wrap="none">
              <a:spAutoFit/>
            </a:bodyPr>
            <a:lstStyle/>
            <a:p>
              <a:pPr algn="ctr" eaLnBrk="0" hangingPunct="0"/>
              <a:r>
                <a:rPr lang="zh-CN" altLang="en-US" sz="2400" b="1">
                  <a:solidFill>
                    <a:schemeClr val="accent2"/>
                  </a:solidFill>
                  <a:ea typeface="宋体" pitchFamily="2" charset="-122"/>
                </a:rPr>
                <a:t>“先抽的人当然要比后抽的人抽到的机会大</a:t>
              </a:r>
              <a:r>
                <a:rPr lang="en-US" altLang="zh-CN" sz="2400" b="1">
                  <a:solidFill>
                    <a:schemeClr val="accent2"/>
                  </a:solidFill>
                  <a:ea typeface="宋体" pitchFamily="2" charset="-122"/>
                </a:rPr>
                <a:t>. ”</a:t>
              </a:r>
            </a:p>
          </p:txBody>
        </p:sp>
        <p:sp>
          <p:nvSpPr>
            <p:cNvPr id="141321" name="Oval 45"/>
            <p:cNvSpPr>
              <a:spLocks noChangeArrowheads="1"/>
            </p:cNvSpPr>
            <p:nvPr/>
          </p:nvSpPr>
          <p:spPr bwMode="auto">
            <a:xfrm>
              <a:off x="340" y="2899"/>
              <a:ext cx="4128" cy="576"/>
            </a:xfrm>
            <a:prstGeom prst="ellipse">
              <a:avLst/>
            </a:prstGeom>
            <a:noFill/>
            <a:ln w="28575">
              <a:solidFill>
                <a:schemeClr val="tx1"/>
              </a:solidFill>
              <a:round/>
              <a:headEnd/>
              <a:tailEnd/>
            </a:ln>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0321"/>
                                        </p:tgtEl>
                                        <p:attrNameLst>
                                          <p:attrName>style.visibility</p:attrName>
                                        </p:attrNameLst>
                                      </p:cBhvr>
                                      <p:to>
                                        <p:strVal val="visible"/>
                                      </p:to>
                                    </p:set>
                                    <p:animEffect transition="in" filter="wipe(left)">
                                      <p:cBhvr>
                                        <p:cTn id="7" dur="500"/>
                                        <p:tgtEl>
                                          <p:spTgt spid="7803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780328"/>
                                        </p:tgtEl>
                                        <p:attrNameLst>
                                          <p:attrName>style.visibility</p:attrName>
                                        </p:attrNameLst>
                                      </p:cBhvr>
                                      <p:to>
                                        <p:strVal val="visible"/>
                                      </p:to>
                                    </p:set>
                                    <p:anim calcmode="lin" valueType="num">
                                      <p:cBhvr additive="base">
                                        <p:cTn id="15" dur="500" fill="hold"/>
                                        <p:tgtEl>
                                          <p:spTgt spid="780328"/>
                                        </p:tgtEl>
                                        <p:attrNameLst>
                                          <p:attrName>ppt_x</p:attrName>
                                        </p:attrNameLst>
                                      </p:cBhvr>
                                      <p:tavLst>
                                        <p:tav tm="0">
                                          <p:val>
                                            <p:strVal val="#ppt_x"/>
                                          </p:val>
                                        </p:tav>
                                        <p:tav tm="100000">
                                          <p:val>
                                            <p:strVal val="#ppt_x"/>
                                          </p:val>
                                        </p:tav>
                                      </p:tavLst>
                                    </p:anim>
                                    <p:anim calcmode="lin" valueType="num">
                                      <p:cBhvr additive="base">
                                        <p:cTn id="16" dur="500" fill="hold"/>
                                        <p:tgtEl>
                                          <p:spTgt spid="7803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780329"/>
                                        </p:tgtEl>
                                        <p:attrNameLst>
                                          <p:attrName>style.visibility</p:attrName>
                                        </p:attrNameLst>
                                      </p:cBhvr>
                                      <p:to>
                                        <p:strVal val="visible"/>
                                      </p:to>
                                    </p:set>
                                    <p:anim calcmode="lin" valueType="num">
                                      <p:cBhvr additive="base">
                                        <p:cTn id="21" dur="500" fill="hold"/>
                                        <p:tgtEl>
                                          <p:spTgt spid="780329"/>
                                        </p:tgtEl>
                                        <p:attrNameLst>
                                          <p:attrName>ppt_x</p:attrName>
                                        </p:attrNameLst>
                                      </p:cBhvr>
                                      <p:tavLst>
                                        <p:tav tm="0">
                                          <p:val>
                                            <p:strVal val="1+#ppt_w/2"/>
                                          </p:val>
                                        </p:tav>
                                        <p:tav tm="100000">
                                          <p:val>
                                            <p:strVal val="#ppt_x"/>
                                          </p:val>
                                        </p:tav>
                                      </p:tavLst>
                                    </p:anim>
                                    <p:anim calcmode="lin" valueType="num">
                                      <p:cBhvr additive="base">
                                        <p:cTn id="22" dur="500" fill="hold"/>
                                        <p:tgtEl>
                                          <p:spTgt spid="780329"/>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780330"/>
                                        </p:tgtEl>
                                        <p:attrNameLst>
                                          <p:attrName>style.visibility</p:attrName>
                                        </p:attrNameLst>
                                      </p:cBhvr>
                                      <p:to>
                                        <p:strVal val="visible"/>
                                      </p:to>
                                    </p:set>
                                    <p:animEffect transition="in" filter="barn(outVertical)">
                                      <p:cBhvr>
                                        <p:cTn id="31" dur="500"/>
                                        <p:tgtEl>
                                          <p:spTgt spid="780330"/>
                                        </p:tgtEl>
                                      </p:cBhvr>
                                    </p:animEffect>
                                  </p:childTnLst>
                                  <p:subTnLst>
                                    <p:audio>
                                      <p:cMediaNode>
                                        <p:cTn display="0" masterRel="sameClick">
                                          <p:stCondLst>
                                            <p:cond evt="begin" delay="0">
                                              <p:tn val="29"/>
                                            </p:cond>
                                          </p:stCondLst>
                                          <p:endCondLst>
                                            <p:cond evt="onStopAudio" delay="0">
                                              <p:tgtEl>
                                                <p:sldTgt/>
                                              </p:tgtEl>
                                            </p:cond>
                                          </p:endCondLst>
                                        </p:cTn>
                                        <p:tgtEl>
                                          <p:sndTgt r:embed="rId3" name="d7-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321" grpId="0" autoUpdateAnimBg="0"/>
      <p:bldP spid="780328" grpId="0" autoUpdateAnimBg="0"/>
      <p:bldP spid="780330"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Text Box 4"/>
          <p:cNvSpPr txBox="1">
            <a:spLocks noChangeArrowheads="1"/>
          </p:cNvSpPr>
          <p:nvPr/>
        </p:nvSpPr>
        <p:spPr bwMode="auto">
          <a:xfrm>
            <a:off x="3311525" y="2565400"/>
            <a:ext cx="5638800" cy="1373188"/>
          </a:xfrm>
          <a:prstGeom prst="rect">
            <a:avLst/>
          </a:prstGeom>
          <a:noFill/>
          <a:ln w="9525">
            <a:noFill/>
            <a:miter lim="800000"/>
            <a:headEnd/>
            <a:tailEnd/>
          </a:ln>
        </p:spPr>
        <p:txBody>
          <a:bodyPr>
            <a:spAutoFit/>
          </a:bodyPr>
          <a:lstStyle/>
          <a:p>
            <a:pPr algn="just" eaLnBrk="0" hangingPunct="0"/>
            <a:r>
              <a:rPr lang="zh-CN" altLang="en-US" b="1">
                <a:ea typeface="宋体" pitchFamily="2" charset="-122"/>
              </a:rPr>
              <a:t>     到底谁说的对呢？让我们用概率论的知识来计算一下</a:t>
            </a:r>
            <a:r>
              <a:rPr lang="en-US" altLang="zh-CN" b="1">
                <a:ea typeface="宋体" pitchFamily="2" charset="-122"/>
              </a:rPr>
              <a:t>,</a:t>
            </a:r>
            <a:r>
              <a:rPr lang="zh-CN" altLang="en-US" b="1">
                <a:ea typeface="宋体" pitchFamily="2" charset="-122"/>
              </a:rPr>
              <a:t>每个人抽到“入场券”的概率到底有多大</a:t>
            </a:r>
            <a:r>
              <a:rPr lang="en-US" altLang="zh-CN" b="1">
                <a:ea typeface="宋体" pitchFamily="2" charset="-122"/>
              </a:rPr>
              <a:t>?</a:t>
            </a:r>
            <a:endParaRPr lang="en-US" altLang="zh-CN" b="1">
              <a:solidFill>
                <a:schemeClr val="tx2"/>
              </a:solidFill>
              <a:ea typeface="宋体" pitchFamily="2" charset="-122"/>
            </a:endParaRPr>
          </a:p>
        </p:txBody>
      </p:sp>
      <p:pic>
        <p:nvPicPr>
          <p:cNvPr id="782341" name="Picture 5" descr="FISTSLAM"/>
          <p:cNvPicPr>
            <a:picLocks noChangeAspect="1" noChangeArrowheads="1"/>
          </p:cNvPicPr>
          <p:nvPr/>
        </p:nvPicPr>
        <p:blipFill>
          <a:blip r:embed="rId5"/>
          <a:srcRect/>
          <a:stretch>
            <a:fillRect/>
          </a:stretch>
        </p:blipFill>
        <p:spPr bwMode="auto">
          <a:xfrm>
            <a:off x="849313" y="623888"/>
            <a:ext cx="2786062" cy="2308225"/>
          </a:xfrm>
          <a:prstGeom prst="rect">
            <a:avLst/>
          </a:prstGeom>
          <a:noFill/>
          <a:ln w="9525">
            <a:noFill/>
            <a:miter lim="800000"/>
            <a:headEnd/>
            <a:tailEnd/>
          </a:ln>
        </p:spPr>
      </p:pic>
      <p:sp>
        <p:nvSpPr>
          <p:cNvPr id="782342" name="AutoShape 6"/>
          <p:cNvSpPr>
            <a:spLocks noChangeArrowheads="1"/>
          </p:cNvSpPr>
          <p:nvPr/>
        </p:nvSpPr>
        <p:spPr bwMode="auto">
          <a:xfrm>
            <a:off x="3803650" y="615950"/>
            <a:ext cx="5340350" cy="1450975"/>
          </a:xfrm>
          <a:prstGeom prst="wedgeRoundRectCallout">
            <a:avLst>
              <a:gd name="adj1" fmla="val -73097"/>
              <a:gd name="adj2" fmla="val 27352"/>
              <a:gd name="adj3" fmla="val 16667"/>
            </a:avLst>
          </a:prstGeom>
          <a:noFill/>
          <a:ln w="9525">
            <a:solidFill>
              <a:schemeClr val="tx1"/>
            </a:solidFill>
            <a:miter lim="800000"/>
            <a:headEnd/>
            <a:tailEnd/>
          </a:ln>
        </p:spPr>
        <p:txBody>
          <a:bodyPr wrap="none" anchor="ctr"/>
          <a:lstStyle/>
          <a:p>
            <a:pPr eaLnBrk="0" hangingPunct="0"/>
            <a:endParaRPr lang="zh-CN" altLang="en-US" sz="2400" b="1">
              <a:ea typeface="宋体" pitchFamily="2" charset="-122"/>
            </a:endParaRPr>
          </a:p>
          <a:p>
            <a:pPr eaLnBrk="0" hangingPunct="0"/>
            <a:r>
              <a:rPr lang="zh-CN" altLang="en-US" sz="2400" b="1">
                <a:ea typeface="宋体" pitchFamily="2" charset="-122"/>
              </a:rPr>
              <a:t>“大家不必争先恐后，你们一个一个</a:t>
            </a:r>
          </a:p>
          <a:p>
            <a:pPr eaLnBrk="0" hangingPunct="0"/>
            <a:r>
              <a:rPr lang="zh-CN" altLang="en-US" sz="2400" b="1">
                <a:ea typeface="宋体" pitchFamily="2" charset="-122"/>
              </a:rPr>
              <a:t>按次序来，谁抽到‘入场券’的机会都</a:t>
            </a:r>
          </a:p>
          <a:p>
            <a:pPr eaLnBrk="0" hangingPunct="0"/>
            <a:r>
              <a:rPr lang="zh-CN" altLang="en-US" sz="2400" b="1">
                <a:ea typeface="宋体" pitchFamily="2" charset="-122"/>
              </a:rPr>
              <a:t>一样大</a:t>
            </a:r>
            <a:r>
              <a:rPr lang="en-US" altLang="zh-CN" sz="2400" b="1">
                <a:ea typeface="宋体" pitchFamily="2" charset="-122"/>
              </a:rPr>
              <a:t>.”</a:t>
            </a:r>
          </a:p>
          <a:p>
            <a:endParaRPr lang="zh-CN" altLang="en-US" sz="2400" b="1">
              <a:ea typeface="宋体" pitchFamily="2" charset="-122"/>
            </a:endParaRPr>
          </a:p>
        </p:txBody>
      </p:sp>
      <p:grpSp>
        <p:nvGrpSpPr>
          <p:cNvPr id="2" name="Group 7"/>
          <p:cNvGrpSpPr>
            <a:grpSpLocks/>
          </p:cNvGrpSpPr>
          <p:nvPr/>
        </p:nvGrpSpPr>
        <p:grpSpPr bwMode="auto">
          <a:xfrm>
            <a:off x="719138" y="4024313"/>
            <a:ext cx="7840662" cy="2362200"/>
            <a:chOff x="340" y="2486"/>
            <a:chExt cx="4939" cy="1488"/>
          </a:xfrm>
        </p:grpSpPr>
        <p:pic>
          <p:nvPicPr>
            <p:cNvPr id="142342" name="Picture 8" descr="TALK4"/>
            <p:cNvPicPr>
              <a:picLocks noChangeAspect="1" noChangeArrowheads="1"/>
            </p:cNvPicPr>
            <p:nvPr/>
          </p:nvPicPr>
          <p:blipFill>
            <a:blip r:embed="rId6"/>
            <a:srcRect/>
            <a:stretch>
              <a:fillRect/>
            </a:stretch>
          </p:blipFill>
          <p:spPr bwMode="auto">
            <a:xfrm>
              <a:off x="4503" y="2486"/>
              <a:ext cx="776" cy="1488"/>
            </a:xfrm>
            <a:prstGeom prst="rect">
              <a:avLst/>
            </a:prstGeom>
            <a:noFill/>
            <a:ln w="9525">
              <a:noFill/>
              <a:miter lim="800000"/>
              <a:headEnd/>
              <a:tailEnd/>
            </a:ln>
          </p:spPr>
        </p:pic>
        <p:sp>
          <p:nvSpPr>
            <p:cNvPr id="142343" name="Rectangle 9"/>
            <p:cNvSpPr>
              <a:spLocks noChangeArrowheads="1"/>
            </p:cNvSpPr>
            <p:nvPr/>
          </p:nvSpPr>
          <p:spPr bwMode="auto">
            <a:xfrm>
              <a:off x="431" y="2822"/>
              <a:ext cx="4032" cy="672"/>
            </a:xfrm>
            <a:prstGeom prst="rect">
              <a:avLst/>
            </a:prstGeom>
            <a:noFill/>
            <a:ln w="9525">
              <a:noFill/>
              <a:miter lim="800000"/>
              <a:headEnd/>
              <a:tailEnd/>
            </a:ln>
          </p:spPr>
          <p:txBody>
            <a:bodyPr wrap="none" anchor="ctr"/>
            <a:lstStyle/>
            <a:p>
              <a:pPr algn="ctr"/>
              <a:r>
                <a:rPr lang="zh-CN" altLang="en-US" sz="2400" b="1">
                  <a:ea typeface="宋体" pitchFamily="2" charset="-122"/>
                </a:rPr>
                <a:t>“先抽的人当然要比后抽的人抽到的机会大。”</a:t>
              </a:r>
            </a:p>
          </p:txBody>
        </p:sp>
        <p:sp>
          <p:nvSpPr>
            <p:cNvPr id="142344" name="Oval 10"/>
            <p:cNvSpPr>
              <a:spLocks noChangeArrowheads="1"/>
            </p:cNvSpPr>
            <p:nvPr/>
          </p:nvSpPr>
          <p:spPr bwMode="auto">
            <a:xfrm>
              <a:off x="340" y="2795"/>
              <a:ext cx="4173" cy="681"/>
            </a:xfrm>
            <a:prstGeom prst="ellipse">
              <a:avLst/>
            </a:prstGeom>
            <a:noFill/>
            <a:ln w="9525">
              <a:solidFill>
                <a:schemeClr val="tx1"/>
              </a:solidFill>
              <a:round/>
              <a:headEnd/>
              <a:tailEnd/>
            </a:ln>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82341"/>
                                        </p:tgtEl>
                                        <p:attrNameLst>
                                          <p:attrName>style.visibility</p:attrName>
                                        </p:attrNameLst>
                                      </p:cBhvr>
                                      <p:to>
                                        <p:strVal val="visible"/>
                                      </p:to>
                                    </p:set>
                                    <p:anim calcmode="lin" valueType="num">
                                      <p:cBhvr additive="base">
                                        <p:cTn id="7" dur="500" fill="hold"/>
                                        <p:tgtEl>
                                          <p:spTgt spid="782341"/>
                                        </p:tgtEl>
                                        <p:attrNameLst>
                                          <p:attrName>ppt_x</p:attrName>
                                        </p:attrNameLst>
                                      </p:cBhvr>
                                      <p:tavLst>
                                        <p:tav tm="0">
                                          <p:val>
                                            <p:strVal val="0-#ppt_w/2"/>
                                          </p:val>
                                        </p:tav>
                                        <p:tav tm="100000">
                                          <p:val>
                                            <p:strVal val="#ppt_x"/>
                                          </p:val>
                                        </p:tav>
                                      </p:tavLst>
                                    </p:anim>
                                    <p:anim calcmode="lin" valueType="num">
                                      <p:cBhvr additive="base">
                                        <p:cTn id="8" dur="500" fill="hold"/>
                                        <p:tgtEl>
                                          <p:spTgt spid="7823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82342"/>
                                        </p:tgtEl>
                                        <p:attrNameLst>
                                          <p:attrName>style.visibility</p:attrName>
                                        </p:attrNameLst>
                                      </p:cBhvr>
                                      <p:to>
                                        <p:strVal val="visible"/>
                                      </p:to>
                                    </p:set>
                                    <p:anim calcmode="lin" valueType="num">
                                      <p:cBhvr additive="base">
                                        <p:cTn id="12" dur="500" fill="hold"/>
                                        <p:tgtEl>
                                          <p:spTgt spid="782342"/>
                                        </p:tgtEl>
                                        <p:attrNameLst>
                                          <p:attrName>ppt_x</p:attrName>
                                        </p:attrNameLst>
                                      </p:cBhvr>
                                      <p:tavLst>
                                        <p:tav tm="0">
                                          <p:val>
                                            <p:strVal val="#ppt_x"/>
                                          </p:val>
                                        </p:tav>
                                        <p:tav tm="100000">
                                          <p:val>
                                            <p:strVal val="#ppt_x"/>
                                          </p:val>
                                        </p:tav>
                                      </p:tavLst>
                                    </p:anim>
                                    <p:anim calcmode="lin" valueType="num">
                                      <p:cBhvr additive="base">
                                        <p:cTn id="13" dur="500" fill="hold"/>
                                        <p:tgtEl>
                                          <p:spTgt spid="78234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d6-2.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2340"/>
                                        </p:tgtEl>
                                        <p:attrNameLst>
                                          <p:attrName>style.visibility</p:attrName>
                                        </p:attrNameLst>
                                      </p:cBhvr>
                                      <p:to>
                                        <p:strVal val="visible"/>
                                      </p:to>
                                    </p:set>
                                    <p:anim calcmode="lin" valueType="num">
                                      <p:cBhvr additive="base">
                                        <p:cTn id="23" dur="500" fill="hold"/>
                                        <p:tgtEl>
                                          <p:spTgt spid="782340"/>
                                        </p:tgtEl>
                                        <p:attrNameLst>
                                          <p:attrName>ppt_x</p:attrName>
                                        </p:attrNameLst>
                                      </p:cBhvr>
                                      <p:tavLst>
                                        <p:tav tm="0">
                                          <p:val>
                                            <p:strVal val="1+#ppt_w/2"/>
                                          </p:val>
                                        </p:tav>
                                        <p:tav tm="100000">
                                          <p:val>
                                            <p:strVal val="#ppt_x"/>
                                          </p:val>
                                        </p:tav>
                                      </p:tavLst>
                                    </p:anim>
                                    <p:anim calcmode="lin" valueType="num">
                                      <p:cBhvr additive="base">
                                        <p:cTn id="24" dur="500" fill="hold"/>
                                        <p:tgtEl>
                                          <p:spTgt spid="7823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d7-2.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0" grpId="0" autoUpdateAnimBg="0"/>
      <p:bldP spid="78234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2" name="Rectangle 6"/>
          <p:cNvSpPr>
            <a:spLocks noChangeArrowheads="1"/>
          </p:cNvSpPr>
          <p:nvPr/>
        </p:nvSpPr>
        <p:spPr bwMode="auto">
          <a:xfrm>
            <a:off x="250825" y="2420938"/>
            <a:ext cx="8588375" cy="1525587"/>
          </a:xfrm>
          <a:prstGeom prst="rect">
            <a:avLst/>
          </a:prstGeom>
          <a:noFill/>
          <a:ln w="9525">
            <a:noFill/>
            <a:miter lim="800000"/>
            <a:headEnd/>
            <a:tailEnd/>
          </a:ln>
        </p:spPr>
        <p:txBody>
          <a:bodyPr>
            <a:spAutoFit/>
          </a:bodyPr>
          <a:lstStyle/>
          <a:p>
            <a:pPr algn="l">
              <a:spcBef>
                <a:spcPct val="50000"/>
              </a:spcBef>
            </a:pPr>
            <a:r>
              <a:rPr lang="zh-CN" altLang="en-US" sz="4000" i="0">
                <a:solidFill>
                  <a:schemeClr val="tx1"/>
                </a:solidFill>
                <a:latin typeface="楷体_GB2312" pitchFamily="49" charset="-122"/>
              </a:rPr>
              <a:t>例</a:t>
            </a:r>
            <a:r>
              <a:rPr lang="en-US" altLang="zh-CN" sz="4000" i="0" dirty="0">
                <a:solidFill>
                  <a:schemeClr val="tx1"/>
                </a:solidFill>
                <a:latin typeface="楷体_GB2312" pitchFamily="49" charset="-122"/>
              </a:rPr>
              <a:t>1</a:t>
            </a:r>
            <a:r>
              <a:rPr lang="zh-CN" altLang="en-US" sz="4000" i="0">
                <a:solidFill>
                  <a:schemeClr val="tx1"/>
                </a:solidFill>
                <a:latin typeface="楷体_GB2312" pitchFamily="49" charset="-122"/>
              </a:rPr>
              <a:t>－</a:t>
            </a:r>
            <a:r>
              <a:rPr lang="en-US" altLang="zh-CN" sz="3600" i="0" dirty="0">
                <a:solidFill>
                  <a:schemeClr val="tx1"/>
                </a:solidFill>
                <a:latin typeface="楷体_GB2312" pitchFamily="49" charset="-122"/>
              </a:rPr>
              <a:t>2 </a:t>
            </a:r>
            <a:r>
              <a:rPr lang="zh-CN" altLang="en-US" sz="3600" i="0">
                <a:solidFill>
                  <a:schemeClr val="tx1"/>
                </a:solidFill>
                <a:latin typeface="楷体_GB2312" pitchFamily="49" charset="-122"/>
              </a:rPr>
              <a:t>中，</a:t>
            </a:r>
            <a:r>
              <a:rPr lang="zh-CN" altLang="en-US" sz="3600" i="0">
                <a:solidFill>
                  <a:schemeClr val="tx1"/>
                </a:solidFill>
              </a:rPr>
              <a:t>“</a:t>
            </a:r>
            <a:r>
              <a:rPr lang="zh-CN" altLang="en-US" sz="3600" i="0">
                <a:solidFill>
                  <a:schemeClr val="tx1"/>
                </a:solidFill>
                <a:latin typeface="楷体_GB2312" pitchFamily="49" charset="-122"/>
              </a:rPr>
              <a:t>既不出现偶数点又不出现</a:t>
            </a:r>
          </a:p>
          <a:p>
            <a:pPr algn="l">
              <a:spcBef>
                <a:spcPct val="50000"/>
              </a:spcBef>
            </a:pPr>
            <a:r>
              <a:rPr lang="zh-CN" altLang="en-US" sz="3600" i="0">
                <a:solidFill>
                  <a:schemeClr val="tx1"/>
                </a:solidFill>
                <a:latin typeface="楷体_GB2312" pitchFamily="49" charset="-122"/>
              </a:rPr>
              <a:t>奇数点</a:t>
            </a:r>
            <a:r>
              <a:rPr lang="zh-CN" altLang="en-US" sz="3600" i="0">
                <a:solidFill>
                  <a:schemeClr val="tx1"/>
                </a:solidFill>
              </a:rPr>
              <a:t>”</a:t>
            </a:r>
            <a:r>
              <a:rPr lang="zh-CN" altLang="en-US" sz="3600" i="0">
                <a:solidFill>
                  <a:schemeClr val="tx1"/>
                </a:solidFill>
                <a:latin typeface="楷体_GB2312" pitchFamily="49" charset="-122"/>
              </a:rPr>
              <a:t>，这样的事件为不可能事件。</a:t>
            </a:r>
          </a:p>
        </p:txBody>
      </p:sp>
      <p:sp>
        <p:nvSpPr>
          <p:cNvPr id="736263" name="Rectangle 7"/>
          <p:cNvSpPr>
            <a:spLocks noChangeArrowheads="1"/>
          </p:cNvSpPr>
          <p:nvPr/>
        </p:nvSpPr>
        <p:spPr bwMode="auto">
          <a:xfrm>
            <a:off x="381000" y="4724400"/>
            <a:ext cx="7956550" cy="1200150"/>
          </a:xfrm>
          <a:prstGeom prst="rect">
            <a:avLst/>
          </a:prstGeom>
          <a:solidFill>
            <a:srgbClr val="53D3ED"/>
          </a:solidFill>
          <a:ln w="9525">
            <a:solidFill>
              <a:srgbClr val="FFFF00"/>
            </a:solidFill>
            <a:miter lim="800000"/>
            <a:headEnd/>
            <a:tailEnd/>
          </a:ln>
        </p:spPr>
        <p:txBody>
          <a:bodyPr>
            <a:spAutoFit/>
          </a:bodyPr>
          <a:lstStyle/>
          <a:p>
            <a:r>
              <a:rPr lang="en-US" altLang="zh-CN" sz="3600" i="0" dirty="0">
                <a:solidFill>
                  <a:schemeClr val="tx1"/>
                </a:solidFill>
              </a:rPr>
              <a:t>     </a:t>
            </a:r>
            <a:r>
              <a:rPr lang="zh-CN" altLang="en-US" sz="3600" i="0">
                <a:solidFill>
                  <a:schemeClr val="tx1"/>
                </a:solidFill>
              </a:rPr>
              <a:t>概率论是通过随机事件来研究随机现象及规律性的。</a:t>
            </a:r>
          </a:p>
        </p:txBody>
      </p:sp>
      <p:sp>
        <p:nvSpPr>
          <p:cNvPr id="736267" name="Rectangle 11"/>
          <p:cNvSpPr>
            <a:spLocks noChangeArrowheads="1"/>
          </p:cNvSpPr>
          <p:nvPr/>
        </p:nvSpPr>
        <p:spPr bwMode="auto">
          <a:xfrm>
            <a:off x="304800" y="457200"/>
            <a:ext cx="8413750" cy="641350"/>
          </a:xfrm>
          <a:prstGeom prst="rect">
            <a:avLst/>
          </a:prstGeom>
          <a:noFill/>
          <a:ln w="9525">
            <a:noFill/>
            <a:miter lim="800000"/>
            <a:headEnd/>
            <a:tailEnd/>
          </a:ln>
        </p:spPr>
        <p:txBody>
          <a:bodyPr wrap="none">
            <a:spAutoFit/>
          </a:bodyPr>
          <a:lstStyle/>
          <a:p>
            <a:pPr algn="l"/>
            <a:r>
              <a:rPr lang="zh-CN" altLang="en-US" sz="3600" i="0">
                <a:solidFill>
                  <a:schemeClr val="accent2"/>
                </a:solidFill>
              </a:rPr>
              <a:t>注</a:t>
            </a:r>
            <a:r>
              <a:rPr lang="zh-CN" altLang="en-US" sz="3600" i="0">
                <a:solidFill>
                  <a:schemeClr val="tx1"/>
                </a:solidFill>
              </a:rPr>
              <a:t>：一定条件下必然不发生的事件称为不</a:t>
            </a:r>
          </a:p>
        </p:txBody>
      </p:sp>
      <p:sp>
        <p:nvSpPr>
          <p:cNvPr id="736268" name="Rectangle 12"/>
          <p:cNvSpPr>
            <a:spLocks noChangeArrowheads="1"/>
          </p:cNvSpPr>
          <p:nvPr/>
        </p:nvSpPr>
        <p:spPr bwMode="auto">
          <a:xfrm>
            <a:off x="0" y="1239838"/>
            <a:ext cx="4651375" cy="641350"/>
          </a:xfrm>
          <a:prstGeom prst="rect">
            <a:avLst/>
          </a:prstGeom>
          <a:noFill/>
          <a:ln w="9525">
            <a:noFill/>
            <a:miter lim="800000"/>
            <a:headEnd/>
            <a:tailEnd/>
          </a:ln>
        </p:spPr>
        <p:txBody>
          <a:bodyPr wrap="none">
            <a:spAutoFit/>
          </a:bodyPr>
          <a:lstStyle/>
          <a:p>
            <a:pPr algn="l"/>
            <a:r>
              <a:rPr lang="zh-CN" altLang="en-US" sz="3600" i="0">
                <a:solidFill>
                  <a:schemeClr val="tx1"/>
                </a:solidFill>
              </a:rPr>
              <a:t>可能事件，用</a:t>
            </a:r>
            <a:r>
              <a:rPr lang="zh-CN" altLang="en-US" sz="3600">
                <a:solidFill>
                  <a:schemeClr val="accent2"/>
                </a:solidFill>
                <a:sym typeface="Symbol" pitchFamily="18" charset="2"/>
              </a:rPr>
              <a:t> </a:t>
            </a:r>
            <a:r>
              <a:rPr lang="zh-CN" altLang="en-US" sz="3600" i="0">
                <a:solidFill>
                  <a:schemeClr val="tx1"/>
                </a:solidFill>
              </a:rPr>
              <a:t>表示。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6267"/>
                                        </p:tgtEl>
                                        <p:attrNameLst>
                                          <p:attrName>style.visibility</p:attrName>
                                        </p:attrNameLst>
                                      </p:cBhvr>
                                      <p:to>
                                        <p:strVal val="visible"/>
                                      </p:to>
                                    </p:set>
                                    <p:anim calcmode="lin" valueType="num">
                                      <p:cBhvr additive="base">
                                        <p:cTn id="7" dur="500" fill="hold"/>
                                        <p:tgtEl>
                                          <p:spTgt spid="736267"/>
                                        </p:tgtEl>
                                        <p:attrNameLst>
                                          <p:attrName>ppt_x</p:attrName>
                                        </p:attrNameLst>
                                      </p:cBhvr>
                                      <p:tavLst>
                                        <p:tav tm="0">
                                          <p:val>
                                            <p:strVal val="0-#ppt_w/2"/>
                                          </p:val>
                                        </p:tav>
                                        <p:tav tm="100000">
                                          <p:val>
                                            <p:strVal val="#ppt_x"/>
                                          </p:val>
                                        </p:tav>
                                      </p:tavLst>
                                    </p:anim>
                                    <p:anim calcmode="lin" valueType="num">
                                      <p:cBhvr additive="base">
                                        <p:cTn id="8" dur="500" fill="hold"/>
                                        <p:tgtEl>
                                          <p:spTgt spid="7362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6268"/>
                                        </p:tgtEl>
                                        <p:attrNameLst>
                                          <p:attrName>style.visibility</p:attrName>
                                        </p:attrNameLst>
                                      </p:cBhvr>
                                      <p:to>
                                        <p:strVal val="visible"/>
                                      </p:to>
                                    </p:set>
                                    <p:anim calcmode="lin" valueType="num">
                                      <p:cBhvr additive="base">
                                        <p:cTn id="13" dur="500" fill="hold"/>
                                        <p:tgtEl>
                                          <p:spTgt spid="736268"/>
                                        </p:tgtEl>
                                        <p:attrNameLst>
                                          <p:attrName>ppt_x</p:attrName>
                                        </p:attrNameLst>
                                      </p:cBhvr>
                                      <p:tavLst>
                                        <p:tav tm="0">
                                          <p:val>
                                            <p:strVal val="0-#ppt_w/2"/>
                                          </p:val>
                                        </p:tav>
                                        <p:tav tm="100000">
                                          <p:val>
                                            <p:strVal val="#ppt_x"/>
                                          </p:val>
                                        </p:tav>
                                      </p:tavLst>
                                    </p:anim>
                                    <p:anim calcmode="lin" valueType="num">
                                      <p:cBhvr additive="base">
                                        <p:cTn id="14" dur="500" fill="hold"/>
                                        <p:tgtEl>
                                          <p:spTgt spid="736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6262"/>
                                        </p:tgtEl>
                                        <p:attrNameLst>
                                          <p:attrName>style.visibility</p:attrName>
                                        </p:attrNameLst>
                                      </p:cBhvr>
                                      <p:to>
                                        <p:strVal val="visible"/>
                                      </p:to>
                                    </p:set>
                                    <p:anim calcmode="lin" valueType="num">
                                      <p:cBhvr additive="base">
                                        <p:cTn id="19" dur="500" fill="hold"/>
                                        <p:tgtEl>
                                          <p:spTgt spid="736262"/>
                                        </p:tgtEl>
                                        <p:attrNameLst>
                                          <p:attrName>ppt_x</p:attrName>
                                        </p:attrNameLst>
                                      </p:cBhvr>
                                      <p:tavLst>
                                        <p:tav tm="0">
                                          <p:val>
                                            <p:strVal val="0-#ppt_w/2"/>
                                          </p:val>
                                        </p:tav>
                                        <p:tav tm="100000">
                                          <p:val>
                                            <p:strVal val="#ppt_x"/>
                                          </p:val>
                                        </p:tav>
                                      </p:tavLst>
                                    </p:anim>
                                    <p:anim calcmode="lin" valueType="num">
                                      <p:cBhvr additive="base">
                                        <p:cTn id="20" dur="500" fill="hold"/>
                                        <p:tgtEl>
                                          <p:spTgt spid="7362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6263"/>
                                        </p:tgtEl>
                                        <p:attrNameLst>
                                          <p:attrName>style.visibility</p:attrName>
                                        </p:attrNameLst>
                                      </p:cBhvr>
                                      <p:to>
                                        <p:strVal val="visible"/>
                                      </p:to>
                                    </p:set>
                                    <p:anim calcmode="lin" valueType="num">
                                      <p:cBhvr additive="base">
                                        <p:cTn id="25" dur="500" fill="hold"/>
                                        <p:tgtEl>
                                          <p:spTgt spid="736263"/>
                                        </p:tgtEl>
                                        <p:attrNameLst>
                                          <p:attrName>ppt_x</p:attrName>
                                        </p:attrNameLst>
                                      </p:cBhvr>
                                      <p:tavLst>
                                        <p:tav tm="0">
                                          <p:val>
                                            <p:strVal val="0-#ppt_w/2"/>
                                          </p:val>
                                        </p:tav>
                                        <p:tav tm="100000">
                                          <p:val>
                                            <p:strVal val="#ppt_x"/>
                                          </p:val>
                                        </p:tav>
                                      </p:tavLst>
                                    </p:anim>
                                    <p:anim calcmode="lin" valueType="num">
                                      <p:cBhvr additive="base">
                                        <p:cTn id="26" dur="500" fill="hold"/>
                                        <p:tgtEl>
                                          <p:spTgt spid="736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2" grpId="0" autoUpdateAnimBg="0"/>
      <p:bldP spid="736263" grpId="0" animBg="1" autoUpdateAnimBg="0"/>
      <p:bldP spid="736267" grpId="0" autoUpdateAnimBg="0"/>
      <p:bldP spid="73626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Text Box 4"/>
          <p:cNvSpPr txBox="1">
            <a:spLocks noChangeArrowheads="1"/>
          </p:cNvSpPr>
          <p:nvPr/>
        </p:nvSpPr>
        <p:spPr bwMode="auto">
          <a:xfrm>
            <a:off x="1187450" y="1700213"/>
            <a:ext cx="7486650" cy="946150"/>
          </a:xfrm>
          <a:prstGeom prst="rect">
            <a:avLst/>
          </a:prstGeom>
          <a:noFill/>
          <a:ln w="9525">
            <a:noFill/>
            <a:miter lim="800000"/>
            <a:headEnd/>
            <a:tailEnd/>
          </a:ln>
        </p:spPr>
        <p:txBody>
          <a:bodyPr>
            <a:spAutoFit/>
          </a:bodyPr>
          <a:lstStyle/>
          <a:p>
            <a:pPr eaLnBrk="0" hangingPunct="0"/>
            <a:r>
              <a:rPr lang="zh-CN" altLang="en-US">
                <a:ea typeface="宋体" pitchFamily="2" charset="-122"/>
              </a:rPr>
              <a:t>　</a:t>
            </a:r>
            <a:r>
              <a:rPr lang="zh-CN" altLang="en-US" b="1">
                <a:ea typeface="宋体" pitchFamily="2" charset="-122"/>
              </a:rPr>
              <a:t>　我们用</a:t>
            </a:r>
            <a:r>
              <a:rPr lang="en-US" altLang="zh-CN" b="1" i="1">
                <a:ea typeface="宋体" pitchFamily="2" charset="-122"/>
              </a:rPr>
              <a:t>A</a:t>
            </a:r>
            <a:r>
              <a:rPr lang="en-US" altLang="zh-CN" b="1" i="1" baseline="-25000">
                <a:ea typeface="宋体" pitchFamily="2" charset="-122"/>
              </a:rPr>
              <a:t>i</a:t>
            </a:r>
            <a:r>
              <a:rPr lang="zh-CN" altLang="en-US" b="1">
                <a:ea typeface="宋体" pitchFamily="2" charset="-122"/>
              </a:rPr>
              <a:t>表示“第</a:t>
            </a:r>
            <a:r>
              <a:rPr lang="en-US" altLang="zh-CN" b="1" i="1">
                <a:ea typeface="宋体" pitchFamily="2" charset="-122"/>
              </a:rPr>
              <a:t>i</a:t>
            </a:r>
            <a:r>
              <a:rPr lang="zh-CN" altLang="en-US" b="1">
                <a:ea typeface="宋体" pitchFamily="2" charset="-122"/>
              </a:rPr>
              <a:t>个人抽到入场券”</a:t>
            </a:r>
          </a:p>
          <a:p>
            <a:pPr eaLnBrk="0" hangingPunct="0"/>
            <a:r>
              <a:rPr lang="zh-CN" altLang="en-US" b="1" i="1">
                <a:ea typeface="宋体" pitchFamily="2" charset="-122"/>
              </a:rPr>
              <a:t>                                                       </a:t>
            </a:r>
            <a:r>
              <a:rPr lang="en-US" altLang="zh-CN" b="1" i="1">
                <a:ea typeface="宋体" pitchFamily="2" charset="-122"/>
              </a:rPr>
              <a:t>i</a:t>
            </a:r>
            <a:r>
              <a:rPr lang="zh-CN" altLang="en-US" b="1">
                <a:ea typeface="宋体" pitchFamily="2" charset="-122"/>
              </a:rPr>
              <a:t>＝</a:t>
            </a:r>
            <a:r>
              <a:rPr lang="en-US" altLang="zh-CN" b="1">
                <a:ea typeface="宋体" pitchFamily="2" charset="-122"/>
              </a:rPr>
              <a:t>1,2,3,4,5.</a:t>
            </a:r>
            <a:endParaRPr lang="en-US" altLang="zh-CN" b="1">
              <a:solidFill>
                <a:schemeClr val="tx2"/>
              </a:solidFill>
              <a:ea typeface="宋体" pitchFamily="2" charset="-122"/>
            </a:endParaRPr>
          </a:p>
        </p:txBody>
      </p:sp>
      <p:grpSp>
        <p:nvGrpSpPr>
          <p:cNvPr id="67590" name="Group 5"/>
          <p:cNvGrpSpPr>
            <a:grpSpLocks/>
          </p:cNvGrpSpPr>
          <p:nvPr/>
        </p:nvGrpSpPr>
        <p:grpSpPr bwMode="auto">
          <a:xfrm>
            <a:off x="1762125" y="3587750"/>
            <a:ext cx="5238750" cy="579438"/>
            <a:chOff x="703" y="1887"/>
            <a:chExt cx="3300" cy="365"/>
          </a:xfrm>
        </p:grpSpPr>
        <p:graphicFrame>
          <p:nvGraphicFramePr>
            <p:cNvPr id="67587" name="Object 6"/>
            <p:cNvGraphicFramePr>
              <a:graphicFrameLocks noChangeAspect="1"/>
            </p:cNvGraphicFramePr>
            <p:nvPr/>
          </p:nvGraphicFramePr>
          <p:xfrm>
            <a:off x="3109" y="2005"/>
            <a:ext cx="70" cy="128"/>
          </p:xfrm>
          <a:graphic>
            <a:graphicData uri="http://schemas.openxmlformats.org/presentationml/2006/ole">
              <p:oleObj spid="_x0000_s67587" name="公式" r:id="rId4" imgW="114120" imgH="215640" progId="Equation.3">
                <p:embed/>
              </p:oleObj>
            </a:graphicData>
          </a:graphic>
        </p:graphicFrame>
        <p:sp>
          <p:nvSpPr>
            <p:cNvPr id="67595" name="Rectangle 7"/>
            <p:cNvSpPr>
              <a:spLocks noChangeArrowheads="1"/>
            </p:cNvSpPr>
            <p:nvPr/>
          </p:nvSpPr>
          <p:spPr bwMode="auto">
            <a:xfrm>
              <a:off x="703" y="1887"/>
              <a:ext cx="3300" cy="365"/>
            </a:xfrm>
            <a:prstGeom prst="rect">
              <a:avLst/>
            </a:prstGeom>
            <a:noFill/>
            <a:ln w="9525">
              <a:noFill/>
              <a:miter lim="800000"/>
              <a:headEnd/>
              <a:tailEnd/>
            </a:ln>
          </p:spPr>
          <p:txBody>
            <a:bodyPr wrap="none" anchor="ctr">
              <a:spAutoFit/>
            </a:bodyPr>
            <a:lstStyle/>
            <a:p>
              <a:pPr eaLnBrk="0" hangingPunct="0"/>
              <a:r>
                <a:rPr lang="zh-CN" altLang="en-US" b="1">
                  <a:ea typeface="宋体" pitchFamily="2" charset="-122"/>
                </a:rPr>
                <a:t>显然</a:t>
              </a:r>
              <a:r>
                <a:rPr lang="zh-CN" altLang="en-US" sz="3200" b="1">
                  <a:ea typeface="宋体" pitchFamily="2" charset="-122"/>
                </a:rPr>
                <a:t>，</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A</a:t>
              </a:r>
              <a:r>
                <a:rPr lang="en-US" altLang="zh-CN" sz="3200" b="1" baseline="-25000">
                  <a:ea typeface="宋体" pitchFamily="2" charset="-122"/>
                </a:rPr>
                <a:t>1</a:t>
              </a:r>
              <a:r>
                <a:rPr lang="en-US" altLang="zh-CN" sz="3200" b="1">
                  <a:ea typeface="宋体" pitchFamily="2" charset="-122"/>
                </a:rPr>
                <a:t>)=1/5</a:t>
              </a:r>
              <a:r>
                <a:rPr lang="zh-CN" altLang="en-US" sz="3200" b="1">
                  <a:ea typeface="宋体" pitchFamily="2" charset="-122"/>
                </a:rPr>
                <a:t>，</a:t>
              </a:r>
              <a:r>
                <a:rPr lang="en-US" altLang="zh-CN" sz="3200" b="1" i="1">
                  <a:ea typeface="宋体" pitchFamily="2" charset="-122"/>
                </a:rPr>
                <a:t>P</a:t>
              </a:r>
              <a:r>
                <a:rPr lang="en-US" altLang="zh-CN" sz="3200" b="1">
                  <a:ea typeface="宋体" pitchFamily="2" charset="-122"/>
                </a:rPr>
                <a:t>(    )</a:t>
              </a:r>
              <a:r>
                <a:rPr lang="zh-CN" altLang="en-US" sz="3200" b="1">
                  <a:ea typeface="宋体" pitchFamily="2" charset="-122"/>
                </a:rPr>
                <a:t>＝</a:t>
              </a:r>
              <a:r>
                <a:rPr lang="en-US" altLang="zh-CN" sz="3200" b="1">
                  <a:ea typeface="宋体" pitchFamily="2" charset="-122"/>
                </a:rPr>
                <a:t>4/5</a:t>
              </a:r>
            </a:p>
          </p:txBody>
        </p:sp>
        <p:graphicFrame>
          <p:nvGraphicFramePr>
            <p:cNvPr id="67588" name="Object 8"/>
            <p:cNvGraphicFramePr>
              <a:graphicFrameLocks noChangeAspect="1"/>
            </p:cNvGraphicFramePr>
            <p:nvPr/>
          </p:nvGraphicFramePr>
          <p:xfrm>
            <a:off x="3016" y="1888"/>
            <a:ext cx="294" cy="363"/>
          </p:xfrm>
          <a:graphic>
            <a:graphicData uri="http://schemas.openxmlformats.org/presentationml/2006/ole">
              <p:oleObj spid="_x0000_s67588" name="公式" r:id="rId5" imgW="177480" imgH="228600" progId="Equation.3">
                <p:embed/>
              </p:oleObj>
            </a:graphicData>
          </a:graphic>
        </p:graphicFrame>
      </p:grpSp>
      <p:sp>
        <p:nvSpPr>
          <p:cNvPr id="784393" name="Rectangle 9"/>
          <p:cNvSpPr>
            <a:spLocks noChangeArrowheads="1"/>
          </p:cNvSpPr>
          <p:nvPr/>
        </p:nvSpPr>
        <p:spPr bwMode="auto">
          <a:xfrm>
            <a:off x="1765300" y="5057775"/>
            <a:ext cx="5191125" cy="519113"/>
          </a:xfrm>
          <a:prstGeom prst="rect">
            <a:avLst/>
          </a:prstGeom>
          <a:noFill/>
          <a:ln w="9525">
            <a:noFill/>
            <a:miter lim="800000"/>
            <a:headEnd/>
            <a:tailEnd/>
          </a:ln>
        </p:spPr>
        <p:txBody>
          <a:bodyPr wrap="none" anchor="ctr">
            <a:spAutoFit/>
          </a:bodyPr>
          <a:lstStyle/>
          <a:p>
            <a:pPr algn="ctr"/>
            <a:r>
              <a:rPr lang="zh-CN" altLang="en-US" b="1">
                <a:ea typeface="宋体" pitchFamily="2" charset="-122"/>
              </a:rPr>
              <a:t>第</a:t>
            </a:r>
            <a:r>
              <a:rPr lang="en-US" altLang="zh-CN" b="1">
                <a:ea typeface="宋体" pitchFamily="2" charset="-122"/>
              </a:rPr>
              <a:t>1</a:t>
            </a:r>
            <a:r>
              <a:rPr lang="zh-CN" altLang="en-US" b="1">
                <a:ea typeface="宋体" pitchFamily="2" charset="-122"/>
              </a:rPr>
              <a:t>个人抽到入场券的概率是</a:t>
            </a:r>
            <a:r>
              <a:rPr lang="en-US" altLang="zh-CN" b="1">
                <a:ea typeface="宋体" pitchFamily="2" charset="-122"/>
              </a:rPr>
              <a:t>1/5.</a:t>
            </a:r>
          </a:p>
        </p:txBody>
      </p:sp>
      <p:sp>
        <p:nvSpPr>
          <p:cNvPr id="784394" name="Rectangle 10"/>
          <p:cNvSpPr>
            <a:spLocks noChangeArrowheads="1"/>
          </p:cNvSpPr>
          <p:nvPr/>
        </p:nvSpPr>
        <p:spPr bwMode="auto">
          <a:xfrm>
            <a:off x="968375" y="4338638"/>
            <a:ext cx="1970088" cy="519112"/>
          </a:xfrm>
          <a:prstGeom prst="rect">
            <a:avLst/>
          </a:prstGeom>
          <a:noFill/>
          <a:ln w="9525">
            <a:noFill/>
            <a:miter lim="800000"/>
            <a:headEnd/>
            <a:tailEnd/>
          </a:ln>
        </p:spPr>
        <p:txBody>
          <a:bodyPr wrap="none" anchor="ctr">
            <a:spAutoFit/>
          </a:bodyPr>
          <a:lstStyle/>
          <a:p>
            <a:pPr algn="ctr"/>
            <a:r>
              <a:rPr lang="zh-CN" altLang="en-US" b="1">
                <a:ea typeface="宋体" pitchFamily="2" charset="-122"/>
              </a:rPr>
              <a:t>也就是说，</a:t>
            </a:r>
          </a:p>
        </p:txBody>
      </p:sp>
      <p:grpSp>
        <p:nvGrpSpPr>
          <p:cNvPr id="67593" name="Group 11"/>
          <p:cNvGrpSpPr>
            <a:grpSpLocks/>
          </p:cNvGrpSpPr>
          <p:nvPr/>
        </p:nvGrpSpPr>
        <p:grpSpPr bwMode="auto">
          <a:xfrm>
            <a:off x="962025" y="2867025"/>
            <a:ext cx="5368925" cy="604838"/>
            <a:chOff x="849" y="1184"/>
            <a:chExt cx="3382" cy="381"/>
          </a:xfrm>
        </p:grpSpPr>
        <p:graphicFrame>
          <p:nvGraphicFramePr>
            <p:cNvPr id="67586" name="Object 12"/>
            <p:cNvGraphicFramePr>
              <a:graphicFrameLocks noChangeAspect="1"/>
            </p:cNvGraphicFramePr>
            <p:nvPr/>
          </p:nvGraphicFramePr>
          <p:xfrm>
            <a:off x="1133" y="1184"/>
            <a:ext cx="280" cy="381"/>
          </p:xfrm>
          <a:graphic>
            <a:graphicData uri="http://schemas.openxmlformats.org/presentationml/2006/ole">
              <p:oleObj spid="_x0000_s67586" name="公式" r:id="rId6" imgW="177480" imgH="241200" progId="Equation.3">
                <p:embed/>
              </p:oleObj>
            </a:graphicData>
          </a:graphic>
        </p:graphicFrame>
        <p:sp>
          <p:nvSpPr>
            <p:cNvPr id="67594" name="Rectangle 13"/>
            <p:cNvSpPr>
              <a:spLocks noChangeArrowheads="1"/>
            </p:cNvSpPr>
            <p:nvPr/>
          </p:nvSpPr>
          <p:spPr bwMode="auto">
            <a:xfrm>
              <a:off x="849" y="1184"/>
              <a:ext cx="3382" cy="327"/>
            </a:xfrm>
            <a:prstGeom prst="rect">
              <a:avLst/>
            </a:prstGeom>
            <a:noFill/>
            <a:ln w="9525">
              <a:noFill/>
              <a:miter lim="800000"/>
              <a:headEnd/>
              <a:tailEnd/>
            </a:ln>
          </p:spPr>
          <p:txBody>
            <a:bodyPr wrap="none" anchor="ctr">
              <a:spAutoFit/>
            </a:bodyPr>
            <a:lstStyle/>
            <a:p>
              <a:pPr algn="ctr" eaLnBrk="0" hangingPunct="0"/>
              <a:r>
                <a:rPr lang="zh-CN" altLang="en-US" b="1">
                  <a:ea typeface="宋体" pitchFamily="2" charset="-122"/>
                </a:rPr>
                <a:t>则     表示“第</a:t>
              </a:r>
              <a:r>
                <a:rPr lang="en-US" altLang="zh-CN" b="1" i="1">
                  <a:ea typeface="宋体" pitchFamily="2" charset="-122"/>
                </a:rPr>
                <a:t>i</a:t>
              </a:r>
              <a:r>
                <a:rPr lang="zh-CN" altLang="en-US" b="1">
                  <a:ea typeface="宋体" pitchFamily="2" charset="-122"/>
                </a:rPr>
                <a:t>个人未抽到入场券”</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4388"/>
                                        </p:tgtEl>
                                        <p:attrNameLst>
                                          <p:attrName>style.visibility</p:attrName>
                                        </p:attrNameLst>
                                      </p:cBhvr>
                                      <p:to>
                                        <p:strVal val="visible"/>
                                      </p:to>
                                    </p:set>
                                    <p:animEffect transition="in" filter="wipe(left)">
                                      <p:cBhvr>
                                        <p:cTn id="7" dur="500"/>
                                        <p:tgtEl>
                                          <p:spTgt spid="784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4394"/>
                                        </p:tgtEl>
                                        <p:attrNameLst>
                                          <p:attrName>style.visibility</p:attrName>
                                        </p:attrNameLst>
                                      </p:cBhvr>
                                      <p:to>
                                        <p:strVal val="visible"/>
                                      </p:to>
                                    </p:set>
                                    <p:anim calcmode="lin" valueType="num">
                                      <p:cBhvr additive="base">
                                        <p:cTn id="12" dur="500" fill="hold"/>
                                        <p:tgtEl>
                                          <p:spTgt spid="784394"/>
                                        </p:tgtEl>
                                        <p:attrNameLst>
                                          <p:attrName>ppt_x</p:attrName>
                                        </p:attrNameLst>
                                      </p:cBhvr>
                                      <p:tavLst>
                                        <p:tav tm="0">
                                          <p:val>
                                            <p:strVal val="0-#ppt_w/2"/>
                                          </p:val>
                                        </p:tav>
                                        <p:tav tm="100000">
                                          <p:val>
                                            <p:strVal val="#ppt_x"/>
                                          </p:val>
                                        </p:tav>
                                      </p:tavLst>
                                    </p:anim>
                                    <p:anim calcmode="lin" valueType="num">
                                      <p:cBhvr additive="base">
                                        <p:cTn id="13" dur="500" fill="hold"/>
                                        <p:tgtEl>
                                          <p:spTgt spid="78439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84393"/>
                                        </p:tgtEl>
                                        <p:attrNameLst>
                                          <p:attrName>style.visibility</p:attrName>
                                        </p:attrNameLst>
                                      </p:cBhvr>
                                      <p:to>
                                        <p:strVal val="visible"/>
                                      </p:to>
                                    </p:set>
                                    <p:anim calcmode="lin" valueType="num">
                                      <p:cBhvr additive="base">
                                        <p:cTn id="17" dur="500" fill="hold"/>
                                        <p:tgtEl>
                                          <p:spTgt spid="784393"/>
                                        </p:tgtEl>
                                        <p:attrNameLst>
                                          <p:attrName>ppt_x</p:attrName>
                                        </p:attrNameLst>
                                      </p:cBhvr>
                                      <p:tavLst>
                                        <p:tav tm="0">
                                          <p:val>
                                            <p:strVal val="#ppt_x"/>
                                          </p:val>
                                        </p:tav>
                                        <p:tav tm="100000">
                                          <p:val>
                                            <p:strVal val="#ppt_x"/>
                                          </p:val>
                                        </p:tav>
                                      </p:tavLst>
                                    </p:anim>
                                    <p:anim calcmode="lin" valueType="num">
                                      <p:cBhvr additive="base">
                                        <p:cTn id="18" dur="500" fill="hold"/>
                                        <p:tgtEl>
                                          <p:spTgt spid="784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8" grpId="0" autoUpdateAnimBg="0"/>
      <p:bldP spid="784393" grpId="0" autoUpdateAnimBg="0"/>
      <p:bldP spid="784394"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54" name="AutoShape 22"/>
          <p:cNvSpPr>
            <a:spLocks noChangeArrowheads="1"/>
          </p:cNvSpPr>
          <p:nvPr/>
        </p:nvSpPr>
        <p:spPr bwMode="auto">
          <a:xfrm>
            <a:off x="5797550" y="1125538"/>
            <a:ext cx="3346450" cy="1871662"/>
          </a:xfrm>
          <a:prstGeom prst="wedgeRoundRectCallout">
            <a:avLst>
              <a:gd name="adj1" fmla="val -94213"/>
              <a:gd name="adj2" fmla="val -32019"/>
              <a:gd name="adj3" fmla="val 16667"/>
            </a:avLst>
          </a:prstGeom>
          <a:solidFill>
            <a:srgbClr val="660033"/>
          </a:solidFill>
          <a:ln w="9525">
            <a:solidFill>
              <a:schemeClr val="tx1"/>
            </a:solidFill>
            <a:miter lim="800000"/>
            <a:headEnd/>
            <a:tailEnd/>
          </a:ln>
        </p:spPr>
        <p:txBody>
          <a:bodyPr wrap="none" anchor="ctr"/>
          <a:lstStyle/>
          <a:p>
            <a:r>
              <a:rPr lang="zh-CN" altLang="en-US" b="1">
                <a:solidFill>
                  <a:schemeClr val="bg1"/>
                </a:solidFill>
                <a:ea typeface="宋体" pitchFamily="2" charset="-122"/>
              </a:rPr>
              <a:t>因为若第</a:t>
            </a:r>
            <a:r>
              <a:rPr lang="en-US" altLang="zh-CN" b="1">
                <a:solidFill>
                  <a:schemeClr val="bg1"/>
                </a:solidFill>
                <a:ea typeface="宋体" pitchFamily="2" charset="-122"/>
              </a:rPr>
              <a:t>2</a:t>
            </a:r>
            <a:r>
              <a:rPr lang="zh-CN" altLang="en-US" b="1">
                <a:solidFill>
                  <a:schemeClr val="bg1"/>
                </a:solidFill>
                <a:ea typeface="宋体" pitchFamily="2" charset="-122"/>
              </a:rPr>
              <a:t>个人抽到</a:t>
            </a:r>
          </a:p>
          <a:p>
            <a:r>
              <a:rPr lang="zh-CN" altLang="en-US" b="1">
                <a:solidFill>
                  <a:schemeClr val="bg1"/>
                </a:solidFill>
                <a:ea typeface="宋体" pitchFamily="2" charset="-122"/>
              </a:rPr>
              <a:t>了入场券，第</a:t>
            </a:r>
            <a:r>
              <a:rPr lang="en-US" altLang="zh-CN" b="1">
                <a:solidFill>
                  <a:schemeClr val="bg1"/>
                </a:solidFill>
                <a:ea typeface="宋体" pitchFamily="2" charset="-122"/>
              </a:rPr>
              <a:t>1</a:t>
            </a:r>
            <a:r>
              <a:rPr lang="zh-CN" altLang="en-US" b="1">
                <a:solidFill>
                  <a:schemeClr val="bg1"/>
                </a:solidFill>
                <a:ea typeface="宋体" pitchFamily="2" charset="-122"/>
              </a:rPr>
              <a:t>个人</a:t>
            </a:r>
          </a:p>
          <a:p>
            <a:r>
              <a:rPr lang="zh-CN" altLang="en-US" b="1">
                <a:solidFill>
                  <a:schemeClr val="bg1"/>
                </a:solidFill>
                <a:ea typeface="宋体" pitchFamily="2" charset="-122"/>
              </a:rPr>
              <a:t>肯定没抽到</a:t>
            </a:r>
            <a:r>
              <a:rPr lang="en-US" altLang="zh-CN" b="1">
                <a:solidFill>
                  <a:schemeClr val="bg1"/>
                </a:solidFill>
                <a:ea typeface="宋体" pitchFamily="2" charset="-122"/>
              </a:rPr>
              <a:t>.</a:t>
            </a:r>
          </a:p>
        </p:txBody>
      </p:sp>
      <p:sp>
        <p:nvSpPr>
          <p:cNvPr id="786455" name="Rectangle 23"/>
          <p:cNvSpPr>
            <a:spLocks noChangeArrowheads="1"/>
          </p:cNvSpPr>
          <p:nvPr/>
        </p:nvSpPr>
        <p:spPr bwMode="auto">
          <a:xfrm>
            <a:off x="1079500" y="3789363"/>
            <a:ext cx="7696200" cy="1073150"/>
          </a:xfrm>
          <a:prstGeom prst="rect">
            <a:avLst/>
          </a:prstGeom>
          <a:noFill/>
          <a:ln w="9525">
            <a:noFill/>
            <a:miter lim="800000"/>
            <a:headEnd/>
            <a:tailEnd/>
          </a:ln>
        </p:spPr>
        <p:txBody>
          <a:bodyPr anchor="ctr">
            <a:spAutoFit/>
          </a:bodyPr>
          <a:lstStyle/>
          <a:p>
            <a:pPr eaLnBrk="0" hangingPunct="0">
              <a:lnSpc>
                <a:spcPct val="115000"/>
              </a:lnSpc>
            </a:pPr>
            <a:r>
              <a:rPr lang="zh-CN" altLang="en-US" b="1">
                <a:ea typeface="宋体" pitchFamily="2" charset="-122"/>
              </a:rPr>
              <a:t>也就是要想第</a:t>
            </a:r>
            <a:r>
              <a:rPr lang="en-US" altLang="zh-CN" b="1">
                <a:ea typeface="宋体" pitchFamily="2" charset="-122"/>
              </a:rPr>
              <a:t>2</a:t>
            </a:r>
            <a:r>
              <a:rPr lang="zh-CN" altLang="en-US" b="1">
                <a:ea typeface="宋体" pitchFamily="2" charset="-122"/>
              </a:rPr>
              <a:t>个人抽到入场券，必须第</a:t>
            </a:r>
            <a:r>
              <a:rPr lang="en-US" altLang="zh-CN" b="1">
                <a:ea typeface="宋体" pitchFamily="2" charset="-122"/>
              </a:rPr>
              <a:t>1</a:t>
            </a:r>
            <a:r>
              <a:rPr lang="zh-CN" altLang="en-US" b="1">
                <a:ea typeface="宋体" pitchFamily="2" charset="-122"/>
              </a:rPr>
              <a:t>个人未抽到，</a:t>
            </a:r>
          </a:p>
        </p:txBody>
      </p:sp>
      <p:graphicFrame>
        <p:nvGraphicFramePr>
          <p:cNvPr id="786456" name="Object 24"/>
          <p:cNvGraphicFramePr>
            <a:graphicFrameLocks noChangeAspect="1"/>
          </p:cNvGraphicFramePr>
          <p:nvPr/>
        </p:nvGraphicFramePr>
        <p:xfrm>
          <a:off x="1285875" y="2573338"/>
          <a:ext cx="4191000" cy="609600"/>
        </p:xfrm>
        <a:graphic>
          <a:graphicData uri="http://schemas.openxmlformats.org/presentationml/2006/ole">
            <p:oleObj spid="_x0000_s68610" name="公式" r:id="rId4" imgW="1574640" imgH="228600" progId="Equation.3">
              <p:embed/>
            </p:oleObj>
          </a:graphicData>
        </a:graphic>
      </p:graphicFrame>
      <p:grpSp>
        <p:nvGrpSpPr>
          <p:cNvPr id="2" name="Group 25"/>
          <p:cNvGrpSpPr>
            <a:grpSpLocks/>
          </p:cNvGrpSpPr>
          <p:nvPr/>
        </p:nvGrpSpPr>
        <p:grpSpPr bwMode="auto">
          <a:xfrm>
            <a:off x="1803400" y="820738"/>
            <a:ext cx="2992438" cy="611187"/>
            <a:chOff x="796" y="336"/>
            <a:chExt cx="1885" cy="385"/>
          </a:xfrm>
        </p:grpSpPr>
        <p:graphicFrame>
          <p:nvGraphicFramePr>
            <p:cNvPr id="68611" name="Object 26"/>
            <p:cNvGraphicFramePr>
              <a:graphicFrameLocks noChangeAspect="1"/>
            </p:cNvGraphicFramePr>
            <p:nvPr/>
          </p:nvGraphicFramePr>
          <p:xfrm>
            <a:off x="1590" y="336"/>
            <a:ext cx="1091" cy="385"/>
          </p:xfrm>
          <a:graphic>
            <a:graphicData uri="http://schemas.openxmlformats.org/presentationml/2006/ole">
              <p:oleObj spid="_x0000_s68611" name="公式" r:id="rId5" imgW="647640" imgH="228600" progId="Equation.3">
                <p:embed/>
              </p:oleObj>
            </a:graphicData>
          </a:graphic>
        </p:graphicFrame>
        <p:sp>
          <p:nvSpPr>
            <p:cNvPr id="68618" name="Rectangle 27"/>
            <p:cNvSpPr>
              <a:spLocks noChangeArrowheads="1"/>
            </p:cNvSpPr>
            <p:nvPr/>
          </p:nvSpPr>
          <p:spPr bwMode="auto">
            <a:xfrm>
              <a:off x="796" y="355"/>
              <a:ext cx="564" cy="327"/>
            </a:xfrm>
            <a:prstGeom prst="rect">
              <a:avLst/>
            </a:prstGeom>
            <a:noFill/>
            <a:ln w="9525">
              <a:noFill/>
              <a:miter lim="800000"/>
              <a:headEnd/>
              <a:tailEnd/>
            </a:ln>
          </p:spPr>
          <p:txBody>
            <a:bodyPr wrap="none" anchor="ctr">
              <a:spAutoFit/>
            </a:bodyPr>
            <a:lstStyle/>
            <a:p>
              <a:pPr algn="ctr"/>
              <a:r>
                <a:rPr lang="zh-CN" altLang="en-US" b="1">
                  <a:ea typeface="宋体" pitchFamily="2" charset="-122"/>
                </a:rPr>
                <a:t>由于</a:t>
              </a:r>
            </a:p>
          </p:txBody>
        </p:sp>
      </p:grpSp>
      <p:sp>
        <p:nvSpPr>
          <p:cNvPr id="786460" name="Rectangle 28"/>
          <p:cNvSpPr>
            <a:spLocks noChangeArrowheads="1"/>
          </p:cNvSpPr>
          <p:nvPr/>
        </p:nvSpPr>
        <p:spPr bwMode="auto">
          <a:xfrm>
            <a:off x="1004888" y="1689100"/>
            <a:ext cx="2058987" cy="519113"/>
          </a:xfrm>
          <a:prstGeom prst="rect">
            <a:avLst/>
          </a:prstGeom>
          <a:noFill/>
          <a:ln w="9525">
            <a:noFill/>
            <a:miter lim="800000"/>
            <a:headEnd/>
            <a:tailEnd/>
          </a:ln>
        </p:spPr>
        <p:txBody>
          <a:bodyPr wrap="none" anchor="ctr">
            <a:spAutoFit/>
          </a:bodyPr>
          <a:lstStyle/>
          <a:p>
            <a:pPr algn="ctr" eaLnBrk="0" hangingPunct="0"/>
            <a:r>
              <a:rPr lang="zh-CN" altLang="en-US" b="1">
                <a:ea typeface="宋体" pitchFamily="2" charset="-122"/>
              </a:rPr>
              <a:t>由乘法公式 </a:t>
            </a:r>
          </a:p>
        </p:txBody>
      </p:sp>
      <p:sp>
        <p:nvSpPr>
          <p:cNvPr id="786461" name="Rectangle 29"/>
          <p:cNvSpPr>
            <a:spLocks noChangeArrowheads="1"/>
          </p:cNvSpPr>
          <p:nvPr/>
        </p:nvSpPr>
        <p:spPr bwMode="auto">
          <a:xfrm>
            <a:off x="1511300" y="5056188"/>
            <a:ext cx="4886325" cy="676275"/>
          </a:xfrm>
          <a:prstGeom prst="rect">
            <a:avLst/>
          </a:prstGeom>
          <a:noFill/>
          <a:ln w="9525">
            <a:noFill/>
            <a:miter lim="800000"/>
            <a:headEnd/>
            <a:tailEnd/>
          </a:ln>
        </p:spPr>
        <p:txBody>
          <a:bodyPr wrap="none" anchor="ctr">
            <a:spAutoFit/>
          </a:bodyPr>
          <a:lstStyle/>
          <a:p>
            <a:pPr eaLnBrk="0" hangingPunct="0">
              <a:lnSpc>
                <a:spcPct val="120000"/>
              </a:lnSpc>
            </a:pPr>
            <a:r>
              <a:rPr lang="zh-CN" altLang="en-US" sz="3200" b="1">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A</a:t>
            </a:r>
            <a:r>
              <a:rPr lang="en-US" altLang="zh-CN" sz="3200" b="1" baseline="-25000">
                <a:ea typeface="宋体" pitchFamily="2" charset="-122"/>
              </a:rPr>
              <a:t>2</a:t>
            </a:r>
            <a:r>
              <a:rPr lang="en-US" altLang="zh-CN" sz="3200" b="1">
                <a:ea typeface="宋体" pitchFamily="2" charset="-122"/>
              </a:rPr>
              <a:t>)= (4/5)(1/4)= 1/5</a:t>
            </a:r>
          </a:p>
        </p:txBody>
      </p:sp>
      <p:sp>
        <p:nvSpPr>
          <p:cNvPr id="68617" name="Rectangle 30"/>
          <p:cNvSpPr>
            <a:spLocks noChangeArrowheads="1"/>
          </p:cNvSpPr>
          <p:nvPr/>
        </p:nvSpPr>
        <p:spPr bwMode="auto">
          <a:xfrm>
            <a:off x="2012950" y="4349750"/>
            <a:ext cx="1612900" cy="519113"/>
          </a:xfrm>
          <a:prstGeom prst="rect">
            <a:avLst/>
          </a:prstGeom>
          <a:noFill/>
          <a:ln w="9525">
            <a:noFill/>
            <a:miter lim="800000"/>
            <a:headEnd/>
            <a:tailEnd/>
          </a:ln>
        </p:spPr>
        <p:txBody>
          <a:bodyPr wrap="none">
            <a:spAutoFit/>
          </a:bodyPr>
          <a:lstStyle/>
          <a:p>
            <a:pPr algn="ctr" eaLnBrk="0" hangingPunct="0"/>
            <a:r>
              <a:rPr lang="zh-CN" altLang="en-US" b="1">
                <a:ea typeface="宋体" pitchFamily="2" charset="-122"/>
              </a:rPr>
              <a:t>计算得：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86454"/>
                                        </p:tgtEl>
                                        <p:attrNameLst>
                                          <p:attrName>style.visibility</p:attrName>
                                        </p:attrNameLst>
                                      </p:cBhvr>
                                      <p:to>
                                        <p:strVal val="visible"/>
                                      </p:to>
                                    </p:set>
                                    <p:anim calcmode="lin" valueType="num">
                                      <p:cBhvr additive="base">
                                        <p:cTn id="12" dur="500" fill="hold"/>
                                        <p:tgtEl>
                                          <p:spTgt spid="786454"/>
                                        </p:tgtEl>
                                        <p:attrNameLst>
                                          <p:attrName>ppt_x</p:attrName>
                                        </p:attrNameLst>
                                      </p:cBhvr>
                                      <p:tavLst>
                                        <p:tav tm="0">
                                          <p:val>
                                            <p:strVal val="1+#ppt_w/2"/>
                                          </p:val>
                                        </p:tav>
                                        <p:tav tm="100000">
                                          <p:val>
                                            <p:strVal val="#ppt_x"/>
                                          </p:val>
                                        </p:tav>
                                      </p:tavLst>
                                    </p:anim>
                                    <p:anim calcmode="lin" valueType="num">
                                      <p:cBhvr additive="base">
                                        <p:cTn id="13" dur="500" fill="hold"/>
                                        <p:tgtEl>
                                          <p:spTgt spid="78645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6460"/>
                                        </p:tgtEl>
                                        <p:attrNameLst>
                                          <p:attrName>style.visibility</p:attrName>
                                        </p:attrNameLst>
                                      </p:cBhvr>
                                      <p:to>
                                        <p:strVal val="visible"/>
                                      </p:to>
                                    </p:set>
                                    <p:anim calcmode="lin" valueType="num">
                                      <p:cBhvr additive="base">
                                        <p:cTn id="18" dur="500" fill="hold"/>
                                        <p:tgtEl>
                                          <p:spTgt spid="786460"/>
                                        </p:tgtEl>
                                        <p:attrNameLst>
                                          <p:attrName>ppt_x</p:attrName>
                                        </p:attrNameLst>
                                      </p:cBhvr>
                                      <p:tavLst>
                                        <p:tav tm="0">
                                          <p:val>
                                            <p:strVal val="0-#ppt_w/2"/>
                                          </p:val>
                                        </p:tav>
                                        <p:tav tm="100000">
                                          <p:val>
                                            <p:strVal val="#ppt_x"/>
                                          </p:val>
                                        </p:tav>
                                      </p:tavLst>
                                    </p:anim>
                                    <p:anim calcmode="lin" valueType="num">
                                      <p:cBhvr additive="base">
                                        <p:cTn id="19" dur="500" fill="hold"/>
                                        <p:tgtEl>
                                          <p:spTgt spid="78646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786456"/>
                                        </p:tgtEl>
                                        <p:attrNameLst>
                                          <p:attrName>style.visibility</p:attrName>
                                        </p:attrNameLst>
                                      </p:cBhvr>
                                      <p:to>
                                        <p:strVal val="visible"/>
                                      </p:to>
                                    </p:set>
                                    <p:animEffect transition="in" filter="wipe(right)">
                                      <p:cBhvr>
                                        <p:cTn id="24" dur="500"/>
                                        <p:tgtEl>
                                          <p:spTgt spid="7864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86455"/>
                                        </p:tgtEl>
                                        <p:attrNameLst>
                                          <p:attrName>style.visibility</p:attrName>
                                        </p:attrNameLst>
                                      </p:cBhvr>
                                      <p:to>
                                        <p:strVal val="visible"/>
                                      </p:to>
                                    </p:set>
                                    <p:animEffect transition="in" filter="wipe(left)">
                                      <p:cBhvr>
                                        <p:cTn id="29" dur="500"/>
                                        <p:tgtEl>
                                          <p:spTgt spid="78645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86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4" grpId="0" animBg="1" autoUpdateAnimBg="0"/>
      <p:bldP spid="786455" grpId="0" autoUpdateAnimBg="0"/>
      <p:bldP spid="786460" grpId="0" autoUpdateAnimBg="0"/>
      <p:bldP spid="786461"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4"/>
          <p:cNvGraphicFramePr>
            <a:graphicFrameLocks noChangeAspect="1"/>
          </p:cNvGraphicFramePr>
          <p:nvPr/>
        </p:nvGraphicFramePr>
        <p:xfrm>
          <a:off x="4819650" y="3536950"/>
          <a:ext cx="112713" cy="214313"/>
        </p:xfrm>
        <a:graphic>
          <a:graphicData uri="http://schemas.openxmlformats.org/presentationml/2006/ole">
            <p:oleObj spid="_x0000_s69634" name="公式" r:id="rId4" imgW="114120" imgH="215640" progId="Equation.3">
              <p:embed/>
            </p:oleObj>
          </a:graphicData>
        </a:graphic>
      </p:graphicFrame>
      <p:graphicFrame>
        <p:nvGraphicFramePr>
          <p:cNvPr id="788485" name="Object 5"/>
          <p:cNvGraphicFramePr>
            <a:graphicFrameLocks noChangeAspect="1"/>
          </p:cNvGraphicFramePr>
          <p:nvPr/>
        </p:nvGraphicFramePr>
        <p:xfrm>
          <a:off x="1289050" y="1770063"/>
          <a:ext cx="7337425" cy="558800"/>
        </p:xfrm>
        <a:graphic>
          <a:graphicData uri="http://schemas.openxmlformats.org/presentationml/2006/ole">
            <p:oleObj spid="_x0000_s69635" name="公式" r:id="rId5" imgW="3149280" imgH="241200" progId="Equation.3">
              <p:embed/>
            </p:oleObj>
          </a:graphicData>
        </a:graphic>
      </p:graphicFrame>
      <p:sp>
        <p:nvSpPr>
          <p:cNvPr id="788486" name="Rectangle 6"/>
          <p:cNvSpPr>
            <a:spLocks noChangeArrowheads="1"/>
          </p:cNvSpPr>
          <p:nvPr/>
        </p:nvSpPr>
        <p:spPr bwMode="auto">
          <a:xfrm>
            <a:off x="844550" y="4221163"/>
            <a:ext cx="6840538" cy="604837"/>
          </a:xfrm>
          <a:prstGeom prst="rect">
            <a:avLst/>
          </a:prstGeom>
          <a:noFill/>
          <a:ln w="9525">
            <a:noFill/>
            <a:miter lim="800000"/>
            <a:headEnd/>
            <a:tailEnd/>
          </a:ln>
        </p:spPr>
        <p:txBody>
          <a:bodyPr anchor="ctr">
            <a:spAutoFit/>
          </a:bodyPr>
          <a:lstStyle/>
          <a:p>
            <a:pPr eaLnBrk="0" hangingPunct="0">
              <a:lnSpc>
                <a:spcPct val="120000"/>
              </a:lnSpc>
            </a:pPr>
            <a:r>
              <a:rPr lang="zh-CN" altLang="en-US" b="1">
                <a:ea typeface="宋体" pitchFamily="2" charset="-122"/>
              </a:rPr>
              <a:t>        这就是有关抽签顺序问题的正确解答</a:t>
            </a:r>
            <a:r>
              <a:rPr lang="en-US" altLang="zh-CN" b="1">
                <a:ea typeface="宋体" pitchFamily="2" charset="-122"/>
              </a:rPr>
              <a:t>.  </a:t>
            </a:r>
          </a:p>
        </p:txBody>
      </p:sp>
      <p:sp>
        <p:nvSpPr>
          <p:cNvPr id="788487" name="Rectangle 7"/>
          <p:cNvSpPr>
            <a:spLocks noChangeArrowheads="1"/>
          </p:cNvSpPr>
          <p:nvPr/>
        </p:nvSpPr>
        <p:spPr bwMode="auto">
          <a:xfrm>
            <a:off x="838200" y="687388"/>
            <a:ext cx="8305800" cy="946150"/>
          </a:xfrm>
          <a:prstGeom prst="rect">
            <a:avLst/>
          </a:prstGeom>
          <a:noFill/>
          <a:ln w="9525">
            <a:noFill/>
            <a:miter lim="800000"/>
            <a:headEnd/>
            <a:tailEnd/>
          </a:ln>
        </p:spPr>
        <p:txBody>
          <a:bodyPr anchor="ctr">
            <a:spAutoFit/>
          </a:bodyPr>
          <a:lstStyle/>
          <a:p>
            <a:pPr eaLnBrk="0" hangingPunct="0"/>
            <a:r>
              <a:rPr lang="zh-CN" altLang="en-US" b="1">
                <a:ea typeface="宋体" pitchFamily="2" charset="-122"/>
              </a:rPr>
              <a:t>        同理，第</a:t>
            </a:r>
            <a:r>
              <a:rPr lang="en-US" altLang="zh-CN" b="1">
                <a:ea typeface="宋体" pitchFamily="2" charset="-122"/>
              </a:rPr>
              <a:t>3</a:t>
            </a:r>
            <a:r>
              <a:rPr lang="zh-CN" altLang="en-US" b="1">
                <a:ea typeface="宋体" pitchFamily="2" charset="-122"/>
              </a:rPr>
              <a:t>个人要抽到“</a:t>
            </a:r>
            <a:r>
              <a:rPr lang="zh-CN" altLang="en-US" b="1">
                <a:solidFill>
                  <a:schemeClr val="accent2"/>
                </a:solidFill>
                <a:ea typeface="宋体" pitchFamily="2" charset="-122"/>
              </a:rPr>
              <a:t>入场券</a:t>
            </a:r>
            <a:r>
              <a:rPr lang="zh-CN" altLang="en-US" b="1">
                <a:ea typeface="宋体" pitchFamily="2" charset="-122"/>
              </a:rPr>
              <a:t>”，必须第</a:t>
            </a:r>
            <a:r>
              <a:rPr lang="en-US" altLang="zh-CN" b="1">
                <a:ea typeface="宋体" pitchFamily="2" charset="-122"/>
              </a:rPr>
              <a:t>1</a:t>
            </a:r>
            <a:r>
              <a:rPr lang="zh-CN" altLang="en-US" b="1">
                <a:ea typeface="宋体" pitchFamily="2" charset="-122"/>
              </a:rPr>
              <a:t>、第</a:t>
            </a:r>
            <a:r>
              <a:rPr lang="en-US" altLang="zh-CN" b="1">
                <a:ea typeface="宋体" pitchFamily="2" charset="-122"/>
              </a:rPr>
              <a:t>2</a:t>
            </a:r>
            <a:r>
              <a:rPr lang="zh-CN" altLang="en-US" b="1">
                <a:ea typeface="宋体" pitchFamily="2" charset="-122"/>
              </a:rPr>
              <a:t>个人都没有抽到</a:t>
            </a:r>
            <a:r>
              <a:rPr lang="en-US" altLang="zh-CN" b="1">
                <a:ea typeface="宋体" pitchFamily="2" charset="-122"/>
              </a:rPr>
              <a:t>.   </a:t>
            </a:r>
            <a:r>
              <a:rPr lang="zh-CN" altLang="en-US" b="1">
                <a:ea typeface="宋体" pitchFamily="2" charset="-122"/>
              </a:rPr>
              <a:t>因此</a:t>
            </a:r>
          </a:p>
        </p:txBody>
      </p:sp>
      <p:sp>
        <p:nvSpPr>
          <p:cNvPr id="788488" name="Rectangle 8"/>
          <p:cNvSpPr>
            <a:spLocks noChangeArrowheads="1"/>
          </p:cNvSpPr>
          <p:nvPr/>
        </p:nvSpPr>
        <p:spPr bwMode="auto">
          <a:xfrm>
            <a:off x="1981200" y="2379663"/>
            <a:ext cx="3711575" cy="579437"/>
          </a:xfrm>
          <a:prstGeom prst="rect">
            <a:avLst/>
          </a:prstGeom>
          <a:noFill/>
          <a:ln w="9525">
            <a:noFill/>
            <a:miter lim="800000"/>
            <a:headEnd/>
            <a:tailEnd/>
          </a:ln>
        </p:spPr>
        <p:txBody>
          <a:bodyPr wrap="none" anchor="ctr">
            <a:spAutoFit/>
          </a:bodyPr>
          <a:lstStyle/>
          <a:p>
            <a:pPr algn="ctr" eaLnBrk="0" hangingPunct="0"/>
            <a:r>
              <a:rPr lang="zh-CN" altLang="en-US" sz="3200" b="1">
                <a:ea typeface="宋体" pitchFamily="2" charset="-122"/>
              </a:rPr>
              <a:t>＝</a:t>
            </a:r>
            <a:r>
              <a:rPr lang="en-US" altLang="zh-CN" sz="3200" b="1">
                <a:ea typeface="宋体" pitchFamily="2" charset="-122"/>
              </a:rPr>
              <a:t>(4/5)(3/4)(1/3)=1/5</a:t>
            </a:r>
          </a:p>
        </p:txBody>
      </p:sp>
      <p:sp>
        <p:nvSpPr>
          <p:cNvPr id="788489" name="Rectangle 9"/>
          <p:cNvSpPr>
            <a:spLocks noChangeArrowheads="1"/>
          </p:cNvSpPr>
          <p:nvPr/>
        </p:nvSpPr>
        <p:spPr bwMode="auto">
          <a:xfrm>
            <a:off x="838200" y="3267075"/>
            <a:ext cx="8286750" cy="946150"/>
          </a:xfrm>
          <a:prstGeom prst="rect">
            <a:avLst/>
          </a:prstGeom>
          <a:noFill/>
          <a:ln w="9525">
            <a:noFill/>
            <a:miter lim="800000"/>
            <a:headEnd/>
            <a:tailEnd/>
          </a:ln>
        </p:spPr>
        <p:txBody>
          <a:bodyPr anchor="ctr">
            <a:spAutoFit/>
          </a:bodyPr>
          <a:lstStyle/>
          <a:p>
            <a:pPr eaLnBrk="0" hangingPunct="0"/>
            <a:r>
              <a:rPr lang="zh-CN" altLang="en-US" b="1">
                <a:solidFill>
                  <a:schemeClr val="tx2"/>
                </a:solidFill>
                <a:ea typeface="宋体" pitchFamily="2" charset="-122"/>
              </a:rPr>
              <a:t>        继续做下去就会发现</a:t>
            </a:r>
            <a:r>
              <a:rPr lang="en-US" altLang="zh-CN" b="1">
                <a:solidFill>
                  <a:schemeClr val="tx2"/>
                </a:solidFill>
                <a:ea typeface="宋体" pitchFamily="2" charset="-122"/>
              </a:rPr>
              <a:t>,  </a:t>
            </a:r>
            <a:r>
              <a:rPr lang="zh-CN" altLang="en-US" b="1">
                <a:solidFill>
                  <a:schemeClr val="tx2"/>
                </a:solidFill>
                <a:ea typeface="宋体" pitchFamily="2" charset="-122"/>
              </a:rPr>
              <a:t>每个人抽到“</a:t>
            </a:r>
            <a:r>
              <a:rPr lang="zh-CN" altLang="en-US" b="1">
                <a:solidFill>
                  <a:schemeClr val="accent2"/>
                </a:solidFill>
                <a:ea typeface="宋体" pitchFamily="2" charset="-122"/>
              </a:rPr>
              <a:t>入场券</a:t>
            </a:r>
            <a:r>
              <a:rPr lang="zh-CN" altLang="en-US" b="1">
                <a:solidFill>
                  <a:schemeClr val="tx2"/>
                </a:solidFill>
                <a:ea typeface="宋体" pitchFamily="2" charset="-122"/>
              </a:rPr>
              <a:t>” 的概率都是</a:t>
            </a:r>
            <a:r>
              <a:rPr lang="en-US" altLang="zh-CN" b="1">
                <a:solidFill>
                  <a:schemeClr val="tx2"/>
                </a:solidFill>
                <a:ea typeface="宋体" pitchFamily="2" charset="-122"/>
              </a:rPr>
              <a:t>1/5.</a:t>
            </a:r>
          </a:p>
        </p:txBody>
      </p:sp>
      <p:sp>
        <p:nvSpPr>
          <p:cNvPr id="788490" name="Rectangle 10"/>
          <p:cNvSpPr>
            <a:spLocks noChangeArrowheads="1"/>
          </p:cNvSpPr>
          <p:nvPr/>
        </p:nvSpPr>
        <p:spPr bwMode="auto">
          <a:xfrm>
            <a:off x="2938463" y="5516563"/>
            <a:ext cx="3549650" cy="579437"/>
          </a:xfrm>
          <a:prstGeom prst="rect">
            <a:avLst/>
          </a:prstGeom>
          <a:noFill/>
          <a:ln w="9525">
            <a:noFill/>
            <a:miter lim="800000"/>
            <a:headEnd/>
            <a:tailEnd/>
          </a:ln>
        </p:spPr>
        <p:txBody>
          <a:bodyPr wrap="none" anchor="ctr">
            <a:spAutoFit/>
          </a:bodyPr>
          <a:lstStyle/>
          <a:p>
            <a:pPr algn="ctr"/>
            <a:r>
              <a:rPr lang="zh-CN" altLang="en-US" sz="3200" b="1">
                <a:solidFill>
                  <a:srgbClr val="0000CC"/>
                </a:solidFill>
                <a:ea typeface="宋体" pitchFamily="2" charset="-122"/>
              </a:rPr>
              <a:t>抽签不必争先恐后</a:t>
            </a:r>
            <a:r>
              <a:rPr lang="en-US" altLang="zh-CN" sz="3200" b="1">
                <a:solidFill>
                  <a:srgbClr val="0000CC"/>
                </a:solidFill>
                <a:ea typeface="宋体" pitchFamily="2" charset="-122"/>
              </a:rPr>
              <a:t>.</a:t>
            </a:r>
          </a:p>
        </p:txBody>
      </p:sp>
      <p:sp>
        <p:nvSpPr>
          <p:cNvPr id="788491" name="Rectangle 11"/>
          <p:cNvSpPr>
            <a:spLocks noChangeArrowheads="1"/>
          </p:cNvSpPr>
          <p:nvPr/>
        </p:nvSpPr>
        <p:spPr bwMode="auto">
          <a:xfrm>
            <a:off x="841375" y="5076825"/>
            <a:ext cx="1970088" cy="519113"/>
          </a:xfrm>
          <a:prstGeom prst="rect">
            <a:avLst/>
          </a:prstGeom>
          <a:noFill/>
          <a:ln w="9525">
            <a:noFill/>
            <a:miter lim="800000"/>
            <a:headEnd/>
            <a:tailEnd/>
          </a:ln>
        </p:spPr>
        <p:txBody>
          <a:bodyPr wrap="none" anchor="ctr">
            <a:spAutoFit/>
          </a:bodyPr>
          <a:lstStyle/>
          <a:p>
            <a:pPr algn="ctr"/>
            <a:r>
              <a:rPr lang="zh-CN" altLang="en-US" b="1">
                <a:ea typeface="宋体" pitchFamily="2" charset="-122"/>
              </a:rPr>
              <a:t>也就是说，</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88487"/>
                                        </p:tgtEl>
                                        <p:attrNameLst>
                                          <p:attrName>style.visibility</p:attrName>
                                        </p:attrNameLst>
                                      </p:cBhvr>
                                      <p:to>
                                        <p:strVal val="visible"/>
                                      </p:to>
                                    </p:set>
                                    <p:animEffect transition="in" filter="barn(outVertical)">
                                      <p:cBhvr>
                                        <p:cTn id="7" dur="500"/>
                                        <p:tgtEl>
                                          <p:spTgt spid="7884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88485"/>
                                        </p:tgtEl>
                                        <p:attrNameLst>
                                          <p:attrName>style.visibility</p:attrName>
                                        </p:attrNameLst>
                                      </p:cBhvr>
                                      <p:to>
                                        <p:strVal val="visible"/>
                                      </p:to>
                                    </p:set>
                                    <p:anim calcmode="lin" valueType="num">
                                      <p:cBhvr additive="base">
                                        <p:cTn id="12" dur="500" fill="hold"/>
                                        <p:tgtEl>
                                          <p:spTgt spid="788485"/>
                                        </p:tgtEl>
                                        <p:attrNameLst>
                                          <p:attrName>ppt_x</p:attrName>
                                        </p:attrNameLst>
                                      </p:cBhvr>
                                      <p:tavLst>
                                        <p:tav tm="0">
                                          <p:val>
                                            <p:strVal val="#ppt_x"/>
                                          </p:val>
                                        </p:tav>
                                        <p:tav tm="100000">
                                          <p:val>
                                            <p:strVal val="#ppt_x"/>
                                          </p:val>
                                        </p:tav>
                                      </p:tavLst>
                                    </p:anim>
                                    <p:anim calcmode="lin" valueType="num">
                                      <p:cBhvr additive="base">
                                        <p:cTn id="13" dur="500" fill="hold"/>
                                        <p:tgtEl>
                                          <p:spTgt spid="7884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88488"/>
                                        </p:tgtEl>
                                        <p:attrNameLst>
                                          <p:attrName>style.visibility</p:attrName>
                                        </p:attrNameLst>
                                      </p:cBhvr>
                                      <p:to>
                                        <p:strVal val="visible"/>
                                      </p:to>
                                    </p:set>
                                    <p:anim calcmode="lin" valueType="num">
                                      <p:cBhvr additive="base">
                                        <p:cTn id="18" dur="500" fill="hold"/>
                                        <p:tgtEl>
                                          <p:spTgt spid="788488"/>
                                        </p:tgtEl>
                                        <p:attrNameLst>
                                          <p:attrName>ppt_x</p:attrName>
                                        </p:attrNameLst>
                                      </p:cBhvr>
                                      <p:tavLst>
                                        <p:tav tm="0">
                                          <p:val>
                                            <p:strVal val="1+#ppt_w/2"/>
                                          </p:val>
                                        </p:tav>
                                        <p:tav tm="100000">
                                          <p:val>
                                            <p:strVal val="#ppt_x"/>
                                          </p:val>
                                        </p:tav>
                                      </p:tavLst>
                                    </p:anim>
                                    <p:anim calcmode="lin" valueType="num">
                                      <p:cBhvr additive="base">
                                        <p:cTn id="19" dur="500" fill="hold"/>
                                        <p:tgtEl>
                                          <p:spTgt spid="78848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88489"/>
                                        </p:tgtEl>
                                        <p:attrNameLst>
                                          <p:attrName>style.visibility</p:attrName>
                                        </p:attrNameLst>
                                      </p:cBhvr>
                                      <p:to>
                                        <p:strVal val="visible"/>
                                      </p:to>
                                    </p:set>
                                    <p:anim calcmode="lin" valueType="num">
                                      <p:cBhvr additive="base">
                                        <p:cTn id="24" dur="500" fill="hold"/>
                                        <p:tgtEl>
                                          <p:spTgt spid="788489"/>
                                        </p:tgtEl>
                                        <p:attrNameLst>
                                          <p:attrName>ppt_x</p:attrName>
                                        </p:attrNameLst>
                                      </p:cBhvr>
                                      <p:tavLst>
                                        <p:tav tm="0">
                                          <p:val>
                                            <p:strVal val="#ppt_x"/>
                                          </p:val>
                                        </p:tav>
                                        <p:tav tm="100000">
                                          <p:val>
                                            <p:strVal val="#ppt_x"/>
                                          </p:val>
                                        </p:tav>
                                      </p:tavLst>
                                    </p:anim>
                                    <p:anim calcmode="lin" valueType="num">
                                      <p:cBhvr additive="base">
                                        <p:cTn id="25" dur="500" fill="hold"/>
                                        <p:tgtEl>
                                          <p:spTgt spid="78848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88486"/>
                                        </p:tgtEl>
                                        <p:attrNameLst>
                                          <p:attrName>style.visibility</p:attrName>
                                        </p:attrNameLst>
                                      </p:cBhvr>
                                      <p:to>
                                        <p:strVal val="visible"/>
                                      </p:to>
                                    </p:set>
                                    <p:animEffect transition="in" filter="wipe(left)">
                                      <p:cBhvr>
                                        <p:cTn id="30" dur="500"/>
                                        <p:tgtEl>
                                          <p:spTgt spid="7884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88491"/>
                                        </p:tgtEl>
                                        <p:attrNameLst>
                                          <p:attrName>style.visibility</p:attrName>
                                        </p:attrNameLst>
                                      </p:cBhvr>
                                      <p:to>
                                        <p:strVal val="visible"/>
                                      </p:to>
                                    </p:set>
                                    <p:animEffect transition="in" filter="wipe(left)">
                                      <p:cBhvr>
                                        <p:cTn id="35" dur="500"/>
                                        <p:tgtEl>
                                          <p:spTgt spid="788491"/>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788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6" grpId="0" autoUpdateAnimBg="0"/>
      <p:bldP spid="788487" grpId="0" autoUpdateAnimBg="0"/>
      <p:bldP spid="788488" grpId="0" autoUpdateAnimBg="0"/>
      <p:bldP spid="788489" grpId="0" autoUpdateAnimBg="0"/>
      <p:bldP spid="788490" grpId="0"/>
      <p:bldP spid="788491"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如果你在一座拥堵的城市买了一辆二手车。你知道大约</a:t>
            </a:r>
            <a:r>
              <a:rPr lang="en-US" altLang="zh-CN" dirty="0" smtClean="0"/>
              <a:t>5%</a:t>
            </a:r>
            <a:r>
              <a:rPr lang="zh-CN" altLang="en-US" dirty="0" smtClean="0"/>
              <a:t>的二手车都被水泡过，而在被水泡过的车中大约</a:t>
            </a:r>
            <a:r>
              <a:rPr lang="en-US" altLang="zh-CN" dirty="0" smtClean="0"/>
              <a:t>80%</a:t>
            </a:r>
            <a:r>
              <a:rPr lang="zh-CN" altLang="en-US" dirty="0" smtClean="0"/>
              <a:t>以后都会出现严重的发动机问题；而没有被水泡过的的车大约只有</a:t>
            </a:r>
            <a:r>
              <a:rPr lang="en-US" altLang="zh-CN" dirty="0" smtClean="0"/>
              <a:t>10%</a:t>
            </a:r>
            <a:r>
              <a:rPr lang="zh-CN" altLang="en-US" dirty="0" smtClean="0"/>
              <a:t>才会有严重的发动机问题。你买的二手车会有严重的发动机问题的概率是多少呢？</a:t>
            </a:r>
            <a:endParaRPr lang="zh-CN" altLang="en-US" dirty="0"/>
          </a:p>
        </p:txBody>
      </p:sp>
    </p:spTree>
  </p:cSld>
  <p:clrMapOvr>
    <a:masterClrMapping/>
  </p:clrMapOvr>
  <p:transition spd="slow">
    <p:pull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p:cNvSpPr>
            <a:spLocks noChangeArrowheads="1"/>
          </p:cNvSpPr>
          <p:nvPr/>
        </p:nvSpPr>
        <p:spPr bwMode="auto">
          <a:xfrm>
            <a:off x="1116013" y="692150"/>
            <a:ext cx="6264275" cy="762000"/>
          </a:xfrm>
          <a:prstGeom prst="rect">
            <a:avLst/>
          </a:prstGeom>
          <a:noFill/>
          <a:ln w="9525">
            <a:noFill/>
            <a:miter lim="800000"/>
            <a:headEnd/>
            <a:tailEnd/>
          </a:ln>
        </p:spPr>
        <p:txBody>
          <a:bodyPr>
            <a:spAutoFit/>
          </a:bodyPr>
          <a:lstStyle/>
          <a:p>
            <a:r>
              <a:rPr lang="zh-CN" altLang="en-US" sz="4400" b="1">
                <a:ea typeface="宋体" pitchFamily="2" charset="-122"/>
              </a:rPr>
              <a:t>全概公式和逆概公式</a:t>
            </a:r>
          </a:p>
        </p:txBody>
      </p:sp>
      <p:sp>
        <p:nvSpPr>
          <p:cNvPr id="823301" name="Text Box 5"/>
          <p:cNvSpPr txBox="1">
            <a:spLocks noChangeArrowheads="1"/>
          </p:cNvSpPr>
          <p:nvPr/>
        </p:nvSpPr>
        <p:spPr bwMode="auto">
          <a:xfrm>
            <a:off x="1258888" y="1989138"/>
            <a:ext cx="6715125" cy="1554162"/>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ea typeface="宋体" pitchFamily="2" charset="-122"/>
              </a:rPr>
              <a:t>        概率论的重要研究课题之一是希望从已知的简单事件的概率推算出未知的复杂的事件概率</a:t>
            </a:r>
            <a:r>
              <a:rPr lang="en-US" altLang="zh-CN" sz="3200" b="1">
                <a:ea typeface="宋体" pitchFamily="2" charset="-122"/>
              </a:rPr>
              <a:t>.  </a:t>
            </a:r>
          </a:p>
        </p:txBody>
      </p:sp>
      <p:sp>
        <p:nvSpPr>
          <p:cNvPr id="823302" name="Text Box 6"/>
          <p:cNvSpPr txBox="1">
            <a:spLocks noChangeArrowheads="1"/>
          </p:cNvSpPr>
          <p:nvPr/>
        </p:nvSpPr>
        <p:spPr bwMode="auto">
          <a:xfrm>
            <a:off x="1258888" y="3717925"/>
            <a:ext cx="6913562" cy="204152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ea typeface="宋体" pitchFamily="2" charset="-122"/>
              </a:rPr>
              <a:t>       为达到这个目的，经常把一个复杂事件分解成</a:t>
            </a:r>
            <a:r>
              <a:rPr lang="zh-CN" altLang="en-US" sz="3200" b="1">
                <a:solidFill>
                  <a:srgbClr val="7D1180"/>
                </a:solidFill>
                <a:ea typeface="宋体" pitchFamily="2" charset="-122"/>
              </a:rPr>
              <a:t>若干个不相容的简单事件之和</a:t>
            </a:r>
            <a:r>
              <a:rPr lang="zh-CN" altLang="en-US" sz="3200" b="1">
                <a:ea typeface="宋体" pitchFamily="2" charset="-122"/>
              </a:rPr>
              <a:t>，通过计算简单事件的概率，最后利用概率的可加性得到最终结果</a:t>
            </a:r>
            <a:r>
              <a:rPr lang="en-US" altLang="zh-CN" sz="3200"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23301"/>
                                        </p:tgtEl>
                                        <p:attrNameLst>
                                          <p:attrName>style.visibility</p:attrName>
                                        </p:attrNameLst>
                                      </p:cBhvr>
                                      <p:to>
                                        <p:strVal val="visible"/>
                                      </p:to>
                                    </p:set>
                                    <p:animEffect transition="in" filter="slide(fromRight)">
                                      <p:cBhvr>
                                        <p:cTn id="7" dur="500"/>
                                        <p:tgtEl>
                                          <p:spTgt spid="8233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23302"/>
                                        </p:tgtEl>
                                        <p:attrNameLst>
                                          <p:attrName>style.visibility</p:attrName>
                                        </p:attrNameLst>
                                      </p:cBhvr>
                                      <p:to>
                                        <p:strVal val="visible"/>
                                      </p:to>
                                    </p:set>
                                    <p:animEffect transition="in" filter="slide(fromLeft)">
                                      <p:cBhvr>
                                        <p:cTn id="12" dur="500"/>
                                        <p:tgtEl>
                                          <p:spTgt spid="82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p:bldP spid="82330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88"/>
          <p:cNvSpPr txBox="1">
            <a:spLocks noChangeArrowheads="1"/>
          </p:cNvSpPr>
          <p:nvPr/>
        </p:nvSpPr>
        <p:spPr bwMode="auto">
          <a:xfrm>
            <a:off x="838200" y="1952625"/>
            <a:ext cx="8001000" cy="457200"/>
          </a:xfrm>
          <a:prstGeom prst="rect">
            <a:avLst/>
          </a:prstGeom>
          <a:noFill/>
          <a:ln w="9525">
            <a:noFill/>
            <a:miter lim="800000"/>
            <a:headEnd/>
            <a:tailEnd/>
          </a:ln>
        </p:spPr>
        <p:txBody>
          <a:bodyPr>
            <a:spAutoFit/>
          </a:bodyPr>
          <a:lstStyle/>
          <a:p>
            <a:pPr algn="just" eaLnBrk="0" hangingPunct="0"/>
            <a:r>
              <a:rPr lang="zh-CN" altLang="en-US" sz="2400">
                <a:ea typeface="宋体" pitchFamily="2" charset="-122"/>
              </a:rPr>
              <a:t>　　　</a:t>
            </a:r>
            <a:endParaRPr lang="zh-CN" altLang="en-US" sz="3200" b="1">
              <a:solidFill>
                <a:schemeClr val="tx2"/>
              </a:solidFill>
              <a:ea typeface="宋体" pitchFamily="2" charset="-122"/>
            </a:endParaRPr>
          </a:p>
        </p:txBody>
      </p:sp>
      <p:graphicFrame>
        <p:nvGraphicFramePr>
          <p:cNvPr id="70658" name="Object 89"/>
          <p:cNvGraphicFramePr>
            <a:graphicFrameLocks noChangeAspect="1"/>
          </p:cNvGraphicFramePr>
          <p:nvPr/>
        </p:nvGraphicFramePr>
        <p:xfrm>
          <a:off x="4895850" y="4511675"/>
          <a:ext cx="112713" cy="214313"/>
        </p:xfrm>
        <a:graphic>
          <a:graphicData uri="http://schemas.openxmlformats.org/presentationml/2006/ole">
            <p:oleObj spid="_x0000_s70658" name="公式" r:id="rId4" imgW="114120" imgH="215640" progId="Equation.3">
              <p:embed/>
            </p:oleObj>
          </a:graphicData>
        </a:graphic>
      </p:graphicFrame>
      <p:sp>
        <p:nvSpPr>
          <p:cNvPr id="825434" name="Rectangle 90"/>
          <p:cNvSpPr>
            <a:spLocks noChangeArrowheads="1"/>
          </p:cNvSpPr>
          <p:nvPr/>
        </p:nvSpPr>
        <p:spPr bwMode="auto">
          <a:xfrm>
            <a:off x="838200" y="1557338"/>
            <a:ext cx="8229600" cy="1800225"/>
          </a:xfrm>
          <a:prstGeom prst="rect">
            <a:avLst/>
          </a:prstGeom>
          <a:noFill/>
          <a:ln w="9525">
            <a:noFill/>
            <a:miter lim="800000"/>
            <a:headEnd/>
            <a:tailEnd/>
          </a:ln>
        </p:spPr>
        <p:txBody>
          <a:bodyPr anchor="ctr">
            <a:spAutoFit/>
          </a:bodyPr>
          <a:lstStyle/>
          <a:p>
            <a:r>
              <a:rPr lang="zh-CN" altLang="en-US" b="1">
                <a:ea typeface="宋体" pitchFamily="2" charset="-122"/>
              </a:rPr>
              <a:t>       有三个箱子</a:t>
            </a:r>
            <a:r>
              <a:rPr lang="en-US" altLang="zh-CN" b="1">
                <a:ea typeface="宋体" pitchFamily="2" charset="-122"/>
              </a:rPr>
              <a:t>,</a:t>
            </a:r>
            <a:r>
              <a:rPr lang="zh-CN" altLang="en-US" b="1">
                <a:ea typeface="宋体" pitchFamily="2" charset="-122"/>
              </a:rPr>
              <a:t>分别编号为</a:t>
            </a:r>
            <a:r>
              <a:rPr lang="en-US" altLang="zh-CN" b="1">
                <a:ea typeface="宋体" pitchFamily="2" charset="-122"/>
              </a:rPr>
              <a:t>1,2,3.1</a:t>
            </a:r>
            <a:r>
              <a:rPr lang="zh-CN" altLang="en-US" b="1">
                <a:ea typeface="宋体" pitchFamily="2" charset="-122"/>
              </a:rPr>
              <a:t>号箱装有</a:t>
            </a:r>
            <a:r>
              <a:rPr lang="en-US" altLang="zh-CN" b="1">
                <a:ea typeface="宋体" pitchFamily="2" charset="-122"/>
              </a:rPr>
              <a:t>1</a:t>
            </a:r>
            <a:r>
              <a:rPr lang="zh-CN" altLang="en-US" b="1">
                <a:ea typeface="宋体" pitchFamily="2" charset="-122"/>
              </a:rPr>
              <a:t>个红球</a:t>
            </a:r>
            <a:r>
              <a:rPr lang="en-US" altLang="zh-CN" b="1">
                <a:ea typeface="宋体" pitchFamily="2" charset="-122"/>
              </a:rPr>
              <a:t>4</a:t>
            </a:r>
            <a:r>
              <a:rPr lang="zh-CN" altLang="en-US" b="1">
                <a:ea typeface="宋体" pitchFamily="2" charset="-122"/>
              </a:rPr>
              <a:t>个白球</a:t>
            </a:r>
            <a:r>
              <a:rPr lang="en-US" altLang="zh-CN" b="1">
                <a:ea typeface="宋体" pitchFamily="2" charset="-122"/>
              </a:rPr>
              <a:t>,2</a:t>
            </a:r>
            <a:r>
              <a:rPr lang="zh-CN" altLang="en-US" b="1">
                <a:ea typeface="宋体" pitchFamily="2" charset="-122"/>
              </a:rPr>
              <a:t>号箱装有</a:t>
            </a:r>
            <a:r>
              <a:rPr lang="en-US" altLang="zh-CN" b="1">
                <a:ea typeface="宋体" pitchFamily="2" charset="-122"/>
              </a:rPr>
              <a:t>2</a:t>
            </a:r>
            <a:r>
              <a:rPr lang="zh-CN" altLang="en-US" b="1">
                <a:ea typeface="宋体" pitchFamily="2" charset="-122"/>
              </a:rPr>
              <a:t>红</a:t>
            </a:r>
            <a:r>
              <a:rPr lang="en-US" altLang="zh-CN" b="1">
                <a:ea typeface="宋体" pitchFamily="2" charset="-122"/>
              </a:rPr>
              <a:t>3</a:t>
            </a:r>
            <a:r>
              <a:rPr lang="zh-CN" altLang="en-US" b="1">
                <a:ea typeface="宋体" pitchFamily="2" charset="-122"/>
              </a:rPr>
              <a:t>白球 </a:t>
            </a:r>
            <a:r>
              <a:rPr lang="en-US" altLang="zh-CN" b="1">
                <a:ea typeface="宋体" pitchFamily="2" charset="-122"/>
              </a:rPr>
              <a:t>, 3</a:t>
            </a:r>
            <a:r>
              <a:rPr lang="zh-CN" altLang="en-US" b="1">
                <a:ea typeface="宋体" pitchFamily="2" charset="-122"/>
              </a:rPr>
              <a:t>号箱装有</a:t>
            </a:r>
            <a:r>
              <a:rPr lang="en-US" altLang="zh-CN" b="1">
                <a:ea typeface="宋体" pitchFamily="2" charset="-122"/>
              </a:rPr>
              <a:t>3 </a:t>
            </a:r>
            <a:r>
              <a:rPr lang="zh-CN" altLang="en-US" b="1">
                <a:ea typeface="宋体" pitchFamily="2" charset="-122"/>
              </a:rPr>
              <a:t>红球</a:t>
            </a:r>
            <a:r>
              <a:rPr lang="en-US" altLang="zh-CN" b="1">
                <a:ea typeface="宋体" pitchFamily="2" charset="-122"/>
              </a:rPr>
              <a:t>.  </a:t>
            </a:r>
            <a:r>
              <a:rPr lang="zh-CN" altLang="en-US" b="1">
                <a:ea typeface="宋体" pitchFamily="2" charset="-122"/>
              </a:rPr>
              <a:t>某人从三箱中任取一箱</a:t>
            </a:r>
            <a:r>
              <a:rPr lang="en-US" altLang="zh-CN" b="1">
                <a:ea typeface="宋体" pitchFamily="2" charset="-122"/>
              </a:rPr>
              <a:t>,</a:t>
            </a:r>
            <a:r>
              <a:rPr lang="zh-CN" altLang="en-US" b="1">
                <a:ea typeface="宋体" pitchFamily="2" charset="-122"/>
              </a:rPr>
              <a:t>从中任意摸出一球</a:t>
            </a:r>
            <a:r>
              <a:rPr lang="en-US" altLang="zh-CN" b="1">
                <a:ea typeface="宋体" pitchFamily="2" charset="-122"/>
              </a:rPr>
              <a:t>,</a:t>
            </a:r>
            <a:r>
              <a:rPr lang="zh-CN" altLang="en-US" b="1">
                <a:ea typeface="宋体" pitchFamily="2" charset="-122"/>
              </a:rPr>
              <a:t>求取得红球的概率</a:t>
            </a:r>
            <a:r>
              <a:rPr lang="en-US" altLang="zh-CN" b="1">
                <a:ea typeface="宋体" pitchFamily="2" charset="-122"/>
              </a:rPr>
              <a:t>.</a:t>
            </a:r>
          </a:p>
        </p:txBody>
      </p:sp>
      <p:sp>
        <p:nvSpPr>
          <p:cNvPr id="825435" name="Rectangle 91"/>
          <p:cNvSpPr>
            <a:spLocks noChangeArrowheads="1"/>
          </p:cNvSpPr>
          <p:nvPr/>
        </p:nvSpPr>
        <p:spPr bwMode="auto">
          <a:xfrm>
            <a:off x="873125" y="3495675"/>
            <a:ext cx="4151313" cy="1373188"/>
          </a:xfrm>
          <a:prstGeom prst="rect">
            <a:avLst/>
          </a:prstGeom>
          <a:noFill/>
          <a:ln w="9525">
            <a:noFill/>
            <a:miter lim="800000"/>
            <a:headEnd/>
            <a:tailEnd/>
          </a:ln>
        </p:spPr>
        <p:txBody>
          <a:bodyPr anchor="ctr">
            <a:spAutoFit/>
          </a:bodyPr>
          <a:lstStyle/>
          <a:p>
            <a:pPr algn="just" eaLnBrk="0" hangingPunct="0"/>
            <a:r>
              <a:rPr lang="zh-CN" altLang="en-US" b="1">
                <a:ea typeface="宋体" pitchFamily="2" charset="-122"/>
              </a:rPr>
              <a:t>解   记</a:t>
            </a:r>
            <a:r>
              <a:rPr lang="zh-CN" altLang="en-US" b="1" i="1">
                <a:ea typeface="宋体" pitchFamily="2" charset="-122"/>
              </a:rPr>
              <a:t> </a:t>
            </a:r>
            <a:r>
              <a:rPr lang="en-US" altLang="zh-CN" b="1" i="1">
                <a:ea typeface="宋体" pitchFamily="2" charset="-122"/>
              </a:rPr>
              <a:t>A</a:t>
            </a:r>
            <a:r>
              <a:rPr lang="en-US" altLang="zh-CN" b="1" i="1" baseline="-25000">
                <a:ea typeface="宋体" pitchFamily="2" charset="-122"/>
              </a:rPr>
              <a:t>i</a:t>
            </a:r>
            <a:r>
              <a:rPr lang="en-US" altLang="zh-CN" b="1">
                <a:ea typeface="宋体" pitchFamily="2" charset="-122"/>
              </a:rPr>
              <a:t>={</a:t>
            </a:r>
            <a:r>
              <a:rPr lang="zh-CN" altLang="en-US" b="1">
                <a:ea typeface="宋体" pitchFamily="2" charset="-122"/>
              </a:rPr>
              <a:t>球取自</a:t>
            </a:r>
            <a:r>
              <a:rPr lang="en-US" altLang="zh-CN" b="1">
                <a:ea typeface="宋体" pitchFamily="2" charset="-122"/>
              </a:rPr>
              <a:t>i</a:t>
            </a:r>
            <a:r>
              <a:rPr lang="zh-CN" altLang="en-US" b="1">
                <a:ea typeface="宋体" pitchFamily="2" charset="-122"/>
              </a:rPr>
              <a:t>号箱</a:t>
            </a:r>
            <a:r>
              <a:rPr lang="en-US" altLang="zh-CN" b="1">
                <a:ea typeface="宋体" pitchFamily="2" charset="-122"/>
              </a:rPr>
              <a:t>},</a:t>
            </a:r>
          </a:p>
          <a:p>
            <a:pPr algn="just" eaLnBrk="0" hangingPunct="0"/>
            <a:r>
              <a:rPr lang="en-US" altLang="zh-CN" b="1">
                <a:ea typeface="宋体" pitchFamily="2" charset="-122"/>
              </a:rPr>
              <a:t>                     </a:t>
            </a:r>
            <a:r>
              <a:rPr lang="en-US" altLang="zh-CN" b="1" i="1">
                <a:ea typeface="宋体" pitchFamily="2" charset="-122"/>
              </a:rPr>
              <a:t>i</a:t>
            </a:r>
            <a:r>
              <a:rPr lang="en-US" altLang="zh-CN" b="1">
                <a:ea typeface="宋体" pitchFamily="2" charset="-122"/>
              </a:rPr>
              <a:t>=1,2,3; </a:t>
            </a:r>
          </a:p>
          <a:p>
            <a:pPr algn="just" eaLnBrk="0" hangingPunct="0"/>
            <a:r>
              <a:rPr lang="en-US" altLang="zh-CN" b="1">
                <a:ea typeface="宋体" pitchFamily="2" charset="-122"/>
              </a:rPr>
              <a:t>            </a:t>
            </a:r>
            <a:r>
              <a:rPr lang="en-US" altLang="zh-CN" b="1" i="1">
                <a:ea typeface="宋体" pitchFamily="2" charset="-122"/>
              </a:rPr>
              <a:t> B</a:t>
            </a:r>
            <a:r>
              <a:rPr lang="en-US" altLang="zh-CN" b="1">
                <a:ea typeface="宋体" pitchFamily="2" charset="-122"/>
              </a:rPr>
              <a:t> ={</a:t>
            </a:r>
            <a:r>
              <a:rPr lang="zh-CN" altLang="en-US" b="1">
                <a:ea typeface="宋体" pitchFamily="2" charset="-122"/>
              </a:rPr>
              <a:t>取得红球</a:t>
            </a:r>
            <a:r>
              <a:rPr lang="en-US" altLang="zh-CN" b="1">
                <a:ea typeface="宋体" pitchFamily="2" charset="-122"/>
              </a:rPr>
              <a:t>}</a:t>
            </a:r>
          </a:p>
        </p:txBody>
      </p:sp>
      <p:sp>
        <p:nvSpPr>
          <p:cNvPr id="825436" name="Rectangle 92"/>
          <p:cNvSpPr>
            <a:spLocks noChangeArrowheads="1"/>
          </p:cNvSpPr>
          <p:nvPr/>
        </p:nvSpPr>
        <p:spPr bwMode="auto">
          <a:xfrm>
            <a:off x="879475" y="5430838"/>
            <a:ext cx="7242175" cy="519112"/>
          </a:xfrm>
          <a:prstGeom prst="rect">
            <a:avLst/>
          </a:prstGeom>
          <a:noFill/>
          <a:ln w="9525">
            <a:noFill/>
            <a:miter lim="800000"/>
            <a:headEnd/>
            <a:tailEnd/>
          </a:ln>
        </p:spPr>
        <p:txBody>
          <a:bodyPr wrap="none" anchor="ctr">
            <a:spAutoFit/>
          </a:bodyPr>
          <a:lstStyle/>
          <a:p>
            <a:pPr algn="ctr"/>
            <a:r>
              <a:rPr lang="en-US" altLang="zh-CN" b="1" i="1">
                <a:ea typeface="宋体" pitchFamily="2" charset="-122"/>
              </a:rPr>
              <a:t>B</a:t>
            </a:r>
            <a:r>
              <a:rPr lang="zh-CN" altLang="en-US" b="1">
                <a:ea typeface="宋体" pitchFamily="2" charset="-122"/>
              </a:rPr>
              <a:t>发生总是伴随着</a:t>
            </a:r>
            <a:r>
              <a:rPr lang="en-US" altLang="zh-CN" b="1" i="1">
                <a:ea typeface="宋体" pitchFamily="2" charset="-122"/>
              </a:rPr>
              <a:t>A</a:t>
            </a:r>
            <a:r>
              <a:rPr lang="en-US" altLang="zh-CN" b="1" baseline="-25000">
                <a:ea typeface="宋体" pitchFamily="2" charset="-122"/>
              </a:rPr>
              <a:t>1</a:t>
            </a:r>
            <a:r>
              <a:rPr lang="zh-CN" altLang="en-US" b="1" i="1">
                <a:ea typeface="宋体" pitchFamily="2" charset="-122"/>
              </a:rPr>
              <a:t>，</a:t>
            </a:r>
            <a:r>
              <a:rPr lang="en-US" altLang="zh-CN" b="1" i="1">
                <a:ea typeface="宋体" pitchFamily="2" charset="-122"/>
              </a:rPr>
              <a:t>A</a:t>
            </a:r>
            <a:r>
              <a:rPr lang="en-US" altLang="zh-CN" b="1" baseline="-25000">
                <a:ea typeface="宋体" pitchFamily="2" charset="-122"/>
              </a:rPr>
              <a:t>2</a:t>
            </a:r>
            <a:r>
              <a:rPr lang="zh-CN" altLang="en-US" b="1" i="1">
                <a:ea typeface="宋体" pitchFamily="2" charset="-122"/>
              </a:rPr>
              <a:t>，</a:t>
            </a:r>
            <a:r>
              <a:rPr lang="en-US" altLang="zh-CN" b="1" i="1">
                <a:ea typeface="宋体" pitchFamily="2" charset="-122"/>
              </a:rPr>
              <a:t>A</a:t>
            </a:r>
            <a:r>
              <a:rPr lang="en-US" altLang="zh-CN" b="1" baseline="-25000">
                <a:ea typeface="宋体" pitchFamily="2" charset="-122"/>
              </a:rPr>
              <a:t>3 </a:t>
            </a:r>
            <a:r>
              <a:rPr lang="zh-CN" altLang="en-US" b="1">
                <a:ea typeface="宋体" pitchFamily="2" charset="-122"/>
              </a:rPr>
              <a:t>之一同时发生，</a:t>
            </a:r>
          </a:p>
        </p:txBody>
      </p:sp>
      <p:grpSp>
        <p:nvGrpSpPr>
          <p:cNvPr id="2" name="Group 93"/>
          <p:cNvGrpSpPr>
            <a:grpSpLocks/>
          </p:cNvGrpSpPr>
          <p:nvPr/>
        </p:nvGrpSpPr>
        <p:grpSpPr bwMode="auto">
          <a:xfrm>
            <a:off x="5715000" y="3476625"/>
            <a:ext cx="3429000" cy="1143000"/>
            <a:chOff x="3360" y="2416"/>
            <a:chExt cx="2160" cy="720"/>
          </a:xfrm>
        </p:grpSpPr>
        <p:sp>
          <p:nvSpPr>
            <p:cNvPr id="70666" name="Rectangle 94"/>
            <p:cNvSpPr>
              <a:spLocks noChangeArrowheads="1"/>
            </p:cNvSpPr>
            <p:nvPr/>
          </p:nvSpPr>
          <p:spPr bwMode="auto">
            <a:xfrm>
              <a:off x="3360" y="2800"/>
              <a:ext cx="384" cy="336"/>
            </a:xfrm>
            <a:prstGeom prst="rect">
              <a:avLst/>
            </a:prstGeom>
            <a:solidFill>
              <a:srgbClr val="000000"/>
            </a:solidFill>
            <a:ln w="9525">
              <a:solidFill>
                <a:schemeClr val="tx1"/>
              </a:solidFill>
              <a:miter lim="800000"/>
              <a:headEnd/>
              <a:tailEnd/>
            </a:ln>
          </p:spPr>
          <p:txBody>
            <a:bodyPr wrap="none" anchor="ctr"/>
            <a:lstStyle/>
            <a:p>
              <a:pPr algn="ctr"/>
              <a:r>
                <a:rPr lang="en-US" altLang="zh-CN" sz="3200" b="1">
                  <a:solidFill>
                    <a:srgbClr val="FFFF00"/>
                  </a:solidFill>
                  <a:ea typeface="宋体" pitchFamily="2" charset="-122"/>
                </a:rPr>
                <a:t>1</a:t>
              </a:r>
            </a:p>
          </p:txBody>
        </p:sp>
        <p:sp>
          <p:nvSpPr>
            <p:cNvPr id="70667" name="Line 95"/>
            <p:cNvSpPr>
              <a:spLocks noChangeShapeType="1"/>
            </p:cNvSpPr>
            <p:nvPr/>
          </p:nvSpPr>
          <p:spPr bwMode="auto">
            <a:xfrm flipV="1">
              <a:off x="3360" y="2704"/>
              <a:ext cx="192" cy="96"/>
            </a:xfrm>
            <a:prstGeom prst="line">
              <a:avLst/>
            </a:prstGeom>
            <a:noFill/>
            <a:ln w="9525">
              <a:solidFill>
                <a:schemeClr val="tx1"/>
              </a:solidFill>
              <a:round/>
              <a:headEnd/>
              <a:tailEnd/>
            </a:ln>
          </p:spPr>
          <p:txBody>
            <a:bodyPr wrap="none" anchor="ctr"/>
            <a:lstStyle/>
            <a:p>
              <a:endParaRPr lang="zh-CN" altLang="en-US"/>
            </a:p>
          </p:txBody>
        </p:sp>
        <p:sp>
          <p:nvSpPr>
            <p:cNvPr id="70668" name="Line 96"/>
            <p:cNvSpPr>
              <a:spLocks noChangeShapeType="1"/>
            </p:cNvSpPr>
            <p:nvPr/>
          </p:nvSpPr>
          <p:spPr bwMode="auto">
            <a:xfrm flipV="1">
              <a:off x="3744" y="2704"/>
              <a:ext cx="192" cy="96"/>
            </a:xfrm>
            <a:prstGeom prst="line">
              <a:avLst/>
            </a:prstGeom>
            <a:noFill/>
            <a:ln w="9525">
              <a:solidFill>
                <a:schemeClr val="tx1"/>
              </a:solidFill>
              <a:round/>
              <a:headEnd/>
              <a:tailEnd/>
            </a:ln>
          </p:spPr>
          <p:txBody>
            <a:bodyPr wrap="none" anchor="ctr"/>
            <a:lstStyle/>
            <a:p>
              <a:endParaRPr lang="zh-CN" altLang="en-US"/>
            </a:p>
          </p:txBody>
        </p:sp>
        <p:sp>
          <p:nvSpPr>
            <p:cNvPr id="70669" name="Line 97"/>
            <p:cNvSpPr>
              <a:spLocks noChangeShapeType="1"/>
            </p:cNvSpPr>
            <p:nvPr/>
          </p:nvSpPr>
          <p:spPr bwMode="auto">
            <a:xfrm flipV="1">
              <a:off x="3744" y="3040"/>
              <a:ext cx="192" cy="96"/>
            </a:xfrm>
            <a:prstGeom prst="line">
              <a:avLst/>
            </a:prstGeom>
            <a:noFill/>
            <a:ln w="9525">
              <a:solidFill>
                <a:schemeClr val="tx1"/>
              </a:solidFill>
              <a:round/>
              <a:headEnd/>
              <a:tailEnd/>
            </a:ln>
          </p:spPr>
          <p:txBody>
            <a:bodyPr wrap="none" anchor="ctr"/>
            <a:lstStyle/>
            <a:p>
              <a:endParaRPr lang="zh-CN" altLang="en-US"/>
            </a:p>
          </p:txBody>
        </p:sp>
        <p:sp>
          <p:nvSpPr>
            <p:cNvPr id="70670" name="Line 98"/>
            <p:cNvSpPr>
              <a:spLocks noChangeShapeType="1"/>
            </p:cNvSpPr>
            <p:nvPr/>
          </p:nvSpPr>
          <p:spPr bwMode="auto">
            <a:xfrm>
              <a:off x="3936" y="2704"/>
              <a:ext cx="0" cy="336"/>
            </a:xfrm>
            <a:prstGeom prst="line">
              <a:avLst/>
            </a:prstGeom>
            <a:noFill/>
            <a:ln w="9525">
              <a:solidFill>
                <a:schemeClr val="tx1"/>
              </a:solidFill>
              <a:round/>
              <a:headEnd/>
              <a:tailEnd/>
            </a:ln>
          </p:spPr>
          <p:txBody>
            <a:bodyPr wrap="none" anchor="ctr"/>
            <a:lstStyle/>
            <a:p>
              <a:endParaRPr lang="zh-CN" altLang="en-US"/>
            </a:p>
          </p:txBody>
        </p:sp>
        <p:sp>
          <p:nvSpPr>
            <p:cNvPr id="70671" name="Rectangle 99"/>
            <p:cNvSpPr>
              <a:spLocks noChangeArrowheads="1"/>
            </p:cNvSpPr>
            <p:nvPr/>
          </p:nvSpPr>
          <p:spPr bwMode="auto">
            <a:xfrm>
              <a:off x="4080" y="2800"/>
              <a:ext cx="384" cy="336"/>
            </a:xfrm>
            <a:prstGeom prst="rect">
              <a:avLst/>
            </a:prstGeom>
            <a:solidFill>
              <a:srgbClr val="000000"/>
            </a:solidFill>
            <a:ln w="9525">
              <a:solidFill>
                <a:schemeClr val="tx1"/>
              </a:solidFill>
              <a:miter lim="800000"/>
              <a:headEnd/>
              <a:tailEnd/>
            </a:ln>
          </p:spPr>
          <p:txBody>
            <a:bodyPr wrap="none" anchor="ctr"/>
            <a:lstStyle/>
            <a:p>
              <a:pPr algn="ctr"/>
              <a:r>
                <a:rPr lang="en-US" altLang="zh-CN" sz="3200" b="1">
                  <a:solidFill>
                    <a:srgbClr val="FFFF00"/>
                  </a:solidFill>
                  <a:ea typeface="宋体" pitchFamily="2" charset="-122"/>
                </a:rPr>
                <a:t>2</a:t>
              </a:r>
            </a:p>
          </p:txBody>
        </p:sp>
        <p:sp>
          <p:nvSpPr>
            <p:cNvPr id="70672" name="Line 100"/>
            <p:cNvSpPr>
              <a:spLocks noChangeShapeType="1"/>
            </p:cNvSpPr>
            <p:nvPr/>
          </p:nvSpPr>
          <p:spPr bwMode="auto">
            <a:xfrm flipV="1">
              <a:off x="4080" y="2704"/>
              <a:ext cx="192" cy="96"/>
            </a:xfrm>
            <a:prstGeom prst="line">
              <a:avLst/>
            </a:prstGeom>
            <a:noFill/>
            <a:ln w="9525">
              <a:solidFill>
                <a:schemeClr val="tx1"/>
              </a:solidFill>
              <a:round/>
              <a:headEnd/>
              <a:tailEnd/>
            </a:ln>
          </p:spPr>
          <p:txBody>
            <a:bodyPr wrap="none" anchor="ctr"/>
            <a:lstStyle/>
            <a:p>
              <a:endParaRPr lang="zh-CN" altLang="en-US"/>
            </a:p>
          </p:txBody>
        </p:sp>
        <p:sp>
          <p:nvSpPr>
            <p:cNvPr id="70673" name="Line 101"/>
            <p:cNvSpPr>
              <a:spLocks noChangeShapeType="1"/>
            </p:cNvSpPr>
            <p:nvPr/>
          </p:nvSpPr>
          <p:spPr bwMode="auto">
            <a:xfrm flipV="1">
              <a:off x="4464" y="2704"/>
              <a:ext cx="192" cy="96"/>
            </a:xfrm>
            <a:prstGeom prst="line">
              <a:avLst/>
            </a:prstGeom>
            <a:noFill/>
            <a:ln w="9525">
              <a:solidFill>
                <a:schemeClr val="tx1"/>
              </a:solidFill>
              <a:round/>
              <a:headEnd/>
              <a:tailEnd/>
            </a:ln>
          </p:spPr>
          <p:txBody>
            <a:bodyPr wrap="none" anchor="ctr"/>
            <a:lstStyle/>
            <a:p>
              <a:endParaRPr lang="zh-CN" altLang="en-US"/>
            </a:p>
          </p:txBody>
        </p:sp>
        <p:sp>
          <p:nvSpPr>
            <p:cNvPr id="70674" name="Line 102"/>
            <p:cNvSpPr>
              <a:spLocks noChangeShapeType="1"/>
            </p:cNvSpPr>
            <p:nvPr/>
          </p:nvSpPr>
          <p:spPr bwMode="auto">
            <a:xfrm flipV="1">
              <a:off x="4464" y="3040"/>
              <a:ext cx="192" cy="96"/>
            </a:xfrm>
            <a:prstGeom prst="line">
              <a:avLst/>
            </a:prstGeom>
            <a:noFill/>
            <a:ln w="9525">
              <a:solidFill>
                <a:schemeClr val="tx1"/>
              </a:solidFill>
              <a:round/>
              <a:headEnd/>
              <a:tailEnd/>
            </a:ln>
          </p:spPr>
          <p:txBody>
            <a:bodyPr wrap="none" anchor="ctr"/>
            <a:lstStyle/>
            <a:p>
              <a:endParaRPr lang="zh-CN" altLang="en-US"/>
            </a:p>
          </p:txBody>
        </p:sp>
        <p:sp>
          <p:nvSpPr>
            <p:cNvPr id="70675" name="Line 103"/>
            <p:cNvSpPr>
              <a:spLocks noChangeShapeType="1"/>
            </p:cNvSpPr>
            <p:nvPr/>
          </p:nvSpPr>
          <p:spPr bwMode="auto">
            <a:xfrm>
              <a:off x="4656" y="2704"/>
              <a:ext cx="0" cy="336"/>
            </a:xfrm>
            <a:prstGeom prst="line">
              <a:avLst/>
            </a:prstGeom>
            <a:noFill/>
            <a:ln w="9525">
              <a:solidFill>
                <a:schemeClr val="tx1"/>
              </a:solidFill>
              <a:round/>
              <a:headEnd/>
              <a:tailEnd/>
            </a:ln>
          </p:spPr>
          <p:txBody>
            <a:bodyPr wrap="none" anchor="ctr"/>
            <a:lstStyle/>
            <a:p>
              <a:endParaRPr lang="zh-CN" altLang="en-US"/>
            </a:p>
          </p:txBody>
        </p:sp>
        <p:sp>
          <p:nvSpPr>
            <p:cNvPr id="70676" name="Rectangle 104"/>
            <p:cNvSpPr>
              <a:spLocks noChangeArrowheads="1"/>
            </p:cNvSpPr>
            <p:nvPr/>
          </p:nvSpPr>
          <p:spPr bwMode="auto">
            <a:xfrm>
              <a:off x="4848" y="2800"/>
              <a:ext cx="384" cy="336"/>
            </a:xfrm>
            <a:prstGeom prst="rect">
              <a:avLst/>
            </a:prstGeom>
            <a:solidFill>
              <a:srgbClr val="000000"/>
            </a:solidFill>
            <a:ln w="9525">
              <a:solidFill>
                <a:schemeClr val="tx1"/>
              </a:solidFill>
              <a:miter lim="800000"/>
              <a:headEnd/>
              <a:tailEnd/>
            </a:ln>
          </p:spPr>
          <p:txBody>
            <a:bodyPr wrap="none" anchor="ctr"/>
            <a:lstStyle/>
            <a:p>
              <a:pPr algn="ctr"/>
              <a:r>
                <a:rPr lang="en-US" altLang="zh-CN" sz="3200" b="1">
                  <a:solidFill>
                    <a:srgbClr val="FFFF00"/>
                  </a:solidFill>
                  <a:ea typeface="宋体" pitchFamily="2" charset="-122"/>
                </a:rPr>
                <a:t>3</a:t>
              </a:r>
            </a:p>
          </p:txBody>
        </p:sp>
        <p:sp>
          <p:nvSpPr>
            <p:cNvPr id="70677" name="Line 105"/>
            <p:cNvSpPr>
              <a:spLocks noChangeShapeType="1"/>
            </p:cNvSpPr>
            <p:nvPr/>
          </p:nvSpPr>
          <p:spPr bwMode="auto">
            <a:xfrm flipV="1">
              <a:off x="4848" y="2704"/>
              <a:ext cx="192" cy="96"/>
            </a:xfrm>
            <a:prstGeom prst="line">
              <a:avLst/>
            </a:prstGeom>
            <a:noFill/>
            <a:ln w="9525">
              <a:solidFill>
                <a:schemeClr val="tx1"/>
              </a:solidFill>
              <a:round/>
              <a:headEnd/>
              <a:tailEnd/>
            </a:ln>
          </p:spPr>
          <p:txBody>
            <a:bodyPr wrap="none" anchor="ctr"/>
            <a:lstStyle/>
            <a:p>
              <a:endParaRPr lang="zh-CN" altLang="en-US"/>
            </a:p>
          </p:txBody>
        </p:sp>
        <p:sp>
          <p:nvSpPr>
            <p:cNvPr id="70678" name="Line 106"/>
            <p:cNvSpPr>
              <a:spLocks noChangeShapeType="1"/>
            </p:cNvSpPr>
            <p:nvPr/>
          </p:nvSpPr>
          <p:spPr bwMode="auto">
            <a:xfrm flipV="1">
              <a:off x="5232" y="2704"/>
              <a:ext cx="192" cy="96"/>
            </a:xfrm>
            <a:prstGeom prst="line">
              <a:avLst/>
            </a:prstGeom>
            <a:noFill/>
            <a:ln w="9525">
              <a:solidFill>
                <a:schemeClr val="tx1"/>
              </a:solidFill>
              <a:round/>
              <a:headEnd/>
              <a:tailEnd/>
            </a:ln>
          </p:spPr>
          <p:txBody>
            <a:bodyPr wrap="none" anchor="ctr"/>
            <a:lstStyle/>
            <a:p>
              <a:endParaRPr lang="zh-CN" altLang="en-US"/>
            </a:p>
          </p:txBody>
        </p:sp>
        <p:sp>
          <p:nvSpPr>
            <p:cNvPr id="70679" name="Line 107"/>
            <p:cNvSpPr>
              <a:spLocks noChangeShapeType="1"/>
            </p:cNvSpPr>
            <p:nvPr/>
          </p:nvSpPr>
          <p:spPr bwMode="auto">
            <a:xfrm>
              <a:off x="5040" y="2704"/>
              <a:ext cx="384" cy="0"/>
            </a:xfrm>
            <a:prstGeom prst="line">
              <a:avLst/>
            </a:prstGeom>
            <a:noFill/>
            <a:ln w="9525">
              <a:solidFill>
                <a:schemeClr val="tx1"/>
              </a:solidFill>
              <a:round/>
              <a:headEnd/>
              <a:tailEnd/>
            </a:ln>
          </p:spPr>
          <p:txBody>
            <a:bodyPr wrap="none" anchor="ctr"/>
            <a:lstStyle/>
            <a:p>
              <a:endParaRPr lang="zh-CN" altLang="en-US"/>
            </a:p>
          </p:txBody>
        </p:sp>
        <p:sp>
          <p:nvSpPr>
            <p:cNvPr id="70680" name="Line 108"/>
            <p:cNvSpPr>
              <a:spLocks noChangeShapeType="1"/>
            </p:cNvSpPr>
            <p:nvPr/>
          </p:nvSpPr>
          <p:spPr bwMode="auto">
            <a:xfrm flipV="1">
              <a:off x="5232" y="3040"/>
              <a:ext cx="192" cy="96"/>
            </a:xfrm>
            <a:prstGeom prst="line">
              <a:avLst/>
            </a:prstGeom>
            <a:noFill/>
            <a:ln w="9525">
              <a:solidFill>
                <a:schemeClr val="tx1"/>
              </a:solidFill>
              <a:round/>
              <a:headEnd/>
              <a:tailEnd/>
            </a:ln>
          </p:spPr>
          <p:txBody>
            <a:bodyPr wrap="none" anchor="ctr"/>
            <a:lstStyle/>
            <a:p>
              <a:endParaRPr lang="zh-CN" altLang="en-US"/>
            </a:p>
          </p:txBody>
        </p:sp>
        <p:sp>
          <p:nvSpPr>
            <p:cNvPr id="70681" name="Line 109"/>
            <p:cNvSpPr>
              <a:spLocks noChangeShapeType="1"/>
            </p:cNvSpPr>
            <p:nvPr/>
          </p:nvSpPr>
          <p:spPr bwMode="auto">
            <a:xfrm>
              <a:off x="5424" y="2704"/>
              <a:ext cx="0" cy="336"/>
            </a:xfrm>
            <a:prstGeom prst="line">
              <a:avLst/>
            </a:prstGeom>
            <a:noFill/>
            <a:ln w="9525">
              <a:solidFill>
                <a:schemeClr val="tx1"/>
              </a:solidFill>
              <a:round/>
              <a:headEnd/>
              <a:tailEnd/>
            </a:ln>
          </p:spPr>
          <p:txBody>
            <a:bodyPr wrap="none" anchor="ctr"/>
            <a:lstStyle/>
            <a:p>
              <a:endParaRPr lang="zh-CN" altLang="en-US"/>
            </a:p>
          </p:txBody>
        </p:sp>
        <p:grpSp>
          <p:nvGrpSpPr>
            <p:cNvPr id="70682" name="Group 110"/>
            <p:cNvGrpSpPr>
              <a:grpSpLocks/>
            </p:cNvGrpSpPr>
            <p:nvPr/>
          </p:nvGrpSpPr>
          <p:grpSpPr bwMode="auto">
            <a:xfrm>
              <a:off x="4992" y="2464"/>
              <a:ext cx="528" cy="144"/>
              <a:chOff x="4992" y="1488"/>
              <a:chExt cx="528" cy="144"/>
            </a:xfrm>
          </p:grpSpPr>
          <p:sp>
            <p:nvSpPr>
              <p:cNvPr id="70697" name="Oval 111"/>
              <p:cNvSpPr>
                <a:spLocks noChangeArrowheads="1"/>
              </p:cNvSpPr>
              <p:nvPr/>
            </p:nvSpPr>
            <p:spPr bwMode="auto">
              <a:xfrm>
                <a:off x="4992" y="14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0698" name="Oval 112"/>
              <p:cNvSpPr>
                <a:spLocks noChangeArrowheads="1"/>
              </p:cNvSpPr>
              <p:nvPr/>
            </p:nvSpPr>
            <p:spPr bwMode="auto">
              <a:xfrm>
                <a:off x="5176" y="14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0699" name="Oval 113"/>
              <p:cNvSpPr>
                <a:spLocks noChangeArrowheads="1"/>
              </p:cNvSpPr>
              <p:nvPr/>
            </p:nvSpPr>
            <p:spPr bwMode="auto">
              <a:xfrm>
                <a:off x="5368" y="14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70683" name="Group 114"/>
            <p:cNvGrpSpPr>
              <a:grpSpLocks/>
            </p:cNvGrpSpPr>
            <p:nvPr/>
          </p:nvGrpSpPr>
          <p:grpSpPr bwMode="auto">
            <a:xfrm>
              <a:off x="4216" y="2416"/>
              <a:ext cx="536" cy="288"/>
              <a:chOff x="4216" y="1440"/>
              <a:chExt cx="536" cy="288"/>
            </a:xfrm>
          </p:grpSpPr>
          <p:sp>
            <p:nvSpPr>
              <p:cNvPr id="70691" name="Line 115"/>
              <p:cNvSpPr>
                <a:spLocks noChangeShapeType="1"/>
              </p:cNvSpPr>
              <p:nvPr/>
            </p:nvSpPr>
            <p:spPr bwMode="auto">
              <a:xfrm>
                <a:off x="4272" y="1728"/>
                <a:ext cx="384" cy="0"/>
              </a:xfrm>
              <a:prstGeom prst="line">
                <a:avLst/>
              </a:prstGeom>
              <a:noFill/>
              <a:ln w="9525">
                <a:solidFill>
                  <a:schemeClr val="tx1"/>
                </a:solidFill>
                <a:round/>
                <a:headEnd/>
                <a:tailEnd/>
              </a:ln>
            </p:spPr>
            <p:txBody>
              <a:bodyPr wrap="none" anchor="ctr"/>
              <a:lstStyle/>
              <a:p>
                <a:endParaRPr lang="zh-CN" altLang="en-US"/>
              </a:p>
            </p:txBody>
          </p:sp>
          <p:sp>
            <p:nvSpPr>
              <p:cNvPr id="70692" name="Oval 116"/>
              <p:cNvSpPr>
                <a:spLocks noChangeArrowheads="1"/>
              </p:cNvSpPr>
              <p:nvPr/>
            </p:nvSpPr>
            <p:spPr bwMode="auto">
              <a:xfrm>
                <a:off x="4216" y="1440"/>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0693" name="Oval 117"/>
              <p:cNvSpPr>
                <a:spLocks noChangeArrowheads="1"/>
              </p:cNvSpPr>
              <p:nvPr/>
            </p:nvSpPr>
            <p:spPr bwMode="auto">
              <a:xfrm>
                <a:off x="4408" y="1440"/>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0694" name="Oval 118"/>
              <p:cNvSpPr>
                <a:spLocks noChangeArrowheads="1"/>
              </p:cNvSpPr>
              <p:nvPr/>
            </p:nvSpPr>
            <p:spPr bwMode="auto">
              <a:xfrm>
                <a:off x="4504" y="1584"/>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70695" name="Oval 119"/>
              <p:cNvSpPr>
                <a:spLocks noChangeArrowheads="1"/>
              </p:cNvSpPr>
              <p:nvPr/>
            </p:nvSpPr>
            <p:spPr bwMode="auto">
              <a:xfrm>
                <a:off x="4320" y="1584"/>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70696" name="Oval 120"/>
              <p:cNvSpPr>
                <a:spLocks noChangeArrowheads="1"/>
              </p:cNvSpPr>
              <p:nvPr/>
            </p:nvSpPr>
            <p:spPr bwMode="auto">
              <a:xfrm>
                <a:off x="4600" y="1440"/>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grpSp>
          <p:nvGrpSpPr>
            <p:cNvPr id="70684" name="Group 121"/>
            <p:cNvGrpSpPr>
              <a:grpSpLocks/>
            </p:cNvGrpSpPr>
            <p:nvPr/>
          </p:nvGrpSpPr>
          <p:grpSpPr bwMode="auto">
            <a:xfrm>
              <a:off x="3408" y="2416"/>
              <a:ext cx="531" cy="288"/>
              <a:chOff x="3408" y="1440"/>
              <a:chExt cx="531" cy="288"/>
            </a:xfrm>
          </p:grpSpPr>
          <p:sp>
            <p:nvSpPr>
              <p:cNvPr id="70685" name="Line 122"/>
              <p:cNvSpPr>
                <a:spLocks noChangeShapeType="1"/>
              </p:cNvSpPr>
              <p:nvPr/>
            </p:nvSpPr>
            <p:spPr bwMode="auto">
              <a:xfrm>
                <a:off x="3552" y="1728"/>
                <a:ext cx="384" cy="0"/>
              </a:xfrm>
              <a:prstGeom prst="line">
                <a:avLst/>
              </a:prstGeom>
              <a:noFill/>
              <a:ln w="9525">
                <a:solidFill>
                  <a:schemeClr val="tx1"/>
                </a:solidFill>
                <a:round/>
                <a:headEnd/>
                <a:tailEnd/>
              </a:ln>
            </p:spPr>
            <p:txBody>
              <a:bodyPr wrap="none" anchor="ctr"/>
              <a:lstStyle/>
              <a:p>
                <a:endParaRPr lang="zh-CN" altLang="en-US"/>
              </a:p>
            </p:txBody>
          </p:sp>
          <p:sp>
            <p:nvSpPr>
              <p:cNvPr id="70686" name="Oval 123"/>
              <p:cNvSpPr>
                <a:spLocks noChangeArrowheads="1"/>
              </p:cNvSpPr>
              <p:nvPr/>
            </p:nvSpPr>
            <p:spPr bwMode="auto">
              <a:xfrm>
                <a:off x="3408" y="1440"/>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70687" name="Oval 124"/>
              <p:cNvSpPr>
                <a:spLocks noChangeArrowheads="1"/>
              </p:cNvSpPr>
              <p:nvPr/>
            </p:nvSpPr>
            <p:spPr bwMode="auto">
              <a:xfrm>
                <a:off x="3787" y="1440"/>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0688" name="Oval 125"/>
              <p:cNvSpPr>
                <a:spLocks noChangeArrowheads="1"/>
              </p:cNvSpPr>
              <p:nvPr/>
            </p:nvSpPr>
            <p:spPr bwMode="auto">
              <a:xfrm>
                <a:off x="3597" y="1440"/>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70689" name="Oval 126"/>
              <p:cNvSpPr>
                <a:spLocks noChangeArrowheads="1"/>
              </p:cNvSpPr>
              <p:nvPr/>
            </p:nvSpPr>
            <p:spPr bwMode="auto">
              <a:xfrm>
                <a:off x="3688" y="1584"/>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70690" name="Oval 127"/>
              <p:cNvSpPr>
                <a:spLocks noChangeArrowheads="1"/>
              </p:cNvSpPr>
              <p:nvPr/>
            </p:nvSpPr>
            <p:spPr bwMode="auto">
              <a:xfrm>
                <a:off x="3496" y="1584"/>
                <a:ext cx="152" cy="144"/>
              </a:xfrm>
              <a:prstGeom prst="ellipse">
                <a:avLst/>
              </a:prstGeom>
              <a:gradFill rotWithShape="0">
                <a:gsLst>
                  <a:gs pos="0">
                    <a:srgbClr val="FFFFFF"/>
                  </a:gs>
                  <a:gs pos="100000">
                    <a:srgbClr val="767676"/>
                  </a:gs>
                </a:gsLst>
                <a:path path="shape">
                  <a:fillToRect l="50000" t="50000" r="50000" b="50000"/>
                </a:path>
              </a:gradFill>
              <a:ln w="9525">
                <a:solidFill>
                  <a:schemeClr val="tx1"/>
                </a:solidFill>
                <a:round/>
                <a:headEnd/>
                <a:tailEnd/>
              </a:ln>
            </p:spPr>
            <p:txBody>
              <a:bodyPr wrap="none" anchor="ctr"/>
              <a:lstStyle/>
              <a:p>
                <a:endParaRPr lang="zh-CN" altLang="en-US"/>
              </a:p>
            </p:txBody>
          </p:sp>
        </p:grpSp>
      </p:grpSp>
      <p:sp>
        <p:nvSpPr>
          <p:cNvPr id="825472" name="Rectangle 128"/>
          <p:cNvSpPr>
            <a:spLocks noChangeArrowheads="1"/>
          </p:cNvSpPr>
          <p:nvPr/>
        </p:nvSpPr>
        <p:spPr bwMode="auto">
          <a:xfrm>
            <a:off x="776288" y="4926013"/>
            <a:ext cx="4456112" cy="519112"/>
          </a:xfrm>
          <a:prstGeom prst="rect">
            <a:avLst/>
          </a:prstGeom>
          <a:noFill/>
          <a:ln w="9525">
            <a:noFill/>
            <a:miter lim="800000"/>
            <a:headEnd/>
            <a:tailEnd/>
          </a:ln>
        </p:spPr>
        <p:txBody>
          <a:bodyPr wrap="none">
            <a:spAutoFit/>
          </a:bodyPr>
          <a:lstStyle/>
          <a:p>
            <a:pPr algn="ctr" eaLnBrk="0" hangingPunct="0"/>
            <a:r>
              <a:rPr lang="zh-CN" altLang="en-US" b="1">
                <a:ea typeface="宋体" pitchFamily="2" charset="-122"/>
              </a:rPr>
              <a:t>其中    </a:t>
            </a:r>
            <a:r>
              <a:rPr lang="en-US" altLang="zh-CN" b="1" i="1">
                <a:ea typeface="宋体" pitchFamily="2" charset="-122"/>
              </a:rPr>
              <a:t>A</a:t>
            </a:r>
            <a:r>
              <a:rPr lang="en-US" altLang="zh-CN" b="1" baseline="-25000">
                <a:ea typeface="宋体" pitchFamily="2" charset="-122"/>
              </a:rPr>
              <a:t>1</a:t>
            </a:r>
            <a:r>
              <a:rPr lang="zh-CN" altLang="en-US" b="1" i="1">
                <a:ea typeface="宋体" pitchFamily="2" charset="-122"/>
              </a:rPr>
              <a:t>、</a:t>
            </a:r>
            <a:r>
              <a:rPr lang="en-US" altLang="zh-CN" b="1" i="1">
                <a:ea typeface="宋体" pitchFamily="2" charset="-122"/>
              </a:rPr>
              <a:t>A</a:t>
            </a:r>
            <a:r>
              <a:rPr lang="en-US" altLang="zh-CN" b="1" baseline="-25000">
                <a:ea typeface="宋体" pitchFamily="2" charset="-122"/>
              </a:rPr>
              <a:t>2</a:t>
            </a:r>
            <a:r>
              <a:rPr lang="zh-CN" altLang="en-US" b="1" i="1">
                <a:ea typeface="宋体" pitchFamily="2" charset="-122"/>
              </a:rPr>
              <a:t>、</a:t>
            </a:r>
            <a:r>
              <a:rPr lang="en-US" altLang="zh-CN" b="1" i="1">
                <a:ea typeface="宋体" pitchFamily="2" charset="-122"/>
              </a:rPr>
              <a:t>A</a:t>
            </a:r>
            <a:r>
              <a:rPr lang="en-US" altLang="zh-CN" b="1" baseline="-25000">
                <a:ea typeface="宋体" pitchFamily="2" charset="-122"/>
              </a:rPr>
              <a:t>3</a:t>
            </a:r>
            <a:r>
              <a:rPr lang="zh-CN" altLang="en-US" b="1">
                <a:ea typeface="宋体" pitchFamily="2" charset="-122"/>
              </a:rPr>
              <a:t>两两互斥</a:t>
            </a:r>
          </a:p>
        </p:txBody>
      </p:sp>
      <p:sp>
        <p:nvSpPr>
          <p:cNvPr id="825473" name="Text Box 129"/>
          <p:cNvSpPr txBox="1">
            <a:spLocks noChangeArrowheads="1"/>
          </p:cNvSpPr>
          <p:nvPr/>
        </p:nvSpPr>
        <p:spPr bwMode="auto">
          <a:xfrm>
            <a:off x="1258888" y="908050"/>
            <a:ext cx="3095625" cy="519113"/>
          </a:xfrm>
          <a:prstGeom prst="rect">
            <a:avLst/>
          </a:prstGeom>
          <a:noFill/>
          <a:ln w="9525">
            <a:noFill/>
            <a:miter lim="800000"/>
            <a:headEnd/>
            <a:tailEnd/>
          </a:ln>
        </p:spPr>
        <p:txBody>
          <a:bodyPr>
            <a:spAutoFit/>
          </a:bodyPr>
          <a:lstStyle/>
          <a:p>
            <a:pPr eaLnBrk="0" hangingPunct="0">
              <a:spcBef>
                <a:spcPct val="50000"/>
              </a:spcBef>
            </a:pPr>
            <a:r>
              <a:rPr lang="zh-CN" altLang="en-US" b="1">
                <a:solidFill>
                  <a:schemeClr val="accent2"/>
                </a:solidFill>
                <a:ea typeface="宋体" pitchFamily="2" charset="-122"/>
              </a:rPr>
              <a:t>看一个例子</a:t>
            </a:r>
            <a:r>
              <a:rPr lang="en-US" altLang="zh-CN" b="1">
                <a:solidFill>
                  <a:schemeClr val="accent2"/>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5473"/>
                                        </p:tgtEl>
                                        <p:attrNameLst>
                                          <p:attrName>style.visibility</p:attrName>
                                        </p:attrNameLst>
                                      </p:cBhvr>
                                      <p:to>
                                        <p:strVal val="visible"/>
                                      </p:to>
                                    </p:set>
                                    <p:animEffect transition="in" filter="wipe(left)">
                                      <p:cBhvr>
                                        <p:cTn id="7" dur="500"/>
                                        <p:tgtEl>
                                          <p:spTgt spid="8254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5434"/>
                                        </p:tgtEl>
                                        <p:attrNameLst>
                                          <p:attrName>style.visibility</p:attrName>
                                        </p:attrNameLst>
                                      </p:cBhvr>
                                      <p:to>
                                        <p:strVal val="visible"/>
                                      </p:to>
                                    </p:set>
                                    <p:animEffect transition="in" filter="wipe(left)">
                                      <p:cBhvr>
                                        <p:cTn id="12" dur="500"/>
                                        <p:tgtEl>
                                          <p:spTgt spid="8254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25435"/>
                                        </p:tgtEl>
                                        <p:attrNameLst>
                                          <p:attrName>style.visibility</p:attrName>
                                        </p:attrNameLst>
                                      </p:cBhvr>
                                      <p:to>
                                        <p:strVal val="visible"/>
                                      </p:to>
                                    </p:set>
                                    <p:anim calcmode="lin" valueType="num">
                                      <p:cBhvr additive="base">
                                        <p:cTn id="22" dur="500" fill="hold"/>
                                        <p:tgtEl>
                                          <p:spTgt spid="825435"/>
                                        </p:tgtEl>
                                        <p:attrNameLst>
                                          <p:attrName>ppt_x</p:attrName>
                                        </p:attrNameLst>
                                      </p:cBhvr>
                                      <p:tavLst>
                                        <p:tav tm="0">
                                          <p:val>
                                            <p:strVal val="#ppt_x"/>
                                          </p:val>
                                        </p:tav>
                                        <p:tav tm="100000">
                                          <p:val>
                                            <p:strVal val="#ppt_x"/>
                                          </p:val>
                                        </p:tav>
                                      </p:tavLst>
                                    </p:anim>
                                    <p:anim calcmode="lin" valueType="num">
                                      <p:cBhvr additive="base">
                                        <p:cTn id="23" dur="500" fill="hold"/>
                                        <p:tgtEl>
                                          <p:spTgt spid="82543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25472"/>
                                        </p:tgtEl>
                                        <p:attrNameLst>
                                          <p:attrName>style.visibility</p:attrName>
                                        </p:attrNameLst>
                                      </p:cBhvr>
                                      <p:to>
                                        <p:strVal val="visible"/>
                                      </p:to>
                                    </p:set>
                                    <p:animEffect transition="in" filter="wipe(left)">
                                      <p:cBhvr>
                                        <p:cTn id="28" dur="500"/>
                                        <p:tgtEl>
                                          <p:spTgt spid="82547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25436"/>
                                        </p:tgtEl>
                                        <p:attrNameLst>
                                          <p:attrName>style.visibility</p:attrName>
                                        </p:attrNameLst>
                                      </p:cBhvr>
                                      <p:to>
                                        <p:strVal val="visible"/>
                                      </p:to>
                                    </p:set>
                                    <p:animEffect transition="in" filter="wipe(left)">
                                      <p:cBhvr>
                                        <p:cTn id="33" dur="500"/>
                                        <p:tgtEl>
                                          <p:spTgt spid="825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434" grpId="0" autoUpdateAnimBg="0"/>
      <p:bldP spid="825435" grpId="0" autoUpdateAnimBg="0"/>
      <p:bldP spid="825436" grpId="0" autoUpdateAnimBg="0"/>
      <p:bldP spid="825472" grpId="0"/>
      <p:bldP spid="82547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Text Box 4"/>
          <p:cNvSpPr txBox="1">
            <a:spLocks noChangeArrowheads="1"/>
          </p:cNvSpPr>
          <p:nvPr/>
        </p:nvSpPr>
        <p:spPr bwMode="auto">
          <a:xfrm>
            <a:off x="850900" y="4987925"/>
            <a:ext cx="8001000" cy="1117600"/>
          </a:xfrm>
          <a:prstGeom prst="rect">
            <a:avLst/>
          </a:prstGeom>
          <a:noFill/>
          <a:ln w="9525">
            <a:noFill/>
            <a:miter lim="800000"/>
            <a:headEnd/>
            <a:tailEnd/>
          </a:ln>
        </p:spPr>
        <p:txBody>
          <a:bodyPr>
            <a:spAutoFit/>
          </a:bodyPr>
          <a:lstStyle/>
          <a:p>
            <a:pPr algn="just" eaLnBrk="0" hangingPunct="0">
              <a:lnSpc>
                <a:spcPct val="120000"/>
              </a:lnSpc>
            </a:pPr>
            <a:r>
              <a:rPr lang="zh-CN" altLang="en-US" b="1">
                <a:ea typeface="宋体" pitchFamily="2" charset="-122"/>
              </a:rPr>
              <a:t>        将此例中所用的方法推广到一般的情形，就得到在概率计算中常用的</a:t>
            </a:r>
            <a:r>
              <a:rPr lang="zh-CN" altLang="en-US" b="1">
                <a:solidFill>
                  <a:srgbClr val="00FF00"/>
                </a:solidFill>
                <a:ea typeface="宋体" pitchFamily="2" charset="-122"/>
              </a:rPr>
              <a:t>全概率公式</a:t>
            </a:r>
            <a:r>
              <a:rPr lang="en-US" altLang="zh-CN" b="1">
                <a:ea typeface="宋体" pitchFamily="2" charset="-122"/>
              </a:rPr>
              <a:t>.</a:t>
            </a:r>
            <a:endParaRPr lang="en-US" altLang="zh-CN" b="1">
              <a:solidFill>
                <a:schemeClr val="tx2"/>
              </a:solidFill>
              <a:ea typeface="宋体" pitchFamily="2" charset="-122"/>
            </a:endParaRPr>
          </a:p>
        </p:txBody>
      </p:sp>
      <p:sp>
        <p:nvSpPr>
          <p:cNvPr id="827397" name="AutoShape 5"/>
          <p:cNvSpPr>
            <a:spLocks noChangeArrowheads="1"/>
          </p:cNvSpPr>
          <p:nvPr/>
        </p:nvSpPr>
        <p:spPr bwMode="auto">
          <a:xfrm>
            <a:off x="850900" y="2963863"/>
            <a:ext cx="2087563" cy="1143000"/>
          </a:xfrm>
          <a:prstGeom prst="wedgeRoundRectCallout">
            <a:avLst>
              <a:gd name="adj1" fmla="val 78060"/>
              <a:gd name="adj2" fmla="val -53889"/>
              <a:gd name="adj3" fmla="val 16667"/>
            </a:avLst>
          </a:prstGeom>
          <a:solidFill>
            <a:srgbClr val="660033"/>
          </a:solidFill>
          <a:ln w="9525">
            <a:solidFill>
              <a:schemeClr val="tx1"/>
            </a:solidFill>
            <a:miter lim="800000"/>
            <a:headEnd/>
            <a:tailEnd/>
          </a:ln>
        </p:spPr>
        <p:txBody>
          <a:bodyPr wrap="none" anchor="ctr"/>
          <a:lstStyle/>
          <a:p>
            <a:pPr eaLnBrk="0" hangingPunct="0"/>
            <a:r>
              <a:rPr lang="zh-CN" altLang="en-US" sz="2400" b="1">
                <a:solidFill>
                  <a:srgbClr val="FFFF00"/>
                </a:solidFill>
                <a:ea typeface="宋体" pitchFamily="2" charset="-122"/>
              </a:rPr>
              <a:t>对求和中的每</a:t>
            </a:r>
          </a:p>
          <a:p>
            <a:pPr eaLnBrk="0" hangingPunct="0"/>
            <a:r>
              <a:rPr lang="zh-CN" altLang="en-US" sz="2400" b="1">
                <a:solidFill>
                  <a:srgbClr val="FFFF00"/>
                </a:solidFill>
                <a:ea typeface="宋体" pitchFamily="2" charset="-122"/>
              </a:rPr>
              <a:t>一项运用乘法</a:t>
            </a:r>
          </a:p>
          <a:p>
            <a:pPr eaLnBrk="0" hangingPunct="0"/>
            <a:r>
              <a:rPr lang="zh-CN" altLang="en-US" sz="2400" b="1">
                <a:solidFill>
                  <a:srgbClr val="FFFF00"/>
                </a:solidFill>
                <a:ea typeface="宋体" pitchFamily="2" charset="-122"/>
              </a:rPr>
              <a:t>公式得</a:t>
            </a:r>
          </a:p>
        </p:txBody>
      </p:sp>
      <p:sp>
        <p:nvSpPr>
          <p:cNvPr id="827398" name="Rectangle 6"/>
          <p:cNvSpPr>
            <a:spLocks noChangeArrowheads="1"/>
          </p:cNvSpPr>
          <p:nvPr/>
        </p:nvSpPr>
        <p:spPr bwMode="auto">
          <a:xfrm>
            <a:off x="3419475" y="2205038"/>
            <a:ext cx="5351463" cy="579437"/>
          </a:xfrm>
          <a:prstGeom prst="rect">
            <a:avLst/>
          </a:prstGeom>
          <a:noFill/>
          <a:ln w="9525">
            <a:noFill/>
            <a:miter lim="800000"/>
            <a:headEnd/>
            <a:tailEnd/>
          </a:ln>
        </p:spPr>
        <p:txBody>
          <a:bodyPr wrap="none" anchor="ctr">
            <a:spAutoFit/>
          </a:bodyPr>
          <a:lstStyle/>
          <a:p>
            <a:pPr algn="ct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B</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 </a:t>
            </a:r>
            <a:r>
              <a:rPr lang="en-US" altLang="zh-CN" sz="3200" b="1" i="1">
                <a:solidFill>
                  <a:schemeClr val="tx2"/>
                </a:solidFill>
                <a:ea typeface="宋体" pitchFamily="2" charset="-122"/>
              </a:rPr>
              <a:t>A</a:t>
            </a:r>
            <a:r>
              <a:rPr lang="en-US" altLang="zh-CN" sz="3200" b="1" baseline="-25000">
                <a:solidFill>
                  <a:schemeClr val="tx2"/>
                </a:solidFill>
                <a:ea typeface="宋体" pitchFamily="2" charset="-122"/>
              </a:rPr>
              <a:t>1</a:t>
            </a:r>
            <a:r>
              <a:rPr lang="en-US" altLang="zh-CN" sz="3200" b="1" i="1">
                <a:solidFill>
                  <a:schemeClr val="tx2"/>
                </a:solidFill>
                <a:ea typeface="宋体" pitchFamily="2" charset="-122"/>
              </a:rPr>
              <a:t>B</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A</a:t>
            </a:r>
            <a:r>
              <a:rPr lang="en-US" altLang="zh-CN" sz="3200" b="1" baseline="-25000">
                <a:solidFill>
                  <a:schemeClr val="tx2"/>
                </a:solidFill>
                <a:ea typeface="宋体" pitchFamily="2" charset="-122"/>
              </a:rPr>
              <a:t>2</a:t>
            </a:r>
            <a:r>
              <a:rPr lang="en-US" altLang="zh-CN" sz="3200" b="1" i="1">
                <a:solidFill>
                  <a:schemeClr val="tx2"/>
                </a:solidFill>
                <a:ea typeface="宋体" pitchFamily="2" charset="-122"/>
              </a:rPr>
              <a:t>B</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A</a:t>
            </a:r>
            <a:r>
              <a:rPr lang="en-US" altLang="zh-CN" sz="3200" b="1" baseline="-25000">
                <a:solidFill>
                  <a:schemeClr val="tx2"/>
                </a:solidFill>
                <a:ea typeface="宋体" pitchFamily="2" charset="-122"/>
              </a:rPr>
              <a:t>3</a:t>
            </a:r>
            <a:r>
              <a:rPr lang="en-US" altLang="zh-CN" sz="3200" b="1" i="1">
                <a:solidFill>
                  <a:schemeClr val="tx2"/>
                </a:solidFill>
                <a:ea typeface="宋体" pitchFamily="2" charset="-122"/>
              </a:rPr>
              <a:t>B</a:t>
            </a:r>
            <a:r>
              <a:rPr lang="en-US" altLang="zh-CN" sz="3200" b="1">
                <a:solidFill>
                  <a:schemeClr val="tx2"/>
                </a:solidFill>
                <a:ea typeface="宋体" pitchFamily="2" charset="-122"/>
              </a:rPr>
              <a:t>)</a:t>
            </a:r>
          </a:p>
        </p:txBody>
      </p:sp>
      <p:graphicFrame>
        <p:nvGraphicFramePr>
          <p:cNvPr id="827399" name="Object 7"/>
          <p:cNvGraphicFramePr>
            <a:graphicFrameLocks noChangeAspect="1"/>
          </p:cNvGraphicFramePr>
          <p:nvPr/>
        </p:nvGraphicFramePr>
        <p:xfrm>
          <a:off x="3586163" y="3108325"/>
          <a:ext cx="4624387" cy="1108075"/>
        </p:xfrm>
        <a:graphic>
          <a:graphicData uri="http://schemas.openxmlformats.org/presentationml/2006/ole">
            <p:oleObj spid="_x0000_s71682" name="公式" r:id="rId4" imgW="1701720" imgH="431640" progId="Equation.3">
              <p:embed/>
            </p:oleObj>
          </a:graphicData>
        </a:graphic>
      </p:graphicFrame>
      <p:sp>
        <p:nvSpPr>
          <p:cNvPr id="827400" name="Rectangle 8"/>
          <p:cNvSpPr>
            <a:spLocks noChangeArrowheads="1"/>
          </p:cNvSpPr>
          <p:nvPr/>
        </p:nvSpPr>
        <p:spPr bwMode="auto">
          <a:xfrm>
            <a:off x="3117850" y="4302125"/>
            <a:ext cx="4772025" cy="579438"/>
          </a:xfrm>
          <a:prstGeom prst="rect">
            <a:avLst/>
          </a:prstGeom>
          <a:noFill/>
          <a:ln w="9525">
            <a:noFill/>
            <a:miter lim="800000"/>
            <a:headEnd/>
            <a:tailEnd/>
          </a:ln>
        </p:spPr>
        <p:txBody>
          <a:bodyPr wrap="none" anchor="ctr">
            <a:spAutoFit/>
          </a:bodyPr>
          <a:lstStyle/>
          <a:p>
            <a:pPr algn="ctr"/>
            <a:r>
              <a:rPr lang="zh-CN" altLang="en-US" b="1">
                <a:ea typeface="宋体" pitchFamily="2" charset="-122"/>
              </a:rPr>
              <a:t>代入数据计算得：</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B</a:t>
            </a:r>
            <a:r>
              <a:rPr lang="en-US" altLang="zh-CN" sz="3200" b="1">
                <a:ea typeface="宋体" pitchFamily="2" charset="-122"/>
              </a:rPr>
              <a:t>)=8/15</a:t>
            </a:r>
          </a:p>
        </p:txBody>
      </p:sp>
      <p:sp>
        <p:nvSpPr>
          <p:cNvPr id="827401" name="Rectangle 9"/>
          <p:cNvSpPr>
            <a:spLocks noChangeArrowheads="1"/>
          </p:cNvSpPr>
          <p:nvPr/>
        </p:nvSpPr>
        <p:spPr bwMode="auto">
          <a:xfrm>
            <a:off x="839788" y="1625600"/>
            <a:ext cx="3028950" cy="519113"/>
          </a:xfrm>
          <a:prstGeom prst="rect">
            <a:avLst/>
          </a:prstGeom>
          <a:noFill/>
          <a:ln w="9525">
            <a:noFill/>
            <a:miter lim="800000"/>
            <a:headEnd/>
            <a:tailEnd/>
          </a:ln>
        </p:spPr>
        <p:txBody>
          <a:bodyPr wrap="none">
            <a:spAutoFit/>
          </a:bodyPr>
          <a:lstStyle/>
          <a:p>
            <a:pPr algn="ctr" eaLnBrk="0" hangingPunct="0"/>
            <a:r>
              <a:rPr lang="zh-CN" altLang="en-US" b="1">
                <a:ea typeface="宋体" pitchFamily="2" charset="-122"/>
              </a:rPr>
              <a:t>运用加法公式得到</a:t>
            </a:r>
          </a:p>
        </p:txBody>
      </p:sp>
      <p:sp>
        <p:nvSpPr>
          <p:cNvPr id="71688" name="Text Box 10"/>
          <p:cNvSpPr txBox="1">
            <a:spLocks noChangeArrowheads="1"/>
          </p:cNvSpPr>
          <p:nvPr/>
        </p:nvSpPr>
        <p:spPr bwMode="auto">
          <a:xfrm>
            <a:off x="922338" y="428625"/>
            <a:ext cx="6172200" cy="1066800"/>
          </a:xfrm>
          <a:prstGeom prst="rect">
            <a:avLst/>
          </a:prstGeom>
          <a:noFill/>
          <a:ln w="9525">
            <a:noFill/>
            <a:miter lim="800000"/>
            <a:headEnd/>
            <a:tailEnd/>
          </a:ln>
        </p:spPr>
        <p:txBody>
          <a:bodyPr anchor="ctr">
            <a:spAutoFit/>
          </a:bodyPr>
          <a:lstStyle/>
          <a:p>
            <a:pPr eaLnBrk="0" hangingPunct="0"/>
            <a:r>
              <a:rPr lang="zh-CN" altLang="en-US" b="1">
                <a:ea typeface="宋体" pitchFamily="2" charset="-122"/>
              </a:rPr>
              <a:t>即        </a:t>
            </a:r>
            <a:r>
              <a:rPr lang="en-US" altLang="zh-CN" sz="3200" b="1" i="1">
                <a:ea typeface="宋体" pitchFamily="2" charset="-122"/>
              </a:rPr>
              <a:t>B= A</a:t>
            </a:r>
            <a:r>
              <a:rPr lang="en-US" altLang="zh-CN" sz="3200" b="1" baseline="-25000">
                <a:ea typeface="宋体" pitchFamily="2" charset="-122"/>
              </a:rPr>
              <a:t>1</a:t>
            </a:r>
            <a:r>
              <a:rPr lang="en-US" altLang="zh-CN" sz="3200" b="1" i="1">
                <a:ea typeface="宋体" pitchFamily="2" charset="-122"/>
              </a:rPr>
              <a:t>B+A</a:t>
            </a:r>
            <a:r>
              <a:rPr lang="en-US" altLang="zh-CN" sz="3200" b="1" baseline="-25000">
                <a:ea typeface="宋体" pitchFamily="2" charset="-122"/>
              </a:rPr>
              <a:t>2</a:t>
            </a:r>
            <a:r>
              <a:rPr lang="en-US" altLang="zh-CN" sz="3200" b="1" i="1">
                <a:ea typeface="宋体" pitchFamily="2" charset="-122"/>
              </a:rPr>
              <a:t>B+A</a:t>
            </a:r>
            <a:r>
              <a:rPr lang="en-US" altLang="zh-CN" sz="3200" b="1" baseline="-25000">
                <a:ea typeface="宋体" pitchFamily="2" charset="-122"/>
              </a:rPr>
              <a:t>3</a:t>
            </a:r>
            <a:r>
              <a:rPr lang="en-US" altLang="zh-CN" sz="3200" b="1" i="1">
                <a:ea typeface="宋体" pitchFamily="2" charset="-122"/>
              </a:rPr>
              <a:t>B</a:t>
            </a:r>
            <a:r>
              <a:rPr lang="zh-CN" altLang="en-US" sz="3200" b="1">
                <a:ea typeface="宋体" pitchFamily="2" charset="-122"/>
              </a:rPr>
              <a:t>，</a:t>
            </a:r>
            <a:r>
              <a:rPr lang="zh-CN" altLang="en-US" b="1" baseline="-25000">
                <a:ea typeface="宋体" pitchFamily="2" charset="-122"/>
              </a:rPr>
              <a:t> </a:t>
            </a:r>
            <a:r>
              <a:rPr lang="zh-CN" altLang="en-US" b="1">
                <a:ea typeface="宋体" pitchFamily="2" charset="-122"/>
              </a:rPr>
              <a:t>  </a:t>
            </a:r>
          </a:p>
          <a:p>
            <a:pPr eaLnBrk="0" hangingPunct="0"/>
            <a:r>
              <a:rPr lang="zh-CN" altLang="en-US" b="1">
                <a:ea typeface="宋体" pitchFamily="2" charset="-122"/>
              </a:rPr>
              <a:t>且       </a:t>
            </a:r>
            <a:r>
              <a:rPr lang="en-US" altLang="zh-CN" sz="3200" b="1" i="1">
                <a:ea typeface="宋体" pitchFamily="2" charset="-122"/>
              </a:rPr>
              <a:t>A</a:t>
            </a:r>
            <a:r>
              <a:rPr lang="en-US" altLang="zh-CN" sz="3200" b="1" baseline="-25000">
                <a:ea typeface="宋体" pitchFamily="2" charset="-122"/>
              </a:rPr>
              <a:t>1</a:t>
            </a:r>
            <a:r>
              <a:rPr lang="en-US" altLang="zh-CN" sz="3200" b="1" i="1">
                <a:ea typeface="宋体" pitchFamily="2" charset="-122"/>
              </a:rPr>
              <a:t>B</a:t>
            </a:r>
            <a:r>
              <a:rPr lang="zh-CN" altLang="en-US" sz="3200" b="1" i="1">
                <a:ea typeface="宋体" pitchFamily="2" charset="-122"/>
              </a:rPr>
              <a:t>、</a:t>
            </a:r>
            <a:r>
              <a:rPr lang="en-US" altLang="zh-CN" sz="3200" b="1" i="1">
                <a:ea typeface="宋体" pitchFamily="2" charset="-122"/>
              </a:rPr>
              <a:t>A</a:t>
            </a:r>
            <a:r>
              <a:rPr lang="en-US" altLang="zh-CN" sz="3200" b="1" baseline="-25000">
                <a:ea typeface="宋体" pitchFamily="2" charset="-122"/>
              </a:rPr>
              <a:t>2</a:t>
            </a:r>
            <a:r>
              <a:rPr lang="en-US" altLang="zh-CN" sz="3200" b="1" i="1">
                <a:ea typeface="宋体" pitchFamily="2" charset="-122"/>
              </a:rPr>
              <a:t>B</a:t>
            </a:r>
            <a:r>
              <a:rPr lang="zh-CN" altLang="en-US" sz="3200" b="1" i="1">
                <a:ea typeface="宋体" pitchFamily="2" charset="-122"/>
              </a:rPr>
              <a:t>、</a:t>
            </a:r>
            <a:r>
              <a:rPr lang="en-US" altLang="zh-CN" sz="3200" b="1" i="1">
                <a:ea typeface="宋体" pitchFamily="2" charset="-122"/>
              </a:rPr>
              <a:t>A</a:t>
            </a:r>
            <a:r>
              <a:rPr lang="en-US" altLang="zh-CN" sz="3200" b="1" baseline="-25000">
                <a:ea typeface="宋体" pitchFamily="2" charset="-122"/>
              </a:rPr>
              <a:t>3</a:t>
            </a:r>
            <a:r>
              <a:rPr lang="en-US" altLang="zh-CN" sz="3200" b="1" i="1">
                <a:ea typeface="宋体" pitchFamily="2" charset="-122"/>
              </a:rPr>
              <a:t>B     </a:t>
            </a:r>
            <a:r>
              <a:rPr lang="zh-CN" altLang="en-US" b="1">
                <a:ea typeface="宋体" pitchFamily="2" charset="-122"/>
              </a:rPr>
              <a:t>两两互斥</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7401"/>
                                        </p:tgtEl>
                                        <p:attrNameLst>
                                          <p:attrName>style.visibility</p:attrName>
                                        </p:attrNameLst>
                                      </p:cBhvr>
                                      <p:to>
                                        <p:strVal val="visible"/>
                                      </p:to>
                                    </p:set>
                                    <p:animEffect transition="in" filter="wipe(left)">
                                      <p:cBhvr>
                                        <p:cTn id="7" dur="500"/>
                                        <p:tgtEl>
                                          <p:spTgt spid="8274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7398"/>
                                        </p:tgtEl>
                                        <p:attrNameLst>
                                          <p:attrName>style.visibility</p:attrName>
                                        </p:attrNameLst>
                                      </p:cBhvr>
                                      <p:to>
                                        <p:strVal val="visible"/>
                                      </p:to>
                                    </p:set>
                                    <p:animEffect transition="in" filter="wipe(left)">
                                      <p:cBhvr>
                                        <p:cTn id="12" dur="500"/>
                                        <p:tgtEl>
                                          <p:spTgt spid="82739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27397"/>
                                        </p:tgtEl>
                                        <p:attrNameLst>
                                          <p:attrName>style.visibility</p:attrName>
                                        </p:attrNameLst>
                                      </p:cBhvr>
                                      <p:to>
                                        <p:strVal val="visible"/>
                                      </p:to>
                                    </p:set>
                                    <p:anim calcmode="lin" valueType="num">
                                      <p:cBhvr additive="base">
                                        <p:cTn id="17" dur="500" fill="hold"/>
                                        <p:tgtEl>
                                          <p:spTgt spid="827397"/>
                                        </p:tgtEl>
                                        <p:attrNameLst>
                                          <p:attrName>ppt_x</p:attrName>
                                        </p:attrNameLst>
                                      </p:cBhvr>
                                      <p:tavLst>
                                        <p:tav tm="0">
                                          <p:val>
                                            <p:strVal val="0-#ppt_w/2"/>
                                          </p:val>
                                        </p:tav>
                                        <p:tav tm="100000">
                                          <p:val>
                                            <p:strVal val="#ppt_x"/>
                                          </p:val>
                                        </p:tav>
                                      </p:tavLst>
                                    </p:anim>
                                    <p:anim calcmode="lin" valueType="num">
                                      <p:cBhvr additive="base">
                                        <p:cTn id="18" dur="500" fill="hold"/>
                                        <p:tgtEl>
                                          <p:spTgt spid="82739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827399"/>
                                        </p:tgtEl>
                                        <p:attrNameLst>
                                          <p:attrName>style.visibility</p:attrName>
                                        </p:attrNameLst>
                                      </p:cBhvr>
                                      <p:to>
                                        <p:strVal val="visible"/>
                                      </p:to>
                                    </p:set>
                                    <p:anim calcmode="lin" valueType="num">
                                      <p:cBhvr additive="base">
                                        <p:cTn id="22" dur="500" fill="hold"/>
                                        <p:tgtEl>
                                          <p:spTgt spid="827399"/>
                                        </p:tgtEl>
                                        <p:attrNameLst>
                                          <p:attrName>ppt_x</p:attrName>
                                        </p:attrNameLst>
                                      </p:cBhvr>
                                      <p:tavLst>
                                        <p:tav tm="0">
                                          <p:val>
                                            <p:strVal val="1+#ppt_w/2"/>
                                          </p:val>
                                        </p:tav>
                                        <p:tav tm="100000">
                                          <p:val>
                                            <p:strVal val="#ppt_x"/>
                                          </p:val>
                                        </p:tav>
                                      </p:tavLst>
                                    </p:anim>
                                    <p:anim calcmode="lin" valueType="num">
                                      <p:cBhvr additive="base">
                                        <p:cTn id="23" dur="500" fill="hold"/>
                                        <p:tgtEl>
                                          <p:spTgt spid="82739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827400"/>
                                        </p:tgtEl>
                                        <p:attrNameLst>
                                          <p:attrName>style.visibility</p:attrName>
                                        </p:attrNameLst>
                                      </p:cBhvr>
                                      <p:to>
                                        <p:strVal val="visible"/>
                                      </p:to>
                                    </p:set>
                                    <p:anim calcmode="lin" valueType="num">
                                      <p:cBhvr additive="base">
                                        <p:cTn id="28" dur="500" fill="hold"/>
                                        <p:tgtEl>
                                          <p:spTgt spid="827400"/>
                                        </p:tgtEl>
                                        <p:attrNameLst>
                                          <p:attrName>ppt_x</p:attrName>
                                        </p:attrNameLst>
                                      </p:cBhvr>
                                      <p:tavLst>
                                        <p:tav tm="0">
                                          <p:val>
                                            <p:strVal val="1+#ppt_w/2"/>
                                          </p:val>
                                        </p:tav>
                                        <p:tav tm="100000">
                                          <p:val>
                                            <p:strVal val="#ppt_x"/>
                                          </p:val>
                                        </p:tav>
                                      </p:tavLst>
                                    </p:anim>
                                    <p:anim calcmode="lin" valueType="num">
                                      <p:cBhvr additive="base">
                                        <p:cTn id="29" dur="500" fill="hold"/>
                                        <p:tgtEl>
                                          <p:spTgt spid="82740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27396"/>
                                        </p:tgtEl>
                                        <p:attrNameLst>
                                          <p:attrName>style.visibility</p:attrName>
                                        </p:attrNameLst>
                                      </p:cBhvr>
                                      <p:to>
                                        <p:strVal val="visible"/>
                                      </p:to>
                                    </p:set>
                                    <p:animEffect transition="in" filter="wipe(left)">
                                      <p:cBhvr>
                                        <p:cTn id="34" dur="500"/>
                                        <p:tgtEl>
                                          <p:spTgt spid="82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6" grpId="0" autoUpdateAnimBg="0"/>
      <p:bldP spid="827397" grpId="0" animBg="1" autoUpdateAnimBg="0"/>
      <p:bldP spid="827398" grpId="0"/>
      <p:bldP spid="827400" grpId="0" autoUpdateAnimBg="0"/>
      <p:bldP spid="82740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4"/>
          <p:cNvSpPr>
            <a:spLocks noChangeArrowheads="1"/>
          </p:cNvSpPr>
          <p:nvPr/>
        </p:nvSpPr>
        <p:spPr bwMode="auto">
          <a:xfrm>
            <a:off x="1116013" y="692150"/>
            <a:ext cx="4032250" cy="762000"/>
          </a:xfrm>
          <a:prstGeom prst="rect">
            <a:avLst/>
          </a:prstGeom>
          <a:noFill/>
          <a:ln w="9525">
            <a:noFill/>
            <a:miter lim="800000"/>
            <a:headEnd/>
            <a:tailEnd/>
          </a:ln>
        </p:spPr>
        <p:txBody>
          <a:bodyPr>
            <a:spAutoFit/>
          </a:bodyPr>
          <a:lstStyle/>
          <a:p>
            <a:r>
              <a:rPr lang="zh-CN" altLang="en-US" sz="4400" b="1">
                <a:ea typeface="宋体" pitchFamily="2" charset="-122"/>
              </a:rPr>
              <a:t>全概公式</a:t>
            </a:r>
          </a:p>
        </p:txBody>
      </p:sp>
      <p:graphicFrame>
        <p:nvGraphicFramePr>
          <p:cNvPr id="835589" name="Object 5"/>
          <p:cNvGraphicFramePr>
            <a:graphicFrameLocks noChangeAspect="1"/>
          </p:cNvGraphicFramePr>
          <p:nvPr/>
        </p:nvGraphicFramePr>
        <p:xfrm>
          <a:off x="3059113" y="1628775"/>
          <a:ext cx="3357562" cy="604838"/>
        </p:xfrm>
        <a:graphic>
          <a:graphicData uri="http://schemas.openxmlformats.org/presentationml/2006/ole">
            <p:oleObj spid="_x0000_s72706" name="Equation" r:id="rId4" imgW="1269720" imgH="228600" progId="Equation.3">
              <p:embed/>
            </p:oleObj>
          </a:graphicData>
        </a:graphic>
      </p:graphicFrame>
      <p:sp>
        <p:nvSpPr>
          <p:cNvPr id="835590" name="Rectangle 6"/>
          <p:cNvSpPr>
            <a:spLocks noChangeArrowheads="1"/>
          </p:cNvSpPr>
          <p:nvPr/>
        </p:nvSpPr>
        <p:spPr bwMode="auto">
          <a:xfrm>
            <a:off x="6156325" y="1700213"/>
            <a:ext cx="2209800" cy="609600"/>
          </a:xfrm>
          <a:prstGeom prst="rect">
            <a:avLst/>
          </a:prstGeom>
          <a:noFill/>
          <a:ln w="9525">
            <a:noFill/>
            <a:miter lim="800000"/>
            <a:headEnd/>
            <a:tailEnd/>
          </a:ln>
        </p:spPr>
        <p:txBody>
          <a:bodyPr/>
          <a:lstStyle/>
          <a:p>
            <a:pPr eaLnBrk="0" hangingPunct="0"/>
            <a:r>
              <a:rPr kumimoji="0" lang="zh-CN" altLang="en-US">
                <a:ea typeface="宋体" pitchFamily="2" charset="-122"/>
              </a:rPr>
              <a:t>满足：</a:t>
            </a:r>
          </a:p>
        </p:txBody>
      </p:sp>
      <p:graphicFrame>
        <p:nvGraphicFramePr>
          <p:cNvPr id="835591" name="Object 7"/>
          <p:cNvGraphicFramePr>
            <a:graphicFrameLocks noChangeAspect="1"/>
          </p:cNvGraphicFramePr>
          <p:nvPr/>
        </p:nvGraphicFramePr>
        <p:xfrm>
          <a:off x="1619250" y="2420938"/>
          <a:ext cx="5597525" cy="533400"/>
        </p:xfrm>
        <a:graphic>
          <a:graphicData uri="http://schemas.openxmlformats.org/presentationml/2006/ole">
            <p:oleObj spid="_x0000_s72707" name="Equation" r:id="rId5" imgW="2400120" imgH="228600" progId="Equation.3">
              <p:embed/>
            </p:oleObj>
          </a:graphicData>
        </a:graphic>
      </p:graphicFrame>
      <p:graphicFrame>
        <p:nvGraphicFramePr>
          <p:cNvPr id="835592" name="Object 8"/>
          <p:cNvGraphicFramePr>
            <a:graphicFrameLocks noChangeAspect="1"/>
          </p:cNvGraphicFramePr>
          <p:nvPr/>
        </p:nvGraphicFramePr>
        <p:xfrm>
          <a:off x="1547813" y="3500438"/>
          <a:ext cx="6626225" cy="1793875"/>
        </p:xfrm>
        <a:graphic>
          <a:graphicData uri="http://schemas.openxmlformats.org/presentationml/2006/ole">
            <p:oleObj spid="_x0000_s72708" name="公式" r:id="rId6" imgW="2463480" imgH="711000" progId="Equation.3">
              <p:embed/>
            </p:oleObj>
          </a:graphicData>
        </a:graphic>
      </p:graphicFrame>
      <p:graphicFrame>
        <p:nvGraphicFramePr>
          <p:cNvPr id="835593" name="Object 9"/>
          <p:cNvGraphicFramePr>
            <a:graphicFrameLocks noChangeAspect="1"/>
          </p:cNvGraphicFramePr>
          <p:nvPr/>
        </p:nvGraphicFramePr>
        <p:xfrm>
          <a:off x="1547813" y="3068638"/>
          <a:ext cx="4592637" cy="533400"/>
        </p:xfrm>
        <a:graphic>
          <a:graphicData uri="http://schemas.openxmlformats.org/presentationml/2006/ole">
            <p:oleObj spid="_x0000_s72709" name="Equation" r:id="rId7" imgW="1968480" imgH="228600" progId="Equation.3">
              <p:embed/>
            </p:oleObj>
          </a:graphicData>
        </a:graphic>
      </p:graphicFrame>
      <p:graphicFrame>
        <p:nvGraphicFramePr>
          <p:cNvPr id="835594" name="Object 10"/>
          <p:cNvGraphicFramePr>
            <a:graphicFrameLocks noChangeAspect="1"/>
          </p:cNvGraphicFramePr>
          <p:nvPr/>
        </p:nvGraphicFramePr>
        <p:xfrm>
          <a:off x="1258888" y="5300663"/>
          <a:ext cx="6399212" cy="1003300"/>
        </p:xfrm>
        <a:graphic>
          <a:graphicData uri="http://schemas.openxmlformats.org/presentationml/2006/ole">
            <p:oleObj spid="_x0000_s72710" name="Equation" r:id="rId8" imgW="2743200" imgH="431640" progId="Equation.3">
              <p:embed/>
            </p:oleObj>
          </a:graphicData>
        </a:graphic>
      </p:graphicFrame>
      <p:sp>
        <p:nvSpPr>
          <p:cNvPr id="72713" name="Text Box 11"/>
          <p:cNvSpPr txBox="1">
            <a:spLocks noChangeArrowheads="1"/>
          </p:cNvSpPr>
          <p:nvPr/>
        </p:nvSpPr>
        <p:spPr bwMode="auto">
          <a:xfrm>
            <a:off x="1116013" y="1628775"/>
            <a:ext cx="1962150" cy="519113"/>
          </a:xfrm>
          <a:prstGeom prst="rect">
            <a:avLst/>
          </a:prstGeom>
          <a:noFill/>
          <a:ln w="9525">
            <a:noFill/>
            <a:miter lim="800000"/>
            <a:headEnd/>
            <a:tailEnd/>
          </a:ln>
        </p:spPr>
        <p:txBody>
          <a:bodyPr wrap="none">
            <a:spAutoFit/>
          </a:bodyPr>
          <a:lstStyle/>
          <a:p>
            <a:r>
              <a:rPr lang="zh-CN" altLang="en-US"/>
              <a:t>如果事件组</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5589"/>
                                        </p:tgtEl>
                                        <p:attrNameLst>
                                          <p:attrName>style.visibility</p:attrName>
                                        </p:attrNameLst>
                                      </p:cBhvr>
                                      <p:to>
                                        <p:strVal val="visible"/>
                                      </p:to>
                                    </p:set>
                                    <p:animEffect transition="in" filter="wipe(left)">
                                      <p:cBhvr>
                                        <p:cTn id="7" dur="500"/>
                                        <p:tgtEl>
                                          <p:spTgt spid="8355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5590"/>
                                        </p:tgtEl>
                                        <p:attrNameLst>
                                          <p:attrName>style.visibility</p:attrName>
                                        </p:attrNameLst>
                                      </p:cBhvr>
                                      <p:to>
                                        <p:strVal val="visible"/>
                                      </p:to>
                                    </p:set>
                                    <p:animEffect transition="in" filter="wipe(left)">
                                      <p:cBhvr>
                                        <p:cTn id="12" dur="500"/>
                                        <p:tgtEl>
                                          <p:spTgt spid="835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5591"/>
                                        </p:tgtEl>
                                        <p:attrNameLst>
                                          <p:attrName>style.visibility</p:attrName>
                                        </p:attrNameLst>
                                      </p:cBhvr>
                                      <p:to>
                                        <p:strVal val="visible"/>
                                      </p:to>
                                    </p:set>
                                    <p:animEffect transition="in" filter="wipe(left)">
                                      <p:cBhvr>
                                        <p:cTn id="17" dur="500"/>
                                        <p:tgtEl>
                                          <p:spTgt spid="8355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35592"/>
                                        </p:tgtEl>
                                        <p:attrNameLst>
                                          <p:attrName>style.visibility</p:attrName>
                                        </p:attrNameLst>
                                      </p:cBhvr>
                                      <p:to>
                                        <p:strVal val="visible"/>
                                      </p:to>
                                    </p:set>
                                    <p:animEffect transition="in" filter="wipe(left)">
                                      <p:cBhvr>
                                        <p:cTn id="22" dur="500"/>
                                        <p:tgtEl>
                                          <p:spTgt spid="8355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5593"/>
                                        </p:tgtEl>
                                        <p:attrNameLst>
                                          <p:attrName>style.visibility</p:attrName>
                                        </p:attrNameLst>
                                      </p:cBhvr>
                                      <p:to>
                                        <p:strVal val="visible"/>
                                      </p:to>
                                    </p:set>
                                    <p:animEffect transition="in" filter="wipe(left)">
                                      <p:cBhvr>
                                        <p:cTn id="27" dur="500"/>
                                        <p:tgtEl>
                                          <p:spTgt spid="8355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35594"/>
                                        </p:tgtEl>
                                        <p:attrNameLst>
                                          <p:attrName>style.visibility</p:attrName>
                                        </p:attrNameLst>
                                      </p:cBhvr>
                                      <p:to>
                                        <p:strVal val="visible"/>
                                      </p:to>
                                    </p:set>
                                    <p:animEffect transition="in" filter="wipe(left)">
                                      <p:cBhvr>
                                        <p:cTn id="32" dur="500"/>
                                        <p:tgtEl>
                                          <p:spTgt spid="835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90"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7642" name="Object 10"/>
          <p:cNvGraphicFramePr>
            <a:graphicFrameLocks noChangeAspect="1"/>
          </p:cNvGraphicFramePr>
          <p:nvPr/>
        </p:nvGraphicFramePr>
        <p:xfrm>
          <a:off x="1354138" y="1958975"/>
          <a:ext cx="812800" cy="381000"/>
        </p:xfrm>
        <a:graphic>
          <a:graphicData uri="http://schemas.openxmlformats.org/presentationml/2006/ole">
            <p:oleObj spid="_x0000_s73730" name="Equation" r:id="rId4" imgW="812520" imgH="380880" progId="Equation.3">
              <p:embed/>
            </p:oleObj>
          </a:graphicData>
        </a:graphic>
      </p:graphicFrame>
      <p:graphicFrame>
        <p:nvGraphicFramePr>
          <p:cNvPr id="837643" name="Object 11"/>
          <p:cNvGraphicFramePr>
            <a:graphicFrameLocks noChangeAspect="1"/>
          </p:cNvGraphicFramePr>
          <p:nvPr/>
        </p:nvGraphicFramePr>
        <p:xfrm>
          <a:off x="2395538" y="1958975"/>
          <a:ext cx="787400" cy="381000"/>
        </p:xfrm>
        <a:graphic>
          <a:graphicData uri="http://schemas.openxmlformats.org/presentationml/2006/ole">
            <p:oleObj spid="_x0000_s73731" name="Equation" r:id="rId5" imgW="787320" imgH="380880" progId="Equation.3">
              <p:embed/>
            </p:oleObj>
          </a:graphicData>
        </a:graphic>
      </p:graphicFrame>
      <p:graphicFrame>
        <p:nvGraphicFramePr>
          <p:cNvPr id="837645" name="Object 13"/>
          <p:cNvGraphicFramePr>
            <a:graphicFrameLocks noChangeAspect="1"/>
          </p:cNvGraphicFramePr>
          <p:nvPr/>
        </p:nvGraphicFramePr>
        <p:xfrm>
          <a:off x="3325813" y="1844675"/>
          <a:ext cx="4941887" cy="592138"/>
        </p:xfrm>
        <a:graphic>
          <a:graphicData uri="http://schemas.openxmlformats.org/presentationml/2006/ole">
            <p:oleObj spid="_x0000_s73732" name="公式" r:id="rId6" imgW="1904760" imgH="228600" progId="Equation.3">
              <p:embed/>
            </p:oleObj>
          </a:graphicData>
        </a:graphic>
      </p:graphicFrame>
      <p:graphicFrame>
        <p:nvGraphicFramePr>
          <p:cNvPr id="837646" name="Object 14"/>
          <p:cNvGraphicFramePr>
            <a:graphicFrameLocks noChangeAspect="1"/>
          </p:cNvGraphicFramePr>
          <p:nvPr/>
        </p:nvGraphicFramePr>
        <p:xfrm>
          <a:off x="3563938" y="2492375"/>
          <a:ext cx="3860800" cy="431800"/>
        </p:xfrm>
        <a:graphic>
          <a:graphicData uri="http://schemas.openxmlformats.org/presentationml/2006/ole">
            <p:oleObj spid="_x0000_s73733" name="Equation" r:id="rId7" imgW="3860640" imgH="431640" progId="Equation.3">
              <p:embed/>
            </p:oleObj>
          </a:graphicData>
        </a:graphic>
      </p:graphicFrame>
      <p:graphicFrame>
        <p:nvGraphicFramePr>
          <p:cNvPr id="837647" name="Object 15"/>
          <p:cNvGraphicFramePr>
            <a:graphicFrameLocks noChangeAspect="1"/>
          </p:cNvGraphicFramePr>
          <p:nvPr/>
        </p:nvGraphicFramePr>
        <p:xfrm>
          <a:off x="1258888" y="2997200"/>
          <a:ext cx="825500" cy="381000"/>
        </p:xfrm>
        <a:graphic>
          <a:graphicData uri="http://schemas.openxmlformats.org/presentationml/2006/ole">
            <p:oleObj spid="_x0000_s73734" name="Equation" r:id="rId8" imgW="825480" imgH="380880" progId="Equation.3">
              <p:embed/>
            </p:oleObj>
          </a:graphicData>
        </a:graphic>
      </p:graphicFrame>
      <p:graphicFrame>
        <p:nvGraphicFramePr>
          <p:cNvPr id="837648" name="Object 16"/>
          <p:cNvGraphicFramePr>
            <a:graphicFrameLocks noChangeAspect="1"/>
          </p:cNvGraphicFramePr>
          <p:nvPr/>
        </p:nvGraphicFramePr>
        <p:xfrm>
          <a:off x="2195513" y="2997200"/>
          <a:ext cx="4495800" cy="482600"/>
        </p:xfrm>
        <a:graphic>
          <a:graphicData uri="http://schemas.openxmlformats.org/presentationml/2006/ole">
            <p:oleObj spid="_x0000_s73735" name="Equation" r:id="rId9" imgW="4495680" imgH="482400" progId="Equation.3">
              <p:embed/>
            </p:oleObj>
          </a:graphicData>
        </a:graphic>
      </p:graphicFrame>
      <p:graphicFrame>
        <p:nvGraphicFramePr>
          <p:cNvPr id="837649" name="Object 17"/>
          <p:cNvGraphicFramePr>
            <a:graphicFrameLocks noChangeAspect="1"/>
          </p:cNvGraphicFramePr>
          <p:nvPr/>
        </p:nvGraphicFramePr>
        <p:xfrm>
          <a:off x="1233488" y="3559175"/>
          <a:ext cx="6083300" cy="431800"/>
        </p:xfrm>
        <a:graphic>
          <a:graphicData uri="http://schemas.openxmlformats.org/presentationml/2006/ole">
            <p:oleObj spid="_x0000_s73736" name="Equation" r:id="rId10" imgW="6083280" imgH="431640" progId="Equation.3">
              <p:embed/>
            </p:oleObj>
          </a:graphicData>
        </a:graphic>
      </p:graphicFrame>
      <p:graphicFrame>
        <p:nvGraphicFramePr>
          <p:cNvPr id="837650" name="Object 18"/>
          <p:cNvGraphicFramePr>
            <a:graphicFrameLocks noChangeAspect="1"/>
          </p:cNvGraphicFramePr>
          <p:nvPr/>
        </p:nvGraphicFramePr>
        <p:xfrm>
          <a:off x="2039938" y="4168775"/>
          <a:ext cx="6070600" cy="431800"/>
        </p:xfrm>
        <a:graphic>
          <a:graphicData uri="http://schemas.openxmlformats.org/presentationml/2006/ole">
            <p:oleObj spid="_x0000_s73737" name="Equation" r:id="rId11" imgW="6070320" imgH="431640" progId="Equation.3">
              <p:embed/>
            </p:oleObj>
          </a:graphicData>
        </a:graphic>
      </p:graphicFrame>
      <p:graphicFrame>
        <p:nvGraphicFramePr>
          <p:cNvPr id="837651" name="Object 19"/>
          <p:cNvGraphicFramePr>
            <a:graphicFrameLocks noChangeAspect="1"/>
          </p:cNvGraphicFramePr>
          <p:nvPr/>
        </p:nvGraphicFramePr>
        <p:xfrm>
          <a:off x="2065338" y="4511675"/>
          <a:ext cx="2997200" cy="952500"/>
        </p:xfrm>
        <a:graphic>
          <a:graphicData uri="http://schemas.openxmlformats.org/presentationml/2006/ole">
            <p:oleObj spid="_x0000_s73738" name="Equation" r:id="rId12" imgW="2997000" imgH="952200" progId="Equation.3">
              <p:embed/>
            </p:oleObj>
          </a:graphicData>
        </a:graphic>
      </p:graphicFrame>
      <p:sp>
        <p:nvSpPr>
          <p:cNvPr id="73739" name="Rectangle 20"/>
          <p:cNvSpPr>
            <a:spLocks noChangeArrowheads="1"/>
          </p:cNvSpPr>
          <p:nvPr/>
        </p:nvSpPr>
        <p:spPr bwMode="auto">
          <a:xfrm>
            <a:off x="1116013" y="727075"/>
            <a:ext cx="4110037" cy="762000"/>
          </a:xfrm>
          <a:prstGeom prst="rect">
            <a:avLst/>
          </a:prstGeom>
          <a:noFill/>
          <a:ln w="9525">
            <a:noFill/>
            <a:miter lim="800000"/>
            <a:headEnd/>
            <a:tailEnd/>
          </a:ln>
        </p:spPr>
        <p:txBody>
          <a:bodyPr wrap="none">
            <a:spAutoFit/>
          </a:bodyPr>
          <a:lstStyle/>
          <a:p>
            <a:r>
              <a:rPr lang="zh-CN" altLang="en-US" sz="4400" b="1">
                <a:ea typeface="宋体" pitchFamily="2" charset="-122"/>
              </a:rPr>
              <a:t>全概公式</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7642"/>
                                        </p:tgtEl>
                                        <p:attrNameLst>
                                          <p:attrName>style.visibility</p:attrName>
                                        </p:attrNameLst>
                                      </p:cBhvr>
                                      <p:to>
                                        <p:strVal val="visible"/>
                                      </p:to>
                                    </p:set>
                                    <p:animEffect transition="in" filter="wipe(left)">
                                      <p:cBhvr>
                                        <p:cTn id="7" dur="500"/>
                                        <p:tgtEl>
                                          <p:spTgt spid="837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7643"/>
                                        </p:tgtEl>
                                        <p:attrNameLst>
                                          <p:attrName>style.visibility</p:attrName>
                                        </p:attrNameLst>
                                      </p:cBhvr>
                                      <p:to>
                                        <p:strVal val="visible"/>
                                      </p:to>
                                    </p:set>
                                    <p:animEffect transition="in" filter="wipe(left)">
                                      <p:cBhvr>
                                        <p:cTn id="12" dur="500"/>
                                        <p:tgtEl>
                                          <p:spTgt spid="8376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7645"/>
                                        </p:tgtEl>
                                        <p:attrNameLst>
                                          <p:attrName>style.visibility</p:attrName>
                                        </p:attrNameLst>
                                      </p:cBhvr>
                                      <p:to>
                                        <p:strVal val="visible"/>
                                      </p:to>
                                    </p:set>
                                    <p:animEffect transition="in" filter="wipe(left)">
                                      <p:cBhvr>
                                        <p:cTn id="17" dur="500"/>
                                        <p:tgtEl>
                                          <p:spTgt spid="8376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37646"/>
                                        </p:tgtEl>
                                        <p:attrNameLst>
                                          <p:attrName>style.visibility</p:attrName>
                                        </p:attrNameLst>
                                      </p:cBhvr>
                                      <p:to>
                                        <p:strVal val="visible"/>
                                      </p:to>
                                    </p:set>
                                    <p:animEffect transition="in" filter="wipe(left)">
                                      <p:cBhvr>
                                        <p:cTn id="22" dur="500"/>
                                        <p:tgtEl>
                                          <p:spTgt spid="8376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7647"/>
                                        </p:tgtEl>
                                        <p:attrNameLst>
                                          <p:attrName>style.visibility</p:attrName>
                                        </p:attrNameLst>
                                      </p:cBhvr>
                                      <p:to>
                                        <p:strVal val="visible"/>
                                      </p:to>
                                    </p:set>
                                    <p:animEffect transition="in" filter="wipe(left)">
                                      <p:cBhvr>
                                        <p:cTn id="27" dur="500"/>
                                        <p:tgtEl>
                                          <p:spTgt spid="8376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37648"/>
                                        </p:tgtEl>
                                        <p:attrNameLst>
                                          <p:attrName>style.visibility</p:attrName>
                                        </p:attrNameLst>
                                      </p:cBhvr>
                                      <p:to>
                                        <p:strVal val="visible"/>
                                      </p:to>
                                    </p:set>
                                    <p:animEffect transition="in" filter="wipe(left)">
                                      <p:cBhvr>
                                        <p:cTn id="32" dur="500"/>
                                        <p:tgtEl>
                                          <p:spTgt spid="8376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7649"/>
                                        </p:tgtEl>
                                        <p:attrNameLst>
                                          <p:attrName>style.visibility</p:attrName>
                                        </p:attrNameLst>
                                      </p:cBhvr>
                                      <p:to>
                                        <p:strVal val="visible"/>
                                      </p:to>
                                    </p:set>
                                    <p:animEffect transition="in" filter="wipe(left)">
                                      <p:cBhvr>
                                        <p:cTn id="37" dur="500"/>
                                        <p:tgtEl>
                                          <p:spTgt spid="8376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37650"/>
                                        </p:tgtEl>
                                        <p:attrNameLst>
                                          <p:attrName>style.visibility</p:attrName>
                                        </p:attrNameLst>
                                      </p:cBhvr>
                                      <p:to>
                                        <p:strVal val="visible"/>
                                      </p:to>
                                    </p:set>
                                    <p:animEffect transition="in" filter="wipe(left)">
                                      <p:cBhvr>
                                        <p:cTn id="42" dur="500"/>
                                        <p:tgtEl>
                                          <p:spTgt spid="8376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37651"/>
                                        </p:tgtEl>
                                        <p:attrNameLst>
                                          <p:attrName>style.visibility</p:attrName>
                                        </p:attrNameLst>
                                      </p:cBhvr>
                                      <p:to>
                                        <p:strVal val="visible"/>
                                      </p:to>
                                    </p:set>
                                    <p:animEffect transition="in" filter="wipe(left)">
                                      <p:cBhvr>
                                        <p:cTn id="47" dur="500"/>
                                        <p:tgtEl>
                                          <p:spTgt spid="83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0" name="Rectangle 4"/>
          <p:cNvSpPr>
            <a:spLocks noChangeArrowheads="1"/>
          </p:cNvSpPr>
          <p:nvPr/>
        </p:nvSpPr>
        <p:spPr bwMode="auto">
          <a:xfrm>
            <a:off x="1116013" y="727075"/>
            <a:ext cx="4110037" cy="762000"/>
          </a:xfrm>
          <a:prstGeom prst="rect">
            <a:avLst/>
          </a:prstGeom>
          <a:noFill/>
          <a:ln w="9525">
            <a:noFill/>
            <a:miter lim="800000"/>
            <a:headEnd/>
            <a:tailEnd/>
          </a:ln>
        </p:spPr>
        <p:txBody>
          <a:bodyPr wrap="none">
            <a:spAutoFit/>
          </a:bodyPr>
          <a:lstStyle/>
          <a:p>
            <a:r>
              <a:rPr lang="zh-CN" altLang="en-US" sz="4400" b="1">
                <a:ea typeface="宋体" pitchFamily="2" charset="-122"/>
              </a:rPr>
              <a:t>全概公式</a:t>
            </a:r>
            <a:r>
              <a:rPr lang="en-US" altLang="zh-CN" sz="4400" b="1">
                <a:ea typeface="宋体" pitchFamily="2" charset="-122"/>
              </a:rPr>
              <a:t>(Cont.)</a:t>
            </a:r>
          </a:p>
        </p:txBody>
      </p:sp>
      <p:sp>
        <p:nvSpPr>
          <p:cNvPr id="839697" name="Rectangle 17"/>
          <p:cNvSpPr>
            <a:spLocks noChangeArrowheads="1"/>
          </p:cNvSpPr>
          <p:nvPr/>
        </p:nvSpPr>
        <p:spPr bwMode="auto">
          <a:xfrm>
            <a:off x="2771775" y="2852738"/>
            <a:ext cx="2987675" cy="1433512"/>
          </a:xfrm>
          <a:prstGeom prst="rect">
            <a:avLst/>
          </a:prstGeom>
          <a:solidFill>
            <a:srgbClr val="9966FF"/>
          </a:solidFill>
          <a:ln w="28575" cap="sq">
            <a:solidFill>
              <a:schemeClr val="tx1"/>
            </a:solidFill>
            <a:miter lim="800000"/>
            <a:headEnd type="none" w="sm" len="sm"/>
            <a:tailEnd type="none" w="sm" len="sm"/>
          </a:ln>
        </p:spPr>
        <p:txBody>
          <a:bodyPr wrap="none" anchor="ctr"/>
          <a:lstStyle/>
          <a:p>
            <a:endParaRPr lang="zh-CN" altLang="en-US"/>
          </a:p>
        </p:txBody>
      </p:sp>
      <p:sp>
        <p:nvSpPr>
          <p:cNvPr id="839698" name="Oval 18"/>
          <p:cNvSpPr>
            <a:spLocks noChangeArrowheads="1"/>
          </p:cNvSpPr>
          <p:nvPr/>
        </p:nvSpPr>
        <p:spPr bwMode="auto">
          <a:xfrm>
            <a:off x="3608388" y="3032125"/>
            <a:ext cx="1433512" cy="955675"/>
          </a:xfrm>
          <a:prstGeom prst="ellipse">
            <a:avLst/>
          </a:prstGeom>
          <a:solidFill>
            <a:srgbClr val="CCCCFF"/>
          </a:solidFill>
          <a:ln w="28575" cap="sq">
            <a:solidFill>
              <a:schemeClr val="tx1"/>
            </a:solidFill>
            <a:round/>
            <a:headEnd type="none" w="sm" len="sm"/>
            <a:tailEnd type="none" w="sm" len="sm"/>
          </a:ln>
        </p:spPr>
        <p:txBody>
          <a:bodyPr wrap="none" anchor="ctr"/>
          <a:lstStyle/>
          <a:p>
            <a:endParaRPr lang="zh-CN" altLang="en-US"/>
          </a:p>
        </p:txBody>
      </p:sp>
      <p:sp>
        <p:nvSpPr>
          <p:cNvPr id="839699" name="Freeform 19"/>
          <p:cNvSpPr>
            <a:spLocks/>
          </p:cNvSpPr>
          <p:nvPr/>
        </p:nvSpPr>
        <p:spPr bwMode="auto">
          <a:xfrm>
            <a:off x="4475163" y="2852738"/>
            <a:ext cx="1284287" cy="715962"/>
          </a:xfrm>
          <a:custGeom>
            <a:avLst/>
            <a:gdLst>
              <a:gd name="T0" fmla="*/ 29867 w 1032"/>
              <a:gd name="T1" fmla="*/ 0 h 576"/>
              <a:gd name="T2" fmla="*/ 209070 w 1032"/>
              <a:gd name="T3" fmla="*/ 596635 h 576"/>
              <a:gd name="T4" fmla="*/ 1284287 w 1032"/>
              <a:gd name="T5" fmla="*/ 715962 h 576"/>
              <a:gd name="T6" fmla="*/ 0 60000 65536"/>
              <a:gd name="T7" fmla="*/ 0 60000 65536"/>
              <a:gd name="T8" fmla="*/ 0 60000 65536"/>
              <a:gd name="T9" fmla="*/ 0 w 1032"/>
              <a:gd name="T10" fmla="*/ 0 h 576"/>
              <a:gd name="T11" fmla="*/ 1032 w 1032"/>
              <a:gd name="T12" fmla="*/ 576 h 576"/>
            </a:gdLst>
            <a:ahLst/>
            <a:cxnLst>
              <a:cxn ang="T6">
                <a:pos x="T0" y="T1"/>
              </a:cxn>
              <a:cxn ang="T7">
                <a:pos x="T2" y="T3"/>
              </a:cxn>
              <a:cxn ang="T8">
                <a:pos x="T4" y="T5"/>
              </a:cxn>
            </a:cxnLst>
            <a:rect l="T9" t="T10" r="T11" b="T12"/>
            <a:pathLst>
              <a:path w="1032" h="576">
                <a:moveTo>
                  <a:pt x="24" y="0"/>
                </a:moveTo>
                <a:cubicBezTo>
                  <a:pt x="12" y="192"/>
                  <a:pt x="0" y="384"/>
                  <a:pt x="168" y="480"/>
                </a:cubicBezTo>
                <a:cubicBezTo>
                  <a:pt x="336" y="576"/>
                  <a:pt x="888" y="560"/>
                  <a:pt x="1032" y="576"/>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839700" name="Freeform 20"/>
          <p:cNvSpPr>
            <a:spLocks/>
          </p:cNvSpPr>
          <p:nvPr/>
        </p:nvSpPr>
        <p:spPr bwMode="auto">
          <a:xfrm>
            <a:off x="2771775" y="3151188"/>
            <a:ext cx="1852613" cy="706437"/>
          </a:xfrm>
          <a:custGeom>
            <a:avLst/>
            <a:gdLst>
              <a:gd name="T0" fmla="*/ 1852613 w 1488"/>
              <a:gd name="T1" fmla="*/ 298494 h 568"/>
              <a:gd name="T2" fmla="*/ 1135472 w 1488"/>
              <a:gd name="T3" fmla="*/ 656688 h 568"/>
              <a:gd name="T4" fmla="*/ 0 w 1488"/>
              <a:gd name="T5" fmla="*/ 0 h 568"/>
              <a:gd name="T6" fmla="*/ 0 60000 65536"/>
              <a:gd name="T7" fmla="*/ 0 60000 65536"/>
              <a:gd name="T8" fmla="*/ 0 60000 65536"/>
              <a:gd name="T9" fmla="*/ 0 w 1488"/>
              <a:gd name="T10" fmla="*/ 0 h 568"/>
              <a:gd name="T11" fmla="*/ 1488 w 1488"/>
              <a:gd name="T12" fmla="*/ 568 h 568"/>
            </a:gdLst>
            <a:ahLst/>
            <a:cxnLst>
              <a:cxn ang="T6">
                <a:pos x="T0" y="T1"/>
              </a:cxn>
              <a:cxn ang="T7">
                <a:pos x="T2" y="T3"/>
              </a:cxn>
              <a:cxn ang="T8">
                <a:pos x="T4" y="T5"/>
              </a:cxn>
            </a:cxnLst>
            <a:rect l="T9" t="T10" r="T11" b="T12"/>
            <a:pathLst>
              <a:path w="1488" h="568">
                <a:moveTo>
                  <a:pt x="1488" y="240"/>
                </a:moveTo>
                <a:cubicBezTo>
                  <a:pt x="1324" y="404"/>
                  <a:pt x="1160" y="568"/>
                  <a:pt x="912" y="528"/>
                </a:cubicBezTo>
                <a:cubicBezTo>
                  <a:pt x="664" y="488"/>
                  <a:pt x="152" y="88"/>
                  <a:pt x="0" y="0"/>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839701" name="Freeform 21"/>
          <p:cNvSpPr>
            <a:spLocks/>
          </p:cNvSpPr>
          <p:nvPr/>
        </p:nvSpPr>
        <p:spPr bwMode="auto">
          <a:xfrm>
            <a:off x="4086225" y="3808413"/>
            <a:ext cx="130175" cy="477837"/>
          </a:xfrm>
          <a:custGeom>
            <a:avLst/>
            <a:gdLst>
              <a:gd name="T0" fmla="*/ 0 w 104"/>
              <a:gd name="T1" fmla="*/ 0 h 384"/>
              <a:gd name="T2" fmla="*/ 120162 w 104"/>
              <a:gd name="T3" fmla="*/ 238919 h 384"/>
              <a:gd name="T4" fmla="*/ 60081 w 104"/>
              <a:gd name="T5" fmla="*/ 477837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0" y="0"/>
                </a:moveTo>
                <a:cubicBezTo>
                  <a:pt x="44" y="64"/>
                  <a:pt x="88" y="128"/>
                  <a:pt x="96" y="192"/>
                </a:cubicBezTo>
                <a:cubicBezTo>
                  <a:pt x="104" y="256"/>
                  <a:pt x="56" y="352"/>
                  <a:pt x="48" y="384"/>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839702" name="Freeform 22"/>
          <p:cNvSpPr>
            <a:spLocks/>
          </p:cNvSpPr>
          <p:nvPr/>
        </p:nvSpPr>
        <p:spPr bwMode="auto">
          <a:xfrm>
            <a:off x="4892675" y="3509963"/>
            <a:ext cx="328613" cy="776287"/>
          </a:xfrm>
          <a:custGeom>
            <a:avLst/>
            <a:gdLst>
              <a:gd name="T0" fmla="*/ 46945 w 168"/>
              <a:gd name="T1" fmla="*/ 0 h 624"/>
              <a:gd name="T2" fmla="*/ 46945 w 168"/>
              <a:gd name="T3" fmla="*/ 477715 h 624"/>
              <a:gd name="T4" fmla="*/ 328613 w 168"/>
              <a:gd name="T5" fmla="*/ 776287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28575" cap="sq">
            <a:solidFill>
              <a:schemeClr val="tx1"/>
            </a:solidFill>
            <a:round/>
            <a:headEnd type="none" w="sm" len="sm"/>
            <a:tailEnd type="none" w="sm" len="sm"/>
          </a:ln>
        </p:spPr>
        <p:txBody>
          <a:bodyPr wrap="none"/>
          <a:lstStyle/>
          <a:p>
            <a:endParaRPr lang="zh-CN" altLang="en-US"/>
          </a:p>
        </p:txBody>
      </p:sp>
      <p:graphicFrame>
        <p:nvGraphicFramePr>
          <p:cNvPr id="839703" name="Object 23"/>
          <p:cNvGraphicFramePr>
            <a:graphicFrameLocks noChangeAspect="1"/>
          </p:cNvGraphicFramePr>
          <p:nvPr/>
        </p:nvGraphicFramePr>
        <p:xfrm>
          <a:off x="4087813" y="3390900"/>
          <a:ext cx="247650" cy="247650"/>
        </p:xfrm>
        <a:graphic>
          <a:graphicData uri="http://schemas.openxmlformats.org/presentationml/2006/ole">
            <p:oleObj spid="_x0000_s74754" name="Equation" r:id="rId4" imgW="317160" imgH="317160" progId="Equation.3">
              <p:embed/>
            </p:oleObj>
          </a:graphicData>
        </a:graphic>
      </p:graphicFrame>
      <p:graphicFrame>
        <p:nvGraphicFramePr>
          <p:cNvPr id="839704" name="Object 24"/>
          <p:cNvGraphicFramePr>
            <a:graphicFrameLocks noChangeAspect="1"/>
          </p:cNvGraphicFramePr>
          <p:nvPr/>
        </p:nvGraphicFramePr>
        <p:xfrm>
          <a:off x="5103813" y="2903538"/>
          <a:ext cx="298450" cy="358775"/>
        </p:xfrm>
        <a:graphic>
          <a:graphicData uri="http://schemas.openxmlformats.org/presentationml/2006/ole">
            <p:oleObj spid="_x0000_s74755" name="Equation" r:id="rId5" imgW="380880" imgH="457200" progId="Equation.3">
              <p:embed/>
            </p:oleObj>
          </a:graphicData>
        </a:graphic>
      </p:graphicFrame>
      <p:graphicFrame>
        <p:nvGraphicFramePr>
          <p:cNvPr id="839705" name="Object 25"/>
          <p:cNvGraphicFramePr>
            <a:graphicFrameLocks noChangeAspect="1"/>
          </p:cNvGraphicFramePr>
          <p:nvPr/>
        </p:nvGraphicFramePr>
        <p:xfrm>
          <a:off x="3230563" y="2903538"/>
          <a:ext cx="319087" cy="358775"/>
        </p:xfrm>
        <a:graphic>
          <a:graphicData uri="http://schemas.openxmlformats.org/presentationml/2006/ole">
            <p:oleObj spid="_x0000_s74756" name="Equation" r:id="rId6" imgW="406080" imgH="457200" progId="Equation.3">
              <p:embed/>
            </p:oleObj>
          </a:graphicData>
        </a:graphic>
      </p:graphicFrame>
      <p:graphicFrame>
        <p:nvGraphicFramePr>
          <p:cNvPr id="839706" name="Object 26"/>
          <p:cNvGraphicFramePr>
            <a:graphicFrameLocks noChangeAspect="1"/>
          </p:cNvGraphicFramePr>
          <p:nvPr/>
        </p:nvGraphicFramePr>
        <p:xfrm>
          <a:off x="3190875" y="3808413"/>
          <a:ext cx="319088" cy="358775"/>
        </p:xfrm>
        <a:graphic>
          <a:graphicData uri="http://schemas.openxmlformats.org/presentationml/2006/ole">
            <p:oleObj spid="_x0000_s74757" name="Equation" r:id="rId7" imgW="406080" imgH="457200" progId="Equation.3">
              <p:embed/>
            </p:oleObj>
          </a:graphicData>
        </a:graphic>
      </p:graphicFrame>
      <p:graphicFrame>
        <p:nvGraphicFramePr>
          <p:cNvPr id="839707" name="Object 27"/>
          <p:cNvGraphicFramePr>
            <a:graphicFrameLocks noChangeAspect="1"/>
          </p:cNvGraphicFramePr>
          <p:nvPr/>
        </p:nvGraphicFramePr>
        <p:xfrm>
          <a:off x="4225925" y="3927475"/>
          <a:ext cx="874713" cy="338138"/>
        </p:xfrm>
        <a:graphic>
          <a:graphicData uri="http://schemas.openxmlformats.org/presentationml/2006/ole">
            <p:oleObj spid="_x0000_s74758" name="Equation" r:id="rId8" imgW="1117440" imgH="431640" progId="Equation.3">
              <p:embed/>
            </p:oleObj>
          </a:graphicData>
        </a:graphic>
      </p:graphicFrame>
      <p:graphicFrame>
        <p:nvGraphicFramePr>
          <p:cNvPr id="839708" name="Object 28"/>
          <p:cNvGraphicFramePr>
            <a:graphicFrameLocks noChangeAspect="1"/>
          </p:cNvGraphicFramePr>
          <p:nvPr/>
        </p:nvGraphicFramePr>
        <p:xfrm>
          <a:off x="5283200" y="3748088"/>
          <a:ext cx="309563" cy="339725"/>
        </p:xfrm>
        <a:graphic>
          <a:graphicData uri="http://schemas.openxmlformats.org/presentationml/2006/ole">
            <p:oleObj spid="_x0000_s74759" name="Equation" r:id="rId9" imgW="393480" imgH="431640" progId="Equation.3">
              <p:embed/>
            </p:oleObj>
          </a:graphicData>
        </a:graphic>
      </p:graphicFrame>
      <p:sp>
        <p:nvSpPr>
          <p:cNvPr id="839709" name="AutoShape 29"/>
          <p:cNvSpPr>
            <a:spLocks noChangeArrowheads="1"/>
          </p:cNvSpPr>
          <p:nvPr/>
        </p:nvSpPr>
        <p:spPr bwMode="auto">
          <a:xfrm>
            <a:off x="1503363" y="3046413"/>
            <a:ext cx="1152525" cy="719137"/>
          </a:xfrm>
          <a:prstGeom prst="wedgeRoundRectCallout">
            <a:avLst>
              <a:gd name="adj1" fmla="val 151792"/>
              <a:gd name="adj2" fmla="val 2097"/>
              <a:gd name="adj3" fmla="val 16667"/>
            </a:avLst>
          </a:prstGeom>
          <a:solidFill>
            <a:srgbClr val="66FFFF"/>
          </a:solidFill>
          <a:ln w="9525">
            <a:solidFill>
              <a:schemeClr val="tx1"/>
            </a:solidFill>
            <a:miter lim="800000"/>
            <a:headEnd type="none" w="sm" len="sm"/>
            <a:tailEnd type="none" w="sm" len="sm"/>
          </a:ln>
        </p:spPr>
        <p:txBody>
          <a:bodyPr lIns="71662" tIns="35831" rIns="71662" bIns="35831"/>
          <a:lstStyle/>
          <a:p>
            <a:pPr algn="ctr" defTabSz="717550">
              <a:spcBef>
                <a:spcPct val="20000"/>
              </a:spcBef>
            </a:pPr>
            <a:r>
              <a:rPr lang="zh-CN" altLang="en-US" sz="1600">
                <a:solidFill>
                  <a:srgbClr val="CC6600"/>
                </a:solidFill>
                <a:ea typeface="黑体" pitchFamily="49" charset="-122"/>
              </a:rPr>
              <a:t>化整为零</a:t>
            </a:r>
          </a:p>
          <a:p>
            <a:pPr algn="ctr" defTabSz="717550">
              <a:spcBef>
                <a:spcPct val="20000"/>
              </a:spcBef>
            </a:pPr>
            <a:r>
              <a:rPr lang="zh-CN" altLang="en-US" sz="1600">
                <a:solidFill>
                  <a:srgbClr val="CC6600"/>
                </a:solidFill>
                <a:ea typeface="黑体" pitchFamily="49" charset="-122"/>
              </a:rPr>
              <a:t>各个击破</a:t>
            </a:r>
          </a:p>
        </p:txBody>
      </p:sp>
      <p:sp>
        <p:nvSpPr>
          <p:cNvPr id="839710" name="Freeform 30"/>
          <p:cNvSpPr>
            <a:spLocks/>
          </p:cNvSpPr>
          <p:nvPr/>
        </p:nvSpPr>
        <p:spPr bwMode="auto">
          <a:xfrm rot="2363306">
            <a:off x="4576763" y="3486150"/>
            <a:ext cx="250825" cy="762000"/>
          </a:xfrm>
          <a:custGeom>
            <a:avLst/>
            <a:gdLst>
              <a:gd name="T0" fmla="*/ 35832 w 168"/>
              <a:gd name="T1" fmla="*/ 0 h 624"/>
              <a:gd name="T2" fmla="*/ 35832 w 168"/>
              <a:gd name="T3" fmla="*/ 468923 h 624"/>
              <a:gd name="T4" fmla="*/ 250825 w 168"/>
              <a:gd name="T5" fmla="*/ 762000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74769" name="AutoShape 31"/>
          <p:cNvSpPr>
            <a:spLocks noChangeArrowheads="1"/>
          </p:cNvSpPr>
          <p:nvPr/>
        </p:nvSpPr>
        <p:spPr bwMode="auto">
          <a:xfrm>
            <a:off x="5895975" y="2111375"/>
            <a:ext cx="2016125" cy="2160588"/>
          </a:xfrm>
          <a:prstGeom prst="wedgeRoundRectCallout">
            <a:avLst>
              <a:gd name="adj1" fmla="val -62361"/>
              <a:gd name="adj2" fmla="val -48236"/>
              <a:gd name="adj3" fmla="val 16667"/>
            </a:avLst>
          </a:prstGeom>
          <a:solidFill>
            <a:schemeClr val="accent1"/>
          </a:solidFill>
          <a:ln w="9525">
            <a:solidFill>
              <a:schemeClr val="tx1"/>
            </a:solidFill>
            <a:miter lim="800000"/>
            <a:headEnd type="none" w="sm" len="sm"/>
            <a:tailEnd type="none" w="sm" len="sm"/>
          </a:ln>
        </p:spPr>
        <p:txBody>
          <a:bodyPr lIns="91432" tIns="45716" rIns="91432" bIns="45716"/>
          <a:lstStyle/>
          <a:p>
            <a:pPr defTabSz="717550">
              <a:spcBef>
                <a:spcPct val="50000"/>
              </a:spcBef>
            </a:pPr>
            <a:r>
              <a:rPr lang="zh-CN" altLang="en-US" sz="1600" b="1">
                <a:solidFill>
                  <a:srgbClr val="0000CC"/>
                </a:solidFill>
                <a:ea typeface="宋体" pitchFamily="2" charset="-122"/>
              </a:rPr>
              <a:t>它可以将一个复杂事件的概率计算问题</a:t>
            </a:r>
            <a:r>
              <a:rPr lang="en-US" altLang="zh-CN" sz="1600" b="1">
                <a:solidFill>
                  <a:srgbClr val="0000CC"/>
                </a:solidFill>
                <a:ea typeface="宋体" pitchFamily="2" charset="-122"/>
              </a:rPr>
              <a:t>,</a:t>
            </a:r>
            <a:r>
              <a:rPr lang="zh-CN" altLang="en-US" sz="1600" b="1">
                <a:solidFill>
                  <a:srgbClr val="0000CC"/>
                </a:solidFill>
                <a:ea typeface="宋体" pitchFamily="2" charset="-122"/>
              </a:rPr>
              <a:t>分解为若干个简单事件的概率计算问题</a:t>
            </a:r>
            <a:r>
              <a:rPr lang="en-US" altLang="zh-CN" sz="1600" b="1">
                <a:solidFill>
                  <a:srgbClr val="0000CC"/>
                </a:solidFill>
                <a:ea typeface="宋体" pitchFamily="2" charset="-122"/>
              </a:rPr>
              <a:t>,</a:t>
            </a:r>
            <a:r>
              <a:rPr lang="zh-CN" altLang="en-US" sz="1600" b="1">
                <a:solidFill>
                  <a:srgbClr val="0000CC"/>
                </a:solidFill>
                <a:ea typeface="宋体" pitchFamily="2" charset="-122"/>
              </a:rPr>
              <a:t>最后应用概率的可加性求出最终结果</a:t>
            </a:r>
            <a:r>
              <a:rPr lang="en-US" altLang="zh-CN" sz="1600" b="1">
                <a:solidFill>
                  <a:srgbClr val="0000CC"/>
                </a:solidFill>
                <a:ea typeface="宋体" pitchFamily="2" charset="-122"/>
              </a:rPr>
              <a:t>.</a:t>
            </a:r>
          </a:p>
          <a:p>
            <a:pPr algn="ctr" defTabSz="717550"/>
            <a:endParaRPr lang="zh-CN" altLang="en-US" sz="1600">
              <a:solidFill>
                <a:srgbClr val="0000CC"/>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39697"/>
                                        </p:tgtEl>
                                        <p:attrNameLst>
                                          <p:attrName>style.visibility</p:attrName>
                                        </p:attrNameLst>
                                      </p:cBhvr>
                                      <p:to>
                                        <p:strVal val="visible"/>
                                      </p:to>
                                    </p:set>
                                    <p:animEffect transition="in" filter="box(out)">
                                      <p:cBhvr>
                                        <p:cTn id="7" dur="500"/>
                                        <p:tgtEl>
                                          <p:spTgt spid="8396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699"/>
                                        </p:tgtEl>
                                        <p:attrNameLst>
                                          <p:attrName>style.visibility</p:attrName>
                                        </p:attrNameLst>
                                      </p:cBhvr>
                                      <p:to>
                                        <p:strVal val="visible"/>
                                      </p:to>
                                    </p:set>
                                    <p:animEffect transition="in" filter="wipe(left)">
                                      <p:cBhvr>
                                        <p:cTn id="12" dur="500"/>
                                        <p:tgtEl>
                                          <p:spTgt spid="8396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9704"/>
                                        </p:tgtEl>
                                        <p:attrNameLst>
                                          <p:attrName>style.visibility</p:attrName>
                                        </p:attrNameLst>
                                      </p:cBhvr>
                                      <p:to>
                                        <p:strVal val="visible"/>
                                      </p:to>
                                    </p:set>
                                    <p:animEffect transition="in" filter="wipe(left)">
                                      <p:cBhvr>
                                        <p:cTn id="17" dur="500"/>
                                        <p:tgtEl>
                                          <p:spTgt spid="8397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00"/>
                                        </p:tgtEl>
                                        <p:attrNameLst>
                                          <p:attrName>style.visibility</p:attrName>
                                        </p:attrNameLst>
                                      </p:cBhvr>
                                      <p:to>
                                        <p:strVal val="visible"/>
                                      </p:to>
                                    </p:set>
                                    <p:animEffect transition="in" filter="wipe(left)">
                                      <p:cBhvr>
                                        <p:cTn id="22" dur="500"/>
                                        <p:tgtEl>
                                          <p:spTgt spid="8397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9705"/>
                                        </p:tgtEl>
                                        <p:attrNameLst>
                                          <p:attrName>style.visibility</p:attrName>
                                        </p:attrNameLst>
                                      </p:cBhvr>
                                      <p:to>
                                        <p:strVal val="visible"/>
                                      </p:to>
                                    </p:set>
                                    <p:animEffect transition="in" filter="wipe(left)">
                                      <p:cBhvr>
                                        <p:cTn id="27" dur="500"/>
                                        <p:tgtEl>
                                          <p:spTgt spid="8397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01"/>
                                        </p:tgtEl>
                                        <p:attrNameLst>
                                          <p:attrName>style.visibility</p:attrName>
                                        </p:attrNameLst>
                                      </p:cBhvr>
                                      <p:to>
                                        <p:strVal val="visible"/>
                                      </p:to>
                                    </p:set>
                                    <p:animEffect transition="in" filter="wipe(left)">
                                      <p:cBhvr>
                                        <p:cTn id="32" dur="500"/>
                                        <p:tgtEl>
                                          <p:spTgt spid="8397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9706"/>
                                        </p:tgtEl>
                                        <p:attrNameLst>
                                          <p:attrName>style.visibility</p:attrName>
                                        </p:attrNameLst>
                                      </p:cBhvr>
                                      <p:to>
                                        <p:strVal val="visible"/>
                                      </p:to>
                                    </p:set>
                                    <p:animEffect transition="in" filter="wipe(left)">
                                      <p:cBhvr>
                                        <p:cTn id="37" dur="500"/>
                                        <p:tgtEl>
                                          <p:spTgt spid="8397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9702"/>
                                        </p:tgtEl>
                                        <p:attrNameLst>
                                          <p:attrName>style.visibility</p:attrName>
                                        </p:attrNameLst>
                                      </p:cBhvr>
                                      <p:to>
                                        <p:strVal val="visible"/>
                                      </p:to>
                                    </p:set>
                                    <p:animEffect transition="in" filter="wipe(left)">
                                      <p:cBhvr>
                                        <p:cTn id="42" dur="500"/>
                                        <p:tgtEl>
                                          <p:spTgt spid="8397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39710"/>
                                        </p:tgtEl>
                                        <p:attrNameLst>
                                          <p:attrName>style.visibility</p:attrName>
                                        </p:attrNameLst>
                                      </p:cBhvr>
                                      <p:to>
                                        <p:strVal val="visible"/>
                                      </p:to>
                                    </p:set>
                                    <p:animEffect transition="in" filter="wipe(left)">
                                      <p:cBhvr>
                                        <p:cTn id="47" dur="500"/>
                                        <p:tgtEl>
                                          <p:spTgt spid="8397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9707"/>
                                        </p:tgtEl>
                                        <p:attrNameLst>
                                          <p:attrName>style.visibility</p:attrName>
                                        </p:attrNameLst>
                                      </p:cBhvr>
                                      <p:to>
                                        <p:strVal val="visible"/>
                                      </p:to>
                                    </p:set>
                                    <p:animEffect transition="in" filter="wipe(left)">
                                      <p:cBhvr>
                                        <p:cTn id="52" dur="500"/>
                                        <p:tgtEl>
                                          <p:spTgt spid="8397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39708"/>
                                        </p:tgtEl>
                                        <p:attrNameLst>
                                          <p:attrName>style.visibility</p:attrName>
                                        </p:attrNameLst>
                                      </p:cBhvr>
                                      <p:to>
                                        <p:strVal val="visible"/>
                                      </p:to>
                                    </p:set>
                                    <p:animEffect transition="in" filter="wipe(left)">
                                      <p:cBhvr>
                                        <p:cTn id="57" dur="500"/>
                                        <p:tgtEl>
                                          <p:spTgt spid="83970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39698"/>
                                        </p:tgtEl>
                                        <p:attrNameLst>
                                          <p:attrName>style.visibility</p:attrName>
                                        </p:attrNameLst>
                                      </p:cBhvr>
                                      <p:to>
                                        <p:strVal val="visible"/>
                                      </p:to>
                                    </p:set>
                                    <p:animEffect transition="in" filter="box(out)">
                                      <p:cBhvr>
                                        <p:cTn id="62" dur="500"/>
                                        <p:tgtEl>
                                          <p:spTgt spid="839698"/>
                                        </p:tgtEl>
                                      </p:cBhvr>
                                    </p:animEffect>
                                  </p:childTnLst>
                                  <p:subTnLst>
                                    <p:animClr clrSpc="rgb" dir="cw">
                                      <p:cBhvr override="childStyle">
                                        <p:cTn dur="1" fill="hold" display="0" masterRel="nextClick" afterEffect="1"/>
                                        <p:tgtEl>
                                          <p:spTgt spid="839698"/>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839703"/>
                                        </p:tgtEl>
                                        <p:attrNameLst>
                                          <p:attrName>style.visibility</p:attrName>
                                        </p:attrNameLst>
                                      </p:cBhvr>
                                      <p:to>
                                        <p:strVal val="visible"/>
                                      </p:to>
                                    </p:set>
                                    <p:animEffect transition="in" filter="wipe(right)">
                                      <p:cBhvr>
                                        <p:cTn id="67" dur="500"/>
                                        <p:tgtEl>
                                          <p:spTgt spid="83970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9709"/>
                                        </p:tgtEl>
                                        <p:attrNameLst>
                                          <p:attrName>style.visibility</p:attrName>
                                        </p:attrNameLst>
                                      </p:cBhvr>
                                      <p:to>
                                        <p:strVal val="visible"/>
                                      </p:to>
                                    </p:set>
                                    <p:animEffect transition="in" filter="wipe(left)">
                                      <p:cBhvr>
                                        <p:cTn id="72" dur="500"/>
                                        <p:tgtEl>
                                          <p:spTgt spid="83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97" grpId="0" animBg="1"/>
      <p:bldP spid="839698" grpId="0" animBg="1"/>
      <p:bldP spid="839699" grpId="0" animBg="1"/>
      <p:bldP spid="839700" grpId="0" animBg="1"/>
      <p:bldP spid="839701" grpId="0" animBg="1"/>
      <p:bldP spid="839702" grpId="0" animBg="1"/>
      <p:bldP spid="839709" grpId="0" animBg="1" autoUpdateAnimBg="0"/>
      <p:bldP spid="8397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1" name="Rectangle 5"/>
          <p:cNvSpPr>
            <a:spLocks noChangeArrowheads="1"/>
          </p:cNvSpPr>
          <p:nvPr/>
        </p:nvSpPr>
        <p:spPr bwMode="auto">
          <a:xfrm>
            <a:off x="381000" y="3276600"/>
            <a:ext cx="2698750" cy="641350"/>
          </a:xfrm>
          <a:prstGeom prst="rect">
            <a:avLst/>
          </a:prstGeom>
          <a:noFill/>
          <a:ln w="9525">
            <a:noFill/>
            <a:miter lim="800000"/>
            <a:headEnd/>
            <a:tailEnd/>
          </a:ln>
        </p:spPr>
        <p:txBody>
          <a:bodyPr wrap="none">
            <a:spAutoFit/>
          </a:bodyPr>
          <a:lstStyle/>
          <a:p>
            <a:pPr algn="l"/>
            <a:r>
              <a:rPr lang="en-US" altLang="zh-CN" sz="3600" i="0" dirty="0">
                <a:solidFill>
                  <a:schemeClr val="tx1"/>
                </a:solidFill>
                <a:latin typeface="楷体_GB2312" pitchFamily="49" charset="-122"/>
              </a:rPr>
              <a:t>II.</a:t>
            </a:r>
            <a:r>
              <a:rPr lang="zh-CN" altLang="en-US" sz="3600" i="0">
                <a:solidFill>
                  <a:schemeClr val="tx1"/>
                </a:solidFill>
                <a:latin typeface="楷体_GB2312" pitchFamily="49" charset="-122"/>
              </a:rPr>
              <a:t>随机试验</a:t>
            </a:r>
          </a:p>
        </p:txBody>
      </p:sp>
      <p:sp>
        <p:nvSpPr>
          <p:cNvPr id="807942" name="Rectangle 6"/>
          <p:cNvSpPr>
            <a:spLocks noChangeArrowheads="1"/>
          </p:cNvSpPr>
          <p:nvPr/>
        </p:nvSpPr>
        <p:spPr bwMode="auto">
          <a:xfrm>
            <a:off x="457200" y="4876800"/>
            <a:ext cx="4191000" cy="641350"/>
          </a:xfrm>
          <a:prstGeom prst="rect">
            <a:avLst/>
          </a:prstGeom>
          <a:noFill/>
          <a:ln w="9525">
            <a:noFill/>
            <a:miter lim="800000"/>
            <a:headEnd/>
            <a:tailEnd/>
          </a:ln>
        </p:spPr>
        <p:txBody>
          <a:bodyPr>
            <a:spAutoFit/>
          </a:bodyPr>
          <a:lstStyle/>
          <a:p>
            <a:pPr algn="l"/>
            <a:r>
              <a:rPr lang="en-US" altLang="zh-CN" sz="3600" i="0" dirty="0">
                <a:solidFill>
                  <a:schemeClr val="tx1"/>
                </a:solidFill>
                <a:latin typeface="楷体_GB2312" pitchFamily="49" charset="-122"/>
              </a:rPr>
              <a:t>III.</a:t>
            </a:r>
            <a:r>
              <a:rPr lang="zh-CN" altLang="en-US" sz="3600" i="0">
                <a:solidFill>
                  <a:schemeClr val="tx1"/>
                </a:solidFill>
                <a:latin typeface="楷体_GB2312" pitchFamily="49" charset="-122"/>
              </a:rPr>
              <a:t>随机事件</a:t>
            </a:r>
          </a:p>
        </p:txBody>
      </p:sp>
      <p:sp>
        <p:nvSpPr>
          <p:cNvPr id="807943" name="Rectangle 7"/>
          <p:cNvSpPr>
            <a:spLocks noChangeArrowheads="1"/>
          </p:cNvSpPr>
          <p:nvPr/>
        </p:nvSpPr>
        <p:spPr bwMode="auto">
          <a:xfrm>
            <a:off x="152400" y="762000"/>
            <a:ext cx="7561263" cy="641350"/>
          </a:xfrm>
          <a:prstGeom prst="rect">
            <a:avLst/>
          </a:prstGeom>
          <a:noFill/>
          <a:ln w="9525">
            <a:noFill/>
            <a:miter lim="800000"/>
            <a:headEnd/>
            <a:tailEnd/>
          </a:ln>
        </p:spPr>
        <p:txBody>
          <a:bodyPr>
            <a:spAutoFit/>
          </a:bodyPr>
          <a:lstStyle/>
          <a:p>
            <a:pPr algn="l"/>
            <a:r>
              <a:rPr lang="zh-CN" altLang="en-US" sz="3600" b="1" i="0">
                <a:solidFill>
                  <a:schemeClr val="tx1"/>
                </a:solidFill>
                <a:latin typeface="楷体_GB2312" pitchFamily="49" charset="-122"/>
              </a:rPr>
              <a:t>一、随机现象与随机事件</a:t>
            </a:r>
          </a:p>
        </p:txBody>
      </p:sp>
      <p:sp>
        <p:nvSpPr>
          <p:cNvPr id="807945" name="Rectangle 9"/>
          <p:cNvSpPr>
            <a:spLocks noChangeArrowheads="1"/>
          </p:cNvSpPr>
          <p:nvPr/>
        </p:nvSpPr>
        <p:spPr bwMode="auto">
          <a:xfrm>
            <a:off x="3429000" y="1524000"/>
            <a:ext cx="2216150" cy="579438"/>
          </a:xfrm>
          <a:prstGeom prst="rect">
            <a:avLst/>
          </a:prstGeom>
          <a:noFill/>
          <a:ln w="9525">
            <a:noFill/>
            <a:miter lim="800000"/>
            <a:headEnd/>
            <a:tailEnd/>
          </a:ln>
        </p:spPr>
        <p:txBody>
          <a:bodyPr wrap="none">
            <a:spAutoFit/>
          </a:bodyPr>
          <a:lstStyle/>
          <a:p>
            <a:pPr algn="l"/>
            <a:r>
              <a:rPr lang="zh-CN" altLang="en-US" i="0">
                <a:solidFill>
                  <a:schemeClr val="tx1"/>
                </a:solidFill>
                <a:latin typeface="楷体_GB2312" pitchFamily="49" charset="-122"/>
              </a:rPr>
              <a:t>确定性现象</a:t>
            </a:r>
          </a:p>
        </p:txBody>
      </p:sp>
      <p:sp>
        <p:nvSpPr>
          <p:cNvPr id="807946" name="Rectangle 10"/>
          <p:cNvSpPr>
            <a:spLocks noChangeArrowheads="1"/>
          </p:cNvSpPr>
          <p:nvPr/>
        </p:nvSpPr>
        <p:spPr bwMode="auto">
          <a:xfrm>
            <a:off x="3505200" y="2514600"/>
            <a:ext cx="2209800" cy="579438"/>
          </a:xfrm>
          <a:prstGeom prst="rect">
            <a:avLst/>
          </a:prstGeom>
          <a:noFill/>
          <a:ln w="9525">
            <a:noFill/>
            <a:miter lim="800000"/>
            <a:headEnd/>
            <a:tailEnd/>
          </a:ln>
        </p:spPr>
        <p:txBody>
          <a:bodyPr>
            <a:spAutoFit/>
          </a:bodyPr>
          <a:lstStyle/>
          <a:p>
            <a:pPr algn="l"/>
            <a:r>
              <a:rPr lang="zh-CN" altLang="en-US" i="0">
                <a:solidFill>
                  <a:schemeClr val="tx1"/>
                </a:solidFill>
                <a:latin typeface="楷体_GB2312" pitchFamily="49" charset="-122"/>
              </a:rPr>
              <a:t>随机现象</a:t>
            </a:r>
          </a:p>
        </p:txBody>
      </p:sp>
      <p:grpSp>
        <p:nvGrpSpPr>
          <p:cNvPr id="2" name="Group 12"/>
          <p:cNvGrpSpPr>
            <a:grpSpLocks/>
          </p:cNvGrpSpPr>
          <p:nvPr/>
        </p:nvGrpSpPr>
        <p:grpSpPr bwMode="auto">
          <a:xfrm>
            <a:off x="457200" y="1676400"/>
            <a:ext cx="2978150" cy="1524000"/>
            <a:chOff x="384" y="1056"/>
            <a:chExt cx="1780" cy="960"/>
          </a:xfrm>
        </p:grpSpPr>
        <p:sp>
          <p:nvSpPr>
            <p:cNvPr id="5129" name="Rectangle 8"/>
            <p:cNvSpPr>
              <a:spLocks noChangeArrowheads="1"/>
            </p:cNvSpPr>
            <p:nvPr/>
          </p:nvSpPr>
          <p:spPr bwMode="auto">
            <a:xfrm>
              <a:off x="384" y="1234"/>
              <a:ext cx="1431" cy="404"/>
            </a:xfrm>
            <a:prstGeom prst="rect">
              <a:avLst/>
            </a:prstGeom>
            <a:noFill/>
            <a:ln w="9525">
              <a:noFill/>
              <a:miter lim="800000"/>
              <a:headEnd/>
              <a:tailEnd/>
            </a:ln>
          </p:spPr>
          <p:txBody>
            <a:bodyPr wrap="none">
              <a:spAutoFit/>
            </a:bodyPr>
            <a:lstStyle/>
            <a:p>
              <a:pPr algn="l"/>
              <a:r>
                <a:rPr lang="en-US" altLang="zh-CN" sz="3600" i="0" dirty="0">
                  <a:solidFill>
                    <a:schemeClr val="tx1"/>
                  </a:solidFill>
                  <a:ea typeface="宋体" pitchFamily="2" charset="-122"/>
                </a:rPr>
                <a:t>I. </a:t>
              </a:r>
              <a:r>
                <a:rPr lang="zh-CN" altLang="en-US" sz="3600" i="0">
                  <a:solidFill>
                    <a:schemeClr val="tx1"/>
                  </a:solidFill>
                </a:rPr>
                <a:t>自然现象</a:t>
              </a:r>
            </a:p>
          </p:txBody>
        </p:sp>
        <p:graphicFrame>
          <p:nvGraphicFramePr>
            <p:cNvPr id="5122" name="Object 11"/>
            <p:cNvGraphicFramePr>
              <a:graphicFrameLocks noChangeAspect="1"/>
            </p:cNvGraphicFramePr>
            <p:nvPr/>
          </p:nvGraphicFramePr>
          <p:xfrm>
            <a:off x="1920" y="1056"/>
            <a:ext cx="244" cy="960"/>
          </p:xfrm>
          <a:graphic>
            <a:graphicData uri="http://schemas.openxmlformats.org/presentationml/2006/ole">
              <p:oleObj spid="_x0000_s277506" name="公式" r:id="rId3" imgW="164880" imgH="2156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7943"/>
                                        </p:tgtEl>
                                        <p:attrNameLst>
                                          <p:attrName>style.visibility</p:attrName>
                                        </p:attrNameLst>
                                      </p:cBhvr>
                                      <p:to>
                                        <p:strVal val="visible"/>
                                      </p:to>
                                    </p:set>
                                    <p:anim calcmode="lin" valueType="num">
                                      <p:cBhvr additive="base">
                                        <p:cTn id="7" dur="500" fill="hold"/>
                                        <p:tgtEl>
                                          <p:spTgt spid="807943"/>
                                        </p:tgtEl>
                                        <p:attrNameLst>
                                          <p:attrName>ppt_x</p:attrName>
                                        </p:attrNameLst>
                                      </p:cBhvr>
                                      <p:tavLst>
                                        <p:tav tm="0">
                                          <p:val>
                                            <p:strVal val="0-#ppt_w/2"/>
                                          </p:val>
                                        </p:tav>
                                        <p:tav tm="100000">
                                          <p:val>
                                            <p:strVal val="#ppt_x"/>
                                          </p:val>
                                        </p:tav>
                                      </p:tavLst>
                                    </p:anim>
                                    <p:anim calcmode="lin" valueType="num">
                                      <p:cBhvr additive="base">
                                        <p:cTn id="8" dur="500" fill="hold"/>
                                        <p:tgtEl>
                                          <p:spTgt spid="8079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7945"/>
                                        </p:tgtEl>
                                        <p:attrNameLst>
                                          <p:attrName>style.visibility</p:attrName>
                                        </p:attrNameLst>
                                      </p:cBhvr>
                                      <p:to>
                                        <p:strVal val="visible"/>
                                      </p:to>
                                    </p:set>
                                    <p:anim calcmode="lin" valueType="num">
                                      <p:cBhvr additive="base">
                                        <p:cTn id="19" dur="500" fill="hold"/>
                                        <p:tgtEl>
                                          <p:spTgt spid="807945"/>
                                        </p:tgtEl>
                                        <p:attrNameLst>
                                          <p:attrName>ppt_x</p:attrName>
                                        </p:attrNameLst>
                                      </p:cBhvr>
                                      <p:tavLst>
                                        <p:tav tm="0">
                                          <p:val>
                                            <p:strVal val="0-#ppt_w/2"/>
                                          </p:val>
                                        </p:tav>
                                        <p:tav tm="100000">
                                          <p:val>
                                            <p:strVal val="#ppt_x"/>
                                          </p:val>
                                        </p:tav>
                                      </p:tavLst>
                                    </p:anim>
                                    <p:anim calcmode="lin" valueType="num">
                                      <p:cBhvr additive="base">
                                        <p:cTn id="20" dur="500" fill="hold"/>
                                        <p:tgtEl>
                                          <p:spTgt spid="8079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7946"/>
                                        </p:tgtEl>
                                        <p:attrNameLst>
                                          <p:attrName>style.visibility</p:attrName>
                                        </p:attrNameLst>
                                      </p:cBhvr>
                                      <p:to>
                                        <p:strVal val="visible"/>
                                      </p:to>
                                    </p:set>
                                    <p:anim calcmode="lin" valueType="num">
                                      <p:cBhvr additive="base">
                                        <p:cTn id="25" dur="500" fill="hold"/>
                                        <p:tgtEl>
                                          <p:spTgt spid="807946"/>
                                        </p:tgtEl>
                                        <p:attrNameLst>
                                          <p:attrName>ppt_x</p:attrName>
                                        </p:attrNameLst>
                                      </p:cBhvr>
                                      <p:tavLst>
                                        <p:tav tm="0">
                                          <p:val>
                                            <p:strVal val="0-#ppt_w/2"/>
                                          </p:val>
                                        </p:tav>
                                        <p:tav tm="100000">
                                          <p:val>
                                            <p:strVal val="#ppt_x"/>
                                          </p:val>
                                        </p:tav>
                                      </p:tavLst>
                                    </p:anim>
                                    <p:anim calcmode="lin" valueType="num">
                                      <p:cBhvr additive="base">
                                        <p:cTn id="26" dur="500" fill="hold"/>
                                        <p:tgtEl>
                                          <p:spTgt spid="80794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07941"/>
                                        </p:tgtEl>
                                        <p:attrNameLst>
                                          <p:attrName>style.visibility</p:attrName>
                                        </p:attrNameLst>
                                      </p:cBhvr>
                                      <p:to>
                                        <p:strVal val="visible"/>
                                      </p:to>
                                    </p:set>
                                    <p:anim calcmode="lin" valueType="num">
                                      <p:cBhvr additive="base">
                                        <p:cTn id="31" dur="500" fill="hold"/>
                                        <p:tgtEl>
                                          <p:spTgt spid="807941"/>
                                        </p:tgtEl>
                                        <p:attrNameLst>
                                          <p:attrName>ppt_x</p:attrName>
                                        </p:attrNameLst>
                                      </p:cBhvr>
                                      <p:tavLst>
                                        <p:tav tm="0">
                                          <p:val>
                                            <p:strVal val="0-#ppt_w/2"/>
                                          </p:val>
                                        </p:tav>
                                        <p:tav tm="100000">
                                          <p:val>
                                            <p:strVal val="#ppt_x"/>
                                          </p:val>
                                        </p:tav>
                                      </p:tavLst>
                                    </p:anim>
                                    <p:anim calcmode="lin" valueType="num">
                                      <p:cBhvr additive="base">
                                        <p:cTn id="32" dur="500" fill="hold"/>
                                        <p:tgtEl>
                                          <p:spTgt spid="8079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7942"/>
                                        </p:tgtEl>
                                        <p:attrNameLst>
                                          <p:attrName>style.visibility</p:attrName>
                                        </p:attrNameLst>
                                      </p:cBhvr>
                                      <p:to>
                                        <p:strVal val="visible"/>
                                      </p:to>
                                    </p:set>
                                    <p:anim calcmode="lin" valueType="num">
                                      <p:cBhvr additive="base">
                                        <p:cTn id="37" dur="500" fill="hold"/>
                                        <p:tgtEl>
                                          <p:spTgt spid="807942"/>
                                        </p:tgtEl>
                                        <p:attrNameLst>
                                          <p:attrName>ppt_x</p:attrName>
                                        </p:attrNameLst>
                                      </p:cBhvr>
                                      <p:tavLst>
                                        <p:tav tm="0">
                                          <p:val>
                                            <p:strVal val="0-#ppt_w/2"/>
                                          </p:val>
                                        </p:tav>
                                        <p:tav tm="100000">
                                          <p:val>
                                            <p:strVal val="#ppt_x"/>
                                          </p:val>
                                        </p:tav>
                                      </p:tavLst>
                                    </p:anim>
                                    <p:anim calcmode="lin" valueType="num">
                                      <p:cBhvr additive="base">
                                        <p:cTn id="38" dur="500" fill="hold"/>
                                        <p:tgtEl>
                                          <p:spTgt spid="807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1" grpId="0" autoUpdateAnimBg="0"/>
      <p:bldP spid="807942" grpId="0" autoUpdateAnimBg="0"/>
      <p:bldP spid="807943" grpId="0" autoUpdateAnimBg="0"/>
      <p:bldP spid="807945" grpId="0" autoUpdateAnimBg="0"/>
      <p:bldP spid="807946"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4"/>
          <p:cNvSpPr>
            <a:spLocks noChangeArrowheads="1"/>
          </p:cNvSpPr>
          <p:nvPr/>
        </p:nvSpPr>
        <p:spPr bwMode="auto">
          <a:xfrm>
            <a:off x="1116013" y="727075"/>
            <a:ext cx="4110037" cy="762000"/>
          </a:xfrm>
          <a:prstGeom prst="rect">
            <a:avLst/>
          </a:prstGeom>
          <a:noFill/>
          <a:ln w="9525">
            <a:noFill/>
            <a:miter lim="800000"/>
            <a:headEnd/>
            <a:tailEnd/>
          </a:ln>
        </p:spPr>
        <p:txBody>
          <a:bodyPr wrap="none">
            <a:spAutoFit/>
          </a:bodyPr>
          <a:lstStyle/>
          <a:p>
            <a:r>
              <a:rPr lang="zh-CN" altLang="en-US" sz="4400" b="1">
                <a:ea typeface="宋体" pitchFamily="2" charset="-122"/>
              </a:rPr>
              <a:t>全概公式</a:t>
            </a:r>
            <a:r>
              <a:rPr lang="en-US" altLang="zh-CN" sz="4400" b="1">
                <a:ea typeface="宋体" pitchFamily="2" charset="-122"/>
              </a:rPr>
              <a:t>(Cont.)</a:t>
            </a:r>
          </a:p>
        </p:txBody>
      </p:sp>
      <p:sp>
        <p:nvSpPr>
          <p:cNvPr id="841740" name="Rectangle 12"/>
          <p:cNvSpPr>
            <a:spLocks noChangeArrowheads="1"/>
          </p:cNvSpPr>
          <p:nvPr/>
        </p:nvSpPr>
        <p:spPr bwMode="auto">
          <a:xfrm>
            <a:off x="1908175" y="2349500"/>
            <a:ext cx="5567363" cy="1352550"/>
          </a:xfrm>
          <a:prstGeom prst="rect">
            <a:avLst/>
          </a:prstGeom>
          <a:noFill/>
          <a:ln w="9525">
            <a:noFill/>
            <a:miter lim="800000"/>
            <a:headEnd/>
            <a:tailEnd/>
          </a:ln>
        </p:spPr>
        <p:txBody>
          <a:bodyPr lIns="71683" tIns="35841" rIns="71683" bIns="35841" anchor="ctr">
            <a:spAutoFit/>
          </a:bodyPr>
          <a:lstStyle/>
          <a:p>
            <a:pPr algn="just" defTabSz="717550" eaLnBrk="0" hangingPunct="0">
              <a:lnSpc>
                <a:spcPct val="115000"/>
              </a:lnSpc>
            </a:pPr>
            <a:r>
              <a:rPr lang="zh-CN" altLang="en-US" sz="2500" b="1">
                <a:solidFill>
                  <a:srgbClr val="000000"/>
                </a:solidFill>
                <a:ea typeface="宋体" pitchFamily="2" charset="-122"/>
              </a:rPr>
              <a:t>      </a:t>
            </a:r>
            <a:r>
              <a:rPr lang="zh-CN" altLang="en-US" sz="2400" b="1">
                <a:solidFill>
                  <a:srgbClr val="000000"/>
                </a:solidFill>
                <a:latin typeface="Arial" charset="0"/>
                <a:ea typeface="宋体" pitchFamily="2" charset="-122"/>
              </a:rPr>
              <a:t>某一事件</a:t>
            </a:r>
            <a:r>
              <a:rPr lang="en-US" altLang="zh-CN" sz="2400" b="1" i="1">
                <a:solidFill>
                  <a:srgbClr val="000000"/>
                </a:solidFill>
                <a:ea typeface="宋体" pitchFamily="2" charset="-122"/>
              </a:rPr>
              <a:t>A</a:t>
            </a:r>
            <a:r>
              <a:rPr lang="zh-CN" altLang="en-US" sz="2400" b="1">
                <a:solidFill>
                  <a:srgbClr val="000000"/>
                </a:solidFill>
                <a:latin typeface="Arial" charset="0"/>
                <a:ea typeface="宋体" pitchFamily="2" charset="-122"/>
              </a:rPr>
              <a:t>的发生有各种可能的原因</a:t>
            </a:r>
            <a:r>
              <a:rPr lang="en-US" altLang="zh-CN" sz="2400" b="1" i="1">
                <a:solidFill>
                  <a:srgbClr val="000000"/>
                </a:solidFill>
                <a:ea typeface="宋体" pitchFamily="2" charset="-122"/>
              </a:rPr>
              <a:t>B</a:t>
            </a:r>
            <a:r>
              <a:rPr lang="en-US" altLang="zh-CN" sz="2400" b="1" i="1" baseline="-25000">
                <a:solidFill>
                  <a:srgbClr val="000000"/>
                </a:solidFill>
                <a:ea typeface="宋体" pitchFamily="2" charset="-122"/>
              </a:rPr>
              <a:t>i</a:t>
            </a:r>
            <a:r>
              <a:rPr lang="en-US" altLang="zh-CN" sz="2400" b="1">
                <a:solidFill>
                  <a:srgbClr val="000000"/>
                </a:solidFill>
                <a:ea typeface="宋体" pitchFamily="2" charset="-122"/>
              </a:rPr>
              <a:t>(</a:t>
            </a:r>
            <a:r>
              <a:rPr lang="en-US" altLang="zh-CN" sz="2400" b="1" i="1">
                <a:solidFill>
                  <a:srgbClr val="000000"/>
                </a:solidFill>
                <a:ea typeface="宋体" pitchFamily="2" charset="-122"/>
              </a:rPr>
              <a:t>i</a:t>
            </a:r>
            <a:r>
              <a:rPr lang="en-US" altLang="zh-CN" sz="2400" b="1">
                <a:solidFill>
                  <a:srgbClr val="000000"/>
                </a:solidFill>
                <a:ea typeface="宋体" pitchFamily="2" charset="-122"/>
              </a:rPr>
              <a:t>=1,2,…,</a:t>
            </a:r>
            <a:r>
              <a:rPr lang="en-US" altLang="zh-CN" sz="2400" b="1" i="1">
                <a:solidFill>
                  <a:srgbClr val="000000"/>
                </a:solidFill>
                <a:ea typeface="宋体" pitchFamily="2" charset="-122"/>
              </a:rPr>
              <a:t>n</a:t>
            </a:r>
            <a:r>
              <a:rPr lang="en-US" altLang="zh-CN" sz="2400" b="1">
                <a:solidFill>
                  <a:srgbClr val="000000"/>
                </a:solidFill>
                <a:ea typeface="宋体" pitchFamily="2" charset="-122"/>
              </a:rPr>
              <a:t>)</a:t>
            </a:r>
            <a:r>
              <a:rPr lang="en-US" altLang="zh-CN" sz="2400" b="1" i="1">
                <a:solidFill>
                  <a:srgbClr val="000000"/>
                </a:solidFill>
                <a:ea typeface="宋体" pitchFamily="2" charset="-122"/>
              </a:rPr>
              <a:t>,</a:t>
            </a:r>
            <a:r>
              <a:rPr lang="zh-CN" altLang="en-US" sz="2400" b="1">
                <a:solidFill>
                  <a:srgbClr val="000000"/>
                </a:solidFill>
                <a:latin typeface="Arial" charset="0"/>
                <a:ea typeface="宋体" pitchFamily="2" charset="-122"/>
              </a:rPr>
              <a:t>如果</a:t>
            </a:r>
            <a:r>
              <a:rPr lang="en-US" altLang="zh-CN" sz="2400" b="1" i="1">
                <a:solidFill>
                  <a:srgbClr val="000000"/>
                </a:solidFill>
                <a:ea typeface="宋体" pitchFamily="2" charset="-122"/>
              </a:rPr>
              <a:t>A</a:t>
            </a:r>
            <a:r>
              <a:rPr lang="zh-CN" altLang="en-US" sz="2400" b="1">
                <a:solidFill>
                  <a:srgbClr val="000000"/>
                </a:solidFill>
                <a:ea typeface="宋体" pitchFamily="2" charset="-122"/>
              </a:rPr>
              <a:t>是</a:t>
            </a:r>
            <a:r>
              <a:rPr lang="zh-CN" altLang="en-US" sz="2400" b="1">
                <a:solidFill>
                  <a:srgbClr val="000000"/>
                </a:solidFill>
                <a:latin typeface="Arial" charset="0"/>
                <a:ea typeface="宋体" pitchFamily="2" charset="-122"/>
              </a:rPr>
              <a:t>由原因</a:t>
            </a:r>
            <a:r>
              <a:rPr lang="en-US" altLang="zh-CN" sz="2400" b="1" i="1">
                <a:solidFill>
                  <a:srgbClr val="000000"/>
                </a:solidFill>
                <a:ea typeface="宋体" pitchFamily="2" charset="-122"/>
              </a:rPr>
              <a:t>B</a:t>
            </a:r>
            <a:r>
              <a:rPr lang="en-US" altLang="zh-CN" sz="2400" b="1" i="1" baseline="-25000">
                <a:solidFill>
                  <a:srgbClr val="000000"/>
                </a:solidFill>
                <a:ea typeface="宋体" pitchFamily="2" charset="-122"/>
              </a:rPr>
              <a:t>i</a:t>
            </a:r>
            <a:r>
              <a:rPr lang="zh-CN" altLang="en-US" sz="2400" b="1">
                <a:solidFill>
                  <a:srgbClr val="000000"/>
                </a:solidFill>
                <a:latin typeface="Arial" charset="0"/>
                <a:ea typeface="宋体" pitchFamily="2" charset="-122"/>
              </a:rPr>
              <a:t>所引起，则</a:t>
            </a:r>
            <a:r>
              <a:rPr lang="en-US" altLang="zh-CN" sz="2400" b="1" i="1">
                <a:solidFill>
                  <a:srgbClr val="000000"/>
                </a:solidFill>
                <a:ea typeface="宋体" pitchFamily="2" charset="-122"/>
              </a:rPr>
              <a:t>A</a:t>
            </a:r>
            <a:r>
              <a:rPr lang="zh-CN" altLang="en-US" sz="2400" b="1">
                <a:solidFill>
                  <a:srgbClr val="000000"/>
                </a:solidFill>
                <a:latin typeface="Arial" charset="0"/>
                <a:ea typeface="宋体" pitchFamily="2" charset="-122"/>
              </a:rPr>
              <a:t>发生的概率是</a:t>
            </a:r>
          </a:p>
        </p:txBody>
      </p:sp>
      <p:graphicFrame>
        <p:nvGraphicFramePr>
          <p:cNvPr id="75778" name="Object 13"/>
          <p:cNvGraphicFramePr>
            <a:graphicFrameLocks noChangeAspect="1"/>
          </p:cNvGraphicFramePr>
          <p:nvPr/>
        </p:nvGraphicFramePr>
        <p:xfrm>
          <a:off x="4910138" y="4010025"/>
          <a:ext cx="87312" cy="168275"/>
        </p:xfrm>
        <a:graphic>
          <a:graphicData uri="http://schemas.openxmlformats.org/presentationml/2006/ole">
            <p:oleObj spid="_x0000_s75778" name="公式" r:id="rId4" imgW="114120" imgH="215640" progId="Equation.3">
              <p:embed/>
            </p:oleObj>
          </a:graphicData>
        </a:graphic>
      </p:graphicFrame>
      <p:sp>
        <p:nvSpPr>
          <p:cNvPr id="841742" name="Text Box 14"/>
          <p:cNvSpPr txBox="1">
            <a:spLocks noChangeArrowheads="1"/>
          </p:cNvSpPr>
          <p:nvPr/>
        </p:nvSpPr>
        <p:spPr bwMode="auto">
          <a:xfrm>
            <a:off x="1857375" y="4060825"/>
            <a:ext cx="5473700" cy="1390650"/>
          </a:xfrm>
          <a:prstGeom prst="rect">
            <a:avLst/>
          </a:prstGeom>
          <a:noFill/>
          <a:ln w="9525" algn="ctr">
            <a:noFill/>
            <a:miter lim="800000"/>
            <a:headEnd/>
            <a:tailEnd/>
          </a:ln>
        </p:spPr>
        <p:txBody>
          <a:bodyPr lIns="91432" tIns="45716" rIns="91432" bIns="45716"/>
          <a:lstStyle/>
          <a:p>
            <a:pPr defTabSz="717550">
              <a:lnSpc>
                <a:spcPct val="115000"/>
              </a:lnSpc>
              <a:spcBef>
                <a:spcPct val="10000"/>
              </a:spcBef>
            </a:pPr>
            <a:r>
              <a:rPr lang="zh-CN" altLang="en-US" sz="2500" b="1">
                <a:solidFill>
                  <a:srgbClr val="000000"/>
                </a:solidFill>
                <a:ea typeface="宋体" pitchFamily="2" charset="-122"/>
              </a:rPr>
              <a:t>      </a:t>
            </a:r>
            <a:r>
              <a:rPr lang="zh-CN" altLang="en-US" sz="2500" b="1">
                <a:solidFill>
                  <a:srgbClr val="000000"/>
                </a:solidFill>
                <a:latin typeface="Arial" charset="0"/>
                <a:ea typeface="宋体" pitchFamily="2" charset="-122"/>
              </a:rPr>
              <a:t>每一原因</a:t>
            </a:r>
            <a:r>
              <a:rPr lang="en-US" altLang="zh-CN" sz="2500" b="1" i="1">
                <a:solidFill>
                  <a:srgbClr val="000000"/>
                </a:solidFill>
                <a:ea typeface="宋体" pitchFamily="2" charset="-122"/>
              </a:rPr>
              <a:t>B</a:t>
            </a:r>
            <a:r>
              <a:rPr lang="en-US" altLang="zh-CN" sz="2500" b="1" i="1" baseline="-25000">
                <a:solidFill>
                  <a:srgbClr val="000000"/>
                </a:solidFill>
                <a:ea typeface="宋体" pitchFamily="2" charset="-122"/>
              </a:rPr>
              <a:t>i</a:t>
            </a:r>
            <a:r>
              <a:rPr lang="zh-CN" altLang="en-US" sz="2500" b="1">
                <a:solidFill>
                  <a:srgbClr val="000000"/>
                </a:solidFill>
                <a:latin typeface="Arial" charset="0"/>
                <a:ea typeface="宋体" pitchFamily="2" charset="-122"/>
              </a:rPr>
              <a:t>都可能导致</a:t>
            </a:r>
            <a:r>
              <a:rPr lang="en-US" altLang="zh-CN" sz="2500" b="1" i="1">
                <a:solidFill>
                  <a:srgbClr val="000000"/>
                </a:solidFill>
                <a:ea typeface="宋体" pitchFamily="2" charset="-122"/>
              </a:rPr>
              <a:t>A</a:t>
            </a:r>
            <a:r>
              <a:rPr lang="zh-CN" altLang="en-US" sz="2500" b="1">
                <a:solidFill>
                  <a:srgbClr val="000000"/>
                </a:solidFill>
                <a:latin typeface="Arial" charset="0"/>
                <a:ea typeface="宋体" pitchFamily="2" charset="-122"/>
              </a:rPr>
              <a:t>发生，故</a:t>
            </a:r>
            <a:r>
              <a:rPr lang="en-US" altLang="zh-CN" sz="2500" b="1" i="1">
                <a:solidFill>
                  <a:srgbClr val="000000"/>
                </a:solidFill>
                <a:ea typeface="宋体" pitchFamily="2" charset="-122"/>
              </a:rPr>
              <a:t>A</a:t>
            </a:r>
            <a:r>
              <a:rPr lang="zh-CN" altLang="en-US" sz="2500" b="1">
                <a:solidFill>
                  <a:srgbClr val="000000"/>
                </a:solidFill>
                <a:latin typeface="Arial" charset="0"/>
                <a:ea typeface="宋体" pitchFamily="2" charset="-122"/>
              </a:rPr>
              <a:t>发生的概率是各原因引起</a:t>
            </a:r>
            <a:r>
              <a:rPr lang="en-US" altLang="zh-CN" sz="2500" b="1" i="1">
                <a:solidFill>
                  <a:srgbClr val="000000"/>
                </a:solidFill>
                <a:ea typeface="宋体" pitchFamily="2" charset="-122"/>
              </a:rPr>
              <a:t>A</a:t>
            </a:r>
            <a:r>
              <a:rPr lang="zh-CN" altLang="en-US" sz="2500" b="1">
                <a:solidFill>
                  <a:srgbClr val="000000"/>
                </a:solidFill>
                <a:latin typeface="Arial" charset="0"/>
                <a:ea typeface="宋体" pitchFamily="2" charset="-122"/>
              </a:rPr>
              <a:t>发生概率的总和，即</a:t>
            </a:r>
            <a:r>
              <a:rPr lang="zh-CN" altLang="en-US" sz="2500" b="1">
                <a:solidFill>
                  <a:srgbClr val="CC6600"/>
                </a:solidFill>
                <a:latin typeface="Arial" charset="0"/>
                <a:ea typeface="宋体" pitchFamily="2" charset="-122"/>
              </a:rPr>
              <a:t>全概率公式</a:t>
            </a:r>
            <a:r>
              <a:rPr lang="en-US" altLang="zh-CN" sz="2500" b="1">
                <a:solidFill>
                  <a:srgbClr val="CC6600"/>
                </a:solidFill>
                <a:ea typeface="宋体" pitchFamily="2" charset="-122"/>
              </a:rPr>
              <a:t>.</a:t>
            </a:r>
          </a:p>
        </p:txBody>
      </p:sp>
      <p:sp>
        <p:nvSpPr>
          <p:cNvPr id="75784" name="Rectangle 16"/>
          <p:cNvSpPr>
            <a:spLocks noChangeArrowheads="1"/>
          </p:cNvSpPr>
          <p:nvPr/>
        </p:nvSpPr>
        <p:spPr bwMode="auto">
          <a:xfrm>
            <a:off x="1689100" y="1889125"/>
            <a:ext cx="6361113" cy="438150"/>
          </a:xfrm>
          <a:prstGeom prst="rect">
            <a:avLst/>
          </a:prstGeom>
          <a:noFill/>
          <a:ln w="9525">
            <a:noFill/>
            <a:miter lim="800000"/>
            <a:headEnd/>
            <a:tailEnd/>
          </a:ln>
        </p:spPr>
        <p:txBody>
          <a:bodyPr lIns="71683" tIns="35841" rIns="71683" bIns="35841" anchor="ctr">
            <a:spAutoFit/>
          </a:bodyPr>
          <a:lstStyle/>
          <a:p>
            <a:pPr algn="ctr" defTabSz="717550"/>
            <a:r>
              <a:rPr lang="zh-CN" altLang="en-US" sz="2400" b="1">
                <a:solidFill>
                  <a:srgbClr val="000000"/>
                </a:solidFill>
                <a:latin typeface="Arial" charset="0"/>
                <a:ea typeface="宋体" pitchFamily="2" charset="-122"/>
              </a:rPr>
              <a:t>我们还可以从另一个角度去理解全概率公式</a:t>
            </a:r>
            <a:r>
              <a:rPr lang="zh-CN" altLang="en-US" sz="2400" b="1">
                <a:solidFill>
                  <a:srgbClr val="000000"/>
                </a:solidFill>
                <a:ea typeface="宋体" pitchFamily="2" charset="-122"/>
              </a:rPr>
              <a:t>：</a:t>
            </a:r>
          </a:p>
        </p:txBody>
      </p:sp>
      <p:graphicFrame>
        <p:nvGraphicFramePr>
          <p:cNvPr id="841745" name="Object 17"/>
          <p:cNvGraphicFramePr>
            <a:graphicFrameLocks noChangeAspect="1"/>
          </p:cNvGraphicFramePr>
          <p:nvPr/>
        </p:nvGraphicFramePr>
        <p:xfrm>
          <a:off x="2867025" y="5429250"/>
          <a:ext cx="3041650" cy="781050"/>
        </p:xfrm>
        <a:graphic>
          <a:graphicData uri="http://schemas.openxmlformats.org/presentationml/2006/ole">
            <p:oleObj spid="_x0000_s75779" name="公式" r:id="rId5" imgW="1600200" imgH="431640" progId="Equation.3">
              <p:embed/>
            </p:oleObj>
          </a:graphicData>
        </a:graphic>
      </p:graphicFrame>
      <p:graphicFrame>
        <p:nvGraphicFramePr>
          <p:cNvPr id="841746" name="Object 18"/>
          <p:cNvGraphicFramePr>
            <a:graphicFrameLocks noChangeAspect="1"/>
          </p:cNvGraphicFramePr>
          <p:nvPr/>
        </p:nvGraphicFramePr>
        <p:xfrm>
          <a:off x="2778125" y="3700463"/>
          <a:ext cx="2968625" cy="460375"/>
        </p:xfrm>
        <a:graphic>
          <a:graphicData uri="http://schemas.openxmlformats.org/presentationml/2006/ole">
            <p:oleObj spid="_x0000_s75780" name="公式" r:id="rId6" imgW="1562040" imgH="253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41740"/>
                                        </p:tgtEl>
                                        <p:attrNameLst>
                                          <p:attrName>style.visibility</p:attrName>
                                        </p:attrNameLst>
                                      </p:cBhvr>
                                      <p:to>
                                        <p:strVal val="visible"/>
                                      </p:to>
                                    </p:set>
                                    <p:anim calcmode="lin" valueType="num">
                                      <p:cBhvr additive="base">
                                        <p:cTn id="7" dur="500" fill="hold"/>
                                        <p:tgtEl>
                                          <p:spTgt spid="841740"/>
                                        </p:tgtEl>
                                        <p:attrNameLst>
                                          <p:attrName>ppt_x</p:attrName>
                                        </p:attrNameLst>
                                      </p:cBhvr>
                                      <p:tavLst>
                                        <p:tav tm="0">
                                          <p:val>
                                            <p:strVal val="1+#ppt_w/2"/>
                                          </p:val>
                                        </p:tav>
                                        <p:tav tm="100000">
                                          <p:val>
                                            <p:strVal val="#ppt_x"/>
                                          </p:val>
                                        </p:tav>
                                      </p:tavLst>
                                    </p:anim>
                                    <p:anim calcmode="lin" valueType="num">
                                      <p:cBhvr additive="base">
                                        <p:cTn id="8" dur="500" fill="hold"/>
                                        <p:tgtEl>
                                          <p:spTgt spid="8417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41742"/>
                                        </p:tgtEl>
                                        <p:attrNameLst>
                                          <p:attrName>style.visibility</p:attrName>
                                        </p:attrNameLst>
                                      </p:cBhvr>
                                      <p:to>
                                        <p:strVal val="visible"/>
                                      </p:to>
                                    </p:set>
                                    <p:animEffect transition="in" filter="wipe(left)">
                                      <p:cBhvr>
                                        <p:cTn id="13" dur="500"/>
                                        <p:tgtEl>
                                          <p:spTgt spid="8417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41745"/>
                                        </p:tgtEl>
                                        <p:attrNameLst>
                                          <p:attrName>style.visibility</p:attrName>
                                        </p:attrNameLst>
                                      </p:cBhvr>
                                      <p:to>
                                        <p:strVal val="visible"/>
                                      </p:to>
                                    </p:set>
                                    <p:animEffect transition="in" filter="wipe(left)">
                                      <p:cBhvr>
                                        <p:cTn id="18" dur="500"/>
                                        <p:tgtEl>
                                          <p:spTgt spid="84174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41746"/>
                                        </p:tgtEl>
                                        <p:attrNameLst>
                                          <p:attrName>style.visibility</p:attrName>
                                        </p:attrNameLst>
                                      </p:cBhvr>
                                      <p:to>
                                        <p:strVal val="visible"/>
                                      </p:to>
                                    </p:set>
                                    <p:animEffect transition="in" filter="wipe(left)">
                                      <p:cBhvr>
                                        <p:cTn id="23" dur="500"/>
                                        <p:tgtEl>
                                          <p:spTgt spid="84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40" grpId="0" autoUpdateAnimBg="0"/>
      <p:bldP spid="841742"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4"/>
          <p:cNvSpPr>
            <a:spLocks noChangeArrowheads="1"/>
          </p:cNvSpPr>
          <p:nvPr/>
        </p:nvSpPr>
        <p:spPr bwMode="auto">
          <a:xfrm>
            <a:off x="1116013" y="727075"/>
            <a:ext cx="4110037" cy="762000"/>
          </a:xfrm>
          <a:prstGeom prst="rect">
            <a:avLst/>
          </a:prstGeom>
          <a:noFill/>
          <a:ln w="9525">
            <a:noFill/>
            <a:miter lim="800000"/>
            <a:headEnd/>
            <a:tailEnd/>
          </a:ln>
        </p:spPr>
        <p:txBody>
          <a:bodyPr wrap="none">
            <a:spAutoFit/>
          </a:bodyPr>
          <a:lstStyle/>
          <a:p>
            <a:r>
              <a:rPr lang="zh-CN" altLang="en-US" sz="4400" b="1">
                <a:ea typeface="宋体" pitchFamily="2" charset="-122"/>
              </a:rPr>
              <a:t>全概公式</a:t>
            </a:r>
            <a:r>
              <a:rPr lang="en-US" altLang="zh-CN" sz="4400" b="1">
                <a:ea typeface="宋体" pitchFamily="2" charset="-122"/>
              </a:rPr>
              <a:t>(Cont.)</a:t>
            </a:r>
          </a:p>
        </p:txBody>
      </p:sp>
      <p:sp>
        <p:nvSpPr>
          <p:cNvPr id="76806" name="Rectangle 11"/>
          <p:cNvSpPr>
            <a:spLocks noChangeArrowheads="1"/>
          </p:cNvSpPr>
          <p:nvPr/>
        </p:nvSpPr>
        <p:spPr bwMode="auto">
          <a:xfrm>
            <a:off x="971550" y="1844675"/>
            <a:ext cx="8001000" cy="1800225"/>
          </a:xfrm>
          <a:prstGeom prst="rect">
            <a:avLst/>
          </a:prstGeom>
          <a:noFill/>
          <a:ln w="9525">
            <a:noFill/>
            <a:miter lim="800000"/>
            <a:headEnd type="none" w="sm" len="sm"/>
            <a:tailEnd type="none" w="sm" len="sm"/>
          </a:ln>
        </p:spPr>
        <p:txBody>
          <a:bodyPr>
            <a:spAutoFit/>
          </a:bodyPr>
          <a:lstStyle/>
          <a:p>
            <a:pPr>
              <a:spcBef>
                <a:spcPct val="50000"/>
              </a:spcBef>
            </a:pPr>
            <a:r>
              <a:rPr lang="zh-CN" altLang="en-US" b="1">
                <a:solidFill>
                  <a:srgbClr val="FF0000"/>
                </a:solidFill>
                <a:latin typeface="黑体" pitchFamily="49" charset="-122"/>
                <a:ea typeface="黑体" pitchFamily="49" charset="-122"/>
              </a:rPr>
              <a:t>例</a:t>
            </a:r>
            <a:r>
              <a:rPr lang="en-US" altLang="zh-CN" b="1">
                <a:ea typeface="宋体" pitchFamily="2" charset="-122"/>
              </a:rPr>
              <a:t>    </a:t>
            </a:r>
            <a:r>
              <a:rPr lang="zh-CN" altLang="en-US" b="1">
                <a:ea typeface="宋体" pitchFamily="2" charset="-122"/>
              </a:rPr>
              <a:t>有一批同一型号的产品</a:t>
            </a:r>
            <a:r>
              <a:rPr lang="en-US" altLang="zh-CN" b="1">
                <a:ea typeface="宋体" pitchFamily="2" charset="-122"/>
              </a:rPr>
              <a:t>,</a:t>
            </a:r>
            <a:r>
              <a:rPr lang="zh-CN" altLang="en-US" b="1">
                <a:ea typeface="宋体" pitchFamily="2" charset="-122"/>
              </a:rPr>
              <a:t>已知其中由一厂生产的占 </a:t>
            </a:r>
            <a:r>
              <a:rPr lang="en-US" altLang="zh-CN" b="1">
                <a:ea typeface="宋体" pitchFamily="2" charset="-122"/>
              </a:rPr>
              <a:t>30</a:t>
            </a:r>
            <a:r>
              <a:rPr lang="en-US" altLang="zh-CN" b="1" i="1">
                <a:ea typeface="宋体" pitchFamily="2" charset="-122"/>
              </a:rPr>
              <a:t>% </a:t>
            </a:r>
            <a:r>
              <a:rPr lang="en-US" altLang="zh-CN" b="1">
                <a:ea typeface="宋体" pitchFamily="2" charset="-122"/>
              </a:rPr>
              <a:t>, </a:t>
            </a:r>
            <a:r>
              <a:rPr lang="zh-CN" altLang="en-US" b="1">
                <a:ea typeface="宋体" pitchFamily="2" charset="-122"/>
              </a:rPr>
              <a:t>二厂生产的占 </a:t>
            </a:r>
            <a:r>
              <a:rPr lang="en-US" altLang="zh-CN" b="1">
                <a:ea typeface="宋体" pitchFamily="2" charset="-122"/>
              </a:rPr>
              <a:t>50</a:t>
            </a:r>
            <a:r>
              <a:rPr lang="en-US" altLang="zh-CN" b="1" i="1">
                <a:ea typeface="宋体" pitchFamily="2" charset="-122"/>
              </a:rPr>
              <a:t>% </a:t>
            </a:r>
            <a:r>
              <a:rPr lang="en-US" altLang="zh-CN" b="1">
                <a:ea typeface="宋体" pitchFamily="2" charset="-122"/>
              </a:rPr>
              <a:t>, </a:t>
            </a:r>
            <a:r>
              <a:rPr lang="zh-CN" altLang="en-US" b="1">
                <a:ea typeface="宋体" pitchFamily="2" charset="-122"/>
              </a:rPr>
              <a:t>三厂生产的占 </a:t>
            </a:r>
            <a:r>
              <a:rPr lang="en-US" altLang="zh-CN" b="1">
                <a:ea typeface="宋体" pitchFamily="2" charset="-122"/>
              </a:rPr>
              <a:t>20</a:t>
            </a:r>
            <a:r>
              <a:rPr lang="en-US" altLang="zh-CN" b="1" i="1">
                <a:ea typeface="宋体" pitchFamily="2" charset="-122"/>
              </a:rPr>
              <a:t>%</a:t>
            </a:r>
            <a:r>
              <a:rPr lang="en-US" altLang="zh-CN" b="1">
                <a:ea typeface="宋体" pitchFamily="2" charset="-122"/>
              </a:rPr>
              <a:t>, </a:t>
            </a:r>
            <a:r>
              <a:rPr lang="zh-CN" altLang="en-US" b="1">
                <a:ea typeface="宋体" pitchFamily="2" charset="-122"/>
              </a:rPr>
              <a:t>又知这三个厂的产品次品率分别为</a:t>
            </a:r>
            <a:r>
              <a:rPr lang="en-US" altLang="zh-CN" b="1">
                <a:ea typeface="宋体" pitchFamily="2" charset="-122"/>
              </a:rPr>
              <a:t>2</a:t>
            </a:r>
            <a:r>
              <a:rPr lang="en-US" altLang="zh-CN" b="1" i="1">
                <a:ea typeface="宋体" pitchFamily="2" charset="-122"/>
              </a:rPr>
              <a:t>%</a:t>
            </a:r>
            <a:r>
              <a:rPr lang="en-US" altLang="zh-CN" b="1">
                <a:ea typeface="宋体" pitchFamily="2" charset="-122"/>
              </a:rPr>
              <a:t> , 1</a:t>
            </a:r>
            <a:r>
              <a:rPr lang="en-US" altLang="zh-CN" b="1" i="1">
                <a:ea typeface="宋体" pitchFamily="2" charset="-122"/>
              </a:rPr>
              <a:t>%</a:t>
            </a:r>
            <a:r>
              <a:rPr lang="en-US" altLang="zh-CN" b="1">
                <a:ea typeface="宋体" pitchFamily="2" charset="-122"/>
              </a:rPr>
              <a:t>, 1</a:t>
            </a:r>
            <a:r>
              <a:rPr lang="en-US" altLang="zh-CN" b="1" i="1">
                <a:ea typeface="宋体" pitchFamily="2" charset="-122"/>
              </a:rPr>
              <a:t>%</a:t>
            </a:r>
            <a:r>
              <a:rPr lang="en-US" altLang="zh-CN" b="1">
                <a:ea typeface="宋体" pitchFamily="2" charset="-122"/>
              </a:rPr>
              <a:t>,</a:t>
            </a:r>
            <a:r>
              <a:rPr lang="zh-CN" altLang="en-US" b="1">
                <a:ea typeface="宋体" pitchFamily="2" charset="-122"/>
              </a:rPr>
              <a:t>问从这批产品中任取一件是次品的概率是多少</a:t>
            </a:r>
            <a:r>
              <a:rPr lang="en-US" altLang="zh-CN" b="1">
                <a:ea typeface="宋体" pitchFamily="2" charset="-122"/>
              </a:rPr>
              <a:t>?</a:t>
            </a:r>
            <a:endParaRPr lang="en-US" altLang="zh-CN" b="1" i="1">
              <a:ea typeface="宋体" pitchFamily="2" charset="-122"/>
            </a:endParaRPr>
          </a:p>
        </p:txBody>
      </p:sp>
      <p:sp>
        <p:nvSpPr>
          <p:cNvPr id="843788" name="Text Box 12"/>
          <p:cNvSpPr txBox="1">
            <a:spLocks noChangeArrowheads="1"/>
          </p:cNvSpPr>
          <p:nvPr/>
        </p:nvSpPr>
        <p:spPr bwMode="auto">
          <a:xfrm>
            <a:off x="2114550" y="4070350"/>
            <a:ext cx="4954588" cy="519113"/>
          </a:xfrm>
          <a:prstGeom prst="rect">
            <a:avLst/>
          </a:prstGeom>
          <a:noFill/>
          <a:ln w="12700" cap="sq">
            <a:noFill/>
            <a:miter lim="800000"/>
            <a:headEnd type="none" w="sm" len="sm"/>
            <a:tailEnd type="none" w="sm" len="sm"/>
          </a:ln>
        </p:spPr>
        <p:txBody>
          <a:bodyPr wrap="none">
            <a:spAutoFit/>
          </a:bodyPr>
          <a:lstStyle/>
          <a:p>
            <a:r>
              <a:rPr lang="zh-CN" altLang="en-US" b="1">
                <a:ea typeface="宋体" pitchFamily="2" charset="-122"/>
              </a:rPr>
              <a:t>设事件 </a:t>
            </a:r>
            <a:r>
              <a:rPr lang="en-US" altLang="zh-CN" b="1" i="1">
                <a:ea typeface="宋体" pitchFamily="2" charset="-122"/>
              </a:rPr>
              <a:t>A </a:t>
            </a:r>
            <a:r>
              <a:rPr lang="zh-CN" altLang="en-US" b="1">
                <a:ea typeface="宋体" pitchFamily="2" charset="-122"/>
              </a:rPr>
              <a:t>为“任取一件为次品”</a:t>
            </a:r>
            <a:r>
              <a:rPr lang="en-US" altLang="zh-CN" b="1">
                <a:ea typeface="宋体" pitchFamily="2" charset="-122"/>
              </a:rPr>
              <a:t>,</a:t>
            </a:r>
          </a:p>
        </p:txBody>
      </p:sp>
      <p:graphicFrame>
        <p:nvGraphicFramePr>
          <p:cNvPr id="843789" name="Object 13"/>
          <p:cNvGraphicFramePr>
            <a:graphicFrameLocks noChangeAspect="1"/>
          </p:cNvGraphicFramePr>
          <p:nvPr/>
        </p:nvGraphicFramePr>
        <p:xfrm>
          <a:off x="1352550" y="4835525"/>
          <a:ext cx="6800850" cy="444500"/>
        </p:xfrm>
        <a:graphic>
          <a:graphicData uri="http://schemas.openxmlformats.org/presentationml/2006/ole">
            <p:oleObj spid="_x0000_s76802" name="Equation" r:id="rId4" imgW="6642000" imgH="444240" progId="Equation.3">
              <p:embed/>
            </p:oleObj>
          </a:graphicData>
        </a:graphic>
      </p:graphicFrame>
      <p:graphicFrame>
        <p:nvGraphicFramePr>
          <p:cNvPr id="843790" name="Object 14"/>
          <p:cNvGraphicFramePr>
            <a:graphicFrameLocks noChangeAspect="1"/>
          </p:cNvGraphicFramePr>
          <p:nvPr/>
        </p:nvGraphicFramePr>
        <p:xfrm>
          <a:off x="1733550" y="5549900"/>
          <a:ext cx="2803525" cy="566738"/>
        </p:xfrm>
        <a:graphic>
          <a:graphicData uri="http://schemas.openxmlformats.org/presentationml/2006/ole">
            <p:oleObj spid="_x0000_s76803" name="Equation" r:id="rId5" imgW="1130040" imgH="228600" progId="">
              <p:embed/>
            </p:oleObj>
          </a:graphicData>
        </a:graphic>
      </p:graphicFrame>
      <p:sp>
        <p:nvSpPr>
          <p:cNvPr id="843791" name="Rectangle 15"/>
          <p:cNvSpPr>
            <a:spLocks noChangeArrowheads="1"/>
          </p:cNvSpPr>
          <p:nvPr/>
        </p:nvSpPr>
        <p:spPr bwMode="auto">
          <a:xfrm>
            <a:off x="1352550" y="4027488"/>
            <a:ext cx="539750" cy="519112"/>
          </a:xfrm>
          <a:prstGeom prst="rect">
            <a:avLst/>
          </a:prstGeom>
          <a:noFill/>
          <a:ln w="9525">
            <a:noFill/>
            <a:miter lim="800000"/>
            <a:headEnd type="none" w="sm" len="sm"/>
            <a:tailEnd type="none" w="sm" len="sm"/>
          </a:ln>
        </p:spPr>
        <p:txBody>
          <a:bodyPr wrap="none">
            <a:spAutoFit/>
          </a:bodyPr>
          <a:lstStyle/>
          <a:p>
            <a:pPr>
              <a:spcBef>
                <a:spcPct val="20000"/>
              </a:spcBef>
            </a:pPr>
            <a:r>
              <a:rPr lang="zh-CN" altLang="en-US" b="1">
                <a:solidFill>
                  <a:srgbClr val="FF0000"/>
                </a:solidFill>
                <a:ea typeface="黑体" pitchFamily="49" charset="-122"/>
              </a:rPr>
              <a:t>解</a:t>
            </a:r>
          </a:p>
        </p:txBody>
      </p:sp>
      <p:graphicFrame>
        <p:nvGraphicFramePr>
          <p:cNvPr id="843792" name="Object 16"/>
          <p:cNvGraphicFramePr>
            <a:graphicFrameLocks noChangeAspect="1"/>
          </p:cNvGraphicFramePr>
          <p:nvPr/>
        </p:nvGraphicFramePr>
        <p:xfrm>
          <a:off x="4857750" y="5613400"/>
          <a:ext cx="3429000" cy="469900"/>
        </p:xfrm>
        <a:graphic>
          <a:graphicData uri="http://schemas.openxmlformats.org/presentationml/2006/ole">
            <p:oleObj spid="_x0000_s76804" name="Equation" r:id="rId6" imgW="3429000" imgH="469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3791"/>
                                        </p:tgtEl>
                                        <p:attrNameLst>
                                          <p:attrName>style.visibility</p:attrName>
                                        </p:attrNameLst>
                                      </p:cBhvr>
                                      <p:to>
                                        <p:strVal val="visible"/>
                                      </p:to>
                                    </p:set>
                                    <p:animEffect transition="in" filter="wipe(left)">
                                      <p:cBhvr>
                                        <p:cTn id="7" dur="500"/>
                                        <p:tgtEl>
                                          <p:spTgt spid="8437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3788"/>
                                        </p:tgtEl>
                                        <p:attrNameLst>
                                          <p:attrName>style.visibility</p:attrName>
                                        </p:attrNameLst>
                                      </p:cBhvr>
                                      <p:to>
                                        <p:strVal val="visible"/>
                                      </p:to>
                                    </p:set>
                                    <p:animEffect transition="in" filter="wipe(left)">
                                      <p:cBhvr>
                                        <p:cTn id="12" dur="500"/>
                                        <p:tgtEl>
                                          <p:spTgt spid="8437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3789"/>
                                        </p:tgtEl>
                                        <p:attrNameLst>
                                          <p:attrName>style.visibility</p:attrName>
                                        </p:attrNameLst>
                                      </p:cBhvr>
                                      <p:to>
                                        <p:strVal val="visible"/>
                                      </p:to>
                                    </p:set>
                                    <p:animEffect transition="in" filter="wipe(left)">
                                      <p:cBhvr>
                                        <p:cTn id="17" dur="500"/>
                                        <p:tgtEl>
                                          <p:spTgt spid="843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43790"/>
                                        </p:tgtEl>
                                        <p:attrNameLst>
                                          <p:attrName>style.visibility</p:attrName>
                                        </p:attrNameLst>
                                      </p:cBhvr>
                                      <p:to>
                                        <p:strVal val="visible"/>
                                      </p:to>
                                    </p:set>
                                    <p:animEffect transition="in" filter="wipe(left)">
                                      <p:cBhvr>
                                        <p:cTn id="22" dur="500"/>
                                        <p:tgtEl>
                                          <p:spTgt spid="8437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43792"/>
                                        </p:tgtEl>
                                        <p:attrNameLst>
                                          <p:attrName>style.visibility</p:attrName>
                                        </p:attrNameLst>
                                      </p:cBhvr>
                                      <p:to>
                                        <p:strVal val="visible"/>
                                      </p:to>
                                    </p:set>
                                    <p:animEffect transition="in" filter="wipe(left)">
                                      <p:cBhvr>
                                        <p:cTn id="27" dur="500"/>
                                        <p:tgtEl>
                                          <p:spTgt spid="843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8" grpId="0" autoUpdateAnimBg="0"/>
      <p:bldP spid="843791"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8" name="Rectangle 4"/>
          <p:cNvSpPr>
            <a:spLocks noChangeArrowheads="1"/>
          </p:cNvSpPr>
          <p:nvPr/>
        </p:nvSpPr>
        <p:spPr bwMode="auto">
          <a:xfrm>
            <a:off x="1319213" y="1987550"/>
            <a:ext cx="2673350" cy="519113"/>
          </a:xfrm>
          <a:prstGeom prst="rect">
            <a:avLst/>
          </a:prstGeom>
          <a:noFill/>
          <a:ln w="9525">
            <a:noFill/>
            <a:miter lim="800000"/>
            <a:headEnd type="none" w="sm" len="sm"/>
            <a:tailEnd type="none" w="sm" len="sm"/>
          </a:ln>
        </p:spPr>
        <p:txBody>
          <a:bodyPr wrap="none">
            <a:spAutoFit/>
          </a:bodyPr>
          <a:lstStyle/>
          <a:p>
            <a:pPr>
              <a:spcBef>
                <a:spcPct val="20000"/>
              </a:spcBef>
            </a:pPr>
            <a:r>
              <a:rPr lang="zh-CN" altLang="en-US" b="1">
                <a:ea typeface="宋体" pitchFamily="2" charset="-122"/>
              </a:rPr>
              <a:t>由全概率公式得</a:t>
            </a:r>
          </a:p>
        </p:txBody>
      </p:sp>
      <p:graphicFrame>
        <p:nvGraphicFramePr>
          <p:cNvPr id="845829" name="Object 5"/>
          <p:cNvGraphicFramePr>
            <a:graphicFrameLocks noChangeAspect="1"/>
          </p:cNvGraphicFramePr>
          <p:nvPr/>
        </p:nvGraphicFramePr>
        <p:xfrm>
          <a:off x="1382713" y="3305175"/>
          <a:ext cx="5791200" cy="431800"/>
        </p:xfrm>
        <a:graphic>
          <a:graphicData uri="http://schemas.openxmlformats.org/presentationml/2006/ole">
            <p:oleObj spid="_x0000_s77826" name="Equation" r:id="rId4" imgW="5790960" imgH="431640" progId="Equation.3">
              <p:embed/>
            </p:oleObj>
          </a:graphicData>
        </a:graphic>
      </p:graphicFrame>
      <p:sp>
        <p:nvSpPr>
          <p:cNvPr id="77833" name="Rectangle 6"/>
          <p:cNvSpPr>
            <a:spLocks noChangeArrowheads="1"/>
          </p:cNvSpPr>
          <p:nvPr/>
        </p:nvSpPr>
        <p:spPr bwMode="auto">
          <a:xfrm>
            <a:off x="2843213" y="333375"/>
            <a:ext cx="4191000" cy="1600200"/>
          </a:xfrm>
          <a:prstGeom prst="rect">
            <a:avLst/>
          </a:prstGeom>
          <a:solidFill>
            <a:srgbClr val="66FFFF"/>
          </a:solidFill>
          <a:ln w="28575">
            <a:solidFill>
              <a:schemeClr val="tx1"/>
            </a:solidFill>
            <a:miter lim="800000"/>
            <a:headEnd type="none" w="sm" len="sm"/>
            <a:tailEnd type="none" w="sm" len="sm"/>
          </a:ln>
        </p:spPr>
        <p:txBody>
          <a:bodyPr wrap="none" anchor="ctr"/>
          <a:lstStyle/>
          <a:p>
            <a:pPr algn="ctr">
              <a:spcBef>
                <a:spcPct val="20000"/>
              </a:spcBef>
            </a:pPr>
            <a:endParaRPr lang="zh-CN" altLang="en-US" sz="2400" b="1">
              <a:ea typeface="宋体" pitchFamily="2" charset="-122"/>
            </a:endParaRPr>
          </a:p>
        </p:txBody>
      </p:sp>
      <p:graphicFrame>
        <p:nvGraphicFramePr>
          <p:cNvPr id="845831" name="Object 7"/>
          <p:cNvGraphicFramePr>
            <a:graphicFrameLocks noChangeAspect="1"/>
          </p:cNvGraphicFramePr>
          <p:nvPr/>
        </p:nvGraphicFramePr>
        <p:xfrm>
          <a:off x="6577013" y="1435100"/>
          <a:ext cx="381000" cy="381000"/>
        </p:xfrm>
        <a:graphic>
          <a:graphicData uri="http://schemas.openxmlformats.org/presentationml/2006/ole">
            <p:oleObj spid="_x0000_s77827" name="Equation" r:id="rId5" imgW="164880" imgH="164880" progId="">
              <p:embed/>
            </p:oleObj>
          </a:graphicData>
        </a:graphic>
      </p:graphicFrame>
      <p:sp>
        <p:nvSpPr>
          <p:cNvPr id="845832" name="Freeform 8"/>
          <p:cNvSpPr>
            <a:spLocks/>
          </p:cNvSpPr>
          <p:nvPr/>
        </p:nvSpPr>
        <p:spPr bwMode="auto">
          <a:xfrm>
            <a:off x="2843213" y="333375"/>
            <a:ext cx="2133600" cy="1600200"/>
          </a:xfrm>
          <a:custGeom>
            <a:avLst/>
            <a:gdLst>
              <a:gd name="T0" fmla="*/ 1920240 w 960"/>
              <a:gd name="T1" fmla="*/ 0 h 960"/>
              <a:gd name="T2" fmla="*/ 1813560 w 960"/>
              <a:gd name="T3" fmla="*/ 640080 h 960"/>
              <a:gd name="T4" fmla="*/ 0 w 960"/>
              <a:gd name="T5" fmla="*/ 1600200 h 960"/>
              <a:gd name="T6" fmla="*/ 0 60000 65536"/>
              <a:gd name="T7" fmla="*/ 0 60000 65536"/>
              <a:gd name="T8" fmla="*/ 0 60000 65536"/>
              <a:gd name="T9" fmla="*/ 0 w 960"/>
              <a:gd name="T10" fmla="*/ 0 h 960"/>
              <a:gd name="T11" fmla="*/ 960 w 960"/>
              <a:gd name="T12" fmla="*/ 960 h 960"/>
            </a:gdLst>
            <a:ahLst/>
            <a:cxnLst>
              <a:cxn ang="T6">
                <a:pos x="T0" y="T1"/>
              </a:cxn>
              <a:cxn ang="T7">
                <a:pos x="T2" y="T3"/>
              </a:cxn>
              <a:cxn ang="T8">
                <a:pos x="T4" y="T5"/>
              </a:cxn>
            </a:cxnLst>
            <a:rect l="T9" t="T10" r="T11" b="T12"/>
            <a:pathLst>
              <a:path w="960" h="960">
                <a:moveTo>
                  <a:pt x="864" y="0"/>
                </a:moveTo>
                <a:cubicBezTo>
                  <a:pt x="912" y="112"/>
                  <a:pt x="960" y="224"/>
                  <a:pt x="816" y="384"/>
                </a:cubicBezTo>
                <a:cubicBezTo>
                  <a:pt x="672" y="544"/>
                  <a:pt x="136" y="864"/>
                  <a:pt x="0" y="960"/>
                </a:cubicBezTo>
              </a:path>
            </a:pathLst>
          </a:custGeom>
          <a:noFill/>
          <a:ln w="28575">
            <a:solidFill>
              <a:srgbClr val="0000FF"/>
            </a:solidFill>
            <a:round/>
            <a:headEnd type="none" w="sm" len="sm"/>
            <a:tailEnd type="none" w="sm" len="sm"/>
          </a:ln>
        </p:spPr>
        <p:txBody>
          <a:bodyPr wrap="none"/>
          <a:lstStyle/>
          <a:p>
            <a:endParaRPr lang="zh-CN" altLang="en-US"/>
          </a:p>
        </p:txBody>
      </p:sp>
      <p:sp>
        <p:nvSpPr>
          <p:cNvPr id="845833" name="Text Box 9"/>
          <p:cNvSpPr txBox="1">
            <a:spLocks noChangeArrowheads="1"/>
          </p:cNvSpPr>
          <p:nvPr/>
        </p:nvSpPr>
        <p:spPr bwMode="auto">
          <a:xfrm>
            <a:off x="2995613" y="673100"/>
            <a:ext cx="742950" cy="457200"/>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sz="2400" b="1">
                <a:ea typeface="宋体" pitchFamily="2" charset="-122"/>
              </a:rPr>
              <a:t>30</a:t>
            </a:r>
            <a:r>
              <a:rPr lang="en-US" altLang="zh-CN" sz="2400" b="1" i="1">
                <a:ea typeface="宋体" pitchFamily="2" charset="-122"/>
              </a:rPr>
              <a:t>%</a:t>
            </a:r>
          </a:p>
        </p:txBody>
      </p:sp>
      <p:sp>
        <p:nvSpPr>
          <p:cNvPr id="845834" name="Freeform 10"/>
          <p:cNvSpPr>
            <a:spLocks/>
          </p:cNvSpPr>
          <p:nvPr/>
        </p:nvSpPr>
        <p:spPr bwMode="auto">
          <a:xfrm>
            <a:off x="4672013" y="942975"/>
            <a:ext cx="685800" cy="990600"/>
          </a:xfrm>
          <a:custGeom>
            <a:avLst/>
            <a:gdLst>
              <a:gd name="T0" fmla="*/ 0 w 480"/>
              <a:gd name="T1" fmla="*/ 0 h 480"/>
              <a:gd name="T2" fmla="*/ 480060 w 480"/>
              <a:gd name="T3" fmla="*/ 396240 h 480"/>
              <a:gd name="T4" fmla="*/ 685800 w 480"/>
              <a:gd name="T5" fmla="*/ 990600 h 480"/>
              <a:gd name="T6" fmla="*/ 0 60000 65536"/>
              <a:gd name="T7" fmla="*/ 0 60000 65536"/>
              <a:gd name="T8" fmla="*/ 0 60000 65536"/>
              <a:gd name="T9" fmla="*/ 0 w 480"/>
              <a:gd name="T10" fmla="*/ 0 h 480"/>
              <a:gd name="T11" fmla="*/ 480 w 480"/>
              <a:gd name="T12" fmla="*/ 480 h 480"/>
            </a:gdLst>
            <a:ahLst/>
            <a:cxnLst>
              <a:cxn ang="T6">
                <a:pos x="T0" y="T1"/>
              </a:cxn>
              <a:cxn ang="T7">
                <a:pos x="T2" y="T3"/>
              </a:cxn>
              <a:cxn ang="T8">
                <a:pos x="T4" y="T5"/>
              </a:cxn>
            </a:cxnLst>
            <a:rect l="T9" t="T10" r="T11" b="T12"/>
            <a:pathLst>
              <a:path w="480" h="480">
                <a:moveTo>
                  <a:pt x="0" y="0"/>
                </a:moveTo>
                <a:cubicBezTo>
                  <a:pt x="128" y="56"/>
                  <a:pt x="256" y="112"/>
                  <a:pt x="336" y="192"/>
                </a:cubicBezTo>
                <a:cubicBezTo>
                  <a:pt x="416" y="272"/>
                  <a:pt x="456" y="432"/>
                  <a:pt x="480" y="480"/>
                </a:cubicBezTo>
              </a:path>
            </a:pathLst>
          </a:custGeom>
          <a:noFill/>
          <a:ln w="28575">
            <a:solidFill>
              <a:srgbClr val="0000FF"/>
            </a:solidFill>
            <a:round/>
            <a:headEnd type="none" w="sm" len="sm"/>
            <a:tailEnd type="none" w="sm" len="sm"/>
          </a:ln>
        </p:spPr>
        <p:txBody>
          <a:bodyPr wrap="none"/>
          <a:lstStyle/>
          <a:p>
            <a:endParaRPr lang="zh-CN" altLang="en-US"/>
          </a:p>
        </p:txBody>
      </p:sp>
      <p:sp>
        <p:nvSpPr>
          <p:cNvPr id="845835" name="Rectangle 11"/>
          <p:cNvSpPr>
            <a:spLocks noChangeArrowheads="1"/>
          </p:cNvSpPr>
          <p:nvPr/>
        </p:nvSpPr>
        <p:spPr bwMode="auto">
          <a:xfrm>
            <a:off x="3986213" y="1400175"/>
            <a:ext cx="742950" cy="457200"/>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sz="2400" b="1">
                <a:ea typeface="宋体" pitchFamily="2" charset="-122"/>
              </a:rPr>
              <a:t>20</a:t>
            </a:r>
            <a:r>
              <a:rPr lang="en-US" altLang="zh-CN" sz="2400" b="1" i="1">
                <a:ea typeface="宋体" pitchFamily="2" charset="-122"/>
              </a:rPr>
              <a:t>%</a:t>
            </a:r>
          </a:p>
        </p:txBody>
      </p:sp>
      <p:sp>
        <p:nvSpPr>
          <p:cNvPr id="845836" name="Text Box 12"/>
          <p:cNvSpPr txBox="1">
            <a:spLocks noChangeArrowheads="1"/>
          </p:cNvSpPr>
          <p:nvPr/>
        </p:nvSpPr>
        <p:spPr bwMode="auto">
          <a:xfrm>
            <a:off x="5891213" y="825500"/>
            <a:ext cx="742950" cy="457200"/>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sz="2400" b="1">
                <a:ea typeface="宋体" pitchFamily="2" charset="-122"/>
              </a:rPr>
              <a:t>50</a:t>
            </a:r>
            <a:r>
              <a:rPr lang="en-US" altLang="zh-CN" sz="2400" b="1" i="1">
                <a:ea typeface="宋体" pitchFamily="2" charset="-122"/>
              </a:rPr>
              <a:t>%</a:t>
            </a:r>
          </a:p>
        </p:txBody>
      </p:sp>
      <p:sp>
        <p:nvSpPr>
          <p:cNvPr id="845837" name="Oval 13"/>
          <p:cNvSpPr>
            <a:spLocks noChangeArrowheads="1"/>
          </p:cNvSpPr>
          <p:nvPr/>
        </p:nvSpPr>
        <p:spPr bwMode="auto">
          <a:xfrm>
            <a:off x="3833813" y="409575"/>
            <a:ext cx="1600200" cy="990600"/>
          </a:xfrm>
          <a:prstGeom prst="ellipse">
            <a:avLst/>
          </a:prstGeom>
          <a:noFill/>
          <a:ln w="38100">
            <a:solidFill>
              <a:srgbClr val="9966FF"/>
            </a:solidFill>
            <a:round/>
            <a:headEnd type="none" w="sm" len="sm"/>
            <a:tailEnd type="none" w="sm" len="sm"/>
          </a:ln>
        </p:spPr>
        <p:txBody>
          <a:bodyPr wrap="none" anchor="ctr"/>
          <a:lstStyle/>
          <a:p>
            <a:pPr algn="ctr">
              <a:spcBef>
                <a:spcPct val="20000"/>
              </a:spcBef>
            </a:pPr>
            <a:endParaRPr lang="zh-CN" altLang="en-US" sz="2400" b="1">
              <a:solidFill>
                <a:srgbClr val="0000FF"/>
              </a:solidFill>
              <a:ea typeface="宋体" pitchFamily="2" charset="-122"/>
            </a:endParaRPr>
          </a:p>
        </p:txBody>
      </p:sp>
      <p:sp>
        <p:nvSpPr>
          <p:cNvPr id="845838" name="Text Box 14"/>
          <p:cNvSpPr txBox="1">
            <a:spLocks noChangeArrowheads="1"/>
          </p:cNvSpPr>
          <p:nvPr/>
        </p:nvSpPr>
        <p:spPr bwMode="auto">
          <a:xfrm>
            <a:off x="3894138" y="638175"/>
            <a:ext cx="590550" cy="457200"/>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sz="2400" b="1">
                <a:ea typeface="宋体" pitchFamily="2" charset="-122"/>
              </a:rPr>
              <a:t>2</a:t>
            </a:r>
            <a:r>
              <a:rPr lang="en-US" altLang="zh-CN" sz="2400" b="1" i="1">
                <a:ea typeface="宋体" pitchFamily="2" charset="-122"/>
              </a:rPr>
              <a:t>%</a:t>
            </a:r>
          </a:p>
        </p:txBody>
      </p:sp>
      <p:sp>
        <p:nvSpPr>
          <p:cNvPr id="845839" name="Text Box 15"/>
          <p:cNvSpPr txBox="1">
            <a:spLocks noChangeArrowheads="1"/>
          </p:cNvSpPr>
          <p:nvPr/>
        </p:nvSpPr>
        <p:spPr bwMode="auto">
          <a:xfrm>
            <a:off x="4332288" y="1012825"/>
            <a:ext cx="590550" cy="457200"/>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sz="2400" b="1">
                <a:ea typeface="宋体" pitchFamily="2" charset="-122"/>
              </a:rPr>
              <a:t>1</a:t>
            </a:r>
            <a:r>
              <a:rPr lang="en-US" altLang="zh-CN" sz="2400" b="1" i="1">
                <a:ea typeface="宋体" pitchFamily="2" charset="-122"/>
              </a:rPr>
              <a:t>%</a:t>
            </a:r>
          </a:p>
        </p:txBody>
      </p:sp>
      <p:sp>
        <p:nvSpPr>
          <p:cNvPr id="845840" name="Text Box 16"/>
          <p:cNvSpPr txBox="1">
            <a:spLocks noChangeArrowheads="1"/>
          </p:cNvSpPr>
          <p:nvPr/>
        </p:nvSpPr>
        <p:spPr bwMode="auto">
          <a:xfrm>
            <a:off x="4808538" y="561975"/>
            <a:ext cx="590550" cy="457200"/>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sz="2400" b="1">
                <a:ea typeface="宋体" pitchFamily="2" charset="-122"/>
              </a:rPr>
              <a:t>1</a:t>
            </a:r>
            <a:r>
              <a:rPr lang="en-US" altLang="zh-CN" sz="2400" b="1" i="1">
                <a:ea typeface="宋体" pitchFamily="2" charset="-122"/>
              </a:rPr>
              <a:t>%</a:t>
            </a:r>
          </a:p>
        </p:txBody>
      </p:sp>
      <p:graphicFrame>
        <p:nvGraphicFramePr>
          <p:cNvPr id="845841" name="Object 17"/>
          <p:cNvGraphicFramePr>
            <a:graphicFrameLocks noChangeAspect="1"/>
          </p:cNvGraphicFramePr>
          <p:nvPr/>
        </p:nvGraphicFramePr>
        <p:xfrm>
          <a:off x="1166813" y="2533650"/>
          <a:ext cx="7086600" cy="596900"/>
        </p:xfrm>
        <a:graphic>
          <a:graphicData uri="http://schemas.openxmlformats.org/presentationml/2006/ole">
            <p:oleObj spid="_x0000_s77828" name="Equation" r:id="rId6" imgW="3593880" imgH="253800" progId="">
              <p:embed/>
            </p:oleObj>
          </a:graphicData>
        </a:graphic>
      </p:graphicFrame>
      <p:graphicFrame>
        <p:nvGraphicFramePr>
          <p:cNvPr id="845842" name="Object 18"/>
          <p:cNvGraphicFramePr>
            <a:graphicFrameLocks noChangeAspect="1"/>
          </p:cNvGraphicFramePr>
          <p:nvPr/>
        </p:nvGraphicFramePr>
        <p:xfrm>
          <a:off x="1395413" y="5229225"/>
          <a:ext cx="6850062" cy="330200"/>
        </p:xfrm>
        <a:graphic>
          <a:graphicData uri="http://schemas.openxmlformats.org/presentationml/2006/ole">
            <p:oleObj spid="_x0000_s77829" name="Equation" r:id="rId7" imgW="6311880" imgH="317160" progId="Equation.3">
              <p:embed/>
            </p:oleObj>
          </a:graphicData>
        </a:graphic>
      </p:graphicFrame>
      <p:graphicFrame>
        <p:nvGraphicFramePr>
          <p:cNvPr id="845843" name="Object 19"/>
          <p:cNvGraphicFramePr>
            <a:graphicFrameLocks noChangeAspect="1"/>
          </p:cNvGraphicFramePr>
          <p:nvPr/>
        </p:nvGraphicFramePr>
        <p:xfrm>
          <a:off x="1363663" y="3914775"/>
          <a:ext cx="7010400" cy="444500"/>
        </p:xfrm>
        <a:graphic>
          <a:graphicData uri="http://schemas.openxmlformats.org/presentationml/2006/ole">
            <p:oleObj spid="_x0000_s77830" name="Equation" r:id="rId8" imgW="7010280" imgH="444240" progId="Equation.3">
              <p:embed/>
            </p:oleObj>
          </a:graphicData>
        </a:graphic>
      </p:graphicFrame>
      <p:graphicFrame>
        <p:nvGraphicFramePr>
          <p:cNvPr id="845844" name="Object 20"/>
          <p:cNvGraphicFramePr>
            <a:graphicFrameLocks noChangeAspect="1"/>
          </p:cNvGraphicFramePr>
          <p:nvPr/>
        </p:nvGraphicFramePr>
        <p:xfrm>
          <a:off x="1243013" y="4518025"/>
          <a:ext cx="7162800" cy="568325"/>
        </p:xfrm>
        <a:graphic>
          <a:graphicData uri="http://schemas.openxmlformats.org/presentationml/2006/ole">
            <p:oleObj spid="_x0000_s77831" name="Equation" r:id="rId9" imgW="3822480" imgH="253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45831"/>
                                        </p:tgtEl>
                                        <p:attrNameLst>
                                          <p:attrName>style.visibility</p:attrName>
                                        </p:attrNameLst>
                                      </p:cBhvr>
                                      <p:to>
                                        <p:strVal val="visible"/>
                                      </p:to>
                                    </p:set>
                                    <p:animEffect transition="in" filter="wipe(left)">
                                      <p:cBhvr>
                                        <p:cTn id="7" dur="500"/>
                                        <p:tgtEl>
                                          <p:spTgt spid="8458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5832"/>
                                        </p:tgtEl>
                                        <p:attrNameLst>
                                          <p:attrName>style.visibility</p:attrName>
                                        </p:attrNameLst>
                                      </p:cBhvr>
                                      <p:to>
                                        <p:strVal val="visible"/>
                                      </p:to>
                                    </p:set>
                                    <p:animEffect transition="in" filter="wipe(left)">
                                      <p:cBhvr>
                                        <p:cTn id="11" dur="500"/>
                                        <p:tgtEl>
                                          <p:spTgt spid="845832"/>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845833"/>
                                        </p:tgtEl>
                                        <p:attrNameLst>
                                          <p:attrName>style.visibility</p:attrName>
                                        </p:attrNameLst>
                                      </p:cBhvr>
                                      <p:to>
                                        <p:strVal val="visible"/>
                                      </p:to>
                                    </p:set>
                                    <p:animEffect transition="in" filter="wipe(left)">
                                      <p:cBhvr>
                                        <p:cTn id="15" dur="75"/>
                                        <p:tgtEl>
                                          <p:spTgt spid="845833"/>
                                        </p:tgtEl>
                                      </p:cBhvr>
                                    </p:animEffect>
                                  </p:childTnLst>
                                </p:cTn>
                              </p:par>
                            </p:childTnLst>
                          </p:cTn>
                        </p:par>
                        <p:par>
                          <p:cTn id="16" fill="hold">
                            <p:stCondLst>
                              <p:cond delay="1225"/>
                            </p:stCondLst>
                            <p:childTnLst>
                              <p:par>
                                <p:cTn id="17" presetID="22" presetClass="entr" presetSubtype="8" fill="hold" grpId="0" nodeType="afterEffect">
                                  <p:stCondLst>
                                    <p:cond delay="0"/>
                                  </p:stCondLst>
                                  <p:childTnLst>
                                    <p:set>
                                      <p:cBhvr>
                                        <p:cTn id="18" dur="1" fill="hold">
                                          <p:stCondLst>
                                            <p:cond delay="0"/>
                                          </p:stCondLst>
                                        </p:cTn>
                                        <p:tgtEl>
                                          <p:spTgt spid="845834"/>
                                        </p:tgtEl>
                                        <p:attrNameLst>
                                          <p:attrName>style.visibility</p:attrName>
                                        </p:attrNameLst>
                                      </p:cBhvr>
                                      <p:to>
                                        <p:strVal val="visible"/>
                                      </p:to>
                                    </p:set>
                                    <p:animEffect transition="in" filter="wipe(left)">
                                      <p:cBhvr>
                                        <p:cTn id="19" dur="500"/>
                                        <p:tgtEl>
                                          <p:spTgt spid="845834"/>
                                        </p:tgtEl>
                                      </p:cBhvr>
                                    </p:animEffect>
                                  </p:childTnLst>
                                </p:cTn>
                              </p:par>
                            </p:childTnLst>
                          </p:cTn>
                        </p:par>
                        <p:par>
                          <p:cTn id="20" fill="hold">
                            <p:stCondLst>
                              <p:cond delay="1725"/>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845835"/>
                                        </p:tgtEl>
                                        <p:attrNameLst>
                                          <p:attrName>style.visibility</p:attrName>
                                        </p:attrNameLst>
                                      </p:cBhvr>
                                      <p:to>
                                        <p:strVal val="visible"/>
                                      </p:to>
                                    </p:set>
                                    <p:animEffect transition="in" filter="wipe(left)">
                                      <p:cBhvr>
                                        <p:cTn id="23" dur="75"/>
                                        <p:tgtEl>
                                          <p:spTgt spid="845835"/>
                                        </p:tgtEl>
                                      </p:cBhvr>
                                    </p:animEffect>
                                  </p:childTnLst>
                                </p:cTn>
                              </p:par>
                            </p:childTnLst>
                          </p:cTn>
                        </p:par>
                        <p:par>
                          <p:cTn id="24" fill="hold">
                            <p:stCondLst>
                              <p:cond delay="1950"/>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845836"/>
                                        </p:tgtEl>
                                        <p:attrNameLst>
                                          <p:attrName>style.visibility</p:attrName>
                                        </p:attrNameLst>
                                      </p:cBhvr>
                                      <p:to>
                                        <p:strVal val="visible"/>
                                      </p:to>
                                    </p:set>
                                    <p:animEffect transition="in" filter="wipe(left)">
                                      <p:cBhvr>
                                        <p:cTn id="27" dur="75"/>
                                        <p:tgtEl>
                                          <p:spTgt spid="8458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45837"/>
                                        </p:tgtEl>
                                        <p:attrNameLst>
                                          <p:attrName>style.visibility</p:attrName>
                                        </p:attrNameLst>
                                      </p:cBhvr>
                                      <p:to>
                                        <p:strVal val="visible"/>
                                      </p:to>
                                    </p:set>
                                    <p:animEffect transition="in" filter="wipe(left)">
                                      <p:cBhvr>
                                        <p:cTn id="32" dur="500"/>
                                        <p:tgtEl>
                                          <p:spTgt spid="845837"/>
                                        </p:tgtEl>
                                      </p:cBhvr>
                                    </p:animEffect>
                                  </p:childTnLst>
                                  <p:subTnLst>
                                    <p:animClr clrSpc="rgb" dir="cw">
                                      <p:cBhvr override="childStyle">
                                        <p:cTn dur="1" fill="hold" display="0" masterRel="nextClick" afterEffect="1"/>
                                        <p:tgtEl>
                                          <p:spTgt spid="845837"/>
                                        </p:tgtEl>
                                        <p:attrNameLst>
                                          <p:attrName>ppt_c</p:attrName>
                                        </p:attrNameLst>
                                      </p:cBhvr>
                                      <p:to>
                                        <a:srgbClr val="CC3399"/>
                                      </p:to>
                                    </p:animClr>
                                  </p:sub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45838"/>
                                        </p:tgtEl>
                                        <p:attrNameLst>
                                          <p:attrName>style.visibility</p:attrName>
                                        </p:attrNameLst>
                                      </p:cBhvr>
                                      <p:to>
                                        <p:strVal val="visible"/>
                                      </p:to>
                                    </p:set>
                                    <p:animEffect transition="in" filter="wipe(left)">
                                      <p:cBhvr>
                                        <p:cTn id="36" dur="500"/>
                                        <p:tgtEl>
                                          <p:spTgt spid="845838"/>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5839"/>
                                        </p:tgtEl>
                                        <p:attrNameLst>
                                          <p:attrName>style.visibility</p:attrName>
                                        </p:attrNameLst>
                                      </p:cBhvr>
                                      <p:to>
                                        <p:strVal val="visible"/>
                                      </p:to>
                                    </p:set>
                                    <p:animEffect transition="in" filter="wipe(left)">
                                      <p:cBhvr>
                                        <p:cTn id="40" dur="500"/>
                                        <p:tgtEl>
                                          <p:spTgt spid="845839"/>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845840"/>
                                        </p:tgtEl>
                                        <p:attrNameLst>
                                          <p:attrName>style.visibility</p:attrName>
                                        </p:attrNameLst>
                                      </p:cBhvr>
                                      <p:to>
                                        <p:strVal val="visible"/>
                                      </p:to>
                                    </p:set>
                                    <p:animEffect transition="in" filter="wipe(left)">
                                      <p:cBhvr>
                                        <p:cTn id="44" dur="500"/>
                                        <p:tgtEl>
                                          <p:spTgt spid="8458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45828"/>
                                        </p:tgtEl>
                                        <p:attrNameLst>
                                          <p:attrName>style.visibility</p:attrName>
                                        </p:attrNameLst>
                                      </p:cBhvr>
                                      <p:to>
                                        <p:strVal val="visible"/>
                                      </p:to>
                                    </p:set>
                                    <p:animEffect transition="in" filter="wipe(left)">
                                      <p:cBhvr>
                                        <p:cTn id="49" dur="500"/>
                                        <p:tgtEl>
                                          <p:spTgt spid="84582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45841"/>
                                        </p:tgtEl>
                                        <p:attrNameLst>
                                          <p:attrName>style.visibility</p:attrName>
                                        </p:attrNameLst>
                                      </p:cBhvr>
                                      <p:to>
                                        <p:strVal val="visible"/>
                                      </p:to>
                                    </p:set>
                                    <p:animEffect transition="in" filter="wipe(left)">
                                      <p:cBhvr>
                                        <p:cTn id="54" dur="500"/>
                                        <p:tgtEl>
                                          <p:spTgt spid="8458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45829"/>
                                        </p:tgtEl>
                                        <p:attrNameLst>
                                          <p:attrName>style.visibility</p:attrName>
                                        </p:attrNameLst>
                                      </p:cBhvr>
                                      <p:to>
                                        <p:strVal val="visible"/>
                                      </p:to>
                                    </p:set>
                                    <p:animEffect transition="in" filter="wipe(left)">
                                      <p:cBhvr>
                                        <p:cTn id="59" dur="500"/>
                                        <p:tgtEl>
                                          <p:spTgt spid="84582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45843"/>
                                        </p:tgtEl>
                                        <p:attrNameLst>
                                          <p:attrName>style.visibility</p:attrName>
                                        </p:attrNameLst>
                                      </p:cBhvr>
                                      <p:to>
                                        <p:strVal val="visible"/>
                                      </p:to>
                                    </p:set>
                                    <p:animEffect transition="in" filter="wipe(left)">
                                      <p:cBhvr>
                                        <p:cTn id="64" dur="500"/>
                                        <p:tgtEl>
                                          <p:spTgt spid="8458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845844"/>
                                        </p:tgtEl>
                                        <p:attrNameLst>
                                          <p:attrName>style.visibility</p:attrName>
                                        </p:attrNameLst>
                                      </p:cBhvr>
                                      <p:to>
                                        <p:strVal val="visible"/>
                                      </p:to>
                                    </p:set>
                                    <p:animEffect transition="in" filter="wipe(left)">
                                      <p:cBhvr>
                                        <p:cTn id="69" dur="500"/>
                                        <p:tgtEl>
                                          <p:spTgt spid="84584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45842"/>
                                        </p:tgtEl>
                                        <p:attrNameLst>
                                          <p:attrName>style.visibility</p:attrName>
                                        </p:attrNameLst>
                                      </p:cBhvr>
                                      <p:to>
                                        <p:strVal val="visible"/>
                                      </p:to>
                                    </p:set>
                                    <p:animEffect transition="in" filter="wipe(left)">
                                      <p:cBhvr>
                                        <p:cTn id="74" dur="500"/>
                                        <p:tgtEl>
                                          <p:spTgt spid="84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28" grpId="0" autoUpdateAnimBg="0"/>
      <p:bldP spid="845832" grpId="0" animBg="1"/>
      <p:bldP spid="845833" grpId="0" autoUpdateAnimBg="0"/>
      <p:bldP spid="845834" grpId="0" animBg="1"/>
      <p:bldP spid="845835" grpId="0" autoUpdateAnimBg="0"/>
      <p:bldP spid="845836" grpId="0" autoUpdateAnimBg="0"/>
      <p:bldP spid="845837" grpId="0" animBg="1" autoUpdateAnimBg="0"/>
      <p:bldP spid="845838" grpId="0" autoUpdateAnimBg="0"/>
      <p:bldP spid="845839" grpId="0" autoUpdateAnimBg="0"/>
      <p:bldP spid="845840"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98" name="Text Box 26"/>
          <p:cNvSpPr txBox="1">
            <a:spLocks noChangeArrowheads="1"/>
          </p:cNvSpPr>
          <p:nvPr/>
        </p:nvSpPr>
        <p:spPr bwMode="auto">
          <a:xfrm>
            <a:off x="893763" y="404813"/>
            <a:ext cx="7854950" cy="2012950"/>
          </a:xfrm>
          <a:prstGeom prst="rect">
            <a:avLst/>
          </a:prstGeom>
          <a:noFill/>
          <a:ln w="9525">
            <a:noFill/>
            <a:miter lim="800000"/>
            <a:headEnd/>
            <a:tailEnd/>
          </a:ln>
        </p:spPr>
        <p:txBody>
          <a:bodyPr>
            <a:spAutoFit/>
          </a:bodyPr>
          <a:lstStyle/>
          <a:p>
            <a:pPr>
              <a:lnSpc>
                <a:spcPct val="90000"/>
              </a:lnSpc>
              <a:spcBef>
                <a:spcPct val="50000"/>
              </a:spcBef>
            </a:pPr>
            <a:r>
              <a:rPr lang="zh-CN" altLang="en-US" b="1">
                <a:solidFill>
                  <a:schemeClr val="hlink"/>
                </a:solidFill>
                <a:ea typeface="宋体" pitchFamily="2" charset="-122"/>
              </a:rPr>
              <a:t> </a:t>
            </a:r>
            <a:r>
              <a:rPr lang="zh-CN" altLang="en-US" b="1">
                <a:solidFill>
                  <a:srgbClr val="0000CC"/>
                </a:solidFill>
                <a:ea typeface="宋体" pitchFamily="2" charset="-122"/>
              </a:rPr>
              <a:t>例</a:t>
            </a:r>
            <a:r>
              <a:rPr lang="zh-CN" altLang="en-US" b="1">
                <a:ea typeface="宋体" pitchFamily="2" charset="-122"/>
              </a:rPr>
              <a:t>    甲、乙、丙三人同时对飞机进行射击</a:t>
            </a:r>
            <a:r>
              <a:rPr lang="en-US" altLang="zh-CN" b="1">
                <a:ea typeface="宋体" pitchFamily="2" charset="-122"/>
              </a:rPr>
              <a:t>, </a:t>
            </a:r>
            <a:r>
              <a:rPr lang="zh-CN" altLang="en-US" b="1">
                <a:ea typeface="宋体" pitchFamily="2" charset="-122"/>
              </a:rPr>
              <a:t>三人击中的概率分别为</a:t>
            </a:r>
            <a:r>
              <a:rPr lang="en-US" altLang="zh-CN" b="1">
                <a:ea typeface="宋体" pitchFamily="2" charset="-122"/>
              </a:rPr>
              <a:t>0.4</a:t>
            </a:r>
            <a:r>
              <a:rPr lang="zh-CN" altLang="en-US" b="1">
                <a:ea typeface="宋体" pitchFamily="2" charset="-122"/>
              </a:rPr>
              <a:t>、</a:t>
            </a:r>
            <a:r>
              <a:rPr lang="en-US" altLang="zh-CN" b="1">
                <a:ea typeface="宋体" pitchFamily="2" charset="-122"/>
              </a:rPr>
              <a:t>0.5</a:t>
            </a:r>
            <a:r>
              <a:rPr lang="zh-CN" altLang="en-US" b="1">
                <a:ea typeface="宋体" pitchFamily="2" charset="-122"/>
              </a:rPr>
              <a:t>、</a:t>
            </a:r>
            <a:r>
              <a:rPr lang="en-US" altLang="zh-CN" b="1">
                <a:ea typeface="宋体" pitchFamily="2" charset="-122"/>
              </a:rPr>
              <a:t>0.7. </a:t>
            </a:r>
            <a:r>
              <a:rPr lang="zh-CN" altLang="en-US" b="1">
                <a:ea typeface="宋体" pitchFamily="2" charset="-122"/>
              </a:rPr>
              <a:t>飞 机被一人击中而击落的概率为</a:t>
            </a:r>
            <a:r>
              <a:rPr lang="en-US" altLang="zh-CN" b="1">
                <a:ea typeface="宋体" pitchFamily="2" charset="-122"/>
              </a:rPr>
              <a:t>0.2,</a:t>
            </a:r>
            <a:r>
              <a:rPr lang="zh-CN" altLang="en-US" b="1">
                <a:ea typeface="宋体" pitchFamily="2" charset="-122"/>
              </a:rPr>
              <a:t>被两人击中而击落的概率为</a:t>
            </a:r>
            <a:r>
              <a:rPr lang="en-US" altLang="zh-CN" b="1">
                <a:ea typeface="宋体" pitchFamily="2" charset="-122"/>
              </a:rPr>
              <a:t>0.6,  </a:t>
            </a:r>
            <a:r>
              <a:rPr lang="zh-CN" altLang="en-US" b="1">
                <a:ea typeface="宋体" pitchFamily="2" charset="-122"/>
              </a:rPr>
              <a:t>若三人都击中</a:t>
            </a:r>
            <a:r>
              <a:rPr lang="en-US" altLang="zh-CN" b="1">
                <a:ea typeface="宋体" pitchFamily="2" charset="-122"/>
              </a:rPr>
              <a:t>, </a:t>
            </a:r>
            <a:r>
              <a:rPr lang="zh-CN" altLang="en-US" b="1">
                <a:ea typeface="宋体" pitchFamily="2" charset="-122"/>
              </a:rPr>
              <a:t>飞机必定被击落</a:t>
            </a:r>
            <a:r>
              <a:rPr lang="en-US" altLang="zh-CN" b="1">
                <a:ea typeface="宋体" pitchFamily="2" charset="-122"/>
              </a:rPr>
              <a:t>,  </a:t>
            </a:r>
            <a:r>
              <a:rPr lang="zh-CN" altLang="en-US" b="1">
                <a:ea typeface="宋体" pitchFamily="2" charset="-122"/>
              </a:rPr>
              <a:t>求飞机被击落的概率</a:t>
            </a:r>
            <a:r>
              <a:rPr lang="en-US" altLang="zh-CN" b="1">
                <a:ea typeface="宋体" pitchFamily="2" charset="-122"/>
              </a:rPr>
              <a:t>.</a:t>
            </a:r>
            <a:endParaRPr lang="en-US" altLang="zh-CN" b="1">
              <a:solidFill>
                <a:schemeClr val="tx2"/>
              </a:solidFill>
              <a:ea typeface="宋体" pitchFamily="2" charset="-122"/>
            </a:endParaRPr>
          </a:p>
        </p:txBody>
      </p:sp>
      <p:sp>
        <p:nvSpPr>
          <p:cNvPr id="847899" name="Text Box 27"/>
          <p:cNvSpPr txBox="1">
            <a:spLocks noChangeArrowheads="1"/>
          </p:cNvSpPr>
          <p:nvPr/>
        </p:nvSpPr>
        <p:spPr bwMode="auto">
          <a:xfrm>
            <a:off x="1116013" y="2492375"/>
            <a:ext cx="4772025" cy="946150"/>
          </a:xfrm>
          <a:prstGeom prst="rect">
            <a:avLst/>
          </a:prstGeom>
          <a:noFill/>
          <a:ln w="9525">
            <a:noFill/>
            <a:miter lim="800000"/>
            <a:headEnd/>
            <a:tailEnd/>
          </a:ln>
        </p:spPr>
        <p:txBody>
          <a:bodyPr>
            <a:spAutoFit/>
          </a:bodyPr>
          <a:lstStyle/>
          <a:p>
            <a:pPr eaLnBrk="0" hangingPunct="0"/>
            <a:r>
              <a:rPr lang="zh-CN" altLang="en-US" b="1">
                <a:ea typeface="宋体" pitchFamily="2" charset="-122"/>
              </a:rPr>
              <a:t>              设</a:t>
            </a:r>
            <a:r>
              <a:rPr lang="en-US" altLang="zh-CN" b="1" i="1">
                <a:ea typeface="宋体" pitchFamily="2" charset="-122"/>
              </a:rPr>
              <a:t>A</a:t>
            </a:r>
            <a:r>
              <a:rPr lang="en-US" altLang="zh-CN" b="1">
                <a:ea typeface="宋体" pitchFamily="2" charset="-122"/>
              </a:rPr>
              <a:t>={</a:t>
            </a:r>
            <a:r>
              <a:rPr lang="zh-CN" altLang="en-US" b="1">
                <a:ea typeface="宋体" pitchFamily="2" charset="-122"/>
              </a:rPr>
              <a:t>飞机被击落</a:t>
            </a:r>
            <a:r>
              <a:rPr lang="en-US" altLang="zh-CN" b="1">
                <a:ea typeface="宋体" pitchFamily="2" charset="-122"/>
              </a:rPr>
              <a:t>}</a:t>
            </a:r>
          </a:p>
          <a:p>
            <a:pPr eaLnBrk="0" hangingPunct="0"/>
            <a:r>
              <a:rPr lang="en-US" altLang="zh-CN" b="1">
                <a:ea typeface="宋体" pitchFamily="2" charset="-122"/>
              </a:rPr>
              <a:t>  </a:t>
            </a:r>
            <a:r>
              <a:rPr lang="en-US" altLang="zh-CN" b="1" i="1">
                <a:ea typeface="宋体" pitchFamily="2" charset="-122"/>
              </a:rPr>
              <a:t>B</a:t>
            </a:r>
            <a:r>
              <a:rPr lang="en-US" altLang="zh-CN" b="1" i="1" baseline="-25000">
                <a:ea typeface="宋体" pitchFamily="2" charset="-122"/>
              </a:rPr>
              <a:t>i</a:t>
            </a:r>
            <a:r>
              <a:rPr lang="en-US" altLang="zh-CN" b="1">
                <a:ea typeface="宋体" pitchFamily="2" charset="-122"/>
              </a:rPr>
              <a:t>={</a:t>
            </a:r>
            <a:r>
              <a:rPr lang="zh-CN" altLang="en-US" b="1">
                <a:ea typeface="宋体" pitchFamily="2" charset="-122"/>
              </a:rPr>
              <a:t>飞机被</a:t>
            </a:r>
            <a:r>
              <a:rPr lang="en-US" altLang="zh-CN" b="1" i="1">
                <a:ea typeface="宋体" pitchFamily="2" charset="-122"/>
              </a:rPr>
              <a:t>i</a:t>
            </a:r>
            <a:r>
              <a:rPr lang="zh-CN" altLang="en-US" b="1">
                <a:ea typeface="宋体" pitchFamily="2" charset="-122"/>
              </a:rPr>
              <a:t>人击中</a:t>
            </a:r>
            <a:r>
              <a:rPr lang="en-US" altLang="zh-CN" b="1">
                <a:ea typeface="宋体" pitchFamily="2" charset="-122"/>
              </a:rPr>
              <a:t>}, </a:t>
            </a:r>
            <a:r>
              <a:rPr lang="en-US" altLang="zh-CN" b="1" i="1">
                <a:ea typeface="宋体" pitchFamily="2" charset="-122"/>
              </a:rPr>
              <a:t>i</a:t>
            </a:r>
            <a:r>
              <a:rPr lang="en-US" altLang="zh-CN" b="1">
                <a:ea typeface="宋体" pitchFamily="2" charset="-122"/>
              </a:rPr>
              <a:t>=1,2,3</a:t>
            </a:r>
          </a:p>
        </p:txBody>
      </p:sp>
      <p:sp>
        <p:nvSpPr>
          <p:cNvPr id="847900" name="Rectangle 28"/>
          <p:cNvSpPr>
            <a:spLocks noChangeArrowheads="1"/>
          </p:cNvSpPr>
          <p:nvPr/>
        </p:nvSpPr>
        <p:spPr bwMode="auto">
          <a:xfrm>
            <a:off x="900113" y="4581525"/>
            <a:ext cx="2763837" cy="519113"/>
          </a:xfrm>
          <a:prstGeom prst="rect">
            <a:avLst/>
          </a:prstGeom>
          <a:noFill/>
          <a:ln w="9525">
            <a:noFill/>
            <a:miter lim="800000"/>
            <a:headEnd/>
            <a:tailEnd/>
          </a:ln>
        </p:spPr>
        <p:txBody>
          <a:bodyPr anchor="ctr">
            <a:spAutoFit/>
          </a:bodyPr>
          <a:lstStyle/>
          <a:p>
            <a:pPr eaLnBrk="0" hangingPunct="0"/>
            <a:r>
              <a:rPr lang="zh-CN" altLang="en-US" b="1">
                <a:ea typeface="宋体" pitchFamily="2" charset="-122"/>
              </a:rPr>
              <a:t>  由全概率公式</a:t>
            </a:r>
            <a:endParaRPr lang="zh-CN" altLang="en-US" b="1">
              <a:solidFill>
                <a:schemeClr val="tx2"/>
              </a:solidFill>
              <a:ea typeface="宋体" pitchFamily="2" charset="-122"/>
            </a:endParaRPr>
          </a:p>
        </p:txBody>
      </p:sp>
      <p:sp>
        <p:nvSpPr>
          <p:cNvPr id="847901" name="Rectangle 29"/>
          <p:cNvSpPr>
            <a:spLocks noChangeArrowheads="1"/>
          </p:cNvSpPr>
          <p:nvPr/>
        </p:nvSpPr>
        <p:spPr bwMode="auto">
          <a:xfrm>
            <a:off x="1042988" y="3789363"/>
            <a:ext cx="3960812" cy="519112"/>
          </a:xfrm>
          <a:prstGeom prst="rect">
            <a:avLst/>
          </a:prstGeom>
          <a:solidFill>
            <a:schemeClr val="accent1"/>
          </a:solidFill>
          <a:ln w="9525">
            <a:noFill/>
            <a:miter lim="800000"/>
            <a:headEnd/>
            <a:tailEnd/>
          </a:ln>
        </p:spPr>
        <p:txBody>
          <a:bodyPr anchor="ctr">
            <a:spAutoFit/>
          </a:bodyPr>
          <a:lstStyle/>
          <a:p>
            <a:r>
              <a:rPr lang="zh-CN" altLang="en-US" b="1">
                <a:solidFill>
                  <a:srgbClr val="0000CC"/>
                </a:solidFill>
                <a:ea typeface="宋体" pitchFamily="2" charset="-122"/>
              </a:rPr>
              <a:t>则      </a:t>
            </a:r>
            <a:r>
              <a:rPr lang="en-US" altLang="zh-CN" b="1" i="1">
                <a:solidFill>
                  <a:srgbClr val="0000CC"/>
                </a:solidFill>
                <a:ea typeface="宋体" pitchFamily="2" charset="-122"/>
              </a:rPr>
              <a:t>A=B</a:t>
            </a:r>
            <a:r>
              <a:rPr lang="en-US" altLang="zh-CN" b="1" baseline="-25000">
                <a:solidFill>
                  <a:srgbClr val="0000CC"/>
                </a:solidFill>
                <a:ea typeface="宋体" pitchFamily="2" charset="-122"/>
              </a:rPr>
              <a:t>1</a:t>
            </a:r>
            <a:r>
              <a:rPr lang="en-US" altLang="zh-CN" b="1" i="1">
                <a:solidFill>
                  <a:srgbClr val="0000CC"/>
                </a:solidFill>
                <a:ea typeface="宋体" pitchFamily="2" charset="-122"/>
              </a:rPr>
              <a:t>A+B</a:t>
            </a:r>
            <a:r>
              <a:rPr lang="en-US" altLang="zh-CN" b="1" baseline="-25000">
                <a:solidFill>
                  <a:srgbClr val="0000CC"/>
                </a:solidFill>
                <a:ea typeface="宋体" pitchFamily="2" charset="-122"/>
              </a:rPr>
              <a:t>2</a:t>
            </a:r>
            <a:r>
              <a:rPr lang="en-US" altLang="zh-CN" b="1" i="1">
                <a:solidFill>
                  <a:srgbClr val="0000CC"/>
                </a:solidFill>
                <a:ea typeface="宋体" pitchFamily="2" charset="-122"/>
              </a:rPr>
              <a:t>A+B</a:t>
            </a:r>
            <a:r>
              <a:rPr lang="en-US" altLang="zh-CN" b="1" baseline="-25000">
                <a:solidFill>
                  <a:srgbClr val="0000CC"/>
                </a:solidFill>
                <a:ea typeface="宋体" pitchFamily="2" charset="-122"/>
              </a:rPr>
              <a:t>3</a:t>
            </a:r>
            <a:r>
              <a:rPr lang="en-US" altLang="zh-CN" b="1" i="1">
                <a:solidFill>
                  <a:srgbClr val="0000CC"/>
                </a:solidFill>
                <a:ea typeface="宋体" pitchFamily="2" charset="-122"/>
              </a:rPr>
              <a:t>A</a:t>
            </a:r>
            <a:endParaRPr lang="en-US" altLang="zh-CN" b="1">
              <a:solidFill>
                <a:srgbClr val="0000CC"/>
              </a:solidFill>
              <a:ea typeface="宋体" pitchFamily="2" charset="-122"/>
            </a:endParaRPr>
          </a:p>
        </p:txBody>
      </p:sp>
      <p:sp>
        <p:nvSpPr>
          <p:cNvPr id="847902" name="Rectangle 30"/>
          <p:cNvSpPr>
            <a:spLocks noChangeArrowheads="1"/>
          </p:cNvSpPr>
          <p:nvPr/>
        </p:nvSpPr>
        <p:spPr bwMode="auto">
          <a:xfrm>
            <a:off x="1258888" y="2420938"/>
            <a:ext cx="539750" cy="519112"/>
          </a:xfrm>
          <a:prstGeom prst="rect">
            <a:avLst/>
          </a:prstGeom>
          <a:noFill/>
          <a:ln w="9525">
            <a:noFill/>
            <a:miter lim="800000"/>
            <a:headEnd/>
            <a:tailEnd/>
          </a:ln>
        </p:spPr>
        <p:txBody>
          <a:bodyPr wrap="none" anchor="ctr">
            <a:spAutoFit/>
          </a:bodyPr>
          <a:lstStyle/>
          <a:p>
            <a:pPr algn="ctr"/>
            <a:r>
              <a:rPr lang="zh-CN" altLang="en-US" b="1">
                <a:ea typeface="宋体" pitchFamily="2" charset="-122"/>
              </a:rPr>
              <a:t>解</a:t>
            </a:r>
          </a:p>
        </p:txBody>
      </p:sp>
      <p:grpSp>
        <p:nvGrpSpPr>
          <p:cNvPr id="2" name="Group 31"/>
          <p:cNvGrpSpPr>
            <a:grpSpLocks/>
          </p:cNvGrpSpPr>
          <p:nvPr/>
        </p:nvGrpSpPr>
        <p:grpSpPr bwMode="auto">
          <a:xfrm>
            <a:off x="6692900" y="3860800"/>
            <a:ext cx="2451100" cy="2057400"/>
            <a:chOff x="3936" y="2352"/>
            <a:chExt cx="1544" cy="1296"/>
          </a:xfrm>
        </p:grpSpPr>
        <p:sp>
          <p:nvSpPr>
            <p:cNvPr id="144394" name="Rectangle 32"/>
            <p:cNvSpPr>
              <a:spLocks noChangeArrowheads="1"/>
            </p:cNvSpPr>
            <p:nvPr/>
          </p:nvSpPr>
          <p:spPr bwMode="auto">
            <a:xfrm>
              <a:off x="3936" y="2352"/>
              <a:ext cx="1536" cy="1296"/>
            </a:xfrm>
            <a:prstGeom prst="rect">
              <a:avLst/>
            </a:prstGeom>
            <a:noFill/>
            <a:ln w="9525">
              <a:solidFill>
                <a:schemeClr val="tx1"/>
              </a:solidFill>
              <a:miter lim="800000"/>
              <a:headEnd/>
              <a:tailEnd/>
            </a:ln>
          </p:spPr>
          <p:txBody>
            <a:bodyPr wrap="none" anchor="ctr"/>
            <a:lstStyle/>
            <a:p>
              <a:endParaRPr lang="zh-CN" altLang="en-US"/>
            </a:p>
          </p:txBody>
        </p:sp>
        <p:sp>
          <p:nvSpPr>
            <p:cNvPr id="144395" name="Rectangle 33"/>
            <p:cNvSpPr>
              <a:spLocks noChangeArrowheads="1"/>
            </p:cNvSpPr>
            <p:nvPr/>
          </p:nvSpPr>
          <p:spPr bwMode="auto">
            <a:xfrm>
              <a:off x="3980" y="2397"/>
              <a:ext cx="1500" cy="1134"/>
            </a:xfrm>
            <a:prstGeom prst="rect">
              <a:avLst/>
            </a:prstGeom>
            <a:noFill/>
            <a:ln w="9525">
              <a:noFill/>
              <a:miter lim="800000"/>
              <a:headEnd/>
              <a:tailEnd/>
            </a:ln>
          </p:spPr>
          <p:txBody>
            <a:bodyPr anchor="ctr">
              <a:spAutoFit/>
            </a:bodyPr>
            <a:lstStyle/>
            <a:p>
              <a:pPr algn="ctr"/>
              <a:r>
                <a:rPr lang="zh-CN" altLang="en-US" b="1">
                  <a:ea typeface="宋体" pitchFamily="2" charset="-122"/>
                </a:rPr>
                <a:t>依题意，</a:t>
              </a:r>
            </a:p>
            <a:p>
              <a:pPr algn="ct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a:t>
              </a:r>
              <a:r>
                <a:rPr lang="en-US" altLang="zh-CN" b="1">
                  <a:solidFill>
                    <a:schemeClr val="tx2"/>
                  </a:solidFill>
                  <a:ea typeface="宋体" pitchFamily="2" charset="-122"/>
                </a:rPr>
                <a:t>|</a:t>
              </a:r>
              <a:r>
                <a:rPr lang="en-US" altLang="zh-CN" b="1" i="1">
                  <a:solidFill>
                    <a:schemeClr val="tx2"/>
                  </a:solidFill>
                  <a:ea typeface="宋体" pitchFamily="2" charset="-122"/>
                </a:rPr>
                <a:t>B</a:t>
              </a:r>
              <a:r>
                <a:rPr lang="en-US" altLang="zh-CN" b="1" baseline="-25000">
                  <a:solidFill>
                    <a:schemeClr val="tx2"/>
                  </a:solidFill>
                  <a:ea typeface="宋体" pitchFamily="2" charset="-122"/>
                </a:rPr>
                <a:t>1</a:t>
              </a:r>
              <a:r>
                <a:rPr lang="en-US" altLang="zh-CN" b="1">
                  <a:solidFill>
                    <a:schemeClr val="tx2"/>
                  </a:solidFill>
                  <a:ea typeface="宋体" pitchFamily="2" charset="-122"/>
                </a:rPr>
                <a:t>)=0.2, </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a:t>
              </a:r>
              <a:r>
                <a:rPr lang="en-US" altLang="zh-CN" b="1">
                  <a:solidFill>
                    <a:schemeClr val="tx2"/>
                  </a:solidFill>
                  <a:ea typeface="宋体" pitchFamily="2" charset="-122"/>
                </a:rPr>
                <a:t>|</a:t>
              </a:r>
              <a:r>
                <a:rPr lang="en-US" altLang="zh-CN" b="1" i="1">
                  <a:solidFill>
                    <a:schemeClr val="tx2"/>
                  </a:solidFill>
                  <a:ea typeface="宋体" pitchFamily="2" charset="-122"/>
                </a:rPr>
                <a:t>B</a:t>
              </a:r>
              <a:r>
                <a:rPr lang="en-US" altLang="zh-CN" b="1" baseline="-25000">
                  <a:solidFill>
                    <a:schemeClr val="tx2"/>
                  </a:solidFill>
                  <a:ea typeface="宋体" pitchFamily="2" charset="-122"/>
                </a:rPr>
                <a:t>2</a:t>
              </a:r>
              <a:r>
                <a:rPr lang="en-US" altLang="zh-CN" b="1">
                  <a:solidFill>
                    <a:schemeClr val="tx2"/>
                  </a:solidFill>
                  <a:ea typeface="宋体" pitchFamily="2" charset="-122"/>
                </a:rPr>
                <a:t>)=0.6,</a:t>
              </a:r>
            </a:p>
            <a:p>
              <a:r>
                <a:rPr lang="en-US" altLang="zh-CN" b="1">
                  <a:solidFill>
                    <a:schemeClr val="tx2"/>
                  </a:solidFill>
                  <a:ea typeface="宋体" pitchFamily="2" charset="-122"/>
                </a:rPr>
                <a:t>  </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A|B</a:t>
              </a:r>
              <a:r>
                <a:rPr lang="en-US" altLang="zh-CN" b="1" baseline="-25000">
                  <a:solidFill>
                    <a:schemeClr val="tx2"/>
                  </a:solidFill>
                  <a:ea typeface="宋体" pitchFamily="2" charset="-122"/>
                </a:rPr>
                <a:t>3</a:t>
              </a:r>
              <a:r>
                <a:rPr lang="en-US" altLang="zh-CN" b="1">
                  <a:solidFill>
                    <a:schemeClr val="tx2"/>
                  </a:solidFill>
                  <a:ea typeface="宋体" pitchFamily="2" charset="-122"/>
                </a:rPr>
                <a:t>)=1</a:t>
              </a:r>
              <a:endParaRPr lang="en-US" altLang="zh-CN" sz="3200" b="1">
                <a:ea typeface="宋体" pitchFamily="2" charset="-122"/>
              </a:endParaRPr>
            </a:p>
          </p:txBody>
        </p:sp>
      </p:grpSp>
      <p:sp>
        <p:nvSpPr>
          <p:cNvPr id="847907" name="Rectangle 35"/>
          <p:cNvSpPr>
            <a:spLocks noChangeArrowheads="1"/>
          </p:cNvSpPr>
          <p:nvPr/>
        </p:nvSpPr>
        <p:spPr bwMode="auto">
          <a:xfrm>
            <a:off x="1187450" y="5013325"/>
            <a:ext cx="5340350" cy="519113"/>
          </a:xfrm>
          <a:prstGeom prst="rect">
            <a:avLst/>
          </a:prstGeom>
          <a:noFill/>
          <a:ln w="9525">
            <a:noFill/>
            <a:miter lim="800000"/>
            <a:headEnd/>
            <a:tailEnd/>
          </a:ln>
        </p:spPr>
        <p:txBody>
          <a:bodyPr wrap="none">
            <a:spAutoFit/>
          </a:bodyPr>
          <a:lstStyle/>
          <a:p>
            <a:pPr algn="ctr" eaLnBrk="0" hangingPunct="0"/>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a:t>
            </a:r>
            <a:r>
              <a:rPr lang="en-US" altLang="zh-CN" b="1">
                <a:solidFill>
                  <a:schemeClr val="tx2"/>
                </a:solidFill>
                <a:ea typeface="宋体" pitchFamily="2" charset="-122"/>
              </a:rPr>
              <a:t>)=</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B</a:t>
            </a:r>
            <a:r>
              <a:rPr lang="en-US" altLang="zh-CN" b="1" baseline="-25000">
                <a:solidFill>
                  <a:schemeClr val="tx2"/>
                </a:solidFill>
                <a:ea typeface="宋体" pitchFamily="2" charset="-122"/>
              </a:rPr>
              <a:t>1</a:t>
            </a:r>
            <a:r>
              <a:rPr lang="en-US" altLang="zh-CN" b="1">
                <a:solidFill>
                  <a:schemeClr val="tx2"/>
                </a:solidFill>
                <a:ea typeface="宋体" pitchFamily="2" charset="-122"/>
              </a:rPr>
              <a:t>)</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a:t>
            </a:r>
            <a:r>
              <a:rPr lang="en-US" altLang="zh-CN" b="1">
                <a:solidFill>
                  <a:schemeClr val="tx2"/>
                </a:solidFill>
                <a:ea typeface="宋体" pitchFamily="2" charset="-122"/>
              </a:rPr>
              <a:t> |</a:t>
            </a:r>
            <a:r>
              <a:rPr lang="en-US" altLang="zh-CN" b="1" i="1">
                <a:solidFill>
                  <a:schemeClr val="tx2"/>
                </a:solidFill>
                <a:ea typeface="宋体" pitchFamily="2" charset="-122"/>
              </a:rPr>
              <a:t>B</a:t>
            </a:r>
            <a:r>
              <a:rPr lang="en-US" altLang="zh-CN" b="1" baseline="-25000">
                <a:solidFill>
                  <a:schemeClr val="tx2"/>
                </a:solidFill>
                <a:ea typeface="宋体" pitchFamily="2" charset="-122"/>
              </a:rPr>
              <a:t>1</a:t>
            </a:r>
            <a:r>
              <a:rPr lang="en-US" altLang="zh-CN" b="1">
                <a:solidFill>
                  <a:schemeClr val="tx2"/>
                </a:solidFill>
                <a:ea typeface="宋体" pitchFamily="2" charset="-122"/>
              </a:rPr>
              <a:t>)+ </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B</a:t>
            </a:r>
            <a:r>
              <a:rPr lang="en-US" altLang="zh-CN" b="1" baseline="-25000">
                <a:solidFill>
                  <a:schemeClr val="tx2"/>
                </a:solidFill>
                <a:ea typeface="宋体" pitchFamily="2" charset="-122"/>
              </a:rPr>
              <a:t>2</a:t>
            </a:r>
            <a:r>
              <a:rPr lang="en-US" altLang="zh-CN" b="1">
                <a:solidFill>
                  <a:schemeClr val="tx2"/>
                </a:solidFill>
                <a:ea typeface="宋体" pitchFamily="2" charset="-122"/>
              </a:rPr>
              <a:t>)</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a:t>
            </a:r>
            <a:r>
              <a:rPr lang="en-US" altLang="zh-CN" b="1">
                <a:solidFill>
                  <a:schemeClr val="tx2"/>
                </a:solidFill>
                <a:ea typeface="宋体" pitchFamily="2" charset="-122"/>
              </a:rPr>
              <a:t>|</a:t>
            </a:r>
            <a:r>
              <a:rPr lang="en-US" altLang="zh-CN" b="1" i="1">
                <a:solidFill>
                  <a:schemeClr val="tx2"/>
                </a:solidFill>
                <a:ea typeface="宋体" pitchFamily="2" charset="-122"/>
              </a:rPr>
              <a:t>B</a:t>
            </a:r>
            <a:r>
              <a:rPr lang="en-US" altLang="zh-CN" b="1" baseline="-25000">
                <a:solidFill>
                  <a:schemeClr val="tx2"/>
                </a:solidFill>
                <a:ea typeface="宋体" pitchFamily="2" charset="-122"/>
              </a:rPr>
              <a:t>2</a:t>
            </a:r>
            <a:r>
              <a:rPr lang="en-US" altLang="zh-CN" b="1">
                <a:solidFill>
                  <a:schemeClr val="tx2"/>
                </a:solidFill>
                <a:ea typeface="宋体" pitchFamily="2" charset="-122"/>
              </a:rPr>
              <a:t>)</a:t>
            </a:r>
          </a:p>
        </p:txBody>
      </p:sp>
      <p:sp>
        <p:nvSpPr>
          <p:cNvPr id="847908" name="Rectangle 36"/>
          <p:cNvSpPr>
            <a:spLocks noChangeArrowheads="1"/>
          </p:cNvSpPr>
          <p:nvPr/>
        </p:nvSpPr>
        <p:spPr bwMode="auto">
          <a:xfrm>
            <a:off x="4067175" y="5661025"/>
            <a:ext cx="2505075" cy="519113"/>
          </a:xfrm>
          <a:prstGeom prst="rect">
            <a:avLst/>
          </a:prstGeom>
          <a:noFill/>
          <a:ln w="9525">
            <a:noFill/>
            <a:miter lim="800000"/>
            <a:headEnd/>
            <a:tailEnd/>
          </a:ln>
        </p:spPr>
        <p:txBody>
          <a:bodyPr wrap="none">
            <a:spAutoFit/>
          </a:bodyPr>
          <a:lstStyle/>
          <a:p>
            <a:pPr algn="ctr" eaLnBrk="0" hangingPunct="0"/>
            <a:r>
              <a:rPr lang="en-US" altLang="zh-CN" b="1">
                <a:solidFill>
                  <a:schemeClr val="tx2"/>
                </a:solidFill>
                <a:ea typeface="宋体" pitchFamily="2" charset="-122"/>
              </a:rPr>
              <a:t>+ </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B</a:t>
            </a:r>
            <a:r>
              <a:rPr lang="en-US" altLang="zh-CN" b="1" baseline="-25000">
                <a:solidFill>
                  <a:schemeClr val="tx2"/>
                </a:solidFill>
                <a:ea typeface="宋体" pitchFamily="2" charset="-122"/>
              </a:rPr>
              <a:t>3</a:t>
            </a:r>
            <a:r>
              <a:rPr lang="en-US" altLang="zh-CN" b="1">
                <a:solidFill>
                  <a:schemeClr val="tx2"/>
                </a:solidFill>
                <a:ea typeface="宋体" pitchFamily="2" charset="-122"/>
              </a:rPr>
              <a:t>)</a:t>
            </a:r>
            <a:r>
              <a:rPr lang="en-US" altLang="zh-CN" b="1" i="1">
                <a:solidFill>
                  <a:schemeClr val="tx2"/>
                </a:solidFill>
                <a:ea typeface="宋体" pitchFamily="2" charset="-122"/>
              </a:rPr>
              <a:t>P</a:t>
            </a:r>
            <a:r>
              <a:rPr lang="en-US" altLang="zh-CN" b="1">
                <a:solidFill>
                  <a:schemeClr val="tx2"/>
                </a:solidFill>
                <a:ea typeface="宋体" pitchFamily="2" charset="-122"/>
              </a:rPr>
              <a:t>(</a:t>
            </a:r>
            <a:r>
              <a:rPr lang="en-US" altLang="zh-CN" b="1" i="1">
                <a:solidFill>
                  <a:schemeClr val="tx2"/>
                </a:solidFill>
                <a:ea typeface="宋体" pitchFamily="2" charset="-122"/>
              </a:rPr>
              <a:t>A</a:t>
            </a:r>
            <a:r>
              <a:rPr lang="en-US" altLang="zh-CN" b="1">
                <a:solidFill>
                  <a:schemeClr val="tx2"/>
                </a:solidFill>
                <a:ea typeface="宋体" pitchFamily="2" charset="-122"/>
              </a:rPr>
              <a:t> |</a:t>
            </a:r>
            <a:r>
              <a:rPr lang="en-US" altLang="zh-CN" b="1" i="1">
                <a:solidFill>
                  <a:schemeClr val="tx2"/>
                </a:solidFill>
                <a:ea typeface="宋体" pitchFamily="2" charset="-122"/>
              </a:rPr>
              <a:t>B</a:t>
            </a:r>
            <a:r>
              <a:rPr lang="en-US" altLang="zh-CN" b="1" baseline="-25000">
                <a:solidFill>
                  <a:schemeClr val="tx2"/>
                </a:solidFill>
                <a:ea typeface="宋体" pitchFamily="2" charset="-122"/>
              </a:rPr>
              <a:t>3</a:t>
            </a:r>
            <a:r>
              <a:rPr lang="en-US" altLang="zh-CN" b="1">
                <a:solidFill>
                  <a:schemeClr val="tx2"/>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47898"/>
                                        </p:tgtEl>
                                        <p:attrNameLst>
                                          <p:attrName>style.visibility</p:attrName>
                                        </p:attrNameLst>
                                      </p:cBhvr>
                                      <p:to>
                                        <p:strVal val="visible"/>
                                      </p:to>
                                    </p:set>
                                    <p:animEffect transition="in" filter="barn(outVertical)">
                                      <p:cBhvr>
                                        <p:cTn id="7" dur="500"/>
                                        <p:tgtEl>
                                          <p:spTgt spid="8478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47902"/>
                                        </p:tgtEl>
                                        <p:attrNameLst>
                                          <p:attrName>style.visibility</p:attrName>
                                        </p:attrNameLst>
                                      </p:cBhvr>
                                      <p:to>
                                        <p:strVal val="visible"/>
                                      </p:to>
                                    </p:set>
                                    <p:anim calcmode="lin" valueType="num">
                                      <p:cBhvr additive="base">
                                        <p:cTn id="12" dur="500" fill="hold"/>
                                        <p:tgtEl>
                                          <p:spTgt spid="847902"/>
                                        </p:tgtEl>
                                        <p:attrNameLst>
                                          <p:attrName>ppt_x</p:attrName>
                                        </p:attrNameLst>
                                      </p:cBhvr>
                                      <p:tavLst>
                                        <p:tav tm="0">
                                          <p:val>
                                            <p:strVal val="0-#ppt_w/2"/>
                                          </p:val>
                                        </p:tav>
                                        <p:tav tm="100000">
                                          <p:val>
                                            <p:strVal val="#ppt_x"/>
                                          </p:val>
                                        </p:tav>
                                      </p:tavLst>
                                    </p:anim>
                                    <p:anim calcmode="lin" valueType="num">
                                      <p:cBhvr additive="base">
                                        <p:cTn id="13" dur="500" fill="hold"/>
                                        <p:tgtEl>
                                          <p:spTgt spid="84790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47899"/>
                                        </p:tgtEl>
                                        <p:attrNameLst>
                                          <p:attrName>style.visibility</p:attrName>
                                        </p:attrNameLst>
                                      </p:cBhvr>
                                      <p:to>
                                        <p:strVal val="visible"/>
                                      </p:to>
                                    </p:set>
                                    <p:anim calcmode="lin" valueType="num">
                                      <p:cBhvr additive="base">
                                        <p:cTn id="18" dur="500" fill="hold"/>
                                        <p:tgtEl>
                                          <p:spTgt spid="847899"/>
                                        </p:tgtEl>
                                        <p:attrNameLst>
                                          <p:attrName>ppt_x</p:attrName>
                                        </p:attrNameLst>
                                      </p:cBhvr>
                                      <p:tavLst>
                                        <p:tav tm="0">
                                          <p:val>
                                            <p:strVal val="#ppt_x"/>
                                          </p:val>
                                        </p:tav>
                                        <p:tav tm="100000">
                                          <p:val>
                                            <p:strVal val="#ppt_x"/>
                                          </p:val>
                                        </p:tav>
                                      </p:tavLst>
                                    </p:anim>
                                    <p:anim calcmode="lin" valueType="num">
                                      <p:cBhvr additive="base">
                                        <p:cTn id="19" dur="500" fill="hold"/>
                                        <p:tgtEl>
                                          <p:spTgt spid="84789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47901"/>
                                        </p:tgtEl>
                                        <p:attrNameLst>
                                          <p:attrName>style.visibility</p:attrName>
                                        </p:attrNameLst>
                                      </p:cBhvr>
                                      <p:to>
                                        <p:strVal val="visible"/>
                                      </p:to>
                                    </p:set>
                                    <p:anim calcmode="lin" valueType="num">
                                      <p:cBhvr additive="base">
                                        <p:cTn id="24" dur="500" fill="hold"/>
                                        <p:tgtEl>
                                          <p:spTgt spid="847901"/>
                                        </p:tgtEl>
                                        <p:attrNameLst>
                                          <p:attrName>ppt_x</p:attrName>
                                        </p:attrNameLst>
                                      </p:cBhvr>
                                      <p:tavLst>
                                        <p:tav tm="0">
                                          <p:val>
                                            <p:strVal val="1+#ppt_w/2"/>
                                          </p:val>
                                        </p:tav>
                                        <p:tav tm="100000">
                                          <p:val>
                                            <p:strVal val="#ppt_x"/>
                                          </p:val>
                                        </p:tav>
                                      </p:tavLst>
                                    </p:anim>
                                    <p:anim calcmode="lin" valueType="num">
                                      <p:cBhvr additive="base">
                                        <p:cTn id="25" dur="500" fill="hold"/>
                                        <p:tgtEl>
                                          <p:spTgt spid="84790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47900"/>
                                        </p:tgtEl>
                                        <p:attrNameLst>
                                          <p:attrName>style.visibility</p:attrName>
                                        </p:attrNameLst>
                                      </p:cBhvr>
                                      <p:to>
                                        <p:strVal val="visible"/>
                                      </p:to>
                                    </p:set>
                                    <p:anim calcmode="lin" valueType="num">
                                      <p:cBhvr additive="base">
                                        <p:cTn id="30" dur="500" fill="hold"/>
                                        <p:tgtEl>
                                          <p:spTgt spid="847900"/>
                                        </p:tgtEl>
                                        <p:attrNameLst>
                                          <p:attrName>ppt_x</p:attrName>
                                        </p:attrNameLst>
                                      </p:cBhvr>
                                      <p:tavLst>
                                        <p:tav tm="0">
                                          <p:val>
                                            <p:strVal val="#ppt_x"/>
                                          </p:val>
                                        </p:tav>
                                        <p:tav tm="100000">
                                          <p:val>
                                            <p:strVal val="#ppt_x"/>
                                          </p:val>
                                        </p:tav>
                                      </p:tavLst>
                                    </p:anim>
                                    <p:anim calcmode="lin" valueType="num">
                                      <p:cBhvr additive="base">
                                        <p:cTn id="31" dur="500" fill="hold"/>
                                        <p:tgtEl>
                                          <p:spTgt spid="84790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47907"/>
                                        </p:tgtEl>
                                        <p:attrNameLst>
                                          <p:attrName>style.visibility</p:attrName>
                                        </p:attrNameLst>
                                      </p:cBhvr>
                                      <p:to>
                                        <p:strVal val="visible"/>
                                      </p:to>
                                    </p:set>
                                    <p:animEffect transition="in" filter="wipe(left)">
                                      <p:cBhvr>
                                        <p:cTn id="36" dur="500"/>
                                        <p:tgtEl>
                                          <p:spTgt spid="84790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47908"/>
                                        </p:tgtEl>
                                        <p:attrNameLst>
                                          <p:attrName>style.visibility</p:attrName>
                                        </p:attrNameLst>
                                      </p:cBhvr>
                                      <p:to>
                                        <p:strVal val="visible"/>
                                      </p:to>
                                    </p:set>
                                    <p:animEffect transition="in" filter="wipe(down)">
                                      <p:cBhvr>
                                        <p:cTn id="41" dur="500"/>
                                        <p:tgtEl>
                                          <p:spTgt spid="84790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1+#ppt_w/2"/>
                                          </p:val>
                                        </p:tav>
                                        <p:tav tm="100000">
                                          <p:val>
                                            <p:strVal val="#ppt_x"/>
                                          </p:val>
                                        </p:tav>
                                      </p:tavLst>
                                    </p:anim>
                                    <p:anim calcmode="lin" valueType="num">
                                      <p:cBhvr additive="base">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98" grpId="0" autoUpdateAnimBg="0"/>
      <p:bldP spid="847899" grpId="0" autoUpdateAnimBg="0"/>
      <p:bldP spid="847900" grpId="0" autoUpdateAnimBg="0"/>
      <p:bldP spid="847901" grpId="0" animBg="1" autoUpdateAnimBg="0"/>
      <p:bldP spid="847902" grpId="0" autoUpdateAnimBg="0"/>
      <p:bldP spid="847907" grpId="0"/>
      <p:bldP spid="84790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4" name="Text Box 4"/>
          <p:cNvSpPr txBox="1">
            <a:spLocks noChangeArrowheads="1"/>
          </p:cNvSpPr>
          <p:nvPr/>
        </p:nvSpPr>
        <p:spPr bwMode="auto">
          <a:xfrm>
            <a:off x="1116013" y="1720850"/>
            <a:ext cx="1649412" cy="433388"/>
          </a:xfrm>
          <a:prstGeom prst="rect">
            <a:avLst/>
          </a:prstGeom>
          <a:noFill/>
          <a:ln w="9525">
            <a:noFill/>
            <a:miter lim="800000"/>
            <a:headEnd/>
            <a:tailEnd/>
          </a:ln>
        </p:spPr>
        <p:txBody>
          <a:bodyPr>
            <a:spAutoFit/>
          </a:bodyPr>
          <a:lstStyle/>
          <a:p>
            <a:pPr>
              <a:lnSpc>
                <a:spcPct val="80000"/>
              </a:lnSpc>
              <a:spcBef>
                <a:spcPct val="50000"/>
              </a:spcBef>
            </a:pPr>
            <a:r>
              <a:rPr lang="zh-CN" altLang="en-US" b="1">
                <a:ea typeface="宋体" pitchFamily="2" charset="-122"/>
              </a:rPr>
              <a:t>可求得</a:t>
            </a:r>
          </a:p>
        </p:txBody>
      </p:sp>
      <p:sp>
        <p:nvSpPr>
          <p:cNvPr id="849925" name="Text Box 5"/>
          <p:cNvSpPr txBox="1">
            <a:spLocks noChangeArrowheads="1"/>
          </p:cNvSpPr>
          <p:nvPr/>
        </p:nvSpPr>
        <p:spPr bwMode="auto">
          <a:xfrm>
            <a:off x="971550" y="549275"/>
            <a:ext cx="8172450" cy="987425"/>
          </a:xfrm>
          <a:prstGeom prst="rect">
            <a:avLst/>
          </a:prstGeom>
          <a:noFill/>
          <a:ln w="9525">
            <a:noFill/>
            <a:miter lim="800000"/>
            <a:headEnd/>
            <a:tailEnd/>
          </a:ln>
        </p:spPr>
        <p:txBody>
          <a:bodyPr>
            <a:spAutoFit/>
          </a:bodyPr>
          <a:lstStyle/>
          <a:p>
            <a:pPr eaLnBrk="0" hangingPunct="0">
              <a:lnSpc>
                <a:spcPct val="105000"/>
              </a:lnSpc>
            </a:pPr>
            <a:r>
              <a:rPr lang="zh-CN" altLang="en-US" b="1">
                <a:ea typeface="宋体" pitchFamily="2" charset="-122"/>
              </a:rPr>
              <a:t> 为求</a:t>
            </a:r>
            <a:r>
              <a:rPr lang="en-US" altLang="zh-CN" b="1" i="1">
                <a:ea typeface="宋体" pitchFamily="2" charset="-122"/>
              </a:rPr>
              <a:t>P</a:t>
            </a:r>
            <a:r>
              <a:rPr lang="en-US" altLang="zh-CN" b="1">
                <a:ea typeface="宋体" pitchFamily="2" charset="-122"/>
              </a:rPr>
              <a:t>(</a:t>
            </a:r>
            <a:r>
              <a:rPr lang="en-US" altLang="zh-CN" b="1" i="1">
                <a:ea typeface="宋体" pitchFamily="2" charset="-122"/>
              </a:rPr>
              <a:t>B</a:t>
            </a:r>
            <a:r>
              <a:rPr lang="en-US" altLang="zh-CN" b="1" i="1" baseline="-25000">
                <a:ea typeface="宋体" pitchFamily="2" charset="-122"/>
              </a:rPr>
              <a:t>i </a:t>
            </a:r>
            <a:r>
              <a:rPr lang="en-US" altLang="zh-CN" b="1">
                <a:ea typeface="宋体" pitchFamily="2" charset="-122"/>
              </a:rPr>
              <a:t>) , </a:t>
            </a:r>
            <a:r>
              <a:rPr lang="en-US" altLang="zh-CN" b="1" baseline="-25000">
                <a:ea typeface="宋体" pitchFamily="2" charset="-122"/>
              </a:rPr>
              <a:t> </a:t>
            </a:r>
            <a:endParaRPr lang="en-US" altLang="zh-CN" b="1">
              <a:ea typeface="宋体" pitchFamily="2" charset="-122"/>
            </a:endParaRPr>
          </a:p>
          <a:p>
            <a:pPr eaLnBrk="0" hangingPunct="0">
              <a:lnSpc>
                <a:spcPct val="105000"/>
              </a:lnSpc>
            </a:pPr>
            <a:r>
              <a:rPr lang="en-US" altLang="zh-CN" b="1">
                <a:ea typeface="宋体" pitchFamily="2" charset="-122"/>
              </a:rPr>
              <a:t>     </a:t>
            </a:r>
            <a:r>
              <a:rPr lang="zh-CN" altLang="en-US" b="1">
                <a:ea typeface="宋体" pitchFamily="2" charset="-122"/>
              </a:rPr>
              <a:t>设 </a:t>
            </a:r>
            <a:r>
              <a:rPr lang="en-US" altLang="zh-CN" b="1" i="1">
                <a:ea typeface="宋体" pitchFamily="2" charset="-122"/>
              </a:rPr>
              <a:t>H</a:t>
            </a:r>
            <a:r>
              <a:rPr lang="en-US" altLang="zh-CN" b="1" i="1" baseline="-25000">
                <a:ea typeface="宋体" pitchFamily="2" charset="-122"/>
              </a:rPr>
              <a:t>i</a:t>
            </a:r>
            <a:r>
              <a:rPr lang="en-US" altLang="zh-CN" b="1">
                <a:ea typeface="宋体" pitchFamily="2" charset="-122"/>
              </a:rPr>
              <a:t>={</a:t>
            </a:r>
            <a:r>
              <a:rPr lang="zh-CN" altLang="en-US" b="1">
                <a:ea typeface="宋体" pitchFamily="2" charset="-122"/>
              </a:rPr>
              <a:t>飞机被第</a:t>
            </a:r>
            <a:r>
              <a:rPr lang="en-US" altLang="zh-CN" b="1" i="1">
                <a:ea typeface="宋体" pitchFamily="2" charset="-122"/>
              </a:rPr>
              <a:t>i</a:t>
            </a:r>
            <a:r>
              <a:rPr lang="zh-CN" altLang="en-US" b="1">
                <a:ea typeface="宋体" pitchFamily="2" charset="-122"/>
              </a:rPr>
              <a:t>人击中</a:t>
            </a:r>
            <a:r>
              <a:rPr lang="en-US" altLang="zh-CN" b="1">
                <a:ea typeface="宋体" pitchFamily="2" charset="-122"/>
              </a:rPr>
              <a:t>},  </a:t>
            </a:r>
            <a:r>
              <a:rPr lang="en-US" altLang="zh-CN" b="1" i="1">
                <a:ea typeface="宋体" pitchFamily="2" charset="-122"/>
              </a:rPr>
              <a:t> i</a:t>
            </a:r>
            <a:r>
              <a:rPr lang="en-US" altLang="zh-CN" b="1">
                <a:ea typeface="宋体" pitchFamily="2" charset="-122"/>
              </a:rPr>
              <a:t>=1,2,3          </a:t>
            </a:r>
          </a:p>
        </p:txBody>
      </p:sp>
      <p:sp>
        <p:nvSpPr>
          <p:cNvPr id="849926" name="Rectangle 6"/>
          <p:cNvSpPr>
            <a:spLocks noChangeArrowheads="1"/>
          </p:cNvSpPr>
          <p:nvPr/>
        </p:nvSpPr>
        <p:spPr bwMode="auto">
          <a:xfrm>
            <a:off x="1200150" y="4457700"/>
            <a:ext cx="3028950" cy="519113"/>
          </a:xfrm>
          <a:prstGeom prst="rect">
            <a:avLst/>
          </a:prstGeom>
          <a:noFill/>
          <a:ln w="9525">
            <a:noFill/>
            <a:miter lim="800000"/>
            <a:headEnd/>
            <a:tailEnd/>
          </a:ln>
        </p:spPr>
        <p:txBody>
          <a:bodyPr wrap="none" anchor="ctr">
            <a:spAutoFit/>
          </a:bodyPr>
          <a:lstStyle/>
          <a:p>
            <a:r>
              <a:rPr lang="zh-CN" altLang="en-US" b="1">
                <a:ea typeface="宋体" pitchFamily="2" charset="-122"/>
              </a:rPr>
              <a:t>将数据代入计算得</a:t>
            </a:r>
          </a:p>
        </p:txBody>
      </p:sp>
      <p:sp>
        <p:nvSpPr>
          <p:cNvPr id="849927" name="Rectangle 7"/>
          <p:cNvSpPr>
            <a:spLocks noChangeArrowheads="1"/>
          </p:cNvSpPr>
          <p:nvPr/>
        </p:nvSpPr>
        <p:spPr bwMode="auto">
          <a:xfrm>
            <a:off x="2092325" y="5105400"/>
            <a:ext cx="5426075" cy="519113"/>
          </a:xfrm>
          <a:prstGeom prst="rect">
            <a:avLst/>
          </a:prstGeom>
          <a:noFill/>
          <a:ln w="9525">
            <a:noFill/>
            <a:miter lim="800000"/>
            <a:headEnd/>
            <a:tailEnd/>
          </a:ln>
        </p:spPr>
        <p:txBody>
          <a:bodyPr wrap="none">
            <a:spAutoFit/>
          </a:bodyPr>
          <a:lstStyle/>
          <a:p>
            <a:pPr algn="ctr" eaLnBrk="0" hangingPunct="0"/>
            <a:r>
              <a:rPr lang="en-US" altLang="zh-CN" b="1" i="1">
                <a:ea typeface="宋体" pitchFamily="2" charset="-122"/>
              </a:rPr>
              <a:t>P</a:t>
            </a:r>
            <a:r>
              <a:rPr lang="en-US" altLang="zh-CN" b="1">
                <a:ea typeface="宋体" pitchFamily="2" charset="-122"/>
              </a:rPr>
              <a:t>(</a:t>
            </a:r>
            <a:r>
              <a:rPr lang="en-US" altLang="zh-CN" b="1" i="1">
                <a:ea typeface="宋体" pitchFamily="2" charset="-122"/>
              </a:rPr>
              <a:t>B</a:t>
            </a:r>
            <a:r>
              <a:rPr lang="en-US" altLang="zh-CN" b="1" baseline="-25000">
                <a:ea typeface="宋体" pitchFamily="2" charset="-122"/>
              </a:rPr>
              <a:t>1</a:t>
            </a:r>
            <a:r>
              <a:rPr lang="en-US" altLang="zh-CN" b="1">
                <a:ea typeface="宋体" pitchFamily="2" charset="-122"/>
              </a:rPr>
              <a:t>)=0.36;</a:t>
            </a:r>
            <a:r>
              <a:rPr lang="en-US" altLang="zh-CN" b="1" i="1">
                <a:ea typeface="宋体" pitchFamily="2" charset="-122"/>
              </a:rPr>
              <a:t>P</a:t>
            </a:r>
            <a:r>
              <a:rPr lang="en-US" altLang="zh-CN" b="1">
                <a:ea typeface="宋体" pitchFamily="2" charset="-122"/>
              </a:rPr>
              <a:t>(</a:t>
            </a:r>
            <a:r>
              <a:rPr lang="en-US" altLang="zh-CN" b="1" i="1">
                <a:ea typeface="宋体" pitchFamily="2" charset="-122"/>
              </a:rPr>
              <a:t>B</a:t>
            </a:r>
            <a:r>
              <a:rPr lang="en-US" altLang="zh-CN" b="1" baseline="-25000">
                <a:ea typeface="宋体" pitchFamily="2" charset="-122"/>
              </a:rPr>
              <a:t>2</a:t>
            </a:r>
            <a:r>
              <a:rPr lang="en-US" altLang="zh-CN" b="1">
                <a:ea typeface="宋体" pitchFamily="2" charset="-122"/>
              </a:rPr>
              <a:t>)=0.41;</a:t>
            </a:r>
            <a:r>
              <a:rPr lang="en-US" altLang="zh-CN" b="1" i="1">
                <a:ea typeface="宋体" pitchFamily="2" charset="-122"/>
              </a:rPr>
              <a:t>P</a:t>
            </a:r>
            <a:r>
              <a:rPr lang="en-US" altLang="zh-CN" b="1">
                <a:ea typeface="宋体" pitchFamily="2" charset="-122"/>
              </a:rPr>
              <a:t>(</a:t>
            </a:r>
            <a:r>
              <a:rPr lang="en-US" altLang="zh-CN" b="1" i="1">
                <a:ea typeface="宋体" pitchFamily="2" charset="-122"/>
              </a:rPr>
              <a:t>B</a:t>
            </a:r>
            <a:r>
              <a:rPr lang="en-US" altLang="zh-CN" b="1" baseline="-25000">
                <a:ea typeface="宋体" pitchFamily="2" charset="-122"/>
              </a:rPr>
              <a:t>3</a:t>
            </a:r>
            <a:r>
              <a:rPr lang="en-US" altLang="zh-CN" b="1">
                <a:ea typeface="宋体" pitchFamily="2" charset="-122"/>
              </a:rPr>
              <a:t>)=0.14.</a:t>
            </a:r>
          </a:p>
        </p:txBody>
      </p:sp>
      <p:graphicFrame>
        <p:nvGraphicFramePr>
          <p:cNvPr id="849928" name="Object 8"/>
          <p:cNvGraphicFramePr>
            <a:graphicFrameLocks noChangeAspect="1"/>
          </p:cNvGraphicFramePr>
          <p:nvPr/>
        </p:nvGraphicFramePr>
        <p:xfrm>
          <a:off x="1628775" y="2382838"/>
          <a:ext cx="6781800" cy="622300"/>
        </p:xfrm>
        <a:graphic>
          <a:graphicData uri="http://schemas.openxmlformats.org/presentationml/2006/ole">
            <p:oleObj spid="_x0000_s78850" name="Equation" r:id="rId4" imgW="6781680" imgH="622080" progId="">
              <p:embed/>
            </p:oleObj>
          </a:graphicData>
        </a:graphic>
      </p:graphicFrame>
      <p:graphicFrame>
        <p:nvGraphicFramePr>
          <p:cNvPr id="849929" name="Object 9"/>
          <p:cNvGraphicFramePr>
            <a:graphicFrameLocks noChangeAspect="1"/>
          </p:cNvGraphicFramePr>
          <p:nvPr/>
        </p:nvGraphicFramePr>
        <p:xfrm>
          <a:off x="1555750" y="3057525"/>
          <a:ext cx="6743700" cy="622300"/>
        </p:xfrm>
        <a:graphic>
          <a:graphicData uri="http://schemas.openxmlformats.org/presentationml/2006/ole">
            <p:oleObj spid="_x0000_s78851" name="Equation" r:id="rId5" imgW="6743520" imgH="622080" progId="">
              <p:embed/>
            </p:oleObj>
          </a:graphicData>
        </a:graphic>
      </p:graphicFrame>
      <p:graphicFrame>
        <p:nvGraphicFramePr>
          <p:cNvPr id="849930" name="Object 10"/>
          <p:cNvGraphicFramePr>
            <a:graphicFrameLocks noChangeAspect="1"/>
          </p:cNvGraphicFramePr>
          <p:nvPr/>
        </p:nvGraphicFramePr>
        <p:xfrm>
          <a:off x="1589088" y="3824288"/>
          <a:ext cx="3263900" cy="508000"/>
        </p:xfrm>
        <a:graphic>
          <a:graphicData uri="http://schemas.openxmlformats.org/presentationml/2006/ole">
            <p:oleObj spid="_x0000_s78852" name="Equation" r:id="rId6" imgW="3263760" imgH="50796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25"/>
                                        </p:tgtEl>
                                        <p:attrNameLst>
                                          <p:attrName>style.visibility</p:attrName>
                                        </p:attrNameLst>
                                      </p:cBhvr>
                                      <p:to>
                                        <p:strVal val="visible"/>
                                      </p:to>
                                    </p:set>
                                    <p:animEffect transition="in" filter="wipe(left)">
                                      <p:cBhvr>
                                        <p:cTn id="7" dur="500"/>
                                        <p:tgtEl>
                                          <p:spTgt spid="8499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49924"/>
                                        </p:tgtEl>
                                        <p:attrNameLst>
                                          <p:attrName>style.visibility</p:attrName>
                                        </p:attrNameLst>
                                      </p:cBhvr>
                                      <p:to>
                                        <p:strVal val="visible"/>
                                      </p:to>
                                    </p:set>
                                    <p:anim calcmode="lin" valueType="num">
                                      <p:cBhvr additive="base">
                                        <p:cTn id="12" dur="500" fill="hold"/>
                                        <p:tgtEl>
                                          <p:spTgt spid="849924"/>
                                        </p:tgtEl>
                                        <p:attrNameLst>
                                          <p:attrName>ppt_x</p:attrName>
                                        </p:attrNameLst>
                                      </p:cBhvr>
                                      <p:tavLst>
                                        <p:tav tm="0">
                                          <p:val>
                                            <p:strVal val="0-#ppt_w/2"/>
                                          </p:val>
                                        </p:tav>
                                        <p:tav tm="100000">
                                          <p:val>
                                            <p:strVal val="#ppt_x"/>
                                          </p:val>
                                        </p:tav>
                                      </p:tavLst>
                                    </p:anim>
                                    <p:anim calcmode="lin" valueType="num">
                                      <p:cBhvr additive="base">
                                        <p:cTn id="13" dur="500" fill="hold"/>
                                        <p:tgtEl>
                                          <p:spTgt spid="8499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49928"/>
                                        </p:tgtEl>
                                        <p:attrNameLst>
                                          <p:attrName>style.visibility</p:attrName>
                                        </p:attrNameLst>
                                      </p:cBhvr>
                                      <p:to>
                                        <p:strVal val="visible"/>
                                      </p:to>
                                    </p:set>
                                    <p:animEffect transition="in" filter="wipe(left)">
                                      <p:cBhvr>
                                        <p:cTn id="18" dur="500"/>
                                        <p:tgtEl>
                                          <p:spTgt spid="8499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49929"/>
                                        </p:tgtEl>
                                        <p:attrNameLst>
                                          <p:attrName>style.visibility</p:attrName>
                                        </p:attrNameLst>
                                      </p:cBhvr>
                                      <p:to>
                                        <p:strVal val="visible"/>
                                      </p:to>
                                    </p:set>
                                    <p:animEffect transition="in" filter="wipe(left)">
                                      <p:cBhvr>
                                        <p:cTn id="23" dur="500"/>
                                        <p:tgtEl>
                                          <p:spTgt spid="8499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49930"/>
                                        </p:tgtEl>
                                        <p:attrNameLst>
                                          <p:attrName>style.visibility</p:attrName>
                                        </p:attrNameLst>
                                      </p:cBhvr>
                                      <p:to>
                                        <p:strVal val="visible"/>
                                      </p:to>
                                    </p:set>
                                    <p:animEffect transition="in" filter="wipe(left)">
                                      <p:cBhvr>
                                        <p:cTn id="28" dur="500"/>
                                        <p:tgtEl>
                                          <p:spTgt spid="84993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49926"/>
                                        </p:tgtEl>
                                        <p:attrNameLst>
                                          <p:attrName>style.visibility</p:attrName>
                                        </p:attrNameLst>
                                      </p:cBhvr>
                                      <p:to>
                                        <p:strVal val="visible"/>
                                      </p:to>
                                    </p:set>
                                    <p:anim calcmode="lin" valueType="num">
                                      <p:cBhvr additive="base">
                                        <p:cTn id="33" dur="500" fill="hold"/>
                                        <p:tgtEl>
                                          <p:spTgt spid="849926"/>
                                        </p:tgtEl>
                                        <p:attrNameLst>
                                          <p:attrName>ppt_x</p:attrName>
                                        </p:attrNameLst>
                                      </p:cBhvr>
                                      <p:tavLst>
                                        <p:tav tm="0">
                                          <p:val>
                                            <p:strVal val="#ppt_x"/>
                                          </p:val>
                                        </p:tav>
                                        <p:tav tm="100000">
                                          <p:val>
                                            <p:strVal val="#ppt_x"/>
                                          </p:val>
                                        </p:tav>
                                      </p:tavLst>
                                    </p:anim>
                                    <p:anim calcmode="lin" valueType="num">
                                      <p:cBhvr additive="base">
                                        <p:cTn id="34" dur="500" fill="hold"/>
                                        <p:tgtEl>
                                          <p:spTgt spid="8499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49927"/>
                                        </p:tgtEl>
                                        <p:attrNameLst>
                                          <p:attrName>style.visibility</p:attrName>
                                        </p:attrNameLst>
                                      </p:cBhvr>
                                      <p:to>
                                        <p:strVal val="visible"/>
                                      </p:to>
                                    </p:set>
                                    <p:animEffect transition="in" filter="wipe(down)">
                                      <p:cBhvr>
                                        <p:cTn id="39" dur="500"/>
                                        <p:tgtEl>
                                          <p:spTgt spid="849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4" grpId="0" autoUpdateAnimBg="0"/>
      <p:bldP spid="849925" grpId="0" autoUpdateAnimBg="0"/>
      <p:bldP spid="849926" grpId="0" autoUpdateAnimBg="0"/>
      <p:bldP spid="84992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ChangeArrowheads="1"/>
          </p:cNvSpPr>
          <p:nvPr/>
        </p:nvSpPr>
        <p:spPr bwMode="auto">
          <a:xfrm>
            <a:off x="827088" y="1773238"/>
            <a:ext cx="8532812" cy="676275"/>
          </a:xfrm>
          <a:prstGeom prst="rect">
            <a:avLst/>
          </a:prstGeom>
          <a:noFill/>
          <a:ln w="9525">
            <a:noFill/>
            <a:miter lim="800000"/>
            <a:headEnd/>
            <a:tailEnd/>
          </a:ln>
        </p:spPr>
        <p:txBody>
          <a:bodyPr anchor="ctr">
            <a:spAutoFit/>
          </a:bodyPr>
          <a:lstStyle/>
          <a:p>
            <a:pPr eaLnBrk="0" hangingPunct="0">
              <a:lnSpc>
                <a:spcPct val="120000"/>
              </a:lnSpc>
            </a:pP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A</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B</a:t>
            </a:r>
            <a:r>
              <a:rPr lang="en-US" altLang="zh-CN" sz="3200" b="1" baseline="-25000">
                <a:solidFill>
                  <a:schemeClr val="tx2"/>
                </a:solidFill>
                <a:ea typeface="宋体" pitchFamily="2" charset="-122"/>
              </a:rPr>
              <a:t>1</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A</a:t>
            </a:r>
            <a:r>
              <a:rPr lang="en-US" altLang="zh-CN" sz="3200" b="1">
                <a:solidFill>
                  <a:schemeClr val="tx2"/>
                </a:solidFill>
                <a:ea typeface="宋体" pitchFamily="2" charset="-122"/>
              </a:rPr>
              <a:t> |</a:t>
            </a:r>
            <a:r>
              <a:rPr lang="en-US" altLang="zh-CN" sz="3200" b="1" i="1">
                <a:solidFill>
                  <a:schemeClr val="tx2"/>
                </a:solidFill>
                <a:ea typeface="宋体" pitchFamily="2" charset="-122"/>
              </a:rPr>
              <a:t>B</a:t>
            </a:r>
            <a:r>
              <a:rPr lang="en-US" altLang="zh-CN" sz="3200" b="1" baseline="-25000">
                <a:solidFill>
                  <a:schemeClr val="tx2"/>
                </a:solidFill>
                <a:ea typeface="宋体" pitchFamily="2" charset="-122"/>
              </a:rPr>
              <a:t>1</a:t>
            </a:r>
            <a:r>
              <a:rPr lang="en-US" altLang="zh-CN" sz="3200" b="1">
                <a:solidFill>
                  <a:schemeClr val="tx2"/>
                </a:solidFill>
                <a:ea typeface="宋体" pitchFamily="2" charset="-122"/>
              </a:rPr>
              <a:t>)+ </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B</a:t>
            </a:r>
            <a:r>
              <a:rPr lang="en-US" altLang="zh-CN" sz="3200" b="1" baseline="-25000">
                <a:solidFill>
                  <a:schemeClr val="tx2"/>
                </a:solidFill>
                <a:ea typeface="宋体" pitchFamily="2" charset="-122"/>
              </a:rPr>
              <a:t>2</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A</a:t>
            </a:r>
            <a:r>
              <a:rPr lang="en-US" altLang="zh-CN" sz="3200" b="1">
                <a:solidFill>
                  <a:schemeClr val="tx2"/>
                </a:solidFill>
                <a:ea typeface="宋体" pitchFamily="2" charset="-122"/>
              </a:rPr>
              <a:t>|</a:t>
            </a:r>
            <a:r>
              <a:rPr lang="en-US" altLang="zh-CN" sz="3200" b="1" i="1">
                <a:solidFill>
                  <a:schemeClr val="tx2"/>
                </a:solidFill>
                <a:ea typeface="宋体" pitchFamily="2" charset="-122"/>
              </a:rPr>
              <a:t>B</a:t>
            </a:r>
            <a:r>
              <a:rPr lang="en-US" altLang="zh-CN" sz="3200" b="1" baseline="-25000">
                <a:solidFill>
                  <a:schemeClr val="tx2"/>
                </a:solidFill>
                <a:ea typeface="宋体" pitchFamily="2" charset="-122"/>
              </a:rPr>
              <a:t>2</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B</a:t>
            </a:r>
            <a:r>
              <a:rPr lang="en-US" altLang="zh-CN" sz="3200" b="1" baseline="-25000">
                <a:solidFill>
                  <a:schemeClr val="tx2"/>
                </a:solidFill>
                <a:ea typeface="宋体" pitchFamily="2" charset="-122"/>
              </a:rPr>
              <a:t>3</a:t>
            </a:r>
            <a:r>
              <a:rPr lang="en-US" altLang="zh-CN" sz="3200" b="1">
                <a:solidFill>
                  <a:schemeClr val="tx2"/>
                </a:solidFill>
                <a:ea typeface="宋体" pitchFamily="2" charset="-122"/>
              </a:rPr>
              <a:t>)</a:t>
            </a:r>
            <a:r>
              <a:rPr lang="en-US" altLang="zh-CN" sz="3200" b="1" i="1">
                <a:solidFill>
                  <a:schemeClr val="tx2"/>
                </a:solidFill>
                <a:ea typeface="宋体" pitchFamily="2" charset="-122"/>
              </a:rPr>
              <a:t>P</a:t>
            </a:r>
            <a:r>
              <a:rPr lang="en-US" altLang="zh-CN" sz="3200" b="1">
                <a:solidFill>
                  <a:schemeClr val="tx2"/>
                </a:solidFill>
                <a:ea typeface="宋体" pitchFamily="2" charset="-122"/>
              </a:rPr>
              <a:t>(</a:t>
            </a:r>
            <a:r>
              <a:rPr lang="en-US" altLang="zh-CN" sz="3200" b="1" i="1">
                <a:solidFill>
                  <a:schemeClr val="tx2"/>
                </a:solidFill>
                <a:ea typeface="宋体" pitchFamily="2" charset="-122"/>
              </a:rPr>
              <a:t>A</a:t>
            </a:r>
            <a:r>
              <a:rPr lang="en-US" altLang="zh-CN" sz="3200" b="1">
                <a:solidFill>
                  <a:schemeClr val="tx2"/>
                </a:solidFill>
                <a:ea typeface="宋体" pitchFamily="2" charset="-122"/>
              </a:rPr>
              <a:t>|</a:t>
            </a:r>
            <a:r>
              <a:rPr lang="en-US" altLang="zh-CN" sz="3200" b="1" i="1">
                <a:solidFill>
                  <a:schemeClr val="tx2"/>
                </a:solidFill>
                <a:ea typeface="宋体" pitchFamily="2" charset="-122"/>
              </a:rPr>
              <a:t>B</a:t>
            </a:r>
            <a:r>
              <a:rPr lang="en-US" altLang="zh-CN" sz="3200" b="1" baseline="-25000">
                <a:solidFill>
                  <a:schemeClr val="tx2"/>
                </a:solidFill>
                <a:ea typeface="宋体" pitchFamily="2" charset="-122"/>
              </a:rPr>
              <a:t>3</a:t>
            </a:r>
            <a:r>
              <a:rPr lang="en-US" altLang="zh-CN" sz="3200" b="1">
                <a:solidFill>
                  <a:schemeClr val="tx2"/>
                </a:solidFill>
                <a:ea typeface="宋体" pitchFamily="2" charset="-122"/>
              </a:rPr>
              <a:t>)</a:t>
            </a:r>
          </a:p>
        </p:txBody>
      </p:sp>
      <p:sp>
        <p:nvSpPr>
          <p:cNvPr id="145411" name="Rectangle 5"/>
          <p:cNvSpPr>
            <a:spLocks noChangeArrowheads="1"/>
          </p:cNvSpPr>
          <p:nvPr/>
        </p:nvSpPr>
        <p:spPr bwMode="auto">
          <a:xfrm>
            <a:off x="1905000" y="4965700"/>
            <a:ext cx="184150" cy="579438"/>
          </a:xfrm>
          <a:prstGeom prst="rect">
            <a:avLst/>
          </a:prstGeom>
          <a:noFill/>
          <a:ln w="9525">
            <a:noFill/>
            <a:miter lim="800000"/>
            <a:headEnd/>
            <a:tailEnd/>
          </a:ln>
        </p:spPr>
        <p:txBody>
          <a:bodyPr wrap="none" anchor="ctr">
            <a:spAutoFit/>
          </a:bodyPr>
          <a:lstStyle/>
          <a:p>
            <a:pPr algn="ctr"/>
            <a:endParaRPr lang="zh-CN" altLang="en-US" sz="3200" b="1">
              <a:ea typeface="宋体" pitchFamily="2" charset="-122"/>
            </a:endParaRPr>
          </a:p>
        </p:txBody>
      </p:sp>
      <p:sp>
        <p:nvSpPr>
          <p:cNvPr id="851974" name="Rectangle 6"/>
          <p:cNvSpPr>
            <a:spLocks noChangeArrowheads="1"/>
          </p:cNvSpPr>
          <p:nvPr/>
        </p:nvSpPr>
        <p:spPr bwMode="auto">
          <a:xfrm>
            <a:off x="1692275" y="3821113"/>
            <a:ext cx="1330325" cy="579437"/>
          </a:xfrm>
          <a:prstGeom prst="rect">
            <a:avLst/>
          </a:prstGeom>
          <a:noFill/>
          <a:ln w="9525">
            <a:noFill/>
            <a:miter lim="800000"/>
            <a:headEnd/>
            <a:tailEnd/>
          </a:ln>
        </p:spPr>
        <p:txBody>
          <a:bodyPr anchor="ctr">
            <a:spAutoFit/>
          </a:bodyPr>
          <a:lstStyle/>
          <a:p>
            <a:pPr algn="ctr"/>
            <a:r>
              <a:rPr lang="en-US" altLang="zh-CN" sz="3200" b="1">
                <a:ea typeface="宋体" pitchFamily="2" charset="-122"/>
              </a:rPr>
              <a:t>=0.458</a:t>
            </a:r>
          </a:p>
        </p:txBody>
      </p:sp>
      <p:sp>
        <p:nvSpPr>
          <p:cNvPr id="851975" name="Rectangle 7"/>
          <p:cNvSpPr>
            <a:spLocks noChangeArrowheads="1"/>
          </p:cNvSpPr>
          <p:nvPr/>
        </p:nvSpPr>
        <p:spPr bwMode="auto">
          <a:xfrm>
            <a:off x="1549400" y="2952750"/>
            <a:ext cx="5756275" cy="579438"/>
          </a:xfrm>
          <a:prstGeom prst="rect">
            <a:avLst/>
          </a:prstGeom>
          <a:noFill/>
          <a:ln w="9525">
            <a:noFill/>
            <a:miter lim="800000"/>
            <a:headEnd/>
            <a:tailEnd/>
          </a:ln>
        </p:spPr>
        <p:txBody>
          <a:bodyPr wrap="none" anchor="ctr">
            <a:spAutoFit/>
          </a:bodyPr>
          <a:lstStyle/>
          <a:p>
            <a:pPr algn="ctr"/>
            <a:r>
              <a:rPr lang="zh-CN" altLang="en-US" sz="3200" b="1">
                <a:ea typeface="宋体" pitchFamily="2" charset="-122"/>
              </a:rPr>
              <a:t> </a:t>
            </a:r>
            <a:r>
              <a:rPr lang="en-US" altLang="zh-CN" sz="3200" b="1">
                <a:ea typeface="宋体" pitchFamily="2" charset="-122"/>
              </a:rPr>
              <a:t>=0.36×0.2+0.41 ×0.6+0.14 ×1</a:t>
            </a:r>
          </a:p>
        </p:txBody>
      </p:sp>
      <p:sp>
        <p:nvSpPr>
          <p:cNvPr id="851976" name="Rectangle 8"/>
          <p:cNvSpPr>
            <a:spLocks noChangeArrowheads="1"/>
          </p:cNvSpPr>
          <p:nvPr/>
        </p:nvSpPr>
        <p:spPr bwMode="auto">
          <a:xfrm>
            <a:off x="908050" y="4810125"/>
            <a:ext cx="4629150" cy="519113"/>
          </a:xfrm>
          <a:prstGeom prst="rect">
            <a:avLst/>
          </a:prstGeom>
          <a:noFill/>
          <a:ln w="9525">
            <a:noFill/>
            <a:miter lim="800000"/>
            <a:headEnd/>
            <a:tailEnd/>
          </a:ln>
        </p:spPr>
        <p:txBody>
          <a:bodyPr wrap="none" anchor="ctr">
            <a:spAutoFit/>
          </a:bodyPr>
          <a:lstStyle/>
          <a:p>
            <a:pPr algn="ctr"/>
            <a:r>
              <a:rPr lang="zh-CN" altLang="en-US" b="1">
                <a:ea typeface="宋体" pitchFamily="2" charset="-122"/>
              </a:rPr>
              <a:t>即飞机被击落的概率为</a:t>
            </a:r>
            <a:r>
              <a:rPr lang="en-US" altLang="zh-CN" b="1">
                <a:ea typeface="宋体" pitchFamily="2" charset="-122"/>
              </a:rPr>
              <a:t>0.458.</a:t>
            </a:r>
          </a:p>
        </p:txBody>
      </p:sp>
      <p:sp>
        <p:nvSpPr>
          <p:cNvPr id="145415" name="Rectangle 9"/>
          <p:cNvSpPr>
            <a:spLocks noChangeArrowheads="1"/>
          </p:cNvSpPr>
          <p:nvPr/>
        </p:nvSpPr>
        <p:spPr bwMode="auto">
          <a:xfrm>
            <a:off x="900113" y="1066800"/>
            <a:ext cx="2016125" cy="519113"/>
          </a:xfrm>
          <a:prstGeom prst="rect">
            <a:avLst/>
          </a:prstGeom>
          <a:noFill/>
          <a:ln w="9525">
            <a:noFill/>
            <a:miter lim="800000"/>
            <a:headEnd/>
            <a:tailEnd/>
          </a:ln>
        </p:spPr>
        <p:txBody>
          <a:bodyPr>
            <a:spAutoFit/>
          </a:bodyPr>
          <a:lstStyle/>
          <a:p>
            <a:pPr algn="ctr" eaLnBrk="0" hangingPunct="0"/>
            <a:r>
              <a:rPr lang="zh-CN" altLang="en-US" b="1">
                <a:ea typeface="宋体" pitchFamily="2" charset="-122"/>
              </a:rPr>
              <a:t>于是</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1975"/>
                                        </p:tgtEl>
                                        <p:attrNameLst>
                                          <p:attrName>style.visibility</p:attrName>
                                        </p:attrNameLst>
                                      </p:cBhvr>
                                      <p:to>
                                        <p:strVal val="visible"/>
                                      </p:to>
                                    </p:set>
                                    <p:animEffect transition="in" filter="wipe(left)">
                                      <p:cBhvr>
                                        <p:cTn id="7" dur="500"/>
                                        <p:tgtEl>
                                          <p:spTgt spid="8519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1974"/>
                                        </p:tgtEl>
                                        <p:attrNameLst>
                                          <p:attrName>style.visibility</p:attrName>
                                        </p:attrNameLst>
                                      </p:cBhvr>
                                      <p:to>
                                        <p:strVal val="visible"/>
                                      </p:to>
                                    </p:set>
                                    <p:animEffect transition="in" filter="wipe(left)">
                                      <p:cBhvr>
                                        <p:cTn id="12" dur="500"/>
                                        <p:tgtEl>
                                          <p:spTgt spid="8519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51976"/>
                                        </p:tgtEl>
                                        <p:attrNameLst>
                                          <p:attrName>style.visibility</p:attrName>
                                        </p:attrNameLst>
                                      </p:cBhvr>
                                      <p:to>
                                        <p:strVal val="visible"/>
                                      </p:to>
                                    </p:set>
                                    <p:animEffect transition="in" filter="wipe(right)">
                                      <p:cBhvr>
                                        <p:cTn id="17" dur="500"/>
                                        <p:tgtEl>
                                          <p:spTgt spid="85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4" grpId="0" autoUpdateAnimBg="0"/>
      <p:bldP spid="851975" grpId="0" autoUpdateAnimBg="0"/>
      <p:bldP spid="851976"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小华参加电视游戏，有三个盒子，其中一个盒子里面有礼品，另外两个是空盒。小华选了其中一个盒子，主持人打开了另外两个中的一个，是个空盒。主持人问小华是否要重新选择另外一个盒子。如果你是小华，如何选择？</a:t>
            </a:r>
            <a:endParaRPr lang="zh-CN" altLang="en-US" dirty="0"/>
          </a:p>
        </p:txBody>
      </p:sp>
    </p:spTree>
  </p:cSld>
  <p:clrMapOvr>
    <a:masterClrMapping/>
  </p:clrMapOvr>
  <p:transition spd="slow">
    <p:pull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假设小明和小华在打网球，处于局末平分的状态，谁领先两分就可以赢得比赛了。已知每一球小明赢的概率是</a:t>
            </a:r>
            <a:r>
              <a:rPr lang="en-US" altLang="zh-CN" dirty="0" smtClean="0"/>
              <a:t>2/3</a:t>
            </a:r>
            <a:r>
              <a:rPr lang="zh-CN" altLang="en-US" dirty="0" smtClean="0"/>
              <a:t>，那么他最终赢得比赛的概率是多少？</a:t>
            </a:r>
            <a:endParaRPr lang="zh-CN" altLang="en-US" dirty="0"/>
          </a:p>
        </p:txBody>
      </p:sp>
    </p:spTree>
  </p:cSld>
  <p:clrMapOvr>
    <a:masterClrMapping/>
  </p:clrMapOvr>
  <p:transition spd="slow">
    <p:pull dir="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ChangeArrowheads="1"/>
          </p:cNvSpPr>
          <p:nvPr/>
        </p:nvSpPr>
        <p:spPr bwMode="auto">
          <a:xfrm>
            <a:off x="1116013" y="692150"/>
            <a:ext cx="6985000" cy="762000"/>
          </a:xfrm>
          <a:prstGeom prst="rect">
            <a:avLst/>
          </a:prstGeom>
          <a:noFill/>
          <a:ln w="9525">
            <a:noFill/>
            <a:miter lim="800000"/>
            <a:headEnd/>
            <a:tailEnd/>
          </a:ln>
        </p:spPr>
        <p:txBody>
          <a:bodyPr>
            <a:spAutoFit/>
          </a:bodyPr>
          <a:lstStyle/>
          <a:p>
            <a:r>
              <a:rPr lang="zh-CN" altLang="en-US" sz="4400" b="1">
                <a:ea typeface="宋体" pitchFamily="2" charset="-122"/>
              </a:rPr>
              <a:t>逆概公式贝叶斯公式</a:t>
            </a:r>
          </a:p>
        </p:txBody>
      </p:sp>
      <p:sp>
        <p:nvSpPr>
          <p:cNvPr id="79877" name="Text Box 58"/>
          <p:cNvSpPr txBox="1">
            <a:spLocks noChangeArrowheads="1"/>
          </p:cNvSpPr>
          <p:nvPr/>
        </p:nvSpPr>
        <p:spPr bwMode="auto">
          <a:xfrm>
            <a:off x="925513" y="1449388"/>
            <a:ext cx="8001000" cy="457200"/>
          </a:xfrm>
          <a:prstGeom prst="rect">
            <a:avLst/>
          </a:prstGeom>
          <a:noFill/>
          <a:ln w="9525">
            <a:noFill/>
            <a:miter lim="800000"/>
            <a:headEnd/>
            <a:tailEnd/>
          </a:ln>
        </p:spPr>
        <p:txBody>
          <a:bodyPr>
            <a:spAutoFit/>
          </a:bodyPr>
          <a:lstStyle/>
          <a:p>
            <a:pPr algn="just" eaLnBrk="0" hangingPunct="0"/>
            <a:r>
              <a:rPr lang="zh-CN" altLang="en-US" sz="2400">
                <a:solidFill>
                  <a:srgbClr val="000000"/>
                </a:solidFill>
                <a:ea typeface="宋体" pitchFamily="2" charset="-122"/>
              </a:rPr>
              <a:t>　　　</a:t>
            </a:r>
            <a:endParaRPr lang="zh-CN" altLang="en-US" sz="3200" b="1">
              <a:solidFill>
                <a:srgbClr val="000000"/>
              </a:solidFill>
              <a:ea typeface="宋体" pitchFamily="2" charset="-122"/>
            </a:endParaRPr>
          </a:p>
        </p:txBody>
      </p:sp>
      <p:sp>
        <p:nvSpPr>
          <p:cNvPr id="854075" name="Rectangle 59"/>
          <p:cNvSpPr>
            <a:spLocks noChangeArrowheads="1"/>
          </p:cNvSpPr>
          <p:nvPr/>
        </p:nvSpPr>
        <p:spPr bwMode="auto">
          <a:xfrm>
            <a:off x="914400" y="1628775"/>
            <a:ext cx="8229600" cy="1860550"/>
          </a:xfrm>
          <a:prstGeom prst="rect">
            <a:avLst/>
          </a:prstGeom>
          <a:noFill/>
          <a:ln w="9525">
            <a:noFill/>
            <a:miter lim="800000"/>
            <a:headEnd/>
            <a:tailEnd/>
          </a:ln>
        </p:spPr>
        <p:txBody>
          <a:bodyPr anchor="ctr">
            <a:spAutoFit/>
          </a:bodyPr>
          <a:lstStyle/>
          <a:p>
            <a:r>
              <a:rPr lang="zh-CN" altLang="en-US" sz="3200" b="1">
                <a:solidFill>
                  <a:srgbClr val="000000"/>
                </a:solidFill>
                <a:ea typeface="宋体" pitchFamily="2" charset="-122"/>
              </a:rPr>
              <a:t> </a:t>
            </a:r>
            <a:r>
              <a:rPr lang="zh-CN" altLang="en-US" b="1">
                <a:solidFill>
                  <a:srgbClr val="0000CC"/>
                </a:solidFill>
                <a:ea typeface="宋体" pitchFamily="2" charset="-122"/>
              </a:rPr>
              <a:t>例</a:t>
            </a:r>
            <a:r>
              <a:rPr lang="zh-CN" altLang="en-US" b="1">
                <a:solidFill>
                  <a:srgbClr val="000000"/>
                </a:solidFill>
                <a:ea typeface="宋体" pitchFamily="2" charset="-122"/>
              </a:rPr>
              <a:t>：有三个箱子，分别编号为</a:t>
            </a:r>
            <a:r>
              <a:rPr lang="en-US" altLang="zh-CN" b="1">
                <a:solidFill>
                  <a:srgbClr val="000000"/>
                </a:solidFill>
                <a:ea typeface="宋体" pitchFamily="2" charset="-122"/>
              </a:rPr>
              <a:t>1,2,3</a:t>
            </a:r>
            <a:r>
              <a:rPr lang="zh-CN" altLang="en-US" b="1">
                <a:solidFill>
                  <a:srgbClr val="000000"/>
                </a:solidFill>
                <a:ea typeface="宋体" pitchFamily="2" charset="-122"/>
              </a:rPr>
              <a:t>，</a:t>
            </a:r>
            <a:r>
              <a:rPr lang="en-US" altLang="zh-CN" b="1">
                <a:solidFill>
                  <a:srgbClr val="000000"/>
                </a:solidFill>
                <a:ea typeface="宋体" pitchFamily="2" charset="-122"/>
              </a:rPr>
              <a:t>1</a:t>
            </a:r>
            <a:r>
              <a:rPr lang="zh-CN" altLang="en-US" b="1">
                <a:solidFill>
                  <a:srgbClr val="000000"/>
                </a:solidFill>
                <a:ea typeface="宋体" pitchFamily="2" charset="-122"/>
              </a:rPr>
              <a:t>号箱装有</a:t>
            </a:r>
            <a:r>
              <a:rPr lang="en-US" altLang="zh-CN" b="1">
                <a:solidFill>
                  <a:srgbClr val="000000"/>
                </a:solidFill>
                <a:ea typeface="宋体" pitchFamily="2" charset="-122"/>
              </a:rPr>
              <a:t>1</a:t>
            </a:r>
            <a:r>
              <a:rPr lang="zh-CN" altLang="en-US" b="1">
                <a:solidFill>
                  <a:srgbClr val="000000"/>
                </a:solidFill>
                <a:ea typeface="宋体" pitchFamily="2" charset="-122"/>
              </a:rPr>
              <a:t>个红球</a:t>
            </a:r>
            <a:r>
              <a:rPr lang="en-US" altLang="zh-CN" b="1">
                <a:solidFill>
                  <a:srgbClr val="000000"/>
                </a:solidFill>
                <a:ea typeface="宋体" pitchFamily="2" charset="-122"/>
              </a:rPr>
              <a:t>4</a:t>
            </a:r>
            <a:r>
              <a:rPr lang="zh-CN" altLang="en-US" b="1">
                <a:solidFill>
                  <a:srgbClr val="000000"/>
                </a:solidFill>
                <a:ea typeface="宋体" pitchFamily="2" charset="-122"/>
              </a:rPr>
              <a:t>个白球，</a:t>
            </a:r>
            <a:r>
              <a:rPr lang="en-US" altLang="zh-CN" b="1">
                <a:solidFill>
                  <a:srgbClr val="000000"/>
                </a:solidFill>
                <a:ea typeface="宋体" pitchFamily="2" charset="-122"/>
              </a:rPr>
              <a:t>2</a:t>
            </a:r>
            <a:r>
              <a:rPr lang="zh-CN" altLang="en-US" b="1">
                <a:solidFill>
                  <a:srgbClr val="000000"/>
                </a:solidFill>
                <a:ea typeface="宋体" pitchFamily="2" charset="-122"/>
              </a:rPr>
              <a:t>号箱装有</a:t>
            </a:r>
            <a:r>
              <a:rPr lang="en-US" altLang="zh-CN" b="1">
                <a:solidFill>
                  <a:srgbClr val="000000"/>
                </a:solidFill>
                <a:ea typeface="宋体" pitchFamily="2" charset="-122"/>
              </a:rPr>
              <a:t>2</a:t>
            </a:r>
            <a:r>
              <a:rPr lang="zh-CN" altLang="en-US" b="1">
                <a:solidFill>
                  <a:srgbClr val="000000"/>
                </a:solidFill>
                <a:ea typeface="宋体" pitchFamily="2" charset="-122"/>
              </a:rPr>
              <a:t>红</a:t>
            </a:r>
            <a:r>
              <a:rPr lang="en-US" altLang="zh-CN" b="1">
                <a:solidFill>
                  <a:srgbClr val="000000"/>
                </a:solidFill>
                <a:ea typeface="宋体" pitchFamily="2" charset="-122"/>
              </a:rPr>
              <a:t>3</a:t>
            </a:r>
            <a:r>
              <a:rPr lang="zh-CN" altLang="en-US" b="1">
                <a:solidFill>
                  <a:srgbClr val="000000"/>
                </a:solidFill>
                <a:ea typeface="宋体" pitchFamily="2" charset="-122"/>
              </a:rPr>
              <a:t>白球，</a:t>
            </a:r>
            <a:r>
              <a:rPr lang="en-US" altLang="zh-CN" b="1">
                <a:solidFill>
                  <a:srgbClr val="000000"/>
                </a:solidFill>
                <a:ea typeface="宋体" pitchFamily="2" charset="-122"/>
              </a:rPr>
              <a:t>3</a:t>
            </a:r>
            <a:r>
              <a:rPr lang="zh-CN" altLang="en-US" b="1">
                <a:solidFill>
                  <a:srgbClr val="000000"/>
                </a:solidFill>
                <a:ea typeface="宋体" pitchFamily="2" charset="-122"/>
              </a:rPr>
              <a:t>号箱装有</a:t>
            </a:r>
            <a:r>
              <a:rPr lang="en-US" altLang="zh-CN" b="1">
                <a:solidFill>
                  <a:srgbClr val="000000"/>
                </a:solidFill>
                <a:ea typeface="宋体" pitchFamily="2" charset="-122"/>
              </a:rPr>
              <a:t>3</a:t>
            </a:r>
            <a:r>
              <a:rPr lang="zh-CN" altLang="en-US" b="1">
                <a:solidFill>
                  <a:srgbClr val="000000"/>
                </a:solidFill>
                <a:ea typeface="宋体" pitchFamily="2" charset="-122"/>
              </a:rPr>
              <a:t>红球</a:t>
            </a:r>
            <a:r>
              <a:rPr lang="en-US" altLang="zh-CN" b="1">
                <a:solidFill>
                  <a:srgbClr val="000000"/>
                </a:solidFill>
                <a:ea typeface="宋体" pitchFamily="2" charset="-122"/>
              </a:rPr>
              <a:t>.  </a:t>
            </a:r>
            <a:r>
              <a:rPr lang="zh-CN" altLang="en-US" b="1">
                <a:solidFill>
                  <a:srgbClr val="000000"/>
                </a:solidFill>
                <a:ea typeface="宋体" pitchFamily="2" charset="-122"/>
              </a:rPr>
              <a:t>某人从三箱中任取一箱，从中任意摸出一球，求取得红球的概率</a:t>
            </a:r>
            <a:r>
              <a:rPr lang="en-US" altLang="zh-CN" b="1">
                <a:solidFill>
                  <a:srgbClr val="000000"/>
                </a:solidFill>
                <a:ea typeface="宋体" pitchFamily="2" charset="-122"/>
              </a:rPr>
              <a:t>.</a:t>
            </a:r>
          </a:p>
        </p:txBody>
      </p:sp>
      <p:grpSp>
        <p:nvGrpSpPr>
          <p:cNvPr id="2" name="Group 60"/>
          <p:cNvGrpSpPr>
            <a:grpSpLocks/>
          </p:cNvGrpSpPr>
          <p:nvPr/>
        </p:nvGrpSpPr>
        <p:grpSpPr bwMode="auto">
          <a:xfrm>
            <a:off x="1152525" y="3573463"/>
            <a:ext cx="4081463" cy="1343025"/>
            <a:chOff x="930" y="2251"/>
            <a:chExt cx="2571" cy="846"/>
          </a:xfrm>
        </p:grpSpPr>
        <p:grpSp>
          <p:nvGrpSpPr>
            <p:cNvPr id="79889" name="Group 61"/>
            <p:cNvGrpSpPr>
              <a:grpSpLocks/>
            </p:cNvGrpSpPr>
            <p:nvPr/>
          </p:nvGrpSpPr>
          <p:grpSpPr bwMode="auto">
            <a:xfrm>
              <a:off x="2925" y="2296"/>
              <a:ext cx="528" cy="144"/>
              <a:chOff x="2970" y="1936"/>
              <a:chExt cx="528" cy="144"/>
            </a:xfrm>
          </p:grpSpPr>
          <p:sp>
            <p:nvSpPr>
              <p:cNvPr id="79925" name="Oval 62"/>
              <p:cNvSpPr>
                <a:spLocks noChangeArrowheads="1"/>
              </p:cNvSpPr>
              <p:nvPr/>
            </p:nvSpPr>
            <p:spPr bwMode="auto">
              <a:xfrm>
                <a:off x="2970" y="193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9926" name="Oval 63"/>
              <p:cNvSpPr>
                <a:spLocks noChangeArrowheads="1"/>
              </p:cNvSpPr>
              <p:nvPr/>
            </p:nvSpPr>
            <p:spPr bwMode="auto">
              <a:xfrm>
                <a:off x="3154" y="193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9927" name="Oval 64"/>
              <p:cNvSpPr>
                <a:spLocks noChangeArrowheads="1"/>
              </p:cNvSpPr>
              <p:nvPr/>
            </p:nvSpPr>
            <p:spPr bwMode="auto">
              <a:xfrm>
                <a:off x="3346" y="193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79890" name="Group 65"/>
            <p:cNvGrpSpPr>
              <a:grpSpLocks/>
            </p:cNvGrpSpPr>
            <p:nvPr/>
          </p:nvGrpSpPr>
          <p:grpSpPr bwMode="auto">
            <a:xfrm>
              <a:off x="1973" y="2614"/>
              <a:ext cx="576" cy="432"/>
              <a:chOff x="2058" y="2176"/>
              <a:chExt cx="576" cy="432"/>
            </a:xfrm>
          </p:grpSpPr>
          <p:sp>
            <p:nvSpPr>
              <p:cNvPr id="79918" name="Line 66"/>
              <p:cNvSpPr>
                <a:spLocks noChangeShapeType="1"/>
              </p:cNvSpPr>
              <p:nvPr/>
            </p:nvSpPr>
            <p:spPr bwMode="auto">
              <a:xfrm flipV="1">
                <a:off x="2058" y="2176"/>
                <a:ext cx="192" cy="96"/>
              </a:xfrm>
              <a:prstGeom prst="line">
                <a:avLst/>
              </a:prstGeom>
              <a:noFill/>
              <a:ln w="9525">
                <a:solidFill>
                  <a:srgbClr val="000000"/>
                </a:solidFill>
                <a:round/>
                <a:headEnd/>
                <a:tailEnd/>
              </a:ln>
            </p:spPr>
            <p:txBody>
              <a:bodyPr wrap="none" anchor="ctr"/>
              <a:lstStyle/>
              <a:p>
                <a:endParaRPr lang="zh-CN" altLang="en-US"/>
              </a:p>
            </p:txBody>
          </p:sp>
          <p:sp>
            <p:nvSpPr>
              <p:cNvPr id="79919" name="Line 67"/>
              <p:cNvSpPr>
                <a:spLocks noChangeShapeType="1"/>
              </p:cNvSpPr>
              <p:nvPr/>
            </p:nvSpPr>
            <p:spPr bwMode="auto">
              <a:xfrm flipV="1">
                <a:off x="2442" y="2176"/>
                <a:ext cx="192" cy="96"/>
              </a:xfrm>
              <a:prstGeom prst="line">
                <a:avLst/>
              </a:prstGeom>
              <a:noFill/>
              <a:ln w="9525">
                <a:solidFill>
                  <a:srgbClr val="000000"/>
                </a:solidFill>
                <a:round/>
                <a:headEnd/>
                <a:tailEnd/>
              </a:ln>
            </p:spPr>
            <p:txBody>
              <a:bodyPr wrap="none" anchor="ctr"/>
              <a:lstStyle/>
              <a:p>
                <a:endParaRPr lang="zh-CN" altLang="en-US"/>
              </a:p>
            </p:txBody>
          </p:sp>
          <p:grpSp>
            <p:nvGrpSpPr>
              <p:cNvPr id="79920" name="Group 68"/>
              <p:cNvGrpSpPr>
                <a:grpSpLocks/>
              </p:cNvGrpSpPr>
              <p:nvPr/>
            </p:nvGrpSpPr>
            <p:grpSpPr bwMode="auto">
              <a:xfrm>
                <a:off x="2058" y="2272"/>
                <a:ext cx="576" cy="336"/>
                <a:chOff x="2058" y="2272"/>
                <a:chExt cx="576" cy="336"/>
              </a:xfrm>
            </p:grpSpPr>
            <p:sp>
              <p:nvSpPr>
                <p:cNvPr id="79923" name="Rectangle 69"/>
                <p:cNvSpPr>
                  <a:spLocks noChangeArrowheads="1"/>
                </p:cNvSpPr>
                <p:nvPr/>
              </p:nvSpPr>
              <p:spPr bwMode="auto">
                <a:xfrm>
                  <a:off x="2058" y="2272"/>
                  <a:ext cx="384" cy="336"/>
                </a:xfrm>
                <a:prstGeom prst="rect">
                  <a:avLst/>
                </a:prstGeom>
                <a:solidFill>
                  <a:srgbClr val="3333CC"/>
                </a:solidFill>
                <a:ln w="9525">
                  <a:solidFill>
                    <a:srgbClr val="000000"/>
                  </a:solidFill>
                  <a:miter lim="800000"/>
                  <a:headEnd/>
                  <a:tailEnd/>
                </a:ln>
              </p:spPr>
              <p:txBody>
                <a:bodyPr wrap="none" anchor="ctr"/>
                <a:lstStyle/>
                <a:p>
                  <a:pPr algn="ctr"/>
                  <a:r>
                    <a:rPr lang="en-US" altLang="zh-CN" sz="3200" b="1">
                      <a:solidFill>
                        <a:srgbClr val="000000"/>
                      </a:solidFill>
                      <a:ea typeface="宋体" pitchFamily="2" charset="-122"/>
                    </a:rPr>
                    <a:t>2</a:t>
                  </a:r>
                </a:p>
              </p:txBody>
            </p:sp>
            <p:sp>
              <p:nvSpPr>
                <p:cNvPr id="79924" name="Line 70"/>
                <p:cNvSpPr>
                  <a:spLocks noChangeShapeType="1"/>
                </p:cNvSpPr>
                <p:nvPr/>
              </p:nvSpPr>
              <p:spPr bwMode="auto">
                <a:xfrm flipV="1">
                  <a:off x="2442" y="2512"/>
                  <a:ext cx="192" cy="96"/>
                </a:xfrm>
                <a:prstGeom prst="line">
                  <a:avLst/>
                </a:prstGeom>
                <a:noFill/>
                <a:ln w="9525">
                  <a:solidFill>
                    <a:srgbClr val="000000"/>
                  </a:solidFill>
                  <a:round/>
                  <a:headEnd/>
                  <a:tailEnd/>
                </a:ln>
              </p:spPr>
              <p:txBody>
                <a:bodyPr wrap="none" anchor="ctr"/>
                <a:lstStyle/>
                <a:p>
                  <a:endParaRPr lang="zh-CN" altLang="en-US"/>
                </a:p>
              </p:txBody>
            </p:sp>
          </p:grpSp>
          <p:sp>
            <p:nvSpPr>
              <p:cNvPr id="79921" name="Line 71"/>
              <p:cNvSpPr>
                <a:spLocks noChangeShapeType="1"/>
              </p:cNvSpPr>
              <p:nvPr/>
            </p:nvSpPr>
            <p:spPr bwMode="auto">
              <a:xfrm>
                <a:off x="2634" y="2176"/>
                <a:ext cx="0" cy="336"/>
              </a:xfrm>
              <a:prstGeom prst="line">
                <a:avLst/>
              </a:prstGeom>
              <a:noFill/>
              <a:ln w="9525">
                <a:solidFill>
                  <a:srgbClr val="000000"/>
                </a:solidFill>
                <a:round/>
                <a:headEnd/>
                <a:tailEnd/>
              </a:ln>
            </p:spPr>
            <p:txBody>
              <a:bodyPr wrap="none" anchor="ctr"/>
              <a:lstStyle/>
              <a:p>
                <a:endParaRPr lang="zh-CN" altLang="en-US"/>
              </a:p>
            </p:txBody>
          </p:sp>
          <p:sp>
            <p:nvSpPr>
              <p:cNvPr id="79922" name="Line 72"/>
              <p:cNvSpPr>
                <a:spLocks noChangeShapeType="1"/>
              </p:cNvSpPr>
              <p:nvPr/>
            </p:nvSpPr>
            <p:spPr bwMode="auto">
              <a:xfrm>
                <a:off x="2250" y="2176"/>
                <a:ext cx="384" cy="0"/>
              </a:xfrm>
              <a:prstGeom prst="line">
                <a:avLst/>
              </a:prstGeom>
              <a:noFill/>
              <a:ln w="9525">
                <a:solidFill>
                  <a:srgbClr val="000000"/>
                </a:solidFill>
                <a:round/>
                <a:headEnd/>
                <a:tailEnd/>
              </a:ln>
            </p:spPr>
            <p:txBody>
              <a:bodyPr wrap="none" anchor="ctr"/>
              <a:lstStyle/>
              <a:p>
                <a:endParaRPr lang="zh-CN" altLang="en-US"/>
              </a:p>
            </p:txBody>
          </p:sp>
        </p:grpSp>
        <p:grpSp>
          <p:nvGrpSpPr>
            <p:cNvPr id="79891" name="Group 73"/>
            <p:cNvGrpSpPr>
              <a:grpSpLocks/>
            </p:cNvGrpSpPr>
            <p:nvPr/>
          </p:nvGrpSpPr>
          <p:grpSpPr bwMode="auto">
            <a:xfrm>
              <a:off x="1973" y="2251"/>
              <a:ext cx="536" cy="288"/>
              <a:chOff x="2194" y="1888"/>
              <a:chExt cx="536" cy="288"/>
            </a:xfrm>
          </p:grpSpPr>
          <p:sp>
            <p:nvSpPr>
              <p:cNvPr id="79913" name="Oval 74"/>
              <p:cNvSpPr>
                <a:spLocks noChangeArrowheads="1"/>
              </p:cNvSpPr>
              <p:nvPr/>
            </p:nvSpPr>
            <p:spPr bwMode="auto">
              <a:xfrm>
                <a:off x="2194" y="18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9914" name="Oval 75"/>
              <p:cNvSpPr>
                <a:spLocks noChangeArrowheads="1"/>
              </p:cNvSpPr>
              <p:nvPr/>
            </p:nvSpPr>
            <p:spPr bwMode="auto">
              <a:xfrm>
                <a:off x="2386" y="18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9915" name="Oval 76"/>
              <p:cNvSpPr>
                <a:spLocks noChangeArrowheads="1"/>
              </p:cNvSpPr>
              <p:nvPr/>
            </p:nvSpPr>
            <p:spPr bwMode="auto">
              <a:xfrm>
                <a:off x="2482"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79916" name="Oval 77"/>
              <p:cNvSpPr>
                <a:spLocks noChangeArrowheads="1"/>
              </p:cNvSpPr>
              <p:nvPr/>
            </p:nvSpPr>
            <p:spPr bwMode="auto">
              <a:xfrm>
                <a:off x="2298"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79917" name="Oval 78"/>
              <p:cNvSpPr>
                <a:spLocks noChangeArrowheads="1"/>
              </p:cNvSpPr>
              <p:nvPr/>
            </p:nvSpPr>
            <p:spPr bwMode="auto">
              <a:xfrm>
                <a:off x="2578" y="1888"/>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grpSp>
        <p:grpSp>
          <p:nvGrpSpPr>
            <p:cNvPr id="79892" name="Group 79"/>
            <p:cNvGrpSpPr>
              <a:grpSpLocks/>
            </p:cNvGrpSpPr>
            <p:nvPr/>
          </p:nvGrpSpPr>
          <p:grpSpPr bwMode="auto">
            <a:xfrm>
              <a:off x="930" y="2659"/>
              <a:ext cx="576" cy="438"/>
              <a:chOff x="1338" y="2176"/>
              <a:chExt cx="576" cy="438"/>
            </a:xfrm>
          </p:grpSpPr>
          <p:sp>
            <p:nvSpPr>
              <p:cNvPr id="79907" name="Rectangle 80"/>
              <p:cNvSpPr>
                <a:spLocks noChangeArrowheads="1"/>
              </p:cNvSpPr>
              <p:nvPr/>
            </p:nvSpPr>
            <p:spPr bwMode="auto">
              <a:xfrm>
                <a:off x="1338" y="2251"/>
                <a:ext cx="384" cy="363"/>
              </a:xfrm>
              <a:prstGeom prst="rect">
                <a:avLst/>
              </a:prstGeom>
              <a:solidFill>
                <a:srgbClr val="3333CC"/>
              </a:solidFill>
              <a:ln w="9525">
                <a:solidFill>
                  <a:srgbClr val="000000"/>
                </a:solidFill>
                <a:miter lim="800000"/>
                <a:headEnd/>
                <a:tailEnd/>
              </a:ln>
            </p:spPr>
            <p:txBody>
              <a:bodyPr wrap="none" anchor="ctr"/>
              <a:lstStyle/>
              <a:p>
                <a:pPr algn="ctr"/>
                <a:r>
                  <a:rPr lang="en-US" altLang="zh-CN" sz="3200" b="1">
                    <a:solidFill>
                      <a:srgbClr val="000000"/>
                    </a:solidFill>
                    <a:ea typeface="宋体" pitchFamily="2" charset="-122"/>
                  </a:rPr>
                  <a:t>1</a:t>
                </a:r>
              </a:p>
            </p:txBody>
          </p:sp>
          <p:sp>
            <p:nvSpPr>
              <p:cNvPr id="79908" name="Line 81"/>
              <p:cNvSpPr>
                <a:spLocks noChangeShapeType="1"/>
              </p:cNvSpPr>
              <p:nvPr/>
            </p:nvSpPr>
            <p:spPr bwMode="auto">
              <a:xfrm flipV="1">
                <a:off x="1338" y="2176"/>
                <a:ext cx="192" cy="96"/>
              </a:xfrm>
              <a:prstGeom prst="line">
                <a:avLst/>
              </a:prstGeom>
              <a:noFill/>
              <a:ln w="9525">
                <a:solidFill>
                  <a:srgbClr val="000000"/>
                </a:solidFill>
                <a:round/>
                <a:headEnd/>
                <a:tailEnd/>
              </a:ln>
            </p:spPr>
            <p:txBody>
              <a:bodyPr wrap="none" anchor="ctr"/>
              <a:lstStyle/>
              <a:p>
                <a:endParaRPr lang="zh-CN" altLang="en-US"/>
              </a:p>
            </p:txBody>
          </p:sp>
          <p:sp>
            <p:nvSpPr>
              <p:cNvPr id="79909" name="Line 82"/>
              <p:cNvSpPr>
                <a:spLocks noChangeShapeType="1"/>
              </p:cNvSpPr>
              <p:nvPr/>
            </p:nvSpPr>
            <p:spPr bwMode="auto">
              <a:xfrm flipV="1">
                <a:off x="1722" y="2176"/>
                <a:ext cx="192" cy="96"/>
              </a:xfrm>
              <a:prstGeom prst="line">
                <a:avLst/>
              </a:prstGeom>
              <a:noFill/>
              <a:ln w="9525">
                <a:solidFill>
                  <a:srgbClr val="000000"/>
                </a:solidFill>
                <a:round/>
                <a:headEnd/>
                <a:tailEnd/>
              </a:ln>
            </p:spPr>
            <p:txBody>
              <a:bodyPr wrap="none" anchor="ctr"/>
              <a:lstStyle/>
              <a:p>
                <a:endParaRPr lang="zh-CN" altLang="en-US"/>
              </a:p>
            </p:txBody>
          </p:sp>
          <p:sp>
            <p:nvSpPr>
              <p:cNvPr id="79910" name="Line 83"/>
              <p:cNvSpPr>
                <a:spLocks noChangeShapeType="1"/>
              </p:cNvSpPr>
              <p:nvPr/>
            </p:nvSpPr>
            <p:spPr bwMode="auto">
              <a:xfrm flipV="1">
                <a:off x="1722" y="2512"/>
                <a:ext cx="192" cy="96"/>
              </a:xfrm>
              <a:prstGeom prst="line">
                <a:avLst/>
              </a:prstGeom>
              <a:noFill/>
              <a:ln w="9525">
                <a:solidFill>
                  <a:srgbClr val="000000"/>
                </a:solidFill>
                <a:round/>
                <a:headEnd/>
                <a:tailEnd/>
              </a:ln>
            </p:spPr>
            <p:txBody>
              <a:bodyPr wrap="none" anchor="ctr"/>
              <a:lstStyle/>
              <a:p>
                <a:endParaRPr lang="zh-CN" altLang="en-US"/>
              </a:p>
            </p:txBody>
          </p:sp>
          <p:sp>
            <p:nvSpPr>
              <p:cNvPr id="79911" name="Line 84"/>
              <p:cNvSpPr>
                <a:spLocks noChangeShapeType="1"/>
              </p:cNvSpPr>
              <p:nvPr/>
            </p:nvSpPr>
            <p:spPr bwMode="auto">
              <a:xfrm>
                <a:off x="1914" y="2176"/>
                <a:ext cx="0" cy="336"/>
              </a:xfrm>
              <a:prstGeom prst="line">
                <a:avLst/>
              </a:prstGeom>
              <a:noFill/>
              <a:ln w="9525">
                <a:solidFill>
                  <a:srgbClr val="000000"/>
                </a:solidFill>
                <a:round/>
                <a:headEnd/>
                <a:tailEnd/>
              </a:ln>
            </p:spPr>
            <p:txBody>
              <a:bodyPr wrap="none" anchor="ctr"/>
              <a:lstStyle/>
              <a:p>
                <a:endParaRPr lang="zh-CN" altLang="en-US"/>
              </a:p>
            </p:txBody>
          </p:sp>
          <p:sp>
            <p:nvSpPr>
              <p:cNvPr id="79912" name="Line 85"/>
              <p:cNvSpPr>
                <a:spLocks noChangeShapeType="1"/>
              </p:cNvSpPr>
              <p:nvPr/>
            </p:nvSpPr>
            <p:spPr bwMode="auto">
              <a:xfrm>
                <a:off x="1530" y="2176"/>
                <a:ext cx="384" cy="0"/>
              </a:xfrm>
              <a:prstGeom prst="line">
                <a:avLst/>
              </a:prstGeom>
              <a:noFill/>
              <a:ln w="9525">
                <a:solidFill>
                  <a:srgbClr val="000000"/>
                </a:solidFill>
                <a:round/>
                <a:headEnd/>
                <a:tailEnd/>
              </a:ln>
            </p:spPr>
            <p:txBody>
              <a:bodyPr wrap="none" anchor="ctr"/>
              <a:lstStyle/>
              <a:p>
                <a:endParaRPr lang="zh-CN" altLang="en-US"/>
              </a:p>
            </p:txBody>
          </p:sp>
        </p:grpSp>
        <p:grpSp>
          <p:nvGrpSpPr>
            <p:cNvPr id="79893" name="Group 86"/>
            <p:cNvGrpSpPr>
              <a:grpSpLocks/>
            </p:cNvGrpSpPr>
            <p:nvPr/>
          </p:nvGrpSpPr>
          <p:grpSpPr bwMode="auto">
            <a:xfrm>
              <a:off x="975" y="2251"/>
              <a:ext cx="534" cy="288"/>
              <a:chOff x="1383" y="1888"/>
              <a:chExt cx="534" cy="288"/>
            </a:xfrm>
          </p:grpSpPr>
          <p:sp>
            <p:nvSpPr>
              <p:cNvPr id="79902" name="Oval 87"/>
              <p:cNvSpPr>
                <a:spLocks noChangeArrowheads="1"/>
              </p:cNvSpPr>
              <p:nvPr/>
            </p:nvSpPr>
            <p:spPr bwMode="auto">
              <a:xfrm>
                <a:off x="1383" y="1888"/>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79903" name="Oval 88"/>
              <p:cNvSpPr>
                <a:spLocks noChangeArrowheads="1"/>
              </p:cNvSpPr>
              <p:nvPr/>
            </p:nvSpPr>
            <p:spPr bwMode="auto">
              <a:xfrm>
                <a:off x="1765" y="18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79904" name="Oval 89"/>
              <p:cNvSpPr>
                <a:spLocks noChangeArrowheads="1"/>
              </p:cNvSpPr>
              <p:nvPr/>
            </p:nvSpPr>
            <p:spPr bwMode="auto">
              <a:xfrm>
                <a:off x="1575" y="1888"/>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79905" name="Oval 90"/>
              <p:cNvSpPr>
                <a:spLocks noChangeArrowheads="1"/>
              </p:cNvSpPr>
              <p:nvPr/>
            </p:nvSpPr>
            <p:spPr bwMode="auto">
              <a:xfrm>
                <a:off x="1666"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79906" name="Oval 91"/>
              <p:cNvSpPr>
                <a:spLocks noChangeArrowheads="1"/>
              </p:cNvSpPr>
              <p:nvPr/>
            </p:nvSpPr>
            <p:spPr bwMode="auto">
              <a:xfrm>
                <a:off x="1474"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grpSp>
        <p:grpSp>
          <p:nvGrpSpPr>
            <p:cNvPr id="79894" name="Group 92"/>
            <p:cNvGrpSpPr>
              <a:grpSpLocks/>
            </p:cNvGrpSpPr>
            <p:nvPr/>
          </p:nvGrpSpPr>
          <p:grpSpPr bwMode="auto">
            <a:xfrm>
              <a:off x="2925" y="2568"/>
              <a:ext cx="576" cy="432"/>
              <a:chOff x="2826" y="2176"/>
              <a:chExt cx="576" cy="432"/>
            </a:xfrm>
          </p:grpSpPr>
          <p:sp>
            <p:nvSpPr>
              <p:cNvPr id="79895" name="Rectangle 93"/>
              <p:cNvSpPr>
                <a:spLocks noChangeArrowheads="1"/>
              </p:cNvSpPr>
              <p:nvPr/>
            </p:nvSpPr>
            <p:spPr bwMode="auto">
              <a:xfrm>
                <a:off x="2826" y="2272"/>
                <a:ext cx="384" cy="336"/>
              </a:xfrm>
              <a:prstGeom prst="rect">
                <a:avLst/>
              </a:prstGeom>
              <a:solidFill>
                <a:srgbClr val="3333CC"/>
              </a:solidFill>
              <a:ln w="9525">
                <a:solidFill>
                  <a:srgbClr val="000000"/>
                </a:solidFill>
                <a:miter lim="800000"/>
                <a:headEnd/>
                <a:tailEnd/>
              </a:ln>
            </p:spPr>
            <p:txBody>
              <a:bodyPr wrap="none" anchor="ctr"/>
              <a:lstStyle/>
              <a:p>
                <a:pPr algn="ctr"/>
                <a:r>
                  <a:rPr lang="en-US" altLang="zh-CN" sz="3200" b="1">
                    <a:solidFill>
                      <a:srgbClr val="000000"/>
                    </a:solidFill>
                    <a:ea typeface="宋体" pitchFamily="2" charset="-122"/>
                  </a:rPr>
                  <a:t>3</a:t>
                </a:r>
              </a:p>
            </p:txBody>
          </p:sp>
          <p:sp>
            <p:nvSpPr>
              <p:cNvPr id="79896" name="Line 94"/>
              <p:cNvSpPr>
                <a:spLocks noChangeShapeType="1"/>
              </p:cNvSpPr>
              <p:nvPr/>
            </p:nvSpPr>
            <p:spPr bwMode="auto">
              <a:xfrm flipV="1">
                <a:off x="2826" y="2176"/>
                <a:ext cx="192" cy="96"/>
              </a:xfrm>
              <a:prstGeom prst="line">
                <a:avLst/>
              </a:prstGeom>
              <a:noFill/>
              <a:ln w="9525">
                <a:solidFill>
                  <a:srgbClr val="000000"/>
                </a:solidFill>
                <a:round/>
                <a:headEnd/>
                <a:tailEnd/>
              </a:ln>
            </p:spPr>
            <p:txBody>
              <a:bodyPr wrap="none" anchor="ctr"/>
              <a:lstStyle/>
              <a:p>
                <a:endParaRPr lang="zh-CN" altLang="en-US"/>
              </a:p>
            </p:txBody>
          </p:sp>
          <p:sp>
            <p:nvSpPr>
              <p:cNvPr id="79897" name="Line 95"/>
              <p:cNvSpPr>
                <a:spLocks noChangeShapeType="1"/>
              </p:cNvSpPr>
              <p:nvPr/>
            </p:nvSpPr>
            <p:spPr bwMode="auto">
              <a:xfrm flipV="1">
                <a:off x="3210" y="2176"/>
                <a:ext cx="192" cy="96"/>
              </a:xfrm>
              <a:prstGeom prst="line">
                <a:avLst/>
              </a:prstGeom>
              <a:noFill/>
              <a:ln w="9525">
                <a:solidFill>
                  <a:srgbClr val="000000"/>
                </a:solidFill>
                <a:round/>
                <a:headEnd/>
                <a:tailEnd/>
              </a:ln>
            </p:spPr>
            <p:txBody>
              <a:bodyPr wrap="none" anchor="ctr"/>
              <a:lstStyle/>
              <a:p>
                <a:endParaRPr lang="zh-CN" altLang="en-US"/>
              </a:p>
            </p:txBody>
          </p:sp>
          <p:sp>
            <p:nvSpPr>
              <p:cNvPr id="79898" name="Line 96"/>
              <p:cNvSpPr>
                <a:spLocks noChangeShapeType="1"/>
              </p:cNvSpPr>
              <p:nvPr/>
            </p:nvSpPr>
            <p:spPr bwMode="auto">
              <a:xfrm>
                <a:off x="3018" y="2176"/>
                <a:ext cx="384" cy="0"/>
              </a:xfrm>
              <a:prstGeom prst="line">
                <a:avLst/>
              </a:prstGeom>
              <a:noFill/>
              <a:ln w="9525">
                <a:solidFill>
                  <a:srgbClr val="000000"/>
                </a:solidFill>
                <a:round/>
                <a:headEnd/>
                <a:tailEnd/>
              </a:ln>
            </p:spPr>
            <p:txBody>
              <a:bodyPr wrap="none" anchor="ctr"/>
              <a:lstStyle/>
              <a:p>
                <a:endParaRPr lang="zh-CN" altLang="en-US"/>
              </a:p>
            </p:txBody>
          </p:sp>
          <p:sp>
            <p:nvSpPr>
              <p:cNvPr id="79899" name="Line 97"/>
              <p:cNvSpPr>
                <a:spLocks noChangeShapeType="1"/>
              </p:cNvSpPr>
              <p:nvPr/>
            </p:nvSpPr>
            <p:spPr bwMode="auto">
              <a:xfrm flipV="1">
                <a:off x="3210" y="2512"/>
                <a:ext cx="192" cy="96"/>
              </a:xfrm>
              <a:prstGeom prst="line">
                <a:avLst/>
              </a:prstGeom>
              <a:noFill/>
              <a:ln w="9525">
                <a:solidFill>
                  <a:srgbClr val="000000"/>
                </a:solidFill>
                <a:round/>
                <a:headEnd/>
                <a:tailEnd/>
              </a:ln>
            </p:spPr>
            <p:txBody>
              <a:bodyPr wrap="none" anchor="ctr"/>
              <a:lstStyle/>
              <a:p>
                <a:endParaRPr lang="zh-CN" altLang="en-US"/>
              </a:p>
            </p:txBody>
          </p:sp>
          <p:sp>
            <p:nvSpPr>
              <p:cNvPr id="79900" name="Line 98"/>
              <p:cNvSpPr>
                <a:spLocks noChangeShapeType="1"/>
              </p:cNvSpPr>
              <p:nvPr/>
            </p:nvSpPr>
            <p:spPr bwMode="auto">
              <a:xfrm>
                <a:off x="3402" y="2176"/>
                <a:ext cx="0" cy="336"/>
              </a:xfrm>
              <a:prstGeom prst="line">
                <a:avLst/>
              </a:prstGeom>
              <a:noFill/>
              <a:ln w="9525">
                <a:solidFill>
                  <a:srgbClr val="000000"/>
                </a:solidFill>
                <a:round/>
                <a:headEnd/>
                <a:tailEnd/>
              </a:ln>
            </p:spPr>
            <p:txBody>
              <a:bodyPr wrap="none" anchor="ctr"/>
              <a:lstStyle/>
              <a:p>
                <a:endParaRPr lang="zh-CN" altLang="en-US"/>
              </a:p>
            </p:txBody>
          </p:sp>
          <p:sp>
            <p:nvSpPr>
              <p:cNvPr id="79901" name="AutoShape 99"/>
              <p:cNvSpPr>
                <a:spLocks noChangeAspect="1" noChangeArrowheads="1" noTextEdit="1"/>
              </p:cNvSpPr>
              <p:nvPr/>
            </p:nvSpPr>
            <p:spPr bwMode="auto">
              <a:xfrm>
                <a:off x="2844" y="2207"/>
                <a:ext cx="71" cy="135"/>
              </a:xfrm>
              <a:prstGeom prst="rect">
                <a:avLst/>
              </a:prstGeom>
              <a:noFill/>
              <a:ln w="9525">
                <a:noFill/>
                <a:miter lim="800000"/>
                <a:headEnd/>
                <a:tailEnd/>
              </a:ln>
            </p:spPr>
            <p:txBody>
              <a:bodyPr/>
              <a:lstStyle/>
              <a:p>
                <a:endParaRPr lang="zh-CN" altLang="en-US"/>
              </a:p>
            </p:txBody>
          </p:sp>
        </p:grpSp>
      </p:grpSp>
      <p:grpSp>
        <p:nvGrpSpPr>
          <p:cNvPr id="10" name="Group 100"/>
          <p:cNvGrpSpPr>
            <a:grpSpLocks/>
          </p:cNvGrpSpPr>
          <p:nvPr/>
        </p:nvGrpSpPr>
        <p:grpSpPr bwMode="auto">
          <a:xfrm>
            <a:off x="5545138" y="3357563"/>
            <a:ext cx="2843212" cy="838200"/>
            <a:chOff x="2184" y="2016"/>
            <a:chExt cx="1791" cy="528"/>
          </a:xfrm>
        </p:grpSpPr>
        <p:grpSp>
          <p:nvGrpSpPr>
            <p:cNvPr id="79883" name="Group 101"/>
            <p:cNvGrpSpPr>
              <a:grpSpLocks/>
            </p:cNvGrpSpPr>
            <p:nvPr/>
          </p:nvGrpSpPr>
          <p:grpSpPr bwMode="auto">
            <a:xfrm>
              <a:off x="3144" y="2016"/>
              <a:ext cx="831" cy="373"/>
              <a:chOff x="4848" y="816"/>
              <a:chExt cx="831" cy="373"/>
            </a:xfrm>
          </p:grpSpPr>
          <p:pic>
            <p:nvPicPr>
              <p:cNvPr id="79887" name="Picture 102" descr="HANDRCV1"/>
              <p:cNvPicPr>
                <a:picLocks noChangeAspect="1" noChangeArrowheads="1"/>
              </p:cNvPicPr>
              <p:nvPr/>
            </p:nvPicPr>
            <p:blipFill>
              <a:blip r:embed="rId4"/>
              <a:srcRect/>
              <a:stretch>
                <a:fillRect/>
              </a:stretch>
            </p:blipFill>
            <p:spPr bwMode="auto">
              <a:xfrm>
                <a:off x="4848" y="816"/>
                <a:ext cx="831" cy="373"/>
              </a:xfrm>
              <a:prstGeom prst="rect">
                <a:avLst/>
              </a:prstGeom>
              <a:noFill/>
              <a:ln w="9525">
                <a:noFill/>
                <a:miter lim="800000"/>
                <a:headEnd/>
                <a:tailEnd/>
              </a:ln>
            </p:spPr>
          </p:pic>
          <p:sp>
            <p:nvSpPr>
              <p:cNvPr id="79888" name="Oval 103"/>
              <p:cNvSpPr>
                <a:spLocks noChangeArrowheads="1"/>
              </p:cNvSpPr>
              <p:nvPr/>
            </p:nvSpPr>
            <p:spPr bwMode="auto">
              <a:xfrm>
                <a:off x="4888" y="81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79884" name="Group 104"/>
            <p:cNvGrpSpPr>
              <a:grpSpLocks/>
            </p:cNvGrpSpPr>
            <p:nvPr/>
          </p:nvGrpSpPr>
          <p:grpSpPr bwMode="auto">
            <a:xfrm>
              <a:off x="2184" y="2083"/>
              <a:ext cx="1056" cy="461"/>
              <a:chOff x="2184" y="2083"/>
              <a:chExt cx="1056" cy="461"/>
            </a:xfrm>
          </p:grpSpPr>
          <p:graphicFrame>
            <p:nvGraphicFramePr>
              <p:cNvPr id="79875" name="Object 105"/>
              <p:cNvGraphicFramePr>
                <a:graphicFrameLocks noChangeAspect="1"/>
              </p:cNvGraphicFramePr>
              <p:nvPr/>
            </p:nvGraphicFramePr>
            <p:xfrm>
              <a:off x="2844" y="2092"/>
              <a:ext cx="71" cy="135"/>
            </p:xfrm>
            <a:graphic>
              <a:graphicData uri="http://schemas.openxmlformats.org/presentationml/2006/ole">
                <p:oleObj spid="_x0000_s79875" name="公式" r:id="rId5" imgW="114120" imgH="215640" progId="Equation.3">
                  <p:embed/>
                </p:oleObj>
              </a:graphicData>
            </a:graphic>
          </p:graphicFrame>
          <p:sp>
            <p:nvSpPr>
              <p:cNvPr id="79885" name="AutoShape 106"/>
              <p:cNvSpPr>
                <a:spLocks noChangeArrowheads="1"/>
              </p:cNvSpPr>
              <p:nvPr/>
            </p:nvSpPr>
            <p:spPr bwMode="auto">
              <a:xfrm rot="-2215889">
                <a:off x="2184" y="2400"/>
                <a:ext cx="1056" cy="144"/>
              </a:xfrm>
              <a:prstGeom prst="leftArrow">
                <a:avLst>
                  <a:gd name="adj1" fmla="val 50000"/>
                  <a:gd name="adj2" fmla="val 183333"/>
                </a:avLst>
              </a:prstGeom>
              <a:solidFill>
                <a:srgbClr val="00FF00"/>
              </a:solidFill>
              <a:ln w="9525">
                <a:solidFill>
                  <a:srgbClr val="000000"/>
                </a:solidFill>
                <a:miter lim="800000"/>
                <a:headEnd/>
                <a:tailEnd/>
              </a:ln>
            </p:spPr>
            <p:txBody>
              <a:bodyPr wrap="none" anchor="ctr"/>
              <a:lstStyle/>
              <a:p>
                <a:endParaRPr lang="zh-CN" altLang="en-US"/>
              </a:p>
            </p:txBody>
          </p:sp>
          <p:sp>
            <p:nvSpPr>
              <p:cNvPr id="79886" name="Rectangle 107"/>
              <p:cNvSpPr>
                <a:spLocks noChangeArrowheads="1"/>
              </p:cNvSpPr>
              <p:nvPr/>
            </p:nvSpPr>
            <p:spPr bwMode="auto">
              <a:xfrm>
                <a:off x="2540" y="2083"/>
                <a:ext cx="244" cy="365"/>
              </a:xfrm>
              <a:prstGeom prst="rect">
                <a:avLst/>
              </a:prstGeom>
              <a:noFill/>
              <a:ln w="9525">
                <a:noFill/>
                <a:miter lim="800000"/>
                <a:headEnd/>
                <a:tailEnd/>
              </a:ln>
            </p:spPr>
            <p:txBody>
              <a:bodyPr wrap="none" anchor="ctr">
                <a:spAutoFit/>
              </a:bodyPr>
              <a:lstStyle/>
              <a:p>
                <a:pPr algn="ctr"/>
                <a:r>
                  <a:rPr lang="en-US" altLang="zh-CN" sz="3200" b="1">
                    <a:solidFill>
                      <a:srgbClr val="000000"/>
                    </a:solidFill>
                    <a:ea typeface="宋体" pitchFamily="2" charset="-122"/>
                  </a:rPr>
                  <a:t>?</a:t>
                </a:r>
              </a:p>
            </p:txBody>
          </p:sp>
        </p:grpSp>
      </p:grpSp>
      <p:graphicFrame>
        <p:nvGraphicFramePr>
          <p:cNvPr id="854124" name="Object 108"/>
          <p:cNvGraphicFramePr>
            <a:graphicFrameLocks noChangeAspect="1"/>
          </p:cNvGraphicFramePr>
          <p:nvPr/>
        </p:nvGraphicFramePr>
        <p:xfrm>
          <a:off x="2555875" y="5656263"/>
          <a:ext cx="4616450" cy="1201737"/>
        </p:xfrm>
        <a:graphic>
          <a:graphicData uri="http://schemas.openxmlformats.org/presentationml/2006/ole">
            <p:oleObj spid="_x0000_s79874" name="Equation" r:id="rId6" imgW="1650960" imgH="431640" progId="">
              <p:embed/>
            </p:oleObj>
          </a:graphicData>
        </a:graphic>
      </p:graphicFrame>
      <p:sp>
        <p:nvSpPr>
          <p:cNvPr id="854125" name="Rectangle 109"/>
          <p:cNvSpPr>
            <a:spLocks noChangeArrowheads="1"/>
          </p:cNvSpPr>
          <p:nvPr/>
        </p:nvSpPr>
        <p:spPr bwMode="auto">
          <a:xfrm>
            <a:off x="863600" y="5059363"/>
            <a:ext cx="8280400" cy="1066800"/>
          </a:xfrm>
          <a:prstGeom prst="rect">
            <a:avLst/>
          </a:prstGeom>
          <a:noFill/>
          <a:ln w="9525">
            <a:noFill/>
            <a:miter lim="800000"/>
            <a:headEnd/>
            <a:tailEnd/>
          </a:ln>
        </p:spPr>
        <p:txBody>
          <a:bodyPr anchor="ctr">
            <a:spAutoFit/>
          </a:bodyPr>
          <a:lstStyle/>
          <a:p>
            <a:pPr algn="just" eaLnBrk="0" hangingPunct="0"/>
            <a:r>
              <a:rPr lang="zh-CN" altLang="en-US" sz="3200" b="1">
                <a:solidFill>
                  <a:srgbClr val="000000"/>
                </a:solidFill>
                <a:ea typeface="宋体" pitchFamily="2" charset="-122"/>
              </a:rPr>
              <a:t>解：记</a:t>
            </a:r>
            <a:r>
              <a:rPr lang="zh-CN" altLang="en-US" sz="3200" b="1" i="1">
                <a:solidFill>
                  <a:srgbClr val="000000"/>
                </a:solidFill>
                <a:ea typeface="宋体" pitchFamily="2" charset="-122"/>
              </a:rPr>
              <a:t> </a:t>
            </a:r>
            <a:r>
              <a:rPr lang="en-US" altLang="zh-CN" sz="3200" b="1" i="1">
                <a:solidFill>
                  <a:srgbClr val="000000"/>
                </a:solidFill>
                <a:ea typeface="宋体" pitchFamily="2" charset="-122"/>
              </a:rPr>
              <a:t>A</a:t>
            </a:r>
            <a:r>
              <a:rPr lang="en-US" altLang="zh-CN" sz="3200" b="1" i="1" baseline="-25000">
                <a:solidFill>
                  <a:srgbClr val="000000"/>
                </a:solidFill>
                <a:ea typeface="宋体" pitchFamily="2" charset="-122"/>
              </a:rPr>
              <a:t>i</a:t>
            </a:r>
            <a:r>
              <a:rPr lang="en-US" altLang="zh-CN" sz="3200" b="1">
                <a:solidFill>
                  <a:srgbClr val="000000"/>
                </a:solidFill>
                <a:ea typeface="宋体" pitchFamily="2" charset="-122"/>
              </a:rPr>
              <a:t>={</a:t>
            </a:r>
            <a:r>
              <a:rPr lang="zh-CN" altLang="en-US" sz="3200" b="1">
                <a:solidFill>
                  <a:srgbClr val="000000"/>
                </a:solidFill>
                <a:ea typeface="宋体" pitchFamily="2" charset="-122"/>
              </a:rPr>
              <a:t>球取自</a:t>
            </a:r>
            <a:r>
              <a:rPr lang="en-US" altLang="zh-CN" sz="3200" b="1">
                <a:solidFill>
                  <a:srgbClr val="000000"/>
                </a:solidFill>
                <a:ea typeface="宋体" pitchFamily="2" charset="-122"/>
              </a:rPr>
              <a:t>i</a:t>
            </a:r>
            <a:r>
              <a:rPr lang="zh-CN" altLang="en-US" sz="3200" b="1">
                <a:solidFill>
                  <a:srgbClr val="000000"/>
                </a:solidFill>
                <a:ea typeface="宋体" pitchFamily="2" charset="-122"/>
              </a:rPr>
              <a:t>号箱</a:t>
            </a:r>
            <a:r>
              <a:rPr lang="en-US" altLang="zh-CN" sz="3200" b="1">
                <a:solidFill>
                  <a:srgbClr val="000000"/>
                </a:solidFill>
                <a:ea typeface="宋体" pitchFamily="2" charset="-122"/>
              </a:rPr>
              <a:t>},   </a:t>
            </a:r>
            <a:r>
              <a:rPr lang="en-US" altLang="zh-CN" sz="3200" b="1" i="1">
                <a:solidFill>
                  <a:srgbClr val="000000"/>
                </a:solidFill>
                <a:ea typeface="宋体" pitchFamily="2" charset="-122"/>
              </a:rPr>
              <a:t>i</a:t>
            </a:r>
            <a:r>
              <a:rPr lang="en-US" altLang="zh-CN" sz="3200" b="1">
                <a:solidFill>
                  <a:srgbClr val="000000"/>
                </a:solidFill>
                <a:ea typeface="宋体" pitchFamily="2" charset="-122"/>
              </a:rPr>
              <a:t>=1,2,3; </a:t>
            </a:r>
            <a:r>
              <a:rPr lang="en-US" altLang="zh-CN" sz="3200" b="1" i="1">
                <a:solidFill>
                  <a:srgbClr val="000000"/>
                </a:solidFill>
                <a:ea typeface="宋体" pitchFamily="2" charset="-122"/>
              </a:rPr>
              <a:t> B</a:t>
            </a:r>
            <a:r>
              <a:rPr lang="en-US" altLang="zh-CN" sz="3200" b="1">
                <a:solidFill>
                  <a:srgbClr val="000000"/>
                </a:solidFill>
                <a:ea typeface="宋体" pitchFamily="2" charset="-122"/>
              </a:rPr>
              <a:t> ={</a:t>
            </a:r>
            <a:r>
              <a:rPr lang="zh-CN" altLang="en-US" sz="3200" b="1">
                <a:solidFill>
                  <a:srgbClr val="000000"/>
                </a:solidFill>
                <a:ea typeface="宋体" pitchFamily="2" charset="-122"/>
              </a:rPr>
              <a:t>取得红球</a:t>
            </a:r>
            <a:r>
              <a:rPr lang="en-US" altLang="zh-CN" sz="3200" b="1">
                <a:solidFill>
                  <a:srgbClr val="000000"/>
                </a:solidFill>
                <a:ea typeface="宋体" pitchFamily="2" charset="-122"/>
              </a:rPr>
              <a:t>}</a:t>
            </a:r>
          </a:p>
        </p:txBody>
      </p:sp>
      <p:sp>
        <p:nvSpPr>
          <p:cNvPr id="854126" name="Text Box 110"/>
          <p:cNvSpPr txBox="1">
            <a:spLocks noChangeArrowheads="1"/>
          </p:cNvSpPr>
          <p:nvPr/>
        </p:nvSpPr>
        <p:spPr bwMode="auto">
          <a:xfrm>
            <a:off x="7164388" y="5949950"/>
            <a:ext cx="1309687"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zh-CN" altLang="en-US" sz="3200" b="1">
                <a:solidFill>
                  <a:srgbClr val="CC0000"/>
                </a:solidFill>
                <a:ea typeface="宋体" pitchFamily="2" charset="-122"/>
              </a:rPr>
              <a:t>＝</a:t>
            </a:r>
            <a:r>
              <a:rPr lang="en-US" altLang="zh-CN" sz="3200" b="1">
                <a:solidFill>
                  <a:srgbClr val="CC0000"/>
                </a:solidFill>
                <a:ea typeface="宋体" pitchFamily="2" charset="-122"/>
              </a:rPr>
              <a:t>8/15</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854075"/>
                                        </p:tgtEl>
                                        <p:attrNameLst>
                                          <p:attrName>style.visibility</p:attrName>
                                        </p:attrNameLst>
                                      </p:cBhvr>
                                      <p:to>
                                        <p:strVal val="visible"/>
                                      </p:to>
                                    </p:set>
                                    <p:animEffect transition="in" filter="slide(fromRight)">
                                      <p:cBhvr>
                                        <p:cTn id="7" dur="500"/>
                                        <p:tgtEl>
                                          <p:spTgt spid="85407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lide(from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54125"/>
                                        </p:tgtEl>
                                        <p:attrNameLst>
                                          <p:attrName>style.visibility</p:attrName>
                                        </p:attrNameLst>
                                      </p:cBhvr>
                                      <p:to>
                                        <p:strVal val="visible"/>
                                      </p:to>
                                    </p:set>
                                    <p:animEffect transition="in" filter="slide(fromLeft)">
                                      <p:cBhvr>
                                        <p:cTn id="21" dur="500"/>
                                        <p:tgtEl>
                                          <p:spTgt spid="85412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854124"/>
                                        </p:tgtEl>
                                        <p:attrNameLst>
                                          <p:attrName>style.visibility</p:attrName>
                                        </p:attrNameLst>
                                      </p:cBhvr>
                                      <p:to>
                                        <p:strVal val="visible"/>
                                      </p:to>
                                    </p:set>
                                    <p:animEffect transition="in" filter="slide(fromBottom)">
                                      <p:cBhvr>
                                        <p:cTn id="26" dur="500"/>
                                        <p:tgtEl>
                                          <p:spTgt spid="85412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854126"/>
                                        </p:tgtEl>
                                        <p:attrNameLst>
                                          <p:attrName>style.visibility</p:attrName>
                                        </p:attrNameLst>
                                      </p:cBhvr>
                                      <p:to>
                                        <p:strVal val="visible"/>
                                      </p:to>
                                    </p:set>
                                    <p:animEffect transition="in" filter="slide(fromRight)">
                                      <p:cBhvr>
                                        <p:cTn id="31" dur="500"/>
                                        <p:tgtEl>
                                          <p:spTgt spid="854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75" grpId="0" autoUpdateAnimBg="0"/>
      <p:bldP spid="854125" grpId="0"/>
      <p:bldP spid="85412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121" name="Rectangle 57"/>
          <p:cNvSpPr>
            <a:spLocks noChangeArrowheads="1"/>
          </p:cNvSpPr>
          <p:nvPr/>
        </p:nvSpPr>
        <p:spPr bwMode="auto">
          <a:xfrm>
            <a:off x="971550" y="333375"/>
            <a:ext cx="6400800" cy="1066800"/>
          </a:xfrm>
          <a:prstGeom prst="rect">
            <a:avLst/>
          </a:prstGeom>
          <a:noFill/>
          <a:ln w="9525">
            <a:noFill/>
            <a:miter lim="800000"/>
            <a:headEnd/>
            <a:tailEnd/>
          </a:ln>
        </p:spPr>
        <p:txBody>
          <a:bodyPr anchor="ctr">
            <a:spAutoFit/>
          </a:bodyPr>
          <a:lstStyle/>
          <a:p>
            <a:pPr algn="ctr"/>
            <a:r>
              <a:rPr lang="zh-CN" altLang="en-US" sz="3200" b="1">
                <a:solidFill>
                  <a:srgbClr val="000000"/>
                </a:solidFill>
                <a:ea typeface="宋体" pitchFamily="2" charset="-122"/>
              </a:rPr>
              <a:t>实际中还有下面一类问题，是</a:t>
            </a:r>
          </a:p>
          <a:p>
            <a:pPr algn="ctr"/>
            <a:r>
              <a:rPr lang="zh-CN" altLang="en-US" sz="3200" b="1">
                <a:solidFill>
                  <a:srgbClr val="000000"/>
                </a:solidFill>
                <a:ea typeface="宋体" pitchFamily="2" charset="-122"/>
              </a:rPr>
              <a:t>“</a:t>
            </a:r>
            <a:r>
              <a:rPr lang="zh-CN" altLang="en-US" sz="3200" b="1">
                <a:solidFill>
                  <a:srgbClr val="0000CC"/>
                </a:solidFill>
                <a:ea typeface="宋体" pitchFamily="2" charset="-122"/>
              </a:rPr>
              <a:t>已知结果求原因</a:t>
            </a:r>
            <a:r>
              <a:rPr lang="zh-CN" altLang="en-US" sz="3200" b="1">
                <a:solidFill>
                  <a:srgbClr val="000000"/>
                </a:solidFill>
                <a:ea typeface="宋体" pitchFamily="2" charset="-122"/>
              </a:rPr>
              <a:t>”</a:t>
            </a:r>
          </a:p>
        </p:txBody>
      </p:sp>
      <p:sp>
        <p:nvSpPr>
          <p:cNvPr id="856122" name="Rectangle 58"/>
          <p:cNvSpPr>
            <a:spLocks noChangeArrowheads="1"/>
          </p:cNvSpPr>
          <p:nvPr/>
        </p:nvSpPr>
        <p:spPr bwMode="auto">
          <a:xfrm>
            <a:off x="1108075" y="4724400"/>
            <a:ext cx="8035925" cy="1554163"/>
          </a:xfrm>
          <a:prstGeom prst="rect">
            <a:avLst/>
          </a:prstGeom>
          <a:noFill/>
          <a:ln w="9525">
            <a:noFill/>
            <a:miter lim="800000"/>
            <a:headEnd/>
            <a:tailEnd/>
          </a:ln>
        </p:spPr>
        <p:txBody>
          <a:bodyPr anchor="ctr">
            <a:spAutoFit/>
          </a:bodyPr>
          <a:lstStyle/>
          <a:p>
            <a:pPr eaLnBrk="0" hangingPunct="0"/>
            <a:r>
              <a:rPr lang="zh-CN" altLang="en-US" sz="3200" b="1">
                <a:solidFill>
                  <a:srgbClr val="000000"/>
                </a:solidFill>
                <a:ea typeface="宋体" pitchFamily="2" charset="-122"/>
              </a:rPr>
              <a:t>        这一类问题在实际中更为常见，它所求的是条件概率</a:t>
            </a:r>
            <a:r>
              <a:rPr lang="en-US" altLang="zh-CN" sz="3200" b="1">
                <a:solidFill>
                  <a:srgbClr val="990099"/>
                </a:solidFill>
                <a:ea typeface="宋体" pitchFamily="2" charset="-122"/>
              </a:rPr>
              <a:t>P(A</a:t>
            </a:r>
            <a:r>
              <a:rPr lang="en-US" altLang="zh-CN" sz="1600" b="1">
                <a:solidFill>
                  <a:srgbClr val="990099"/>
                </a:solidFill>
                <a:ea typeface="宋体" pitchFamily="2" charset="-122"/>
              </a:rPr>
              <a:t>1</a:t>
            </a:r>
            <a:r>
              <a:rPr lang="en-US" altLang="zh-CN" sz="3200" b="1">
                <a:solidFill>
                  <a:srgbClr val="990099"/>
                </a:solidFill>
                <a:ea typeface="宋体" pitchFamily="2" charset="-122"/>
              </a:rPr>
              <a:t>|B)</a:t>
            </a:r>
            <a:r>
              <a:rPr lang="zh-CN" altLang="en-US" sz="3200" b="1">
                <a:solidFill>
                  <a:srgbClr val="000000"/>
                </a:solidFill>
                <a:ea typeface="宋体" pitchFamily="2" charset="-122"/>
              </a:rPr>
              <a:t>，是已知某结果发生条件下，求各原因发生可能性大小</a:t>
            </a:r>
            <a:r>
              <a:rPr lang="en-US" altLang="zh-CN" sz="3200" b="1">
                <a:solidFill>
                  <a:srgbClr val="000000"/>
                </a:solidFill>
                <a:ea typeface="宋体" pitchFamily="2" charset="-122"/>
              </a:rPr>
              <a:t>.</a:t>
            </a:r>
          </a:p>
        </p:txBody>
      </p:sp>
      <p:sp>
        <p:nvSpPr>
          <p:cNvPr id="856123" name="Rectangle 59"/>
          <p:cNvSpPr>
            <a:spLocks noChangeArrowheads="1"/>
          </p:cNvSpPr>
          <p:nvPr/>
        </p:nvSpPr>
        <p:spPr bwMode="auto">
          <a:xfrm>
            <a:off x="1042988" y="1916113"/>
            <a:ext cx="3671887" cy="2041525"/>
          </a:xfrm>
          <a:prstGeom prst="rect">
            <a:avLst/>
          </a:prstGeom>
          <a:noFill/>
          <a:ln w="9525">
            <a:noFill/>
            <a:miter lim="800000"/>
            <a:headEnd/>
            <a:tailEnd/>
          </a:ln>
        </p:spPr>
        <p:txBody>
          <a:bodyPr anchor="ctr">
            <a:spAutoFit/>
          </a:bodyPr>
          <a:lstStyle/>
          <a:p>
            <a:r>
              <a:rPr lang="zh-CN" altLang="en-US" sz="3200" b="1">
                <a:solidFill>
                  <a:srgbClr val="000000"/>
                </a:solidFill>
                <a:ea typeface="宋体" pitchFamily="2" charset="-122"/>
              </a:rPr>
              <a:t>       某人从任一箱中任意摸出一球，发现是红球</a:t>
            </a:r>
            <a:r>
              <a:rPr lang="en-US" altLang="zh-CN" sz="3200" b="1">
                <a:solidFill>
                  <a:srgbClr val="000000"/>
                </a:solidFill>
                <a:ea typeface="宋体" pitchFamily="2" charset="-122"/>
              </a:rPr>
              <a:t>,</a:t>
            </a:r>
            <a:r>
              <a:rPr lang="zh-CN" altLang="en-US" sz="3200" b="1">
                <a:solidFill>
                  <a:srgbClr val="000000"/>
                </a:solidFill>
                <a:ea typeface="宋体" pitchFamily="2" charset="-122"/>
              </a:rPr>
              <a:t>求该球是取自</a:t>
            </a:r>
            <a:r>
              <a:rPr lang="en-US" altLang="zh-CN" sz="3200" b="1">
                <a:solidFill>
                  <a:srgbClr val="000000"/>
                </a:solidFill>
                <a:ea typeface="宋体" pitchFamily="2" charset="-122"/>
              </a:rPr>
              <a:t>1</a:t>
            </a:r>
            <a:r>
              <a:rPr lang="zh-CN" altLang="en-US" sz="3200" b="1">
                <a:solidFill>
                  <a:srgbClr val="000000"/>
                </a:solidFill>
                <a:ea typeface="宋体" pitchFamily="2" charset="-122"/>
              </a:rPr>
              <a:t>号箱的概率</a:t>
            </a:r>
            <a:r>
              <a:rPr lang="en-US" altLang="zh-CN" sz="3200" b="1">
                <a:solidFill>
                  <a:srgbClr val="000000"/>
                </a:solidFill>
                <a:ea typeface="宋体" pitchFamily="2" charset="-122"/>
              </a:rPr>
              <a:t>.</a:t>
            </a:r>
          </a:p>
        </p:txBody>
      </p:sp>
      <p:grpSp>
        <p:nvGrpSpPr>
          <p:cNvPr id="2" name="Group 60"/>
          <p:cNvGrpSpPr>
            <a:grpSpLocks/>
          </p:cNvGrpSpPr>
          <p:nvPr/>
        </p:nvGrpSpPr>
        <p:grpSpPr bwMode="auto">
          <a:xfrm>
            <a:off x="5062538" y="1628775"/>
            <a:ext cx="4081462" cy="2711450"/>
            <a:chOff x="2971" y="890"/>
            <a:chExt cx="2571" cy="1708"/>
          </a:xfrm>
        </p:grpSpPr>
        <p:grpSp>
          <p:nvGrpSpPr>
            <p:cNvPr id="80903" name="Group 61"/>
            <p:cNvGrpSpPr>
              <a:grpSpLocks/>
            </p:cNvGrpSpPr>
            <p:nvPr/>
          </p:nvGrpSpPr>
          <p:grpSpPr bwMode="auto">
            <a:xfrm>
              <a:off x="2971" y="1752"/>
              <a:ext cx="2571" cy="846"/>
              <a:chOff x="930" y="2251"/>
              <a:chExt cx="2571" cy="846"/>
            </a:xfrm>
          </p:grpSpPr>
          <p:grpSp>
            <p:nvGrpSpPr>
              <p:cNvPr id="80911" name="Group 62"/>
              <p:cNvGrpSpPr>
                <a:grpSpLocks/>
              </p:cNvGrpSpPr>
              <p:nvPr/>
            </p:nvGrpSpPr>
            <p:grpSpPr bwMode="auto">
              <a:xfrm>
                <a:off x="2925" y="2296"/>
                <a:ext cx="528" cy="144"/>
                <a:chOff x="2970" y="1936"/>
                <a:chExt cx="528" cy="144"/>
              </a:xfrm>
            </p:grpSpPr>
            <p:sp>
              <p:nvSpPr>
                <p:cNvPr id="80947" name="Oval 63"/>
                <p:cNvSpPr>
                  <a:spLocks noChangeArrowheads="1"/>
                </p:cNvSpPr>
                <p:nvPr/>
              </p:nvSpPr>
              <p:spPr bwMode="auto">
                <a:xfrm>
                  <a:off x="2970" y="193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80948" name="Oval 64"/>
                <p:cNvSpPr>
                  <a:spLocks noChangeArrowheads="1"/>
                </p:cNvSpPr>
                <p:nvPr/>
              </p:nvSpPr>
              <p:spPr bwMode="auto">
                <a:xfrm>
                  <a:off x="3154" y="193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80949" name="Oval 65"/>
                <p:cNvSpPr>
                  <a:spLocks noChangeArrowheads="1"/>
                </p:cNvSpPr>
                <p:nvPr/>
              </p:nvSpPr>
              <p:spPr bwMode="auto">
                <a:xfrm>
                  <a:off x="3346" y="193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80912" name="Group 66"/>
              <p:cNvGrpSpPr>
                <a:grpSpLocks/>
              </p:cNvGrpSpPr>
              <p:nvPr/>
            </p:nvGrpSpPr>
            <p:grpSpPr bwMode="auto">
              <a:xfrm>
                <a:off x="1973" y="2614"/>
                <a:ext cx="576" cy="432"/>
                <a:chOff x="2058" y="2176"/>
                <a:chExt cx="576" cy="432"/>
              </a:xfrm>
            </p:grpSpPr>
            <p:sp>
              <p:nvSpPr>
                <p:cNvPr id="80940" name="Line 67"/>
                <p:cNvSpPr>
                  <a:spLocks noChangeShapeType="1"/>
                </p:cNvSpPr>
                <p:nvPr/>
              </p:nvSpPr>
              <p:spPr bwMode="auto">
                <a:xfrm flipV="1">
                  <a:off x="2058" y="2176"/>
                  <a:ext cx="192" cy="96"/>
                </a:xfrm>
                <a:prstGeom prst="line">
                  <a:avLst/>
                </a:prstGeom>
                <a:noFill/>
                <a:ln w="9525">
                  <a:solidFill>
                    <a:srgbClr val="000000"/>
                  </a:solidFill>
                  <a:round/>
                  <a:headEnd/>
                  <a:tailEnd/>
                </a:ln>
              </p:spPr>
              <p:txBody>
                <a:bodyPr wrap="none" anchor="ctr"/>
                <a:lstStyle/>
                <a:p>
                  <a:endParaRPr lang="zh-CN" altLang="en-US"/>
                </a:p>
              </p:txBody>
            </p:sp>
            <p:sp>
              <p:nvSpPr>
                <p:cNvPr id="80941" name="Line 68"/>
                <p:cNvSpPr>
                  <a:spLocks noChangeShapeType="1"/>
                </p:cNvSpPr>
                <p:nvPr/>
              </p:nvSpPr>
              <p:spPr bwMode="auto">
                <a:xfrm flipV="1">
                  <a:off x="2442" y="2176"/>
                  <a:ext cx="192" cy="96"/>
                </a:xfrm>
                <a:prstGeom prst="line">
                  <a:avLst/>
                </a:prstGeom>
                <a:noFill/>
                <a:ln w="9525">
                  <a:solidFill>
                    <a:srgbClr val="000000"/>
                  </a:solidFill>
                  <a:round/>
                  <a:headEnd/>
                  <a:tailEnd/>
                </a:ln>
              </p:spPr>
              <p:txBody>
                <a:bodyPr wrap="none" anchor="ctr"/>
                <a:lstStyle/>
                <a:p>
                  <a:endParaRPr lang="zh-CN" altLang="en-US"/>
                </a:p>
              </p:txBody>
            </p:sp>
            <p:grpSp>
              <p:nvGrpSpPr>
                <p:cNvPr id="80942" name="Group 69"/>
                <p:cNvGrpSpPr>
                  <a:grpSpLocks/>
                </p:cNvGrpSpPr>
                <p:nvPr/>
              </p:nvGrpSpPr>
              <p:grpSpPr bwMode="auto">
                <a:xfrm>
                  <a:off x="2058" y="2272"/>
                  <a:ext cx="576" cy="336"/>
                  <a:chOff x="2058" y="2272"/>
                  <a:chExt cx="576" cy="336"/>
                </a:xfrm>
              </p:grpSpPr>
              <p:sp>
                <p:nvSpPr>
                  <p:cNvPr id="80945" name="Rectangle 70"/>
                  <p:cNvSpPr>
                    <a:spLocks noChangeArrowheads="1"/>
                  </p:cNvSpPr>
                  <p:nvPr/>
                </p:nvSpPr>
                <p:spPr bwMode="auto">
                  <a:xfrm>
                    <a:off x="2058" y="2272"/>
                    <a:ext cx="384" cy="336"/>
                  </a:xfrm>
                  <a:prstGeom prst="rect">
                    <a:avLst/>
                  </a:prstGeom>
                  <a:solidFill>
                    <a:srgbClr val="3333CC"/>
                  </a:solidFill>
                  <a:ln w="9525">
                    <a:solidFill>
                      <a:srgbClr val="000000"/>
                    </a:solidFill>
                    <a:miter lim="800000"/>
                    <a:headEnd/>
                    <a:tailEnd/>
                  </a:ln>
                </p:spPr>
                <p:txBody>
                  <a:bodyPr wrap="none" anchor="ctr"/>
                  <a:lstStyle/>
                  <a:p>
                    <a:pPr algn="ctr"/>
                    <a:r>
                      <a:rPr lang="en-US" altLang="zh-CN" sz="3200" b="1">
                        <a:solidFill>
                          <a:srgbClr val="000000"/>
                        </a:solidFill>
                        <a:ea typeface="宋体" pitchFamily="2" charset="-122"/>
                      </a:rPr>
                      <a:t>2</a:t>
                    </a:r>
                  </a:p>
                </p:txBody>
              </p:sp>
              <p:sp>
                <p:nvSpPr>
                  <p:cNvPr id="80946" name="Line 71"/>
                  <p:cNvSpPr>
                    <a:spLocks noChangeShapeType="1"/>
                  </p:cNvSpPr>
                  <p:nvPr/>
                </p:nvSpPr>
                <p:spPr bwMode="auto">
                  <a:xfrm flipV="1">
                    <a:off x="2442" y="2512"/>
                    <a:ext cx="192" cy="96"/>
                  </a:xfrm>
                  <a:prstGeom prst="line">
                    <a:avLst/>
                  </a:prstGeom>
                  <a:noFill/>
                  <a:ln w="9525">
                    <a:solidFill>
                      <a:srgbClr val="000000"/>
                    </a:solidFill>
                    <a:round/>
                    <a:headEnd/>
                    <a:tailEnd/>
                  </a:ln>
                </p:spPr>
                <p:txBody>
                  <a:bodyPr wrap="none" anchor="ctr"/>
                  <a:lstStyle/>
                  <a:p>
                    <a:endParaRPr lang="zh-CN" altLang="en-US"/>
                  </a:p>
                </p:txBody>
              </p:sp>
            </p:grpSp>
            <p:sp>
              <p:nvSpPr>
                <p:cNvPr id="80943" name="Line 72"/>
                <p:cNvSpPr>
                  <a:spLocks noChangeShapeType="1"/>
                </p:cNvSpPr>
                <p:nvPr/>
              </p:nvSpPr>
              <p:spPr bwMode="auto">
                <a:xfrm>
                  <a:off x="2634" y="2176"/>
                  <a:ext cx="0" cy="336"/>
                </a:xfrm>
                <a:prstGeom prst="line">
                  <a:avLst/>
                </a:prstGeom>
                <a:noFill/>
                <a:ln w="9525">
                  <a:solidFill>
                    <a:srgbClr val="000000"/>
                  </a:solidFill>
                  <a:round/>
                  <a:headEnd/>
                  <a:tailEnd/>
                </a:ln>
              </p:spPr>
              <p:txBody>
                <a:bodyPr wrap="none" anchor="ctr"/>
                <a:lstStyle/>
                <a:p>
                  <a:endParaRPr lang="zh-CN" altLang="en-US"/>
                </a:p>
              </p:txBody>
            </p:sp>
            <p:sp>
              <p:nvSpPr>
                <p:cNvPr id="80944" name="Line 73"/>
                <p:cNvSpPr>
                  <a:spLocks noChangeShapeType="1"/>
                </p:cNvSpPr>
                <p:nvPr/>
              </p:nvSpPr>
              <p:spPr bwMode="auto">
                <a:xfrm>
                  <a:off x="2250" y="2176"/>
                  <a:ext cx="384" cy="0"/>
                </a:xfrm>
                <a:prstGeom prst="line">
                  <a:avLst/>
                </a:prstGeom>
                <a:noFill/>
                <a:ln w="9525">
                  <a:solidFill>
                    <a:srgbClr val="000000"/>
                  </a:solidFill>
                  <a:round/>
                  <a:headEnd/>
                  <a:tailEnd/>
                </a:ln>
              </p:spPr>
              <p:txBody>
                <a:bodyPr wrap="none" anchor="ctr"/>
                <a:lstStyle/>
                <a:p>
                  <a:endParaRPr lang="zh-CN" altLang="en-US"/>
                </a:p>
              </p:txBody>
            </p:sp>
          </p:grpSp>
          <p:grpSp>
            <p:nvGrpSpPr>
              <p:cNvPr id="80913" name="Group 74"/>
              <p:cNvGrpSpPr>
                <a:grpSpLocks/>
              </p:cNvGrpSpPr>
              <p:nvPr/>
            </p:nvGrpSpPr>
            <p:grpSpPr bwMode="auto">
              <a:xfrm>
                <a:off x="1973" y="2251"/>
                <a:ext cx="536" cy="288"/>
                <a:chOff x="2194" y="1888"/>
                <a:chExt cx="536" cy="288"/>
              </a:xfrm>
            </p:grpSpPr>
            <p:sp>
              <p:nvSpPr>
                <p:cNvPr id="80935" name="Oval 75"/>
                <p:cNvSpPr>
                  <a:spLocks noChangeArrowheads="1"/>
                </p:cNvSpPr>
                <p:nvPr/>
              </p:nvSpPr>
              <p:spPr bwMode="auto">
                <a:xfrm>
                  <a:off x="2194" y="18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80936" name="Oval 76"/>
                <p:cNvSpPr>
                  <a:spLocks noChangeArrowheads="1"/>
                </p:cNvSpPr>
                <p:nvPr/>
              </p:nvSpPr>
              <p:spPr bwMode="auto">
                <a:xfrm>
                  <a:off x="2386" y="18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80937" name="Oval 77"/>
                <p:cNvSpPr>
                  <a:spLocks noChangeArrowheads="1"/>
                </p:cNvSpPr>
                <p:nvPr/>
              </p:nvSpPr>
              <p:spPr bwMode="auto">
                <a:xfrm>
                  <a:off x="2482"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80938" name="Oval 78"/>
                <p:cNvSpPr>
                  <a:spLocks noChangeArrowheads="1"/>
                </p:cNvSpPr>
                <p:nvPr/>
              </p:nvSpPr>
              <p:spPr bwMode="auto">
                <a:xfrm>
                  <a:off x="2298"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80939" name="Oval 79"/>
                <p:cNvSpPr>
                  <a:spLocks noChangeArrowheads="1"/>
                </p:cNvSpPr>
                <p:nvPr/>
              </p:nvSpPr>
              <p:spPr bwMode="auto">
                <a:xfrm>
                  <a:off x="2578" y="1888"/>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grpSp>
          <p:grpSp>
            <p:nvGrpSpPr>
              <p:cNvPr id="80914" name="Group 80"/>
              <p:cNvGrpSpPr>
                <a:grpSpLocks/>
              </p:cNvGrpSpPr>
              <p:nvPr/>
            </p:nvGrpSpPr>
            <p:grpSpPr bwMode="auto">
              <a:xfrm>
                <a:off x="930" y="2659"/>
                <a:ext cx="576" cy="438"/>
                <a:chOff x="1338" y="2176"/>
                <a:chExt cx="576" cy="438"/>
              </a:xfrm>
            </p:grpSpPr>
            <p:sp>
              <p:nvSpPr>
                <p:cNvPr id="80929" name="Rectangle 81"/>
                <p:cNvSpPr>
                  <a:spLocks noChangeArrowheads="1"/>
                </p:cNvSpPr>
                <p:nvPr/>
              </p:nvSpPr>
              <p:spPr bwMode="auto">
                <a:xfrm>
                  <a:off x="1338" y="2251"/>
                  <a:ext cx="384" cy="363"/>
                </a:xfrm>
                <a:prstGeom prst="rect">
                  <a:avLst/>
                </a:prstGeom>
                <a:solidFill>
                  <a:srgbClr val="3333CC"/>
                </a:solidFill>
                <a:ln w="9525">
                  <a:solidFill>
                    <a:srgbClr val="000000"/>
                  </a:solidFill>
                  <a:miter lim="800000"/>
                  <a:headEnd/>
                  <a:tailEnd/>
                </a:ln>
              </p:spPr>
              <p:txBody>
                <a:bodyPr wrap="none" anchor="ctr"/>
                <a:lstStyle/>
                <a:p>
                  <a:pPr algn="ctr"/>
                  <a:r>
                    <a:rPr lang="en-US" altLang="zh-CN" sz="3200" b="1">
                      <a:solidFill>
                        <a:srgbClr val="000000"/>
                      </a:solidFill>
                      <a:ea typeface="宋体" pitchFamily="2" charset="-122"/>
                    </a:rPr>
                    <a:t>1</a:t>
                  </a:r>
                </a:p>
              </p:txBody>
            </p:sp>
            <p:sp>
              <p:nvSpPr>
                <p:cNvPr id="80930" name="Line 82"/>
                <p:cNvSpPr>
                  <a:spLocks noChangeShapeType="1"/>
                </p:cNvSpPr>
                <p:nvPr/>
              </p:nvSpPr>
              <p:spPr bwMode="auto">
                <a:xfrm flipV="1">
                  <a:off x="1338" y="2176"/>
                  <a:ext cx="192" cy="96"/>
                </a:xfrm>
                <a:prstGeom prst="line">
                  <a:avLst/>
                </a:prstGeom>
                <a:noFill/>
                <a:ln w="9525">
                  <a:solidFill>
                    <a:srgbClr val="000000"/>
                  </a:solidFill>
                  <a:round/>
                  <a:headEnd/>
                  <a:tailEnd/>
                </a:ln>
              </p:spPr>
              <p:txBody>
                <a:bodyPr wrap="none" anchor="ctr"/>
                <a:lstStyle/>
                <a:p>
                  <a:endParaRPr lang="zh-CN" altLang="en-US"/>
                </a:p>
              </p:txBody>
            </p:sp>
            <p:sp>
              <p:nvSpPr>
                <p:cNvPr id="80931" name="Line 83"/>
                <p:cNvSpPr>
                  <a:spLocks noChangeShapeType="1"/>
                </p:cNvSpPr>
                <p:nvPr/>
              </p:nvSpPr>
              <p:spPr bwMode="auto">
                <a:xfrm flipV="1">
                  <a:off x="1722" y="2176"/>
                  <a:ext cx="192" cy="96"/>
                </a:xfrm>
                <a:prstGeom prst="line">
                  <a:avLst/>
                </a:prstGeom>
                <a:noFill/>
                <a:ln w="9525">
                  <a:solidFill>
                    <a:srgbClr val="000000"/>
                  </a:solidFill>
                  <a:round/>
                  <a:headEnd/>
                  <a:tailEnd/>
                </a:ln>
              </p:spPr>
              <p:txBody>
                <a:bodyPr wrap="none" anchor="ctr"/>
                <a:lstStyle/>
                <a:p>
                  <a:endParaRPr lang="zh-CN" altLang="en-US"/>
                </a:p>
              </p:txBody>
            </p:sp>
            <p:sp>
              <p:nvSpPr>
                <p:cNvPr id="80932" name="Line 84"/>
                <p:cNvSpPr>
                  <a:spLocks noChangeShapeType="1"/>
                </p:cNvSpPr>
                <p:nvPr/>
              </p:nvSpPr>
              <p:spPr bwMode="auto">
                <a:xfrm flipV="1">
                  <a:off x="1722" y="2512"/>
                  <a:ext cx="192" cy="96"/>
                </a:xfrm>
                <a:prstGeom prst="line">
                  <a:avLst/>
                </a:prstGeom>
                <a:noFill/>
                <a:ln w="9525">
                  <a:solidFill>
                    <a:srgbClr val="000000"/>
                  </a:solidFill>
                  <a:round/>
                  <a:headEnd/>
                  <a:tailEnd/>
                </a:ln>
              </p:spPr>
              <p:txBody>
                <a:bodyPr wrap="none" anchor="ctr"/>
                <a:lstStyle/>
                <a:p>
                  <a:endParaRPr lang="zh-CN" altLang="en-US"/>
                </a:p>
              </p:txBody>
            </p:sp>
            <p:sp>
              <p:nvSpPr>
                <p:cNvPr id="80933" name="Line 85"/>
                <p:cNvSpPr>
                  <a:spLocks noChangeShapeType="1"/>
                </p:cNvSpPr>
                <p:nvPr/>
              </p:nvSpPr>
              <p:spPr bwMode="auto">
                <a:xfrm>
                  <a:off x="1914" y="2176"/>
                  <a:ext cx="0" cy="336"/>
                </a:xfrm>
                <a:prstGeom prst="line">
                  <a:avLst/>
                </a:prstGeom>
                <a:noFill/>
                <a:ln w="9525">
                  <a:solidFill>
                    <a:srgbClr val="000000"/>
                  </a:solidFill>
                  <a:round/>
                  <a:headEnd/>
                  <a:tailEnd/>
                </a:ln>
              </p:spPr>
              <p:txBody>
                <a:bodyPr wrap="none" anchor="ctr"/>
                <a:lstStyle/>
                <a:p>
                  <a:endParaRPr lang="zh-CN" altLang="en-US"/>
                </a:p>
              </p:txBody>
            </p:sp>
            <p:sp>
              <p:nvSpPr>
                <p:cNvPr id="80934" name="Line 86"/>
                <p:cNvSpPr>
                  <a:spLocks noChangeShapeType="1"/>
                </p:cNvSpPr>
                <p:nvPr/>
              </p:nvSpPr>
              <p:spPr bwMode="auto">
                <a:xfrm>
                  <a:off x="1530" y="2176"/>
                  <a:ext cx="384" cy="0"/>
                </a:xfrm>
                <a:prstGeom prst="line">
                  <a:avLst/>
                </a:prstGeom>
                <a:noFill/>
                <a:ln w="9525">
                  <a:solidFill>
                    <a:srgbClr val="000000"/>
                  </a:solidFill>
                  <a:round/>
                  <a:headEnd/>
                  <a:tailEnd/>
                </a:ln>
              </p:spPr>
              <p:txBody>
                <a:bodyPr wrap="none" anchor="ctr"/>
                <a:lstStyle/>
                <a:p>
                  <a:endParaRPr lang="zh-CN" altLang="en-US"/>
                </a:p>
              </p:txBody>
            </p:sp>
          </p:grpSp>
          <p:grpSp>
            <p:nvGrpSpPr>
              <p:cNvPr id="80915" name="Group 87"/>
              <p:cNvGrpSpPr>
                <a:grpSpLocks/>
              </p:cNvGrpSpPr>
              <p:nvPr/>
            </p:nvGrpSpPr>
            <p:grpSpPr bwMode="auto">
              <a:xfrm>
                <a:off x="975" y="2251"/>
                <a:ext cx="534" cy="288"/>
                <a:chOff x="1383" y="1888"/>
                <a:chExt cx="534" cy="288"/>
              </a:xfrm>
            </p:grpSpPr>
            <p:sp>
              <p:nvSpPr>
                <p:cNvPr id="80924" name="Oval 88"/>
                <p:cNvSpPr>
                  <a:spLocks noChangeArrowheads="1"/>
                </p:cNvSpPr>
                <p:nvPr/>
              </p:nvSpPr>
              <p:spPr bwMode="auto">
                <a:xfrm>
                  <a:off x="1383" y="1888"/>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80925" name="Oval 89"/>
                <p:cNvSpPr>
                  <a:spLocks noChangeArrowheads="1"/>
                </p:cNvSpPr>
                <p:nvPr/>
              </p:nvSpPr>
              <p:spPr bwMode="auto">
                <a:xfrm>
                  <a:off x="1765" y="1888"/>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sp>
              <p:nvSpPr>
                <p:cNvPr id="80926" name="Oval 90"/>
                <p:cNvSpPr>
                  <a:spLocks noChangeArrowheads="1"/>
                </p:cNvSpPr>
                <p:nvPr/>
              </p:nvSpPr>
              <p:spPr bwMode="auto">
                <a:xfrm>
                  <a:off x="1575" y="1888"/>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80927" name="Oval 91"/>
                <p:cNvSpPr>
                  <a:spLocks noChangeArrowheads="1"/>
                </p:cNvSpPr>
                <p:nvPr/>
              </p:nvSpPr>
              <p:spPr bwMode="auto">
                <a:xfrm>
                  <a:off x="1666"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sp>
              <p:nvSpPr>
                <p:cNvPr id="80928" name="Oval 92"/>
                <p:cNvSpPr>
                  <a:spLocks noChangeArrowheads="1"/>
                </p:cNvSpPr>
                <p:nvPr/>
              </p:nvSpPr>
              <p:spPr bwMode="auto">
                <a:xfrm>
                  <a:off x="1474" y="2032"/>
                  <a:ext cx="152" cy="144"/>
                </a:xfrm>
                <a:prstGeom prst="ellipse">
                  <a:avLst/>
                </a:prstGeom>
                <a:gradFill rotWithShape="0">
                  <a:gsLst>
                    <a:gs pos="0">
                      <a:srgbClr val="FFFFFF"/>
                    </a:gs>
                    <a:gs pos="100000">
                      <a:srgbClr val="767676"/>
                    </a:gs>
                  </a:gsLst>
                  <a:path path="shape">
                    <a:fillToRect l="50000" t="50000" r="50000" b="50000"/>
                  </a:path>
                </a:gradFill>
                <a:ln w="9525">
                  <a:solidFill>
                    <a:srgbClr val="000000"/>
                  </a:solidFill>
                  <a:round/>
                  <a:headEnd/>
                  <a:tailEnd/>
                </a:ln>
              </p:spPr>
              <p:txBody>
                <a:bodyPr wrap="none" anchor="ctr"/>
                <a:lstStyle/>
                <a:p>
                  <a:endParaRPr lang="zh-CN" altLang="en-US"/>
                </a:p>
              </p:txBody>
            </p:sp>
          </p:grpSp>
          <p:grpSp>
            <p:nvGrpSpPr>
              <p:cNvPr id="80916" name="Group 93"/>
              <p:cNvGrpSpPr>
                <a:grpSpLocks/>
              </p:cNvGrpSpPr>
              <p:nvPr/>
            </p:nvGrpSpPr>
            <p:grpSpPr bwMode="auto">
              <a:xfrm>
                <a:off x="2925" y="2568"/>
                <a:ext cx="576" cy="432"/>
                <a:chOff x="2826" y="2176"/>
                <a:chExt cx="576" cy="432"/>
              </a:xfrm>
            </p:grpSpPr>
            <p:sp>
              <p:nvSpPr>
                <p:cNvPr id="80917" name="Rectangle 94"/>
                <p:cNvSpPr>
                  <a:spLocks noChangeArrowheads="1"/>
                </p:cNvSpPr>
                <p:nvPr/>
              </p:nvSpPr>
              <p:spPr bwMode="auto">
                <a:xfrm>
                  <a:off x="2826" y="2272"/>
                  <a:ext cx="384" cy="336"/>
                </a:xfrm>
                <a:prstGeom prst="rect">
                  <a:avLst/>
                </a:prstGeom>
                <a:solidFill>
                  <a:srgbClr val="3333CC"/>
                </a:solidFill>
                <a:ln w="9525">
                  <a:solidFill>
                    <a:srgbClr val="000000"/>
                  </a:solidFill>
                  <a:miter lim="800000"/>
                  <a:headEnd/>
                  <a:tailEnd/>
                </a:ln>
              </p:spPr>
              <p:txBody>
                <a:bodyPr wrap="none" anchor="ctr"/>
                <a:lstStyle/>
                <a:p>
                  <a:pPr algn="ctr"/>
                  <a:r>
                    <a:rPr lang="en-US" altLang="zh-CN" sz="3200" b="1">
                      <a:solidFill>
                        <a:srgbClr val="000000"/>
                      </a:solidFill>
                      <a:ea typeface="宋体" pitchFamily="2" charset="-122"/>
                    </a:rPr>
                    <a:t>3</a:t>
                  </a:r>
                </a:p>
              </p:txBody>
            </p:sp>
            <p:sp>
              <p:nvSpPr>
                <p:cNvPr id="80918" name="Line 95"/>
                <p:cNvSpPr>
                  <a:spLocks noChangeShapeType="1"/>
                </p:cNvSpPr>
                <p:nvPr/>
              </p:nvSpPr>
              <p:spPr bwMode="auto">
                <a:xfrm flipV="1">
                  <a:off x="2826" y="2176"/>
                  <a:ext cx="192" cy="96"/>
                </a:xfrm>
                <a:prstGeom prst="line">
                  <a:avLst/>
                </a:prstGeom>
                <a:noFill/>
                <a:ln w="9525">
                  <a:solidFill>
                    <a:srgbClr val="000000"/>
                  </a:solidFill>
                  <a:round/>
                  <a:headEnd/>
                  <a:tailEnd/>
                </a:ln>
              </p:spPr>
              <p:txBody>
                <a:bodyPr wrap="none" anchor="ctr"/>
                <a:lstStyle/>
                <a:p>
                  <a:endParaRPr lang="zh-CN" altLang="en-US"/>
                </a:p>
              </p:txBody>
            </p:sp>
            <p:sp>
              <p:nvSpPr>
                <p:cNvPr id="80919" name="Line 96"/>
                <p:cNvSpPr>
                  <a:spLocks noChangeShapeType="1"/>
                </p:cNvSpPr>
                <p:nvPr/>
              </p:nvSpPr>
              <p:spPr bwMode="auto">
                <a:xfrm flipV="1">
                  <a:off x="3210" y="2176"/>
                  <a:ext cx="192" cy="96"/>
                </a:xfrm>
                <a:prstGeom prst="line">
                  <a:avLst/>
                </a:prstGeom>
                <a:noFill/>
                <a:ln w="9525">
                  <a:solidFill>
                    <a:srgbClr val="000000"/>
                  </a:solidFill>
                  <a:round/>
                  <a:headEnd/>
                  <a:tailEnd/>
                </a:ln>
              </p:spPr>
              <p:txBody>
                <a:bodyPr wrap="none" anchor="ctr"/>
                <a:lstStyle/>
                <a:p>
                  <a:endParaRPr lang="zh-CN" altLang="en-US"/>
                </a:p>
              </p:txBody>
            </p:sp>
            <p:sp>
              <p:nvSpPr>
                <p:cNvPr id="80920" name="Line 97"/>
                <p:cNvSpPr>
                  <a:spLocks noChangeShapeType="1"/>
                </p:cNvSpPr>
                <p:nvPr/>
              </p:nvSpPr>
              <p:spPr bwMode="auto">
                <a:xfrm>
                  <a:off x="3018" y="2176"/>
                  <a:ext cx="384" cy="0"/>
                </a:xfrm>
                <a:prstGeom prst="line">
                  <a:avLst/>
                </a:prstGeom>
                <a:noFill/>
                <a:ln w="9525">
                  <a:solidFill>
                    <a:srgbClr val="000000"/>
                  </a:solidFill>
                  <a:round/>
                  <a:headEnd/>
                  <a:tailEnd/>
                </a:ln>
              </p:spPr>
              <p:txBody>
                <a:bodyPr wrap="none" anchor="ctr"/>
                <a:lstStyle/>
                <a:p>
                  <a:endParaRPr lang="zh-CN" altLang="en-US"/>
                </a:p>
              </p:txBody>
            </p:sp>
            <p:sp>
              <p:nvSpPr>
                <p:cNvPr id="80921" name="Line 98"/>
                <p:cNvSpPr>
                  <a:spLocks noChangeShapeType="1"/>
                </p:cNvSpPr>
                <p:nvPr/>
              </p:nvSpPr>
              <p:spPr bwMode="auto">
                <a:xfrm flipV="1">
                  <a:off x="3210" y="2512"/>
                  <a:ext cx="192" cy="96"/>
                </a:xfrm>
                <a:prstGeom prst="line">
                  <a:avLst/>
                </a:prstGeom>
                <a:noFill/>
                <a:ln w="9525">
                  <a:solidFill>
                    <a:srgbClr val="000000"/>
                  </a:solidFill>
                  <a:round/>
                  <a:headEnd/>
                  <a:tailEnd/>
                </a:ln>
              </p:spPr>
              <p:txBody>
                <a:bodyPr wrap="none" anchor="ctr"/>
                <a:lstStyle/>
                <a:p>
                  <a:endParaRPr lang="zh-CN" altLang="en-US"/>
                </a:p>
              </p:txBody>
            </p:sp>
            <p:sp>
              <p:nvSpPr>
                <p:cNvPr id="80922" name="Line 99"/>
                <p:cNvSpPr>
                  <a:spLocks noChangeShapeType="1"/>
                </p:cNvSpPr>
                <p:nvPr/>
              </p:nvSpPr>
              <p:spPr bwMode="auto">
                <a:xfrm>
                  <a:off x="3402" y="2176"/>
                  <a:ext cx="0" cy="336"/>
                </a:xfrm>
                <a:prstGeom prst="line">
                  <a:avLst/>
                </a:prstGeom>
                <a:noFill/>
                <a:ln w="9525">
                  <a:solidFill>
                    <a:srgbClr val="000000"/>
                  </a:solidFill>
                  <a:round/>
                  <a:headEnd/>
                  <a:tailEnd/>
                </a:ln>
              </p:spPr>
              <p:txBody>
                <a:bodyPr wrap="none" anchor="ctr"/>
                <a:lstStyle/>
                <a:p>
                  <a:endParaRPr lang="zh-CN" altLang="en-US"/>
                </a:p>
              </p:txBody>
            </p:sp>
            <p:sp>
              <p:nvSpPr>
                <p:cNvPr id="80923" name="AutoShape 100"/>
                <p:cNvSpPr>
                  <a:spLocks noChangeAspect="1" noChangeArrowheads="1" noTextEdit="1"/>
                </p:cNvSpPr>
                <p:nvPr/>
              </p:nvSpPr>
              <p:spPr bwMode="auto">
                <a:xfrm>
                  <a:off x="2844" y="2207"/>
                  <a:ext cx="71" cy="135"/>
                </a:xfrm>
                <a:prstGeom prst="rect">
                  <a:avLst/>
                </a:prstGeom>
                <a:noFill/>
                <a:ln w="9525">
                  <a:noFill/>
                  <a:miter lim="800000"/>
                  <a:headEnd/>
                  <a:tailEnd/>
                </a:ln>
              </p:spPr>
              <p:txBody>
                <a:bodyPr/>
                <a:lstStyle/>
                <a:p>
                  <a:endParaRPr lang="zh-CN" altLang="en-US"/>
                </a:p>
              </p:txBody>
            </p:sp>
          </p:grpSp>
        </p:grpSp>
        <p:grpSp>
          <p:nvGrpSpPr>
            <p:cNvPr id="80904" name="Group 101"/>
            <p:cNvGrpSpPr>
              <a:grpSpLocks/>
            </p:cNvGrpSpPr>
            <p:nvPr/>
          </p:nvGrpSpPr>
          <p:grpSpPr bwMode="auto">
            <a:xfrm>
              <a:off x="3288" y="890"/>
              <a:ext cx="1791" cy="528"/>
              <a:chOff x="2184" y="2016"/>
              <a:chExt cx="1791" cy="528"/>
            </a:xfrm>
          </p:grpSpPr>
          <p:grpSp>
            <p:nvGrpSpPr>
              <p:cNvPr id="80905" name="Group 102"/>
              <p:cNvGrpSpPr>
                <a:grpSpLocks/>
              </p:cNvGrpSpPr>
              <p:nvPr/>
            </p:nvGrpSpPr>
            <p:grpSpPr bwMode="auto">
              <a:xfrm>
                <a:off x="3144" y="2016"/>
                <a:ext cx="831" cy="373"/>
                <a:chOff x="4848" y="816"/>
                <a:chExt cx="831" cy="373"/>
              </a:xfrm>
            </p:grpSpPr>
            <p:pic>
              <p:nvPicPr>
                <p:cNvPr id="80909" name="Picture 103" descr="HANDRCV1"/>
                <p:cNvPicPr>
                  <a:picLocks noChangeAspect="1" noChangeArrowheads="1"/>
                </p:cNvPicPr>
                <p:nvPr/>
              </p:nvPicPr>
              <p:blipFill>
                <a:blip r:embed="rId4"/>
                <a:srcRect/>
                <a:stretch>
                  <a:fillRect/>
                </a:stretch>
              </p:blipFill>
              <p:spPr bwMode="auto">
                <a:xfrm>
                  <a:off x="4848" y="816"/>
                  <a:ext cx="831" cy="373"/>
                </a:xfrm>
                <a:prstGeom prst="rect">
                  <a:avLst/>
                </a:prstGeom>
                <a:noFill/>
                <a:ln w="9525">
                  <a:noFill/>
                  <a:miter lim="800000"/>
                  <a:headEnd/>
                  <a:tailEnd/>
                </a:ln>
              </p:spPr>
            </p:pic>
            <p:sp>
              <p:nvSpPr>
                <p:cNvPr id="80910" name="Oval 104"/>
                <p:cNvSpPr>
                  <a:spLocks noChangeArrowheads="1"/>
                </p:cNvSpPr>
                <p:nvPr/>
              </p:nvSpPr>
              <p:spPr bwMode="auto">
                <a:xfrm>
                  <a:off x="4888" y="816"/>
                  <a:ext cx="152" cy="144"/>
                </a:xfrm>
                <a:prstGeom prst="ellipse">
                  <a:avLst/>
                </a:prstGeom>
                <a:gradFill rotWithShape="0">
                  <a:gsLst>
                    <a:gs pos="0">
                      <a:srgbClr val="FF3300"/>
                    </a:gs>
                    <a:gs pos="100000">
                      <a:srgbClr val="761800"/>
                    </a:gs>
                  </a:gsLst>
                  <a:path path="shape">
                    <a:fillToRect l="50000" t="50000" r="50000" b="50000"/>
                  </a:path>
                </a:gradFill>
                <a:ln w="9525">
                  <a:solidFill>
                    <a:srgbClr val="FF3300"/>
                  </a:solidFill>
                  <a:round/>
                  <a:headEnd/>
                  <a:tailEnd/>
                </a:ln>
              </p:spPr>
              <p:txBody>
                <a:bodyPr wrap="none" anchor="ctr"/>
                <a:lstStyle/>
                <a:p>
                  <a:endParaRPr lang="zh-CN" altLang="en-US"/>
                </a:p>
              </p:txBody>
            </p:sp>
          </p:grpSp>
          <p:grpSp>
            <p:nvGrpSpPr>
              <p:cNvPr id="80906" name="Group 105"/>
              <p:cNvGrpSpPr>
                <a:grpSpLocks/>
              </p:cNvGrpSpPr>
              <p:nvPr/>
            </p:nvGrpSpPr>
            <p:grpSpPr bwMode="auto">
              <a:xfrm>
                <a:off x="2184" y="2083"/>
                <a:ext cx="1056" cy="461"/>
                <a:chOff x="2184" y="2083"/>
                <a:chExt cx="1056" cy="461"/>
              </a:xfrm>
            </p:grpSpPr>
            <p:graphicFrame>
              <p:nvGraphicFramePr>
                <p:cNvPr id="80898" name="Object 106"/>
                <p:cNvGraphicFramePr>
                  <a:graphicFrameLocks noChangeAspect="1"/>
                </p:cNvGraphicFramePr>
                <p:nvPr/>
              </p:nvGraphicFramePr>
              <p:xfrm>
                <a:off x="2844" y="2092"/>
                <a:ext cx="71" cy="135"/>
              </p:xfrm>
              <a:graphic>
                <a:graphicData uri="http://schemas.openxmlformats.org/presentationml/2006/ole">
                  <p:oleObj spid="_x0000_s80898" name="公式" r:id="rId5" imgW="114120" imgH="215640" progId="Equation.3">
                    <p:embed/>
                  </p:oleObj>
                </a:graphicData>
              </a:graphic>
            </p:graphicFrame>
            <p:sp>
              <p:nvSpPr>
                <p:cNvPr id="80907" name="AutoShape 107"/>
                <p:cNvSpPr>
                  <a:spLocks noChangeArrowheads="1"/>
                </p:cNvSpPr>
                <p:nvPr/>
              </p:nvSpPr>
              <p:spPr bwMode="auto">
                <a:xfrm rot="-2215889">
                  <a:off x="2184" y="2400"/>
                  <a:ext cx="1056" cy="144"/>
                </a:xfrm>
                <a:prstGeom prst="leftArrow">
                  <a:avLst>
                    <a:gd name="adj1" fmla="val 50000"/>
                    <a:gd name="adj2" fmla="val 183333"/>
                  </a:avLst>
                </a:prstGeom>
                <a:solidFill>
                  <a:srgbClr val="00FF00"/>
                </a:solidFill>
                <a:ln w="9525">
                  <a:solidFill>
                    <a:srgbClr val="000000"/>
                  </a:solidFill>
                  <a:miter lim="800000"/>
                  <a:headEnd/>
                  <a:tailEnd/>
                </a:ln>
              </p:spPr>
              <p:txBody>
                <a:bodyPr wrap="none" anchor="ctr"/>
                <a:lstStyle/>
                <a:p>
                  <a:endParaRPr lang="zh-CN" altLang="en-US"/>
                </a:p>
              </p:txBody>
            </p:sp>
            <p:sp>
              <p:nvSpPr>
                <p:cNvPr id="80908" name="Rectangle 108"/>
                <p:cNvSpPr>
                  <a:spLocks noChangeArrowheads="1"/>
                </p:cNvSpPr>
                <p:nvPr/>
              </p:nvSpPr>
              <p:spPr bwMode="auto">
                <a:xfrm>
                  <a:off x="2540" y="2083"/>
                  <a:ext cx="244" cy="365"/>
                </a:xfrm>
                <a:prstGeom prst="rect">
                  <a:avLst/>
                </a:prstGeom>
                <a:noFill/>
                <a:ln w="9525">
                  <a:noFill/>
                  <a:miter lim="800000"/>
                  <a:headEnd/>
                  <a:tailEnd/>
                </a:ln>
              </p:spPr>
              <p:txBody>
                <a:bodyPr wrap="none" anchor="ctr">
                  <a:spAutoFit/>
                </a:bodyPr>
                <a:lstStyle/>
                <a:p>
                  <a:pPr algn="ctr"/>
                  <a:r>
                    <a:rPr lang="en-US" altLang="zh-CN" sz="3200" b="1">
                      <a:solidFill>
                        <a:srgbClr val="FF0000"/>
                      </a:solidFill>
                      <a:ea typeface="宋体" pitchFamily="2" charset="-122"/>
                    </a:rPr>
                    <a:t>?</a:t>
                  </a:r>
                </a:p>
              </p:txBody>
            </p:sp>
          </p:gr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56121"/>
                                        </p:tgtEl>
                                        <p:attrNameLst>
                                          <p:attrName>style.visibility</p:attrName>
                                        </p:attrNameLst>
                                      </p:cBhvr>
                                      <p:to>
                                        <p:strVal val="visible"/>
                                      </p:to>
                                    </p:set>
                                    <p:animEffect transition="in" filter="fade">
                                      <p:cBhvr>
                                        <p:cTn id="7" dur="1000"/>
                                        <p:tgtEl>
                                          <p:spTgt spid="856121"/>
                                        </p:tgtEl>
                                      </p:cBhvr>
                                    </p:animEffect>
                                    <p:anim calcmode="lin" valueType="num">
                                      <p:cBhvr>
                                        <p:cTn id="8" dur="1000" fill="hold"/>
                                        <p:tgtEl>
                                          <p:spTgt spid="856121"/>
                                        </p:tgtEl>
                                        <p:attrNameLst>
                                          <p:attrName>ppt_x</p:attrName>
                                        </p:attrNameLst>
                                      </p:cBhvr>
                                      <p:tavLst>
                                        <p:tav tm="0">
                                          <p:val>
                                            <p:strVal val="#ppt_x"/>
                                          </p:val>
                                        </p:tav>
                                        <p:tav tm="100000">
                                          <p:val>
                                            <p:strVal val="#ppt_x"/>
                                          </p:val>
                                        </p:tav>
                                      </p:tavLst>
                                    </p:anim>
                                    <p:anim calcmode="lin" valueType="num">
                                      <p:cBhvr>
                                        <p:cTn id="9" dur="900" decel="100000" fill="hold"/>
                                        <p:tgtEl>
                                          <p:spTgt spid="8561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5612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856123"/>
                                        </p:tgtEl>
                                        <p:attrNameLst>
                                          <p:attrName>style.visibility</p:attrName>
                                        </p:attrNameLst>
                                      </p:cBhvr>
                                      <p:to>
                                        <p:strVal val="visible"/>
                                      </p:to>
                                    </p:set>
                                    <p:anim calcmode="lin" valueType="num">
                                      <p:cBhvr>
                                        <p:cTn id="15" dur="1000" fill="hold"/>
                                        <p:tgtEl>
                                          <p:spTgt spid="856123"/>
                                        </p:tgtEl>
                                        <p:attrNameLst>
                                          <p:attrName>ppt_x</p:attrName>
                                        </p:attrNameLst>
                                      </p:cBhvr>
                                      <p:tavLst>
                                        <p:tav tm="0">
                                          <p:val>
                                            <p:strVal val="#ppt_x-.2"/>
                                          </p:val>
                                        </p:tav>
                                        <p:tav tm="100000">
                                          <p:val>
                                            <p:strVal val="#ppt_x"/>
                                          </p:val>
                                        </p:tav>
                                      </p:tavLst>
                                    </p:anim>
                                    <p:anim calcmode="lin" valueType="num">
                                      <p:cBhvr>
                                        <p:cTn id="16" dur="1000" fill="hold"/>
                                        <p:tgtEl>
                                          <p:spTgt spid="856123"/>
                                        </p:tgtEl>
                                        <p:attrNameLst>
                                          <p:attrName>ppt_y</p:attrName>
                                        </p:attrNameLst>
                                      </p:cBhvr>
                                      <p:tavLst>
                                        <p:tav tm="0">
                                          <p:val>
                                            <p:strVal val="#ppt_y"/>
                                          </p:val>
                                        </p:tav>
                                        <p:tav tm="100000">
                                          <p:val>
                                            <p:strVal val="#ppt_y"/>
                                          </p:val>
                                        </p:tav>
                                      </p:tavLst>
                                    </p:anim>
                                    <p:animEffect transition="in" filter="wipe(right)" prLst="gradientSize: 0.1">
                                      <p:cBhvr>
                                        <p:cTn id="17" dur="1000"/>
                                        <p:tgtEl>
                                          <p:spTgt spid="856123"/>
                                        </p:tgtEl>
                                      </p:cBhvr>
                                    </p:animEffect>
                                  </p:childTnLst>
                                </p:cTn>
                              </p:par>
                            </p:childTnLst>
                          </p:cTn>
                        </p:par>
                        <p:par>
                          <p:cTn id="18" fill="hold">
                            <p:stCondLst>
                              <p:cond delay="1000"/>
                            </p:stCondLst>
                            <p:childTnLst>
                              <p:par>
                                <p:cTn id="19" presetID="17"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56122"/>
                                        </p:tgtEl>
                                        <p:attrNameLst>
                                          <p:attrName>style.visibility</p:attrName>
                                        </p:attrNameLst>
                                      </p:cBhvr>
                                      <p:to>
                                        <p:strVal val="visible"/>
                                      </p:to>
                                    </p:set>
                                    <p:animEffect transition="in" filter="slide(fromBottom)">
                                      <p:cBhvr>
                                        <p:cTn id="27" dur="500"/>
                                        <p:tgtEl>
                                          <p:spTgt spid="856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121" grpId="0"/>
      <p:bldP spid="856122" grpId="0"/>
      <p:bldP spid="85612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228600" y="228600"/>
            <a:ext cx="3810000" cy="1066800"/>
          </a:xfrm>
        </p:spPr>
        <p:txBody>
          <a:bodyPr/>
          <a:lstStyle/>
          <a:p>
            <a:pPr algn="l" eaLnBrk="1" hangingPunct="1">
              <a:lnSpc>
                <a:spcPct val="120000"/>
              </a:lnSpc>
            </a:pPr>
            <a:r>
              <a:rPr lang="zh-CN" altLang="en-US" sz="3600" b="1" smtClean="0">
                <a:solidFill>
                  <a:schemeClr val="accent2"/>
                </a:solidFill>
                <a:latin typeface="楷体_GB2312" pitchFamily="49" charset="-122"/>
                <a:ea typeface="楷体_GB2312" pitchFamily="49" charset="-122"/>
              </a:rPr>
              <a:t>二、样本空间</a:t>
            </a:r>
          </a:p>
        </p:txBody>
      </p:sp>
      <p:graphicFrame>
        <p:nvGraphicFramePr>
          <p:cNvPr id="12" name="Object 11"/>
          <p:cNvGraphicFramePr>
            <a:graphicFrameLocks noChangeAspect="1"/>
          </p:cNvGraphicFramePr>
          <p:nvPr>
            <p:ph idx="1"/>
          </p:nvPr>
        </p:nvGraphicFramePr>
        <p:xfrm>
          <a:off x="4495800" y="3873500"/>
          <a:ext cx="152400" cy="139700"/>
        </p:xfrm>
        <a:graphic>
          <a:graphicData uri="http://schemas.openxmlformats.org/presentationml/2006/ole">
            <p:oleObj spid="_x0000_s281603" name="公式" r:id="rId3" imgW="152280" imgH="139680" progId="Equation.3">
              <p:embed/>
            </p:oleObj>
          </a:graphicData>
        </a:graphic>
      </p:graphicFrame>
      <p:sp>
        <p:nvSpPr>
          <p:cNvPr id="643075" name="Text Box 3"/>
          <p:cNvSpPr txBox="1">
            <a:spLocks noChangeArrowheads="1"/>
          </p:cNvSpPr>
          <p:nvPr/>
        </p:nvSpPr>
        <p:spPr bwMode="auto">
          <a:xfrm>
            <a:off x="381000" y="1447800"/>
            <a:ext cx="8131175" cy="1190625"/>
          </a:xfrm>
          <a:prstGeom prst="rect">
            <a:avLst/>
          </a:prstGeom>
          <a:noFill/>
          <a:ln w="12700">
            <a:noFill/>
            <a:miter lim="800000"/>
            <a:headEnd/>
            <a:tailEnd/>
          </a:ln>
        </p:spPr>
        <p:txBody>
          <a:bodyPr>
            <a:spAutoFit/>
          </a:bodyPr>
          <a:lstStyle/>
          <a:p>
            <a:pPr algn="l"/>
            <a:r>
              <a:rPr lang="en-US" altLang="zh-CN" sz="3600" b="1" i="0" dirty="0">
                <a:solidFill>
                  <a:schemeClr val="tx1"/>
                </a:solidFill>
                <a:latin typeface="楷体_GB2312" pitchFamily="49" charset="-122"/>
              </a:rPr>
              <a:t>●</a:t>
            </a:r>
            <a:r>
              <a:rPr lang="zh-CN" altLang="en-US" sz="3600" i="0">
                <a:solidFill>
                  <a:schemeClr val="accent2"/>
                </a:solidFill>
                <a:latin typeface="楷体_GB2312" pitchFamily="49" charset="-122"/>
                <a:sym typeface="Symbol" pitchFamily="18" charset="2"/>
              </a:rPr>
              <a:t>样本点</a:t>
            </a:r>
            <a:r>
              <a:rPr lang="en-US" altLang="zh-CN" sz="3600" i="0" dirty="0">
                <a:latin typeface="楷体_GB2312" pitchFamily="49" charset="-122"/>
                <a:sym typeface="Symbol" pitchFamily="18" charset="2"/>
              </a:rPr>
              <a:t>:</a:t>
            </a:r>
            <a:r>
              <a:rPr lang="en-US" altLang="zh-CN" sz="3600" i="0" dirty="0">
                <a:solidFill>
                  <a:schemeClr val="tx1"/>
                </a:solidFill>
                <a:latin typeface="楷体_GB2312" pitchFamily="49" charset="-122"/>
                <a:sym typeface="Symbol" pitchFamily="18" charset="2"/>
              </a:rPr>
              <a:t>  </a:t>
            </a:r>
            <a:r>
              <a:rPr lang="zh-CN" altLang="en-US" sz="3600" i="0">
                <a:solidFill>
                  <a:schemeClr val="tx1"/>
                </a:solidFill>
                <a:latin typeface="楷体_GB2312" pitchFamily="49" charset="-122"/>
                <a:sym typeface="Symbol" pitchFamily="18" charset="2"/>
              </a:rPr>
              <a:t>试验的每一个可能发生的结果称为一个样本点</a:t>
            </a:r>
            <a:r>
              <a:rPr lang="en-US" altLang="zh-CN" sz="3600" i="0" dirty="0">
                <a:solidFill>
                  <a:schemeClr val="tx1"/>
                </a:solidFill>
                <a:latin typeface="楷体_GB2312" pitchFamily="49" charset="-122"/>
                <a:sym typeface="Symbol" pitchFamily="18" charset="2"/>
              </a:rPr>
              <a:t>,</a:t>
            </a:r>
            <a:r>
              <a:rPr lang="zh-CN" altLang="en-US" sz="3600" i="0">
                <a:solidFill>
                  <a:schemeClr val="tx1"/>
                </a:solidFill>
                <a:latin typeface="楷体_GB2312" pitchFamily="49" charset="-122"/>
                <a:sym typeface="Symbol" pitchFamily="18" charset="2"/>
              </a:rPr>
              <a:t>记为</a:t>
            </a:r>
            <a:r>
              <a:rPr lang="zh-CN" altLang="en-US" sz="3600">
                <a:solidFill>
                  <a:schemeClr val="tx1"/>
                </a:solidFill>
                <a:latin typeface="楷体_GB2312" pitchFamily="49" charset="-122"/>
                <a:sym typeface="Symbol" pitchFamily="18" charset="2"/>
              </a:rPr>
              <a:t></a:t>
            </a:r>
            <a:r>
              <a:rPr lang="en-US" altLang="zh-CN" sz="3600" i="0" dirty="0">
                <a:solidFill>
                  <a:schemeClr val="tx1"/>
                </a:solidFill>
                <a:latin typeface="楷体_GB2312" pitchFamily="49" charset="-122"/>
              </a:rPr>
              <a:t>. </a:t>
            </a:r>
            <a:endParaRPr lang="en-US" altLang="zh-CN" sz="3600" i="0" dirty="0">
              <a:solidFill>
                <a:schemeClr val="tx1"/>
              </a:solidFill>
              <a:latin typeface="楷体_GB2312" pitchFamily="49" charset="-122"/>
              <a:sym typeface="Symbol" pitchFamily="18" charset="2"/>
            </a:endParaRPr>
          </a:p>
        </p:txBody>
      </p:sp>
      <p:sp>
        <p:nvSpPr>
          <p:cNvPr id="643088" name="Rectangle 16"/>
          <p:cNvSpPr>
            <a:spLocks noChangeArrowheads="1"/>
          </p:cNvSpPr>
          <p:nvPr/>
        </p:nvSpPr>
        <p:spPr bwMode="auto">
          <a:xfrm>
            <a:off x="304800" y="3048000"/>
            <a:ext cx="7958138" cy="1190625"/>
          </a:xfrm>
          <a:prstGeom prst="rect">
            <a:avLst/>
          </a:prstGeom>
          <a:noFill/>
          <a:ln w="9525">
            <a:noFill/>
            <a:miter lim="800000"/>
            <a:headEnd/>
            <a:tailEnd/>
          </a:ln>
        </p:spPr>
        <p:txBody>
          <a:bodyPr wrap="none">
            <a:spAutoFit/>
          </a:bodyPr>
          <a:lstStyle/>
          <a:p>
            <a:pPr algn="l"/>
            <a:r>
              <a:rPr lang="en-US" altLang="zh-CN" sz="3600" b="1" i="0" dirty="0">
                <a:solidFill>
                  <a:schemeClr val="tx1"/>
                </a:solidFill>
                <a:latin typeface="楷体_GB2312" pitchFamily="49" charset="-122"/>
              </a:rPr>
              <a:t>●</a:t>
            </a:r>
            <a:r>
              <a:rPr lang="zh-CN" altLang="en-US" sz="3600" i="0">
                <a:solidFill>
                  <a:schemeClr val="accent2"/>
                </a:solidFill>
                <a:latin typeface="楷体_GB2312" pitchFamily="49" charset="-122"/>
              </a:rPr>
              <a:t>样本空间</a:t>
            </a:r>
            <a:r>
              <a:rPr lang="zh-CN" altLang="en-US" sz="3600" i="0">
                <a:solidFill>
                  <a:schemeClr val="tx1"/>
                </a:solidFill>
                <a:latin typeface="楷体_GB2312" pitchFamily="49" charset="-122"/>
              </a:rPr>
              <a:t>：随机试验的</a:t>
            </a:r>
            <a:r>
              <a:rPr lang="zh-CN" altLang="en-US" sz="3600" i="0">
                <a:solidFill>
                  <a:schemeClr val="tx1"/>
                </a:solidFill>
                <a:latin typeface="楷体_GB2312" pitchFamily="49" charset="-122"/>
                <a:sym typeface="Symbol" pitchFamily="18" charset="2"/>
              </a:rPr>
              <a:t>所有可能结果</a:t>
            </a:r>
          </a:p>
          <a:p>
            <a:pPr algn="l"/>
            <a:r>
              <a:rPr lang="zh-CN" altLang="en-US" sz="3600" i="0">
                <a:solidFill>
                  <a:schemeClr val="tx1"/>
                </a:solidFill>
                <a:latin typeface="楷体_GB2312" pitchFamily="49" charset="-122"/>
                <a:sym typeface="Symbol" pitchFamily="18" charset="2"/>
              </a:rPr>
              <a:t>组成的集合称为样本空间，记为</a:t>
            </a:r>
            <a:r>
              <a:rPr lang="zh-CN" altLang="en-US" sz="3600" i="0">
                <a:solidFill>
                  <a:schemeClr val="accent2"/>
                </a:solidFill>
                <a:latin typeface="楷体_GB2312" pitchFamily="49" charset="-122"/>
                <a:sym typeface="Symbol" pitchFamily="18" charset="2"/>
              </a:rPr>
              <a:t>。</a:t>
            </a:r>
          </a:p>
        </p:txBody>
      </p:sp>
      <p:sp>
        <p:nvSpPr>
          <p:cNvPr id="5" name="Rectangle 4"/>
          <p:cNvSpPr>
            <a:spLocks noChangeArrowheads="1"/>
          </p:cNvSpPr>
          <p:nvPr/>
        </p:nvSpPr>
        <p:spPr bwMode="auto">
          <a:xfrm>
            <a:off x="5338781" y="5815034"/>
            <a:ext cx="1403350" cy="579437"/>
          </a:xfrm>
          <a:prstGeom prst="rect">
            <a:avLst/>
          </a:prstGeom>
          <a:noFill/>
          <a:ln w="9525">
            <a:noFill/>
            <a:miter lim="800000"/>
            <a:headEnd/>
            <a:tailEnd/>
          </a:ln>
          <a:effectLst/>
        </p:spPr>
        <p:txBody>
          <a:bodyPr wrap="none">
            <a:spAutoFit/>
          </a:bodyPr>
          <a:lstStyle/>
          <a:p>
            <a:pPr algn="l">
              <a:spcBef>
                <a:spcPct val="0"/>
              </a:spcBef>
            </a:pPr>
            <a:r>
              <a:rPr lang="zh-CN" altLang="en-US" sz="3200">
                <a:solidFill>
                  <a:schemeClr val="hlink"/>
                </a:solidFill>
                <a:latin typeface="Times New Roman" pitchFamily="18" charset="0"/>
              </a:rPr>
              <a:t>样本点</a:t>
            </a:r>
            <a:endParaRPr lang="zh-CN" altLang="en-US" sz="3600" i="1">
              <a:latin typeface="Times New Roman" pitchFamily="18" charset="0"/>
            </a:endParaRPr>
          </a:p>
        </p:txBody>
      </p:sp>
      <p:grpSp>
        <p:nvGrpSpPr>
          <p:cNvPr id="6" name="Group 5"/>
          <p:cNvGrpSpPr>
            <a:grpSpLocks/>
          </p:cNvGrpSpPr>
          <p:nvPr/>
        </p:nvGrpSpPr>
        <p:grpSpPr bwMode="auto">
          <a:xfrm>
            <a:off x="2138381" y="4692671"/>
            <a:ext cx="2590800" cy="1625600"/>
            <a:chOff x="816" y="2864"/>
            <a:chExt cx="1632" cy="1024"/>
          </a:xfrm>
        </p:grpSpPr>
        <p:sp>
          <p:nvSpPr>
            <p:cNvPr id="7" name="Rectangle 6"/>
            <p:cNvSpPr>
              <a:spLocks noChangeArrowheads="1"/>
            </p:cNvSpPr>
            <p:nvPr/>
          </p:nvSpPr>
          <p:spPr bwMode="auto">
            <a:xfrm>
              <a:off x="816" y="2880"/>
              <a:ext cx="1632" cy="1008"/>
            </a:xfrm>
            <a:prstGeom prst="rect">
              <a:avLst/>
            </a:prstGeom>
            <a:noFill/>
            <a:ln w="63500">
              <a:solidFill>
                <a:srgbClr val="660066"/>
              </a:solidFill>
              <a:miter lim="800000"/>
              <a:headEnd/>
              <a:tailEnd/>
            </a:ln>
            <a:effectLst/>
          </p:spPr>
          <p:txBody>
            <a:bodyPr wrap="none" anchor="ctr"/>
            <a:lstStyle/>
            <a:p>
              <a:pPr>
                <a:spcBef>
                  <a:spcPct val="0"/>
                </a:spcBef>
              </a:pPr>
              <a:r>
                <a:rPr lang="en-US" altLang="zh-CN" dirty="0">
                  <a:solidFill>
                    <a:srgbClr val="FF3300"/>
                  </a:solidFill>
                  <a:latin typeface="Times New Roman" pitchFamily="18" charset="0"/>
                </a:rPr>
                <a:t>. </a:t>
              </a:r>
              <a:r>
                <a:rPr lang="en-US" altLang="zh-CN" dirty="0">
                  <a:latin typeface="Times New Roman" pitchFamily="18" charset="0"/>
                </a:rPr>
                <a:t>   </a:t>
              </a:r>
              <a:endParaRPr lang="en-US" altLang="zh-CN" sz="2400" b="0" dirty="0">
                <a:latin typeface="Times New Roman" pitchFamily="18" charset="0"/>
              </a:endParaRPr>
            </a:p>
          </p:txBody>
        </p:sp>
        <p:sp>
          <p:nvSpPr>
            <p:cNvPr id="8" name="Rectangle 7"/>
            <p:cNvSpPr>
              <a:spLocks noChangeArrowheads="1"/>
            </p:cNvSpPr>
            <p:nvPr/>
          </p:nvSpPr>
          <p:spPr bwMode="auto">
            <a:xfrm>
              <a:off x="912" y="2864"/>
              <a:ext cx="116" cy="442"/>
            </a:xfrm>
            <a:prstGeom prst="rect">
              <a:avLst/>
            </a:prstGeom>
            <a:noFill/>
            <a:ln w="63500">
              <a:noFill/>
              <a:miter lim="800000"/>
              <a:headEnd/>
              <a:tailEnd/>
            </a:ln>
            <a:effectLst/>
          </p:spPr>
          <p:txBody>
            <a:bodyPr wrap="none">
              <a:spAutoFit/>
            </a:bodyPr>
            <a:lstStyle/>
            <a:p>
              <a:pPr algn="l">
                <a:spcBef>
                  <a:spcPct val="0"/>
                </a:spcBef>
              </a:pPr>
              <a:endParaRPr lang="zh-CN" altLang="zh-CN" sz="4000">
                <a:solidFill>
                  <a:schemeClr val="hlink"/>
                </a:solidFill>
                <a:latin typeface="Times New Roman" pitchFamily="18" charset="0"/>
              </a:endParaRPr>
            </a:p>
          </p:txBody>
        </p:sp>
      </p:grpSp>
      <p:cxnSp>
        <p:nvCxnSpPr>
          <p:cNvPr id="9" name="AutoShape 8"/>
          <p:cNvCxnSpPr>
            <a:cxnSpLocks noChangeShapeType="1"/>
          </p:cNvCxnSpPr>
          <p:nvPr/>
        </p:nvCxnSpPr>
        <p:spPr bwMode="auto">
          <a:xfrm rot="5400000" flipV="1">
            <a:off x="4157681" y="4756171"/>
            <a:ext cx="381000" cy="2133600"/>
          </a:xfrm>
          <a:prstGeom prst="curvedConnector4">
            <a:avLst>
              <a:gd name="adj1" fmla="val -60000"/>
              <a:gd name="adj2" fmla="val 80356"/>
            </a:avLst>
          </a:prstGeom>
          <a:noFill/>
          <a:ln w="34925">
            <a:solidFill>
              <a:schemeClr val="tx1"/>
            </a:solidFill>
            <a:round/>
            <a:headEnd/>
            <a:tailEnd type="triangle" w="med" len="med"/>
          </a:ln>
          <a:effectLst/>
        </p:spPr>
      </p:cxnSp>
      <p:graphicFrame>
        <p:nvGraphicFramePr>
          <p:cNvPr id="10" name="Object 9"/>
          <p:cNvGraphicFramePr>
            <a:graphicFrameLocks noChangeAspect="1"/>
          </p:cNvGraphicFramePr>
          <p:nvPr/>
        </p:nvGraphicFramePr>
        <p:xfrm>
          <a:off x="2290781" y="4718071"/>
          <a:ext cx="609600" cy="609600"/>
        </p:xfrm>
        <a:graphic>
          <a:graphicData uri="http://schemas.openxmlformats.org/presentationml/2006/ole">
            <p:oleObj spid="_x0000_s281602" name="Equation" r:id="rId4" imgW="164880" imgH="164880" progId="">
              <p:embed/>
            </p:oleObj>
          </a:graphicData>
        </a:graphic>
      </p:graphicFrame>
      <p:sp>
        <p:nvSpPr>
          <p:cNvPr id="11" name="Oval 10"/>
          <p:cNvSpPr>
            <a:spLocks noChangeArrowheads="1"/>
          </p:cNvSpPr>
          <p:nvPr/>
        </p:nvSpPr>
        <p:spPr bwMode="auto">
          <a:xfrm>
            <a:off x="3182956" y="5540396"/>
            <a:ext cx="144463" cy="215900"/>
          </a:xfrm>
          <a:prstGeom prst="ellipse">
            <a:avLst/>
          </a:prstGeom>
          <a:solidFill>
            <a:schemeClr val="hlink"/>
          </a:solidFill>
          <a:ln w="9525">
            <a:noFill/>
            <a:round/>
            <a:headEnd/>
            <a:tailEnd/>
          </a:ln>
          <a:effectLst/>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074"/>
                                        </p:tgtEl>
                                        <p:attrNameLst>
                                          <p:attrName>style.visibility</p:attrName>
                                        </p:attrNameLst>
                                      </p:cBhvr>
                                      <p:to>
                                        <p:strVal val="visible"/>
                                      </p:to>
                                    </p:set>
                                    <p:animEffect transition="in" filter="wipe(left)">
                                      <p:cBhvr>
                                        <p:cTn id="7" dur="500"/>
                                        <p:tgtEl>
                                          <p:spTgt spid="64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3075"/>
                                        </p:tgtEl>
                                        <p:attrNameLst>
                                          <p:attrName>style.visibility</p:attrName>
                                        </p:attrNameLst>
                                      </p:cBhvr>
                                      <p:to>
                                        <p:strVal val="visible"/>
                                      </p:to>
                                    </p:set>
                                    <p:animEffect transition="in" filter="wipe(up)">
                                      <p:cBhvr>
                                        <p:cTn id="12" dur="500"/>
                                        <p:tgtEl>
                                          <p:spTgt spid="64307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43088"/>
                                        </p:tgtEl>
                                        <p:attrNameLst>
                                          <p:attrName>style.visibility</p:attrName>
                                        </p:attrNameLst>
                                      </p:cBhvr>
                                      <p:to>
                                        <p:strVal val="visible"/>
                                      </p:to>
                                    </p:set>
                                    <p:anim calcmode="lin" valueType="num">
                                      <p:cBhvr additive="base">
                                        <p:cTn id="17" dur="500" fill="hold"/>
                                        <p:tgtEl>
                                          <p:spTgt spid="643088"/>
                                        </p:tgtEl>
                                        <p:attrNameLst>
                                          <p:attrName>ppt_x</p:attrName>
                                        </p:attrNameLst>
                                      </p:cBhvr>
                                      <p:tavLst>
                                        <p:tav tm="0">
                                          <p:val>
                                            <p:strVal val="0-#ppt_w/2"/>
                                          </p:val>
                                        </p:tav>
                                        <p:tav tm="100000">
                                          <p:val>
                                            <p:strVal val="#ppt_x"/>
                                          </p:val>
                                        </p:tav>
                                      </p:tavLst>
                                    </p:anim>
                                    <p:anim calcmode="lin" valueType="num">
                                      <p:cBhvr additive="base">
                                        <p:cTn id="18" dur="500" fill="hold"/>
                                        <p:tgtEl>
                                          <p:spTgt spid="64308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autoUpdateAnimBg="0"/>
      <p:bldP spid="643075" grpId="0" autoUpdateAnimBg="0"/>
      <p:bldP spid="643088" grpId="0" autoUpdateAnimBg="0"/>
      <p:bldP spid="5" grpId="0" autoUpdateAnimBg="0"/>
      <p:bldP spid="1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64" name="Object 4"/>
          <p:cNvGraphicFramePr>
            <a:graphicFrameLocks noChangeAspect="1"/>
          </p:cNvGraphicFramePr>
          <p:nvPr/>
        </p:nvGraphicFramePr>
        <p:xfrm>
          <a:off x="3059113" y="1628775"/>
          <a:ext cx="3357562" cy="604838"/>
        </p:xfrm>
        <a:graphic>
          <a:graphicData uri="http://schemas.openxmlformats.org/presentationml/2006/ole">
            <p:oleObj spid="_x0000_s81922" name="Equation" r:id="rId4" imgW="1269720" imgH="228600" progId="Equation.3">
              <p:embed/>
            </p:oleObj>
          </a:graphicData>
        </a:graphic>
      </p:graphicFrame>
      <p:sp>
        <p:nvSpPr>
          <p:cNvPr id="860165" name="Rectangle 5"/>
          <p:cNvSpPr>
            <a:spLocks noChangeArrowheads="1"/>
          </p:cNvSpPr>
          <p:nvPr/>
        </p:nvSpPr>
        <p:spPr bwMode="auto">
          <a:xfrm>
            <a:off x="6156325" y="1700213"/>
            <a:ext cx="2209800" cy="609600"/>
          </a:xfrm>
          <a:prstGeom prst="rect">
            <a:avLst/>
          </a:prstGeom>
          <a:noFill/>
          <a:ln w="9525">
            <a:noFill/>
            <a:miter lim="800000"/>
            <a:headEnd/>
            <a:tailEnd/>
          </a:ln>
        </p:spPr>
        <p:txBody>
          <a:bodyPr/>
          <a:lstStyle/>
          <a:p>
            <a:pPr eaLnBrk="0" hangingPunct="0"/>
            <a:r>
              <a:rPr kumimoji="0" lang="zh-CN" altLang="en-US">
                <a:ea typeface="宋体" pitchFamily="2" charset="-122"/>
              </a:rPr>
              <a:t>满足：</a:t>
            </a:r>
          </a:p>
        </p:txBody>
      </p:sp>
      <p:graphicFrame>
        <p:nvGraphicFramePr>
          <p:cNvPr id="860166" name="Object 6"/>
          <p:cNvGraphicFramePr>
            <a:graphicFrameLocks noChangeAspect="1"/>
          </p:cNvGraphicFramePr>
          <p:nvPr/>
        </p:nvGraphicFramePr>
        <p:xfrm>
          <a:off x="1619250" y="2205038"/>
          <a:ext cx="5597525" cy="533400"/>
        </p:xfrm>
        <a:graphic>
          <a:graphicData uri="http://schemas.openxmlformats.org/presentationml/2006/ole">
            <p:oleObj spid="_x0000_s81923" name="Equation" r:id="rId5" imgW="2400120" imgH="228600" progId="Equation.3">
              <p:embed/>
            </p:oleObj>
          </a:graphicData>
        </a:graphic>
      </p:graphicFrame>
      <p:graphicFrame>
        <p:nvGraphicFramePr>
          <p:cNvPr id="860167" name="Object 7"/>
          <p:cNvGraphicFramePr>
            <a:graphicFrameLocks noChangeAspect="1"/>
          </p:cNvGraphicFramePr>
          <p:nvPr/>
        </p:nvGraphicFramePr>
        <p:xfrm>
          <a:off x="1331913" y="2997200"/>
          <a:ext cx="6626225" cy="1793875"/>
        </p:xfrm>
        <a:graphic>
          <a:graphicData uri="http://schemas.openxmlformats.org/presentationml/2006/ole">
            <p:oleObj spid="_x0000_s81924" name="公式" r:id="rId6" imgW="2463480" imgH="711000" progId="Equation.3">
              <p:embed/>
            </p:oleObj>
          </a:graphicData>
        </a:graphic>
      </p:graphicFrame>
      <p:graphicFrame>
        <p:nvGraphicFramePr>
          <p:cNvPr id="860168" name="Object 8"/>
          <p:cNvGraphicFramePr>
            <a:graphicFrameLocks noChangeAspect="1"/>
          </p:cNvGraphicFramePr>
          <p:nvPr/>
        </p:nvGraphicFramePr>
        <p:xfrm>
          <a:off x="1619250" y="2708275"/>
          <a:ext cx="4592638" cy="533400"/>
        </p:xfrm>
        <a:graphic>
          <a:graphicData uri="http://schemas.openxmlformats.org/presentationml/2006/ole">
            <p:oleObj spid="_x0000_s81925" name="Equation" r:id="rId7" imgW="1968480" imgH="228600" progId="Equation.3">
              <p:embed/>
            </p:oleObj>
          </a:graphicData>
        </a:graphic>
      </p:graphicFrame>
      <p:graphicFrame>
        <p:nvGraphicFramePr>
          <p:cNvPr id="860169" name="Object 9"/>
          <p:cNvGraphicFramePr>
            <a:graphicFrameLocks noChangeAspect="1"/>
          </p:cNvGraphicFramePr>
          <p:nvPr/>
        </p:nvGraphicFramePr>
        <p:xfrm>
          <a:off x="1258888" y="4797425"/>
          <a:ext cx="4948237" cy="501650"/>
        </p:xfrm>
        <a:graphic>
          <a:graphicData uri="http://schemas.openxmlformats.org/presentationml/2006/ole">
            <p:oleObj spid="_x0000_s81926" name="Equation" r:id="rId8" imgW="2120760" imgH="215640" progId="Equation.3">
              <p:embed/>
            </p:oleObj>
          </a:graphicData>
        </a:graphic>
      </p:graphicFrame>
      <p:sp>
        <p:nvSpPr>
          <p:cNvPr id="81929" name="Text Box 10"/>
          <p:cNvSpPr txBox="1">
            <a:spLocks noChangeArrowheads="1"/>
          </p:cNvSpPr>
          <p:nvPr/>
        </p:nvSpPr>
        <p:spPr bwMode="auto">
          <a:xfrm>
            <a:off x="1116013" y="1628775"/>
            <a:ext cx="1962150" cy="519113"/>
          </a:xfrm>
          <a:prstGeom prst="rect">
            <a:avLst/>
          </a:prstGeom>
          <a:noFill/>
          <a:ln w="9525">
            <a:noFill/>
            <a:miter lim="800000"/>
            <a:headEnd/>
            <a:tailEnd/>
          </a:ln>
        </p:spPr>
        <p:txBody>
          <a:bodyPr wrap="none">
            <a:spAutoFit/>
          </a:bodyPr>
          <a:lstStyle/>
          <a:p>
            <a:r>
              <a:rPr lang="zh-CN" altLang="en-US"/>
              <a:t>如果事件组</a:t>
            </a:r>
          </a:p>
        </p:txBody>
      </p:sp>
      <p:sp>
        <p:nvSpPr>
          <p:cNvPr id="81930" name="Rectangle 11"/>
          <p:cNvSpPr>
            <a:spLocks noChangeArrowheads="1"/>
          </p:cNvSpPr>
          <p:nvPr/>
        </p:nvSpPr>
        <p:spPr bwMode="auto">
          <a:xfrm>
            <a:off x="1116013" y="692150"/>
            <a:ext cx="4319587"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p>
        </p:txBody>
      </p:sp>
      <p:graphicFrame>
        <p:nvGraphicFramePr>
          <p:cNvPr id="860172" name="Object 12"/>
          <p:cNvGraphicFramePr>
            <a:graphicFrameLocks noChangeAspect="1"/>
          </p:cNvGraphicFramePr>
          <p:nvPr/>
        </p:nvGraphicFramePr>
        <p:xfrm>
          <a:off x="1908175" y="5197475"/>
          <a:ext cx="6348413" cy="1646238"/>
        </p:xfrm>
        <a:graphic>
          <a:graphicData uri="http://schemas.openxmlformats.org/presentationml/2006/ole">
            <p:oleObj spid="_x0000_s81927" name="Equation" r:id="rId9" imgW="3047760" imgH="7743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164"/>
                                        </p:tgtEl>
                                        <p:attrNameLst>
                                          <p:attrName>style.visibility</p:attrName>
                                        </p:attrNameLst>
                                      </p:cBhvr>
                                      <p:to>
                                        <p:strVal val="visible"/>
                                      </p:to>
                                    </p:set>
                                    <p:animEffect transition="in" filter="wipe(left)">
                                      <p:cBhvr>
                                        <p:cTn id="7" dur="500"/>
                                        <p:tgtEl>
                                          <p:spTgt spid="8601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65"/>
                                        </p:tgtEl>
                                        <p:attrNameLst>
                                          <p:attrName>style.visibility</p:attrName>
                                        </p:attrNameLst>
                                      </p:cBhvr>
                                      <p:to>
                                        <p:strVal val="visible"/>
                                      </p:to>
                                    </p:set>
                                    <p:animEffect transition="in" filter="wipe(left)">
                                      <p:cBhvr>
                                        <p:cTn id="12" dur="500"/>
                                        <p:tgtEl>
                                          <p:spTgt spid="8601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166"/>
                                        </p:tgtEl>
                                        <p:attrNameLst>
                                          <p:attrName>style.visibility</p:attrName>
                                        </p:attrNameLst>
                                      </p:cBhvr>
                                      <p:to>
                                        <p:strVal val="visible"/>
                                      </p:to>
                                    </p:set>
                                    <p:animEffect transition="in" filter="wipe(left)">
                                      <p:cBhvr>
                                        <p:cTn id="17" dur="500"/>
                                        <p:tgtEl>
                                          <p:spTgt spid="8601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167"/>
                                        </p:tgtEl>
                                        <p:attrNameLst>
                                          <p:attrName>style.visibility</p:attrName>
                                        </p:attrNameLst>
                                      </p:cBhvr>
                                      <p:to>
                                        <p:strVal val="visible"/>
                                      </p:to>
                                    </p:set>
                                    <p:animEffect transition="in" filter="wipe(left)">
                                      <p:cBhvr>
                                        <p:cTn id="22" dur="500"/>
                                        <p:tgtEl>
                                          <p:spTgt spid="8601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168"/>
                                        </p:tgtEl>
                                        <p:attrNameLst>
                                          <p:attrName>style.visibility</p:attrName>
                                        </p:attrNameLst>
                                      </p:cBhvr>
                                      <p:to>
                                        <p:strVal val="visible"/>
                                      </p:to>
                                    </p:set>
                                    <p:animEffect transition="in" filter="wipe(left)">
                                      <p:cBhvr>
                                        <p:cTn id="27" dur="500"/>
                                        <p:tgtEl>
                                          <p:spTgt spid="8601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0169"/>
                                        </p:tgtEl>
                                        <p:attrNameLst>
                                          <p:attrName>style.visibility</p:attrName>
                                        </p:attrNameLst>
                                      </p:cBhvr>
                                      <p:to>
                                        <p:strVal val="visible"/>
                                      </p:to>
                                    </p:set>
                                    <p:animEffect transition="in" filter="wipe(left)">
                                      <p:cBhvr>
                                        <p:cTn id="32" dur="500"/>
                                        <p:tgtEl>
                                          <p:spTgt spid="8601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60172"/>
                                        </p:tgtEl>
                                        <p:attrNameLst>
                                          <p:attrName>style.visibility</p:attrName>
                                        </p:attrNameLst>
                                      </p:cBhvr>
                                      <p:to>
                                        <p:strVal val="visible"/>
                                      </p:to>
                                    </p:set>
                                    <p:animEffect transition="in" filter="wipe(left)">
                                      <p:cBhvr>
                                        <p:cTn id="37" dur="500"/>
                                        <p:tgtEl>
                                          <p:spTgt spid="860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5"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4"/>
          <p:cNvGraphicFramePr>
            <a:graphicFrameLocks noChangeAspect="1"/>
          </p:cNvGraphicFramePr>
          <p:nvPr/>
        </p:nvGraphicFramePr>
        <p:xfrm>
          <a:off x="1619250" y="1628775"/>
          <a:ext cx="6842125" cy="5056188"/>
        </p:xfrm>
        <a:graphic>
          <a:graphicData uri="http://schemas.openxmlformats.org/presentationml/2006/ole">
            <p:oleObj spid="_x0000_s82946" name="Equation" r:id="rId4" imgW="3162240" imgH="2336760" progId="Equation.3">
              <p:embed/>
            </p:oleObj>
          </a:graphicData>
        </a:graphic>
      </p:graphicFrame>
      <p:sp>
        <p:nvSpPr>
          <p:cNvPr id="82947" name="Rectangle 5"/>
          <p:cNvSpPr>
            <a:spLocks noChangeArrowheads="1"/>
          </p:cNvSpPr>
          <p:nvPr/>
        </p:nvSpPr>
        <p:spPr bwMode="auto">
          <a:xfrm>
            <a:off x="1403350" y="1557338"/>
            <a:ext cx="720725" cy="519112"/>
          </a:xfrm>
          <a:prstGeom prst="rect">
            <a:avLst/>
          </a:prstGeom>
          <a:noFill/>
          <a:ln w="9525">
            <a:noFill/>
            <a:miter lim="800000"/>
            <a:headEnd type="none" w="sm" len="sm"/>
            <a:tailEnd type="none" w="sm" len="sm"/>
          </a:ln>
        </p:spPr>
        <p:txBody>
          <a:bodyPr>
            <a:spAutoFit/>
          </a:bodyPr>
          <a:lstStyle/>
          <a:p>
            <a:pPr>
              <a:spcBef>
                <a:spcPct val="20000"/>
              </a:spcBef>
            </a:pPr>
            <a:r>
              <a:rPr lang="zh-CN" altLang="en-US" b="1">
                <a:solidFill>
                  <a:srgbClr val="FF0000"/>
                </a:solidFill>
                <a:latin typeface="黑体" pitchFamily="49" charset="-122"/>
                <a:ea typeface="黑体" pitchFamily="49" charset="-122"/>
              </a:rPr>
              <a:t>例</a:t>
            </a:r>
            <a:endParaRPr lang="en-US" altLang="zh-CN" b="1">
              <a:solidFill>
                <a:srgbClr val="FF0000"/>
              </a:solidFill>
              <a:ea typeface="黑体" pitchFamily="49" charset="-122"/>
            </a:endParaRPr>
          </a:p>
        </p:txBody>
      </p:sp>
      <p:sp>
        <p:nvSpPr>
          <p:cNvPr id="82948" name="Rectangle 6"/>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r>
              <a:rPr lang="en-US" altLang="zh-CN" sz="4400" b="1">
                <a:ea typeface="宋体" pitchFamily="2" charset="-122"/>
              </a:rPr>
              <a:t>(Cont.)</a:t>
            </a:r>
          </a:p>
        </p:txBody>
      </p:sp>
    </p:spTree>
  </p:cSld>
  <p:clrMapOvr>
    <a:masterClrMapping/>
  </p:clrMapOvr>
  <p:transition spd="slow">
    <p:pull dir="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Rectangle 4"/>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r>
              <a:rPr lang="en-US" altLang="zh-CN" sz="4400" b="1">
                <a:ea typeface="宋体" pitchFamily="2" charset="-122"/>
              </a:rPr>
              <a:t>(Cont.)</a:t>
            </a:r>
          </a:p>
        </p:txBody>
      </p:sp>
      <p:graphicFrame>
        <p:nvGraphicFramePr>
          <p:cNvPr id="83970" name="Object 5"/>
          <p:cNvGraphicFramePr>
            <a:graphicFrameLocks noChangeAspect="1"/>
          </p:cNvGraphicFramePr>
          <p:nvPr/>
        </p:nvGraphicFramePr>
        <p:xfrm>
          <a:off x="993775" y="1514475"/>
          <a:ext cx="7848600" cy="1624013"/>
        </p:xfrm>
        <a:graphic>
          <a:graphicData uri="http://schemas.openxmlformats.org/presentationml/2006/ole">
            <p:oleObj spid="_x0000_s83970" name="Equation" r:id="rId4" imgW="3251160" imgH="672840" progId="Equation.3">
              <p:embed/>
            </p:oleObj>
          </a:graphicData>
        </a:graphic>
      </p:graphicFrame>
      <p:sp>
        <p:nvSpPr>
          <p:cNvPr id="864262" name="Rectangle 6"/>
          <p:cNvSpPr>
            <a:spLocks noChangeArrowheads="1"/>
          </p:cNvSpPr>
          <p:nvPr/>
        </p:nvSpPr>
        <p:spPr bwMode="auto">
          <a:xfrm>
            <a:off x="1146175" y="3395663"/>
            <a:ext cx="541338" cy="519112"/>
          </a:xfrm>
          <a:prstGeom prst="rect">
            <a:avLst/>
          </a:prstGeom>
          <a:noFill/>
          <a:ln w="9525">
            <a:noFill/>
            <a:miter lim="800000"/>
            <a:headEnd type="none" w="sm" len="sm"/>
            <a:tailEnd type="none" w="sm" len="sm"/>
          </a:ln>
        </p:spPr>
        <p:txBody>
          <a:bodyPr wrap="none">
            <a:spAutoFit/>
          </a:bodyPr>
          <a:lstStyle/>
          <a:p>
            <a:pPr>
              <a:spcBef>
                <a:spcPct val="20000"/>
              </a:spcBef>
            </a:pPr>
            <a:r>
              <a:rPr lang="zh-CN" altLang="en-US" b="1">
                <a:ea typeface="黑体" pitchFamily="49" charset="-122"/>
              </a:rPr>
              <a:t>解</a:t>
            </a:r>
          </a:p>
        </p:txBody>
      </p:sp>
      <p:graphicFrame>
        <p:nvGraphicFramePr>
          <p:cNvPr id="864263" name="Object 7"/>
          <p:cNvGraphicFramePr>
            <a:graphicFrameLocks noChangeAspect="1"/>
          </p:cNvGraphicFramePr>
          <p:nvPr/>
        </p:nvGraphicFramePr>
        <p:xfrm>
          <a:off x="1908175" y="3500438"/>
          <a:ext cx="4940300" cy="431800"/>
        </p:xfrm>
        <a:graphic>
          <a:graphicData uri="http://schemas.openxmlformats.org/presentationml/2006/ole">
            <p:oleObj spid="_x0000_s83971" name="Equation" r:id="rId5" imgW="4940280" imgH="431640" progId="Equation.3">
              <p:embed/>
            </p:oleObj>
          </a:graphicData>
        </a:graphic>
      </p:graphicFrame>
      <p:graphicFrame>
        <p:nvGraphicFramePr>
          <p:cNvPr id="864264" name="Object 8"/>
          <p:cNvGraphicFramePr>
            <a:graphicFrameLocks noChangeAspect="1"/>
          </p:cNvGraphicFramePr>
          <p:nvPr/>
        </p:nvGraphicFramePr>
        <p:xfrm>
          <a:off x="1203325" y="4330700"/>
          <a:ext cx="6959600" cy="444500"/>
        </p:xfrm>
        <a:graphic>
          <a:graphicData uri="http://schemas.openxmlformats.org/presentationml/2006/ole">
            <p:oleObj spid="_x0000_s83972" name="Equation" r:id="rId6" imgW="6959520" imgH="444240" progId="Equation.3">
              <p:embed/>
            </p:oleObj>
          </a:graphicData>
        </a:graphic>
      </p:graphicFrame>
      <p:graphicFrame>
        <p:nvGraphicFramePr>
          <p:cNvPr id="864265" name="Object 9"/>
          <p:cNvGraphicFramePr>
            <a:graphicFrameLocks noChangeAspect="1"/>
          </p:cNvGraphicFramePr>
          <p:nvPr/>
        </p:nvGraphicFramePr>
        <p:xfrm>
          <a:off x="6861175" y="3500438"/>
          <a:ext cx="1892300" cy="431800"/>
        </p:xfrm>
        <a:graphic>
          <a:graphicData uri="http://schemas.openxmlformats.org/presentationml/2006/ole">
            <p:oleObj spid="_x0000_s83973" name="Equation" r:id="rId7" imgW="1892160" imgH="431640" progId="Equation.3">
              <p:embed/>
            </p:oleObj>
          </a:graphicData>
        </a:graphic>
      </p:graphicFrame>
      <p:graphicFrame>
        <p:nvGraphicFramePr>
          <p:cNvPr id="864266" name="Object 10"/>
          <p:cNvGraphicFramePr>
            <a:graphicFrameLocks noChangeAspect="1"/>
          </p:cNvGraphicFramePr>
          <p:nvPr/>
        </p:nvGraphicFramePr>
        <p:xfrm>
          <a:off x="1025525" y="5084763"/>
          <a:ext cx="6454775" cy="552450"/>
        </p:xfrm>
        <a:graphic>
          <a:graphicData uri="http://schemas.openxmlformats.org/presentationml/2006/ole">
            <p:oleObj spid="_x0000_s83974" name="公式" r:id="rId8" imgW="2616120" imgH="228600" progId="Equation.3">
              <p:embed/>
            </p:oleObj>
          </a:graphicData>
        </a:graphic>
      </p:graphicFrame>
      <p:graphicFrame>
        <p:nvGraphicFramePr>
          <p:cNvPr id="864267" name="Object 11"/>
          <p:cNvGraphicFramePr>
            <a:graphicFrameLocks noChangeAspect="1"/>
          </p:cNvGraphicFramePr>
          <p:nvPr/>
        </p:nvGraphicFramePr>
        <p:xfrm>
          <a:off x="1116013" y="5876925"/>
          <a:ext cx="7493000" cy="431800"/>
        </p:xfrm>
        <a:graphic>
          <a:graphicData uri="http://schemas.openxmlformats.org/presentationml/2006/ole">
            <p:oleObj spid="_x0000_s83975" name="Equation" r:id="rId9" imgW="7492680" imgH="431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4262"/>
                                        </p:tgtEl>
                                        <p:attrNameLst>
                                          <p:attrName>style.visibility</p:attrName>
                                        </p:attrNameLst>
                                      </p:cBhvr>
                                      <p:to>
                                        <p:strVal val="visible"/>
                                      </p:to>
                                    </p:set>
                                    <p:animEffect transition="in" filter="wipe(left)">
                                      <p:cBhvr>
                                        <p:cTn id="7" dur="500"/>
                                        <p:tgtEl>
                                          <p:spTgt spid="8642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4263"/>
                                        </p:tgtEl>
                                        <p:attrNameLst>
                                          <p:attrName>style.visibility</p:attrName>
                                        </p:attrNameLst>
                                      </p:cBhvr>
                                      <p:to>
                                        <p:strVal val="visible"/>
                                      </p:to>
                                    </p:set>
                                    <p:animEffect transition="in" filter="wipe(left)">
                                      <p:cBhvr>
                                        <p:cTn id="12" dur="500"/>
                                        <p:tgtEl>
                                          <p:spTgt spid="8642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4265"/>
                                        </p:tgtEl>
                                        <p:attrNameLst>
                                          <p:attrName>style.visibility</p:attrName>
                                        </p:attrNameLst>
                                      </p:cBhvr>
                                      <p:to>
                                        <p:strVal val="visible"/>
                                      </p:to>
                                    </p:set>
                                    <p:animEffect transition="in" filter="wipe(left)">
                                      <p:cBhvr>
                                        <p:cTn id="17" dur="500"/>
                                        <p:tgtEl>
                                          <p:spTgt spid="8642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4264"/>
                                        </p:tgtEl>
                                        <p:attrNameLst>
                                          <p:attrName>style.visibility</p:attrName>
                                        </p:attrNameLst>
                                      </p:cBhvr>
                                      <p:to>
                                        <p:strVal val="visible"/>
                                      </p:to>
                                    </p:set>
                                    <p:animEffect transition="in" filter="wipe(left)">
                                      <p:cBhvr>
                                        <p:cTn id="22" dur="500"/>
                                        <p:tgtEl>
                                          <p:spTgt spid="8642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4266"/>
                                        </p:tgtEl>
                                        <p:attrNameLst>
                                          <p:attrName>style.visibility</p:attrName>
                                        </p:attrNameLst>
                                      </p:cBhvr>
                                      <p:to>
                                        <p:strVal val="visible"/>
                                      </p:to>
                                    </p:set>
                                    <p:animEffect transition="in" filter="wipe(left)">
                                      <p:cBhvr>
                                        <p:cTn id="27" dur="500"/>
                                        <p:tgtEl>
                                          <p:spTgt spid="8642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4267"/>
                                        </p:tgtEl>
                                        <p:attrNameLst>
                                          <p:attrName>style.visibility</p:attrName>
                                        </p:attrNameLst>
                                      </p:cBhvr>
                                      <p:to>
                                        <p:strVal val="visible"/>
                                      </p:to>
                                    </p:set>
                                    <p:animEffect transition="in" filter="wipe(left)">
                                      <p:cBhvr>
                                        <p:cTn id="32" dur="500"/>
                                        <p:tgtEl>
                                          <p:spTgt spid="864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0" name="Rectangle 4"/>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r>
              <a:rPr lang="en-US" altLang="zh-CN" sz="4400" b="1">
                <a:ea typeface="宋体" pitchFamily="2" charset="-122"/>
              </a:rPr>
              <a:t>(Cont.)</a:t>
            </a:r>
          </a:p>
        </p:txBody>
      </p:sp>
      <p:graphicFrame>
        <p:nvGraphicFramePr>
          <p:cNvPr id="84994" name="Object 5"/>
          <p:cNvGraphicFramePr>
            <a:graphicFrameLocks noChangeAspect="1"/>
          </p:cNvGraphicFramePr>
          <p:nvPr/>
        </p:nvGraphicFramePr>
        <p:xfrm>
          <a:off x="1187450" y="1604963"/>
          <a:ext cx="7556500" cy="469900"/>
        </p:xfrm>
        <a:graphic>
          <a:graphicData uri="http://schemas.openxmlformats.org/presentationml/2006/ole">
            <p:oleObj spid="_x0000_s84994" name="Equation" r:id="rId4" imgW="7556400" imgH="469800" progId="Equation.3">
              <p:embed/>
            </p:oleObj>
          </a:graphicData>
        </a:graphic>
      </p:graphicFrame>
      <p:sp>
        <p:nvSpPr>
          <p:cNvPr id="866310" name="Rectangle 6"/>
          <p:cNvSpPr>
            <a:spLocks noChangeArrowheads="1"/>
          </p:cNvSpPr>
          <p:nvPr/>
        </p:nvSpPr>
        <p:spPr bwMode="auto">
          <a:xfrm>
            <a:off x="1187450" y="2290763"/>
            <a:ext cx="3189288" cy="519112"/>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b="1">
                <a:ea typeface="黑体" pitchFamily="49" charset="-122"/>
              </a:rPr>
              <a:t>(1) </a:t>
            </a:r>
            <a:r>
              <a:rPr lang="zh-CN" altLang="en-US" b="1">
                <a:ea typeface="宋体" pitchFamily="2" charset="-122"/>
              </a:rPr>
              <a:t>由</a:t>
            </a:r>
            <a:r>
              <a:rPr lang="zh-CN" altLang="en-US" b="1">
                <a:latin typeface="黑体" pitchFamily="49" charset="-122"/>
                <a:ea typeface="宋体" pitchFamily="2" charset="-122"/>
              </a:rPr>
              <a:t>全概率公式得</a:t>
            </a:r>
          </a:p>
        </p:txBody>
      </p:sp>
      <p:graphicFrame>
        <p:nvGraphicFramePr>
          <p:cNvPr id="866311" name="Object 7"/>
          <p:cNvGraphicFramePr>
            <a:graphicFrameLocks noChangeAspect="1"/>
          </p:cNvGraphicFramePr>
          <p:nvPr/>
        </p:nvGraphicFramePr>
        <p:xfrm>
          <a:off x="1187450" y="3205163"/>
          <a:ext cx="7772400" cy="469900"/>
        </p:xfrm>
        <a:graphic>
          <a:graphicData uri="http://schemas.openxmlformats.org/presentationml/2006/ole">
            <p:oleObj spid="_x0000_s84995" name="Equation" r:id="rId5" imgW="8089560" imgH="469800" progId="Equation.3">
              <p:embed/>
            </p:oleObj>
          </a:graphicData>
        </a:graphic>
      </p:graphicFrame>
      <p:graphicFrame>
        <p:nvGraphicFramePr>
          <p:cNvPr id="866312" name="Object 8"/>
          <p:cNvGraphicFramePr>
            <a:graphicFrameLocks noChangeAspect="1"/>
          </p:cNvGraphicFramePr>
          <p:nvPr/>
        </p:nvGraphicFramePr>
        <p:xfrm>
          <a:off x="2025650" y="3967163"/>
          <a:ext cx="1384300" cy="317500"/>
        </p:xfrm>
        <a:graphic>
          <a:graphicData uri="http://schemas.openxmlformats.org/presentationml/2006/ole">
            <p:oleObj spid="_x0000_s84996" name="Equation" r:id="rId6" imgW="1384200" imgH="317160" progId="Equation.3">
              <p:embed/>
            </p:oleObj>
          </a:graphicData>
        </a:graphic>
      </p:graphicFrame>
      <p:sp>
        <p:nvSpPr>
          <p:cNvPr id="866313" name="Rectangle 9"/>
          <p:cNvSpPr>
            <a:spLocks noChangeArrowheads="1"/>
          </p:cNvSpPr>
          <p:nvPr/>
        </p:nvSpPr>
        <p:spPr bwMode="auto">
          <a:xfrm>
            <a:off x="1187450" y="4652963"/>
            <a:ext cx="3189288" cy="519112"/>
          </a:xfrm>
          <a:prstGeom prst="rect">
            <a:avLst/>
          </a:prstGeom>
          <a:noFill/>
          <a:ln w="9525">
            <a:noFill/>
            <a:miter lim="800000"/>
            <a:headEnd type="none" w="sm" len="sm"/>
            <a:tailEnd type="none" w="sm" len="sm"/>
          </a:ln>
        </p:spPr>
        <p:txBody>
          <a:bodyPr wrap="none">
            <a:spAutoFit/>
          </a:bodyPr>
          <a:lstStyle/>
          <a:p>
            <a:pPr>
              <a:spcBef>
                <a:spcPct val="20000"/>
              </a:spcBef>
            </a:pPr>
            <a:r>
              <a:rPr lang="en-US" altLang="zh-CN" b="1">
                <a:ea typeface="黑体" pitchFamily="49" charset="-122"/>
              </a:rPr>
              <a:t>(2) </a:t>
            </a:r>
            <a:r>
              <a:rPr lang="zh-CN" altLang="en-US" b="1">
                <a:ea typeface="宋体" pitchFamily="2" charset="-122"/>
              </a:rPr>
              <a:t>由</a:t>
            </a:r>
            <a:r>
              <a:rPr lang="zh-CN" altLang="en-US" b="1">
                <a:latin typeface="黑体" pitchFamily="49" charset="-122"/>
                <a:ea typeface="宋体" pitchFamily="2" charset="-122"/>
              </a:rPr>
              <a:t>贝叶斯公式得</a:t>
            </a:r>
          </a:p>
        </p:txBody>
      </p:sp>
      <p:graphicFrame>
        <p:nvGraphicFramePr>
          <p:cNvPr id="866314" name="Object 10"/>
          <p:cNvGraphicFramePr>
            <a:graphicFrameLocks noChangeAspect="1"/>
          </p:cNvGraphicFramePr>
          <p:nvPr/>
        </p:nvGraphicFramePr>
        <p:xfrm>
          <a:off x="1187450" y="5414963"/>
          <a:ext cx="3657600" cy="927100"/>
        </p:xfrm>
        <a:graphic>
          <a:graphicData uri="http://schemas.openxmlformats.org/presentationml/2006/ole">
            <p:oleObj spid="_x0000_s84997" name="Equation" r:id="rId7" imgW="3657600" imgH="927000" progId="Equation.3">
              <p:embed/>
            </p:oleObj>
          </a:graphicData>
        </a:graphic>
      </p:graphicFrame>
      <p:graphicFrame>
        <p:nvGraphicFramePr>
          <p:cNvPr id="866315" name="Object 11"/>
          <p:cNvGraphicFramePr>
            <a:graphicFrameLocks noChangeAspect="1"/>
          </p:cNvGraphicFramePr>
          <p:nvPr/>
        </p:nvGraphicFramePr>
        <p:xfrm>
          <a:off x="4921250" y="5414963"/>
          <a:ext cx="1892300" cy="838200"/>
        </p:xfrm>
        <a:graphic>
          <a:graphicData uri="http://schemas.openxmlformats.org/presentationml/2006/ole">
            <p:oleObj spid="_x0000_s84998" name="Equation" r:id="rId8" imgW="1892160" imgH="838080" progId="Equation.3">
              <p:embed/>
            </p:oleObj>
          </a:graphicData>
        </a:graphic>
      </p:graphicFrame>
      <p:graphicFrame>
        <p:nvGraphicFramePr>
          <p:cNvPr id="866316" name="Object 12"/>
          <p:cNvGraphicFramePr>
            <a:graphicFrameLocks noChangeAspect="1"/>
          </p:cNvGraphicFramePr>
          <p:nvPr/>
        </p:nvGraphicFramePr>
        <p:xfrm>
          <a:off x="6978650" y="5643563"/>
          <a:ext cx="1028700" cy="317500"/>
        </p:xfrm>
        <a:graphic>
          <a:graphicData uri="http://schemas.openxmlformats.org/presentationml/2006/ole">
            <p:oleObj spid="_x0000_s84999" name="Equation" r:id="rId9" imgW="1028520" imgH="3171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6310"/>
                                        </p:tgtEl>
                                        <p:attrNameLst>
                                          <p:attrName>style.visibility</p:attrName>
                                        </p:attrNameLst>
                                      </p:cBhvr>
                                      <p:to>
                                        <p:strVal val="visible"/>
                                      </p:to>
                                    </p:set>
                                    <p:animEffect transition="in" filter="wipe(left)">
                                      <p:cBhvr>
                                        <p:cTn id="7" dur="500"/>
                                        <p:tgtEl>
                                          <p:spTgt spid="8663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6311"/>
                                        </p:tgtEl>
                                        <p:attrNameLst>
                                          <p:attrName>style.visibility</p:attrName>
                                        </p:attrNameLst>
                                      </p:cBhvr>
                                      <p:to>
                                        <p:strVal val="visible"/>
                                      </p:to>
                                    </p:set>
                                    <p:animEffect transition="in" filter="wipe(left)">
                                      <p:cBhvr>
                                        <p:cTn id="12" dur="500"/>
                                        <p:tgtEl>
                                          <p:spTgt spid="8663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6312"/>
                                        </p:tgtEl>
                                        <p:attrNameLst>
                                          <p:attrName>style.visibility</p:attrName>
                                        </p:attrNameLst>
                                      </p:cBhvr>
                                      <p:to>
                                        <p:strVal val="visible"/>
                                      </p:to>
                                    </p:set>
                                    <p:animEffect transition="in" filter="wipe(left)">
                                      <p:cBhvr>
                                        <p:cTn id="17" dur="500"/>
                                        <p:tgtEl>
                                          <p:spTgt spid="8663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6313"/>
                                        </p:tgtEl>
                                        <p:attrNameLst>
                                          <p:attrName>style.visibility</p:attrName>
                                        </p:attrNameLst>
                                      </p:cBhvr>
                                      <p:to>
                                        <p:strVal val="visible"/>
                                      </p:to>
                                    </p:set>
                                    <p:animEffect transition="in" filter="wipe(left)">
                                      <p:cBhvr>
                                        <p:cTn id="22" dur="500"/>
                                        <p:tgtEl>
                                          <p:spTgt spid="8663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6314"/>
                                        </p:tgtEl>
                                        <p:attrNameLst>
                                          <p:attrName>style.visibility</p:attrName>
                                        </p:attrNameLst>
                                      </p:cBhvr>
                                      <p:to>
                                        <p:strVal val="visible"/>
                                      </p:to>
                                    </p:set>
                                    <p:animEffect transition="in" filter="wipe(left)">
                                      <p:cBhvr>
                                        <p:cTn id="27" dur="500"/>
                                        <p:tgtEl>
                                          <p:spTgt spid="8663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6315"/>
                                        </p:tgtEl>
                                        <p:attrNameLst>
                                          <p:attrName>style.visibility</p:attrName>
                                        </p:attrNameLst>
                                      </p:cBhvr>
                                      <p:to>
                                        <p:strVal val="visible"/>
                                      </p:to>
                                    </p:set>
                                    <p:animEffect transition="in" filter="wipe(left)">
                                      <p:cBhvr>
                                        <p:cTn id="32" dur="500"/>
                                        <p:tgtEl>
                                          <p:spTgt spid="8663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66316"/>
                                        </p:tgtEl>
                                        <p:attrNameLst>
                                          <p:attrName>style.visibility</p:attrName>
                                        </p:attrNameLst>
                                      </p:cBhvr>
                                      <p:to>
                                        <p:strVal val="visible"/>
                                      </p:to>
                                    </p:set>
                                    <p:animEffect transition="in" filter="wipe(left)">
                                      <p:cBhvr>
                                        <p:cTn id="37" dur="500"/>
                                        <p:tgtEl>
                                          <p:spTgt spid="866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10" grpId="0" autoUpdateAnimBg="0"/>
      <p:bldP spid="866313"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4"/>
          <p:cNvGraphicFramePr>
            <a:graphicFrameLocks noChangeAspect="1"/>
          </p:cNvGraphicFramePr>
          <p:nvPr/>
        </p:nvGraphicFramePr>
        <p:xfrm>
          <a:off x="1403350" y="1970088"/>
          <a:ext cx="4787900" cy="927100"/>
        </p:xfrm>
        <a:graphic>
          <a:graphicData uri="http://schemas.openxmlformats.org/presentationml/2006/ole">
            <p:oleObj spid="_x0000_s86018" name="Equation" r:id="rId4" imgW="4787640" imgH="927000" progId="Equation.3">
              <p:embed/>
            </p:oleObj>
          </a:graphicData>
        </a:graphic>
      </p:graphicFrame>
      <p:graphicFrame>
        <p:nvGraphicFramePr>
          <p:cNvPr id="868357" name="Object 5"/>
          <p:cNvGraphicFramePr>
            <a:graphicFrameLocks noChangeAspect="1"/>
          </p:cNvGraphicFramePr>
          <p:nvPr/>
        </p:nvGraphicFramePr>
        <p:xfrm>
          <a:off x="1403350" y="3417888"/>
          <a:ext cx="4787900" cy="927100"/>
        </p:xfrm>
        <a:graphic>
          <a:graphicData uri="http://schemas.openxmlformats.org/presentationml/2006/ole">
            <p:oleObj spid="_x0000_s86019" name="Equation" r:id="rId5" imgW="4787640" imgH="927000" progId="Equation.3">
              <p:embed/>
            </p:oleObj>
          </a:graphicData>
        </a:graphic>
      </p:graphicFrame>
      <p:graphicFrame>
        <p:nvGraphicFramePr>
          <p:cNvPr id="868358" name="Object 6"/>
          <p:cNvGraphicFramePr>
            <a:graphicFrameLocks noChangeAspect="1"/>
          </p:cNvGraphicFramePr>
          <p:nvPr/>
        </p:nvGraphicFramePr>
        <p:xfrm>
          <a:off x="1403350" y="4941888"/>
          <a:ext cx="6999288" cy="455612"/>
        </p:xfrm>
        <a:graphic>
          <a:graphicData uri="http://schemas.openxmlformats.org/presentationml/2006/ole">
            <p:oleObj spid="_x0000_s86020" name="Equation" r:id="rId6" imgW="6565680" imgH="444240" progId="Equation.3">
              <p:embed/>
            </p:oleObj>
          </a:graphicData>
        </a:graphic>
      </p:graphicFrame>
      <p:sp>
        <p:nvSpPr>
          <p:cNvPr id="86021" name="Rectangle 7"/>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8357"/>
                                        </p:tgtEl>
                                        <p:attrNameLst>
                                          <p:attrName>style.visibility</p:attrName>
                                        </p:attrNameLst>
                                      </p:cBhvr>
                                      <p:to>
                                        <p:strVal val="visible"/>
                                      </p:to>
                                    </p:set>
                                    <p:animEffect transition="in" filter="wipe(left)">
                                      <p:cBhvr>
                                        <p:cTn id="7" dur="500"/>
                                        <p:tgtEl>
                                          <p:spTgt spid="8683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8358"/>
                                        </p:tgtEl>
                                        <p:attrNameLst>
                                          <p:attrName>style.visibility</p:attrName>
                                        </p:attrNameLst>
                                      </p:cBhvr>
                                      <p:to>
                                        <p:strVal val="visible"/>
                                      </p:to>
                                    </p:set>
                                    <p:animEffect transition="in" filter="wipe(left)">
                                      <p:cBhvr>
                                        <p:cTn id="12" dur="500"/>
                                        <p:tgtEl>
                                          <p:spTgt spid="868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5" name="Text Box 5"/>
          <p:cNvSpPr txBox="1">
            <a:spLocks noChangeArrowheads="1"/>
          </p:cNvSpPr>
          <p:nvPr/>
        </p:nvSpPr>
        <p:spPr bwMode="auto">
          <a:xfrm>
            <a:off x="1008063" y="620713"/>
            <a:ext cx="6192837" cy="10668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ea typeface="宋体" pitchFamily="2" charset="-122"/>
              </a:rPr>
              <a:t> </a:t>
            </a:r>
            <a:r>
              <a:rPr lang="zh-CN" altLang="en-US" sz="3200" b="1">
                <a:solidFill>
                  <a:srgbClr val="FF0000"/>
                </a:solidFill>
                <a:ea typeface="宋体" pitchFamily="2" charset="-122"/>
              </a:rPr>
              <a:t>例</a:t>
            </a:r>
            <a:r>
              <a:rPr lang="zh-CN" altLang="en-US" sz="3200" b="1">
                <a:solidFill>
                  <a:srgbClr val="000000"/>
                </a:solidFill>
                <a:ea typeface="宋体" pitchFamily="2" charset="-122"/>
              </a:rPr>
              <a:t>：假定用血清甲胎蛋白法诊断肝癌</a:t>
            </a:r>
            <a:r>
              <a:rPr lang="en-US" altLang="zh-CN" sz="3200" b="1">
                <a:solidFill>
                  <a:srgbClr val="000000"/>
                </a:solidFill>
                <a:ea typeface="宋体" pitchFamily="2" charset="-122"/>
              </a:rPr>
              <a:t>.  </a:t>
            </a:r>
            <a:r>
              <a:rPr lang="zh-CN" altLang="en-US" sz="3200" b="1">
                <a:solidFill>
                  <a:srgbClr val="000000"/>
                </a:solidFill>
                <a:ea typeface="宋体" pitchFamily="2" charset="-122"/>
              </a:rPr>
              <a:t>记</a:t>
            </a:r>
          </a:p>
        </p:txBody>
      </p:sp>
      <p:sp>
        <p:nvSpPr>
          <p:cNvPr id="870406" name="Text Box 6"/>
          <p:cNvSpPr txBox="1">
            <a:spLocks noChangeArrowheads="1"/>
          </p:cNvSpPr>
          <p:nvPr/>
        </p:nvSpPr>
        <p:spPr bwMode="auto">
          <a:xfrm>
            <a:off x="1223963" y="1916113"/>
            <a:ext cx="4392612" cy="579437"/>
          </a:xfrm>
          <a:prstGeom prst="rect">
            <a:avLst/>
          </a:prstGeom>
          <a:noFill/>
          <a:ln w="9525" algn="ctr">
            <a:noFill/>
            <a:miter lim="800000"/>
            <a:headEnd/>
            <a:tailEnd/>
          </a:ln>
        </p:spPr>
        <p:txBody>
          <a:bodyPr wrap="none" lIns="90000" tIns="46800" rIns="90000" bIns="46800">
            <a:spAutoFit/>
          </a:bodyPr>
          <a:lstStyle/>
          <a:p>
            <a:pPr>
              <a:spcBef>
                <a:spcPct val="50000"/>
              </a:spcBef>
            </a:pPr>
            <a:r>
              <a:rPr lang="en-US" altLang="zh-CN" sz="3200" b="1">
                <a:solidFill>
                  <a:srgbClr val="000000"/>
                </a:solidFill>
                <a:ea typeface="宋体" pitchFamily="2" charset="-122"/>
              </a:rPr>
              <a:t>C= {</a:t>
            </a:r>
            <a:r>
              <a:rPr lang="zh-CN" altLang="en-US" sz="3200" b="1">
                <a:solidFill>
                  <a:srgbClr val="000000"/>
                </a:solidFill>
                <a:ea typeface="宋体" pitchFamily="2" charset="-122"/>
              </a:rPr>
              <a:t>被检验者患有肝癌</a:t>
            </a:r>
            <a:r>
              <a:rPr lang="en-US" altLang="zh-CN" sz="3200" b="1">
                <a:solidFill>
                  <a:srgbClr val="000000"/>
                </a:solidFill>
                <a:ea typeface="宋体" pitchFamily="2" charset="-122"/>
              </a:rPr>
              <a:t>}</a:t>
            </a:r>
          </a:p>
        </p:txBody>
      </p:sp>
      <p:sp>
        <p:nvSpPr>
          <p:cNvPr id="870407" name="Text Box 7"/>
          <p:cNvSpPr txBox="1">
            <a:spLocks noChangeArrowheads="1"/>
          </p:cNvSpPr>
          <p:nvPr/>
        </p:nvSpPr>
        <p:spPr bwMode="auto">
          <a:xfrm>
            <a:off x="1223963" y="2492375"/>
            <a:ext cx="6432550"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en-US" altLang="zh-CN" sz="3200" b="1">
                <a:solidFill>
                  <a:srgbClr val="000000"/>
                </a:solidFill>
                <a:ea typeface="宋体" pitchFamily="2" charset="-122"/>
              </a:rPr>
              <a:t>A= {</a:t>
            </a:r>
            <a:r>
              <a:rPr lang="zh-CN" altLang="en-US" sz="3200" b="1">
                <a:solidFill>
                  <a:srgbClr val="000000"/>
                </a:solidFill>
                <a:ea typeface="宋体" pitchFamily="2" charset="-122"/>
              </a:rPr>
              <a:t>用血清甲胎蛋白法诊断为阳性</a:t>
            </a:r>
            <a:r>
              <a:rPr lang="en-US" altLang="zh-CN" sz="3200" b="1">
                <a:solidFill>
                  <a:srgbClr val="000000"/>
                </a:solidFill>
                <a:ea typeface="宋体" pitchFamily="2" charset="-122"/>
              </a:rPr>
              <a:t>}</a:t>
            </a:r>
          </a:p>
        </p:txBody>
      </p:sp>
      <p:grpSp>
        <p:nvGrpSpPr>
          <p:cNvPr id="2" name="Group 8"/>
          <p:cNvGrpSpPr>
            <a:grpSpLocks/>
          </p:cNvGrpSpPr>
          <p:nvPr/>
        </p:nvGrpSpPr>
        <p:grpSpPr bwMode="auto">
          <a:xfrm>
            <a:off x="935038" y="3357563"/>
            <a:ext cx="8208962" cy="1209675"/>
            <a:chOff x="249" y="1979"/>
            <a:chExt cx="5171" cy="762"/>
          </a:xfrm>
        </p:grpSpPr>
        <p:sp>
          <p:nvSpPr>
            <p:cNvPr id="87048" name="Text Box 9"/>
            <p:cNvSpPr txBox="1">
              <a:spLocks noChangeArrowheads="1"/>
            </p:cNvSpPr>
            <p:nvPr/>
          </p:nvSpPr>
          <p:spPr bwMode="auto">
            <a:xfrm>
              <a:off x="1655" y="1979"/>
              <a:ext cx="114" cy="365"/>
            </a:xfrm>
            <a:prstGeom prst="rect">
              <a:avLst/>
            </a:prstGeom>
            <a:noFill/>
            <a:ln w="9525" algn="ctr">
              <a:noFill/>
              <a:miter lim="800000"/>
              <a:headEnd/>
              <a:tailEnd/>
            </a:ln>
          </p:spPr>
          <p:txBody>
            <a:bodyPr wrap="none" lIns="90000" tIns="46800" rIns="90000" bIns="46800">
              <a:spAutoFit/>
            </a:bodyPr>
            <a:lstStyle/>
            <a:p>
              <a:pPr>
                <a:spcBef>
                  <a:spcPct val="50000"/>
                </a:spcBef>
              </a:pPr>
              <a:endParaRPr lang="zh-CN" altLang="en-US" sz="3200" b="1">
                <a:ea typeface="宋体" pitchFamily="2" charset="-122"/>
              </a:endParaRPr>
            </a:p>
          </p:txBody>
        </p:sp>
        <p:sp>
          <p:nvSpPr>
            <p:cNvPr id="87049" name="Text Box 10"/>
            <p:cNvSpPr txBox="1">
              <a:spLocks noChangeArrowheads="1"/>
            </p:cNvSpPr>
            <p:nvPr/>
          </p:nvSpPr>
          <p:spPr bwMode="auto">
            <a:xfrm>
              <a:off x="249" y="2069"/>
              <a:ext cx="5171" cy="672"/>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ea typeface="宋体" pitchFamily="2" charset="-122"/>
                </a:rPr>
                <a:t>     </a:t>
              </a:r>
              <a:r>
                <a:rPr lang="zh-CN" altLang="en-US" sz="3200" b="1">
                  <a:solidFill>
                    <a:srgbClr val="000000"/>
                  </a:solidFill>
                  <a:ea typeface="宋体" pitchFamily="2" charset="-122"/>
                </a:rPr>
                <a:t>已知                                                      </a:t>
              </a:r>
              <a:r>
                <a:rPr lang="en-US" altLang="zh-CN" sz="3200" b="1">
                  <a:solidFill>
                    <a:srgbClr val="000000"/>
                  </a:solidFill>
                  <a:ea typeface="宋体" pitchFamily="2" charset="-122"/>
                </a:rPr>
                <a:t>,   </a:t>
              </a:r>
              <a:r>
                <a:rPr lang="zh-CN" altLang="en-US" sz="3200" b="1">
                  <a:solidFill>
                    <a:srgbClr val="000000"/>
                  </a:solidFill>
                  <a:ea typeface="宋体" pitchFamily="2" charset="-122"/>
                </a:rPr>
                <a:t>设某一地区有肝癌的概率</a:t>
              </a:r>
              <a:r>
                <a:rPr lang="en-US" altLang="zh-CN" sz="3200" b="1">
                  <a:solidFill>
                    <a:srgbClr val="000000"/>
                  </a:solidFill>
                  <a:ea typeface="宋体" pitchFamily="2" charset="-122"/>
                </a:rPr>
                <a:t>P(C)=0.0004.</a:t>
              </a:r>
            </a:p>
          </p:txBody>
        </p:sp>
        <p:graphicFrame>
          <p:nvGraphicFramePr>
            <p:cNvPr id="87042" name="Object 11"/>
            <p:cNvGraphicFramePr>
              <a:graphicFrameLocks noChangeAspect="1"/>
            </p:cNvGraphicFramePr>
            <p:nvPr/>
          </p:nvGraphicFramePr>
          <p:xfrm>
            <a:off x="1338" y="2024"/>
            <a:ext cx="3266" cy="402"/>
          </p:xfrm>
          <a:graphic>
            <a:graphicData uri="http://schemas.openxmlformats.org/presentationml/2006/ole">
              <p:oleObj spid="_x0000_s87042" name="Equation" r:id="rId4" imgW="2070000" imgH="228600" progId="">
                <p:embed/>
              </p:oleObj>
            </a:graphicData>
          </a:graphic>
        </p:graphicFrame>
      </p:grpSp>
      <p:sp>
        <p:nvSpPr>
          <p:cNvPr id="870413" name="Text Box 13"/>
          <p:cNvSpPr txBox="1">
            <a:spLocks noChangeArrowheads="1"/>
          </p:cNvSpPr>
          <p:nvPr/>
        </p:nvSpPr>
        <p:spPr bwMode="auto">
          <a:xfrm>
            <a:off x="1008063" y="4868863"/>
            <a:ext cx="8135937" cy="10668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ea typeface="宋体" pitchFamily="2" charset="-122"/>
              </a:rPr>
              <a:t>      </a:t>
            </a:r>
            <a:r>
              <a:rPr lang="zh-CN" altLang="en-US" sz="3200" b="1">
                <a:solidFill>
                  <a:srgbClr val="000000"/>
                </a:solidFill>
                <a:ea typeface="宋体" pitchFamily="2" charset="-122"/>
              </a:rPr>
              <a:t>现在若有一人检查呈阳性，求此人为肝癌患者的概率有多大？即求</a:t>
            </a:r>
            <a:r>
              <a:rPr lang="en-US" altLang="zh-CN" sz="3200" b="1">
                <a:solidFill>
                  <a:srgbClr val="000000"/>
                </a:solidFill>
                <a:ea typeface="宋体" pitchFamily="2" charset="-122"/>
              </a:rPr>
              <a:t>P(C|A)</a:t>
            </a:r>
            <a:r>
              <a:rPr lang="zh-CN" altLang="en-US" sz="3200" b="1">
                <a:solidFill>
                  <a:srgbClr val="000000"/>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0405"/>
                                        </p:tgtEl>
                                        <p:attrNameLst>
                                          <p:attrName>style.visibility</p:attrName>
                                        </p:attrNameLst>
                                      </p:cBhvr>
                                      <p:to>
                                        <p:strVal val="visible"/>
                                      </p:to>
                                    </p:set>
                                    <p:anim calcmode="lin" valueType="num">
                                      <p:cBhvr additive="base">
                                        <p:cTn id="7" dur="500" fill="hold"/>
                                        <p:tgtEl>
                                          <p:spTgt spid="870405"/>
                                        </p:tgtEl>
                                        <p:attrNameLst>
                                          <p:attrName>ppt_x</p:attrName>
                                        </p:attrNameLst>
                                      </p:cBhvr>
                                      <p:tavLst>
                                        <p:tav tm="0">
                                          <p:val>
                                            <p:strVal val="1+#ppt_w/2"/>
                                          </p:val>
                                        </p:tav>
                                        <p:tav tm="100000">
                                          <p:val>
                                            <p:strVal val="#ppt_x"/>
                                          </p:val>
                                        </p:tav>
                                      </p:tavLst>
                                    </p:anim>
                                    <p:anim calcmode="lin" valueType="num">
                                      <p:cBhvr additive="base">
                                        <p:cTn id="8" dur="500" fill="hold"/>
                                        <p:tgtEl>
                                          <p:spTgt spid="87040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870406"/>
                                        </p:tgtEl>
                                        <p:attrNameLst>
                                          <p:attrName>style.visibility</p:attrName>
                                        </p:attrNameLst>
                                      </p:cBhvr>
                                      <p:to>
                                        <p:strVal val="visible"/>
                                      </p:to>
                                    </p:set>
                                    <p:animEffect transition="in" filter="slide(fromLeft)">
                                      <p:cBhvr>
                                        <p:cTn id="12" dur="500"/>
                                        <p:tgtEl>
                                          <p:spTgt spid="87040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70407"/>
                                        </p:tgtEl>
                                        <p:attrNameLst>
                                          <p:attrName>style.visibility</p:attrName>
                                        </p:attrNameLst>
                                      </p:cBhvr>
                                      <p:to>
                                        <p:strVal val="visible"/>
                                      </p:to>
                                    </p:set>
                                    <p:animEffect transition="in" filter="slide(fromLeft)">
                                      <p:cBhvr>
                                        <p:cTn id="16" dur="500"/>
                                        <p:tgtEl>
                                          <p:spTgt spid="87040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lide(fromRigh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870413"/>
                                        </p:tgtEl>
                                        <p:attrNameLst>
                                          <p:attrName>style.visibility</p:attrName>
                                        </p:attrNameLst>
                                      </p:cBhvr>
                                      <p:to>
                                        <p:strVal val="visible"/>
                                      </p:to>
                                    </p:set>
                                    <p:animEffect transition="in" filter="slide(fromLeft)">
                                      <p:cBhvr>
                                        <p:cTn id="26" dur="500"/>
                                        <p:tgtEl>
                                          <p:spTgt spid="87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5" grpId="0"/>
      <p:bldP spid="870406" grpId="0"/>
      <p:bldP spid="870407" grpId="0"/>
      <p:bldP spid="87041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63" name="Text Box 15"/>
          <p:cNvSpPr txBox="1">
            <a:spLocks noChangeArrowheads="1"/>
          </p:cNvSpPr>
          <p:nvPr/>
        </p:nvSpPr>
        <p:spPr bwMode="auto">
          <a:xfrm>
            <a:off x="1150938" y="765175"/>
            <a:ext cx="5903912" cy="530225"/>
          </a:xfrm>
          <a:prstGeom prst="rect">
            <a:avLst/>
          </a:prstGeom>
          <a:noFill/>
          <a:ln w="9525">
            <a:noFill/>
            <a:miter lim="800000"/>
            <a:headEnd/>
            <a:tailEnd/>
          </a:ln>
        </p:spPr>
        <p:txBody>
          <a:bodyPr>
            <a:spAutoFit/>
          </a:bodyPr>
          <a:lstStyle/>
          <a:p>
            <a:pPr>
              <a:lnSpc>
                <a:spcPct val="90000"/>
              </a:lnSpc>
              <a:spcBef>
                <a:spcPct val="50000"/>
              </a:spcBef>
            </a:pPr>
            <a:r>
              <a:rPr lang="zh-CN" altLang="en-US" sz="3200" b="1">
                <a:solidFill>
                  <a:srgbClr val="000000"/>
                </a:solidFill>
                <a:ea typeface="宋体" pitchFamily="2" charset="-122"/>
              </a:rPr>
              <a:t>解：由贝叶斯公式，可得 </a:t>
            </a:r>
          </a:p>
        </p:txBody>
      </p:sp>
      <p:graphicFrame>
        <p:nvGraphicFramePr>
          <p:cNvPr id="872464" name="Object 16"/>
          <p:cNvGraphicFramePr>
            <a:graphicFrameLocks noChangeAspect="1"/>
          </p:cNvGraphicFramePr>
          <p:nvPr/>
        </p:nvGraphicFramePr>
        <p:xfrm>
          <a:off x="1511300" y="1700213"/>
          <a:ext cx="6596063" cy="1117600"/>
        </p:xfrm>
        <a:graphic>
          <a:graphicData uri="http://schemas.openxmlformats.org/presentationml/2006/ole">
            <p:oleObj spid="_x0000_s88066" name="Equation" r:id="rId4" imgW="2476440" imgH="419040" progId="">
              <p:embed/>
            </p:oleObj>
          </a:graphicData>
        </a:graphic>
      </p:graphicFrame>
      <p:grpSp>
        <p:nvGrpSpPr>
          <p:cNvPr id="2" name="Group 17"/>
          <p:cNvGrpSpPr>
            <a:grpSpLocks/>
          </p:cNvGrpSpPr>
          <p:nvPr/>
        </p:nvGrpSpPr>
        <p:grpSpPr bwMode="auto">
          <a:xfrm>
            <a:off x="1006475" y="3213100"/>
            <a:ext cx="3384550" cy="1008063"/>
            <a:chOff x="385" y="2069"/>
            <a:chExt cx="2132" cy="635"/>
          </a:xfrm>
        </p:grpSpPr>
        <p:sp>
          <p:nvSpPr>
            <p:cNvPr id="88076" name="AutoShape 18"/>
            <p:cNvSpPr>
              <a:spLocks noChangeArrowheads="1"/>
            </p:cNvSpPr>
            <p:nvPr/>
          </p:nvSpPr>
          <p:spPr bwMode="auto">
            <a:xfrm>
              <a:off x="385" y="2069"/>
              <a:ext cx="2132" cy="635"/>
            </a:xfrm>
            <a:prstGeom prst="wedgeEllipseCallout">
              <a:avLst>
                <a:gd name="adj1" fmla="val 100986"/>
                <a:gd name="adj2" fmla="val -93935"/>
              </a:avLst>
            </a:prstGeom>
            <a:solidFill>
              <a:srgbClr val="FFFF99"/>
            </a:solidFill>
            <a:ln w="9525" algn="ctr">
              <a:solidFill>
                <a:srgbClr val="000000"/>
              </a:solidFill>
              <a:miter lim="800000"/>
              <a:headEnd/>
              <a:tailEnd/>
            </a:ln>
          </p:spPr>
          <p:txBody>
            <a:bodyPr lIns="90000" tIns="46800" rIns="90000" bIns="46800"/>
            <a:lstStyle/>
            <a:p>
              <a:pPr algn="ctr">
                <a:spcBef>
                  <a:spcPct val="50000"/>
                </a:spcBef>
              </a:pPr>
              <a:endParaRPr lang="zh-CN" altLang="en-US" sz="3200" b="1">
                <a:ea typeface="宋体" pitchFamily="2" charset="-122"/>
              </a:endParaRPr>
            </a:p>
          </p:txBody>
        </p:sp>
        <p:graphicFrame>
          <p:nvGraphicFramePr>
            <p:cNvPr id="88070" name="Object 19"/>
            <p:cNvGraphicFramePr>
              <a:graphicFrameLocks noChangeAspect="1"/>
            </p:cNvGraphicFramePr>
            <p:nvPr/>
          </p:nvGraphicFramePr>
          <p:xfrm>
            <a:off x="567" y="2160"/>
            <a:ext cx="1587" cy="372"/>
          </p:xfrm>
          <a:graphic>
            <a:graphicData uri="http://schemas.openxmlformats.org/presentationml/2006/ole">
              <p:oleObj spid="_x0000_s88070" name="Equation" r:id="rId5" imgW="977760" imgH="228600" progId="">
                <p:embed/>
              </p:oleObj>
            </a:graphicData>
          </a:graphic>
        </p:graphicFrame>
      </p:grpSp>
      <p:grpSp>
        <p:nvGrpSpPr>
          <p:cNvPr id="3" name="Group 20"/>
          <p:cNvGrpSpPr>
            <a:grpSpLocks/>
          </p:cNvGrpSpPr>
          <p:nvPr/>
        </p:nvGrpSpPr>
        <p:grpSpPr bwMode="auto">
          <a:xfrm>
            <a:off x="4895850" y="3213100"/>
            <a:ext cx="4248150" cy="1008063"/>
            <a:chOff x="2653" y="2115"/>
            <a:chExt cx="2676" cy="635"/>
          </a:xfrm>
        </p:grpSpPr>
        <p:sp>
          <p:nvSpPr>
            <p:cNvPr id="88075" name="AutoShape 21"/>
            <p:cNvSpPr>
              <a:spLocks noChangeArrowheads="1"/>
            </p:cNvSpPr>
            <p:nvPr/>
          </p:nvSpPr>
          <p:spPr bwMode="auto">
            <a:xfrm>
              <a:off x="2653" y="2115"/>
              <a:ext cx="2676" cy="635"/>
            </a:xfrm>
            <a:prstGeom prst="wedgeEllipseCallout">
              <a:avLst>
                <a:gd name="adj1" fmla="val 6389"/>
                <a:gd name="adj2" fmla="val -96616"/>
              </a:avLst>
            </a:prstGeom>
            <a:solidFill>
              <a:srgbClr val="FFFF99"/>
            </a:solidFill>
            <a:ln w="9525" algn="ctr">
              <a:solidFill>
                <a:srgbClr val="000000"/>
              </a:solidFill>
              <a:miter lim="800000"/>
              <a:headEnd/>
              <a:tailEnd/>
            </a:ln>
          </p:spPr>
          <p:txBody>
            <a:bodyPr lIns="90000" tIns="46800" rIns="90000" bIns="46800"/>
            <a:lstStyle/>
            <a:p>
              <a:pPr algn="ctr">
                <a:spcBef>
                  <a:spcPct val="50000"/>
                </a:spcBef>
              </a:pPr>
              <a:endParaRPr lang="zh-CN" altLang="en-US" sz="3200" b="1">
                <a:ea typeface="宋体" pitchFamily="2" charset="-122"/>
              </a:endParaRPr>
            </a:p>
          </p:txBody>
        </p:sp>
        <p:graphicFrame>
          <p:nvGraphicFramePr>
            <p:cNvPr id="88069" name="Object 22"/>
            <p:cNvGraphicFramePr>
              <a:graphicFrameLocks noChangeAspect="1"/>
            </p:cNvGraphicFramePr>
            <p:nvPr/>
          </p:nvGraphicFramePr>
          <p:xfrm>
            <a:off x="2925" y="2251"/>
            <a:ext cx="2290" cy="386"/>
          </p:xfrm>
          <a:graphic>
            <a:graphicData uri="http://schemas.openxmlformats.org/presentationml/2006/ole">
              <p:oleObj spid="_x0000_s88069" name="Equation" r:id="rId6" imgW="1358640" imgH="228600" progId="">
                <p:embed/>
              </p:oleObj>
            </a:graphicData>
          </a:graphic>
        </p:graphicFrame>
      </p:grpSp>
      <p:sp>
        <p:nvSpPr>
          <p:cNvPr id="872471" name="Text Box 23"/>
          <p:cNvSpPr txBox="1">
            <a:spLocks noChangeArrowheads="1"/>
          </p:cNvSpPr>
          <p:nvPr/>
        </p:nvSpPr>
        <p:spPr bwMode="auto">
          <a:xfrm>
            <a:off x="2879725" y="5589588"/>
            <a:ext cx="1631950" cy="579437"/>
          </a:xfrm>
          <a:prstGeom prst="rect">
            <a:avLst/>
          </a:prstGeom>
          <a:noFill/>
          <a:ln w="9525" algn="ctr">
            <a:noFill/>
            <a:miter lim="800000"/>
            <a:headEnd/>
            <a:tailEnd/>
          </a:ln>
        </p:spPr>
        <p:txBody>
          <a:bodyPr wrap="none" lIns="90000" tIns="46800" rIns="90000" bIns="46800">
            <a:spAutoFit/>
          </a:bodyPr>
          <a:lstStyle/>
          <a:p>
            <a:pPr>
              <a:spcBef>
                <a:spcPct val="50000"/>
              </a:spcBef>
            </a:pPr>
            <a:r>
              <a:rPr lang="en-US" altLang="zh-CN" sz="3200" b="1">
                <a:solidFill>
                  <a:srgbClr val="000099"/>
                </a:solidFill>
                <a:ea typeface="宋体" pitchFamily="2" charset="-122"/>
              </a:rPr>
              <a:t>= 0.0038</a:t>
            </a:r>
          </a:p>
        </p:txBody>
      </p:sp>
      <p:graphicFrame>
        <p:nvGraphicFramePr>
          <p:cNvPr id="88067" name="Object 24"/>
          <p:cNvGraphicFramePr>
            <a:graphicFrameLocks noChangeAspect="1"/>
          </p:cNvGraphicFramePr>
          <p:nvPr/>
        </p:nvGraphicFramePr>
        <p:xfrm>
          <a:off x="3671888" y="1620838"/>
          <a:ext cx="914400" cy="198437"/>
        </p:xfrm>
        <a:graphic>
          <a:graphicData uri="http://schemas.openxmlformats.org/presentationml/2006/ole">
            <p:oleObj spid="_x0000_s88067" name="Equation" r:id="rId7" imgW="914400" imgH="198720" progId="">
              <p:embed/>
            </p:oleObj>
          </a:graphicData>
        </a:graphic>
      </p:graphicFrame>
      <p:graphicFrame>
        <p:nvGraphicFramePr>
          <p:cNvPr id="872473" name="Object 25"/>
          <p:cNvGraphicFramePr>
            <a:graphicFrameLocks noChangeAspect="1"/>
          </p:cNvGraphicFramePr>
          <p:nvPr/>
        </p:nvGraphicFramePr>
        <p:xfrm>
          <a:off x="2951163" y="4292600"/>
          <a:ext cx="4752975" cy="1057275"/>
        </p:xfrm>
        <a:graphic>
          <a:graphicData uri="http://schemas.openxmlformats.org/presentationml/2006/ole">
            <p:oleObj spid="_x0000_s88068" name="Equation" r:id="rId8" imgW="184140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72463"/>
                                        </p:tgtEl>
                                        <p:attrNameLst>
                                          <p:attrName>style.visibility</p:attrName>
                                        </p:attrNameLst>
                                      </p:cBhvr>
                                      <p:to>
                                        <p:strVal val="visible"/>
                                      </p:to>
                                    </p:set>
                                    <p:animEffect transition="in" filter="slide(fromBottom)">
                                      <p:cBhvr>
                                        <p:cTn id="7" dur="500"/>
                                        <p:tgtEl>
                                          <p:spTgt spid="8724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872464"/>
                                        </p:tgtEl>
                                        <p:attrNameLst>
                                          <p:attrName>style.visibility</p:attrName>
                                        </p:attrNameLst>
                                      </p:cBhvr>
                                      <p:to>
                                        <p:strVal val="visible"/>
                                      </p:to>
                                    </p:set>
                                    <p:animEffect transition="in" filter="slide(fromRight)">
                                      <p:cBhvr>
                                        <p:cTn id="12" dur="500"/>
                                        <p:tgtEl>
                                          <p:spTgt spid="87246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72473"/>
                                        </p:tgtEl>
                                        <p:attrNameLst>
                                          <p:attrName>style.visibility</p:attrName>
                                        </p:attrNameLst>
                                      </p:cBhvr>
                                      <p:to>
                                        <p:strVal val="visible"/>
                                      </p:to>
                                    </p:set>
                                    <p:animEffect transition="in" filter="slide(fromLeft)">
                                      <p:cBhvr>
                                        <p:cTn id="27" dur="500"/>
                                        <p:tgtEl>
                                          <p:spTgt spid="87247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872471"/>
                                        </p:tgtEl>
                                        <p:attrNameLst>
                                          <p:attrName>style.visibility</p:attrName>
                                        </p:attrNameLst>
                                      </p:cBhvr>
                                      <p:to>
                                        <p:strVal val="visible"/>
                                      </p:to>
                                    </p:set>
                                    <p:animEffect transition="in" filter="slide(fromRight)">
                                      <p:cBhvr>
                                        <p:cTn id="32" dur="500"/>
                                        <p:tgtEl>
                                          <p:spTgt spid="87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63" grpId="0"/>
      <p:bldP spid="872471"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0" name="Text Box 4"/>
          <p:cNvSpPr txBox="1">
            <a:spLocks noChangeArrowheads="1"/>
          </p:cNvSpPr>
          <p:nvPr/>
        </p:nvSpPr>
        <p:spPr bwMode="auto">
          <a:xfrm>
            <a:off x="1258888" y="404813"/>
            <a:ext cx="5689600" cy="579437"/>
          </a:xfrm>
          <a:prstGeom prst="rect">
            <a:avLst/>
          </a:prstGeom>
          <a:noFill/>
          <a:ln w="9525">
            <a:noFill/>
            <a:miter lim="800000"/>
            <a:headEnd/>
            <a:tailEnd/>
          </a:ln>
        </p:spPr>
        <p:txBody>
          <a:bodyPr>
            <a:spAutoFit/>
          </a:bodyPr>
          <a:lstStyle/>
          <a:p>
            <a:pPr eaLnBrk="0" hangingPunct="0"/>
            <a:r>
              <a:rPr lang="zh-CN" altLang="en-US" sz="3200" b="1">
                <a:solidFill>
                  <a:srgbClr val="000000"/>
                </a:solidFill>
                <a:ea typeface="宋体" pitchFamily="2" charset="-122"/>
              </a:rPr>
              <a:t>现在来分析一下结果的意义</a:t>
            </a:r>
            <a:r>
              <a:rPr lang="en-US" altLang="zh-CN" sz="3200" b="1">
                <a:solidFill>
                  <a:srgbClr val="000000"/>
                </a:solidFill>
                <a:ea typeface="宋体" pitchFamily="2" charset="-122"/>
              </a:rPr>
              <a:t>.</a:t>
            </a:r>
          </a:p>
        </p:txBody>
      </p:sp>
      <p:sp>
        <p:nvSpPr>
          <p:cNvPr id="874501" name="Text Box 5"/>
          <p:cNvSpPr txBox="1">
            <a:spLocks noChangeArrowheads="1"/>
          </p:cNvSpPr>
          <p:nvPr/>
        </p:nvSpPr>
        <p:spPr bwMode="auto">
          <a:xfrm>
            <a:off x="1219200" y="2060575"/>
            <a:ext cx="7924800" cy="968375"/>
          </a:xfrm>
          <a:prstGeom prst="rect">
            <a:avLst/>
          </a:prstGeom>
          <a:noFill/>
          <a:ln w="9525">
            <a:noFill/>
            <a:miter lim="800000"/>
            <a:headEnd/>
            <a:tailEnd/>
          </a:ln>
        </p:spPr>
        <p:txBody>
          <a:bodyPr>
            <a:spAutoFit/>
          </a:bodyPr>
          <a:lstStyle/>
          <a:p>
            <a:pPr>
              <a:lnSpc>
                <a:spcPct val="90000"/>
              </a:lnSpc>
              <a:spcBef>
                <a:spcPct val="50000"/>
              </a:spcBef>
            </a:pPr>
            <a:r>
              <a:rPr lang="zh-CN" altLang="en-US" sz="3200" b="1">
                <a:ea typeface="宋体" pitchFamily="2" charset="-122"/>
              </a:rPr>
              <a:t>  </a:t>
            </a:r>
            <a:r>
              <a:rPr lang="zh-CN" altLang="en-US" sz="3200" b="1">
                <a:solidFill>
                  <a:srgbClr val="000000"/>
                </a:solidFill>
                <a:ea typeface="宋体" pitchFamily="2" charset="-122"/>
              </a:rPr>
              <a:t>如果不做试验</a:t>
            </a:r>
            <a:r>
              <a:rPr lang="en-US" altLang="zh-CN" sz="3200" b="1">
                <a:solidFill>
                  <a:srgbClr val="000000"/>
                </a:solidFill>
                <a:ea typeface="宋体" pitchFamily="2" charset="-122"/>
              </a:rPr>
              <a:t>,  </a:t>
            </a:r>
            <a:r>
              <a:rPr lang="zh-CN" altLang="en-US" sz="3200" b="1">
                <a:solidFill>
                  <a:srgbClr val="000000"/>
                </a:solidFill>
                <a:ea typeface="宋体" pitchFamily="2" charset="-122"/>
              </a:rPr>
              <a:t>抽查一人</a:t>
            </a:r>
            <a:r>
              <a:rPr lang="en-US" altLang="zh-CN" sz="3200" b="1">
                <a:solidFill>
                  <a:srgbClr val="000000"/>
                </a:solidFill>
                <a:ea typeface="宋体" pitchFamily="2" charset="-122"/>
              </a:rPr>
              <a:t>,  </a:t>
            </a:r>
            <a:r>
              <a:rPr lang="zh-CN" altLang="en-US" sz="3200" b="1">
                <a:solidFill>
                  <a:srgbClr val="000000"/>
                </a:solidFill>
                <a:ea typeface="宋体" pitchFamily="2" charset="-122"/>
              </a:rPr>
              <a:t>他是患者的概率</a:t>
            </a:r>
            <a:r>
              <a:rPr lang="zh-CN" altLang="en-US" sz="3200" b="1">
                <a:ea typeface="宋体" pitchFamily="2" charset="-122"/>
              </a:rPr>
              <a:t>     </a:t>
            </a:r>
            <a:r>
              <a:rPr lang="zh-CN" altLang="en-US" sz="3200" b="1" i="1">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C</a:t>
            </a:r>
            <a:r>
              <a:rPr lang="en-US" altLang="zh-CN" sz="3200" b="1">
                <a:ea typeface="宋体" pitchFamily="2" charset="-122"/>
              </a:rPr>
              <a:t>)=0.0004 </a:t>
            </a:r>
          </a:p>
        </p:txBody>
      </p:sp>
      <p:sp>
        <p:nvSpPr>
          <p:cNvPr id="874502" name="Rectangle 6"/>
          <p:cNvSpPr>
            <a:spLocks noChangeArrowheads="1"/>
          </p:cNvSpPr>
          <p:nvPr/>
        </p:nvSpPr>
        <p:spPr bwMode="auto">
          <a:xfrm>
            <a:off x="1116013" y="3213100"/>
            <a:ext cx="7848600" cy="1554163"/>
          </a:xfrm>
          <a:prstGeom prst="rect">
            <a:avLst/>
          </a:prstGeom>
          <a:noFill/>
          <a:ln w="9525">
            <a:noFill/>
            <a:miter lim="800000"/>
            <a:headEnd/>
            <a:tailEnd/>
          </a:ln>
        </p:spPr>
        <p:txBody>
          <a:bodyPr anchor="ctr">
            <a:spAutoFit/>
          </a:bodyPr>
          <a:lstStyle/>
          <a:p>
            <a:r>
              <a:rPr lang="zh-CN" altLang="en-US" sz="3200" b="1">
                <a:solidFill>
                  <a:srgbClr val="000000"/>
                </a:solidFill>
                <a:ea typeface="宋体" pitchFamily="2" charset="-122"/>
              </a:rPr>
              <a:t>患者阳性反应的概率是</a:t>
            </a:r>
            <a:r>
              <a:rPr lang="en-US" altLang="zh-CN" sz="3200" b="1">
                <a:solidFill>
                  <a:srgbClr val="000000"/>
                </a:solidFill>
                <a:ea typeface="宋体" pitchFamily="2" charset="-122"/>
              </a:rPr>
              <a:t>0.95</a:t>
            </a:r>
            <a:r>
              <a:rPr lang="zh-CN" altLang="en-US" sz="3200" b="1">
                <a:solidFill>
                  <a:srgbClr val="000000"/>
                </a:solidFill>
                <a:ea typeface="宋体" pitchFamily="2" charset="-122"/>
              </a:rPr>
              <a:t>，若试验后得阳性反应，则根据试验得来的信息，此人是患者的概率</a:t>
            </a:r>
            <a:r>
              <a:rPr lang="zh-CN" altLang="en-US" sz="3200" b="1">
                <a:ea typeface="宋体" pitchFamily="2" charset="-122"/>
              </a:rPr>
              <a:t>为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C</a:t>
            </a:r>
            <a:r>
              <a:rPr lang="zh-CN" altLang="en-US" sz="3200" b="1">
                <a:ea typeface="宋体" pitchFamily="2" charset="-122"/>
              </a:rPr>
              <a:t>｜</a:t>
            </a:r>
            <a:r>
              <a:rPr lang="en-US" altLang="zh-CN" sz="3200" b="1" i="1">
                <a:ea typeface="宋体" pitchFamily="2" charset="-122"/>
              </a:rPr>
              <a:t>A</a:t>
            </a:r>
            <a:r>
              <a:rPr lang="en-US" altLang="zh-CN" sz="3200" b="1">
                <a:ea typeface="宋体" pitchFamily="2" charset="-122"/>
              </a:rPr>
              <a:t>)= 0.0038</a:t>
            </a:r>
          </a:p>
        </p:txBody>
      </p:sp>
      <p:sp>
        <p:nvSpPr>
          <p:cNvPr id="874503" name="Rectangle 7"/>
          <p:cNvSpPr>
            <a:spLocks noChangeArrowheads="1"/>
          </p:cNvSpPr>
          <p:nvPr/>
        </p:nvSpPr>
        <p:spPr bwMode="auto">
          <a:xfrm>
            <a:off x="1187450" y="4941888"/>
            <a:ext cx="7800975" cy="579437"/>
          </a:xfrm>
          <a:prstGeom prst="rect">
            <a:avLst/>
          </a:prstGeom>
          <a:noFill/>
          <a:ln w="9525">
            <a:noFill/>
            <a:miter lim="800000"/>
            <a:headEnd/>
            <a:tailEnd/>
          </a:ln>
        </p:spPr>
        <p:txBody>
          <a:bodyPr anchor="ctr">
            <a:spAutoFit/>
          </a:bodyPr>
          <a:lstStyle/>
          <a:p>
            <a:pPr algn="ctr"/>
            <a:r>
              <a:rPr lang="zh-CN" altLang="en-US" sz="3200" b="1">
                <a:ea typeface="宋体" pitchFamily="2" charset="-122"/>
              </a:rPr>
              <a:t>     </a:t>
            </a:r>
            <a:r>
              <a:rPr lang="zh-CN" altLang="en-US" sz="3200" b="1">
                <a:solidFill>
                  <a:srgbClr val="000000"/>
                </a:solidFill>
                <a:ea typeface="宋体" pitchFamily="2" charset="-122"/>
              </a:rPr>
              <a:t>从</a:t>
            </a:r>
            <a:r>
              <a:rPr lang="en-US" altLang="zh-CN" sz="3200" b="1">
                <a:solidFill>
                  <a:srgbClr val="000000"/>
                </a:solidFill>
                <a:ea typeface="宋体" pitchFamily="2" charset="-122"/>
              </a:rPr>
              <a:t>0.0004</a:t>
            </a:r>
            <a:r>
              <a:rPr lang="zh-CN" altLang="en-US" sz="3200" b="1">
                <a:solidFill>
                  <a:srgbClr val="000000"/>
                </a:solidFill>
                <a:ea typeface="宋体" pitchFamily="2" charset="-122"/>
              </a:rPr>
              <a:t>增加到</a:t>
            </a:r>
            <a:r>
              <a:rPr lang="en-US" altLang="zh-CN" sz="3200" b="1">
                <a:solidFill>
                  <a:srgbClr val="000000"/>
                </a:solidFill>
                <a:ea typeface="宋体" pitchFamily="2" charset="-122"/>
              </a:rPr>
              <a:t>0.0038,  </a:t>
            </a:r>
            <a:r>
              <a:rPr lang="zh-CN" altLang="en-US" sz="3200" b="1">
                <a:solidFill>
                  <a:srgbClr val="000000"/>
                </a:solidFill>
                <a:ea typeface="宋体" pitchFamily="2" charset="-122"/>
              </a:rPr>
              <a:t>将近增加</a:t>
            </a:r>
            <a:r>
              <a:rPr lang="zh-CN" altLang="en-US" sz="3200" b="1">
                <a:ea typeface="宋体" pitchFamily="2" charset="-122"/>
              </a:rPr>
              <a:t>约</a:t>
            </a:r>
            <a:r>
              <a:rPr lang="en-US" altLang="zh-CN" sz="3200" b="1">
                <a:ea typeface="宋体" pitchFamily="2" charset="-122"/>
              </a:rPr>
              <a:t>10</a:t>
            </a:r>
            <a:r>
              <a:rPr lang="zh-CN" altLang="en-US" sz="3200" b="1">
                <a:solidFill>
                  <a:srgbClr val="000000"/>
                </a:solidFill>
                <a:ea typeface="宋体" pitchFamily="2" charset="-122"/>
              </a:rPr>
              <a:t>倍</a:t>
            </a:r>
            <a:r>
              <a:rPr lang="en-US" altLang="zh-CN" sz="3200" b="1">
                <a:solidFill>
                  <a:srgbClr val="000000"/>
                </a:solidFill>
                <a:ea typeface="宋体" pitchFamily="2" charset="-122"/>
              </a:rPr>
              <a:t>.</a:t>
            </a:r>
          </a:p>
        </p:txBody>
      </p:sp>
      <p:sp>
        <p:nvSpPr>
          <p:cNvPr id="874504" name="Rectangle 8"/>
          <p:cNvSpPr>
            <a:spLocks noChangeArrowheads="1"/>
          </p:cNvSpPr>
          <p:nvPr/>
        </p:nvSpPr>
        <p:spPr bwMode="auto">
          <a:xfrm>
            <a:off x="1187450" y="5589588"/>
            <a:ext cx="7848600" cy="1066800"/>
          </a:xfrm>
          <a:prstGeom prst="rect">
            <a:avLst/>
          </a:prstGeom>
          <a:solidFill>
            <a:schemeClr val="bg1"/>
          </a:solidFill>
          <a:ln w="9525">
            <a:noFill/>
            <a:miter lim="800000"/>
            <a:headEnd/>
            <a:tailEnd/>
          </a:ln>
        </p:spPr>
        <p:txBody>
          <a:bodyPr anchor="ctr">
            <a:spAutoFit/>
          </a:bodyPr>
          <a:lstStyle/>
          <a:p>
            <a:r>
              <a:rPr lang="zh-CN" altLang="en-US" sz="3200" b="1">
                <a:ea typeface="宋体" pitchFamily="2" charset="-122"/>
              </a:rPr>
              <a:t>     </a:t>
            </a:r>
            <a:r>
              <a:rPr lang="zh-CN" altLang="en-US" sz="3200" b="1">
                <a:solidFill>
                  <a:srgbClr val="0000CC"/>
                </a:solidFill>
                <a:ea typeface="宋体" pitchFamily="2" charset="-122"/>
              </a:rPr>
              <a:t>说明这种试验对于诊断一个人是否患有癌症有意义</a:t>
            </a:r>
            <a:r>
              <a:rPr lang="en-US" altLang="zh-CN" sz="3200" b="1">
                <a:solidFill>
                  <a:srgbClr val="0000CC"/>
                </a:solidFill>
                <a:ea typeface="宋体" pitchFamily="2" charset="-122"/>
              </a:rPr>
              <a:t>.</a:t>
            </a:r>
          </a:p>
        </p:txBody>
      </p:sp>
      <p:grpSp>
        <p:nvGrpSpPr>
          <p:cNvPr id="2" name="Group 9"/>
          <p:cNvGrpSpPr>
            <a:grpSpLocks/>
          </p:cNvGrpSpPr>
          <p:nvPr/>
        </p:nvGrpSpPr>
        <p:grpSpPr bwMode="auto">
          <a:xfrm>
            <a:off x="898525" y="981075"/>
            <a:ext cx="8132763" cy="1066800"/>
            <a:chOff x="158" y="618"/>
            <a:chExt cx="5123" cy="672"/>
          </a:xfrm>
        </p:grpSpPr>
        <p:sp>
          <p:nvSpPr>
            <p:cNvPr id="146440" name="Rectangle 10"/>
            <p:cNvSpPr>
              <a:spLocks noChangeArrowheads="1"/>
            </p:cNvSpPr>
            <p:nvPr/>
          </p:nvSpPr>
          <p:spPr bwMode="auto">
            <a:xfrm>
              <a:off x="385" y="618"/>
              <a:ext cx="4896" cy="672"/>
            </a:xfrm>
            <a:prstGeom prst="rect">
              <a:avLst/>
            </a:prstGeom>
            <a:solidFill>
              <a:schemeClr val="bg1"/>
            </a:solidFill>
            <a:ln w="9525">
              <a:noFill/>
              <a:miter lim="800000"/>
              <a:headEnd/>
              <a:tailEnd/>
            </a:ln>
          </p:spPr>
          <p:txBody>
            <a:bodyPr anchor="ctr">
              <a:spAutoFit/>
            </a:bodyPr>
            <a:lstStyle/>
            <a:p>
              <a:pPr eaLnBrk="0" hangingPunct="0"/>
              <a:r>
                <a:rPr lang="en-US" altLang="zh-CN" sz="3200" b="1">
                  <a:ea typeface="宋体" pitchFamily="2" charset="-122"/>
                </a:rPr>
                <a:t>1. </a:t>
              </a:r>
              <a:r>
                <a:rPr lang="zh-CN" altLang="en-US" sz="3200" b="1">
                  <a:solidFill>
                    <a:srgbClr val="0000CC"/>
                  </a:solidFill>
                  <a:ea typeface="宋体" pitchFamily="2" charset="-122"/>
                </a:rPr>
                <a:t>这种试验对于诊断一个人是否患有癌症 </a:t>
              </a:r>
            </a:p>
            <a:p>
              <a:pPr eaLnBrk="0" hangingPunct="0"/>
              <a:r>
                <a:rPr lang="zh-CN" altLang="en-US" sz="3200" b="1">
                  <a:solidFill>
                    <a:srgbClr val="0000CC"/>
                  </a:solidFill>
                  <a:ea typeface="宋体" pitchFamily="2" charset="-122"/>
                </a:rPr>
                <a:t>    有无意义？</a:t>
              </a:r>
            </a:p>
          </p:txBody>
        </p:sp>
        <p:pic>
          <p:nvPicPr>
            <p:cNvPr id="146441" name="Picture 11" descr="图片19"/>
            <p:cNvPicPr>
              <a:picLocks noChangeAspect="1" noChangeArrowheads="1"/>
            </p:cNvPicPr>
            <p:nvPr/>
          </p:nvPicPr>
          <p:blipFill>
            <a:blip r:embed="rId3"/>
            <a:srcRect/>
            <a:stretch>
              <a:fillRect/>
            </a:stretch>
          </p:blipFill>
          <p:spPr bwMode="auto">
            <a:xfrm>
              <a:off x="158" y="663"/>
              <a:ext cx="256" cy="432"/>
            </a:xfrm>
            <a:prstGeom prst="rect">
              <a:avLst/>
            </a:prstGeom>
            <a:noFill/>
            <a:ln w="9525">
              <a:noFill/>
              <a:miter lim="800000"/>
              <a:headEnd/>
              <a:tailEnd/>
            </a:ln>
          </p:spPr>
        </p:pic>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74500"/>
                                        </p:tgtEl>
                                        <p:attrNameLst>
                                          <p:attrName>style.visibility</p:attrName>
                                        </p:attrNameLst>
                                      </p:cBhvr>
                                      <p:to>
                                        <p:strVal val="visible"/>
                                      </p:to>
                                    </p:set>
                                    <p:animEffect transition="in" filter="slide(fromLeft)">
                                      <p:cBhvr>
                                        <p:cTn id="7" dur="500"/>
                                        <p:tgtEl>
                                          <p:spTgt spid="8745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874501"/>
                                        </p:tgtEl>
                                        <p:attrNameLst>
                                          <p:attrName>style.visibility</p:attrName>
                                        </p:attrNameLst>
                                      </p:cBhvr>
                                      <p:to>
                                        <p:strVal val="visible"/>
                                      </p:to>
                                    </p:set>
                                    <p:animEffect transition="in" filter="slide(fromRight)">
                                      <p:cBhvr>
                                        <p:cTn id="19" dur="500"/>
                                        <p:tgtEl>
                                          <p:spTgt spid="87450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874502"/>
                                        </p:tgtEl>
                                        <p:attrNameLst>
                                          <p:attrName>style.visibility</p:attrName>
                                        </p:attrNameLst>
                                      </p:cBhvr>
                                      <p:to>
                                        <p:strVal val="visible"/>
                                      </p:to>
                                    </p:set>
                                    <p:animEffect transition="in" filter="slide(fromLeft)">
                                      <p:cBhvr>
                                        <p:cTn id="24" dur="500"/>
                                        <p:tgtEl>
                                          <p:spTgt spid="8745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874503"/>
                                        </p:tgtEl>
                                        <p:attrNameLst>
                                          <p:attrName>style.visibility</p:attrName>
                                        </p:attrNameLst>
                                      </p:cBhvr>
                                      <p:to>
                                        <p:strVal val="visible"/>
                                      </p:to>
                                    </p:set>
                                    <p:animEffect transition="in" filter="slide(fromRight)">
                                      <p:cBhvr>
                                        <p:cTn id="29" dur="500"/>
                                        <p:tgtEl>
                                          <p:spTgt spid="87450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874504"/>
                                        </p:tgtEl>
                                        <p:attrNameLst>
                                          <p:attrName>style.visibility</p:attrName>
                                        </p:attrNameLst>
                                      </p:cBhvr>
                                      <p:to>
                                        <p:strVal val="visible"/>
                                      </p:to>
                                    </p:set>
                                    <p:animEffect transition="in" filter="slide(fromBottom)">
                                      <p:cBhvr>
                                        <p:cTn id="34" dur="500"/>
                                        <p:tgtEl>
                                          <p:spTgt spid="874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0" grpId="0"/>
      <p:bldP spid="874501" grpId="0"/>
      <p:bldP spid="874502" grpId="0"/>
      <p:bldP spid="874503" grpId="0"/>
      <p:bldP spid="87450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6" name="Rectangle 4"/>
          <p:cNvSpPr>
            <a:spLocks noChangeArrowheads="1"/>
          </p:cNvSpPr>
          <p:nvPr/>
        </p:nvSpPr>
        <p:spPr bwMode="auto">
          <a:xfrm>
            <a:off x="1143000" y="2060575"/>
            <a:ext cx="8001000" cy="1844675"/>
          </a:xfrm>
          <a:prstGeom prst="rect">
            <a:avLst/>
          </a:prstGeom>
          <a:noFill/>
          <a:ln w="9525">
            <a:noFill/>
            <a:miter lim="800000"/>
            <a:headEnd/>
            <a:tailEnd/>
          </a:ln>
        </p:spPr>
        <p:txBody>
          <a:bodyPr anchor="ctr">
            <a:spAutoFit/>
          </a:bodyPr>
          <a:lstStyle/>
          <a:p>
            <a:pPr>
              <a:lnSpc>
                <a:spcPct val="120000"/>
              </a:lnSpc>
            </a:pPr>
            <a:r>
              <a:rPr lang="zh-CN" altLang="en-US" sz="3200" b="1">
                <a:solidFill>
                  <a:srgbClr val="000000"/>
                </a:solidFill>
                <a:ea typeface="宋体" pitchFamily="2" charset="-122"/>
              </a:rPr>
              <a:t>      试验结果为阳性</a:t>
            </a:r>
            <a:r>
              <a:rPr lang="en-US" altLang="zh-CN" sz="3200" b="1">
                <a:solidFill>
                  <a:srgbClr val="000000"/>
                </a:solidFill>
                <a:ea typeface="宋体" pitchFamily="2" charset="-122"/>
              </a:rPr>
              <a:t>,</a:t>
            </a:r>
            <a:r>
              <a:rPr lang="zh-CN" altLang="en-US" sz="3200" b="1">
                <a:solidFill>
                  <a:srgbClr val="000000"/>
                </a:solidFill>
                <a:ea typeface="宋体" pitchFamily="2" charset="-122"/>
              </a:rPr>
              <a:t>此人确患癌症的概率为</a:t>
            </a:r>
          </a:p>
          <a:p>
            <a:pPr>
              <a:lnSpc>
                <a:spcPct val="120000"/>
              </a:lnSpc>
            </a:pPr>
            <a:endParaRPr lang="zh-CN" altLang="en-US" sz="3200" b="1">
              <a:solidFill>
                <a:srgbClr val="000000"/>
              </a:solidFill>
              <a:ea typeface="宋体" pitchFamily="2" charset="-122"/>
            </a:endParaRPr>
          </a:p>
          <a:p>
            <a:pPr>
              <a:lnSpc>
                <a:spcPct val="120000"/>
              </a:lnSpc>
            </a:pPr>
            <a:r>
              <a:rPr lang="zh-CN" altLang="en-US" sz="3200" b="1">
                <a:solidFill>
                  <a:schemeClr val="tx2"/>
                </a:solidFill>
                <a:ea typeface="宋体" pitchFamily="2" charset="-122"/>
              </a:rPr>
              <a:t>                    </a:t>
            </a:r>
            <a:r>
              <a:rPr lang="zh-CN" altLang="en-US" sz="3200" b="1" i="1">
                <a:solidFill>
                  <a:schemeClr val="tx2"/>
                </a:solidFill>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C</a:t>
            </a:r>
            <a:r>
              <a:rPr lang="zh-CN" altLang="en-US" sz="3200" b="1">
                <a:ea typeface="宋体" pitchFamily="2" charset="-122"/>
              </a:rPr>
              <a:t>｜</a:t>
            </a:r>
            <a:r>
              <a:rPr lang="en-US" altLang="zh-CN" sz="3200" b="1" i="1">
                <a:ea typeface="宋体" pitchFamily="2" charset="-122"/>
              </a:rPr>
              <a:t>A</a:t>
            </a:r>
            <a:r>
              <a:rPr lang="en-US" altLang="zh-CN" sz="3200" b="1">
                <a:ea typeface="宋体" pitchFamily="2" charset="-122"/>
              </a:rPr>
              <a:t>)=0.0038</a:t>
            </a:r>
          </a:p>
        </p:txBody>
      </p:sp>
      <p:sp>
        <p:nvSpPr>
          <p:cNvPr id="878597" name="Rectangle 5"/>
          <p:cNvSpPr>
            <a:spLocks noChangeArrowheads="1"/>
          </p:cNvSpPr>
          <p:nvPr/>
        </p:nvSpPr>
        <p:spPr bwMode="auto">
          <a:xfrm>
            <a:off x="1214438" y="4365625"/>
            <a:ext cx="8001000" cy="1260475"/>
          </a:xfrm>
          <a:prstGeom prst="rect">
            <a:avLst/>
          </a:prstGeom>
          <a:solidFill>
            <a:schemeClr val="bg1"/>
          </a:solidFill>
          <a:ln w="9525">
            <a:noFill/>
            <a:miter lim="800000"/>
            <a:headEnd/>
            <a:tailEnd/>
          </a:ln>
        </p:spPr>
        <p:txBody>
          <a:bodyPr anchor="ctr">
            <a:spAutoFit/>
          </a:bodyPr>
          <a:lstStyle/>
          <a:p>
            <a:pPr eaLnBrk="0" hangingPunct="0">
              <a:lnSpc>
                <a:spcPct val="120000"/>
              </a:lnSpc>
            </a:pPr>
            <a:r>
              <a:rPr lang="zh-CN" altLang="en-US" sz="3200" b="1">
                <a:ea typeface="宋体" pitchFamily="2" charset="-122"/>
              </a:rPr>
              <a:t>     </a:t>
            </a:r>
            <a:r>
              <a:rPr lang="zh-CN" altLang="en-US" sz="3200" b="1">
                <a:solidFill>
                  <a:srgbClr val="0000CC"/>
                </a:solidFill>
                <a:ea typeface="宋体" pitchFamily="2" charset="-122"/>
              </a:rPr>
              <a:t>即使检出阳性，尚可不必过早下结论有癌症，此时医生常要通过再试验来确认</a:t>
            </a:r>
            <a:r>
              <a:rPr lang="en-US" altLang="zh-CN" sz="3200" b="1">
                <a:solidFill>
                  <a:srgbClr val="0000CC"/>
                </a:solidFill>
                <a:ea typeface="宋体" pitchFamily="2" charset="-122"/>
              </a:rPr>
              <a:t>. </a:t>
            </a:r>
          </a:p>
        </p:txBody>
      </p:sp>
      <p:grpSp>
        <p:nvGrpSpPr>
          <p:cNvPr id="2" name="Group 6"/>
          <p:cNvGrpSpPr>
            <a:grpSpLocks/>
          </p:cNvGrpSpPr>
          <p:nvPr/>
        </p:nvGrpSpPr>
        <p:grpSpPr bwMode="auto">
          <a:xfrm>
            <a:off x="927100" y="909638"/>
            <a:ext cx="7518400" cy="685800"/>
            <a:chOff x="204" y="845"/>
            <a:chExt cx="4736" cy="432"/>
          </a:xfrm>
        </p:grpSpPr>
        <p:sp>
          <p:nvSpPr>
            <p:cNvPr id="147461" name="Text Box 7"/>
            <p:cNvSpPr txBox="1">
              <a:spLocks noChangeArrowheads="1"/>
            </p:cNvSpPr>
            <p:nvPr/>
          </p:nvSpPr>
          <p:spPr bwMode="auto">
            <a:xfrm>
              <a:off x="476" y="845"/>
              <a:ext cx="4464" cy="365"/>
            </a:xfrm>
            <a:prstGeom prst="rect">
              <a:avLst/>
            </a:prstGeom>
            <a:solidFill>
              <a:schemeClr val="bg1"/>
            </a:solidFill>
            <a:ln w="9525">
              <a:noFill/>
              <a:miter lim="800000"/>
              <a:headEnd/>
              <a:tailEnd/>
            </a:ln>
          </p:spPr>
          <p:txBody>
            <a:bodyPr>
              <a:spAutoFit/>
            </a:bodyPr>
            <a:lstStyle/>
            <a:p>
              <a:pPr eaLnBrk="0" hangingPunct="0"/>
              <a:r>
                <a:rPr lang="en-US" altLang="zh-CN" sz="3200" b="1">
                  <a:ea typeface="宋体" pitchFamily="2" charset="-122"/>
                </a:rPr>
                <a:t>2. </a:t>
              </a:r>
              <a:r>
                <a:rPr lang="zh-CN" altLang="en-US" sz="3200" b="1">
                  <a:ea typeface="宋体" pitchFamily="2" charset="-122"/>
                </a:rPr>
                <a:t>检出阳性是否一定患有癌症</a:t>
              </a:r>
              <a:r>
                <a:rPr lang="en-US" altLang="zh-CN" sz="3200" b="1">
                  <a:ea typeface="宋体" pitchFamily="2" charset="-122"/>
                </a:rPr>
                <a:t>?</a:t>
              </a:r>
              <a:r>
                <a:rPr lang="en-US" altLang="zh-CN" sz="3200" b="1">
                  <a:solidFill>
                    <a:schemeClr val="tx2"/>
                  </a:solidFill>
                  <a:ea typeface="宋体" pitchFamily="2" charset="-122"/>
                </a:rPr>
                <a:t> </a:t>
              </a:r>
              <a:endParaRPr lang="en-US" altLang="zh-CN" sz="3200" b="1">
                <a:ea typeface="宋体" pitchFamily="2" charset="-122"/>
              </a:endParaRPr>
            </a:p>
          </p:txBody>
        </p:sp>
        <p:pic>
          <p:nvPicPr>
            <p:cNvPr id="147462" name="Picture 8" descr="图片19"/>
            <p:cNvPicPr>
              <a:picLocks noChangeAspect="1" noChangeArrowheads="1"/>
            </p:cNvPicPr>
            <p:nvPr/>
          </p:nvPicPr>
          <p:blipFill>
            <a:blip r:embed="rId3"/>
            <a:srcRect/>
            <a:stretch>
              <a:fillRect/>
            </a:stretch>
          </p:blipFill>
          <p:spPr bwMode="auto">
            <a:xfrm>
              <a:off x="204" y="845"/>
              <a:ext cx="256" cy="432"/>
            </a:xfrm>
            <a:prstGeom prst="rect">
              <a:avLst/>
            </a:prstGeom>
            <a:solidFill>
              <a:schemeClr val="bg1"/>
            </a:solidFill>
            <a:ln w="9525">
              <a:noFill/>
              <a:miter lim="800000"/>
              <a:headEnd/>
              <a:tailEnd/>
            </a:ln>
          </p:spPr>
        </p:pic>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878596"/>
                                        </p:tgtEl>
                                        <p:attrNameLst>
                                          <p:attrName>style.visibility</p:attrName>
                                        </p:attrNameLst>
                                      </p:cBhvr>
                                      <p:to>
                                        <p:strVal val="visible"/>
                                      </p:to>
                                    </p:set>
                                    <p:animEffect transition="in" filter="slide(fromLeft)">
                                      <p:cBhvr>
                                        <p:cTn id="15" dur="500"/>
                                        <p:tgtEl>
                                          <p:spTgt spid="87859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78597"/>
                                        </p:tgtEl>
                                        <p:attrNameLst>
                                          <p:attrName>style.visibility</p:attrName>
                                        </p:attrNameLst>
                                      </p:cBhvr>
                                      <p:to>
                                        <p:strVal val="visible"/>
                                      </p:to>
                                    </p:set>
                                    <p:animEffect transition="in" filter="slide(fromBottom)">
                                      <p:cBhvr>
                                        <p:cTn id="20" dur="500"/>
                                        <p:tgtEl>
                                          <p:spTgt spid="87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6" grpId="0"/>
      <p:bldP spid="87859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44" name="Object 4"/>
          <p:cNvGraphicFramePr>
            <a:graphicFrameLocks noChangeAspect="1"/>
          </p:cNvGraphicFramePr>
          <p:nvPr/>
        </p:nvGraphicFramePr>
        <p:xfrm>
          <a:off x="1835150" y="1844675"/>
          <a:ext cx="5256213" cy="1838325"/>
        </p:xfrm>
        <a:graphic>
          <a:graphicData uri="http://schemas.openxmlformats.org/presentationml/2006/ole">
            <p:oleObj spid="_x0000_s89090" name="Equation" r:id="rId4" imgW="2260440" imgH="774360" progId="Equation.3">
              <p:embed/>
            </p:oleObj>
          </a:graphicData>
        </a:graphic>
      </p:graphicFrame>
      <p:sp>
        <p:nvSpPr>
          <p:cNvPr id="89091" name="Rectangle 5"/>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endParaRPr lang="en-US" altLang="zh-CN" sz="4400" b="1">
              <a:ea typeface="宋体" pitchFamily="2" charset="-122"/>
            </a:endParaRPr>
          </a:p>
        </p:txBody>
      </p:sp>
      <p:sp>
        <p:nvSpPr>
          <p:cNvPr id="880647" name="Rectangle 7"/>
          <p:cNvSpPr>
            <a:spLocks noChangeArrowheads="1"/>
          </p:cNvSpPr>
          <p:nvPr/>
        </p:nvSpPr>
        <p:spPr bwMode="auto">
          <a:xfrm>
            <a:off x="1154113" y="3860800"/>
            <a:ext cx="7989887" cy="1630363"/>
          </a:xfrm>
          <a:prstGeom prst="rect">
            <a:avLst/>
          </a:prstGeom>
          <a:noFill/>
          <a:ln w="9525">
            <a:noFill/>
            <a:miter lim="800000"/>
            <a:headEnd/>
            <a:tailEnd/>
          </a:ln>
        </p:spPr>
        <p:txBody>
          <a:bodyPr anchor="ctr">
            <a:spAutoFit/>
          </a:bodyPr>
          <a:lstStyle/>
          <a:p>
            <a:pPr>
              <a:lnSpc>
                <a:spcPct val="120000"/>
              </a:lnSpc>
            </a:pPr>
            <a:r>
              <a:rPr lang="en-US" altLang="zh-CN" b="1" i="1">
                <a:ea typeface="宋体" pitchFamily="2" charset="-122"/>
              </a:rPr>
              <a:t>P</a:t>
            </a:r>
            <a:r>
              <a:rPr lang="en-US" altLang="zh-CN" b="1">
                <a:ea typeface="宋体" pitchFamily="2" charset="-122"/>
              </a:rPr>
              <a:t>(</a:t>
            </a:r>
            <a:r>
              <a:rPr lang="en-US" altLang="zh-CN" b="1" i="1">
                <a:ea typeface="宋体" pitchFamily="2" charset="-122"/>
              </a:rPr>
              <a:t>B</a:t>
            </a:r>
            <a:r>
              <a:rPr lang="en-US" altLang="zh-CN" b="1" i="1" baseline="-25000">
                <a:ea typeface="宋体" pitchFamily="2" charset="-122"/>
              </a:rPr>
              <a:t>i</a:t>
            </a:r>
            <a:r>
              <a:rPr lang="en-US" altLang="zh-CN" b="1">
                <a:ea typeface="宋体" pitchFamily="2" charset="-122"/>
              </a:rPr>
              <a:t>)  (</a:t>
            </a:r>
            <a:r>
              <a:rPr lang="en-US" altLang="zh-CN" b="1" i="1">
                <a:ea typeface="宋体" pitchFamily="2" charset="-122"/>
              </a:rPr>
              <a:t>i</a:t>
            </a:r>
            <a:r>
              <a:rPr lang="en-US" altLang="zh-CN" b="1">
                <a:ea typeface="宋体" pitchFamily="2" charset="-122"/>
              </a:rPr>
              <a:t>=1,2,…,</a:t>
            </a:r>
            <a:r>
              <a:rPr lang="en-US" altLang="zh-CN" b="1" i="1">
                <a:ea typeface="宋体" pitchFamily="2" charset="-122"/>
              </a:rPr>
              <a:t>n</a:t>
            </a:r>
            <a:r>
              <a:rPr lang="en-US" altLang="zh-CN" b="1">
                <a:ea typeface="宋体" pitchFamily="2" charset="-122"/>
              </a:rPr>
              <a:t>) </a:t>
            </a:r>
            <a:r>
              <a:rPr lang="zh-CN" altLang="en-US" b="1">
                <a:ea typeface="宋体" pitchFamily="2" charset="-122"/>
              </a:rPr>
              <a:t>是在没有进一步信息（不知道事件</a:t>
            </a:r>
            <a:r>
              <a:rPr lang="en-US" altLang="zh-CN" b="1" i="1">
                <a:ea typeface="宋体" pitchFamily="2" charset="-122"/>
              </a:rPr>
              <a:t>A</a:t>
            </a:r>
            <a:r>
              <a:rPr lang="zh-CN" altLang="en-US" b="1">
                <a:ea typeface="宋体" pitchFamily="2" charset="-122"/>
              </a:rPr>
              <a:t>是否发生）的情况下，人们对诸事件发生可能性大小的认识</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0644"/>
                                        </p:tgtEl>
                                        <p:attrNameLst>
                                          <p:attrName>style.visibility</p:attrName>
                                        </p:attrNameLst>
                                      </p:cBhvr>
                                      <p:to>
                                        <p:strVal val="visible"/>
                                      </p:to>
                                    </p:set>
                                    <p:animEffect transition="in" filter="wipe(left)">
                                      <p:cBhvr>
                                        <p:cTn id="7" dur="500"/>
                                        <p:tgtEl>
                                          <p:spTgt spid="8806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80647"/>
                                        </p:tgtEl>
                                        <p:attrNameLst>
                                          <p:attrName>style.visibility</p:attrName>
                                        </p:attrNameLst>
                                      </p:cBhvr>
                                      <p:to>
                                        <p:strVal val="visible"/>
                                      </p:to>
                                    </p:set>
                                    <p:anim calcmode="lin" valueType="num">
                                      <p:cBhvr additive="base">
                                        <p:cTn id="12" dur="500" fill="hold"/>
                                        <p:tgtEl>
                                          <p:spTgt spid="880647"/>
                                        </p:tgtEl>
                                        <p:attrNameLst>
                                          <p:attrName>ppt_x</p:attrName>
                                        </p:attrNameLst>
                                      </p:cBhvr>
                                      <p:tavLst>
                                        <p:tav tm="0">
                                          <p:val>
                                            <p:strVal val="#ppt_x"/>
                                          </p:val>
                                        </p:tav>
                                        <p:tav tm="100000">
                                          <p:val>
                                            <p:strVal val="#ppt_x"/>
                                          </p:val>
                                        </p:tav>
                                      </p:tavLst>
                                    </p:anim>
                                    <p:anim calcmode="lin" valueType="num">
                                      <p:cBhvr additive="base">
                                        <p:cTn id="13" dur="500" fill="hold"/>
                                        <p:tgtEl>
                                          <p:spTgt spid="880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70" name="Rectangle 6"/>
          <p:cNvSpPr>
            <a:spLocks noChangeArrowheads="1"/>
          </p:cNvSpPr>
          <p:nvPr/>
        </p:nvSpPr>
        <p:spPr bwMode="auto">
          <a:xfrm>
            <a:off x="250825" y="357188"/>
            <a:ext cx="4038600" cy="6500812"/>
          </a:xfrm>
          <a:prstGeom prst="rect">
            <a:avLst/>
          </a:prstGeom>
          <a:noFill/>
          <a:ln w="9525">
            <a:noFill/>
            <a:miter lim="800000"/>
            <a:headEnd/>
            <a:tailEnd/>
          </a:ln>
        </p:spPr>
        <p:txBody>
          <a:bodyPr>
            <a:spAutoFit/>
          </a:bodyPr>
          <a:lstStyle/>
          <a:p>
            <a:pPr algn="l">
              <a:spcBef>
                <a:spcPct val="50000"/>
              </a:spcBef>
            </a:pPr>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1  </a:t>
            </a:r>
            <a:r>
              <a:rPr lang="en-US" altLang="zh-CN" sz="2800" dirty="0">
                <a:solidFill>
                  <a:schemeClr val="tx1"/>
                </a:solidFill>
              </a:rPr>
              <a:t>T</a:t>
            </a:r>
            <a:r>
              <a:rPr lang="en-US" altLang="zh-CN" sz="2800" i="0" baseline="-25000" dirty="0">
                <a:solidFill>
                  <a:schemeClr val="tx1"/>
                </a:solidFill>
              </a:rPr>
              <a:t>1</a:t>
            </a:r>
            <a:r>
              <a:rPr lang="en-US" altLang="zh-CN" sz="2800" i="0" dirty="0">
                <a:solidFill>
                  <a:schemeClr val="tx1"/>
                </a:solidFill>
              </a:rPr>
              <a:t>: </a:t>
            </a:r>
            <a:r>
              <a:rPr lang="zh-CN" altLang="en-US" sz="2800" i="0">
                <a:solidFill>
                  <a:schemeClr val="tx1"/>
                </a:solidFill>
              </a:rPr>
              <a:t>掷一枚质地均匀的硬币，观察其出现正面还是反面。</a:t>
            </a:r>
          </a:p>
          <a:p>
            <a:pPr algn="l">
              <a:spcBef>
                <a:spcPct val="50000"/>
              </a:spcBef>
            </a:pPr>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2  </a:t>
            </a:r>
            <a:r>
              <a:rPr lang="en-US" altLang="zh-CN" sz="2800" dirty="0">
                <a:solidFill>
                  <a:schemeClr val="tx1"/>
                </a:solidFill>
              </a:rPr>
              <a:t>T</a:t>
            </a:r>
            <a:r>
              <a:rPr lang="en-US" altLang="zh-CN" sz="2800" i="0" baseline="-25000" dirty="0">
                <a:solidFill>
                  <a:schemeClr val="tx1"/>
                </a:solidFill>
              </a:rPr>
              <a:t>2</a:t>
            </a:r>
            <a:r>
              <a:rPr lang="en-US" altLang="zh-CN" sz="2800" i="0" dirty="0">
                <a:solidFill>
                  <a:schemeClr val="tx1"/>
                </a:solidFill>
              </a:rPr>
              <a:t>: </a:t>
            </a:r>
            <a:r>
              <a:rPr lang="zh-CN" altLang="en-US" sz="2800" i="0">
                <a:solidFill>
                  <a:schemeClr val="tx1"/>
                </a:solidFill>
              </a:rPr>
              <a:t>掷一枚质地均匀的骰子，观察其出现的点数。</a:t>
            </a:r>
          </a:p>
          <a:p>
            <a:pPr algn="l">
              <a:spcBef>
                <a:spcPct val="50000"/>
              </a:spcBef>
            </a:pPr>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3  </a:t>
            </a:r>
            <a:r>
              <a:rPr lang="en-US" altLang="zh-CN" sz="2800" dirty="0">
                <a:solidFill>
                  <a:schemeClr val="tx1"/>
                </a:solidFill>
              </a:rPr>
              <a:t>T</a:t>
            </a:r>
            <a:r>
              <a:rPr lang="en-US" altLang="zh-CN" sz="2800" i="0" baseline="-25000" dirty="0">
                <a:solidFill>
                  <a:schemeClr val="tx1"/>
                </a:solidFill>
              </a:rPr>
              <a:t>3</a:t>
            </a:r>
            <a:r>
              <a:rPr lang="en-US" altLang="zh-CN" sz="2800" i="0" dirty="0">
                <a:solidFill>
                  <a:schemeClr val="tx1"/>
                </a:solidFill>
              </a:rPr>
              <a:t>: </a:t>
            </a:r>
            <a:r>
              <a:rPr lang="zh-CN" altLang="en-US" sz="2800" i="0">
                <a:solidFill>
                  <a:schemeClr val="tx1"/>
                </a:solidFill>
              </a:rPr>
              <a:t>记录某电话台一小时内接到的电话呼唤次数。</a:t>
            </a:r>
          </a:p>
          <a:p>
            <a:pPr algn="l">
              <a:spcBef>
                <a:spcPct val="50000"/>
              </a:spcBef>
            </a:pPr>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4  </a:t>
            </a:r>
            <a:r>
              <a:rPr lang="en-US" altLang="zh-CN" sz="2800" dirty="0">
                <a:solidFill>
                  <a:schemeClr val="tx1"/>
                </a:solidFill>
              </a:rPr>
              <a:t>T</a:t>
            </a:r>
            <a:r>
              <a:rPr lang="en-US" altLang="zh-CN" sz="2800" i="0" baseline="-25000" dirty="0">
                <a:solidFill>
                  <a:schemeClr val="tx1"/>
                </a:solidFill>
              </a:rPr>
              <a:t>4</a:t>
            </a:r>
            <a:r>
              <a:rPr lang="en-US" altLang="zh-CN" sz="2800" i="0" dirty="0">
                <a:solidFill>
                  <a:schemeClr val="tx1"/>
                </a:solidFill>
              </a:rPr>
              <a:t>: </a:t>
            </a:r>
            <a:r>
              <a:rPr lang="zh-CN" altLang="en-US" sz="2800" i="0">
                <a:solidFill>
                  <a:schemeClr val="tx1"/>
                </a:solidFill>
              </a:rPr>
              <a:t>在一批灯泡中任取一只，测试某寿命。</a:t>
            </a:r>
          </a:p>
          <a:p>
            <a:pPr algn="l">
              <a:spcBef>
                <a:spcPct val="50000"/>
              </a:spcBef>
            </a:pPr>
            <a:endParaRPr lang="en-US" altLang="zh-CN" sz="2800" i="0" dirty="0">
              <a:solidFill>
                <a:schemeClr val="tx1"/>
              </a:solidFill>
            </a:endParaRPr>
          </a:p>
        </p:txBody>
      </p:sp>
      <p:grpSp>
        <p:nvGrpSpPr>
          <p:cNvPr id="2" name="Group 11"/>
          <p:cNvGrpSpPr>
            <a:grpSpLocks/>
          </p:cNvGrpSpPr>
          <p:nvPr/>
        </p:nvGrpSpPr>
        <p:grpSpPr bwMode="auto">
          <a:xfrm>
            <a:off x="4716463" y="1268413"/>
            <a:ext cx="2879725" cy="457200"/>
            <a:chOff x="2352" y="672"/>
            <a:chExt cx="2352" cy="341"/>
          </a:xfrm>
        </p:grpSpPr>
        <p:sp>
          <p:nvSpPr>
            <p:cNvPr id="6161" name="Text Box 12"/>
            <p:cNvSpPr txBox="1">
              <a:spLocks noChangeArrowheads="1"/>
            </p:cNvSpPr>
            <p:nvPr/>
          </p:nvSpPr>
          <p:spPr bwMode="auto">
            <a:xfrm>
              <a:off x="3038" y="672"/>
              <a:ext cx="1666" cy="341"/>
            </a:xfrm>
            <a:prstGeom prst="rect">
              <a:avLst/>
            </a:prstGeom>
            <a:noFill/>
            <a:ln w="9525">
              <a:noFill/>
              <a:miter lim="800000"/>
              <a:headEnd/>
              <a:tailEnd/>
            </a:ln>
          </p:spPr>
          <p:txBody>
            <a:bodyPr>
              <a:spAutoFit/>
            </a:bodyPr>
            <a:lstStyle/>
            <a:p>
              <a:pPr algn="l">
                <a:spcBef>
                  <a:spcPct val="50000"/>
                </a:spcBef>
              </a:pPr>
              <a:r>
                <a:rPr lang="zh-CN" altLang="en-US" sz="2400" i="0">
                  <a:solidFill>
                    <a:schemeClr val="tx1"/>
                  </a:solidFill>
                </a:rPr>
                <a:t>有限样本空间</a:t>
              </a:r>
            </a:p>
          </p:txBody>
        </p:sp>
        <p:sp>
          <p:nvSpPr>
            <p:cNvPr id="6162" name="Line 13"/>
            <p:cNvSpPr>
              <a:spLocks noChangeShapeType="1"/>
            </p:cNvSpPr>
            <p:nvPr/>
          </p:nvSpPr>
          <p:spPr bwMode="auto">
            <a:xfrm>
              <a:off x="2352" y="864"/>
              <a:ext cx="624" cy="0"/>
            </a:xfrm>
            <a:prstGeom prst="line">
              <a:avLst/>
            </a:prstGeom>
            <a:noFill/>
            <a:ln w="9525">
              <a:solidFill>
                <a:schemeClr val="tx1"/>
              </a:solidFill>
              <a:miter lim="800000"/>
              <a:headEnd/>
              <a:tailEnd type="triangle" w="med" len="med"/>
            </a:ln>
          </p:spPr>
          <p:txBody>
            <a:bodyPr wrap="none"/>
            <a:lstStyle/>
            <a:p>
              <a:endParaRPr lang="zh-CN" altLang="en-US"/>
            </a:p>
          </p:txBody>
        </p:sp>
      </p:grpSp>
      <p:graphicFrame>
        <p:nvGraphicFramePr>
          <p:cNvPr id="779278" name="Object 14"/>
          <p:cNvGraphicFramePr>
            <a:graphicFrameLocks noChangeAspect="1"/>
          </p:cNvGraphicFramePr>
          <p:nvPr/>
        </p:nvGraphicFramePr>
        <p:xfrm>
          <a:off x="4859338" y="765175"/>
          <a:ext cx="2667000" cy="598488"/>
        </p:xfrm>
        <a:graphic>
          <a:graphicData uri="http://schemas.openxmlformats.org/presentationml/2006/ole">
            <p:oleObj spid="_x0000_s278530" name="公式" r:id="rId3" imgW="927000" imgH="215640" progId="Equation.3">
              <p:embed/>
            </p:oleObj>
          </a:graphicData>
        </a:graphic>
      </p:graphicFrame>
      <p:graphicFrame>
        <p:nvGraphicFramePr>
          <p:cNvPr id="779279" name="Object 15"/>
          <p:cNvGraphicFramePr>
            <a:graphicFrameLocks noChangeAspect="1"/>
          </p:cNvGraphicFramePr>
          <p:nvPr/>
        </p:nvGraphicFramePr>
        <p:xfrm>
          <a:off x="4427538" y="1989138"/>
          <a:ext cx="3190875" cy="615950"/>
        </p:xfrm>
        <a:graphic>
          <a:graphicData uri="http://schemas.openxmlformats.org/presentationml/2006/ole">
            <p:oleObj spid="_x0000_s278531" name="公式" r:id="rId4" imgW="1117440" imgH="215640" progId="Equation.3">
              <p:embed/>
            </p:oleObj>
          </a:graphicData>
        </a:graphic>
      </p:graphicFrame>
      <p:grpSp>
        <p:nvGrpSpPr>
          <p:cNvPr id="3" name="Group 16"/>
          <p:cNvGrpSpPr>
            <a:grpSpLocks/>
          </p:cNvGrpSpPr>
          <p:nvPr/>
        </p:nvGrpSpPr>
        <p:grpSpPr bwMode="auto">
          <a:xfrm>
            <a:off x="4495800" y="2590800"/>
            <a:ext cx="4495800" cy="457200"/>
            <a:chOff x="2352" y="672"/>
            <a:chExt cx="2352" cy="288"/>
          </a:xfrm>
        </p:grpSpPr>
        <p:sp>
          <p:nvSpPr>
            <p:cNvPr id="6159" name="Text Box 17"/>
            <p:cNvSpPr txBox="1">
              <a:spLocks noChangeArrowheads="1"/>
            </p:cNvSpPr>
            <p:nvPr/>
          </p:nvSpPr>
          <p:spPr bwMode="auto">
            <a:xfrm>
              <a:off x="3038" y="672"/>
              <a:ext cx="1666" cy="288"/>
            </a:xfrm>
            <a:prstGeom prst="rect">
              <a:avLst/>
            </a:prstGeom>
            <a:noFill/>
            <a:ln w="9525">
              <a:noFill/>
              <a:miter lim="800000"/>
              <a:headEnd/>
              <a:tailEnd/>
            </a:ln>
          </p:spPr>
          <p:txBody>
            <a:bodyPr>
              <a:spAutoFit/>
            </a:bodyPr>
            <a:lstStyle/>
            <a:p>
              <a:pPr algn="l">
                <a:spcBef>
                  <a:spcPct val="50000"/>
                </a:spcBef>
              </a:pPr>
              <a:r>
                <a:rPr lang="zh-CN" altLang="en-US" sz="2400" i="0">
                  <a:solidFill>
                    <a:schemeClr val="tx1"/>
                  </a:solidFill>
                </a:rPr>
                <a:t>有限样本空间</a:t>
              </a:r>
            </a:p>
          </p:txBody>
        </p:sp>
        <p:sp>
          <p:nvSpPr>
            <p:cNvPr id="6160" name="Line 18"/>
            <p:cNvSpPr>
              <a:spLocks noChangeShapeType="1"/>
            </p:cNvSpPr>
            <p:nvPr/>
          </p:nvSpPr>
          <p:spPr bwMode="auto">
            <a:xfrm>
              <a:off x="2352" y="864"/>
              <a:ext cx="624" cy="0"/>
            </a:xfrm>
            <a:prstGeom prst="line">
              <a:avLst/>
            </a:prstGeom>
            <a:noFill/>
            <a:ln w="9525">
              <a:solidFill>
                <a:schemeClr val="tx1"/>
              </a:solidFill>
              <a:miter lim="800000"/>
              <a:headEnd/>
              <a:tailEnd type="triangle" w="med" len="med"/>
            </a:ln>
          </p:spPr>
          <p:txBody>
            <a:bodyPr wrap="none"/>
            <a:lstStyle/>
            <a:p>
              <a:endParaRPr lang="zh-CN" altLang="en-US"/>
            </a:p>
          </p:txBody>
        </p:sp>
      </p:grpSp>
      <p:graphicFrame>
        <p:nvGraphicFramePr>
          <p:cNvPr id="779283" name="Object 19"/>
          <p:cNvGraphicFramePr>
            <a:graphicFrameLocks noChangeAspect="1"/>
          </p:cNvGraphicFramePr>
          <p:nvPr/>
        </p:nvGraphicFramePr>
        <p:xfrm>
          <a:off x="4572000" y="3505200"/>
          <a:ext cx="2625725" cy="590550"/>
        </p:xfrm>
        <a:graphic>
          <a:graphicData uri="http://schemas.openxmlformats.org/presentationml/2006/ole">
            <p:oleObj spid="_x0000_s278532" name="公式" r:id="rId5" imgW="1015920" imgH="228600" progId="Equation.3">
              <p:embed/>
            </p:oleObj>
          </a:graphicData>
        </a:graphic>
      </p:graphicFrame>
      <p:grpSp>
        <p:nvGrpSpPr>
          <p:cNvPr id="4" name="Group 21"/>
          <p:cNvGrpSpPr>
            <a:grpSpLocks/>
          </p:cNvGrpSpPr>
          <p:nvPr/>
        </p:nvGrpSpPr>
        <p:grpSpPr bwMode="auto">
          <a:xfrm>
            <a:off x="4191000" y="4191000"/>
            <a:ext cx="4495800" cy="457200"/>
            <a:chOff x="2352" y="672"/>
            <a:chExt cx="2352" cy="288"/>
          </a:xfrm>
        </p:grpSpPr>
        <p:sp>
          <p:nvSpPr>
            <p:cNvPr id="6157" name="Text Box 22"/>
            <p:cNvSpPr txBox="1">
              <a:spLocks noChangeArrowheads="1"/>
            </p:cNvSpPr>
            <p:nvPr/>
          </p:nvSpPr>
          <p:spPr bwMode="auto">
            <a:xfrm>
              <a:off x="3038" y="672"/>
              <a:ext cx="1666" cy="288"/>
            </a:xfrm>
            <a:prstGeom prst="rect">
              <a:avLst/>
            </a:prstGeom>
            <a:noFill/>
            <a:ln w="9525">
              <a:noFill/>
              <a:miter lim="800000"/>
              <a:headEnd/>
              <a:tailEnd/>
            </a:ln>
          </p:spPr>
          <p:txBody>
            <a:bodyPr>
              <a:spAutoFit/>
            </a:bodyPr>
            <a:lstStyle/>
            <a:p>
              <a:pPr algn="l">
                <a:spcBef>
                  <a:spcPct val="50000"/>
                </a:spcBef>
              </a:pPr>
              <a:r>
                <a:rPr lang="zh-CN" altLang="en-US" sz="2400" i="0">
                  <a:solidFill>
                    <a:schemeClr val="tx1"/>
                  </a:solidFill>
                </a:rPr>
                <a:t>可数的无限样本空间</a:t>
              </a:r>
            </a:p>
          </p:txBody>
        </p:sp>
        <p:sp>
          <p:nvSpPr>
            <p:cNvPr id="6158" name="Line 23"/>
            <p:cNvSpPr>
              <a:spLocks noChangeShapeType="1"/>
            </p:cNvSpPr>
            <p:nvPr/>
          </p:nvSpPr>
          <p:spPr bwMode="auto">
            <a:xfrm>
              <a:off x="2352" y="864"/>
              <a:ext cx="624" cy="0"/>
            </a:xfrm>
            <a:prstGeom prst="line">
              <a:avLst/>
            </a:prstGeom>
            <a:noFill/>
            <a:ln w="9525">
              <a:solidFill>
                <a:schemeClr val="tx1"/>
              </a:solidFill>
              <a:miter lim="800000"/>
              <a:headEnd/>
              <a:tailEnd type="triangle" w="med" len="med"/>
            </a:ln>
          </p:spPr>
          <p:txBody>
            <a:bodyPr wrap="none"/>
            <a:lstStyle/>
            <a:p>
              <a:endParaRPr lang="zh-CN" altLang="en-US"/>
            </a:p>
          </p:txBody>
        </p:sp>
      </p:grpSp>
      <p:graphicFrame>
        <p:nvGraphicFramePr>
          <p:cNvPr id="779288" name="Object 24"/>
          <p:cNvGraphicFramePr>
            <a:graphicFrameLocks noChangeAspect="1"/>
          </p:cNvGraphicFramePr>
          <p:nvPr/>
        </p:nvGraphicFramePr>
        <p:xfrm>
          <a:off x="4343400" y="5029200"/>
          <a:ext cx="2665413" cy="638175"/>
        </p:xfrm>
        <a:graphic>
          <a:graphicData uri="http://schemas.openxmlformats.org/presentationml/2006/ole">
            <p:oleObj spid="_x0000_s278533" name="公式" r:id="rId6" imgW="901440" imgH="215640" progId="Equation.3">
              <p:embed/>
            </p:oleObj>
          </a:graphicData>
        </a:graphic>
      </p:graphicFrame>
      <p:grpSp>
        <p:nvGrpSpPr>
          <p:cNvPr id="5" name="Group 25"/>
          <p:cNvGrpSpPr>
            <a:grpSpLocks/>
          </p:cNvGrpSpPr>
          <p:nvPr/>
        </p:nvGrpSpPr>
        <p:grpSpPr bwMode="auto">
          <a:xfrm>
            <a:off x="3886200" y="5867400"/>
            <a:ext cx="4367213" cy="457200"/>
            <a:chOff x="3312" y="3109"/>
            <a:chExt cx="2397" cy="288"/>
          </a:xfrm>
        </p:grpSpPr>
        <p:sp>
          <p:nvSpPr>
            <p:cNvPr id="6155" name="Text Box 26"/>
            <p:cNvSpPr txBox="1">
              <a:spLocks noChangeArrowheads="1"/>
            </p:cNvSpPr>
            <p:nvPr/>
          </p:nvSpPr>
          <p:spPr bwMode="auto">
            <a:xfrm>
              <a:off x="3935" y="3109"/>
              <a:ext cx="1774" cy="288"/>
            </a:xfrm>
            <a:prstGeom prst="rect">
              <a:avLst/>
            </a:prstGeom>
            <a:noFill/>
            <a:ln w="9525">
              <a:noFill/>
              <a:miter lim="800000"/>
              <a:headEnd/>
              <a:tailEnd/>
            </a:ln>
          </p:spPr>
          <p:txBody>
            <a:bodyPr wrap="none">
              <a:spAutoFit/>
            </a:bodyPr>
            <a:lstStyle/>
            <a:p>
              <a:pPr algn="l"/>
              <a:r>
                <a:rPr lang="zh-CN" altLang="en-US" sz="2400" i="0">
                  <a:solidFill>
                    <a:srgbClr val="000000"/>
                  </a:solidFill>
                </a:rPr>
                <a:t>不可数的无限样本空间</a:t>
              </a:r>
            </a:p>
          </p:txBody>
        </p:sp>
        <p:sp>
          <p:nvSpPr>
            <p:cNvPr id="6156" name="Line 27"/>
            <p:cNvSpPr>
              <a:spLocks noChangeShapeType="1"/>
            </p:cNvSpPr>
            <p:nvPr/>
          </p:nvSpPr>
          <p:spPr bwMode="auto">
            <a:xfrm>
              <a:off x="3312" y="3235"/>
              <a:ext cx="624" cy="0"/>
            </a:xfrm>
            <a:prstGeom prst="line">
              <a:avLst/>
            </a:prstGeom>
            <a:noFill/>
            <a:ln w="9525">
              <a:solidFill>
                <a:schemeClr val="tx1"/>
              </a:solidFill>
              <a:miter lim="800000"/>
              <a:headEnd/>
              <a:tailEnd type="triangle" w="med" len="med"/>
            </a:ln>
          </p:spPr>
          <p:txBody>
            <a:bodyPr wrap="none"/>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79270"/>
                                        </p:tgtEl>
                                        <p:attrNameLst>
                                          <p:attrName>style.visibility</p:attrName>
                                        </p:attrNameLst>
                                      </p:cBhvr>
                                      <p:to>
                                        <p:strVal val="visible"/>
                                      </p:to>
                                    </p:set>
                                    <p:animEffect transition="in" filter="wipe(up)">
                                      <p:cBhvr>
                                        <p:cTn id="7" dur="2000"/>
                                        <p:tgtEl>
                                          <p:spTgt spid="779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9278"/>
                                        </p:tgtEl>
                                        <p:attrNameLst>
                                          <p:attrName>style.visibility</p:attrName>
                                        </p:attrNameLst>
                                      </p:cBhvr>
                                      <p:to>
                                        <p:strVal val="visible"/>
                                      </p:to>
                                    </p:set>
                                    <p:animEffect transition="in" filter="wipe(down)">
                                      <p:cBhvr>
                                        <p:cTn id="12" dur="2000"/>
                                        <p:tgtEl>
                                          <p:spTgt spid="7792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79279"/>
                                        </p:tgtEl>
                                        <p:attrNameLst>
                                          <p:attrName>style.visibility</p:attrName>
                                        </p:attrNameLst>
                                      </p:cBhvr>
                                      <p:to>
                                        <p:strVal val="visible"/>
                                      </p:to>
                                    </p:set>
                                    <p:animEffect transition="in" filter="wipe(down)">
                                      <p:cBhvr>
                                        <p:cTn id="22" dur="2000"/>
                                        <p:tgtEl>
                                          <p:spTgt spid="779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79283"/>
                                        </p:tgtEl>
                                        <p:attrNameLst>
                                          <p:attrName>style.visibility</p:attrName>
                                        </p:attrNameLst>
                                      </p:cBhvr>
                                      <p:to>
                                        <p:strVal val="visible"/>
                                      </p:to>
                                    </p:set>
                                    <p:animEffect transition="in" filter="wipe(down)">
                                      <p:cBhvr>
                                        <p:cTn id="32" dur="2000"/>
                                        <p:tgtEl>
                                          <p:spTgt spid="7792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79288"/>
                                        </p:tgtEl>
                                        <p:attrNameLst>
                                          <p:attrName>style.visibility</p:attrName>
                                        </p:attrNameLst>
                                      </p:cBhvr>
                                      <p:to>
                                        <p:strVal val="visible"/>
                                      </p:to>
                                    </p:set>
                                    <p:animEffect transition="in" filter="wipe(down)">
                                      <p:cBhvr>
                                        <p:cTn id="42" dur="2000"/>
                                        <p:tgtEl>
                                          <p:spTgt spid="7792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0"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9" name="Rectangle 11"/>
          <p:cNvSpPr>
            <a:spLocks noChangeArrowheads="1"/>
          </p:cNvSpPr>
          <p:nvPr/>
        </p:nvSpPr>
        <p:spPr bwMode="auto">
          <a:xfrm>
            <a:off x="1042988" y="1844675"/>
            <a:ext cx="8281987" cy="1117600"/>
          </a:xfrm>
          <a:prstGeom prst="rect">
            <a:avLst/>
          </a:prstGeom>
          <a:noFill/>
          <a:ln w="9525">
            <a:noFill/>
            <a:miter lim="800000"/>
            <a:headEnd/>
            <a:tailEnd/>
          </a:ln>
        </p:spPr>
        <p:txBody>
          <a:bodyPr anchor="ctr">
            <a:spAutoFit/>
          </a:bodyPr>
          <a:lstStyle/>
          <a:p>
            <a:pPr>
              <a:lnSpc>
                <a:spcPct val="120000"/>
              </a:lnSpc>
            </a:pPr>
            <a:r>
              <a:rPr lang="zh-CN" altLang="en-US" b="1">
                <a:ea typeface="宋体" pitchFamily="2" charset="-122"/>
              </a:rPr>
              <a:t>当有了新的信息（知道</a:t>
            </a:r>
            <a:r>
              <a:rPr lang="en-US" altLang="zh-CN" b="1" i="1">
                <a:ea typeface="宋体" pitchFamily="2" charset="-122"/>
              </a:rPr>
              <a:t>A</a:t>
            </a:r>
            <a:r>
              <a:rPr lang="zh-CN" altLang="en-US" b="1">
                <a:ea typeface="宋体" pitchFamily="2" charset="-122"/>
              </a:rPr>
              <a:t>发生），人们对诸事件发</a:t>
            </a:r>
          </a:p>
          <a:p>
            <a:pPr>
              <a:lnSpc>
                <a:spcPct val="120000"/>
              </a:lnSpc>
            </a:pPr>
            <a:r>
              <a:rPr lang="zh-CN" altLang="en-US" b="1">
                <a:ea typeface="宋体" pitchFamily="2" charset="-122"/>
              </a:rPr>
              <a:t>生可能性大小</a:t>
            </a:r>
            <a:r>
              <a:rPr lang="en-US" altLang="zh-CN" b="1" i="1">
                <a:ea typeface="宋体" pitchFamily="2" charset="-122"/>
              </a:rPr>
              <a:t>P</a:t>
            </a:r>
            <a:r>
              <a:rPr lang="en-US" altLang="zh-CN" b="1">
                <a:ea typeface="宋体" pitchFamily="2" charset="-122"/>
              </a:rPr>
              <a:t>(</a:t>
            </a:r>
            <a:r>
              <a:rPr lang="en-US" altLang="zh-CN" b="1" i="1">
                <a:ea typeface="宋体" pitchFamily="2" charset="-122"/>
              </a:rPr>
              <a:t>B</a:t>
            </a:r>
            <a:r>
              <a:rPr lang="en-US" altLang="zh-CN" b="1" i="1" baseline="-25000">
                <a:ea typeface="宋体" pitchFamily="2" charset="-122"/>
              </a:rPr>
              <a:t>i</a:t>
            </a:r>
            <a:r>
              <a:rPr lang="en-US" altLang="zh-CN" b="1">
                <a:ea typeface="宋体" pitchFamily="2" charset="-122"/>
              </a:rPr>
              <a:t> | </a:t>
            </a:r>
            <a:r>
              <a:rPr lang="en-US" altLang="zh-CN" b="1" i="1">
                <a:ea typeface="宋体" pitchFamily="2" charset="-122"/>
              </a:rPr>
              <a:t>A</a:t>
            </a:r>
            <a:r>
              <a:rPr lang="en-US" altLang="zh-CN" b="1">
                <a:ea typeface="宋体" pitchFamily="2" charset="-122"/>
              </a:rPr>
              <a:t>)</a:t>
            </a:r>
            <a:r>
              <a:rPr lang="zh-CN" altLang="en-US" b="1">
                <a:ea typeface="宋体" pitchFamily="2" charset="-122"/>
              </a:rPr>
              <a:t>有了新的估计</a:t>
            </a:r>
            <a:r>
              <a:rPr lang="en-US" altLang="zh-CN" b="1">
                <a:ea typeface="宋体" pitchFamily="2" charset="-122"/>
              </a:rPr>
              <a:t>.</a:t>
            </a:r>
          </a:p>
        </p:txBody>
      </p:sp>
      <p:sp>
        <p:nvSpPr>
          <p:cNvPr id="882700" name="AutoShape 12"/>
          <p:cNvSpPr>
            <a:spLocks noChangeArrowheads="1"/>
          </p:cNvSpPr>
          <p:nvPr/>
        </p:nvSpPr>
        <p:spPr bwMode="auto">
          <a:xfrm>
            <a:off x="1619250" y="3357563"/>
            <a:ext cx="5903913" cy="433387"/>
          </a:xfrm>
          <a:prstGeom prst="wedgeRectCallout">
            <a:avLst>
              <a:gd name="adj1" fmla="val 18648"/>
              <a:gd name="adj2" fmla="val 175273"/>
            </a:avLst>
          </a:prstGeom>
          <a:solidFill>
            <a:schemeClr val="accent1"/>
          </a:solidFill>
          <a:ln w="9525">
            <a:noFill/>
            <a:miter lim="800000"/>
            <a:headEnd/>
            <a:tailEnd/>
          </a:ln>
        </p:spPr>
        <p:txBody>
          <a:bodyPr anchor="ctr"/>
          <a:lstStyle/>
          <a:p>
            <a:pPr eaLnBrk="0" hangingPunct="0"/>
            <a:r>
              <a:rPr lang="zh-CN" altLang="en-US" b="1">
                <a:solidFill>
                  <a:srgbClr val="0000CC"/>
                </a:solidFill>
                <a:ea typeface="宋体" pitchFamily="2" charset="-122"/>
              </a:rPr>
              <a:t>贝叶斯公式从数量上刻划了这种变化</a:t>
            </a:r>
            <a:endParaRPr lang="zh-CN" altLang="en-US" sz="2400" b="1">
              <a:solidFill>
                <a:srgbClr val="0000CC"/>
              </a:solidFill>
              <a:ea typeface="宋体" pitchFamily="2" charset="-122"/>
            </a:endParaRPr>
          </a:p>
        </p:txBody>
      </p:sp>
      <p:sp>
        <p:nvSpPr>
          <p:cNvPr id="148484" name="Rectangle 13"/>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贝叶斯公式</a:t>
            </a:r>
            <a:r>
              <a:rPr lang="en-US" altLang="zh-CN" sz="4400" b="1">
                <a:ea typeface="宋体" pitchFamily="2" charset="-122"/>
              </a:rPr>
              <a:t>(Cont.)</a:t>
            </a:r>
          </a:p>
        </p:txBody>
      </p:sp>
      <p:sp>
        <p:nvSpPr>
          <p:cNvPr id="882702" name="Rectangle 14"/>
          <p:cNvSpPr>
            <a:spLocks noChangeArrowheads="1"/>
          </p:cNvSpPr>
          <p:nvPr/>
        </p:nvSpPr>
        <p:spPr bwMode="auto">
          <a:xfrm>
            <a:off x="2484438" y="4508500"/>
            <a:ext cx="4535487" cy="1554163"/>
          </a:xfrm>
          <a:prstGeom prst="rect">
            <a:avLst/>
          </a:prstGeom>
          <a:noFill/>
          <a:ln w="9525">
            <a:noFill/>
            <a:miter lim="800000"/>
            <a:headEnd/>
            <a:tailEnd/>
          </a:ln>
        </p:spPr>
        <p:txBody>
          <a:bodyPr anchor="ctr">
            <a:spAutoFit/>
          </a:bodyPr>
          <a:lstStyle/>
          <a:p>
            <a:r>
              <a:rPr lang="zh-CN" altLang="en-US" sz="3200" b="1" i="1">
                <a:ea typeface="宋体" pitchFamily="2" charset="-122"/>
              </a:rPr>
              <a:t>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B</a:t>
            </a:r>
            <a:r>
              <a:rPr lang="en-US" altLang="zh-CN" sz="3200" b="1" i="1" baseline="-25000">
                <a:ea typeface="宋体" pitchFamily="2" charset="-122"/>
              </a:rPr>
              <a:t>k</a:t>
            </a:r>
            <a:r>
              <a:rPr lang="en-US" altLang="zh-CN" sz="3200" b="1">
                <a:ea typeface="宋体" pitchFamily="2" charset="-122"/>
              </a:rPr>
              <a:t>) —— </a:t>
            </a:r>
            <a:r>
              <a:rPr lang="zh-CN" altLang="en-US" sz="3200" b="1">
                <a:solidFill>
                  <a:srgbClr val="5200A4"/>
                </a:solidFill>
                <a:ea typeface="宋体" pitchFamily="2" charset="-122"/>
              </a:rPr>
              <a:t>先验概率</a:t>
            </a:r>
          </a:p>
          <a:p>
            <a:endParaRPr lang="zh-CN" altLang="en-US" sz="3200" b="1">
              <a:ea typeface="宋体" pitchFamily="2" charset="-122"/>
            </a:endParaRPr>
          </a:p>
          <a:p>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B</a:t>
            </a:r>
            <a:r>
              <a:rPr lang="en-US" altLang="zh-CN" sz="3200" b="1" i="1" baseline="-25000">
                <a:ea typeface="宋体" pitchFamily="2" charset="-122"/>
              </a:rPr>
              <a:t>k</a:t>
            </a:r>
            <a:r>
              <a:rPr lang="en-US" altLang="zh-CN" sz="3200" b="1">
                <a:ea typeface="宋体" pitchFamily="2" charset="-122"/>
              </a:rPr>
              <a:t> |</a:t>
            </a:r>
            <a:r>
              <a:rPr lang="en-US" altLang="zh-CN" sz="3200" b="1" i="1">
                <a:ea typeface="宋体" pitchFamily="2" charset="-122"/>
              </a:rPr>
              <a:t>A</a:t>
            </a:r>
            <a:r>
              <a:rPr lang="en-US" altLang="zh-CN" sz="3200" b="1">
                <a:ea typeface="宋体" pitchFamily="2" charset="-122"/>
              </a:rPr>
              <a:t>) —— </a:t>
            </a:r>
            <a:r>
              <a:rPr lang="zh-CN" altLang="en-US" sz="3200" b="1">
                <a:solidFill>
                  <a:srgbClr val="5200A4"/>
                </a:solidFill>
                <a:ea typeface="宋体" pitchFamily="2" charset="-122"/>
              </a:rPr>
              <a:t>后验概率</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2699"/>
                                        </p:tgtEl>
                                        <p:attrNameLst>
                                          <p:attrName>style.visibility</p:attrName>
                                        </p:attrNameLst>
                                      </p:cBhvr>
                                      <p:to>
                                        <p:strVal val="visible"/>
                                      </p:to>
                                    </p:set>
                                    <p:animEffect transition="in" filter="wipe(left)">
                                      <p:cBhvr>
                                        <p:cTn id="7" dur="500"/>
                                        <p:tgtEl>
                                          <p:spTgt spid="882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2700"/>
                                        </p:tgtEl>
                                        <p:attrNameLst>
                                          <p:attrName>style.visibility</p:attrName>
                                        </p:attrNameLst>
                                      </p:cBhvr>
                                      <p:to>
                                        <p:strVal val="visible"/>
                                      </p:to>
                                    </p:set>
                                    <p:animEffect transition="in" filter="wipe(left)">
                                      <p:cBhvr>
                                        <p:cTn id="12" dur="500"/>
                                        <p:tgtEl>
                                          <p:spTgt spid="88270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82702"/>
                                        </p:tgtEl>
                                        <p:attrNameLst>
                                          <p:attrName>style.visibility</p:attrName>
                                        </p:attrNameLst>
                                      </p:cBhvr>
                                      <p:to>
                                        <p:strVal val="visible"/>
                                      </p:to>
                                    </p:set>
                                    <p:anim calcmode="lin" valueType="num">
                                      <p:cBhvr additive="base">
                                        <p:cTn id="17" dur="500" fill="hold"/>
                                        <p:tgtEl>
                                          <p:spTgt spid="882702"/>
                                        </p:tgtEl>
                                        <p:attrNameLst>
                                          <p:attrName>ppt_x</p:attrName>
                                        </p:attrNameLst>
                                      </p:cBhvr>
                                      <p:tavLst>
                                        <p:tav tm="0">
                                          <p:val>
                                            <p:strVal val="1+#ppt_w/2"/>
                                          </p:val>
                                        </p:tav>
                                        <p:tav tm="100000">
                                          <p:val>
                                            <p:strVal val="#ppt_x"/>
                                          </p:val>
                                        </p:tav>
                                      </p:tavLst>
                                    </p:anim>
                                    <p:anim calcmode="lin" valueType="num">
                                      <p:cBhvr additive="base">
                                        <p:cTn id="18" dur="500" fill="hold"/>
                                        <p:tgtEl>
                                          <p:spTgt spid="882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9" grpId="0" autoUpdateAnimBg="0"/>
      <p:bldP spid="882700" grpId="0" animBg="1"/>
      <p:bldP spid="882702"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全市的出租车中有</a:t>
            </a:r>
            <a:r>
              <a:rPr lang="en-US" altLang="zh-CN" dirty="0" smtClean="0"/>
              <a:t>85%</a:t>
            </a:r>
            <a:r>
              <a:rPr lang="zh-CN" altLang="en-US" dirty="0" smtClean="0"/>
              <a:t>是蓝色的，剩下</a:t>
            </a:r>
            <a:r>
              <a:rPr lang="en-US" altLang="zh-CN" dirty="0" smtClean="0"/>
              <a:t>15%</a:t>
            </a:r>
            <a:r>
              <a:rPr lang="zh-CN" altLang="en-US" dirty="0" smtClean="0"/>
              <a:t>是绿色的。在一起晚上发生的交通肇事逃逸案中，目击者确认肇事出租车是绿色的。实验证明目击者在正常日光条件下正确分辨绿色和蓝色（正确地将绿色归为绿色，蓝色归为蓝色）的概率</a:t>
            </a:r>
            <a:r>
              <a:rPr lang="en-US" altLang="zh-CN" dirty="0" smtClean="0"/>
              <a:t>80%</a:t>
            </a:r>
            <a:r>
              <a:rPr lang="zh-CN" altLang="en-US" dirty="0" smtClean="0"/>
              <a:t>。那么肇事出租车是绿色的概率是多少呢？</a:t>
            </a:r>
            <a:endParaRPr lang="zh-CN" altLang="en-US" dirty="0"/>
          </a:p>
        </p:txBody>
      </p:sp>
    </p:spTree>
  </p:cSld>
  <p:clrMapOvr>
    <a:masterClrMapping/>
  </p:clrMapOvr>
  <p:transition spd="slow">
    <p:pull dir="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8" name="Text Box 4"/>
          <p:cNvSpPr txBox="1">
            <a:spLocks noChangeArrowheads="1"/>
          </p:cNvSpPr>
          <p:nvPr/>
        </p:nvSpPr>
        <p:spPr bwMode="auto">
          <a:xfrm>
            <a:off x="1004888" y="1822450"/>
            <a:ext cx="7297737" cy="1066800"/>
          </a:xfrm>
          <a:prstGeom prst="rect">
            <a:avLst/>
          </a:prstGeom>
          <a:noFill/>
          <a:ln w="9525">
            <a:noFill/>
            <a:miter lim="800000"/>
            <a:headEnd/>
            <a:tailEnd/>
          </a:ln>
        </p:spPr>
        <p:txBody>
          <a:bodyPr wrap="none">
            <a:spAutoFit/>
          </a:bodyPr>
          <a:lstStyle/>
          <a:p>
            <a:r>
              <a:rPr lang="zh-CN" altLang="en-US" sz="3200" b="1">
                <a:solidFill>
                  <a:srgbClr val="33CCFF"/>
                </a:solidFill>
                <a:latin typeface="黑体" pitchFamily="49" charset="-122"/>
                <a:ea typeface="黑体" pitchFamily="49" charset="-122"/>
              </a:rPr>
              <a:t>例</a:t>
            </a:r>
            <a:r>
              <a:rPr lang="zh-CN" altLang="en-US" sz="3200">
                <a:ea typeface="楷体_GB2312" pitchFamily="49" charset="-122"/>
              </a:rPr>
              <a:t>  已知袋中有5只红球, 3只白球</a:t>
            </a:r>
            <a:r>
              <a:rPr lang="zh-CN" altLang="en-US" sz="3200">
                <a:latin typeface="楷体_GB2312" pitchFamily="49" charset="-122"/>
                <a:ea typeface="楷体_GB2312" pitchFamily="49" charset="-122"/>
              </a:rPr>
              <a:t>.</a:t>
            </a:r>
            <a:r>
              <a:rPr lang="zh-CN" altLang="en-US" sz="3200">
                <a:ea typeface="楷体_GB2312" pitchFamily="49" charset="-122"/>
              </a:rPr>
              <a:t>从袋中</a:t>
            </a:r>
          </a:p>
          <a:p>
            <a:r>
              <a:rPr lang="zh-CN" altLang="en-US" sz="3200">
                <a:ea typeface="楷体_GB2312" pitchFamily="49" charset="-122"/>
              </a:rPr>
              <a:t>有放回地取球两次,每次取1球.</a:t>
            </a:r>
          </a:p>
        </p:txBody>
      </p:sp>
      <p:sp>
        <p:nvSpPr>
          <p:cNvPr id="943109" name="Text Box 5"/>
          <p:cNvSpPr txBox="1">
            <a:spLocks noChangeArrowheads="1"/>
          </p:cNvSpPr>
          <p:nvPr/>
        </p:nvSpPr>
        <p:spPr bwMode="auto">
          <a:xfrm>
            <a:off x="6443663" y="2349500"/>
            <a:ext cx="2286000" cy="579438"/>
          </a:xfrm>
          <a:prstGeom prst="rect">
            <a:avLst/>
          </a:prstGeom>
          <a:noFill/>
          <a:ln w="9525">
            <a:noFill/>
            <a:miter lim="800000"/>
            <a:headEnd/>
            <a:tailEnd/>
          </a:ln>
        </p:spPr>
        <p:txBody>
          <a:bodyPr>
            <a:spAutoFit/>
          </a:bodyPr>
          <a:lstStyle/>
          <a:p>
            <a:pPr>
              <a:spcBef>
                <a:spcPct val="50000"/>
              </a:spcBef>
            </a:pPr>
            <a:r>
              <a:rPr lang="zh-CN" altLang="en-US" sz="3200">
                <a:ea typeface="楷体_GB2312" pitchFamily="49" charset="-122"/>
              </a:rPr>
              <a:t>设第 </a:t>
            </a:r>
            <a:r>
              <a:rPr lang="en-US" altLang="zh-CN" sz="3200" i="1">
                <a:ea typeface="楷体_GB2312" pitchFamily="49" charset="-122"/>
              </a:rPr>
              <a:t>i  </a:t>
            </a:r>
            <a:r>
              <a:rPr lang="zh-CN" altLang="en-US" sz="3200">
                <a:ea typeface="楷体_GB2312" pitchFamily="49" charset="-122"/>
              </a:rPr>
              <a:t>次</a:t>
            </a:r>
            <a:endParaRPr lang="zh-CN" altLang="en-US" sz="3200" baseline="-25000">
              <a:ea typeface="楷体_GB2312" pitchFamily="49" charset="-122"/>
            </a:endParaRPr>
          </a:p>
        </p:txBody>
      </p:sp>
      <p:sp>
        <p:nvSpPr>
          <p:cNvPr id="943110" name="Text Box 6"/>
          <p:cNvSpPr txBox="1">
            <a:spLocks noChangeArrowheads="1"/>
          </p:cNvSpPr>
          <p:nvPr/>
        </p:nvSpPr>
        <p:spPr bwMode="auto">
          <a:xfrm>
            <a:off x="6732588" y="2924175"/>
            <a:ext cx="838200" cy="579438"/>
          </a:xfrm>
          <a:prstGeom prst="rect">
            <a:avLst/>
          </a:prstGeom>
          <a:noFill/>
          <a:ln w="9525">
            <a:noFill/>
            <a:miter lim="800000"/>
            <a:headEnd/>
            <a:tailEnd/>
          </a:ln>
        </p:spPr>
        <p:txBody>
          <a:bodyPr>
            <a:spAutoFit/>
          </a:bodyPr>
          <a:lstStyle/>
          <a:p>
            <a:pPr>
              <a:spcBef>
                <a:spcPct val="50000"/>
              </a:spcBef>
            </a:pPr>
            <a:r>
              <a:rPr lang="zh-CN" altLang="en-US" sz="3200">
                <a:ea typeface="楷体_GB2312" pitchFamily="49" charset="-122"/>
              </a:rPr>
              <a:t>求</a:t>
            </a:r>
          </a:p>
        </p:txBody>
      </p:sp>
      <p:sp>
        <p:nvSpPr>
          <p:cNvPr id="943111" name="Text Box 7"/>
          <p:cNvSpPr txBox="1">
            <a:spLocks noChangeArrowheads="1"/>
          </p:cNvSpPr>
          <p:nvPr/>
        </p:nvSpPr>
        <p:spPr bwMode="auto">
          <a:xfrm>
            <a:off x="1042988" y="2997200"/>
            <a:ext cx="6607175" cy="579438"/>
          </a:xfrm>
          <a:prstGeom prst="rect">
            <a:avLst/>
          </a:prstGeom>
          <a:noFill/>
          <a:ln w="9525">
            <a:noFill/>
            <a:miter lim="800000"/>
            <a:headEnd/>
            <a:tailEnd/>
          </a:ln>
        </p:spPr>
        <p:txBody>
          <a:bodyPr>
            <a:spAutoFit/>
          </a:bodyPr>
          <a:lstStyle/>
          <a:p>
            <a:pPr>
              <a:spcBef>
                <a:spcPct val="50000"/>
              </a:spcBef>
            </a:pPr>
            <a:r>
              <a:rPr lang="zh-CN" altLang="en-US" sz="3200">
                <a:ea typeface="楷体_GB2312" pitchFamily="49" charset="-122"/>
              </a:rPr>
              <a:t>取得白球为事件 </a:t>
            </a:r>
            <a:r>
              <a:rPr lang="en-US" altLang="zh-CN" sz="3200" i="1">
                <a:ea typeface="楷体_GB2312" pitchFamily="49" charset="-122"/>
              </a:rPr>
              <a:t>A</a:t>
            </a:r>
            <a:r>
              <a:rPr lang="en-US" altLang="zh-CN" sz="3200" baseline="-25000">
                <a:ea typeface="楷体_GB2312" pitchFamily="49" charset="-122"/>
              </a:rPr>
              <a:t>i   </a:t>
            </a:r>
            <a:r>
              <a:rPr lang="zh-CN" altLang="en-US" sz="3200">
                <a:ea typeface="楷体_GB2312" pitchFamily="49" charset="-122"/>
              </a:rPr>
              <a:t>( </a:t>
            </a:r>
            <a:r>
              <a:rPr lang="en-US" altLang="zh-CN" sz="3200" i="1">
                <a:ea typeface="楷体_GB2312" pitchFamily="49" charset="-122"/>
              </a:rPr>
              <a:t>i  </a:t>
            </a:r>
            <a:r>
              <a:rPr lang="zh-CN" altLang="en-US" sz="3200">
                <a:ea typeface="楷体_GB2312" pitchFamily="49" charset="-122"/>
              </a:rPr>
              <a:t>=1, 2 ) </a:t>
            </a:r>
            <a:r>
              <a:rPr lang="zh-CN" altLang="en-US" sz="3200">
                <a:latin typeface="楷体_GB2312" pitchFamily="49" charset="-122"/>
                <a:ea typeface="楷体_GB2312" pitchFamily="49" charset="-122"/>
              </a:rPr>
              <a:t>.</a:t>
            </a:r>
          </a:p>
        </p:txBody>
      </p:sp>
      <p:graphicFrame>
        <p:nvGraphicFramePr>
          <p:cNvPr id="943112" name="Object 8"/>
          <p:cNvGraphicFramePr>
            <a:graphicFrameLocks noChangeAspect="1"/>
          </p:cNvGraphicFramePr>
          <p:nvPr/>
        </p:nvGraphicFramePr>
        <p:xfrm>
          <a:off x="4959350" y="3587750"/>
          <a:ext cx="1776413" cy="806450"/>
        </p:xfrm>
        <a:graphic>
          <a:graphicData uri="http://schemas.openxmlformats.org/presentationml/2006/ole">
            <p:oleObj spid="_x0000_s90114" name="Equation" r:id="rId3" imgW="672840" imgH="253800" progId="Equation.3">
              <p:embed/>
            </p:oleObj>
          </a:graphicData>
        </a:graphic>
      </p:graphicFrame>
      <p:graphicFrame>
        <p:nvGraphicFramePr>
          <p:cNvPr id="943113" name="Object 9"/>
          <p:cNvGraphicFramePr>
            <a:graphicFrameLocks noChangeAspect="1"/>
          </p:cNvGraphicFramePr>
          <p:nvPr/>
        </p:nvGraphicFramePr>
        <p:xfrm>
          <a:off x="7016750" y="3589338"/>
          <a:ext cx="1700213" cy="735012"/>
        </p:xfrm>
        <a:graphic>
          <a:graphicData uri="http://schemas.openxmlformats.org/presentationml/2006/ole">
            <p:oleObj spid="_x0000_s90115" name="Equation" r:id="rId4" imgW="672840" imgH="279360" progId="Equation.3">
              <p:embed/>
            </p:oleObj>
          </a:graphicData>
        </a:graphic>
      </p:graphicFrame>
      <p:graphicFrame>
        <p:nvGraphicFramePr>
          <p:cNvPr id="943114" name="Object 10"/>
          <p:cNvGraphicFramePr>
            <a:graphicFrameLocks noChangeAspect="1"/>
          </p:cNvGraphicFramePr>
          <p:nvPr/>
        </p:nvGraphicFramePr>
        <p:xfrm>
          <a:off x="1785938" y="3665538"/>
          <a:ext cx="2663825" cy="609600"/>
        </p:xfrm>
        <a:graphic>
          <a:graphicData uri="http://schemas.openxmlformats.org/presentationml/2006/ole">
            <p:oleObj spid="_x0000_s90116" name="Equation" r:id="rId5" imgW="1066680" imgH="215640" progId="Equation.3">
              <p:embed/>
            </p:oleObj>
          </a:graphicData>
        </a:graphic>
      </p:graphicFrame>
      <p:sp>
        <p:nvSpPr>
          <p:cNvPr id="943115" name="Text Box 11"/>
          <p:cNvSpPr txBox="1">
            <a:spLocks noChangeArrowheads="1"/>
          </p:cNvSpPr>
          <p:nvPr/>
        </p:nvSpPr>
        <p:spPr bwMode="auto">
          <a:xfrm>
            <a:off x="1004888" y="4445000"/>
            <a:ext cx="642937" cy="641350"/>
          </a:xfrm>
          <a:prstGeom prst="rect">
            <a:avLst/>
          </a:prstGeom>
          <a:noFill/>
          <a:ln w="9525">
            <a:noFill/>
            <a:miter lim="800000"/>
            <a:headEnd/>
            <a:tailEnd/>
          </a:ln>
        </p:spPr>
        <p:txBody>
          <a:bodyPr wrap="none">
            <a:spAutoFit/>
          </a:bodyPr>
          <a:lstStyle/>
          <a:p>
            <a:r>
              <a:rPr lang="zh-CN" altLang="en-US" sz="3600" b="1">
                <a:solidFill>
                  <a:srgbClr val="33CCFF"/>
                </a:solidFill>
                <a:ea typeface="黑体" pitchFamily="49" charset="-122"/>
              </a:rPr>
              <a:t>解</a:t>
            </a:r>
            <a:endParaRPr lang="en-US" altLang="zh-CN" sz="3200">
              <a:ea typeface="楷体_GB2312" pitchFamily="49" charset="-122"/>
            </a:endParaRPr>
          </a:p>
        </p:txBody>
      </p:sp>
      <p:graphicFrame>
        <p:nvGraphicFramePr>
          <p:cNvPr id="943116" name="Object 12"/>
          <p:cNvGraphicFramePr>
            <a:graphicFrameLocks noChangeAspect="1"/>
          </p:cNvGraphicFramePr>
          <p:nvPr/>
        </p:nvGraphicFramePr>
        <p:xfrm>
          <a:off x="1751013" y="5162550"/>
          <a:ext cx="2774950" cy="749300"/>
        </p:xfrm>
        <a:graphic>
          <a:graphicData uri="http://schemas.openxmlformats.org/presentationml/2006/ole">
            <p:oleObj spid="_x0000_s90117" name="Equation" r:id="rId6" imgW="1041120" imgH="253800" progId="Equation.3">
              <p:embed/>
            </p:oleObj>
          </a:graphicData>
        </a:graphic>
      </p:graphicFrame>
      <p:graphicFrame>
        <p:nvGraphicFramePr>
          <p:cNvPr id="943117" name="Object 13"/>
          <p:cNvGraphicFramePr>
            <a:graphicFrameLocks noChangeAspect="1"/>
          </p:cNvGraphicFramePr>
          <p:nvPr/>
        </p:nvGraphicFramePr>
        <p:xfrm>
          <a:off x="5821363" y="4400550"/>
          <a:ext cx="2590800" cy="846138"/>
        </p:xfrm>
        <a:graphic>
          <a:graphicData uri="http://schemas.openxmlformats.org/presentationml/2006/ole">
            <p:oleObj spid="_x0000_s90118" name="Equation" r:id="rId7" imgW="1041120" imgH="279360" progId="Equation.3">
              <p:embed/>
            </p:oleObj>
          </a:graphicData>
        </a:graphic>
      </p:graphicFrame>
      <p:graphicFrame>
        <p:nvGraphicFramePr>
          <p:cNvPr id="943118" name="Object 14"/>
          <p:cNvGraphicFramePr>
            <a:graphicFrameLocks noChangeAspect="1"/>
          </p:cNvGraphicFramePr>
          <p:nvPr/>
        </p:nvGraphicFramePr>
        <p:xfrm>
          <a:off x="1706563" y="4476750"/>
          <a:ext cx="3722687" cy="685800"/>
        </p:xfrm>
        <a:graphic>
          <a:graphicData uri="http://schemas.openxmlformats.org/presentationml/2006/ole">
            <p:oleObj spid="_x0000_s90119" name="Equation" r:id="rId8" imgW="1346040" imgH="215640" progId="Equation.3">
              <p:embed/>
            </p:oleObj>
          </a:graphicData>
        </a:graphic>
      </p:graphicFrame>
      <p:graphicFrame>
        <p:nvGraphicFramePr>
          <p:cNvPr id="943119" name="Object 15"/>
          <p:cNvGraphicFramePr>
            <a:graphicFrameLocks noChangeAspect="1"/>
          </p:cNvGraphicFramePr>
          <p:nvPr/>
        </p:nvGraphicFramePr>
        <p:xfrm>
          <a:off x="3154363" y="6000750"/>
          <a:ext cx="5257800" cy="609600"/>
        </p:xfrm>
        <a:graphic>
          <a:graphicData uri="http://schemas.openxmlformats.org/presentationml/2006/ole">
            <p:oleObj spid="_x0000_s90120" name="Equation" r:id="rId9" imgW="4647960" imgH="507960" progId="Equation.3">
              <p:embed/>
            </p:oleObj>
          </a:graphicData>
        </a:graphic>
      </p:graphicFrame>
      <p:sp>
        <p:nvSpPr>
          <p:cNvPr id="943120" name="AutoShape 16"/>
          <p:cNvSpPr>
            <a:spLocks noChangeArrowheads="1"/>
          </p:cNvSpPr>
          <p:nvPr/>
        </p:nvSpPr>
        <p:spPr bwMode="auto">
          <a:xfrm>
            <a:off x="1858963" y="6153150"/>
            <a:ext cx="914400" cy="304800"/>
          </a:xfrm>
          <a:prstGeom prst="rightArrow">
            <a:avLst>
              <a:gd name="adj1" fmla="val 50000"/>
              <a:gd name="adj2" fmla="val 75000"/>
            </a:avLst>
          </a:prstGeom>
          <a:noFill/>
          <a:ln w="9525">
            <a:solidFill>
              <a:schemeClr val="tx1"/>
            </a:solidFill>
            <a:miter lim="800000"/>
            <a:headEnd/>
            <a:tailEnd/>
          </a:ln>
        </p:spPr>
        <p:txBody>
          <a:bodyPr wrap="none" anchor="ctr"/>
          <a:lstStyle/>
          <a:p>
            <a:endParaRPr lang="zh-CN" altLang="en-US"/>
          </a:p>
        </p:txBody>
      </p:sp>
      <p:sp>
        <p:nvSpPr>
          <p:cNvPr id="943121" name="Text Box 17"/>
          <p:cNvSpPr txBox="1">
            <a:spLocks noChangeArrowheads="1"/>
          </p:cNvSpPr>
          <p:nvPr/>
        </p:nvSpPr>
        <p:spPr bwMode="auto">
          <a:xfrm>
            <a:off x="1258888" y="692150"/>
            <a:ext cx="4930775" cy="762000"/>
          </a:xfrm>
          <a:prstGeom prst="rect">
            <a:avLst/>
          </a:prstGeom>
          <a:noFill/>
          <a:ln w="9525">
            <a:noFill/>
            <a:miter lim="800000"/>
            <a:headEnd/>
            <a:tailEnd/>
          </a:ln>
        </p:spPr>
        <p:txBody>
          <a:bodyPr>
            <a:spAutoFit/>
          </a:bodyPr>
          <a:lstStyle/>
          <a:p>
            <a:r>
              <a:rPr lang="zh-CN" altLang="en-US" sz="4400" b="1">
                <a:ea typeface="宋体" pitchFamily="2" charset="-122"/>
              </a:rPr>
              <a:t>事件的独立性</a:t>
            </a:r>
          </a:p>
        </p:txBody>
      </p:sp>
      <p:graphicFrame>
        <p:nvGraphicFramePr>
          <p:cNvPr id="90121" name="Object 18"/>
          <p:cNvGraphicFramePr>
            <a:graphicFrameLocks noChangeAspect="1"/>
          </p:cNvGraphicFramePr>
          <p:nvPr/>
        </p:nvGraphicFramePr>
        <p:xfrm>
          <a:off x="5002213" y="3302000"/>
          <a:ext cx="114300" cy="215900"/>
        </p:xfrm>
        <a:graphic>
          <a:graphicData uri="http://schemas.openxmlformats.org/presentationml/2006/ole">
            <p:oleObj spid="_x0000_s90121" name="Equation" r:id="rId10" imgW="114120" imgH="2156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43121"/>
                                        </p:tgtEl>
                                        <p:attrNameLst>
                                          <p:attrName>style.visibility</p:attrName>
                                        </p:attrNameLst>
                                      </p:cBhvr>
                                      <p:to>
                                        <p:strVal val="visible"/>
                                      </p:to>
                                    </p:set>
                                    <p:animEffect transition="in" filter="barn(outVertical)">
                                      <p:cBhvr>
                                        <p:cTn id="7" dur="500"/>
                                        <p:tgtEl>
                                          <p:spTgt spid="943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43108"/>
                                        </p:tgtEl>
                                        <p:attrNameLst>
                                          <p:attrName>style.visibility</p:attrName>
                                        </p:attrNameLst>
                                      </p:cBhvr>
                                      <p:to>
                                        <p:strVal val="visible"/>
                                      </p:to>
                                    </p:set>
                                    <p:animEffect transition="in" filter="wipe(up)">
                                      <p:cBhvr>
                                        <p:cTn id="12" dur="500"/>
                                        <p:tgtEl>
                                          <p:spTgt spid="943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3109"/>
                                        </p:tgtEl>
                                        <p:attrNameLst>
                                          <p:attrName>style.visibility</p:attrName>
                                        </p:attrNameLst>
                                      </p:cBhvr>
                                      <p:to>
                                        <p:strVal val="visible"/>
                                      </p:to>
                                    </p:set>
                                    <p:animEffect transition="in" filter="wipe(left)">
                                      <p:cBhvr>
                                        <p:cTn id="17" dur="500"/>
                                        <p:tgtEl>
                                          <p:spTgt spid="943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3111"/>
                                        </p:tgtEl>
                                        <p:attrNameLst>
                                          <p:attrName>style.visibility</p:attrName>
                                        </p:attrNameLst>
                                      </p:cBhvr>
                                      <p:to>
                                        <p:strVal val="visible"/>
                                      </p:to>
                                    </p:set>
                                    <p:animEffect transition="in" filter="wipe(left)">
                                      <p:cBhvr>
                                        <p:cTn id="22" dur="500"/>
                                        <p:tgtEl>
                                          <p:spTgt spid="943111"/>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43110"/>
                                        </p:tgtEl>
                                        <p:attrNameLst>
                                          <p:attrName>style.visibility</p:attrName>
                                        </p:attrNameLst>
                                      </p:cBhvr>
                                      <p:to>
                                        <p:strVal val="visible"/>
                                      </p:to>
                                    </p:set>
                                    <p:animEffect transition="in" filter="wipe(left)">
                                      <p:cBhvr>
                                        <p:cTn id="26" dur="500"/>
                                        <p:tgtEl>
                                          <p:spTgt spid="9431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43114"/>
                                        </p:tgtEl>
                                        <p:attrNameLst>
                                          <p:attrName>style.visibility</p:attrName>
                                        </p:attrNameLst>
                                      </p:cBhvr>
                                      <p:to>
                                        <p:strVal val="visible"/>
                                      </p:to>
                                    </p:set>
                                    <p:animEffect transition="in" filter="wipe(left)">
                                      <p:cBhvr>
                                        <p:cTn id="31" dur="500"/>
                                        <p:tgtEl>
                                          <p:spTgt spid="9431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43112"/>
                                        </p:tgtEl>
                                        <p:attrNameLst>
                                          <p:attrName>style.visibility</p:attrName>
                                        </p:attrNameLst>
                                      </p:cBhvr>
                                      <p:to>
                                        <p:strVal val="visible"/>
                                      </p:to>
                                    </p:set>
                                    <p:animEffect transition="in" filter="wipe(left)">
                                      <p:cBhvr>
                                        <p:cTn id="36" dur="500"/>
                                        <p:tgtEl>
                                          <p:spTgt spid="9431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43113"/>
                                        </p:tgtEl>
                                        <p:attrNameLst>
                                          <p:attrName>style.visibility</p:attrName>
                                        </p:attrNameLst>
                                      </p:cBhvr>
                                      <p:to>
                                        <p:strVal val="visible"/>
                                      </p:to>
                                    </p:set>
                                    <p:animEffect transition="in" filter="wipe(left)">
                                      <p:cBhvr>
                                        <p:cTn id="41" dur="500"/>
                                        <p:tgtEl>
                                          <p:spTgt spid="9431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43115"/>
                                        </p:tgtEl>
                                        <p:attrNameLst>
                                          <p:attrName>style.visibility</p:attrName>
                                        </p:attrNameLst>
                                      </p:cBhvr>
                                      <p:to>
                                        <p:strVal val="visible"/>
                                      </p:to>
                                    </p:set>
                                    <p:animEffect transition="in" filter="wipe(left)">
                                      <p:cBhvr>
                                        <p:cTn id="46" dur="500"/>
                                        <p:tgtEl>
                                          <p:spTgt spid="9431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43118"/>
                                        </p:tgtEl>
                                        <p:attrNameLst>
                                          <p:attrName>style.visibility</p:attrName>
                                        </p:attrNameLst>
                                      </p:cBhvr>
                                      <p:to>
                                        <p:strVal val="visible"/>
                                      </p:to>
                                    </p:set>
                                    <p:animEffect transition="in" filter="wipe(left)">
                                      <p:cBhvr>
                                        <p:cTn id="51" dur="500"/>
                                        <p:tgtEl>
                                          <p:spTgt spid="9431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43117"/>
                                        </p:tgtEl>
                                        <p:attrNameLst>
                                          <p:attrName>style.visibility</p:attrName>
                                        </p:attrNameLst>
                                      </p:cBhvr>
                                      <p:to>
                                        <p:strVal val="visible"/>
                                      </p:to>
                                    </p:set>
                                    <p:animEffect transition="in" filter="wipe(left)">
                                      <p:cBhvr>
                                        <p:cTn id="56" dur="500"/>
                                        <p:tgtEl>
                                          <p:spTgt spid="9431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943116"/>
                                        </p:tgtEl>
                                        <p:attrNameLst>
                                          <p:attrName>style.visibility</p:attrName>
                                        </p:attrNameLst>
                                      </p:cBhvr>
                                      <p:to>
                                        <p:strVal val="visible"/>
                                      </p:to>
                                    </p:set>
                                    <p:animEffect transition="in" filter="wipe(left)">
                                      <p:cBhvr>
                                        <p:cTn id="61" dur="500"/>
                                        <p:tgtEl>
                                          <p:spTgt spid="9431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43120"/>
                                        </p:tgtEl>
                                        <p:attrNameLst>
                                          <p:attrName>style.visibility</p:attrName>
                                        </p:attrNameLst>
                                      </p:cBhvr>
                                      <p:to>
                                        <p:strVal val="visible"/>
                                      </p:to>
                                    </p:set>
                                    <p:animEffect transition="in" filter="wipe(left)">
                                      <p:cBhvr>
                                        <p:cTn id="66" dur="500"/>
                                        <p:tgtEl>
                                          <p:spTgt spid="9431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43119"/>
                                        </p:tgtEl>
                                        <p:attrNameLst>
                                          <p:attrName>style.visibility</p:attrName>
                                        </p:attrNameLst>
                                      </p:cBhvr>
                                      <p:to>
                                        <p:strVal val="visible"/>
                                      </p:to>
                                    </p:set>
                                    <p:animEffect transition="in" filter="wipe(left)">
                                      <p:cBhvr>
                                        <p:cTn id="71" dur="500"/>
                                        <p:tgtEl>
                                          <p:spTgt spid="943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8" grpId="0" autoUpdateAnimBg="0"/>
      <p:bldP spid="943109" grpId="0" autoUpdateAnimBg="0"/>
      <p:bldP spid="943110" grpId="0" autoUpdateAnimBg="0"/>
      <p:bldP spid="943111" grpId="0" autoUpdateAnimBg="0"/>
      <p:bldP spid="943115" grpId="0" autoUpdateAnimBg="0"/>
      <p:bldP spid="943120" grpId="0" animBg="1"/>
      <p:bldP spid="943121"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2" name="Text Box 4"/>
          <p:cNvSpPr txBox="1">
            <a:spLocks noChangeArrowheads="1"/>
          </p:cNvSpPr>
          <p:nvPr/>
        </p:nvSpPr>
        <p:spPr bwMode="auto">
          <a:xfrm>
            <a:off x="1258888" y="692150"/>
            <a:ext cx="6697662" cy="762000"/>
          </a:xfrm>
          <a:prstGeom prst="rect">
            <a:avLst/>
          </a:prstGeom>
          <a:noFill/>
          <a:ln w="9525">
            <a:noFill/>
            <a:miter lim="800000"/>
            <a:headEnd/>
            <a:tailEnd/>
          </a:ln>
        </p:spPr>
        <p:txBody>
          <a:bodyPr>
            <a:spAutoFit/>
          </a:bodyPr>
          <a:lstStyle/>
          <a:p>
            <a:r>
              <a:rPr lang="zh-CN" altLang="en-US" sz="4400" b="1">
                <a:ea typeface="宋体" pitchFamily="2" charset="-122"/>
              </a:rPr>
              <a:t>事件的独立性</a:t>
            </a:r>
            <a:r>
              <a:rPr lang="en-US" altLang="zh-CN" sz="4400" b="1">
                <a:ea typeface="宋体" pitchFamily="2" charset="-122"/>
              </a:rPr>
              <a:t>(Cont.)</a:t>
            </a:r>
          </a:p>
        </p:txBody>
      </p:sp>
      <p:sp>
        <p:nvSpPr>
          <p:cNvPr id="944133" name="Text Box 5"/>
          <p:cNvSpPr txBox="1">
            <a:spLocks noChangeArrowheads="1"/>
          </p:cNvSpPr>
          <p:nvPr/>
        </p:nvSpPr>
        <p:spPr bwMode="auto">
          <a:xfrm>
            <a:off x="1042988" y="1700213"/>
            <a:ext cx="7705725" cy="1190625"/>
          </a:xfrm>
          <a:prstGeom prst="rect">
            <a:avLst/>
          </a:prstGeom>
          <a:noFill/>
          <a:ln w="9525">
            <a:noFill/>
            <a:miter lim="800000"/>
            <a:headEnd/>
            <a:tailEnd/>
          </a:ln>
        </p:spPr>
        <p:txBody>
          <a:bodyPr>
            <a:spAutoFit/>
          </a:bodyPr>
          <a:lstStyle/>
          <a:p>
            <a:r>
              <a:rPr lang="zh-CN" altLang="en-US" sz="3600">
                <a:ea typeface="楷体_GB2312" pitchFamily="49" charset="-122"/>
              </a:rPr>
              <a:t>事件</a:t>
            </a:r>
            <a:r>
              <a:rPr lang="zh-CN" altLang="en-US" sz="3600" i="1">
                <a:ea typeface="楷体_GB2312" pitchFamily="49" charset="-122"/>
              </a:rPr>
              <a:t> </a:t>
            </a:r>
            <a:r>
              <a:rPr lang="en-US" altLang="zh-CN" sz="3600" i="1">
                <a:ea typeface="楷体_GB2312" pitchFamily="49" charset="-122"/>
              </a:rPr>
              <a:t>A</a:t>
            </a:r>
            <a:r>
              <a:rPr lang="en-US" altLang="zh-CN" sz="3600" baseline="-25000">
                <a:ea typeface="楷体_GB2312" pitchFamily="49" charset="-122"/>
              </a:rPr>
              <a:t>1</a:t>
            </a:r>
            <a:r>
              <a:rPr lang="en-US" altLang="zh-CN" sz="3600">
                <a:ea typeface="楷体_GB2312" pitchFamily="49" charset="-122"/>
              </a:rPr>
              <a:t> </a:t>
            </a:r>
            <a:r>
              <a:rPr lang="zh-CN" altLang="en-US" sz="3600">
                <a:ea typeface="楷体_GB2312" pitchFamily="49" charset="-122"/>
              </a:rPr>
              <a:t>发生与否对 </a:t>
            </a:r>
            <a:r>
              <a:rPr lang="en-US" altLang="zh-CN" sz="3600" i="1">
                <a:ea typeface="楷体_GB2312" pitchFamily="49" charset="-122"/>
              </a:rPr>
              <a:t>A</a:t>
            </a:r>
            <a:r>
              <a:rPr lang="en-US" altLang="zh-CN" sz="3600" baseline="-25000">
                <a:ea typeface="楷体_GB2312" pitchFamily="49" charset="-122"/>
              </a:rPr>
              <a:t>2</a:t>
            </a:r>
            <a:r>
              <a:rPr lang="en-US" altLang="zh-CN" sz="3600">
                <a:ea typeface="楷体_GB2312" pitchFamily="49" charset="-122"/>
              </a:rPr>
              <a:t> </a:t>
            </a:r>
            <a:r>
              <a:rPr lang="zh-CN" altLang="en-US" sz="3600">
                <a:ea typeface="楷体_GB2312" pitchFamily="49" charset="-122"/>
              </a:rPr>
              <a:t>发生的概率没有影响可视为</a:t>
            </a:r>
            <a:r>
              <a:rPr lang="zh-CN" altLang="en-US" sz="3600">
                <a:latin typeface="宋体" pitchFamily="2" charset="-122"/>
                <a:ea typeface="宋体" pitchFamily="2" charset="-122"/>
              </a:rPr>
              <a:t>事件</a:t>
            </a:r>
            <a:r>
              <a:rPr lang="en-US" altLang="zh-CN" sz="3600" i="1">
                <a:latin typeface="宋体" pitchFamily="2" charset="-122"/>
                <a:ea typeface="宋体" pitchFamily="2" charset="-122"/>
              </a:rPr>
              <a:t>A</a:t>
            </a:r>
            <a:r>
              <a:rPr lang="en-US" altLang="zh-CN" sz="3600" baseline="-25000">
                <a:latin typeface="宋体" pitchFamily="2" charset="-122"/>
                <a:ea typeface="宋体" pitchFamily="2" charset="-122"/>
              </a:rPr>
              <a:t>1</a:t>
            </a:r>
            <a:r>
              <a:rPr lang="zh-CN" altLang="en-US" sz="3600">
                <a:latin typeface="宋体" pitchFamily="2" charset="-122"/>
                <a:ea typeface="宋体" pitchFamily="2" charset="-122"/>
              </a:rPr>
              <a:t>与</a:t>
            </a:r>
            <a:r>
              <a:rPr lang="en-US" altLang="zh-CN" sz="3600" i="1">
                <a:latin typeface="宋体" pitchFamily="2" charset="-122"/>
                <a:ea typeface="宋体" pitchFamily="2" charset="-122"/>
              </a:rPr>
              <a:t>A</a:t>
            </a:r>
            <a:r>
              <a:rPr lang="en-US" altLang="zh-CN" sz="3600" baseline="-25000">
                <a:latin typeface="宋体" pitchFamily="2" charset="-122"/>
                <a:ea typeface="宋体" pitchFamily="2" charset="-122"/>
              </a:rPr>
              <a:t>2</a:t>
            </a:r>
            <a:r>
              <a:rPr lang="zh-CN" altLang="en-US" sz="3600">
                <a:latin typeface="宋体" pitchFamily="2" charset="-122"/>
                <a:ea typeface="宋体" pitchFamily="2" charset="-122"/>
              </a:rPr>
              <a:t>相互独立</a:t>
            </a:r>
          </a:p>
        </p:txBody>
      </p:sp>
      <p:sp>
        <p:nvSpPr>
          <p:cNvPr id="944134" name="Text Box 6"/>
          <p:cNvSpPr txBox="1">
            <a:spLocks noChangeArrowheads="1"/>
          </p:cNvSpPr>
          <p:nvPr/>
        </p:nvSpPr>
        <p:spPr bwMode="auto">
          <a:xfrm>
            <a:off x="1438275" y="3284538"/>
            <a:ext cx="1098550" cy="641350"/>
          </a:xfrm>
          <a:prstGeom prst="rect">
            <a:avLst/>
          </a:prstGeom>
          <a:solidFill>
            <a:srgbClr val="FFFF99"/>
          </a:solidFill>
          <a:ln w="9525">
            <a:noFill/>
            <a:miter lim="800000"/>
            <a:headEnd/>
            <a:tailEnd/>
          </a:ln>
        </p:spPr>
        <p:txBody>
          <a:bodyPr wrap="none">
            <a:spAutoFit/>
          </a:bodyPr>
          <a:lstStyle/>
          <a:p>
            <a:r>
              <a:rPr lang="zh-CN" altLang="en-US" sz="3600" b="1">
                <a:solidFill>
                  <a:srgbClr val="A50021"/>
                </a:solidFill>
                <a:ea typeface="楷体_GB2312" pitchFamily="49" charset="-122"/>
              </a:rPr>
              <a:t>定义</a:t>
            </a:r>
          </a:p>
        </p:txBody>
      </p:sp>
      <p:sp>
        <p:nvSpPr>
          <p:cNvPr id="944135" name="Text Box 7"/>
          <p:cNvSpPr txBox="1">
            <a:spLocks noChangeArrowheads="1"/>
          </p:cNvSpPr>
          <p:nvPr/>
        </p:nvSpPr>
        <p:spPr bwMode="auto">
          <a:xfrm>
            <a:off x="2771775" y="3284538"/>
            <a:ext cx="4514850" cy="641350"/>
          </a:xfrm>
          <a:prstGeom prst="rect">
            <a:avLst/>
          </a:prstGeom>
          <a:noFill/>
          <a:ln w="9525">
            <a:noFill/>
            <a:miter lim="800000"/>
            <a:headEnd/>
            <a:tailEnd/>
          </a:ln>
        </p:spPr>
        <p:txBody>
          <a:bodyPr wrap="none">
            <a:spAutoFit/>
          </a:bodyPr>
          <a:lstStyle/>
          <a:p>
            <a:r>
              <a:rPr lang="zh-CN" altLang="en-US" sz="3600">
                <a:ea typeface="楷体_GB2312" pitchFamily="49" charset="-122"/>
              </a:rPr>
              <a:t>设 </a:t>
            </a:r>
            <a:r>
              <a:rPr lang="en-US" altLang="zh-CN" sz="3600" i="1">
                <a:ea typeface="楷体_GB2312" pitchFamily="49" charset="-122"/>
              </a:rPr>
              <a:t>A</a:t>
            </a:r>
            <a:r>
              <a:rPr lang="en-US" altLang="zh-CN" sz="3600">
                <a:ea typeface="楷体_GB2312" pitchFamily="49" charset="-122"/>
              </a:rPr>
              <a:t> , </a:t>
            </a:r>
            <a:r>
              <a:rPr lang="en-US" altLang="zh-CN" sz="3600" i="1">
                <a:ea typeface="楷体_GB2312" pitchFamily="49" charset="-122"/>
              </a:rPr>
              <a:t>B </a:t>
            </a:r>
            <a:r>
              <a:rPr lang="zh-CN" altLang="en-US" sz="3600">
                <a:ea typeface="楷体_GB2312" pitchFamily="49" charset="-122"/>
              </a:rPr>
              <a:t>为两事件，若</a:t>
            </a:r>
          </a:p>
        </p:txBody>
      </p:sp>
      <p:graphicFrame>
        <p:nvGraphicFramePr>
          <p:cNvPr id="944136" name="Object 8"/>
          <p:cNvGraphicFramePr>
            <a:graphicFrameLocks noChangeAspect="1"/>
          </p:cNvGraphicFramePr>
          <p:nvPr/>
        </p:nvGraphicFramePr>
        <p:xfrm>
          <a:off x="3092450" y="4360863"/>
          <a:ext cx="5013325" cy="660400"/>
        </p:xfrm>
        <a:graphic>
          <a:graphicData uri="http://schemas.openxmlformats.org/presentationml/2006/ole">
            <p:oleObj spid="_x0000_s91138" name="Equation" r:id="rId3" imgW="3213000" imgH="431640" progId="Equation.3">
              <p:embed/>
            </p:oleObj>
          </a:graphicData>
        </a:graphic>
      </p:graphicFrame>
      <p:sp>
        <p:nvSpPr>
          <p:cNvPr id="944137" name="Text Box 9"/>
          <p:cNvSpPr txBox="1">
            <a:spLocks noChangeArrowheads="1"/>
          </p:cNvSpPr>
          <p:nvPr/>
        </p:nvSpPr>
        <p:spPr bwMode="auto">
          <a:xfrm>
            <a:off x="1400175" y="5265738"/>
            <a:ext cx="7045325" cy="641350"/>
          </a:xfrm>
          <a:prstGeom prst="rect">
            <a:avLst/>
          </a:prstGeom>
          <a:noFill/>
          <a:ln w="9525">
            <a:noFill/>
            <a:miter lim="800000"/>
            <a:headEnd/>
            <a:tailEnd/>
          </a:ln>
        </p:spPr>
        <p:txBody>
          <a:bodyPr wrap="none">
            <a:spAutoFit/>
          </a:bodyPr>
          <a:lstStyle/>
          <a:p>
            <a:r>
              <a:rPr lang="zh-CN" altLang="en-US" sz="3600">
                <a:solidFill>
                  <a:srgbClr val="0000CC"/>
                </a:solidFill>
                <a:latin typeface="宋体" pitchFamily="2" charset="-122"/>
                <a:ea typeface="宋体" pitchFamily="2" charset="-122"/>
              </a:rPr>
              <a:t>则称事件 </a:t>
            </a:r>
            <a:r>
              <a:rPr lang="en-US" altLang="zh-CN" sz="3600" i="1">
                <a:solidFill>
                  <a:srgbClr val="0000CC"/>
                </a:solidFill>
                <a:latin typeface="宋体" pitchFamily="2" charset="-122"/>
                <a:ea typeface="宋体" pitchFamily="2" charset="-122"/>
              </a:rPr>
              <a:t>A</a:t>
            </a:r>
            <a:r>
              <a:rPr lang="en-US" altLang="zh-CN" sz="3600">
                <a:solidFill>
                  <a:srgbClr val="0000CC"/>
                </a:solidFill>
                <a:latin typeface="宋体" pitchFamily="2" charset="-122"/>
                <a:ea typeface="宋体" pitchFamily="2" charset="-122"/>
              </a:rPr>
              <a:t> </a:t>
            </a:r>
            <a:r>
              <a:rPr lang="zh-CN" altLang="en-US" sz="3600">
                <a:solidFill>
                  <a:srgbClr val="0000CC"/>
                </a:solidFill>
                <a:latin typeface="宋体" pitchFamily="2" charset="-122"/>
                <a:ea typeface="宋体" pitchFamily="2" charset="-122"/>
              </a:rPr>
              <a:t>与事件 </a:t>
            </a:r>
            <a:r>
              <a:rPr lang="en-US" altLang="zh-CN" sz="3600" i="1">
                <a:solidFill>
                  <a:srgbClr val="0000CC"/>
                </a:solidFill>
                <a:latin typeface="宋体" pitchFamily="2" charset="-122"/>
                <a:ea typeface="宋体" pitchFamily="2" charset="-122"/>
              </a:rPr>
              <a:t>B</a:t>
            </a:r>
            <a:r>
              <a:rPr lang="en-US" altLang="zh-CN" sz="3600">
                <a:solidFill>
                  <a:srgbClr val="0000CC"/>
                </a:solidFill>
                <a:latin typeface="宋体" pitchFamily="2" charset="-122"/>
                <a:ea typeface="宋体" pitchFamily="2" charset="-122"/>
              </a:rPr>
              <a:t> </a:t>
            </a:r>
            <a:r>
              <a:rPr lang="zh-CN" altLang="en-US" sz="3600">
                <a:solidFill>
                  <a:srgbClr val="0000CC"/>
                </a:solidFill>
                <a:latin typeface="宋体" pitchFamily="2" charset="-122"/>
                <a:ea typeface="宋体" pitchFamily="2" charset="-122"/>
              </a:rPr>
              <a:t>相互</a:t>
            </a:r>
            <a:r>
              <a:rPr lang="zh-CN" altLang="en-US" sz="3600">
                <a:solidFill>
                  <a:srgbClr val="0000CC"/>
                </a:solidFill>
                <a:latin typeface="黑体" pitchFamily="49" charset="-122"/>
                <a:ea typeface="黑体" pitchFamily="49" charset="-122"/>
              </a:rPr>
              <a:t> </a:t>
            </a:r>
            <a:r>
              <a:rPr lang="zh-CN" altLang="en-US" sz="3600" b="1">
                <a:solidFill>
                  <a:srgbClr val="0000CC"/>
                </a:solidFill>
                <a:latin typeface="黑体" pitchFamily="49" charset="-122"/>
                <a:ea typeface="黑体" pitchFamily="49" charset="-122"/>
              </a:rPr>
              <a:t>独立</a:t>
            </a:r>
            <a:r>
              <a:rPr lang="zh-CN" altLang="en-US" sz="3600">
                <a:solidFill>
                  <a:schemeClr val="tx2"/>
                </a:solidFill>
                <a:latin typeface="黑体" pitchFamily="49" charset="-122"/>
                <a:ea typeface="黑体" pitchFamily="49"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44132"/>
                                        </p:tgtEl>
                                        <p:attrNameLst>
                                          <p:attrName>style.visibility</p:attrName>
                                        </p:attrNameLst>
                                      </p:cBhvr>
                                      <p:to>
                                        <p:strVal val="visible"/>
                                      </p:to>
                                    </p:set>
                                    <p:animEffect transition="in" filter="barn(outVertical)">
                                      <p:cBhvr>
                                        <p:cTn id="7" dur="500"/>
                                        <p:tgtEl>
                                          <p:spTgt spid="94413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44133"/>
                                        </p:tgtEl>
                                        <p:attrNameLst>
                                          <p:attrName>style.visibility</p:attrName>
                                        </p:attrNameLst>
                                      </p:cBhvr>
                                      <p:to>
                                        <p:strVal val="visible"/>
                                      </p:to>
                                    </p:set>
                                    <p:animEffect transition="in" filter="wipe(up)">
                                      <p:cBhvr>
                                        <p:cTn id="11" dur="500"/>
                                        <p:tgtEl>
                                          <p:spTgt spid="944133"/>
                                        </p:tgtEl>
                                      </p:cBhvr>
                                    </p:animEffect>
                                  </p:childTnLst>
                                </p:cTn>
                              </p:par>
                            </p:childTnLst>
                          </p:cTn>
                        </p:par>
                        <p:par>
                          <p:cTn id="12" fill="hold">
                            <p:stCondLst>
                              <p:cond delay="1000"/>
                            </p:stCondLst>
                            <p:childTnLst>
                              <p:par>
                                <p:cTn id="13" presetID="22" presetClass="entr" presetSubtype="8" fill="hold" grpId="0" nodeType="afterEffect">
                                  <p:stCondLst>
                                    <p:cond delay="2000"/>
                                  </p:stCondLst>
                                  <p:childTnLst>
                                    <p:set>
                                      <p:cBhvr>
                                        <p:cTn id="14" dur="1" fill="hold">
                                          <p:stCondLst>
                                            <p:cond delay="0"/>
                                          </p:stCondLst>
                                        </p:cTn>
                                        <p:tgtEl>
                                          <p:spTgt spid="944134"/>
                                        </p:tgtEl>
                                        <p:attrNameLst>
                                          <p:attrName>style.visibility</p:attrName>
                                        </p:attrNameLst>
                                      </p:cBhvr>
                                      <p:to>
                                        <p:strVal val="visible"/>
                                      </p:to>
                                    </p:set>
                                    <p:animEffect transition="in" filter="wipe(left)">
                                      <p:cBhvr>
                                        <p:cTn id="15" dur="500"/>
                                        <p:tgtEl>
                                          <p:spTgt spid="944134"/>
                                        </p:tgtEl>
                                      </p:cBhvr>
                                    </p:animEffect>
                                  </p:childTnLst>
                                </p:cTn>
                              </p:par>
                            </p:childTnLst>
                          </p:cTn>
                        </p:par>
                        <p:par>
                          <p:cTn id="16" fill="hold">
                            <p:stCondLst>
                              <p:cond delay="3500"/>
                            </p:stCondLst>
                            <p:childTnLst>
                              <p:par>
                                <p:cTn id="17" presetID="22" presetClass="entr" presetSubtype="8" fill="hold" grpId="0" nodeType="afterEffect">
                                  <p:stCondLst>
                                    <p:cond delay="2000"/>
                                  </p:stCondLst>
                                  <p:childTnLst>
                                    <p:set>
                                      <p:cBhvr>
                                        <p:cTn id="18" dur="1" fill="hold">
                                          <p:stCondLst>
                                            <p:cond delay="0"/>
                                          </p:stCondLst>
                                        </p:cTn>
                                        <p:tgtEl>
                                          <p:spTgt spid="944135"/>
                                        </p:tgtEl>
                                        <p:attrNameLst>
                                          <p:attrName>style.visibility</p:attrName>
                                        </p:attrNameLst>
                                      </p:cBhvr>
                                      <p:to>
                                        <p:strVal val="visible"/>
                                      </p:to>
                                    </p:set>
                                    <p:animEffect transition="in" filter="wipe(left)">
                                      <p:cBhvr>
                                        <p:cTn id="19" dur="500"/>
                                        <p:tgtEl>
                                          <p:spTgt spid="944135"/>
                                        </p:tgtEl>
                                      </p:cBhvr>
                                    </p:animEffect>
                                  </p:childTnLst>
                                </p:cTn>
                              </p:par>
                            </p:childTnLst>
                          </p:cTn>
                        </p:par>
                        <p:par>
                          <p:cTn id="20" fill="hold">
                            <p:stCondLst>
                              <p:cond delay="6000"/>
                            </p:stCondLst>
                            <p:childTnLst>
                              <p:par>
                                <p:cTn id="21" presetID="22" presetClass="entr" presetSubtype="8" fill="hold" nodeType="afterEffect">
                                  <p:stCondLst>
                                    <p:cond delay="2000"/>
                                  </p:stCondLst>
                                  <p:childTnLst>
                                    <p:set>
                                      <p:cBhvr>
                                        <p:cTn id="22" dur="1" fill="hold">
                                          <p:stCondLst>
                                            <p:cond delay="0"/>
                                          </p:stCondLst>
                                        </p:cTn>
                                        <p:tgtEl>
                                          <p:spTgt spid="944136"/>
                                        </p:tgtEl>
                                        <p:attrNameLst>
                                          <p:attrName>style.visibility</p:attrName>
                                        </p:attrNameLst>
                                      </p:cBhvr>
                                      <p:to>
                                        <p:strVal val="visible"/>
                                      </p:to>
                                    </p:set>
                                    <p:animEffect transition="in" filter="wipe(left)">
                                      <p:cBhvr>
                                        <p:cTn id="23" dur="500"/>
                                        <p:tgtEl>
                                          <p:spTgt spid="944136"/>
                                        </p:tgtEl>
                                      </p:cBhvr>
                                    </p:animEffect>
                                  </p:childTnLst>
                                </p:cTn>
                              </p:par>
                            </p:childTnLst>
                          </p:cTn>
                        </p:par>
                        <p:par>
                          <p:cTn id="24" fill="hold">
                            <p:stCondLst>
                              <p:cond delay="8500"/>
                            </p:stCondLst>
                            <p:childTnLst>
                              <p:par>
                                <p:cTn id="25" presetID="22" presetClass="entr" presetSubtype="8" fill="hold" grpId="0" nodeType="afterEffect">
                                  <p:stCondLst>
                                    <p:cond delay="2000"/>
                                  </p:stCondLst>
                                  <p:childTnLst>
                                    <p:set>
                                      <p:cBhvr>
                                        <p:cTn id="26" dur="1" fill="hold">
                                          <p:stCondLst>
                                            <p:cond delay="0"/>
                                          </p:stCondLst>
                                        </p:cTn>
                                        <p:tgtEl>
                                          <p:spTgt spid="944137"/>
                                        </p:tgtEl>
                                        <p:attrNameLst>
                                          <p:attrName>style.visibility</p:attrName>
                                        </p:attrNameLst>
                                      </p:cBhvr>
                                      <p:to>
                                        <p:strVal val="visible"/>
                                      </p:to>
                                    </p:set>
                                    <p:animEffect transition="in" filter="wipe(left)">
                                      <p:cBhvr>
                                        <p:cTn id="27" dur="500"/>
                                        <p:tgtEl>
                                          <p:spTgt spid="94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2" grpId="0" autoUpdateAnimBg="0"/>
      <p:bldP spid="944133" grpId="0" autoUpdateAnimBg="0"/>
      <p:bldP spid="944134" grpId="0" animBg="1" autoUpdateAnimBg="0"/>
      <p:bldP spid="944135" grpId="0" autoUpdateAnimBg="0"/>
      <p:bldP spid="944137"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9509" name="Object 5"/>
          <p:cNvGraphicFramePr>
            <a:graphicFrameLocks noChangeAspect="1"/>
          </p:cNvGraphicFramePr>
          <p:nvPr/>
        </p:nvGraphicFramePr>
        <p:xfrm>
          <a:off x="2362200" y="4038600"/>
          <a:ext cx="6553200" cy="490538"/>
        </p:xfrm>
        <a:graphic>
          <a:graphicData uri="http://schemas.openxmlformats.org/presentationml/2006/ole">
            <p:oleObj spid="_x0000_s461826" r:id="rId3" imgW="2667000" imgH="203200" progId="Equation.3">
              <p:embed/>
            </p:oleObj>
          </a:graphicData>
        </a:graphic>
      </p:graphicFrame>
      <p:graphicFrame>
        <p:nvGraphicFramePr>
          <p:cNvPr id="789508" name="Object 4"/>
          <p:cNvGraphicFramePr>
            <a:graphicFrameLocks noChangeAspect="1"/>
          </p:cNvGraphicFramePr>
          <p:nvPr/>
        </p:nvGraphicFramePr>
        <p:xfrm>
          <a:off x="2895600" y="4648200"/>
          <a:ext cx="4724400" cy="625475"/>
        </p:xfrm>
        <a:graphic>
          <a:graphicData uri="http://schemas.openxmlformats.org/presentationml/2006/ole">
            <p:oleObj spid="_x0000_s461827" r:id="rId4" imgW="1511300" imgH="203200" progId="Equation.3">
              <p:embed/>
            </p:oleObj>
          </a:graphicData>
        </a:graphic>
      </p:graphicFrame>
      <p:sp>
        <p:nvSpPr>
          <p:cNvPr id="789511" name="Rectangle 7"/>
          <p:cNvSpPr>
            <a:spLocks noChangeArrowheads="1"/>
          </p:cNvSpPr>
          <p:nvPr/>
        </p:nvSpPr>
        <p:spPr bwMode="auto">
          <a:xfrm>
            <a:off x="0" y="2514600"/>
            <a:ext cx="6705600" cy="579438"/>
          </a:xfrm>
          <a:prstGeom prst="rect">
            <a:avLst/>
          </a:prstGeom>
          <a:noFill/>
          <a:ln w="9525">
            <a:noFill/>
            <a:miter lim="800000"/>
            <a:headEnd/>
            <a:tailEnd/>
          </a:ln>
          <a:effectLst/>
        </p:spPr>
        <p:txBody>
          <a:bodyPr>
            <a:spAutoFit/>
            <a:flatTx/>
          </a:bodyPr>
          <a:lstStyle/>
          <a:p>
            <a:r>
              <a:rPr lang="zh-CN" altLang="en-US" sz="3200">
                <a:ea typeface="楷体_GB2312" pitchFamily="49" charset="-122"/>
              </a:rPr>
              <a:t>概率是多少？</a:t>
            </a:r>
            <a:r>
              <a:rPr lang="en-US" altLang="zh-CN" sz="3200">
                <a:ea typeface="楷体_GB2312" pitchFamily="49" charset="-122"/>
              </a:rPr>
              <a:t>(</a:t>
            </a:r>
            <a:r>
              <a:rPr lang="zh-CN" altLang="en-US" sz="3200">
                <a:ea typeface="楷体_GB2312" pitchFamily="49" charset="-122"/>
              </a:rPr>
              <a:t>这三种品质相互独立</a:t>
            </a:r>
            <a:r>
              <a:rPr lang="en-US" altLang="zh-CN" sz="3200">
                <a:ea typeface="楷体_GB2312" pitchFamily="49" charset="-122"/>
              </a:rPr>
              <a:t>).</a:t>
            </a:r>
          </a:p>
        </p:txBody>
      </p:sp>
      <p:sp>
        <p:nvSpPr>
          <p:cNvPr id="789512" name="Rectangle 8"/>
          <p:cNvSpPr>
            <a:spLocks noChangeArrowheads="1"/>
          </p:cNvSpPr>
          <p:nvPr/>
        </p:nvSpPr>
        <p:spPr bwMode="auto">
          <a:xfrm>
            <a:off x="0" y="3124200"/>
            <a:ext cx="7962900" cy="579438"/>
          </a:xfrm>
          <a:prstGeom prst="rect">
            <a:avLst/>
          </a:prstGeom>
          <a:noFill/>
          <a:ln w="9525">
            <a:noFill/>
            <a:miter lim="800000"/>
            <a:headEnd/>
            <a:tailEnd/>
          </a:ln>
          <a:effectLst/>
        </p:spPr>
        <p:txBody>
          <a:bodyPr wrap="none">
            <a:spAutoFit/>
            <a:flatTx/>
          </a:bodyPr>
          <a:lstStyle/>
          <a:p>
            <a:r>
              <a:rPr lang="zh-CN" altLang="en-US" sz="3200" b="1">
                <a:ea typeface="楷体_GB2312" pitchFamily="49" charset="-122"/>
              </a:rPr>
              <a:t>解 </a:t>
            </a:r>
            <a:r>
              <a:rPr lang="zh-CN" altLang="en-US" sz="3200">
                <a:ea typeface="楷体_GB2312" pitchFamily="49" charset="-122"/>
              </a:rPr>
              <a:t>分别用</a:t>
            </a:r>
            <a:r>
              <a:rPr lang="en-US" altLang="zh-CN" sz="3200" i="1">
                <a:ea typeface="楷体_GB2312" pitchFamily="49" charset="-122"/>
              </a:rPr>
              <a:t>A</a:t>
            </a:r>
            <a:r>
              <a:rPr lang="zh-CN" altLang="en-US" sz="3200" i="1">
                <a:ea typeface="楷体_GB2312" pitchFamily="49" charset="-122"/>
              </a:rPr>
              <a:t>、</a:t>
            </a:r>
            <a:r>
              <a:rPr lang="en-US" altLang="zh-CN" sz="3200" i="1">
                <a:ea typeface="楷体_GB2312" pitchFamily="49" charset="-122"/>
              </a:rPr>
              <a:t>B</a:t>
            </a:r>
            <a:r>
              <a:rPr lang="zh-CN" altLang="en-US" sz="3200" i="1">
                <a:ea typeface="楷体_GB2312" pitchFamily="49" charset="-122"/>
              </a:rPr>
              <a:t>、</a:t>
            </a:r>
            <a:r>
              <a:rPr lang="en-US" altLang="zh-CN" sz="3200" i="1">
                <a:ea typeface="楷体_GB2312" pitchFamily="49" charset="-122"/>
              </a:rPr>
              <a:t>C</a:t>
            </a:r>
            <a:r>
              <a:rPr lang="zh-CN" altLang="en-US" sz="3200">
                <a:ea typeface="楷体_GB2312" pitchFamily="49" charset="-122"/>
              </a:rPr>
              <a:t>表示具有上述品质的姑娘</a:t>
            </a:r>
          </a:p>
        </p:txBody>
      </p:sp>
      <p:sp>
        <p:nvSpPr>
          <p:cNvPr id="789513" name="Rectangle 9"/>
          <p:cNvSpPr>
            <a:spLocks noChangeArrowheads="1"/>
          </p:cNvSpPr>
          <p:nvPr/>
        </p:nvSpPr>
        <p:spPr bwMode="auto">
          <a:xfrm>
            <a:off x="228600" y="4648200"/>
            <a:ext cx="2743200" cy="579438"/>
          </a:xfrm>
          <a:prstGeom prst="rect">
            <a:avLst/>
          </a:prstGeom>
          <a:noFill/>
          <a:ln w="9525">
            <a:noFill/>
            <a:miter lim="800000"/>
            <a:headEnd/>
            <a:tailEnd/>
          </a:ln>
          <a:effectLst/>
        </p:spPr>
        <p:txBody>
          <a:bodyPr>
            <a:spAutoFit/>
            <a:flatTx/>
          </a:bodyPr>
          <a:lstStyle/>
          <a:p>
            <a:pPr eaLnBrk="0" hangingPunct="0">
              <a:spcBef>
                <a:spcPct val="50000"/>
              </a:spcBef>
            </a:pPr>
            <a:r>
              <a:rPr lang="zh-CN" altLang="en-US" sz="3200">
                <a:ea typeface="楷体_GB2312" pitchFamily="49" charset="-122"/>
              </a:rPr>
              <a:t>则所求概率为</a:t>
            </a:r>
          </a:p>
        </p:txBody>
      </p:sp>
      <p:sp>
        <p:nvSpPr>
          <p:cNvPr id="789514" name="Rectangle 10"/>
          <p:cNvSpPr>
            <a:spLocks noChangeArrowheads="1"/>
          </p:cNvSpPr>
          <p:nvPr/>
        </p:nvSpPr>
        <p:spPr bwMode="auto">
          <a:xfrm>
            <a:off x="152400" y="3886200"/>
            <a:ext cx="2216150" cy="579438"/>
          </a:xfrm>
          <a:prstGeom prst="rect">
            <a:avLst/>
          </a:prstGeom>
          <a:noFill/>
          <a:ln w="9525">
            <a:noFill/>
            <a:miter lim="800000"/>
            <a:headEnd/>
            <a:tailEnd/>
          </a:ln>
          <a:effectLst/>
        </p:spPr>
        <p:txBody>
          <a:bodyPr wrap="none">
            <a:spAutoFit/>
            <a:flatTx/>
          </a:bodyPr>
          <a:lstStyle/>
          <a:p>
            <a:r>
              <a:rPr lang="zh-CN" altLang="en-US" sz="3200">
                <a:ea typeface="楷体_GB2312" pitchFamily="49" charset="-122"/>
              </a:rPr>
              <a:t>根据题意有</a:t>
            </a:r>
          </a:p>
        </p:txBody>
      </p:sp>
      <p:sp>
        <p:nvSpPr>
          <p:cNvPr id="789515" name="Rectangle 11"/>
          <p:cNvSpPr>
            <a:spLocks noChangeArrowheads="1"/>
          </p:cNvSpPr>
          <p:nvPr/>
        </p:nvSpPr>
        <p:spPr bwMode="auto">
          <a:xfrm>
            <a:off x="381000" y="5562600"/>
            <a:ext cx="3028950" cy="579438"/>
          </a:xfrm>
          <a:prstGeom prst="rect">
            <a:avLst/>
          </a:prstGeom>
          <a:noFill/>
          <a:ln w="9525">
            <a:noFill/>
            <a:miter lim="800000"/>
            <a:headEnd/>
            <a:tailEnd/>
          </a:ln>
          <a:effectLst/>
        </p:spPr>
        <p:txBody>
          <a:bodyPr wrap="none">
            <a:spAutoFit/>
            <a:flatTx/>
          </a:bodyPr>
          <a:lstStyle/>
          <a:p>
            <a:r>
              <a:rPr lang="zh-CN" altLang="en-US" sz="3200">
                <a:ea typeface="楷体_GB2312" pitchFamily="49" charset="-122"/>
              </a:rPr>
              <a:t>即十亿分之一。</a:t>
            </a:r>
          </a:p>
        </p:txBody>
      </p:sp>
      <p:sp>
        <p:nvSpPr>
          <p:cNvPr id="789517" name="Rectangle 13"/>
          <p:cNvSpPr>
            <a:spLocks noChangeArrowheads="1"/>
          </p:cNvSpPr>
          <p:nvPr/>
        </p:nvSpPr>
        <p:spPr bwMode="auto">
          <a:xfrm>
            <a:off x="228600" y="381000"/>
            <a:ext cx="7981672" cy="584775"/>
          </a:xfrm>
          <a:prstGeom prst="rect">
            <a:avLst/>
          </a:prstGeom>
          <a:noFill/>
          <a:ln w="9525">
            <a:noFill/>
            <a:miter lim="800000"/>
            <a:headEnd/>
            <a:tailEnd/>
          </a:ln>
          <a:effectLst/>
        </p:spPr>
        <p:txBody>
          <a:bodyPr wrap="none">
            <a:spAutoFit/>
            <a:flatTx/>
          </a:bodyPr>
          <a:lstStyle/>
          <a:p>
            <a:r>
              <a:rPr lang="zh-CN" altLang="en-US" sz="3200" dirty="0" smtClean="0">
                <a:ea typeface="楷体_GB2312" pitchFamily="49" charset="-122"/>
              </a:rPr>
              <a:t>有</a:t>
            </a:r>
            <a:r>
              <a:rPr lang="zh-CN" altLang="en-US" sz="3200" dirty="0">
                <a:ea typeface="楷体_GB2312" pitchFamily="49" charset="-122"/>
              </a:rPr>
              <a:t>一个单身汉，他梦想的姑娘有一笔直的鼻</a:t>
            </a:r>
          </a:p>
        </p:txBody>
      </p:sp>
      <p:sp>
        <p:nvSpPr>
          <p:cNvPr id="789518" name="Rectangle 14"/>
          <p:cNvSpPr>
            <a:spLocks noChangeArrowheads="1"/>
          </p:cNvSpPr>
          <p:nvPr/>
        </p:nvSpPr>
        <p:spPr bwMode="auto">
          <a:xfrm>
            <a:off x="228600" y="914400"/>
            <a:ext cx="8718550" cy="579438"/>
          </a:xfrm>
          <a:prstGeom prst="rect">
            <a:avLst/>
          </a:prstGeom>
          <a:noFill/>
          <a:ln w="9525">
            <a:noFill/>
            <a:miter lim="800000"/>
            <a:headEnd/>
            <a:tailEnd/>
          </a:ln>
          <a:effectLst/>
        </p:spPr>
        <p:txBody>
          <a:bodyPr wrap="none">
            <a:spAutoFit/>
            <a:flatTx/>
          </a:bodyPr>
          <a:lstStyle/>
          <a:p>
            <a:r>
              <a:rPr lang="zh-CN" altLang="en-US" sz="3200">
                <a:ea typeface="楷体_GB2312" pitchFamily="49" charset="-122"/>
              </a:rPr>
              <a:t>梁，金色的头发，并有充分的概率统计知识，假</a:t>
            </a:r>
          </a:p>
        </p:txBody>
      </p:sp>
      <p:sp>
        <p:nvSpPr>
          <p:cNvPr id="789519" name="Rectangle 15"/>
          <p:cNvSpPr>
            <a:spLocks noChangeArrowheads="1"/>
          </p:cNvSpPr>
          <p:nvPr/>
        </p:nvSpPr>
        <p:spPr bwMode="auto">
          <a:xfrm>
            <a:off x="0" y="1447800"/>
            <a:ext cx="8820150" cy="579438"/>
          </a:xfrm>
          <a:prstGeom prst="rect">
            <a:avLst/>
          </a:prstGeom>
          <a:noFill/>
          <a:ln w="9525">
            <a:noFill/>
            <a:miter lim="800000"/>
            <a:headEnd/>
            <a:tailEnd/>
          </a:ln>
          <a:effectLst/>
        </p:spPr>
        <p:txBody>
          <a:bodyPr wrap="none">
            <a:spAutoFit/>
            <a:flatTx/>
          </a:bodyPr>
          <a:lstStyle/>
          <a:p>
            <a:r>
              <a:rPr lang="zh-CN" altLang="en-US" sz="3200">
                <a:ea typeface="楷体_GB2312" pitchFamily="49" charset="-122"/>
              </a:rPr>
              <a:t>设对应的概率分别为</a:t>
            </a:r>
            <a:r>
              <a:rPr lang="en-US" altLang="zh-CN" sz="3200">
                <a:ea typeface="楷体_GB2312" pitchFamily="49" charset="-122"/>
              </a:rPr>
              <a:t>0.01, 0.01, 0.00001, </a:t>
            </a:r>
            <a:r>
              <a:rPr lang="zh-CN" altLang="en-US" sz="3200">
                <a:ea typeface="楷体_GB2312" pitchFamily="49" charset="-122"/>
              </a:rPr>
              <a:t>那么他遇</a:t>
            </a:r>
          </a:p>
        </p:txBody>
      </p:sp>
      <p:sp>
        <p:nvSpPr>
          <p:cNvPr id="789520" name="Rectangle 16"/>
          <p:cNvSpPr>
            <a:spLocks noChangeArrowheads="1"/>
          </p:cNvSpPr>
          <p:nvPr/>
        </p:nvSpPr>
        <p:spPr bwMode="auto">
          <a:xfrm>
            <a:off x="0" y="1981200"/>
            <a:ext cx="8582025" cy="579438"/>
          </a:xfrm>
          <a:prstGeom prst="rect">
            <a:avLst/>
          </a:prstGeom>
          <a:noFill/>
          <a:ln w="9525">
            <a:noFill/>
            <a:miter lim="800000"/>
            <a:headEnd/>
            <a:tailEnd/>
          </a:ln>
          <a:effectLst/>
        </p:spPr>
        <p:txBody>
          <a:bodyPr wrap="none">
            <a:spAutoFit/>
            <a:flatTx/>
          </a:bodyPr>
          <a:lstStyle/>
          <a:p>
            <a:r>
              <a:rPr lang="zh-CN" altLang="en-US" sz="3200">
                <a:ea typeface="楷体_GB2312" pitchFamily="49" charset="-122"/>
              </a:rPr>
              <a:t>到第一位姑娘</a:t>
            </a:r>
            <a:r>
              <a:rPr lang="en-US" altLang="zh-CN" sz="3200">
                <a:ea typeface="楷体_GB2312" pitchFamily="49" charset="-122"/>
              </a:rPr>
              <a:t>(</a:t>
            </a:r>
            <a:r>
              <a:rPr lang="zh-CN" altLang="en-US" sz="3200">
                <a:ea typeface="楷体_GB2312" pitchFamily="49" charset="-122"/>
              </a:rPr>
              <a:t>或随机挑一位</a:t>
            </a:r>
            <a:r>
              <a:rPr lang="en-US" altLang="zh-CN" sz="3200">
                <a:ea typeface="楷体_GB2312" pitchFamily="49" charset="-122"/>
              </a:rPr>
              <a:t>)</a:t>
            </a:r>
            <a:r>
              <a:rPr lang="zh-CN" altLang="en-US" sz="3200">
                <a:ea typeface="楷体_GB2312" pitchFamily="49" charset="-122"/>
              </a:rPr>
              <a:t>具有前三种品质的</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9517"/>
                                        </p:tgtEl>
                                        <p:attrNameLst>
                                          <p:attrName>style.visibility</p:attrName>
                                        </p:attrNameLst>
                                      </p:cBhvr>
                                      <p:to>
                                        <p:strVal val="visible"/>
                                      </p:to>
                                    </p:set>
                                    <p:anim calcmode="lin" valueType="num">
                                      <p:cBhvr additive="base">
                                        <p:cTn id="7" dur="500" fill="hold"/>
                                        <p:tgtEl>
                                          <p:spTgt spid="789517"/>
                                        </p:tgtEl>
                                        <p:attrNameLst>
                                          <p:attrName>ppt_x</p:attrName>
                                        </p:attrNameLst>
                                      </p:cBhvr>
                                      <p:tavLst>
                                        <p:tav tm="0">
                                          <p:val>
                                            <p:strVal val="0-#ppt_w/2"/>
                                          </p:val>
                                        </p:tav>
                                        <p:tav tm="100000">
                                          <p:val>
                                            <p:strVal val="#ppt_x"/>
                                          </p:val>
                                        </p:tav>
                                      </p:tavLst>
                                    </p:anim>
                                    <p:anim calcmode="lin" valueType="num">
                                      <p:cBhvr additive="base">
                                        <p:cTn id="8" dur="500" fill="hold"/>
                                        <p:tgtEl>
                                          <p:spTgt spid="7895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9518"/>
                                        </p:tgtEl>
                                        <p:attrNameLst>
                                          <p:attrName>style.visibility</p:attrName>
                                        </p:attrNameLst>
                                      </p:cBhvr>
                                      <p:to>
                                        <p:strVal val="visible"/>
                                      </p:to>
                                    </p:set>
                                    <p:anim calcmode="lin" valueType="num">
                                      <p:cBhvr additive="base">
                                        <p:cTn id="13" dur="500" fill="hold"/>
                                        <p:tgtEl>
                                          <p:spTgt spid="789518"/>
                                        </p:tgtEl>
                                        <p:attrNameLst>
                                          <p:attrName>ppt_x</p:attrName>
                                        </p:attrNameLst>
                                      </p:cBhvr>
                                      <p:tavLst>
                                        <p:tav tm="0">
                                          <p:val>
                                            <p:strVal val="0-#ppt_w/2"/>
                                          </p:val>
                                        </p:tav>
                                        <p:tav tm="100000">
                                          <p:val>
                                            <p:strVal val="#ppt_x"/>
                                          </p:val>
                                        </p:tav>
                                      </p:tavLst>
                                    </p:anim>
                                    <p:anim calcmode="lin" valueType="num">
                                      <p:cBhvr additive="base">
                                        <p:cTn id="14" dur="500" fill="hold"/>
                                        <p:tgtEl>
                                          <p:spTgt spid="7895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9519"/>
                                        </p:tgtEl>
                                        <p:attrNameLst>
                                          <p:attrName>style.visibility</p:attrName>
                                        </p:attrNameLst>
                                      </p:cBhvr>
                                      <p:to>
                                        <p:strVal val="visible"/>
                                      </p:to>
                                    </p:set>
                                    <p:anim calcmode="lin" valueType="num">
                                      <p:cBhvr additive="base">
                                        <p:cTn id="19" dur="500" fill="hold"/>
                                        <p:tgtEl>
                                          <p:spTgt spid="789519"/>
                                        </p:tgtEl>
                                        <p:attrNameLst>
                                          <p:attrName>ppt_x</p:attrName>
                                        </p:attrNameLst>
                                      </p:cBhvr>
                                      <p:tavLst>
                                        <p:tav tm="0">
                                          <p:val>
                                            <p:strVal val="0-#ppt_w/2"/>
                                          </p:val>
                                        </p:tav>
                                        <p:tav tm="100000">
                                          <p:val>
                                            <p:strVal val="#ppt_x"/>
                                          </p:val>
                                        </p:tav>
                                      </p:tavLst>
                                    </p:anim>
                                    <p:anim calcmode="lin" valueType="num">
                                      <p:cBhvr additive="base">
                                        <p:cTn id="20" dur="500" fill="hold"/>
                                        <p:tgtEl>
                                          <p:spTgt spid="789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9520"/>
                                        </p:tgtEl>
                                        <p:attrNameLst>
                                          <p:attrName>style.visibility</p:attrName>
                                        </p:attrNameLst>
                                      </p:cBhvr>
                                      <p:to>
                                        <p:strVal val="visible"/>
                                      </p:to>
                                    </p:set>
                                    <p:anim calcmode="lin" valueType="num">
                                      <p:cBhvr additive="base">
                                        <p:cTn id="25" dur="500" fill="hold"/>
                                        <p:tgtEl>
                                          <p:spTgt spid="789520"/>
                                        </p:tgtEl>
                                        <p:attrNameLst>
                                          <p:attrName>ppt_x</p:attrName>
                                        </p:attrNameLst>
                                      </p:cBhvr>
                                      <p:tavLst>
                                        <p:tav tm="0">
                                          <p:val>
                                            <p:strVal val="0-#ppt_w/2"/>
                                          </p:val>
                                        </p:tav>
                                        <p:tav tm="100000">
                                          <p:val>
                                            <p:strVal val="#ppt_x"/>
                                          </p:val>
                                        </p:tav>
                                      </p:tavLst>
                                    </p:anim>
                                    <p:anim calcmode="lin" valueType="num">
                                      <p:cBhvr additive="base">
                                        <p:cTn id="26" dur="500" fill="hold"/>
                                        <p:tgtEl>
                                          <p:spTgt spid="7895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9511"/>
                                        </p:tgtEl>
                                        <p:attrNameLst>
                                          <p:attrName>style.visibility</p:attrName>
                                        </p:attrNameLst>
                                      </p:cBhvr>
                                      <p:to>
                                        <p:strVal val="visible"/>
                                      </p:to>
                                    </p:set>
                                    <p:anim calcmode="lin" valueType="num">
                                      <p:cBhvr additive="base">
                                        <p:cTn id="31" dur="500" fill="hold"/>
                                        <p:tgtEl>
                                          <p:spTgt spid="789511"/>
                                        </p:tgtEl>
                                        <p:attrNameLst>
                                          <p:attrName>ppt_x</p:attrName>
                                        </p:attrNameLst>
                                      </p:cBhvr>
                                      <p:tavLst>
                                        <p:tav tm="0">
                                          <p:val>
                                            <p:strVal val="0-#ppt_w/2"/>
                                          </p:val>
                                        </p:tav>
                                        <p:tav tm="100000">
                                          <p:val>
                                            <p:strVal val="#ppt_x"/>
                                          </p:val>
                                        </p:tav>
                                      </p:tavLst>
                                    </p:anim>
                                    <p:anim calcmode="lin" valueType="num">
                                      <p:cBhvr additive="base">
                                        <p:cTn id="32" dur="500" fill="hold"/>
                                        <p:tgtEl>
                                          <p:spTgt spid="7895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9512"/>
                                        </p:tgtEl>
                                        <p:attrNameLst>
                                          <p:attrName>style.visibility</p:attrName>
                                        </p:attrNameLst>
                                      </p:cBhvr>
                                      <p:to>
                                        <p:strVal val="visible"/>
                                      </p:to>
                                    </p:set>
                                    <p:anim calcmode="lin" valueType="num">
                                      <p:cBhvr additive="base">
                                        <p:cTn id="37" dur="500" fill="hold"/>
                                        <p:tgtEl>
                                          <p:spTgt spid="789512"/>
                                        </p:tgtEl>
                                        <p:attrNameLst>
                                          <p:attrName>ppt_x</p:attrName>
                                        </p:attrNameLst>
                                      </p:cBhvr>
                                      <p:tavLst>
                                        <p:tav tm="0">
                                          <p:val>
                                            <p:strVal val="0-#ppt_w/2"/>
                                          </p:val>
                                        </p:tav>
                                        <p:tav tm="100000">
                                          <p:val>
                                            <p:strVal val="#ppt_x"/>
                                          </p:val>
                                        </p:tav>
                                      </p:tavLst>
                                    </p:anim>
                                    <p:anim calcmode="lin" valueType="num">
                                      <p:cBhvr additive="base">
                                        <p:cTn id="38" dur="500" fill="hold"/>
                                        <p:tgtEl>
                                          <p:spTgt spid="7895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9514"/>
                                        </p:tgtEl>
                                        <p:attrNameLst>
                                          <p:attrName>style.visibility</p:attrName>
                                        </p:attrNameLst>
                                      </p:cBhvr>
                                      <p:to>
                                        <p:strVal val="visible"/>
                                      </p:to>
                                    </p:set>
                                    <p:anim calcmode="lin" valueType="num">
                                      <p:cBhvr additive="base">
                                        <p:cTn id="43" dur="500" fill="hold"/>
                                        <p:tgtEl>
                                          <p:spTgt spid="789514"/>
                                        </p:tgtEl>
                                        <p:attrNameLst>
                                          <p:attrName>ppt_x</p:attrName>
                                        </p:attrNameLst>
                                      </p:cBhvr>
                                      <p:tavLst>
                                        <p:tav tm="0">
                                          <p:val>
                                            <p:strVal val="0-#ppt_w/2"/>
                                          </p:val>
                                        </p:tav>
                                        <p:tav tm="100000">
                                          <p:val>
                                            <p:strVal val="#ppt_x"/>
                                          </p:val>
                                        </p:tav>
                                      </p:tavLst>
                                    </p:anim>
                                    <p:anim calcmode="lin" valueType="num">
                                      <p:cBhvr additive="base">
                                        <p:cTn id="44" dur="500" fill="hold"/>
                                        <p:tgtEl>
                                          <p:spTgt spid="7895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9509"/>
                                        </p:tgtEl>
                                        <p:attrNameLst>
                                          <p:attrName>style.visibility</p:attrName>
                                        </p:attrNameLst>
                                      </p:cBhvr>
                                      <p:to>
                                        <p:strVal val="visible"/>
                                      </p:to>
                                    </p:set>
                                    <p:anim calcmode="lin" valueType="num">
                                      <p:cBhvr additive="base">
                                        <p:cTn id="49" dur="500" fill="hold"/>
                                        <p:tgtEl>
                                          <p:spTgt spid="789509"/>
                                        </p:tgtEl>
                                        <p:attrNameLst>
                                          <p:attrName>ppt_x</p:attrName>
                                        </p:attrNameLst>
                                      </p:cBhvr>
                                      <p:tavLst>
                                        <p:tav tm="0">
                                          <p:val>
                                            <p:strVal val="0-#ppt_w/2"/>
                                          </p:val>
                                        </p:tav>
                                        <p:tav tm="100000">
                                          <p:val>
                                            <p:strVal val="#ppt_x"/>
                                          </p:val>
                                        </p:tav>
                                      </p:tavLst>
                                    </p:anim>
                                    <p:anim calcmode="lin" valueType="num">
                                      <p:cBhvr additive="base">
                                        <p:cTn id="50" dur="500" fill="hold"/>
                                        <p:tgtEl>
                                          <p:spTgt spid="78950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89513"/>
                                        </p:tgtEl>
                                        <p:attrNameLst>
                                          <p:attrName>style.visibility</p:attrName>
                                        </p:attrNameLst>
                                      </p:cBhvr>
                                      <p:to>
                                        <p:strVal val="visible"/>
                                      </p:to>
                                    </p:set>
                                    <p:anim calcmode="lin" valueType="num">
                                      <p:cBhvr additive="base">
                                        <p:cTn id="55" dur="500" fill="hold"/>
                                        <p:tgtEl>
                                          <p:spTgt spid="789513"/>
                                        </p:tgtEl>
                                        <p:attrNameLst>
                                          <p:attrName>ppt_x</p:attrName>
                                        </p:attrNameLst>
                                      </p:cBhvr>
                                      <p:tavLst>
                                        <p:tav tm="0">
                                          <p:val>
                                            <p:strVal val="0-#ppt_w/2"/>
                                          </p:val>
                                        </p:tav>
                                        <p:tav tm="100000">
                                          <p:val>
                                            <p:strVal val="#ppt_x"/>
                                          </p:val>
                                        </p:tav>
                                      </p:tavLst>
                                    </p:anim>
                                    <p:anim calcmode="lin" valueType="num">
                                      <p:cBhvr additive="base">
                                        <p:cTn id="56" dur="500" fill="hold"/>
                                        <p:tgtEl>
                                          <p:spTgt spid="78951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9508"/>
                                        </p:tgtEl>
                                        <p:attrNameLst>
                                          <p:attrName>style.visibility</p:attrName>
                                        </p:attrNameLst>
                                      </p:cBhvr>
                                      <p:to>
                                        <p:strVal val="visible"/>
                                      </p:to>
                                    </p:set>
                                    <p:anim calcmode="lin" valueType="num">
                                      <p:cBhvr additive="base">
                                        <p:cTn id="61" dur="500" fill="hold"/>
                                        <p:tgtEl>
                                          <p:spTgt spid="789508"/>
                                        </p:tgtEl>
                                        <p:attrNameLst>
                                          <p:attrName>ppt_x</p:attrName>
                                        </p:attrNameLst>
                                      </p:cBhvr>
                                      <p:tavLst>
                                        <p:tav tm="0">
                                          <p:val>
                                            <p:strVal val="0-#ppt_w/2"/>
                                          </p:val>
                                        </p:tav>
                                        <p:tav tm="100000">
                                          <p:val>
                                            <p:strVal val="#ppt_x"/>
                                          </p:val>
                                        </p:tav>
                                      </p:tavLst>
                                    </p:anim>
                                    <p:anim calcmode="lin" valueType="num">
                                      <p:cBhvr additive="base">
                                        <p:cTn id="62" dur="500" fill="hold"/>
                                        <p:tgtEl>
                                          <p:spTgt spid="78950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9515"/>
                                        </p:tgtEl>
                                        <p:attrNameLst>
                                          <p:attrName>style.visibility</p:attrName>
                                        </p:attrNameLst>
                                      </p:cBhvr>
                                      <p:to>
                                        <p:strVal val="visible"/>
                                      </p:to>
                                    </p:set>
                                    <p:anim calcmode="lin" valueType="num">
                                      <p:cBhvr additive="base">
                                        <p:cTn id="67" dur="500" fill="hold"/>
                                        <p:tgtEl>
                                          <p:spTgt spid="789515"/>
                                        </p:tgtEl>
                                        <p:attrNameLst>
                                          <p:attrName>ppt_x</p:attrName>
                                        </p:attrNameLst>
                                      </p:cBhvr>
                                      <p:tavLst>
                                        <p:tav tm="0">
                                          <p:val>
                                            <p:strVal val="0-#ppt_w/2"/>
                                          </p:val>
                                        </p:tav>
                                        <p:tav tm="100000">
                                          <p:val>
                                            <p:strVal val="#ppt_x"/>
                                          </p:val>
                                        </p:tav>
                                      </p:tavLst>
                                    </p:anim>
                                    <p:anim calcmode="lin" valueType="num">
                                      <p:cBhvr additive="base">
                                        <p:cTn id="68" dur="500" fill="hold"/>
                                        <p:tgtEl>
                                          <p:spTgt spid="789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11" grpId="0" autoUpdateAnimBg="0"/>
      <p:bldP spid="789512" grpId="0" autoUpdateAnimBg="0"/>
      <p:bldP spid="789513" grpId="0" autoUpdateAnimBg="0"/>
      <p:bldP spid="789514" grpId="0" autoUpdateAnimBg="0"/>
      <p:bldP spid="789515" grpId="0" autoUpdateAnimBg="0"/>
      <p:bldP spid="789517" grpId="0" autoUpdateAnimBg="0"/>
      <p:bldP spid="789518" grpId="0" autoUpdateAnimBg="0"/>
      <p:bldP spid="789519" grpId="0" autoUpdateAnimBg="0"/>
      <p:bldP spid="789520"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9600" y="838200"/>
            <a:ext cx="7772400" cy="2227263"/>
          </a:xfrm>
          <a:prstGeom prst="rect">
            <a:avLst/>
          </a:prstGeom>
          <a:noFill/>
          <a:ln w="9525">
            <a:noFill/>
            <a:miter lim="800000"/>
            <a:headEnd/>
            <a:tailEnd/>
          </a:ln>
          <a:effectLst/>
        </p:spPr>
        <p:txBody>
          <a:bodyPr anchor="ctr">
            <a:spAutoFit/>
            <a:flatTx/>
          </a:bodyPr>
          <a:lstStyle/>
          <a:p>
            <a:pPr algn="ctr">
              <a:spcBef>
                <a:spcPts val="600"/>
              </a:spcBef>
            </a:pPr>
            <a:r>
              <a:rPr lang="en-US" altLang="zh-CN" sz="2800">
                <a:solidFill>
                  <a:schemeClr val="tx2"/>
                </a:solidFill>
                <a:latin typeface="楷体_GB2312" pitchFamily="49" charset="-122"/>
                <a:ea typeface="楷体_GB2312" pitchFamily="49" charset="-122"/>
              </a:rPr>
              <a:t>EX</a:t>
            </a:r>
            <a:r>
              <a:rPr lang="en-US" altLang="zh-CN" sz="2800">
                <a:latin typeface="楷体_GB2312" pitchFamily="49" charset="-122"/>
                <a:ea typeface="楷体_GB2312" pitchFamily="49" charset="-122"/>
              </a:rPr>
              <a:t>:</a:t>
            </a:r>
            <a:r>
              <a:rPr lang="zh-CN" altLang="en-US" sz="2800" b="1">
                <a:latin typeface="楷体_GB2312" pitchFamily="49" charset="-122"/>
                <a:ea typeface="楷体_GB2312" pitchFamily="49" charset="-122"/>
              </a:rPr>
              <a:t>一个学生欲到三家图书馆借一本参考书．每家图书馆购进这种书的概率是</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，购进这种书的图书馆中该书被借完了的概率也是</a:t>
            </a:r>
            <a:r>
              <a:rPr lang="en-US" altLang="zh-CN" sz="2800" b="1">
                <a:latin typeface="楷体_GB2312" pitchFamily="49" charset="-122"/>
                <a:ea typeface="楷体_GB2312" pitchFamily="49" charset="-122"/>
              </a:rPr>
              <a:t>1/2</a:t>
            </a:r>
            <a:r>
              <a:rPr lang="zh-CN" altLang="en-US" sz="2800" b="1">
                <a:latin typeface="楷体_GB2312" pitchFamily="49" charset="-122"/>
                <a:ea typeface="楷体_GB2312" pitchFamily="49" charset="-122"/>
              </a:rPr>
              <a:t>．各家图书馆是否购进该书相互独立．问该学生能够借到书的概率是多少？</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up)">
                                      <p:cBhvr>
                                        <p:cTn id="7" dur="10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5"/>
          <p:cNvSpPr txBox="1">
            <a:spLocks noChangeArrowheads="1"/>
          </p:cNvSpPr>
          <p:nvPr/>
        </p:nvSpPr>
        <p:spPr bwMode="auto">
          <a:xfrm>
            <a:off x="684213" y="1571612"/>
            <a:ext cx="7991475" cy="946150"/>
          </a:xfrm>
          <a:prstGeom prst="rect">
            <a:avLst/>
          </a:prstGeom>
          <a:noFill/>
          <a:ln w="9525">
            <a:noFill/>
            <a:miter lim="800000"/>
            <a:headEnd/>
            <a:tailEnd/>
          </a:ln>
          <a:effectLst/>
        </p:spPr>
        <p:txBody>
          <a:bodyPr>
            <a:spAutoFit/>
            <a:flatTx/>
          </a:bodyPr>
          <a:lstStyle/>
          <a:p>
            <a:pPr>
              <a:spcBef>
                <a:spcPct val="50000"/>
              </a:spcBef>
            </a:pPr>
            <a:r>
              <a:rPr lang="zh-CN" altLang="en-US" sz="2800" b="1" dirty="0">
                <a:latin typeface="楷体_GB2312" pitchFamily="49" charset="-122"/>
                <a:ea typeface="楷体_GB2312" pitchFamily="49" charset="-122"/>
              </a:rPr>
              <a:t>解</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设</a:t>
            </a:r>
            <a:r>
              <a:rPr lang="en-US" altLang="zh-CN" sz="2800" b="1" dirty="0">
                <a:latin typeface="楷体_GB2312" pitchFamily="49" charset="-122"/>
                <a:ea typeface="楷体_GB2312" pitchFamily="49" charset="-122"/>
              </a:rPr>
              <a:t>A</a:t>
            </a:r>
            <a:r>
              <a:rPr lang="en-US" altLang="zh-CN" sz="2800" b="1" baseline="-25000" dirty="0">
                <a:latin typeface="楷体_GB2312" pitchFamily="49" charset="-122"/>
                <a:ea typeface="楷体_GB2312" pitchFamily="49" charset="-122"/>
              </a:rPr>
              <a:t>i</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第</a:t>
            </a:r>
            <a:r>
              <a:rPr lang="en-US" altLang="zh-CN" sz="2800" b="1" dirty="0" err="1">
                <a:latin typeface="楷体_GB2312" pitchFamily="49" charset="-122"/>
                <a:ea typeface="楷体_GB2312" pitchFamily="49" charset="-122"/>
              </a:rPr>
              <a:t>i</a:t>
            </a:r>
            <a:r>
              <a:rPr lang="zh-CN" altLang="en-US" sz="2800" b="1" dirty="0">
                <a:latin typeface="楷体_GB2312" pitchFamily="49" charset="-122"/>
                <a:ea typeface="楷体_GB2312" pitchFamily="49" charset="-122"/>
              </a:rPr>
              <a:t>家图书馆有这本书</a:t>
            </a:r>
            <a:r>
              <a:rPr lang="en-US" altLang="zh-CN" sz="2800" b="1" dirty="0">
                <a:latin typeface="楷体_GB2312" pitchFamily="49" charset="-122"/>
                <a:ea typeface="楷体_GB2312" pitchFamily="49" charset="-122"/>
              </a:rPr>
              <a:t>;B--</a:t>
            </a:r>
            <a:r>
              <a:rPr lang="zh-CN" altLang="en-US" sz="2800" b="1" dirty="0">
                <a:ea typeface="楷体_GB2312" pitchFamily="49" charset="-122"/>
              </a:rPr>
              <a:t>该学生能够借到书</a:t>
            </a:r>
            <a:r>
              <a:rPr lang="en-US" altLang="zh-CN" sz="2800" b="1" dirty="0">
                <a:ea typeface="楷体_GB2312" pitchFamily="49" charset="-122"/>
              </a:rPr>
              <a:t>.</a:t>
            </a:r>
          </a:p>
        </p:txBody>
      </p:sp>
      <p:graphicFrame>
        <p:nvGraphicFramePr>
          <p:cNvPr id="65542" name="Object 6"/>
          <p:cNvGraphicFramePr>
            <a:graphicFrameLocks noChangeAspect="1"/>
          </p:cNvGraphicFramePr>
          <p:nvPr/>
        </p:nvGraphicFramePr>
        <p:xfrm>
          <a:off x="900113" y="2506649"/>
          <a:ext cx="4535487" cy="595313"/>
        </p:xfrm>
        <a:graphic>
          <a:graphicData uri="http://schemas.openxmlformats.org/presentationml/2006/ole">
            <p:oleObj spid="_x0000_s611330" name="Equation" r:id="rId3" imgW="1739880" imgH="228600" progId="">
              <p:embed/>
            </p:oleObj>
          </a:graphicData>
        </a:graphic>
      </p:graphicFrame>
      <p:graphicFrame>
        <p:nvGraphicFramePr>
          <p:cNvPr id="65543" name="Object 7"/>
          <p:cNvGraphicFramePr>
            <a:graphicFrameLocks noChangeAspect="1"/>
          </p:cNvGraphicFramePr>
          <p:nvPr/>
        </p:nvGraphicFramePr>
        <p:xfrm>
          <a:off x="827088" y="3082912"/>
          <a:ext cx="3673475" cy="592137"/>
        </p:xfrm>
        <a:graphic>
          <a:graphicData uri="http://schemas.openxmlformats.org/presentationml/2006/ole">
            <p:oleObj spid="_x0000_s611331" name="Equation" r:id="rId4" imgW="1574640" imgH="253800" progId="">
              <p:embed/>
            </p:oleObj>
          </a:graphicData>
        </a:graphic>
      </p:graphicFrame>
      <p:graphicFrame>
        <p:nvGraphicFramePr>
          <p:cNvPr id="65544" name="Object 8"/>
          <p:cNvGraphicFramePr>
            <a:graphicFrameLocks noChangeAspect="1"/>
          </p:cNvGraphicFramePr>
          <p:nvPr/>
        </p:nvGraphicFramePr>
        <p:xfrm>
          <a:off x="4500563" y="3082912"/>
          <a:ext cx="3970337" cy="592137"/>
        </p:xfrm>
        <a:graphic>
          <a:graphicData uri="http://schemas.openxmlformats.org/presentationml/2006/ole">
            <p:oleObj spid="_x0000_s611332" name="Equation" r:id="rId5" imgW="1701720" imgH="253800" progId="">
              <p:embed/>
            </p:oleObj>
          </a:graphicData>
        </a:graphic>
      </p:graphicFrame>
      <p:graphicFrame>
        <p:nvGraphicFramePr>
          <p:cNvPr id="65545" name="Object 9"/>
          <p:cNvGraphicFramePr>
            <a:graphicFrameLocks noChangeAspect="1"/>
          </p:cNvGraphicFramePr>
          <p:nvPr/>
        </p:nvGraphicFramePr>
        <p:xfrm>
          <a:off x="900113" y="3659174"/>
          <a:ext cx="2852737" cy="1147763"/>
        </p:xfrm>
        <a:graphic>
          <a:graphicData uri="http://schemas.openxmlformats.org/presentationml/2006/ole">
            <p:oleObj spid="_x0000_s611333" name="Equation" r:id="rId6" imgW="1168200" imgH="46980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wipe(up)">
                                      <p:cBhvr>
                                        <p:cTn id="7" dur="10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5542"/>
                                        </p:tgtEl>
                                        <p:attrNameLst>
                                          <p:attrName>style.visibility</p:attrName>
                                        </p:attrNameLst>
                                      </p:cBhvr>
                                      <p:to>
                                        <p:strVal val="visible"/>
                                      </p:to>
                                    </p:set>
                                    <p:animEffect transition="in" filter="wipe(up)">
                                      <p:cBhvr>
                                        <p:cTn id="12" dur="1000"/>
                                        <p:tgtEl>
                                          <p:spTgt spid="655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5543"/>
                                        </p:tgtEl>
                                        <p:attrNameLst>
                                          <p:attrName>style.visibility</p:attrName>
                                        </p:attrNameLst>
                                      </p:cBhvr>
                                      <p:to>
                                        <p:strVal val="visible"/>
                                      </p:to>
                                    </p:set>
                                    <p:animEffect transition="in" filter="wipe(up)">
                                      <p:cBhvr>
                                        <p:cTn id="17" dur="1000"/>
                                        <p:tgtEl>
                                          <p:spTgt spid="655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wipe(up)">
                                      <p:cBhvr>
                                        <p:cTn id="22" dur="1000"/>
                                        <p:tgtEl>
                                          <p:spTgt spid="655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5545"/>
                                        </p:tgtEl>
                                        <p:attrNameLst>
                                          <p:attrName>style.visibility</p:attrName>
                                        </p:attrNameLst>
                                      </p:cBhvr>
                                      <p:to>
                                        <p:strVal val="visible"/>
                                      </p:to>
                                    </p:set>
                                    <p:animEffect transition="in" filter="wipe(up)">
                                      <p:cBhvr>
                                        <p:cTn id="27" dur="1000"/>
                                        <p:tgtEl>
                                          <p:spTgt spid="6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84213" y="1341438"/>
            <a:ext cx="7092951" cy="1150937"/>
            <a:chOff x="319" y="1890"/>
            <a:chExt cx="3200" cy="309"/>
          </a:xfrm>
        </p:grpSpPr>
        <p:sp>
          <p:nvSpPr>
            <p:cNvPr id="92174" name="Text Box 5"/>
            <p:cNvSpPr txBox="1">
              <a:spLocks noChangeArrowheads="1"/>
            </p:cNvSpPr>
            <p:nvPr/>
          </p:nvSpPr>
          <p:spPr bwMode="auto">
            <a:xfrm>
              <a:off x="319" y="1890"/>
              <a:ext cx="83" cy="172"/>
            </a:xfrm>
            <a:prstGeom prst="rect">
              <a:avLst/>
            </a:prstGeom>
            <a:noFill/>
            <a:ln w="9525">
              <a:noFill/>
              <a:miter lim="800000"/>
              <a:headEnd/>
              <a:tailEnd/>
            </a:ln>
          </p:spPr>
          <p:txBody>
            <a:bodyPr wrap="none">
              <a:spAutoFit/>
            </a:bodyPr>
            <a:lstStyle/>
            <a:p>
              <a:pPr>
                <a:buFont typeface="Wingdings" pitchFamily="2" charset="2"/>
                <a:buNone/>
              </a:pPr>
              <a:endParaRPr lang="en-US" altLang="zh-CN" sz="3600">
                <a:ea typeface="楷体_GB2312" pitchFamily="49" charset="-122"/>
              </a:endParaRPr>
            </a:p>
          </p:txBody>
        </p:sp>
        <p:graphicFrame>
          <p:nvGraphicFramePr>
            <p:cNvPr id="92166" name="Object 6"/>
            <p:cNvGraphicFramePr>
              <a:graphicFrameLocks noChangeAspect="1"/>
            </p:cNvGraphicFramePr>
            <p:nvPr/>
          </p:nvGraphicFramePr>
          <p:xfrm>
            <a:off x="2511" y="2055"/>
            <a:ext cx="1008" cy="144"/>
          </p:xfrm>
          <a:graphic>
            <a:graphicData uri="http://schemas.openxmlformats.org/presentationml/2006/ole">
              <p:oleObj spid="_x0000_s92166" name="Equation" r:id="rId3" imgW="1600200" imgH="228600" progId="Equation.3">
                <p:embed/>
              </p:oleObj>
            </a:graphicData>
          </a:graphic>
        </p:graphicFrame>
      </p:grpSp>
      <p:sp>
        <p:nvSpPr>
          <p:cNvPr id="945159" name="Text Box 7"/>
          <p:cNvSpPr txBox="1">
            <a:spLocks noChangeArrowheads="1"/>
          </p:cNvSpPr>
          <p:nvPr/>
        </p:nvSpPr>
        <p:spPr bwMode="auto">
          <a:xfrm>
            <a:off x="1474788" y="2565400"/>
            <a:ext cx="6762750" cy="519113"/>
          </a:xfrm>
          <a:prstGeom prst="rect">
            <a:avLst/>
          </a:prstGeom>
          <a:noFill/>
          <a:ln w="9525">
            <a:noFill/>
            <a:miter lim="800000"/>
            <a:headEnd/>
            <a:tailEnd/>
          </a:ln>
        </p:spPr>
        <p:txBody>
          <a:bodyPr wrap="none">
            <a:spAutoFit/>
          </a:bodyPr>
          <a:lstStyle/>
          <a:p>
            <a:r>
              <a:rPr lang="zh-CN" altLang="en-US">
                <a:latin typeface="宋体" pitchFamily="2" charset="-122"/>
                <a:ea typeface="宋体" pitchFamily="2" charset="-122"/>
              </a:rPr>
              <a:t>任何一对相互独立,则其它三对也相互独立</a:t>
            </a:r>
          </a:p>
        </p:txBody>
      </p:sp>
      <p:grpSp>
        <p:nvGrpSpPr>
          <p:cNvPr id="3" name="Group 8"/>
          <p:cNvGrpSpPr>
            <a:grpSpLocks/>
          </p:cNvGrpSpPr>
          <p:nvPr/>
        </p:nvGrpSpPr>
        <p:grpSpPr bwMode="auto">
          <a:xfrm>
            <a:off x="1692275" y="3213100"/>
            <a:ext cx="6492875" cy="825500"/>
            <a:chOff x="518" y="2602"/>
            <a:chExt cx="3850" cy="414"/>
          </a:xfrm>
        </p:grpSpPr>
        <p:sp>
          <p:nvSpPr>
            <p:cNvPr id="92173" name="Text Box 9"/>
            <p:cNvSpPr txBox="1">
              <a:spLocks noChangeArrowheads="1"/>
            </p:cNvSpPr>
            <p:nvPr/>
          </p:nvSpPr>
          <p:spPr bwMode="auto">
            <a:xfrm>
              <a:off x="518" y="2602"/>
              <a:ext cx="1194" cy="322"/>
            </a:xfrm>
            <a:prstGeom prst="rect">
              <a:avLst/>
            </a:prstGeom>
            <a:noFill/>
            <a:ln w="9525">
              <a:noFill/>
              <a:miter lim="800000"/>
              <a:headEnd/>
              <a:tailEnd/>
            </a:ln>
          </p:spPr>
          <p:txBody>
            <a:bodyPr wrap="none">
              <a:spAutoFit/>
            </a:bodyPr>
            <a:lstStyle/>
            <a:p>
              <a:r>
                <a:rPr lang="zh-CN" altLang="en-US" sz="3600">
                  <a:ea typeface="楷体_GB2312" pitchFamily="49" charset="-122"/>
                </a:rPr>
                <a:t>试证其一</a:t>
              </a:r>
            </a:p>
          </p:txBody>
        </p:sp>
        <p:graphicFrame>
          <p:nvGraphicFramePr>
            <p:cNvPr id="92165" name="Object 10"/>
            <p:cNvGraphicFramePr>
              <a:graphicFrameLocks noChangeAspect="1"/>
            </p:cNvGraphicFramePr>
            <p:nvPr/>
          </p:nvGraphicFramePr>
          <p:xfrm>
            <a:off x="1824" y="2640"/>
            <a:ext cx="2544" cy="376"/>
          </p:xfrm>
          <a:graphic>
            <a:graphicData uri="http://schemas.openxmlformats.org/presentationml/2006/ole">
              <p:oleObj spid="_x0000_s92165" name="Equation" r:id="rId4" imgW="1447560" imgH="241200" progId="Equation.3">
                <p:embed/>
              </p:oleObj>
            </a:graphicData>
          </a:graphic>
        </p:graphicFrame>
      </p:grpSp>
      <p:sp>
        <p:nvSpPr>
          <p:cNvPr id="945163" name="Text Box 11"/>
          <p:cNvSpPr txBox="1">
            <a:spLocks noChangeArrowheads="1"/>
          </p:cNvSpPr>
          <p:nvPr/>
        </p:nvSpPr>
        <p:spPr bwMode="auto">
          <a:xfrm>
            <a:off x="1331913" y="4005263"/>
            <a:ext cx="1555750" cy="641350"/>
          </a:xfrm>
          <a:prstGeom prst="rect">
            <a:avLst/>
          </a:prstGeom>
          <a:noFill/>
          <a:ln w="9525">
            <a:noFill/>
            <a:miter lim="800000"/>
            <a:headEnd/>
            <a:tailEnd/>
          </a:ln>
        </p:spPr>
        <p:txBody>
          <a:bodyPr wrap="none">
            <a:spAutoFit/>
          </a:bodyPr>
          <a:lstStyle/>
          <a:p>
            <a:r>
              <a:rPr lang="zh-CN" altLang="en-US" sz="3600">
                <a:ea typeface="楷体_GB2312" pitchFamily="49" charset="-122"/>
              </a:rPr>
              <a:t>事实上</a:t>
            </a:r>
          </a:p>
        </p:txBody>
      </p:sp>
      <p:graphicFrame>
        <p:nvGraphicFramePr>
          <p:cNvPr id="945164" name="Object 12"/>
          <p:cNvGraphicFramePr>
            <a:graphicFrameLocks noChangeAspect="1"/>
          </p:cNvGraphicFramePr>
          <p:nvPr/>
        </p:nvGraphicFramePr>
        <p:xfrm>
          <a:off x="2484438" y="4437063"/>
          <a:ext cx="6362700" cy="804862"/>
        </p:xfrm>
        <a:graphic>
          <a:graphicData uri="http://schemas.openxmlformats.org/presentationml/2006/ole">
            <p:oleObj spid="_x0000_s92162" name="Equation" r:id="rId5" imgW="2273040" imgH="241200" progId="Equation.3">
              <p:embed/>
            </p:oleObj>
          </a:graphicData>
        </a:graphic>
      </p:graphicFrame>
      <p:graphicFrame>
        <p:nvGraphicFramePr>
          <p:cNvPr id="945165" name="Object 13"/>
          <p:cNvGraphicFramePr>
            <a:graphicFrameLocks noChangeAspect="1"/>
          </p:cNvGraphicFramePr>
          <p:nvPr/>
        </p:nvGraphicFramePr>
        <p:xfrm>
          <a:off x="3690938" y="5876925"/>
          <a:ext cx="5148262" cy="684213"/>
        </p:xfrm>
        <a:graphic>
          <a:graphicData uri="http://schemas.openxmlformats.org/presentationml/2006/ole">
            <p:oleObj spid="_x0000_s92163" name="Equation" r:id="rId6" imgW="1828800" imgH="241200" progId="Equation.3">
              <p:embed/>
            </p:oleObj>
          </a:graphicData>
        </a:graphic>
      </p:graphicFrame>
      <p:graphicFrame>
        <p:nvGraphicFramePr>
          <p:cNvPr id="945166" name="Object 14"/>
          <p:cNvGraphicFramePr>
            <a:graphicFrameLocks noChangeAspect="1"/>
          </p:cNvGraphicFramePr>
          <p:nvPr/>
        </p:nvGraphicFramePr>
        <p:xfrm>
          <a:off x="3635375" y="5084763"/>
          <a:ext cx="3657600" cy="762000"/>
        </p:xfrm>
        <a:graphic>
          <a:graphicData uri="http://schemas.openxmlformats.org/presentationml/2006/ole">
            <p:oleObj spid="_x0000_s92164" name="Equation" r:id="rId7" imgW="1231560" imgH="241200" progId="Equation.3">
              <p:embed/>
            </p:oleObj>
          </a:graphicData>
        </a:graphic>
      </p:graphicFrame>
      <p:sp>
        <p:nvSpPr>
          <p:cNvPr id="92171" name="Rectangle 15"/>
          <p:cNvSpPr>
            <a:spLocks noChangeArrowheads="1"/>
          </p:cNvSpPr>
          <p:nvPr/>
        </p:nvSpPr>
        <p:spPr bwMode="auto">
          <a:xfrm>
            <a:off x="1403350" y="1989138"/>
            <a:ext cx="2765425" cy="519112"/>
          </a:xfrm>
          <a:prstGeom prst="rect">
            <a:avLst/>
          </a:prstGeom>
          <a:noFill/>
          <a:ln w="9525">
            <a:noFill/>
            <a:miter lim="800000"/>
            <a:headEnd/>
            <a:tailEnd/>
          </a:ln>
        </p:spPr>
        <p:txBody>
          <a:bodyPr wrap="none">
            <a:spAutoFit/>
          </a:bodyPr>
          <a:lstStyle/>
          <a:p>
            <a:r>
              <a:rPr lang="zh-CN" altLang="en-US" b="1">
                <a:solidFill>
                  <a:srgbClr val="0000CC"/>
                </a:solidFill>
                <a:ea typeface="宋体" pitchFamily="2" charset="-122"/>
              </a:rPr>
              <a:t>定理</a:t>
            </a:r>
            <a:r>
              <a:rPr lang="zh-CN" altLang="en-US">
                <a:ea typeface="宋体" pitchFamily="2" charset="-122"/>
              </a:rPr>
              <a:t>： 四对事件</a:t>
            </a:r>
          </a:p>
        </p:txBody>
      </p:sp>
      <p:sp>
        <p:nvSpPr>
          <p:cNvPr id="945168" name="Text Box 16"/>
          <p:cNvSpPr txBox="1">
            <a:spLocks noChangeArrowheads="1"/>
          </p:cNvSpPr>
          <p:nvPr/>
        </p:nvSpPr>
        <p:spPr bwMode="auto">
          <a:xfrm>
            <a:off x="1474788" y="908050"/>
            <a:ext cx="6697662" cy="762000"/>
          </a:xfrm>
          <a:prstGeom prst="rect">
            <a:avLst/>
          </a:prstGeom>
          <a:noFill/>
          <a:ln w="9525">
            <a:noFill/>
            <a:miter lim="800000"/>
            <a:headEnd/>
            <a:tailEnd/>
          </a:ln>
        </p:spPr>
        <p:txBody>
          <a:bodyPr>
            <a:spAutoFit/>
          </a:bodyPr>
          <a:lstStyle/>
          <a:p>
            <a:r>
              <a:rPr lang="zh-CN" altLang="en-US" sz="4400" b="1">
                <a:ea typeface="宋体" pitchFamily="2" charset="-122"/>
              </a:rPr>
              <a:t>事件的独立性</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945159"/>
                                        </p:tgtEl>
                                        <p:attrNameLst>
                                          <p:attrName>style.visibility</p:attrName>
                                        </p:attrNameLst>
                                      </p:cBhvr>
                                      <p:to>
                                        <p:strVal val="visible"/>
                                      </p:to>
                                    </p:set>
                                    <p:animEffect transition="in" filter="wipe(left)">
                                      <p:cBhvr>
                                        <p:cTn id="11" dur="500"/>
                                        <p:tgtEl>
                                          <p:spTgt spid="94515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1000"/>
                                  </p:stCondLst>
                                  <p:childTnLst>
                                    <p:set>
                                      <p:cBhvr>
                                        <p:cTn id="19" dur="1" fill="hold">
                                          <p:stCondLst>
                                            <p:cond delay="0"/>
                                          </p:stCondLst>
                                        </p:cTn>
                                        <p:tgtEl>
                                          <p:spTgt spid="945163"/>
                                        </p:tgtEl>
                                        <p:attrNameLst>
                                          <p:attrName>style.visibility</p:attrName>
                                        </p:attrNameLst>
                                      </p:cBhvr>
                                      <p:to>
                                        <p:strVal val="visible"/>
                                      </p:to>
                                    </p:set>
                                    <p:animEffect transition="in" filter="wipe(left)">
                                      <p:cBhvr>
                                        <p:cTn id="20" dur="500"/>
                                        <p:tgtEl>
                                          <p:spTgt spid="945163"/>
                                        </p:tgtEl>
                                      </p:cBhvr>
                                    </p:animEffect>
                                  </p:childTnLst>
                                </p:cTn>
                              </p:par>
                            </p:childTnLst>
                          </p:cTn>
                        </p:par>
                        <p:par>
                          <p:cTn id="21" fill="hold">
                            <p:stCondLst>
                              <p:cond delay="2000"/>
                            </p:stCondLst>
                            <p:childTnLst>
                              <p:par>
                                <p:cTn id="22" presetID="22" presetClass="entr" presetSubtype="8" fill="hold" nodeType="afterEffect">
                                  <p:stCondLst>
                                    <p:cond delay="1000"/>
                                  </p:stCondLst>
                                  <p:childTnLst>
                                    <p:set>
                                      <p:cBhvr>
                                        <p:cTn id="23" dur="1" fill="hold">
                                          <p:stCondLst>
                                            <p:cond delay="0"/>
                                          </p:stCondLst>
                                        </p:cTn>
                                        <p:tgtEl>
                                          <p:spTgt spid="945164"/>
                                        </p:tgtEl>
                                        <p:attrNameLst>
                                          <p:attrName>style.visibility</p:attrName>
                                        </p:attrNameLst>
                                      </p:cBhvr>
                                      <p:to>
                                        <p:strVal val="visible"/>
                                      </p:to>
                                    </p:set>
                                    <p:animEffect transition="in" filter="wipe(left)">
                                      <p:cBhvr>
                                        <p:cTn id="24" dur="500"/>
                                        <p:tgtEl>
                                          <p:spTgt spid="945164"/>
                                        </p:tgtEl>
                                      </p:cBhvr>
                                    </p:animEffect>
                                  </p:childTnLst>
                                </p:cTn>
                              </p:par>
                            </p:childTnLst>
                          </p:cTn>
                        </p:par>
                        <p:par>
                          <p:cTn id="25" fill="hold">
                            <p:stCondLst>
                              <p:cond delay="3500"/>
                            </p:stCondLst>
                            <p:childTnLst>
                              <p:par>
                                <p:cTn id="26" presetID="22" presetClass="entr" presetSubtype="8" fill="hold" nodeType="afterEffect">
                                  <p:stCondLst>
                                    <p:cond delay="2000"/>
                                  </p:stCondLst>
                                  <p:childTnLst>
                                    <p:set>
                                      <p:cBhvr>
                                        <p:cTn id="27" dur="1" fill="hold">
                                          <p:stCondLst>
                                            <p:cond delay="0"/>
                                          </p:stCondLst>
                                        </p:cTn>
                                        <p:tgtEl>
                                          <p:spTgt spid="945166"/>
                                        </p:tgtEl>
                                        <p:attrNameLst>
                                          <p:attrName>style.visibility</p:attrName>
                                        </p:attrNameLst>
                                      </p:cBhvr>
                                      <p:to>
                                        <p:strVal val="visible"/>
                                      </p:to>
                                    </p:set>
                                    <p:animEffect transition="in" filter="wipe(left)">
                                      <p:cBhvr>
                                        <p:cTn id="28" dur="500"/>
                                        <p:tgtEl>
                                          <p:spTgt spid="945166"/>
                                        </p:tgtEl>
                                      </p:cBhvr>
                                    </p:animEffect>
                                  </p:childTnLst>
                                </p:cTn>
                              </p:par>
                            </p:childTnLst>
                          </p:cTn>
                        </p:par>
                        <p:par>
                          <p:cTn id="29" fill="hold">
                            <p:stCondLst>
                              <p:cond delay="6000"/>
                            </p:stCondLst>
                            <p:childTnLst>
                              <p:par>
                                <p:cTn id="30" presetID="22" presetClass="entr" presetSubtype="8" fill="hold" nodeType="afterEffect">
                                  <p:stCondLst>
                                    <p:cond delay="2000"/>
                                  </p:stCondLst>
                                  <p:childTnLst>
                                    <p:set>
                                      <p:cBhvr>
                                        <p:cTn id="31" dur="1" fill="hold">
                                          <p:stCondLst>
                                            <p:cond delay="0"/>
                                          </p:stCondLst>
                                        </p:cTn>
                                        <p:tgtEl>
                                          <p:spTgt spid="945165"/>
                                        </p:tgtEl>
                                        <p:attrNameLst>
                                          <p:attrName>style.visibility</p:attrName>
                                        </p:attrNameLst>
                                      </p:cBhvr>
                                      <p:to>
                                        <p:strVal val="visible"/>
                                      </p:to>
                                    </p:set>
                                    <p:animEffect transition="in" filter="wipe(left)">
                                      <p:cBhvr>
                                        <p:cTn id="32" dur="500"/>
                                        <p:tgtEl>
                                          <p:spTgt spid="945165"/>
                                        </p:tgtEl>
                                      </p:cBhvr>
                                    </p:animEffect>
                                  </p:childTnLst>
                                </p:cTn>
                              </p:par>
                            </p:childTnLst>
                          </p:cTn>
                        </p:par>
                        <p:par>
                          <p:cTn id="33" fill="hold">
                            <p:stCondLst>
                              <p:cond delay="8500"/>
                            </p:stCondLst>
                            <p:childTnLst>
                              <p:par>
                                <p:cTn id="34" presetID="16" presetClass="entr" presetSubtype="37" fill="hold" grpId="0" nodeType="afterEffect">
                                  <p:stCondLst>
                                    <p:cond delay="0"/>
                                  </p:stCondLst>
                                  <p:childTnLst>
                                    <p:set>
                                      <p:cBhvr>
                                        <p:cTn id="35" dur="1" fill="hold">
                                          <p:stCondLst>
                                            <p:cond delay="0"/>
                                          </p:stCondLst>
                                        </p:cTn>
                                        <p:tgtEl>
                                          <p:spTgt spid="945168"/>
                                        </p:tgtEl>
                                        <p:attrNameLst>
                                          <p:attrName>style.visibility</p:attrName>
                                        </p:attrNameLst>
                                      </p:cBhvr>
                                      <p:to>
                                        <p:strVal val="visible"/>
                                      </p:to>
                                    </p:set>
                                    <p:animEffect transition="in" filter="barn(outVertical)">
                                      <p:cBhvr>
                                        <p:cTn id="36" dur="500"/>
                                        <p:tgtEl>
                                          <p:spTgt spid="945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9" grpId="0" autoUpdateAnimBg="0"/>
      <p:bldP spid="945163" grpId="0" autoUpdateAnimBg="0"/>
      <p:bldP spid="945168" grpId="0"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0" name="Text Box 4"/>
          <p:cNvSpPr txBox="1">
            <a:spLocks noChangeArrowheads="1"/>
          </p:cNvSpPr>
          <p:nvPr/>
        </p:nvSpPr>
        <p:spPr bwMode="auto">
          <a:xfrm>
            <a:off x="2563813" y="241300"/>
            <a:ext cx="6127750" cy="1190625"/>
          </a:xfrm>
          <a:prstGeom prst="rect">
            <a:avLst/>
          </a:prstGeom>
          <a:noFill/>
          <a:ln w="9525">
            <a:noFill/>
            <a:miter lim="800000"/>
            <a:headEnd/>
            <a:tailEnd/>
          </a:ln>
        </p:spPr>
        <p:txBody>
          <a:bodyPr wrap="none">
            <a:spAutoFit/>
          </a:bodyPr>
          <a:lstStyle/>
          <a:p>
            <a:r>
              <a:rPr lang="zh-CN" altLang="en-US" sz="3600" b="1">
                <a:solidFill>
                  <a:srgbClr val="0000CC"/>
                </a:solidFill>
                <a:latin typeface="宋体" pitchFamily="2" charset="-122"/>
                <a:ea typeface="宋体" pitchFamily="2" charset="-122"/>
              </a:rPr>
              <a:t>三事件 </a:t>
            </a:r>
            <a:r>
              <a:rPr lang="en-US" altLang="zh-CN" sz="3600" b="1" i="1">
                <a:solidFill>
                  <a:srgbClr val="0000CC"/>
                </a:solidFill>
                <a:latin typeface="宋体" pitchFamily="2" charset="-122"/>
                <a:ea typeface="宋体" pitchFamily="2" charset="-122"/>
              </a:rPr>
              <a:t>A</a:t>
            </a:r>
            <a:r>
              <a:rPr lang="en-US" altLang="zh-CN" sz="3600" b="1">
                <a:solidFill>
                  <a:srgbClr val="0000CC"/>
                </a:solidFill>
                <a:latin typeface="宋体" pitchFamily="2" charset="-122"/>
                <a:ea typeface="宋体" pitchFamily="2" charset="-122"/>
              </a:rPr>
              <a:t>, </a:t>
            </a:r>
            <a:r>
              <a:rPr lang="en-US" altLang="zh-CN" sz="3600" b="1" i="1">
                <a:solidFill>
                  <a:srgbClr val="0000CC"/>
                </a:solidFill>
                <a:latin typeface="宋体" pitchFamily="2" charset="-122"/>
                <a:ea typeface="宋体" pitchFamily="2" charset="-122"/>
              </a:rPr>
              <a:t>B</a:t>
            </a:r>
            <a:r>
              <a:rPr lang="en-US" altLang="zh-CN" sz="3600" b="1">
                <a:solidFill>
                  <a:srgbClr val="0000CC"/>
                </a:solidFill>
                <a:latin typeface="宋体" pitchFamily="2" charset="-122"/>
                <a:ea typeface="宋体" pitchFamily="2" charset="-122"/>
              </a:rPr>
              <a:t>, </a:t>
            </a:r>
            <a:r>
              <a:rPr lang="en-US" altLang="zh-CN" sz="3600" b="1" i="1">
                <a:solidFill>
                  <a:srgbClr val="0000CC"/>
                </a:solidFill>
                <a:latin typeface="宋体" pitchFamily="2" charset="-122"/>
                <a:ea typeface="宋体" pitchFamily="2" charset="-122"/>
              </a:rPr>
              <a:t>C</a:t>
            </a:r>
            <a:r>
              <a:rPr lang="en-US" altLang="zh-CN" sz="3600" b="1">
                <a:solidFill>
                  <a:srgbClr val="0000CC"/>
                </a:solidFill>
                <a:latin typeface="宋体" pitchFamily="2" charset="-122"/>
                <a:ea typeface="宋体" pitchFamily="2" charset="-122"/>
              </a:rPr>
              <a:t> </a:t>
            </a:r>
            <a:r>
              <a:rPr lang="zh-CN" altLang="en-US" sz="3600" b="1">
                <a:solidFill>
                  <a:srgbClr val="0000CC"/>
                </a:solidFill>
                <a:latin typeface="宋体" pitchFamily="2" charset="-122"/>
                <a:ea typeface="宋体" pitchFamily="2" charset="-122"/>
              </a:rPr>
              <a:t>相互独立</a:t>
            </a:r>
          </a:p>
          <a:p>
            <a:r>
              <a:rPr lang="zh-CN" altLang="en-US" sz="3600">
                <a:ea typeface="楷体_GB2312" pitchFamily="49" charset="-122"/>
              </a:rPr>
              <a:t>是指下面的关系式同时成立：</a:t>
            </a:r>
          </a:p>
        </p:txBody>
      </p:sp>
      <p:sp>
        <p:nvSpPr>
          <p:cNvPr id="946181" name="Text Box 5"/>
          <p:cNvSpPr txBox="1">
            <a:spLocks noChangeArrowheads="1"/>
          </p:cNvSpPr>
          <p:nvPr/>
        </p:nvSpPr>
        <p:spPr bwMode="auto">
          <a:xfrm>
            <a:off x="781050" y="4587875"/>
            <a:ext cx="8362950" cy="1250950"/>
          </a:xfrm>
          <a:prstGeom prst="rect">
            <a:avLst/>
          </a:prstGeom>
          <a:noFill/>
          <a:ln w="9525">
            <a:noFill/>
            <a:miter lim="800000"/>
            <a:headEnd/>
            <a:tailEnd/>
          </a:ln>
        </p:spPr>
        <p:txBody>
          <a:bodyPr wrap="none">
            <a:spAutoFit/>
          </a:bodyPr>
          <a:lstStyle/>
          <a:p>
            <a:r>
              <a:rPr lang="zh-CN" altLang="en-US" sz="4000">
                <a:ea typeface="黑体" pitchFamily="49" charset="-122"/>
              </a:rPr>
              <a:t>   注</a:t>
            </a:r>
            <a:r>
              <a:rPr lang="zh-CN" altLang="en-US" sz="3600">
                <a:ea typeface="楷体_GB2312" pitchFamily="49" charset="-122"/>
              </a:rPr>
              <a:t>：1) 关系式(1) (2)不能互相推出</a:t>
            </a:r>
          </a:p>
          <a:p>
            <a:r>
              <a:rPr lang="zh-CN" altLang="en-US" sz="3600">
                <a:ea typeface="楷体_GB2312" pitchFamily="49" charset="-122"/>
              </a:rPr>
              <a:t>        2)仅满足(1)式时,称 </a:t>
            </a:r>
            <a:r>
              <a:rPr lang="en-US" altLang="zh-CN" sz="3600" i="1">
                <a:solidFill>
                  <a:schemeClr val="tx2"/>
                </a:solidFill>
                <a:ea typeface="楷体_GB2312" pitchFamily="49" charset="-122"/>
              </a:rPr>
              <a:t>A</a:t>
            </a:r>
            <a:r>
              <a:rPr lang="en-US" altLang="zh-CN" sz="3600">
                <a:solidFill>
                  <a:schemeClr val="tx2"/>
                </a:solidFill>
                <a:ea typeface="楷体_GB2312" pitchFamily="49" charset="-122"/>
              </a:rPr>
              <a:t>, </a:t>
            </a:r>
            <a:r>
              <a:rPr lang="en-US" altLang="zh-CN" sz="3600" i="1">
                <a:solidFill>
                  <a:schemeClr val="tx2"/>
                </a:solidFill>
                <a:ea typeface="楷体_GB2312" pitchFamily="49" charset="-122"/>
              </a:rPr>
              <a:t>B</a:t>
            </a:r>
            <a:r>
              <a:rPr lang="en-US" altLang="zh-CN" sz="3600">
                <a:solidFill>
                  <a:schemeClr val="tx2"/>
                </a:solidFill>
                <a:ea typeface="楷体_GB2312" pitchFamily="49" charset="-122"/>
              </a:rPr>
              <a:t>, </a:t>
            </a:r>
            <a:r>
              <a:rPr lang="en-US" altLang="zh-CN" sz="3600" i="1">
                <a:solidFill>
                  <a:schemeClr val="tx2"/>
                </a:solidFill>
                <a:ea typeface="楷体_GB2312" pitchFamily="49" charset="-122"/>
              </a:rPr>
              <a:t>C</a:t>
            </a:r>
            <a:r>
              <a:rPr lang="en-US" altLang="zh-CN" sz="3600">
                <a:solidFill>
                  <a:schemeClr val="tx2"/>
                </a:solidFill>
                <a:ea typeface="楷体_GB2312" pitchFamily="49" charset="-122"/>
              </a:rPr>
              <a:t> </a:t>
            </a:r>
            <a:r>
              <a:rPr lang="zh-CN" altLang="en-US" sz="3600">
                <a:solidFill>
                  <a:srgbClr val="0000CC"/>
                </a:solidFill>
                <a:ea typeface="楷体_GB2312" pitchFamily="49" charset="-122"/>
              </a:rPr>
              <a:t>两两独立</a:t>
            </a:r>
            <a:r>
              <a:rPr lang="zh-CN" altLang="en-US" sz="3600">
                <a:ea typeface="楷体_GB2312" pitchFamily="49" charset="-122"/>
              </a:rPr>
              <a:t> </a:t>
            </a:r>
          </a:p>
        </p:txBody>
      </p:sp>
      <p:grpSp>
        <p:nvGrpSpPr>
          <p:cNvPr id="2" name="Group 6"/>
          <p:cNvGrpSpPr>
            <a:grpSpLocks/>
          </p:cNvGrpSpPr>
          <p:nvPr/>
        </p:nvGrpSpPr>
        <p:grpSpPr bwMode="auto">
          <a:xfrm>
            <a:off x="1992313" y="1689100"/>
            <a:ext cx="6165850" cy="1828800"/>
            <a:chOff x="1060" y="960"/>
            <a:chExt cx="3884" cy="1152"/>
          </a:xfrm>
        </p:grpSpPr>
        <p:graphicFrame>
          <p:nvGraphicFramePr>
            <p:cNvPr id="93187" name="Object 7"/>
            <p:cNvGraphicFramePr>
              <a:graphicFrameLocks noChangeAspect="1"/>
            </p:cNvGraphicFramePr>
            <p:nvPr/>
          </p:nvGraphicFramePr>
          <p:xfrm>
            <a:off x="1344" y="960"/>
            <a:ext cx="2352" cy="1152"/>
          </p:xfrm>
          <a:graphic>
            <a:graphicData uri="http://schemas.openxmlformats.org/presentationml/2006/ole">
              <p:oleObj spid="_x0000_s93187" name="Equation" r:id="rId3" imgW="3263760" imgH="1650960" progId="Equation.3">
                <p:embed/>
              </p:oleObj>
            </a:graphicData>
          </a:graphic>
        </p:graphicFrame>
        <p:sp>
          <p:nvSpPr>
            <p:cNvPr id="93198" name="AutoShape 8"/>
            <p:cNvSpPr>
              <a:spLocks/>
            </p:cNvSpPr>
            <p:nvPr/>
          </p:nvSpPr>
          <p:spPr bwMode="auto">
            <a:xfrm>
              <a:off x="1060" y="1056"/>
              <a:ext cx="140" cy="960"/>
            </a:xfrm>
            <a:prstGeom prst="leftBrace">
              <a:avLst>
                <a:gd name="adj1" fmla="val 57143"/>
                <a:gd name="adj2" fmla="val 50000"/>
              </a:avLst>
            </a:prstGeom>
            <a:noFill/>
            <a:ln w="9525">
              <a:solidFill>
                <a:schemeClr val="tx1"/>
              </a:solidFill>
              <a:miter lim="800000"/>
              <a:headEnd/>
              <a:tailEnd/>
            </a:ln>
          </p:spPr>
          <p:txBody>
            <a:bodyPr wrap="none" anchor="ctr"/>
            <a:lstStyle/>
            <a:p>
              <a:endParaRPr lang="zh-CN" altLang="en-US"/>
            </a:p>
          </p:txBody>
        </p:sp>
        <p:sp>
          <p:nvSpPr>
            <p:cNvPr id="93199" name="Text Box 9"/>
            <p:cNvSpPr txBox="1">
              <a:spLocks noChangeArrowheads="1"/>
            </p:cNvSpPr>
            <p:nvPr/>
          </p:nvSpPr>
          <p:spPr bwMode="auto">
            <a:xfrm>
              <a:off x="4530" y="1315"/>
              <a:ext cx="414" cy="365"/>
            </a:xfrm>
            <a:prstGeom prst="rect">
              <a:avLst/>
            </a:prstGeom>
            <a:noFill/>
            <a:ln w="9525">
              <a:noFill/>
              <a:miter lim="800000"/>
              <a:headEnd/>
              <a:tailEnd/>
            </a:ln>
          </p:spPr>
          <p:txBody>
            <a:bodyPr wrap="none">
              <a:spAutoFit/>
            </a:bodyPr>
            <a:lstStyle/>
            <a:p>
              <a:r>
                <a:rPr lang="zh-CN" altLang="en-US" sz="3200">
                  <a:ea typeface="楷体_GB2312" pitchFamily="49" charset="-122"/>
                </a:rPr>
                <a:t>(1)</a:t>
              </a:r>
            </a:p>
          </p:txBody>
        </p:sp>
      </p:grpSp>
      <p:grpSp>
        <p:nvGrpSpPr>
          <p:cNvPr id="3" name="Group 10"/>
          <p:cNvGrpSpPr>
            <a:grpSpLocks/>
          </p:cNvGrpSpPr>
          <p:nvPr/>
        </p:nvGrpSpPr>
        <p:grpSpPr bwMode="auto">
          <a:xfrm>
            <a:off x="2443163" y="3822700"/>
            <a:ext cx="5762625" cy="609600"/>
            <a:chOff x="1344" y="2160"/>
            <a:chExt cx="3630" cy="384"/>
          </a:xfrm>
        </p:grpSpPr>
        <p:graphicFrame>
          <p:nvGraphicFramePr>
            <p:cNvPr id="93186" name="Object 11"/>
            <p:cNvGraphicFramePr>
              <a:graphicFrameLocks noChangeAspect="1"/>
            </p:cNvGraphicFramePr>
            <p:nvPr/>
          </p:nvGraphicFramePr>
          <p:xfrm>
            <a:off x="1344" y="2208"/>
            <a:ext cx="3072" cy="336"/>
          </p:xfrm>
          <a:graphic>
            <a:graphicData uri="http://schemas.openxmlformats.org/presentationml/2006/ole">
              <p:oleObj spid="_x0000_s93186" name="Microsoft 公式 3.0" r:id="rId4" imgW="4343400" imgH="431640" progId="Equation.3">
                <p:embed/>
              </p:oleObj>
            </a:graphicData>
          </a:graphic>
        </p:graphicFrame>
        <p:sp>
          <p:nvSpPr>
            <p:cNvPr id="93197" name="Text Box 12"/>
            <p:cNvSpPr txBox="1">
              <a:spLocks noChangeArrowheads="1"/>
            </p:cNvSpPr>
            <p:nvPr/>
          </p:nvSpPr>
          <p:spPr bwMode="auto">
            <a:xfrm>
              <a:off x="4560" y="2160"/>
              <a:ext cx="414" cy="365"/>
            </a:xfrm>
            <a:prstGeom prst="rect">
              <a:avLst/>
            </a:prstGeom>
            <a:noFill/>
            <a:ln w="9525">
              <a:noFill/>
              <a:miter lim="800000"/>
              <a:headEnd/>
              <a:tailEnd/>
            </a:ln>
          </p:spPr>
          <p:txBody>
            <a:bodyPr wrap="none">
              <a:spAutoFit/>
            </a:bodyPr>
            <a:lstStyle/>
            <a:p>
              <a:r>
                <a:rPr lang="zh-CN" altLang="en-US" sz="3200">
                  <a:ea typeface="楷体_GB2312" pitchFamily="49" charset="-122"/>
                </a:rPr>
                <a:t>(2)</a:t>
              </a:r>
            </a:p>
          </p:txBody>
        </p:sp>
      </p:grpSp>
      <p:grpSp>
        <p:nvGrpSpPr>
          <p:cNvPr id="4" name="Group 13"/>
          <p:cNvGrpSpPr>
            <a:grpSpLocks/>
          </p:cNvGrpSpPr>
          <p:nvPr/>
        </p:nvGrpSpPr>
        <p:grpSpPr bwMode="auto">
          <a:xfrm>
            <a:off x="1619250" y="5965825"/>
            <a:ext cx="7524750" cy="652463"/>
            <a:chOff x="825" y="3520"/>
            <a:chExt cx="4740" cy="411"/>
          </a:xfrm>
        </p:grpSpPr>
        <p:sp>
          <p:nvSpPr>
            <p:cNvPr id="93194" name="Text Box 14"/>
            <p:cNvSpPr txBox="1">
              <a:spLocks noChangeArrowheads="1"/>
            </p:cNvSpPr>
            <p:nvPr/>
          </p:nvSpPr>
          <p:spPr bwMode="auto">
            <a:xfrm>
              <a:off x="825" y="3527"/>
              <a:ext cx="2172" cy="404"/>
            </a:xfrm>
            <a:prstGeom prst="rect">
              <a:avLst/>
            </a:prstGeom>
            <a:noFill/>
            <a:ln w="9525">
              <a:noFill/>
              <a:miter lim="800000"/>
              <a:headEnd/>
              <a:tailEnd/>
            </a:ln>
          </p:spPr>
          <p:txBody>
            <a:bodyPr wrap="none">
              <a:spAutoFit/>
            </a:bodyPr>
            <a:lstStyle/>
            <a:p>
              <a:r>
                <a:rPr lang="en-US" altLang="zh-CN" sz="3600" i="1">
                  <a:solidFill>
                    <a:schemeClr val="tx2"/>
                  </a:solidFill>
                  <a:ea typeface="楷体_GB2312" pitchFamily="49" charset="-122"/>
                </a:rPr>
                <a:t>A</a:t>
              </a:r>
              <a:r>
                <a:rPr lang="en-US" altLang="zh-CN" sz="3600">
                  <a:solidFill>
                    <a:schemeClr val="tx2"/>
                  </a:solidFill>
                  <a:ea typeface="楷体_GB2312" pitchFamily="49" charset="-122"/>
                </a:rPr>
                <a:t>, </a:t>
              </a:r>
              <a:r>
                <a:rPr lang="en-US" altLang="zh-CN" sz="3600" i="1">
                  <a:solidFill>
                    <a:schemeClr val="tx2"/>
                  </a:solidFill>
                  <a:ea typeface="楷体_GB2312" pitchFamily="49" charset="-122"/>
                </a:rPr>
                <a:t>B</a:t>
              </a:r>
              <a:r>
                <a:rPr lang="en-US" altLang="zh-CN" sz="3600">
                  <a:solidFill>
                    <a:schemeClr val="tx2"/>
                  </a:solidFill>
                  <a:ea typeface="楷体_GB2312" pitchFamily="49" charset="-122"/>
                </a:rPr>
                <a:t>, </a:t>
              </a:r>
              <a:r>
                <a:rPr lang="en-US" altLang="zh-CN" sz="3600" i="1">
                  <a:solidFill>
                    <a:schemeClr val="tx2"/>
                  </a:solidFill>
                  <a:ea typeface="楷体_GB2312" pitchFamily="49" charset="-122"/>
                </a:rPr>
                <a:t>C</a:t>
              </a:r>
              <a:r>
                <a:rPr lang="en-US" altLang="zh-CN" sz="3600">
                  <a:solidFill>
                    <a:schemeClr val="tx2"/>
                  </a:solidFill>
                  <a:ea typeface="楷体_GB2312" pitchFamily="49" charset="-122"/>
                </a:rPr>
                <a:t> </a:t>
              </a:r>
              <a:r>
                <a:rPr lang="zh-CN" altLang="en-US" sz="3600">
                  <a:solidFill>
                    <a:schemeClr val="tx2"/>
                  </a:solidFill>
                  <a:ea typeface="楷体_GB2312" pitchFamily="49" charset="-122"/>
                </a:rPr>
                <a:t>相互独立</a:t>
              </a:r>
            </a:p>
          </p:txBody>
        </p:sp>
        <p:sp>
          <p:nvSpPr>
            <p:cNvPr id="93195" name="AutoShape 15"/>
            <p:cNvSpPr>
              <a:spLocks noChangeArrowheads="1"/>
            </p:cNvSpPr>
            <p:nvPr/>
          </p:nvSpPr>
          <p:spPr bwMode="auto">
            <a:xfrm>
              <a:off x="2928" y="3684"/>
              <a:ext cx="384" cy="96"/>
            </a:xfrm>
            <a:prstGeom prst="rightArrow">
              <a:avLst>
                <a:gd name="adj1" fmla="val 50000"/>
                <a:gd name="adj2" fmla="val 100000"/>
              </a:avLst>
            </a:prstGeom>
            <a:solidFill>
              <a:srgbClr val="FF3399"/>
            </a:solidFill>
            <a:ln w="9525">
              <a:solidFill>
                <a:schemeClr val="tx1"/>
              </a:solidFill>
              <a:miter lim="800000"/>
              <a:headEnd/>
              <a:tailEnd/>
            </a:ln>
          </p:spPr>
          <p:txBody>
            <a:bodyPr wrap="none" anchor="ctr"/>
            <a:lstStyle/>
            <a:p>
              <a:endParaRPr lang="zh-CN" altLang="en-US"/>
            </a:p>
          </p:txBody>
        </p:sp>
        <p:sp>
          <p:nvSpPr>
            <p:cNvPr id="93196" name="Text Box 16"/>
            <p:cNvSpPr txBox="1">
              <a:spLocks noChangeArrowheads="1"/>
            </p:cNvSpPr>
            <p:nvPr/>
          </p:nvSpPr>
          <p:spPr bwMode="auto">
            <a:xfrm>
              <a:off x="3321" y="3520"/>
              <a:ext cx="2244" cy="404"/>
            </a:xfrm>
            <a:prstGeom prst="rect">
              <a:avLst/>
            </a:prstGeom>
            <a:noFill/>
            <a:ln w="9525">
              <a:noFill/>
              <a:miter lim="800000"/>
              <a:headEnd/>
              <a:tailEnd/>
            </a:ln>
          </p:spPr>
          <p:txBody>
            <a:bodyPr wrap="none">
              <a:spAutoFit/>
            </a:bodyPr>
            <a:lstStyle/>
            <a:p>
              <a:r>
                <a:rPr lang="en-US" altLang="zh-CN" sz="3600" i="1">
                  <a:solidFill>
                    <a:schemeClr val="tx2"/>
                  </a:solidFill>
                  <a:ea typeface="楷体_GB2312" pitchFamily="49" charset="-122"/>
                </a:rPr>
                <a:t>A</a:t>
              </a:r>
              <a:r>
                <a:rPr lang="en-US" altLang="zh-CN" sz="3600">
                  <a:solidFill>
                    <a:schemeClr val="tx2"/>
                  </a:solidFill>
                  <a:ea typeface="楷体_GB2312" pitchFamily="49" charset="-122"/>
                </a:rPr>
                <a:t>, </a:t>
              </a:r>
              <a:r>
                <a:rPr lang="en-US" altLang="zh-CN" sz="3600" i="1">
                  <a:solidFill>
                    <a:schemeClr val="tx2"/>
                  </a:solidFill>
                  <a:ea typeface="楷体_GB2312" pitchFamily="49" charset="-122"/>
                </a:rPr>
                <a:t>B</a:t>
              </a:r>
              <a:r>
                <a:rPr lang="en-US" altLang="zh-CN" sz="3600">
                  <a:solidFill>
                    <a:schemeClr val="tx2"/>
                  </a:solidFill>
                  <a:ea typeface="楷体_GB2312" pitchFamily="49" charset="-122"/>
                </a:rPr>
                <a:t>, </a:t>
              </a:r>
              <a:r>
                <a:rPr lang="en-US" altLang="zh-CN" sz="3600" i="1">
                  <a:solidFill>
                    <a:schemeClr val="tx2"/>
                  </a:solidFill>
                  <a:ea typeface="楷体_GB2312" pitchFamily="49" charset="-122"/>
                </a:rPr>
                <a:t>C</a:t>
              </a:r>
              <a:r>
                <a:rPr lang="en-US" altLang="zh-CN" sz="3600">
                  <a:solidFill>
                    <a:schemeClr val="tx2"/>
                  </a:solidFill>
                  <a:ea typeface="楷体_GB2312" pitchFamily="49" charset="-122"/>
                </a:rPr>
                <a:t> </a:t>
              </a:r>
              <a:r>
                <a:rPr lang="zh-CN" altLang="en-US" sz="3600">
                  <a:solidFill>
                    <a:schemeClr val="tx2"/>
                  </a:solidFill>
                  <a:ea typeface="楷体_GB2312" pitchFamily="49" charset="-122"/>
                </a:rPr>
                <a:t>两两独立</a:t>
              </a:r>
              <a:r>
                <a:rPr lang="zh-CN" altLang="en-US" sz="3600">
                  <a:ea typeface="楷体_GB2312" pitchFamily="49" charset="-122"/>
                </a:rPr>
                <a:t> </a:t>
              </a:r>
            </a:p>
          </p:txBody>
        </p:sp>
      </p:grpSp>
      <p:sp>
        <p:nvSpPr>
          <p:cNvPr id="946193" name="Text Box 17"/>
          <p:cNvSpPr txBox="1">
            <a:spLocks noChangeArrowheads="1"/>
          </p:cNvSpPr>
          <p:nvPr/>
        </p:nvSpPr>
        <p:spPr bwMode="auto">
          <a:xfrm>
            <a:off x="919163" y="393700"/>
            <a:ext cx="1098550" cy="641350"/>
          </a:xfrm>
          <a:prstGeom prst="rect">
            <a:avLst/>
          </a:prstGeom>
          <a:solidFill>
            <a:srgbClr val="FFFF99"/>
          </a:solidFill>
          <a:ln w="9525">
            <a:noFill/>
            <a:miter lim="800000"/>
            <a:headEnd/>
            <a:tailEnd/>
          </a:ln>
        </p:spPr>
        <p:txBody>
          <a:bodyPr wrap="none">
            <a:spAutoFit/>
          </a:bodyPr>
          <a:lstStyle/>
          <a:p>
            <a:r>
              <a:rPr lang="zh-CN" altLang="en-US" sz="3600" b="1">
                <a:solidFill>
                  <a:srgbClr val="A50021"/>
                </a:solidFill>
                <a:ea typeface="楷体_GB2312" pitchFamily="49" charset="-122"/>
              </a:rPr>
              <a:t>定义</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6193"/>
                                        </p:tgtEl>
                                        <p:attrNameLst>
                                          <p:attrName>style.visibility</p:attrName>
                                        </p:attrNameLst>
                                      </p:cBhvr>
                                      <p:to>
                                        <p:strVal val="visible"/>
                                      </p:to>
                                    </p:set>
                                    <p:animEffect transition="in" filter="wipe(left)">
                                      <p:cBhvr>
                                        <p:cTn id="7" dur="500"/>
                                        <p:tgtEl>
                                          <p:spTgt spid="94619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46180"/>
                                        </p:tgtEl>
                                        <p:attrNameLst>
                                          <p:attrName>style.visibility</p:attrName>
                                        </p:attrNameLst>
                                      </p:cBhvr>
                                      <p:to>
                                        <p:strVal val="visible"/>
                                      </p:to>
                                    </p:set>
                                    <p:animEffect transition="in" filter="wipe(up)">
                                      <p:cBhvr>
                                        <p:cTn id="11" dur="500"/>
                                        <p:tgtEl>
                                          <p:spTgt spid="9461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nodeType="afterEffect">
                                  <p:stCondLst>
                                    <p:cond delay="500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6000"/>
                            </p:stCondLst>
                            <p:childTnLst>
                              <p:par>
                                <p:cTn id="22" presetID="22" presetClass="entr" presetSubtype="1" fill="hold" grpId="0" nodeType="afterEffect">
                                  <p:stCondLst>
                                    <p:cond delay="2000"/>
                                  </p:stCondLst>
                                  <p:childTnLst>
                                    <p:set>
                                      <p:cBhvr>
                                        <p:cTn id="23" dur="1" fill="hold">
                                          <p:stCondLst>
                                            <p:cond delay="0"/>
                                          </p:stCondLst>
                                        </p:cTn>
                                        <p:tgtEl>
                                          <p:spTgt spid="946181"/>
                                        </p:tgtEl>
                                        <p:attrNameLst>
                                          <p:attrName>style.visibility</p:attrName>
                                        </p:attrNameLst>
                                      </p:cBhvr>
                                      <p:to>
                                        <p:strVal val="visible"/>
                                      </p:to>
                                    </p:set>
                                    <p:animEffect transition="in" filter="wipe(up)">
                                      <p:cBhvr>
                                        <p:cTn id="24" dur="500"/>
                                        <p:tgtEl>
                                          <p:spTgt spid="946181"/>
                                        </p:tgtEl>
                                      </p:cBhvr>
                                    </p:animEffect>
                                  </p:childTnLst>
                                </p:cTn>
                              </p:par>
                            </p:childTnLst>
                          </p:cTn>
                        </p:par>
                        <p:par>
                          <p:cTn id="25" fill="hold">
                            <p:stCondLst>
                              <p:cond delay="8500"/>
                            </p:stCondLst>
                            <p:childTnLst>
                              <p:par>
                                <p:cTn id="26" presetID="22" presetClass="entr" presetSubtype="8" fill="hold" nodeType="afterEffect">
                                  <p:stCondLst>
                                    <p:cond delay="50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0" grpId="0" autoUpdateAnimBg="0"/>
      <p:bldP spid="946181" grpId="0" autoUpdateAnimBg="0"/>
      <p:bldP spid="946193" grpId="0" animBg="1"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Text Box 4"/>
          <p:cNvSpPr txBox="1">
            <a:spLocks noChangeArrowheads="1"/>
          </p:cNvSpPr>
          <p:nvPr/>
        </p:nvSpPr>
        <p:spPr bwMode="auto">
          <a:xfrm>
            <a:off x="852488" y="692150"/>
            <a:ext cx="8291512" cy="1373188"/>
          </a:xfrm>
          <a:prstGeom prst="rect">
            <a:avLst/>
          </a:prstGeom>
          <a:noFill/>
          <a:ln w="9525">
            <a:noFill/>
            <a:miter lim="800000"/>
            <a:headEnd/>
            <a:tailEnd/>
          </a:ln>
        </p:spPr>
        <p:txBody>
          <a:bodyPr>
            <a:spAutoFit/>
          </a:bodyPr>
          <a:lstStyle/>
          <a:p>
            <a:r>
              <a:rPr lang="zh-CN" altLang="en-US" b="1">
                <a:solidFill>
                  <a:srgbClr val="0000FF"/>
                </a:solidFill>
                <a:latin typeface="楷体_GB2312" pitchFamily="49" charset="-122"/>
                <a:ea typeface="楷体_GB2312" pitchFamily="49" charset="-122"/>
              </a:rPr>
              <a:t>例</a:t>
            </a:r>
            <a:r>
              <a:rPr lang="en-US" altLang="zh-CN" b="1">
                <a:solidFill>
                  <a:srgbClr val="0000FF"/>
                </a:solidFill>
                <a:latin typeface="楷体_GB2312" pitchFamily="49" charset="-122"/>
                <a:ea typeface="楷体_GB2312" pitchFamily="49" charset="-122"/>
              </a:rPr>
              <a:t>  </a:t>
            </a:r>
            <a:r>
              <a:rPr lang="zh-CN" altLang="en-US" b="1">
                <a:latin typeface="楷体_GB2312" pitchFamily="49" charset="-122"/>
                <a:ea typeface="楷体_GB2312" pitchFamily="49" charset="-122"/>
              </a:rPr>
              <a:t>随机投掷编号为 </a:t>
            </a:r>
            <a:r>
              <a:rPr lang="en-US" altLang="zh-CN" b="1">
                <a:latin typeface="楷体_GB2312" pitchFamily="49" charset="-122"/>
                <a:ea typeface="楷体_GB2312" pitchFamily="49" charset="-122"/>
              </a:rPr>
              <a:t>1 </a:t>
            </a:r>
            <a:r>
              <a:rPr lang="zh-CN" altLang="en-US" b="1">
                <a:latin typeface="楷体_GB2312" pitchFamily="49" charset="-122"/>
                <a:ea typeface="楷体_GB2312" pitchFamily="49" charset="-122"/>
              </a:rPr>
              <a:t>与 </a:t>
            </a:r>
            <a:r>
              <a:rPr lang="en-US" altLang="zh-CN" b="1">
                <a:latin typeface="楷体_GB2312" pitchFamily="49" charset="-122"/>
                <a:ea typeface="楷体_GB2312" pitchFamily="49" charset="-122"/>
              </a:rPr>
              <a:t>2 </a:t>
            </a:r>
            <a:r>
              <a:rPr lang="zh-CN" altLang="en-US" b="1">
                <a:latin typeface="楷体_GB2312" pitchFamily="49" charset="-122"/>
                <a:ea typeface="楷体_GB2312" pitchFamily="49" charset="-122"/>
              </a:rPr>
              <a:t>的两个骰子事件  </a:t>
            </a:r>
            <a:r>
              <a:rPr lang="en-US" altLang="zh-CN" b="1">
                <a:latin typeface="楷体_GB2312" pitchFamily="49" charset="-122"/>
                <a:ea typeface="楷体_GB2312" pitchFamily="49" charset="-122"/>
              </a:rPr>
              <a:t>A </a:t>
            </a:r>
            <a:r>
              <a:rPr lang="zh-CN" altLang="en-US" b="1">
                <a:latin typeface="楷体_GB2312" pitchFamily="49" charset="-122"/>
                <a:ea typeface="楷体_GB2312" pitchFamily="49" charset="-122"/>
              </a:rPr>
              <a:t>表示</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号骰子向上一面出现奇数</a:t>
            </a:r>
            <a:r>
              <a:rPr lang="en-US" altLang="zh-CN" b="1">
                <a:latin typeface="楷体_GB2312" pitchFamily="49" charset="-122"/>
                <a:ea typeface="楷体_GB2312" pitchFamily="49" charset="-122"/>
              </a:rPr>
              <a:t>,B </a:t>
            </a:r>
            <a:r>
              <a:rPr lang="zh-CN" altLang="en-US" b="1">
                <a:latin typeface="楷体_GB2312" pitchFamily="49" charset="-122"/>
                <a:ea typeface="楷体_GB2312" pitchFamily="49" charset="-122"/>
              </a:rPr>
              <a:t>表示</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号骰子向上一面出现奇数</a:t>
            </a:r>
            <a:r>
              <a:rPr lang="en-US" altLang="zh-CN" b="1">
                <a:latin typeface="楷体_GB2312" pitchFamily="49" charset="-122"/>
                <a:ea typeface="楷体_GB2312" pitchFamily="49" charset="-122"/>
              </a:rPr>
              <a:t>,C </a:t>
            </a:r>
            <a:r>
              <a:rPr lang="zh-CN" altLang="en-US" b="1">
                <a:latin typeface="楷体_GB2312" pitchFamily="49" charset="-122"/>
                <a:ea typeface="楷体_GB2312" pitchFamily="49" charset="-122"/>
              </a:rPr>
              <a:t>表示两骰子出现的点数之和为奇数</a:t>
            </a:r>
            <a:r>
              <a:rPr lang="en-US" altLang="zh-CN" b="1">
                <a:latin typeface="楷体_GB2312" pitchFamily="49" charset="-122"/>
                <a:ea typeface="楷体_GB2312" pitchFamily="49" charset="-122"/>
              </a:rPr>
              <a:t>.        </a:t>
            </a:r>
          </a:p>
        </p:txBody>
      </p:sp>
      <p:sp>
        <p:nvSpPr>
          <p:cNvPr id="947205" name="Text Box 5"/>
          <p:cNvSpPr txBox="1">
            <a:spLocks noChangeArrowheads="1"/>
          </p:cNvSpPr>
          <p:nvPr/>
        </p:nvSpPr>
        <p:spPr bwMode="auto">
          <a:xfrm>
            <a:off x="1042988" y="2492375"/>
            <a:ext cx="541337" cy="519113"/>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rPr>
              <a:t>则</a:t>
            </a:r>
          </a:p>
        </p:txBody>
      </p:sp>
      <p:graphicFrame>
        <p:nvGraphicFramePr>
          <p:cNvPr id="947206" name="Object 6"/>
          <p:cNvGraphicFramePr>
            <a:graphicFrameLocks noChangeAspect="1"/>
          </p:cNvGraphicFramePr>
          <p:nvPr/>
        </p:nvGraphicFramePr>
        <p:xfrm>
          <a:off x="1871663" y="2501900"/>
          <a:ext cx="4032250" cy="598488"/>
        </p:xfrm>
        <a:graphic>
          <a:graphicData uri="http://schemas.openxmlformats.org/presentationml/2006/ole">
            <p:oleObj spid="_x0000_s94210" name="公式" r:id="rId3" imgW="1663560" imgH="203040" progId="Equation.3">
              <p:embed/>
            </p:oleObj>
          </a:graphicData>
        </a:graphic>
      </p:graphicFrame>
      <p:graphicFrame>
        <p:nvGraphicFramePr>
          <p:cNvPr id="947207" name="Object 7"/>
          <p:cNvGraphicFramePr>
            <a:graphicFrameLocks noChangeAspect="1"/>
          </p:cNvGraphicFramePr>
          <p:nvPr/>
        </p:nvGraphicFramePr>
        <p:xfrm>
          <a:off x="1798638" y="3222625"/>
          <a:ext cx="5329237" cy="600075"/>
        </p:xfrm>
        <a:graphic>
          <a:graphicData uri="http://schemas.openxmlformats.org/presentationml/2006/ole">
            <p:oleObj spid="_x0000_s94211" name="Equation" r:id="rId4" imgW="1942920" imgH="203040" progId="Equation.3">
              <p:embed/>
            </p:oleObj>
          </a:graphicData>
        </a:graphic>
      </p:graphicFrame>
      <p:graphicFrame>
        <p:nvGraphicFramePr>
          <p:cNvPr id="947208" name="Object 8"/>
          <p:cNvGraphicFramePr>
            <a:graphicFrameLocks noChangeAspect="1"/>
          </p:cNvGraphicFramePr>
          <p:nvPr/>
        </p:nvGraphicFramePr>
        <p:xfrm>
          <a:off x="1871663" y="3870325"/>
          <a:ext cx="6048375" cy="495300"/>
        </p:xfrm>
        <a:graphic>
          <a:graphicData uri="http://schemas.openxmlformats.org/presentationml/2006/ole">
            <p:oleObj spid="_x0000_s94212" name="Equation" r:id="rId5" imgW="6210000" imgH="431640" progId="Equation.3">
              <p:embed/>
            </p:oleObj>
          </a:graphicData>
        </a:graphic>
      </p:graphicFrame>
      <p:sp>
        <p:nvSpPr>
          <p:cNvPr id="947209" name="Text Box 9"/>
          <p:cNvSpPr txBox="1">
            <a:spLocks noChangeArrowheads="1"/>
          </p:cNvSpPr>
          <p:nvPr/>
        </p:nvSpPr>
        <p:spPr bwMode="auto">
          <a:xfrm>
            <a:off x="1006475" y="4446588"/>
            <a:ext cx="541338" cy="519112"/>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rPr>
              <a:t>但</a:t>
            </a:r>
          </a:p>
        </p:txBody>
      </p:sp>
      <p:graphicFrame>
        <p:nvGraphicFramePr>
          <p:cNvPr id="947210" name="Object 10"/>
          <p:cNvGraphicFramePr>
            <a:graphicFrameLocks noChangeAspect="1"/>
          </p:cNvGraphicFramePr>
          <p:nvPr/>
        </p:nvGraphicFramePr>
        <p:xfrm>
          <a:off x="2014538" y="4589463"/>
          <a:ext cx="1944687" cy="439737"/>
        </p:xfrm>
        <a:graphic>
          <a:graphicData uri="http://schemas.openxmlformats.org/presentationml/2006/ole">
            <p:oleObj spid="_x0000_s94213" name="Equation" r:id="rId6" imgW="2019240" imgH="431640" progId="Equation.3">
              <p:embed/>
            </p:oleObj>
          </a:graphicData>
        </a:graphic>
      </p:graphicFrame>
      <p:graphicFrame>
        <p:nvGraphicFramePr>
          <p:cNvPr id="947211" name="Object 11"/>
          <p:cNvGraphicFramePr>
            <a:graphicFrameLocks noChangeAspect="1"/>
          </p:cNvGraphicFramePr>
          <p:nvPr/>
        </p:nvGraphicFramePr>
        <p:xfrm>
          <a:off x="3959225" y="4518025"/>
          <a:ext cx="3960813" cy="576263"/>
        </p:xfrm>
        <a:graphic>
          <a:graphicData uri="http://schemas.openxmlformats.org/presentationml/2006/ole">
            <p:oleObj spid="_x0000_s94214" name="Equation" r:id="rId7" imgW="1473120" imgH="203040" progId="Equation.3">
              <p:embed/>
            </p:oleObj>
          </a:graphicData>
        </a:graphic>
      </p:graphicFrame>
      <p:grpSp>
        <p:nvGrpSpPr>
          <p:cNvPr id="2" name="Group 12"/>
          <p:cNvGrpSpPr>
            <a:grpSpLocks/>
          </p:cNvGrpSpPr>
          <p:nvPr/>
        </p:nvGrpSpPr>
        <p:grpSpPr bwMode="auto">
          <a:xfrm>
            <a:off x="935038" y="5165725"/>
            <a:ext cx="6762750" cy="1128713"/>
            <a:chOff x="336" y="3472"/>
            <a:chExt cx="4260" cy="711"/>
          </a:xfrm>
        </p:grpSpPr>
        <p:sp>
          <p:nvSpPr>
            <p:cNvPr id="94219" name="Text Box 13"/>
            <p:cNvSpPr txBox="1">
              <a:spLocks noChangeArrowheads="1"/>
            </p:cNvSpPr>
            <p:nvPr/>
          </p:nvSpPr>
          <p:spPr bwMode="auto">
            <a:xfrm>
              <a:off x="336" y="3472"/>
              <a:ext cx="3924" cy="327"/>
            </a:xfrm>
            <a:prstGeom prst="rect">
              <a:avLst/>
            </a:prstGeom>
            <a:noFill/>
            <a:ln w="9525">
              <a:noFill/>
              <a:miter lim="800000"/>
              <a:headEnd/>
              <a:tailEnd/>
            </a:ln>
          </p:spPr>
          <p:txBody>
            <a:bodyPr wrap="none">
              <a:spAutoFit/>
            </a:bodyPr>
            <a:lstStyle/>
            <a:p>
              <a:r>
                <a:rPr lang="zh-CN" altLang="en-US" b="1">
                  <a:solidFill>
                    <a:srgbClr val="0000FF"/>
                  </a:solidFill>
                  <a:latin typeface="楷体_GB2312" pitchFamily="49" charset="-122"/>
                  <a:ea typeface="楷体_GB2312" pitchFamily="49" charset="-122"/>
                </a:rPr>
                <a:t>本例说明</a:t>
              </a:r>
              <a:r>
                <a:rPr lang="en-US" altLang="zh-CN" b="1">
                  <a:solidFill>
                    <a:srgbClr val="0000FF"/>
                  </a:solidFill>
                  <a:latin typeface="楷体_GB2312" pitchFamily="49" charset="-122"/>
                  <a:ea typeface="楷体_GB2312" pitchFamily="49" charset="-122"/>
                </a:rPr>
                <a:t>:</a:t>
              </a:r>
              <a:r>
                <a:rPr lang="en-US" altLang="zh-CN" b="1">
                  <a:solidFill>
                    <a:srgbClr val="33CCFF"/>
                  </a:solidFill>
                  <a:latin typeface="楷体_GB2312" pitchFamily="49" charset="-122"/>
                  <a:ea typeface="楷体_GB2312" pitchFamily="49" charset="-122"/>
                </a:rPr>
                <a:t> </a:t>
              </a:r>
              <a:r>
                <a:rPr lang="zh-CN" altLang="en-US" b="1">
                  <a:latin typeface="楷体_GB2312" pitchFamily="49" charset="-122"/>
                  <a:ea typeface="楷体_GB2312" pitchFamily="49" charset="-122"/>
                </a:rPr>
                <a:t>不能由  </a:t>
              </a:r>
              <a:r>
                <a:rPr lang="en-US" altLang="zh-CN" b="1">
                  <a:solidFill>
                    <a:schemeClr val="tx2"/>
                  </a:solidFill>
                  <a:latin typeface="楷体_GB2312" pitchFamily="49" charset="-122"/>
                  <a:ea typeface="楷体_GB2312" pitchFamily="49" charset="-122"/>
                </a:rPr>
                <a:t>A, B, C </a:t>
              </a:r>
              <a:r>
                <a:rPr lang="zh-CN" altLang="en-US" b="1">
                  <a:solidFill>
                    <a:schemeClr val="tx2"/>
                  </a:solidFill>
                  <a:latin typeface="楷体_GB2312" pitchFamily="49" charset="-122"/>
                  <a:ea typeface="楷体_GB2312" pitchFamily="49" charset="-122"/>
                </a:rPr>
                <a:t>两两独立</a:t>
              </a:r>
            </a:p>
          </p:txBody>
        </p:sp>
        <p:grpSp>
          <p:nvGrpSpPr>
            <p:cNvPr id="94220" name="Group 14"/>
            <p:cNvGrpSpPr>
              <a:grpSpLocks/>
            </p:cNvGrpSpPr>
            <p:nvPr/>
          </p:nvGrpSpPr>
          <p:grpSpPr bwMode="auto">
            <a:xfrm>
              <a:off x="2256" y="3856"/>
              <a:ext cx="2340" cy="327"/>
              <a:chOff x="2256" y="3923"/>
              <a:chExt cx="2340" cy="327"/>
            </a:xfrm>
          </p:grpSpPr>
          <p:sp>
            <p:nvSpPr>
              <p:cNvPr id="94221" name="Text Box 15"/>
              <p:cNvSpPr txBox="1">
                <a:spLocks noChangeArrowheads="1"/>
              </p:cNvSpPr>
              <p:nvPr/>
            </p:nvSpPr>
            <p:spPr bwMode="auto">
              <a:xfrm>
                <a:off x="2688" y="3923"/>
                <a:ext cx="1908" cy="327"/>
              </a:xfrm>
              <a:prstGeom prst="rect">
                <a:avLst/>
              </a:prstGeom>
              <a:noFill/>
              <a:ln w="9525">
                <a:noFill/>
                <a:miter lim="800000"/>
                <a:headEnd/>
                <a:tailEnd/>
              </a:ln>
            </p:spPr>
            <p:txBody>
              <a:bodyPr wrap="none">
                <a:spAutoFit/>
              </a:bodyPr>
              <a:lstStyle/>
              <a:p>
                <a:r>
                  <a:rPr lang="en-US" altLang="zh-CN" b="1">
                    <a:solidFill>
                      <a:schemeClr val="tx2"/>
                    </a:solidFill>
                    <a:latin typeface="楷体_GB2312" pitchFamily="49" charset="-122"/>
                    <a:ea typeface="楷体_GB2312" pitchFamily="49" charset="-122"/>
                  </a:rPr>
                  <a:t>A, B, C </a:t>
                </a:r>
                <a:r>
                  <a:rPr lang="zh-CN" altLang="en-US" b="1">
                    <a:solidFill>
                      <a:schemeClr val="tx2"/>
                    </a:solidFill>
                    <a:latin typeface="楷体_GB2312" pitchFamily="49" charset="-122"/>
                    <a:ea typeface="楷体_GB2312" pitchFamily="49" charset="-122"/>
                  </a:rPr>
                  <a:t>相互独立</a:t>
                </a:r>
              </a:p>
            </p:txBody>
          </p:sp>
          <p:sp>
            <p:nvSpPr>
              <p:cNvPr id="94222" name="AutoShape 16"/>
              <p:cNvSpPr>
                <a:spLocks noChangeArrowheads="1"/>
              </p:cNvSpPr>
              <p:nvPr/>
            </p:nvSpPr>
            <p:spPr bwMode="auto">
              <a:xfrm>
                <a:off x="2256" y="4032"/>
                <a:ext cx="384" cy="96"/>
              </a:xfrm>
              <a:prstGeom prst="rightArrow">
                <a:avLst>
                  <a:gd name="adj1" fmla="val 50000"/>
                  <a:gd name="adj2" fmla="val 100000"/>
                </a:avLst>
              </a:prstGeom>
              <a:solidFill>
                <a:srgbClr val="FF3399"/>
              </a:solidFill>
              <a:ln w="9525">
                <a:solidFill>
                  <a:schemeClr val="tx1"/>
                </a:solidFill>
                <a:miter lim="800000"/>
                <a:headEnd/>
                <a:tailEnd/>
              </a:ln>
            </p:spPr>
            <p:txBody>
              <a:bodyPr wrap="none" anchor="ctr"/>
              <a:lstStyle/>
              <a:p>
                <a:endParaRPr lang="zh-CN" altLang="en-US"/>
              </a:p>
            </p:txBody>
          </p:sp>
        </p:gr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47204">
                                            <p:txEl>
                                              <p:pRg st="0" end="0"/>
                                            </p:txEl>
                                          </p:spTgt>
                                        </p:tgtEl>
                                        <p:attrNameLst>
                                          <p:attrName>style.visibility</p:attrName>
                                        </p:attrNameLst>
                                      </p:cBhvr>
                                      <p:to>
                                        <p:strVal val="visible"/>
                                      </p:to>
                                    </p:set>
                                    <p:animEffect transition="in" filter="wipe(up)">
                                      <p:cBhvr>
                                        <p:cTn id="7" dur="500"/>
                                        <p:tgtEl>
                                          <p:spTgt spid="947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47205"/>
                                        </p:tgtEl>
                                        <p:attrNameLst>
                                          <p:attrName>style.visibility</p:attrName>
                                        </p:attrNameLst>
                                      </p:cBhvr>
                                      <p:to>
                                        <p:strVal val="visible"/>
                                      </p:to>
                                    </p:set>
                                    <p:animEffect transition="in" filter="wipe(up)">
                                      <p:cBhvr>
                                        <p:cTn id="12" dur="500"/>
                                        <p:tgtEl>
                                          <p:spTgt spid="9472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7206"/>
                                        </p:tgtEl>
                                        <p:attrNameLst>
                                          <p:attrName>style.visibility</p:attrName>
                                        </p:attrNameLst>
                                      </p:cBhvr>
                                      <p:to>
                                        <p:strVal val="visible"/>
                                      </p:to>
                                    </p:set>
                                    <p:animEffect transition="in" filter="wipe(up)">
                                      <p:cBhvr>
                                        <p:cTn id="17" dur="500"/>
                                        <p:tgtEl>
                                          <p:spTgt spid="9472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47207"/>
                                        </p:tgtEl>
                                        <p:attrNameLst>
                                          <p:attrName>style.visibility</p:attrName>
                                        </p:attrNameLst>
                                      </p:cBhvr>
                                      <p:to>
                                        <p:strVal val="visible"/>
                                      </p:to>
                                    </p:set>
                                    <p:animEffect transition="in" filter="wipe(up)">
                                      <p:cBhvr>
                                        <p:cTn id="22" dur="500"/>
                                        <p:tgtEl>
                                          <p:spTgt spid="9472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47208"/>
                                        </p:tgtEl>
                                        <p:attrNameLst>
                                          <p:attrName>style.visibility</p:attrName>
                                        </p:attrNameLst>
                                      </p:cBhvr>
                                      <p:to>
                                        <p:strVal val="visible"/>
                                      </p:to>
                                    </p:set>
                                    <p:animEffect transition="in" filter="wipe(up)">
                                      <p:cBhvr>
                                        <p:cTn id="27" dur="500"/>
                                        <p:tgtEl>
                                          <p:spTgt spid="9472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47209"/>
                                        </p:tgtEl>
                                        <p:attrNameLst>
                                          <p:attrName>style.visibility</p:attrName>
                                        </p:attrNameLst>
                                      </p:cBhvr>
                                      <p:to>
                                        <p:strVal val="visible"/>
                                      </p:to>
                                    </p:set>
                                    <p:animEffect transition="in" filter="wipe(up)">
                                      <p:cBhvr>
                                        <p:cTn id="32" dur="500"/>
                                        <p:tgtEl>
                                          <p:spTgt spid="947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47210"/>
                                        </p:tgtEl>
                                        <p:attrNameLst>
                                          <p:attrName>style.visibility</p:attrName>
                                        </p:attrNameLst>
                                      </p:cBhvr>
                                      <p:to>
                                        <p:strVal val="visible"/>
                                      </p:to>
                                    </p:set>
                                    <p:animEffect transition="in" filter="wipe(up)">
                                      <p:cBhvr>
                                        <p:cTn id="37" dur="500"/>
                                        <p:tgtEl>
                                          <p:spTgt spid="947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47211"/>
                                        </p:tgtEl>
                                        <p:attrNameLst>
                                          <p:attrName>style.visibility</p:attrName>
                                        </p:attrNameLst>
                                      </p:cBhvr>
                                      <p:to>
                                        <p:strVal val="visible"/>
                                      </p:to>
                                    </p:set>
                                    <p:animEffect transition="in" filter="wipe(up)">
                                      <p:cBhvr>
                                        <p:cTn id="42" dur="500"/>
                                        <p:tgtEl>
                                          <p:spTgt spid="9472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4" grpId="0" build="p" autoUpdateAnimBg="0"/>
      <p:bldP spid="947205" grpId="0" autoUpdateAnimBg="0"/>
      <p:bldP spid="94720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0292" name="Object 4"/>
          <p:cNvGraphicFramePr>
            <a:graphicFrameLocks noChangeAspect="1"/>
          </p:cNvGraphicFramePr>
          <p:nvPr/>
        </p:nvGraphicFramePr>
        <p:xfrm>
          <a:off x="4419600" y="1752600"/>
          <a:ext cx="387350" cy="2913063"/>
        </p:xfrm>
        <a:graphic>
          <a:graphicData uri="http://schemas.openxmlformats.org/presentationml/2006/ole">
            <p:oleObj spid="_x0000_s279554" name="公式" r:id="rId3" imgW="164880" imgH="215640" progId="Equation.3">
              <p:embed/>
            </p:oleObj>
          </a:graphicData>
        </a:graphic>
      </p:graphicFrame>
      <p:sp>
        <p:nvSpPr>
          <p:cNvPr id="780293" name="Rectangle 5"/>
          <p:cNvSpPr>
            <a:spLocks noChangeArrowheads="1"/>
          </p:cNvSpPr>
          <p:nvPr/>
        </p:nvSpPr>
        <p:spPr bwMode="auto">
          <a:xfrm>
            <a:off x="152400" y="990600"/>
            <a:ext cx="684213" cy="2298700"/>
          </a:xfrm>
          <a:prstGeom prst="rect">
            <a:avLst/>
          </a:prstGeom>
          <a:solidFill>
            <a:schemeClr val="bg1"/>
          </a:solidFill>
          <a:ln w="9525">
            <a:solidFill>
              <a:srgbClr val="191B37"/>
            </a:solidFill>
            <a:miter lim="800000"/>
            <a:headEnd/>
            <a:tailEnd/>
          </a:ln>
        </p:spPr>
        <p:txBody>
          <a:bodyPr>
            <a:spAutoFit/>
          </a:bodyPr>
          <a:lstStyle/>
          <a:p>
            <a:pPr algn="l"/>
            <a:r>
              <a:rPr lang="zh-CN" altLang="en-US" sz="3600" i="0">
                <a:solidFill>
                  <a:srgbClr val="000000"/>
                </a:solidFill>
              </a:rPr>
              <a:t>样本空间</a:t>
            </a:r>
          </a:p>
        </p:txBody>
      </p:sp>
      <p:sp>
        <p:nvSpPr>
          <p:cNvPr id="780294" name="Rectangle 6"/>
          <p:cNvSpPr>
            <a:spLocks noChangeArrowheads="1"/>
          </p:cNvSpPr>
          <p:nvPr/>
        </p:nvSpPr>
        <p:spPr bwMode="auto">
          <a:xfrm>
            <a:off x="1195388" y="774700"/>
            <a:ext cx="3097212" cy="641350"/>
          </a:xfrm>
          <a:prstGeom prst="rect">
            <a:avLst/>
          </a:prstGeom>
          <a:noFill/>
          <a:ln w="9525">
            <a:noFill/>
            <a:miter lim="800000"/>
            <a:headEnd/>
            <a:tailEnd/>
          </a:ln>
        </p:spPr>
        <p:txBody>
          <a:bodyPr>
            <a:spAutoFit/>
          </a:bodyPr>
          <a:lstStyle/>
          <a:p>
            <a:pPr algn="l"/>
            <a:r>
              <a:rPr lang="zh-CN" altLang="en-US" sz="3600" i="0">
                <a:solidFill>
                  <a:schemeClr val="tx1"/>
                </a:solidFill>
              </a:rPr>
              <a:t>有限样本空间</a:t>
            </a:r>
          </a:p>
        </p:txBody>
      </p:sp>
      <p:sp>
        <p:nvSpPr>
          <p:cNvPr id="780295" name="Rectangle 7"/>
          <p:cNvSpPr>
            <a:spLocks noChangeArrowheads="1"/>
          </p:cNvSpPr>
          <p:nvPr/>
        </p:nvSpPr>
        <p:spPr bwMode="auto">
          <a:xfrm>
            <a:off x="1268413" y="2574925"/>
            <a:ext cx="3359150" cy="641350"/>
          </a:xfrm>
          <a:prstGeom prst="rect">
            <a:avLst/>
          </a:prstGeom>
          <a:noFill/>
          <a:ln w="9525">
            <a:noFill/>
            <a:miter lim="800000"/>
            <a:headEnd/>
            <a:tailEnd/>
          </a:ln>
        </p:spPr>
        <p:txBody>
          <a:bodyPr>
            <a:spAutoFit/>
          </a:bodyPr>
          <a:lstStyle/>
          <a:p>
            <a:pPr algn="l"/>
            <a:r>
              <a:rPr lang="zh-CN" altLang="en-US" sz="3600" i="0">
                <a:solidFill>
                  <a:srgbClr val="191B37"/>
                </a:solidFill>
              </a:rPr>
              <a:t>无限样本空间</a:t>
            </a:r>
          </a:p>
        </p:txBody>
      </p:sp>
      <p:sp>
        <p:nvSpPr>
          <p:cNvPr id="780296" name="Rectangle 8"/>
          <p:cNvSpPr>
            <a:spLocks noChangeArrowheads="1"/>
          </p:cNvSpPr>
          <p:nvPr/>
        </p:nvSpPr>
        <p:spPr bwMode="auto">
          <a:xfrm>
            <a:off x="4724400" y="1998663"/>
            <a:ext cx="2927350" cy="641350"/>
          </a:xfrm>
          <a:prstGeom prst="rect">
            <a:avLst/>
          </a:prstGeom>
          <a:noFill/>
          <a:ln w="9525">
            <a:noFill/>
            <a:miter lim="800000"/>
            <a:headEnd/>
            <a:tailEnd/>
          </a:ln>
        </p:spPr>
        <p:txBody>
          <a:bodyPr wrap="none">
            <a:spAutoFit/>
          </a:bodyPr>
          <a:lstStyle/>
          <a:p>
            <a:pPr algn="l"/>
            <a:r>
              <a:rPr lang="zh-CN" altLang="en-US" sz="3600" i="0" dirty="0">
                <a:solidFill>
                  <a:srgbClr val="191B37"/>
                </a:solidFill>
              </a:rPr>
              <a:t>可数样本空间</a:t>
            </a:r>
          </a:p>
        </p:txBody>
      </p:sp>
      <p:sp>
        <p:nvSpPr>
          <p:cNvPr id="780297" name="Rectangle 9"/>
          <p:cNvSpPr>
            <a:spLocks noChangeArrowheads="1"/>
          </p:cNvSpPr>
          <p:nvPr/>
        </p:nvSpPr>
        <p:spPr bwMode="auto">
          <a:xfrm>
            <a:off x="4579938" y="3582988"/>
            <a:ext cx="3384550" cy="641350"/>
          </a:xfrm>
          <a:prstGeom prst="rect">
            <a:avLst/>
          </a:prstGeom>
          <a:noFill/>
          <a:ln w="9525">
            <a:noFill/>
            <a:miter lim="800000"/>
            <a:headEnd/>
            <a:tailEnd/>
          </a:ln>
        </p:spPr>
        <p:txBody>
          <a:bodyPr wrap="none">
            <a:spAutoFit/>
          </a:bodyPr>
          <a:lstStyle/>
          <a:p>
            <a:pPr algn="l"/>
            <a:r>
              <a:rPr lang="zh-CN" altLang="en-US" sz="3600" i="0" dirty="0">
                <a:solidFill>
                  <a:srgbClr val="191B37"/>
                </a:solidFill>
              </a:rPr>
              <a:t>不可数样本空间</a:t>
            </a:r>
          </a:p>
        </p:txBody>
      </p:sp>
      <p:graphicFrame>
        <p:nvGraphicFramePr>
          <p:cNvPr id="780298" name="Object 10"/>
          <p:cNvGraphicFramePr>
            <a:graphicFrameLocks noChangeAspect="1"/>
          </p:cNvGraphicFramePr>
          <p:nvPr/>
        </p:nvGraphicFramePr>
        <p:xfrm>
          <a:off x="990600" y="609600"/>
          <a:ext cx="323850" cy="2992438"/>
        </p:xfrm>
        <a:graphic>
          <a:graphicData uri="http://schemas.openxmlformats.org/presentationml/2006/ole">
            <p:oleObj spid="_x0000_s279555" name="公式" r:id="rId4" imgW="164880" imgH="215640" progId="Equation.3">
              <p:embed/>
            </p:oleObj>
          </a:graphicData>
        </a:graphic>
      </p:graphicFrame>
      <p:sp>
        <p:nvSpPr>
          <p:cNvPr id="780301" name="Rectangle 13"/>
          <p:cNvSpPr>
            <a:spLocks noChangeArrowheads="1"/>
          </p:cNvSpPr>
          <p:nvPr/>
        </p:nvSpPr>
        <p:spPr bwMode="auto">
          <a:xfrm>
            <a:off x="0" y="4572000"/>
            <a:ext cx="9328150" cy="579438"/>
          </a:xfrm>
          <a:prstGeom prst="rect">
            <a:avLst/>
          </a:prstGeom>
          <a:noFill/>
          <a:ln w="9525">
            <a:noFill/>
            <a:miter lim="800000"/>
            <a:headEnd/>
            <a:tailEnd/>
          </a:ln>
        </p:spPr>
        <p:txBody>
          <a:bodyPr wrap="none">
            <a:spAutoFit/>
          </a:bodyPr>
          <a:lstStyle/>
          <a:p>
            <a:pPr algn="l"/>
            <a:r>
              <a:rPr lang="zh-CN" altLang="en-US" i="0">
                <a:solidFill>
                  <a:schemeClr val="accent2"/>
                </a:solidFill>
                <a:latin typeface="楷体_GB2312" pitchFamily="49" charset="-122"/>
              </a:rPr>
              <a:t>注</a:t>
            </a:r>
            <a:r>
              <a:rPr lang="en-US" altLang="zh-CN" i="0" dirty="0">
                <a:solidFill>
                  <a:schemeClr val="accent2"/>
                </a:solidFill>
                <a:latin typeface="楷体_GB2312" pitchFamily="49" charset="-122"/>
              </a:rPr>
              <a:t>1</a:t>
            </a:r>
            <a:r>
              <a:rPr lang="zh-CN" altLang="en-US" i="0">
                <a:solidFill>
                  <a:schemeClr val="tx1"/>
                </a:solidFill>
                <a:latin typeface="楷体_GB2312" pitchFamily="49" charset="-122"/>
              </a:rPr>
              <a:t>：样本空间可以由数组成，也可以不是数组成；</a:t>
            </a:r>
            <a:endParaRPr lang="zh-CN" altLang="en-US" i="0">
              <a:solidFill>
                <a:schemeClr val="tx1"/>
              </a:solidFill>
              <a:latin typeface="楷体_GB2312" pitchFamily="49" charset="-122"/>
              <a:sym typeface="Symbol" pitchFamily="18" charset="2"/>
            </a:endParaRPr>
          </a:p>
        </p:txBody>
      </p:sp>
      <p:sp>
        <p:nvSpPr>
          <p:cNvPr id="780302" name="Rectangle 14"/>
          <p:cNvSpPr>
            <a:spLocks noChangeArrowheads="1"/>
          </p:cNvSpPr>
          <p:nvPr/>
        </p:nvSpPr>
        <p:spPr bwMode="auto">
          <a:xfrm>
            <a:off x="0" y="5334000"/>
            <a:ext cx="8305800" cy="579438"/>
          </a:xfrm>
          <a:prstGeom prst="rect">
            <a:avLst/>
          </a:prstGeom>
          <a:noFill/>
          <a:ln w="9525">
            <a:noFill/>
            <a:miter lim="800000"/>
            <a:headEnd/>
            <a:tailEnd/>
          </a:ln>
        </p:spPr>
        <p:txBody>
          <a:bodyPr>
            <a:spAutoFit/>
          </a:bodyPr>
          <a:lstStyle/>
          <a:p>
            <a:pPr algn="l"/>
            <a:r>
              <a:rPr lang="zh-CN" altLang="en-US" i="0">
                <a:solidFill>
                  <a:schemeClr val="accent2"/>
                </a:solidFill>
                <a:latin typeface="楷体_GB2312" pitchFamily="49" charset="-122"/>
              </a:rPr>
              <a:t>注</a:t>
            </a:r>
            <a:r>
              <a:rPr lang="en-US" altLang="zh-CN" i="0" dirty="0">
                <a:solidFill>
                  <a:schemeClr val="accent2"/>
                </a:solidFill>
                <a:latin typeface="楷体_GB2312" pitchFamily="49" charset="-122"/>
              </a:rPr>
              <a:t>2</a:t>
            </a:r>
            <a:r>
              <a:rPr lang="zh-CN" altLang="en-US" i="0">
                <a:solidFill>
                  <a:schemeClr val="tx1"/>
                </a:solidFill>
                <a:latin typeface="楷体_GB2312" pitchFamily="49" charset="-122"/>
              </a:rPr>
              <a:t>：最简单的样本空间由两个样本点构成；</a:t>
            </a:r>
            <a:endParaRPr lang="zh-CN" altLang="en-US" i="0">
              <a:solidFill>
                <a:schemeClr val="tx1"/>
              </a:solidFill>
              <a:latin typeface="楷体_GB2312" pitchFamily="49" charset="-122"/>
              <a:sym typeface="Symbol" pitchFamily="18" charset="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80293"/>
                                        </p:tgtEl>
                                        <p:attrNameLst>
                                          <p:attrName>style.visibility</p:attrName>
                                        </p:attrNameLst>
                                      </p:cBhvr>
                                      <p:to>
                                        <p:strVal val="visible"/>
                                      </p:to>
                                    </p:set>
                                    <p:animEffect transition="in" filter="wipe(down)">
                                      <p:cBhvr>
                                        <p:cTn id="7" dur="500"/>
                                        <p:tgtEl>
                                          <p:spTgt spid="780293"/>
                                        </p:tgtEl>
                                      </p:cBhvr>
                                    </p:animEffect>
                                  </p:childTnLst>
                                </p:cTn>
                              </p:par>
                              <p:par>
                                <p:cTn id="8" presetID="22" presetClass="entr" presetSubtype="8" fill="hold" nodeType="withEffect">
                                  <p:stCondLst>
                                    <p:cond delay="0"/>
                                  </p:stCondLst>
                                  <p:childTnLst>
                                    <p:set>
                                      <p:cBhvr>
                                        <p:cTn id="9" dur="1" fill="hold">
                                          <p:stCondLst>
                                            <p:cond delay="0"/>
                                          </p:stCondLst>
                                        </p:cTn>
                                        <p:tgtEl>
                                          <p:spTgt spid="780298"/>
                                        </p:tgtEl>
                                        <p:attrNameLst>
                                          <p:attrName>style.visibility</p:attrName>
                                        </p:attrNameLst>
                                      </p:cBhvr>
                                      <p:to>
                                        <p:strVal val="visible"/>
                                      </p:to>
                                    </p:set>
                                    <p:animEffect transition="in" filter="wipe(left)">
                                      <p:cBhvr>
                                        <p:cTn id="10" dur="2000"/>
                                        <p:tgtEl>
                                          <p:spTgt spid="78029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80294"/>
                                        </p:tgtEl>
                                        <p:attrNameLst>
                                          <p:attrName>style.visibility</p:attrName>
                                        </p:attrNameLst>
                                      </p:cBhvr>
                                      <p:to>
                                        <p:strVal val="visible"/>
                                      </p:to>
                                    </p:set>
                                    <p:animEffect transition="in" filter="wipe(left)">
                                      <p:cBhvr>
                                        <p:cTn id="15" dur="2000"/>
                                        <p:tgtEl>
                                          <p:spTgt spid="78029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80295"/>
                                        </p:tgtEl>
                                        <p:attrNameLst>
                                          <p:attrName>style.visibility</p:attrName>
                                        </p:attrNameLst>
                                      </p:cBhvr>
                                      <p:to>
                                        <p:strVal val="visible"/>
                                      </p:to>
                                    </p:set>
                                    <p:animEffect transition="in" filter="wipe(left)">
                                      <p:cBhvr>
                                        <p:cTn id="18" dur="2000"/>
                                        <p:tgtEl>
                                          <p:spTgt spid="78029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80292"/>
                                        </p:tgtEl>
                                        <p:attrNameLst>
                                          <p:attrName>style.visibility</p:attrName>
                                        </p:attrNameLst>
                                      </p:cBhvr>
                                      <p:to>
                                        <p:strVal val="visible"/>
                                      </p:to>
                                    </p:set>
                                    <p:animEffect transition="in" filter="wipe(down)">
                                      <p:cBhvr>
                                        <p:cTn id="23" dur="500"/>
                                        <p:tgtEl>
                                          <p:spTgt spid="780292"/>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780296"/>
                                        </p:tgtEl>
                                        <p:attrNameLst>
                                          <p:attrName>style.visibility</p:attrName>
                                        </p:attrNameLst>
                                      </p:cBhvr>
                                      <p:to>
                                        <p:strVal val="visible"/>
                                      </p:to>
                                    </p:set>
                                    <p:animEffect transition="in" filter="wipe(left)">
                                      <p:cBhvr>
                                        <p:cTn id="27" dur="2000"/>
                                        <p:tgtEl>
                                          <p:spTgt spid="78029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780297"/>
                                        </p:tgtEl>
                                        <p:attrNameLst>
                                          <p:attrName>style.visibility</p:attrName>
                                        </p:attrNameLst>
                                      </p:cBhvr>
                                      <p:to>
                                        <p:strVal val="visible"/>
                                      </p:to>
                                    </p:set>
                                    <p:animEffect transition="in" filter="wipe(left)">
                                      <p:cBhvr>
                                        <p:cTn id="31" dur="2000"/>
                                        <p:tgtEl>
                                          <p:spTgt spid="7802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80301"/>
                                        </p:tgtEl>
                                        <p:attrNameLst>
                                          <p:attrName>style.visibility</p:attrName>
                                        </p:attrNameLst>
                                      </p:cBhvr>
                                      <p:to>
                                        <p:strVal val="visible"/>
                                      </p:to>
                                    </p:set>
                                    <p:animEffect transition="in" filter="wipe(left)">
                                      <p:cBhvr>
                                        <p:cTn id="36" dur="500"/>
                                        <p:tgtEl>
                                          <p:spTgt spid="78030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80302"/>
                                        </p:tgtEl>
                                        <p:attrNameLst>
                                          <p:attrName>style.visibility</p:attrName>
                                        </p:attrNameLst>
                                      </p:cBhvr>
                                      <p:to>
                                        <p:strVal val="visible"/>
                                      </p:to>
                                    </p:set>
                                    <p:animEffect transition="in" filter="wipe(left)">
                                      <p:cBhvr>
                                        <p:cTn id="41"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3" grpId="0" animBg="1"/>
      <p:bldP spid="780294" grpId="0"/>
      <p:bldP spid="780295" grpId="0"/>
      <p:bldP spid="780296" grpId="0"/>
      <p:bldP spid="780297" grpId="0"/>
      <p:bldP spid="780301" grpId="0"/>
      <p:bldP spid="780302"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8" name="Text Box 4"/>
          <p:cNvSpPr txBox="1">
            <a:spLocks noChangeArrowheads="1"/>
          </p:cNvSpPr>
          <p:nvPr/>
        </p:nvSpPr>
        <p:spPr bwMode="auto">
          <a:xfrm>
            <a:off x="2038350" y="1628775"/>
            <a:ext cx="6597650" cy="1409700"/>
          </a:xfrm>
          <a:prstGeom prst="rect">
            <a:avLst/>
          </a:prstGeom>
          <a:noFill/>
          <a:ln w="9525">
            <a:noFill/>
            <a:miter lim="800000"/>
            <a:headEnd/>
            <a:tailEnd/>
          </a:ln>
        </p:spPr>
        <p:txBody>
          <a:bodyPr wrap="none">
            <a:spAutoFit/>
          </a:bodyPr>
          <a:lstStyle/>
          <a:p>
            <a:pPr>
              <a:lnSpc>
                <a:spcPct val="120000"/>
              </a:lnSpc>
            </a:pPr>
            <a:r>
              <a:rPr lang="zh-CN" altLang="en-US" sz="3200">
                <a:solidFill>
                  <a:schemeClr val="tx2"/>
                </a:solidFill>
                <a:ea typeface="楷体_GB2312" pitchFamily="49" charset="-122"/>
              </a:rPr>
              <a:t>  </a:t>
            </a:r>
            <a:r>
              <a:rPr lang="en-US" altLang="zh-CN" sz="3600" i="1">
                <a:solidFill>
                  <a:srgbClr val="0000CC"/>
                </a:solidFill>
                <a:ea typeface="楷体_GB2312" pitchFamily="49" charset="-122"/>
              </a:rPr>
              <a:t>n </a:t>
            </a:r>
            <a:r>
              <a:rPr lang="zh-CN" altLang="en-US" sz="3600">
                <a:solidFill>
                  <a:srgbClr val="0000CC"/>
                </a:solidFill>
                <a:ea typeface="楷体_GB2312" pitchFamily="49" charset="-122"/>
              </a:rPr>
              <a:t>个事件 </a:t>
            </a:r>
            <a:r>
              <a:rPr lang="en-US" altLang="zh-CN" sz="3600" i="1">
                <a:solidFill>
                  <a:srgbClr val="0000CC"/>
                </a:solidFill>
                <a:ea typeface="楷体_GB2312" pitchFamily="49" charset="-122"/>
              </a:rPr>
              <a:t>A</a:t>
            </a:r>
            <a:r>
              <a:rPr lang="en-US" altLang="zh-CN" sz="3600" baseline="-25000">
                <a:solidFill>
                  <a:srgbClr val="0000CC"/>
                </a:solidFill>
                <a:ea typeface="楷体_GB2312" pitchFamily="49" charset="-122"/>
              </a:rPr>
              <a:t>1</a:t>
            </a:r>
            <a:r>
              <a:rPr lang="en-US" altLang="zh-CN" sz="3600">
                <a:solidFill>
                  <a:srgbClr val="0000CC"/>
                </a:solidFill>
                <a:ea typeface="楷体_GB2312" pitchFamily="49" charset="-122"/>
              </a:rPr>
              <a:t>, </a:t>
            </a:r>
            <a:r>
              <a:rPr lang="en-US" altLang="zh-CN" sz="3600" i="1">
                <a:solidFill>
                  <a:srgbClr val="0000CC"/>
                </a:solidFill>
                <a:ea typeface="楷体_GB2312" pitchFamily="49" charset="-122"/>
              </a:rPr>
              <a:t>A</a:t>
            </a:r>
            <a:r>
              <a:rPr lang="en-US" altLang="zh-CN" sz="3600" baseline="-25000">
                <a:solidFill>
                  <a:srgbClr val="0000CC"/>
                </a:solidFill>
                <a:ea typeface="楷体_GB2312" pitchFamily="49" charset="-122"/>
              </a:rPr>
              <a:t>2</a:t>
            </a:r>
            <a:r>
              <a:rPr lang="en-US" altLang="zh-CN" sz="3600">
                <a:solidFill>
                  <a:srgbClr val="0000CC"/>
                </a:solidFill>
                <a:ea typeface="楷体_GB2312" pitchFamily="49" charset="-122"/>
              </a:rPr>
              <a:t>, …,</a:t>
            </a:r>
            <a:r>
              <a:rPr lang="zh-CN" altLang="en-US" sz="3600">
                <a:solidFill>
                  <a:srgbClr val="0000CC"/>
                </a:solidFill>
                <a:ea typeface="楷体_GB2312" pitchFamily="49" charset="-122"/>
              </a:rPr>
              <a:t> </a:t>
            </a:r>
            <a:r>
              <a:rPr lang="en-US" altLang="zh-CN" sz="3600" i="1">
                <a:solidFill>
                  <a:srgbClr val="0000CC"/>
                </a:solidFill>
                <a:ea typeface="楷体_GB2312" pitchFamily="49" charset="-122"/>
              </a:rPr>
              <a:t>A</a:t>
            </a:r>
            <a:r>
              <a:rPr lang="en-US" altLang="zh-CN" sz="3600" i="1" baseline="-25000">
                <a:solidFill>
                  <a:srgbClr val="0000CC"/>
                </a:solidFill>
                <a:ea typeface="楷体_GB2312" pitchFamily="49" charset="-122"/>
              </a:rPr>
              <a:t>n</a:t>
            </a:r>
            <a:r>
              <a:rPr lang="en-US" altLang="zh-CN" sz="3600">
                <a:solidFill>
                  <a:srgbClr val="0000CC"/>
                </a:solidFill>
                <a:ea typeface="楷体_GB2312" pitchFamily="49" charset="-122"/>
              </a:rPr>
              <a:t> </a:t>
            </a:r>
            <a:r>
              <a:rPr lang="zh-CN" altLang="en-US" sz="3600">
                <a:solidFill>
                  <a:srgbClr val="0000CC"/>
                </a:solidFill>
                <a:ea typeface="楷体_GB2312" pitchFamily="49" charset="-122"/>
              </a:rPr>
              <a:t>相互独立</a:t>
            </a:r>
          </a:p>
          <a:p>
            <a:pPr>
              <a:lnSpc>
                <a:spcPct val="120000"/>
              </a:lnSpc>
            </a:pPr>
            <a:r>
              <a:rPr lang="zh-CN" altLang="en-US" sz="3600">
                <a:ea typeface="楷体_GB2312" pitchFamily="49" charset="-122"/>
              </a:rPr>
              <a:t> 是指下面的关系式同时成立</a:t>
            </a:r>
          </a:p>
        </p:txBody>
      </p:sp>
      <p:graphicFrame>
        <p:nvGraphicFramePr>
          <p:cNvPr id="948229" name="Object 5"/>
          <p:cNvGraphicFramePr>
            <a:graphicFrameLocks noChangeAspect="1"/>
          </p:cNvGraphicFramePr>
          <p:nvPr/>
        </p:nvGraphicFramePr>
        <p:xfrm>
          <a:off x="1397000" y="4873625"/>
          <a:ext cx="6629400" cy="1143000"/>
        </p:xfrm>
        <a:graphic>
          <a:graphicData uri="http://schemas.openxmlformats.org/presentationml/2006/ole">
            <p:oleObj spid="_x0000_s95234" name="Equation" r:id="rId3" imgW="5918040" imgH="914400" progId="Equation.3">
              <p:embed/>
            </p:oleObj>
          </a:graphicData>
        </a:graphic>
      </p:graphicFrame>
      <p:graphicFrame>
        <p:nvGraphicFramePr>
          <p:cNvPr id="948230" name="Object 6"/>
          <p:cNvGraphicFramePr>
            <a:graphicFrameLocks noChangeAspect="1"/>
          </p:cNvGraphicFramePr>
          <p:nvPr/>
        </p:nvGraphicFramePr>
        <p:xfrm>
          <a:off x="1320800" y="3273425"/>
          <a:ext cx="6477000" cy="609600"/>
        </p:xfrm>
        <a:graphic>
          <a:graphicData uri="http://schemas.openxmlformats.org/presentationml/2006/ole">
            <p:oleObj spid="_x0000_s95235" name="Equation" r:id="rId4" imgW="5816520" imgH="520560" progId="Equation.3">
              <p:embed/>
            </p:oleObj>
          </a:graphicData>
        </a:graphic>
      </p:graphicFrame>
      <p:graphicFrame>
        <p:nvGraphicFramePr>
          <p:cNvPr id="948231" name="Object 7"/>
          <p:cNvGraphicFramePr>
            <a:graphicFrameLocks noChangeAspect="1"/>
          </p:cNvGraphicFramePr>
          <p:nvPr/>
        </p:nvGraphicFramePr>
        <p:xfrm>
          <a:off x="1320800" y="4035425"/>
          <a:ext cx="7823200" cy="596900"/>
        </p:xfrm>
        <a:graphic>
          <a:graphicData uri="http://schemas.openxmlformats.org/presentationml/2006/ole">
            <p:oleObj spid="_x0000_s95236" name="Equation" r:id="rId5" imgW="7823160" imgH="520560" progId="Equation.3">
              <p:embed/>
            </p:oleObj>
          </a:graphicData>
        </a:graphic>
      </p:graphicFrame>
      <p:sp>
        <p:nvSpPr>
          <p:cNvPr id="948232" name="Text Box 8"/>
          <p:cNvSpPr txBox="1">
            <a:spLocks noChangeArrowheads="1"/>
          </p:cNvSpPr>
          <p:nvPr/>
        </p:nvSpPr>
        <p:spPr bwMode="auto">
          <a:xfrm>
            <a:off x="939800" y="1749425"/>
            <a:ext cx="1098550" cy="641350"/>
          </a:xfrm>
          <a:prstGeom prst="rect">
            <a:avLst/>
          </a:prstGeom>
          <a:solidFill>
            <a:srgbClr val="FFFF99"/>
          </a:solidFill>
          <a:ln w="9525">
            <a:noFill/>
            <a:miter lim="800000"/>
            <a:headEnd/>
            <a:tailEnd/>
          </a:ln>
        </p:spPr>
        <p:txBody>
          <a:bodyPr wrap="none">
            <a:spAutoFit/>
          </a:bodyPr>
          <a:lstStyle/>
          <a:p>
            <a:r>
              <a:rPr lang="zh-CN" altLang="en-US" sz="3600" b="1">
                <a:solidFill>
                  <a:srgbClr val="A50021"/>
                </a:solidFill>
                <a:ea typeface="楷体_GB2312" pitchFamily="49" charset="-122"/>
              </a:rPr>
              <a:t>定义</a:t>
            </a:r>
          </a:p>
        </p:txBody>
      </p:sp>
      <p:sp>
        <p:nvSpPr>
          <p:cNvPr id="948233" name="Text Box 9"/>
          <p:cNvSpPr txBox="1">
            <a:spLocks noChangeArrowheads="1"/>
          </p:cNvSpPr>
          <p:nvPr/>
        </p:nvSpPr>
        <p:spPr bwMode="auto">
          <a:xfrm>
            <a:off x="1258888" y="692150"/>
            <a:ext cx="6697662" cy="762000"/>
          </a:xfrm>
          <a:prstGeom prst="rect">
            <a:avLst/>
          </a:prstGeom>
          <a:noFill/>
          <a:ln w="9525">
            <a:noFill/>
            <a:miter lim="800000"/>
            <a:headEnd/>
            <a:tailEnd/>
          </a:ln>
        </p:spPr>
        <p:txBody>
          <a:bodyPr>
            <a:spAutoFit/>
          </a:bodyPr>
          <a:lstStyle/>
          <a:p>
            <a:r>
              <a:rPr lang="zh-CN" altLang="en-US" sz="4400" b="1">
                <a:ea typeface="宋体" pitchFamily="2" charset="-122"/>
              </a:rPr>
              <a:t>事件的独立性</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8232"/>
                                        </p:tgtEl>
                                        <p:attrNameLst>
                                          <p:attrName>style.visibility</p:attrName>
                                        </p:attrNameLst>
                                      </p:cBhvr>
                                      <p:to>
                                        <p:strVal val="visible"/>
                                      </p:to>
                                    </p:set>
                                    <p:animEffect transition="in" filter="wipe(left)">
                                      <p:cBhvr>
                                        <p:cTn id="7" dur="500"/>
                                        <p:tgtEl>
                                          <p:spTgt spid="94823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48228"/>
                                        </p:tgtEl>
                                        <p:attrNameLst>
                                          <p:attrName>style.visibility</p:attrName>
                                        </p:attrNameLst>
                                      </p:cBhvr>
                                      <p:to>
                                        <p:strVal val="visible"/>
                                      </p:to>
                                    </p:set>
                                    <p:animEffect transition="in" filter="wipe(up)">
                                      <p:cBhvr>
                                        <p:cTn id="11" dur="500"/>
                                        <p:tgtEl>
                                          <p:spTgt spid="9482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48230"/>
                                        </p:tgtEl>
                                        <p:attrNameLst>
                                          <p:attrName>style.visibility</p:attrName>
                                        </p:attrNameLst>
                                      </p:cBhvr>
                                      <p:to>
                                        <p:strVal val="visible"/>
                                      </p:to>
                                    </p:set>
                                    <p:animEffect transition="in" filter="wipe(up)">
                                      <p:cBhvr>
                                        <p:cTn id="16" dur="500"/>
                                        <p:tgtEl>
                                          <p:spTgt spid="9482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48231"/>
                                        </p:tgtEl>
                                        <p:attrNameLst>
                                          <p:attrName>style.visibility</p:attrName>
                                        </p:attrNameLst>
                                      </p:cBhvr>
                                      <p:to>
                                        <p:strVal val="visible"/>
                                      </p:to>
                                    </p:set>
                                    <p:animEffect transition="in" filter="wipe(up)">
                                      <p:cBhvr>
                                        <p:cTn id="21" dur="500"/>
                                        <p:tgtEl>
                                          <p:spTgt spid="9482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48229"/>
                                        </p:tgtEl>
                                        <p:attrNameLst>
                                          <p:attrName>style.visibility</p:attrName>
                                        </p:attrNameLst>
                                      </p:cBhvr>
                                      <p:to>
                                        <p:strVal val="visible"/>
                                      </p:to>
                                    </p:set>
                                    <p:animEffect transition="in" filter="wipe(up)">
                                      <p:cBhvr>
                                        <p:cTn id="26" dur="500"/>
                                        <p:tgtEl>
                                          <p:spTgt spid="948229"/>
                                        </p:tgtEl>
                                      </p:cBhvr>
                                    </p:animEffect>
                                  </p:childTnLst>
                                </p:cTn>
                              </p:par>
                            </p:childTnLst>
                          </p:cTn>
                        </p:par>
                        <p:par>
                          <p:cTn id="27" fill="hold">
                            <p:stCondLst>
                              <p:cond delay="500"/>
                            </p:stCondLst>
                            <p:childTnLst>
                              <p:par>
                                <p:cTn id="28" presetID="16" presetClass="entr" presetSubtype="37" fill="hold" grpId="0" nodeType="afterEffect">
                                  <p:stCondLst>
                                    <p:cond delay="0"/>
                                  </p:stCondLst>
                                  <p:childTnLst>
                                    <p:set>
                                      <p:cBhvr>
                                        <p:cTn id="29" dur="1" fill="hold">
                                          <p:stCondLst>
                                            <p:cond delay="0"/>
                                          </p:stCondLst>
                                        </p:cTn>
                                        <p:tgtEl>
                                          <p:spTgt spid="948233"/>
                                        </p:tgtEl>
                                        <p:attrNameLst>
                                          <p:attrName>style.visibility</p:attrName>
                                        </p:attrNameLst>
                                      </p:cBhvr>
                                      <p:to>
                                        <p:strVal val="visible"/>
                                      </p:to>
                                    </p:set>
                                    <p:animEffect transition="in" filter="barn(outVertical)">
                                      <p:cBhvr>
                                        <p:cTn id="30" dur="500"/>
                                        <p:tgtEl>
                                          <p:spTgt spid="94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8" grpId="0" autoUpdateAnimBg="0"/>
      <p:bldP spid="948232" grpId="0" animBg="1" autoUpdateAnimBg="0"/>
      <p:bldP spid="948233"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2" name="Text Box 4"/>
          <p:cNvSpPr txBox="1">
            <a:spLocks noChangeArrowheads="1"/>
          </p:cNvSpPr>
          <p:nvPr/>
        </p:nvSpPr>
        <p:spPr bwMode="auto">
          <a:xfrm>
            <a:off x="946150" y="1844675"/>
            <a:ext cx="7586663" cy="2289175"/>
          </a:xfrm>
          <a:prstGeom prst="rect">
            <a:avLst/>
          </a:prstGeom>
          <a:noFill/>
          <a:ln w="9525">
            <a:noFill/>
            <a:miter lim="800000"/>
            <a:headEnd/>
            <a:tailEnd/>
          </a:ln>
        </p:spPr>
        <p:txBody>
          <a:bodyPr>
            <a:spAutoFit/>
          </a:bodyPr>
          <a:lstStyle/>
          <a:p>
            <a:r>
              <a:rPr lang="zh-CN" altLang="en-US" sz="3200" dirty="0">
                <a:ea typeface="楷体_GB2312" pitchFamily="49" charset="-122"/>
              </a:rPr>
              <a:t> </a:t>
            </a:r>
            <a:r>
              <a:rPr lang="zh-CN" altLang="en-US" sz="3200" b="1" dirty="0">
                <a:solidFill>
                  <a:srgbClr val="0000CC"/>
                </a:solidFill>
                <a:latin typeface="宋体" pitchFamily="2" charset="-122"/>
                <a:ea typeface="宋体" pitchFamily="2" charset="-122"/>
              </a:rPr>
              <a:t>例</a:t>
            </a:r>
            <a:r>
              <a:rPr lang="zh-CN" altLang="en-US" sz="3200" dirty="0">
                <a:latin typeface="宋体" pitchFamily="2" charset="-122"/>
                <a:ea typeface="宋体" pitchFamily="2" charset="-122"/>
              </a:rPr>
              <a:t>：</a:t>
            </a:r>
            <a:r>
              <a:rPr lang="zh-CN" altLang="en-US" sz="3600" dirty="0">
                <a:latin typeface="宋体" pitchFamily="2" charset="-122"/>
                <a:ea typeface="宋体" pitchFamily="2" charset="-122"/>
              </a:rPr>
              <a:t>某型号火炮的命中率为0</a:t>
            </a:r>
            <a:r>
              <a:rPr lang="zh-CN" altLang="en-US" sz="3600" b="1" dirty="0">
                <a:latin typeface="宋体" pitchFamily="2" charset="-122"/>
                <a:ea typeface="宋体" pitchFamily="2" charset="-122"/>
              </a:rPr>
              <a:t>.</a:t>
            </a:r>
            <a:r>
              <a:rPr lang="zh-CN" altLang="en-US" sz="3600" dirty="0">
                <a:latin typeface="宋体" pitchFamily="2" charset="-122"/>
                <a:ea typeface="宋体" pitchFamily="2" charset="-122"/>
              </a:rPr>
              <a:t>8, 现有一架敌机即将入侵，如果欲以</a:t>
            </a:r>
          </a:p>
          <a:p>
            <a:r>
              <a:rPr lang="zh-CN" altLang="en-US" sz="3600" dirty="0">
                <a:latin typeface="宋体" pitchFamily="2" charset="-122"/>
                <a:ea typeface="宋体" pitchFamily="2" charset="-122"/>
              </a:rPr>
              <a:t>99</a:t>
            </a:r>
            <a:r>
              <a:rPr lang="zh-CN" altLang="en-US" sz="3600" b="1" dirty="0">
                <a:latin typeface="宋体" pitchFamily="2" charset="-122"/>
                <a:ea typeface="宋体" pitchFamily="2" charset="-122"/>
              </a:rPr>
              <a:t>.</a:t>
            </a:r>
            <a:r>
              <a:rPr lang="zh-CN" altLang="en-US" sz="3600" dirty="0">
                <a:latin typeface="宋体" pitchFamily="2" charset="-122"/>
                <a:ea typeface="宋体" pitchFamily="2" charset="-122"/>
              </a:rPr>
              <a:t>9 % 的概率击中它，则需配备此型号火炮多少门？</a:t>
            </a:r>
          </a:p>
        </p:txBody>
      </p:sp>
      <p:sp>
        <p:nvSpPr>
          <p:cNvPr id="949253" name="Text Box 5"/>
          <p:cNvSpPr txBox="1">
            <a:spLocks noChangeArrowheads="1"/>
          </p:cNvSpPr>
          <p:nvPr/>
        </p:nvSpPr>
        <p:spPr bwMode="auto">
          <a:xfrm>
            <a:off x="1258888" y="692150"/>
            <a:ext cx="6697662" cy="762000"/>
          </a:xfrm>
          <a:prstGeom prst="rect">
            <a:avLst/>
          </a:prstGeom>
          <a:noFill/>
          <a:ln w="9525">
            <a:noFill/>
            <a:miter lim="800000"/>
            <a:headEnd/>
            <a:tailEnd/>
          </a:ln>
        </p:spPr>
        <p:txBody>
          <a:bodyPr>
            <a:spAutoFit/>
          </a:bodyPr>
          <a:lstStyle/>
          <a:p>
            <a:r>
              <a:rPr lang="zh-CN" altLang="en-US" sz="4400" b="1">
                <a:ea typeface="宋体" pitchFamily="2" charset="-122"/>
              </a:rPr>
              <a:t>事件的独立性</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49252"/>
                                        </p:tgtEl>
                                        <p:attrNameLst>
                                          <p:attrName>style.visibility</p:attrName>
                                        </p:attrNameLst>
                                      </p:cBhvr>
                                      <p:to>
                                        <p:strVal val="visible"/>
                                      </p:to>
                                    </p:set>
                                    <p:animEffect transition="in" filter="wipe(up)">
                                      <p:cBhvr>
                                        <p:cTn id="7" dur="500"/>
                                        <p:tgtEl>
                                          <p:spTgt spid="94925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49253"/>
                                        </p:tgtEl>
                                        <p:attrNameLst>
                                          <p:attrName>style.visibility</p:attrName>
                                        </p:attrNameLst>
                                      </p:cBhvr>
                                      <p:to>
                                        <p:strVal val="visible"/>
                                      </p:to>
                                    </p:set>
                                    <p:animEffect transition="in" filter="barn(outVertical)">
                                      <p:cBhvr>
                                        <p:cTn id="11" dur="500"/>
                                        <p:tgtEl>
                                          <p:spTgt spid="94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2" grpId="0" autoUpdateAnimBg="0"/>
      <p:bldP spid="949253"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6" name="Text Box 4"/>
          <p:cNvSpPr txBox="1">
            <a:spLocks noChangeArrowheads="1"/>
          </p:cNvSpPr>
          <p:nvPr/>
        </p:nvSpPr>
        <p:spPr bwMode="auto">
          <a:xfrm>
            <a:off x="1258888" y="692150"/>
            <a:ext cx="6697662" cy="762000"/>
          </a:xfrm>
          <a:prstGeom prst="rect">
            <a:avLst/>
          </a:prstGeom>
          <a:noFill/>
          <a:ln w="9525">
            <a:noFill/>
            <a:miter lim="800000"/>
            <a:headEnd/>
            <a:tailEnd/>
          </a:ln>
        </p:spPr>
        <p:txBody>
          <a:bodyPr>
            <a:spAutoFit/>
          </a:bodyPr>
          <a:lstStyle/>
          <a:p>
            <a:r>
              <a:rPr lang="zh-CN" altLang="en-US" sz="4400" b="1">
                <a:ea typeface="宋体" pitchFamily="2" charset="-122"/>
              </a:rPr>
              <a:t>事件的独立性</a:t>
            </a:r>
            <a:r>
              <a:rPr lang="en-US" altLang="zh-CN" sz="4400" b="1">
                <a:ea typeface="宋体" pitchFamily="2" charset="-122"/>
              </a:rPr>
              <a:t>(Cont.)</a:t>
            </a:r>
          </a:p>
        </p:txBody>
      </p:sp>
      <p:grpSp>
        <p:nvGrpSpPr>
          <p:cNvPr id="2" name="Group 5"/>
          <p:cNvGrpSpPr>
            <a:grpSpLocks/>
          </p:cNvGrpSpPr>
          <p:nvPr/>
        </p:nvGrpSpPr>
        <p:grpSpPr bwMode="auto">
          <a:xfrm>
            <a:off x="1071563" y="1581150"/>
            <a:ext cx="8072437" cy="1419225"/>
            <a:chOff x="528" y="978"/>
            <a:chExt cx="5085" cy="894"/>
          </a:xfrm>
        </p:grpSpPr>
        <p:sp>
          <p:nvSpPr>
            <p:cNvPr id="96264" name="Text Box 6"/>
            <p:cNvSpPr txBox="1">
              <a:spLocks noChangeArrowheads="1"/>
            </p:cNvSpPr>
            <p:nvPr/>
          </p:nvSpPr>
          <p:spPr bwMode="auto">
            <a:xfrm>
              <a:off x="528" y="978"/>
              <a:ext cx="5085" cy="826"/>
            </a:xfrm>
            <a:prstGeom prst="rect">
              <a:avLst/>
            </a:prstGeom>
            <a:noFill/>
            <a:ln w="9525">
              <a:noFill/>
              <a:miter lim="800000"/>
              <a:headEnd/>
              <a:tailEnd/>
            </a:ln>
          </p:spPr>
          <p:txBody>
            <a:bodyPr wrap="none">
              <a:spAutoFit/>
            </a:bodyPr>
            <a:lstStyle/>
            <a:p>
              <a:r>
                <a:rPr lang="zh-CN" altLang="en-US" sz="4000" b="1">
                  <a:solidFill>
                    <a:srgbClr val="33CCFF"/>
                  </a:solidFill>
                  <a:ea typeface="黑体" pitchFamily="49" charset="-122"/>
                </a:rPr>
                <a:t>      </a:t>
              </a:r>
              <a:r>
                <a:rPr lang="zh-CN" altLang="en-US" sz="4000" b="1">
                  <a:solidFill>
                    <a:srgbClr val="33CCFF"/>
                  </a:solidFill>
                  <a:ea typeface="楷体_GB2312" pitchFamily="49" charset="-122"/>
                </a:rPr>
                <a:t>  </a:t>
              </a:r>
              <a:r>
                <a:rPr lang="zh-CN" altLang="en-US" sz="4000">
                  <a:ea typeface="楷体_GB2312" pitchFamily="49" charset="-122"/>
                </a:rPr>
                <a:t>设需配备</a:t>
              </a:r>
              <a:r>
                <a:rPr lang="zh-CN" altLang="en-US" sz="4000" i="1">
                  <a:ea typeface="楷体_GB2312" pitchFamily="49" charset="-122"/>
                </a:rPr>
                <a:t> </a:t>
              </a:r>
              <a:r>
                <a:rPr lang="en-US" altLang="zh-CN" sz="4000" i="1">
                  <a:ea typeface="楷体_GB2312" pitchFamily="49" charset="-122"/>
                </a:rPr>
                <a:t>n </a:t>
              </a:r>
              <a:r>
                <a:rPr lang="zh-CN" altLang="en-US" sz="4000">
                  <a:ea typeface="楷体_GB2312" pitchFamily="49" charset="-122"/>
                </a:rPr>
                <a:t>门此型号火炮</a:t>
              </a:r>
              <a:endParaRPr lang="en-US" altLang="zh-CN" sz="4000" b="1">
                <a:solidFill>
                  <a:srgbClr val="33CCFF"/>
                </a:solidFill>
                <a:ea typeface="楷体_GB2312" pitchFamily="49" charset="-122"/>
              </a:endParaRPr>
            </a:p>
            <a:p>
              <a:r>
                <a:rPr lang="zh-CN" altLang="en-US" sz="4000">
                  <a:ea typeface="楷体_GB2312" pitchFamily="49" charset="-122"/>
                </a:rPr>
                <a:t>设事件      表示第 </a:t>
              </a:r>
              <a:r>
                <a:rPr lang="en-US" altLang="zh-CN" sz="4000" i="1">
                  <a:ea typeface="楷体_GB2312" pitchFamily="49" charset="-122"/>
                </a:rPr>
                <a:t>i </a:t>
              </a:r>
              <a:r>
                <a:rPr lang="en-US" altLang="zh-CN" sz="4000">
                  <a:ea typeface="楷体_GB2312" pitchFamily="49" charset="-122"/>
                </a:rPr>
                <a:t> </a:t>
              </a:r>
              <a:r>
                <a:rPr lang="zh-CN" altLang="en-US" sz="4000">
                  <a:ea typeface="楷体_GB2312" pitchFamily="49" charset="-122"/>
                </a:rPr>
                <a:t>门火炮击中敌机</a:t>
              </a:r>
            </a:p>
          </p:txBody>
        </p:sp>
        <p:graphicFrame>
          <p:nvGraphicFramePr>
            <p:cNvPr id="96260" name="Object 7"/>
            <p:cNvGraphicFramePr>
              <a:graphicFrameLocks noChangeAspect="1"/>
            </p:cNvGraphicFramePr>
            <p:nvPr/>
          </p:nvGraphicFramePr>
          <p:xfrm>
            <a:off x="1513" y="1328"/>
            <a:ext cx="503" cy="544"/>
          </p:xfrm>
          <a:graphic>
            <a:graphicData uri="http://schemas.openxmlformats.org/presentationml/2006/ole">
              <p:oleObj spid="_x0000_s96260" name="Equation" r:id="rId3" imgW="164880" imgH="228600" progId="Equation.3">
                <p:embed/>
              </p:oleObj>
            </a:graphicData>
          </a:graphic>
        </p:graphicFrame>
      </p:grpSp>
      <p:graphicFrame>
        <p:nvGraphicFramePr>
          <p:cNvPr id="950280" name="Object 8"/>
          <p:cNvGraphicFramePr>
            <a:graphicFrameLocks noChangeAspect="1"/>
          </p:cNvGraphicFramePr>
          <p:nvPr/>
        </p:nvGraphicFramePr>
        <p:xfrm>
          <a:off x="1147763" y="2924175"/>
          <a:ext cx="7543800" cy="1230313"/>
        </p:xfrm>
        <a:graphic>
          <a:graphicData uri="http://schemas.openxmlformats.org/presentationml/2006/ole">
            <p:oleObj spid="_x0000_s96258" name="Equation" r:id="rId4" imgW="2616120" imgH="368280" progId="Equation.3">
              <p:embed/>
            </p:oleObj>
          </a:graphicData>
        </a:graphic>
      </p:graphicFrame>
      <p:graphicFrame>
        <p:nvGraphicFramePr>
          <p:cNvPr id="950281" name="Object 9"/>
          <p:cNvGraphicFramePr>
            <a:graphicFrameLocks noChangeAspect="1"/>
          </p:cNvGraphicFramePr>
          <p:nvPr/>
        </p:nvGraphicFramePr>
        <p:xfrm>
          <a:off x="2519363" y="4219575"/>
          <a:ext cx="4724400" cy="1368425"/>
        </p:xfrm>
        <a:graphic>
          <a:graphicData uri="http://schemas.openxmlformats.org/presentationml/2006/ole">
            <p:oleObj spid="_x0000_s96259" name="Equation" r:id="rId5" imgW="1193760" imgH="393480" progId="Equation.3">
              <p:embed/>
            </p:oleObj>
          </a:graphicData>
        </a:graphic>
      </p:graphicFrame>
      <p:sp>
        <p:nvSpPr>
          <p:cNvPr id="950282" name="Text Box 10"/>
          <p:cNvSpPr txBox="1">
            <a:spLocks noChangeArrowheads="1"/>
          </p:cNvSpPr>
          <p:nvPr/>
        </p:nvSpPr>
        <p:spPr bwMode="auto">
          <a:xfrm>
            <a:off x="1223963" y="5667375"/>
            <a:ext cx="6026150" cy="701675"/>
          </a:xfrm>
          <a:prstGeom prst="rect">
            <a:avLst/>
          </a:prstGeom>
          <a:noFill/>
          <a:ln w="9525">
            <a:noFill/>
            <a:miter lim="800000"/>
            <a:headEnd/>
            <a:tailEnd/>
          </a:ln>
        </p:spPr>
        <p:txBody>
          <a:bodyPr wrap="none">
            <a:spAutoFit/>
          </a:bodyPr>
          <a:lstStyle/>
          <a:p>
            <a:r>
              <a:rPr lang="zh-CN" altLang="en-US" sz="4000">
                <a:ea typeface="楷体_GB2312" pitchFamily="49" charset="-122"/>
              </a:rPr>
              <a:t>故需配备</a:t>
            </a:r>
            <a:r>
              <a:rPr lang="zh-CN" altLang="en-US" sz="4000" i="1">
                <a:ea typeface="楷体_GB2312" pitchFamily="49" charset="-122"/>
              </a:rPr>
              <a:t> 5</a:t>
            </a:r>
            <a:r>
              <a:rPr lang="en-US" altLang="zh-CN" sz="4000" i="1">
                <a:ea typeface="楷体_GB2312" pitchFamily="49" charset="-122"/>
              </a:rPr>
              <a:t> </a:t>
            </a:r>
            <a:r>
              <a:rPr lang="zh-CN" altLang="en-US" sz="4000">
                <a:ea typeface="楷体_GB2312" pitchFamily="49" charset="-122"/>
              </a:rPr>
              <a:t>门此型号火炮 </a:t>
            </a:r>
            <a:r>
              <a:rPr lang="zh-CN" altLang="en-US" sz="4000" b="1">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50276"/>
                                        </p:tgtEl>
                                        <p:attrNameLst>
                                          <p:attrName>style.visibility</p:attrName>
                                        </p:attrNameLst>
                                      </p:cBhvr>
                                      <p:to>
                                        <p:strVal val="visible"/>
                                      </p:to>
                                    </p:set>
                                    <p:animEffect transition="in" filter="barn(outVertical)">
                                      <p:cBhvr>
                                        <p:cTn id="7" dur="500"/>
                                        <p:tgtEl>
                                          <p:spTgt spid="950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50280"/>
                                        </p:tgtEl>
                                        <p:attrNameLst>
                                          <p:attrName>style.visibility</p:attrName>
                                        </p:attrNameLst>
                                      </p:cBhvr>
                                      <p:to>
                                        <p:strVal val="visible"/>
                                      </p:to>
                                    </p:set>
                                    <p:animEffect transition="in" filter="wipe(up)">
                                      <p:cBhvr>
                                        <p:cTn id="17" dur="500"/>
                                        <p:tgtEl>
                                          <p:spTgt spid="9502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50281"/>
                                        </p:tgtEl>
                                        <p:attrNameLst>
                                          <p:attrName>style.visibility</p:attrName>
                                        </p:attrNameLst>
                                      </p:cBhvr>
                                      <p:to>
                                        <p:strVal val="visible"/>
                                      </p:to>
                                    </p:set>
                                    <p:animEffect transition="in" filter="wipe(up)">
                                      <p:cBhvr>
                                        <p:cTn id="22" dur="500"/>
                                        <p:tgtEl>
                                          <p:spTgt spid="9502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50282"/>
                                        </p:tgtEl>
                                        <p:attrNameLst>
                                          <p:attrName>style.visibility</p:attrName>
                                        </p:attrNameLst>
                                      </p:cBhvr>
                                      <p:to>
                                        <p:strVal val="visible"/>
                                      </p:to>
                                    </p:set>
                                    <p:animEffect transition="in" filter="wipe(up)">
                                      <p:cBhvr>
                                        <p:cTn id="27" dur="500"/>
                                        <p:tgtEl>
                                          <p:spTgt spid="950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6" grpId="0" autoUpdateAnimBg="0"/>
      <p:bldP spid="950282"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903288" y="188913"/>
            <a:ext cx="7772400" cy="831850"/>
          </a:xfrm>
        </p:spPr>
        <p:txBody>
          <a:bodyPr/>
          <a:lstStyle/>
          <a:p>
            <a:r>
              <a:rPr lang="zh-CN" altLang="en-US" sz="3600">
                <a:latin typeface="宋体" pitchFamily="2" charset="-122"/>
              </a:rPr>
              <a:t>注意</a:t>
            </a:r>
            <a:r>
              <a:rPr lang="en-US" altLang="zh-CN" sz="3600">
                <a:latin typeface="宋体" pitchFamily="2" charset="-122"/>
              </a:rPr>
              <a:t>:</a:t>
            </a:r>
            <a:r>
              <a:rPr lang="zh-CN" altLang="en-US" sz="3600">
                <a:latin typeface="宋体" pitchFamily="2" charset="-122"/>
              </a:rPr>
              <a:t>互斥与独立的区别</a:t>
            </a:r>
          </a:p>
        </p:txBody>
      </p:sp>
      <p:sp>
        <p:nvSpPr>
          <p:cNvPr id="413699" name="Rectangle 3"/>
          <p:cNvSpPr>
            <a:spLocks noGrp="1" noChangeArrowheads="1"/>
          </p:cNvSpPr>
          <p:nvPr>
            <p:ph idx="1"/>
          </p:nvPr>
        </p:nvSpPr>
        <p:spPr bwMode="auto">
          <a:xfrm>
            <a:off x="827088" y="5121275"/>
            <a:ext cx="8208962" cy="118745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en-US" altLang="zh-CN" sz="2800" b="0">
                <a:latin typeface="宋体" pitchFamily="2" charset="-122"/>
                <a:cs typeface="Times New Roman" pitchFamily="18" charset="0"/>
              </a:rPr>
              <a:t>4.</a:t>
            </a:r>
            <a:r>
              <a:rPr lang="zh-CN" altLang="en-US" sz="2800" b="0">
                <a:latin typeface="宋体" pitchFamily="2" charset="-122"/>
                <a:cs typeface="Times New Roman" pitchFamily="18" charset="0"/>
              </a:rPr>
              <a:t>在用途上有区别：互斥通常用于概率的加法</a:t>
            </a:r>
          </a:p>
          <a:p>
            <a:pPr>
              <a:buFont typeface="Wingdings" pitchFamily="2" charset="2"/>
              <a:buNone/>
            </a:pPr>
            <a:r>
              <a:rPr lang="zh-CN" altLang="en-US" sz="2800" b="0">
                <a:latin typeface="宋体" pitchFamily="2" charset="-122"/>
                <a:cs typeface="Times New Roman" pitchFamily="18" charset="0"/>
              </a:rPr>
              <a:t>  运算</a:t>
            </a:r>
            <a:r>
              <a:rPr lang="en-US" altLang="zh-CN" sz="2800" b="0">
                <a:latin typeface="宋体" pitchFamily="2" charset="-122"/>
                <a:cs typeface="Times New Roman" pitchFamily="18" charset="0"/>
              </a:rPr>
              <a:t>,</a:t>
            </a:r>
            <a:r>
              <a:rPr lang="zh-CN" altLang="en-US" sz="2800" b="0">
                <a:latin typeface="宋体" pitchFamily="2" charset="-122"/>
                <a:cs typeface="Times New Roman" pitchFamily="18" charset="0"/>
              </a:rPr>
              <a:t>独立通常用于概率的乘法运算。</a:t>
            </a:r>
          </a:p>
        </p:txBody>
      </p:sp>
      <p:sp>
        <p:nvSpPr>
          <p:cNvPr id="8" name="灯片编号占位符 5"/>
          <p:cNvSpPr>
            <a:spLocks noGrp="1"/>
          </p:cNvSpPr>
          <p:nvPr>
            <p:ph type="sldNum" sz="quarter" idx="12"/>
          </p:nvPr>
        </p:nvSpPr>
        <p:spPr>
          <a:xfrm>
            <a:off x="6781800" y="6324600"/>
            <a:ext cx="1905000" cy="457200"/>
          </a:xfrm>
          <a:prstGeom prst="rect">
            <a:avLst/>
          </a:prstGeom>
        </p:spPr>
        <p:txBody>
          <a:bodyPr/>
          <a:lstStyle/>
          <a:p>
            <a:fld id="{11CB3634-31BB-42E1-9035-F44DF9FDFF2C}" type="slidenum">
              <a:rPr lang="en-US" altLang="zh-CN"/>
              <a:pPr/>
              <a:t>153</a:t>
            </a:fld>
            <a:endParaRPr lang="en-US" altLang="zh-CN"/>
          </a:p>
        </p:txBody>
      </p:sp>
      <p:sp>
        <p:nvSpPr>
          <p:cNvPr id="413700" name="Text Box 4"/>
          <p:cNvSpPr txBox="1">
            <a:spLocks noChangeArrowheads="1"/>
          </p:cNvSpPr>
          <p:nvPr/>
        </p:nvSpPr>
        <p:spPr bwMode="auto">
          <a:xfrm>
            <a:off x="755650" y="1449388"/>
            <a:ext cx="7200900" cy="1031875"/>
          </a:xfrm>
          <a:prstGeom prst="rect">
            <a:avLst/>
          </a:prstGeom>
          <a:noFill/>
          <a:ln w="9525" algn="ctr">
            <a:noFill/>
            <a:miter lim="800000"/>
            <a:headEnd/>
            <a:tailEnd/>
          </a:ln>
          <a:effectLst/>
        </p:spPr>
        <p:txBody>
          <a:bodyPr>
            <a:spAutoFit/>
          </a:bodyPr>
          <a:lstStyle/>
          <a:p>
            <a:pPr marL="342900" indent="-342900" algn="l">
              <a:spcBef>
                <a:spcPct val="20000"/>
              </a:spcBef>
            </a:pPr>
            <a:r>
              <a:rPr lang="en-US" altLang="zh-CN" b="0">
                <a:latin typeface="Times New Roman" pitchFamily="18" charset="0"/>
                <a:cs typeface="Times New Roman" pitchFamily="18" charset="0"/>
              </a:rPr>
              <a:t>1. </a:t>
            </a:r>
            <a:r>
              <a:rPr lang="zh-CN" altLang="en-US" b="0">
                <a:latin typeface="Times New Roman" pitchFamily="18" charset="0"/>
                <a:cs typeface="Times New Roman" pitchFamily="18" charset="0"/>
              </a:rPr>
              <a:t>互斥的概念是事件本身的属性；</a:t>
            </a:r>
          </a:p>
          <a:p>
            <a:pPr marL="342900" indent="-342900" algn="l">
              <a:spcBef>
                <a:spcPct val="20000"/>
              </a:spcBef>
            </a:pPr>
            <a:r>
              <a:rPr lang="zh-CN" altLang="en-US" b="0">
                <a:latin typeface="Times New Roman" pitchFamily="18" charset="0"/>
                <a:cs typeface="Times New Roman" pitchFamily="18" charset="0"/>
              </a:rPr>
              <a:t>    独立的概念是事件的概率属性。</a:t>
            </a:r>
          </a:p>
        </p:txBody>
      </p:sp>
      <p:sp>
        <p:nvSpPr>
          <p:cNvPr id="413701" name="Text Box 5"/>
          <p:cNvSpPr txBox="1">
            <a:spLocks noChangeArrowheads="1"/>
          </p:cNvSpPr>
          <p:nvPr/>
        </p:nvSpPr>
        <p:spPr bwMode="auto">
          <a:xfrm>
            <a:off x="808038" y="2673350"/>
            <a:ext cx="7580312" cy="1031875"/>
          </a:xfrm>
          <a:prstGeom prst="rect">
            <a:avLst/>
          </a:prstGeom>
          <a:noFill/>
          <a:ln w="9525" algn="ctr">
            <a:noFill/>
            <a:miter lim="800000"/>
            <a:headEnd/>
            <a:tailEnd/>
          </a:ln>
          <a:effectLst/>
        </p:spPr>
        <p:txBody>
          <a:bodyPr>
            <a:spAutoFit/>
          </a:bodyPr>
          <a:lstStyle/>
          <a:p>
            <a:pPr marL="342900" indent="-342900" algn="l">
              <a:spcBef>
                <a:spcPct val="20000"/>
              </a:spcBef>
            </a:pPr>
            <a:r>
              <a:rPr lang="en-US" altLang="zh-CN" b="0">
                <a:latin typeface="宋体" pitchFamily="2" charset="-122"/>
                <a:cs typeface="Times New Roman" pitchFamily="18" charset="0"/>
              </a:rPr>
              <a:t>2.</a:t>
            </a:r>
            <a:r>
              <a:rPr lang="zh-CN" altLang="en-US" b="0">
                <a:latin typeface="宋体" pitchFamily="2" charset="-122"/>
                <a:cs typeface="Times New Roman" pitchFamily="18" charset="0"/>
              </a:rPr>
              <a:t>两事件互斥</a:t>
            </a:r>
            <a:r>
              <a:rPr lang="en-US" altLang="zh-CN" b="0">
                <a:latin typeface="宋体" pitchFamily="2" charset="-122"/>
                <a:cs typeface="Times New Roman" pitchFamily="18" charset="0"/>
              </a:rPr>
              <a:t>,</a:t>
            </a:r>
            <a:r>
              <a:rPr lang="zh-CN" altLang="en-US" b="0">
                <a:latin typeface="宋体" pitchFamily="2" charset="-122"/>
                <a:cs typeface="Times New Roman" pitchFamily="18" charset="0"/>
              </a:rPr>
              <a:t>即</a:t>
            </a:r>
            <a:r>
              <a:rPr lang="en-US" altLang="zh-CN" b="0">
                <a:latin typeface="宋体" pitchFamily="2" charset="-122"/>
                <a:cs typeface="Times New Roman" pitchFamily="18" charset="0"/>
              </a:rPr>
              <a:t>A</a:t>
            </a:r>
            <a:r>
              <a:rPr lang="zh-CN" altLang="en-US" b="0">
                <a:latin typeface="宋体" pitchFamily="2" charset="-122"/>
                <a:cs typeface="Times New Roman" pitchFamily="18" charset="0"/>
              </a:rPr>
              <a:t>与</a:t>
            </a:r>
            <a:r>
              <a:rPr lang="en-US" altLang="zh-CN" b="0">
                <a:latin typeface="宋体" pitchFamily="2" charset="-122"/>
                <a:cs typeface="Times New Roman" pitchFamily="18" charset="0"/>
              </a:rPr>
              <a:t>B</a:t>
            </a:r>
            <a:r>
              <a:rPr lang="zh-CN" altLang="en-US" b="0">
                <a:latin typeface="宋体" pitchFamily="2" charset="-122"/>
                <a:cs typeface="Times New Roman" pitchFamily="18" charset="0"/>
              </a:rPr>
              <a:t>不能同时发生； </a:t>
            </a:r>
            <a:r>
              <a:rPr lang="en-US" altLang="zh-CN" b="0">
                <a:solidFill>
                  <a:schemeClr val="bg1"/>
                </a:solidFill>
                <a:latin typeface="宋体" pitchFamily="2" charset="-122"/>
                <a:cs typeface="Times New Roman" pitchFamily="18" charset="0"/>
              </a:rPr>
              <a:t>AB</a:t>
            </a:r>
            <a:r>
              <a:rPr lang="zh-CN" altLang="en-US" b="0">
                <a:solidFill>
                  <a:schemeClr val="bg1"/>
                </a:solidFill>
                <a:latin typeface="宋体" pitchFamily="2" charset="-122"/>
                <a:cs typeface="Times New Roman" pitchFamily="18" charset="0"/>
              </a:rPr>
              <a:t>＝</a:t>
            </a:r>
            <a:r>
              <a:rPr lang="zh-CN" altLang="en-US" b="0">
                <a:solidFill>
                  <a:schemeClr val="bg1"/>
                </a:solidFill>
                <a:latin typeface="宋体" pitchFamily="2" charset="-122"/>
                <a:cs typeface="Times New Roman" pitchFamily="18" charset="0"/>
                <a:sym typeface="Symbol" pitchFamily="18" charset="2"/>
              </a:rPr>
              <a:t></a:t>
            </a:r>
            <a:endParaRPr lang="zh-CN" altLang="zh-CN" b="0">
              <a:latin typeface="宋体" pitchFamily="2" charset="-122"/>
              <a:cs typeface="Times New Roman" pitchFamily="18" charset="0"/>
              <a:sym typeface="Symbol" pitchFamily="18" charset="2"/>
            </a:endParaRPr>
          </a:p>
          <a:p>
            <a:pPr marL="342900" indent="-342900" algn="l">
              <a:spcBef>
                <a:spcPct val="20000"/>
              </a:spcBef>
            </a:pPr>
            <a:r>
              <a:rPr lang="zh-CN" altLang="en-US" b="0">
                <a:latin typeface="宋体" pitchFamily="2" charset="-122"/>
                <a:cs typeface="Times New Roman" pitchFamily="18" charset="0"/>
              </a:rPr>
              <a:t>  独立是指</a:t>
            </a:r>
            <a:r>
              <a:rPr lang="en-US" altLang="zh-CN" b="0">
                <a:latin typeface="宋体" pitchFamily="2" charset="-122"/>
                <a:cs typeface="Times New Roman" pitchFamily="18" charset="0"/>
              </a:rPr>
              <a:t>A</a:t>
            </a:r>
            <a:r>
              <a:rPr lang="zh-CN" altLang="en-US" b="0">
                <a:latin typeface="宋体" pitchFamily="2" charset="-122"/>
                <a:cs typeface="Times New Roman" pitchFamily="18" charset="0"/>
              </a:rPr>
              <a:t>与</a:t>
            </a:r>
            <a:r>
              <a:rPr lang="en-US" altLang="zh-CN" b="0">
                <a:latin typeface="宋体" pitchFamily="2" charset="-122"/>
                <a:cs typeface="Times New Roman" pitchFamily="18" charset="0"/>
              </a:rPr>
              <a:t>B</a:t>
            </a:r>
            <a:r>
              <a:rPr lang="zh-CN" altLang="en-US" b="0">
                <a:latin typeface="宋体" pitchFamily="2" charset="-122"/>
                <a:cs typeface="Times New Roman" pitchFamily="18" charset="0"/>
              </a:rPr>
              <a:t>的概率互不影响</a:t>
            </a:r>
            <a:r>
              <a:rPr lang="en-US" altLang="zh-CN" b="0">
                <a:latin typeface="宋体" pitchFamily="2" charset="-122"/>
                <a:cs typeface="Times New Roman" pitchFamily="18" charset="0"/>
              </a:rPr>
              <a:t>.P(A/B)=P(A)</a:t>
            </a:r>
          </a:p>
        </p:txBody>
      </p:sp>
      <p:sp>
        <p:nvSpPr>
          <p:cNvPr id="413702" name="Text Box 6"/>
          <p:cNvSpPr txBox="1">
            <a:spLocks noChangeArrowheads="1"/>
          </p:cNvSpPr>
          <p:nvPr/>
        </p:nvSpPr>
        <p:spPr bwMode="auto">
          <a:xfrm>
            <a:off x="782638" y="3897313"/>
            <a:ext cx="6742112" cy="1031875"/>
          </a:xfrm>
          <a:prstGeom prst="rect">
            <a:avLst/>
          </a:prstGeom>
          <a:noFill/>
          <a:ln w="9525" algn="ctr">
            <a:noFill/>
            <a:miter lim="800000"/>
            <a:headEnd/>
            <a:tailEnd/>
          </a:ln>
          <a:effectLst/>
        </p:spPr>
        <p:txBody>
          <a:bodyPr>
            <a:spAutoFit/>
          </a:bodyPr>
          <a:lstStyle/>
          <a:p>
            <a:pPr marL="342900" indent="-342900" algn="l">
              <a:spcBef>
                <a:spcPct val="20000"/>
              </a:spcBef>
            </a:pPr>
            <a:r>
              <a:rPr lang="en-US" altLang="zh-CN" b="0">
                <a:latin typeface="宋体" pitchFamily="2" charset="-122"/>
                <a:cs typeface="Times New Roman" pitchFamily="18" charset="0"/>
              </a:rPr>
              <a:t>3.</a:t>
            </a:r>
            <a:r>
              <a:rPr lang="zh-CN" altLang="en-US" b="0">
                <a:latin typeface="宋体" pitchFamily="2" charset="-122"/>
                <a:cs typeface="Times New Roman" pitchFamily="18" charset="0"/>
              </a:rPr>
              <a:t>若</a:t>
            </a:r>
            <a:r>
              <a:rPr lang="en-US" altLang="zh-CN" b="0">
                <a:latin typeface="宋体" pitchFamily="2" charset="-122"/>
                <a:cs typeface="Times New Roman" pitchFamily="18" charset="0"/>
              </a:rPr>
              <a:t>0&lt;P(A)&lt;1, 0&lt;P(B)&lt;1,</a:t>
            </a:r>
          </a:p>
          <a:p>
            <a:pPr marL="342900" indent="-342900" algn="l">
              <a:spcBef>
                <a:spcPct val="20000"/>
              </a:spcBef>
            </a:pPr>
            <a:r>
              <a:rPr lang="en-US" altLang="zh-CN" b="0">
                <a:latin typeface="宋体" pitchFamily="2" charset="-122"/>
                <a:cs typeface="Times New Roman" pitchFamily="18" charset="0"/>
              </a:rPr>
              <a:t>  </a:t>
            </a:r>
            <a:r>
              <a:rPr lang="zh-CN" altLang="en-US" b="0">
                <a:latin typeface="宋体" pitchFamily="2" charset="-122"/>
                <a:cs typeface="Times New Roman" pitchFamily="18" charset="0"/>
              </a:rPr>
              <a:t>互斥一定不独立；独立一定不互斥。</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 calcmode="lin" valueType="num">
                                      <p:cBhvr>
                                        <p:cTn id="7" dur="500" fill="hold"/>
                                        <p:tgtEl>
                                          <p:spTgt spid="413698"/>
                                        </p:tgtEl>
                                        <p:attrNameLst>
                                          <p:attrName>ppt_w</p:attrName>
                                        </p:attrNameLst>
                                      </p:cBhvr>
                                      <p:tavLst>
                                        <p:tav tm="0">
                                          <p:val>
                                            <p:fltVal val="0"/>
                                          </p:val>
                                        </p:tav>
                                        <p:tav tm="100000">
                                          <p:val>
                                            <p:strVal val="#ppt_w"/>
                                          </p:val>
                                        </p:tav>
                                      </p:tavLst>
                                    </p:anim>
                                    <p:anim calcmode="lin" valueType="num">
                                      <p:cBhvr>
                                        <p:cTn id="8" dur="500" fill="hold"/>
                                        <p:tgtEl>
                                          <p:spTgt spid="413698"/>
                                        </p:tgtEl>
                                        <p:attrNameLst>
                                          <p:attrName>ppt_h</p:attrName>
                                        </p:attrNameLst>
                                      </p:cBhvr>
                                      <p:tavLst>
                                        <p:tav tm="0">
                                          <p:val>
                                            <p:fltVal val="0"/>
                                          </p:val>
                                        </p:tav>
                                        <p:tav tm="100000">
                                          <p:val>
                                            <p:strVal val="#ppt_h"/>
                                          </p:val>
                                        </p:tav>
                                      </p:tavLst>
                                    </p:anim>
                                    <p:animEffect transition="in" filter="fade">
                                      <p:cBhvr>
                                        <p:cTn id="9" dur="500"/>
                                        <p:tgtEl>
                                          <p:spTgt spid="413698"/>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builtIn="1"/>
                                        </p:tgtEl>
                                      </p:cMediaNode>
                                    </p:audio>
                                  </p:sub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13700"/>
                                        </p:tgtEl>
                                        <p:attrNameLst>
                                          <p:attrName>style.visibility</p:attrName>
                                        </p:attrNameLst>
                                      </p:cBhvr>
                                      <p:to>
                                        <p:strVal val="visible"/>
                                      </p:to>
                                    </p:set>
                                    <p:anim calcmode="lin" valueType="num">
                                      <p:cBhvr>
                                        <p:cTn id="14" dur="500" fill="hold"/>
                                        <p:tgtEl>
                                          <p:spTgt spid="413700"/>
                                        </p:tgtEl>
                                        <p:attrNameLst>
                                          <p:attrName>ppt_w</p:attrName>
                                        </p:attrNameLst>
                                      </p:cBhvr>
                                      <p:tavLst>
                                        <p:tav tm="0">
                                          <p:val>
                                            <p:fltVal val="0"/>
                                          </p:val>
                                        </p:tav>
                                        <p:tav tm="100000">
                                          <p:val>
                                            <p:strVal val="#ppt_w"/>
                                          </p:val>
                                        </p:tav>
                                      </p:tavLst>
                                    </p:anim>
                                    <p:anim calcmode="lin" valueType="num">
                                      <p:cBhvr>
                                        <p:cTn id="15" dur="500" fill="hold"/>
                                        <p:tgtEl>
                                          <p:spTgt spid="413700"/>
                                        </p:tgtEl>
                                        <p:attrNameLst>
                                          <p:attrName>ppt_h</p:attrName>
                                        </p:attrNameLst>
                                      </p:cBhvr>
                                      <p:tavLst>
                                        <p:tav tm="0">
                                          <p:val>
                                            <p:fltVal val="0"/>
                                          </p:val>
                                        </p:tav>
                                        <p:tav tm="100000">
                                          <p:val>
                                            <p:strVal val="#ppt_h"/>
                                          </p:val>
                                        </p:tav>
                                      </p:tavLst>
                                    </p:anim>
                                    <p:animEffect transition="in" filter="fade">
                                      <p:cBhvr>
                                        <p:cTn id="16" dur="500"/>
                                        <p:tgtEl>
                                          <p:spTgt spid="41370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13701"/>
                                        </p:tgtEl>
                                        <p:attrNameLst>
                                          <p:attrName>style.visibility</p:attrName>
                                        </p:attrNameLst>
                                      </p:cBhvr>
                                      <p:to>
                                        <p:strVal val="visible"/>
                                      </p:to>
                                    </p:set>
                                    <p:anim calcmode="lin" valueType="num">
                                      <p:cBhvr>
                                        <p:cTn id="21" dur="500" fill="hold"/>
                                        <p:tgtEl>
                                          <p:spTgt spid="413701"/>
                                        </p:tgtEl>
                                        <p:attrNameLst>
                                          <p:attrName>ppt_w</p:attrName>
                                        </p:attrNameLst>
                                      </p:cBhvr>
                                      <p:tavLst>
                                        <p:tav tm="0">
                                          <p:val>
                                            <p:fltVal val="0"/>
                                          </p:val>
                                        </p:tav>
                                        <p:tav tm="100000">
                                          <p:val>
                                            <p:strVal val="#ppt_w"/>
                                          </p:val>
                                        </p:tav>
                                      </p:tavLst>
                                    </p:anim>
                                    <p:anim calcmode="lin" valueType="num">
                                      <p:cBhvr>
                                        <p:cTn id="22" dur="500" fill="hold"/>
                                        <p:tgtEl>
                                          <p:spTgt spid="413701"/>
                                        </p:tgtEl>
                                        <p:attrNameLst>
                                          <p:attrName>ppt_h</p:attrName>
                                        </p:attrNameLst>
                                      </p:cBhvr>
                                      <p:tavLst>
                                        <p:tav tm="0">
                                          <p:val>
                                            <p:fltVal val="0"/>
                                          </p:val>
                                        </p:tav>
                                        <p:tav tm="100000">
                                          <p:val>
                                            <p:strVal val="#ppt_h"/>
                                          </p:val>
                                        </p:tav>
                                      </p:tavLst>
                                    </p:anim>
                                    <p:animEffect transition="in" filter="fade">
                                      <p:cBhvr>
                                        <p:cTn id="23" dur="500"/>
                                        <p:tgtEl>
                                          <p:spTgt spid="41370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13702"/>
                                        </p:tgtEl>
                                        <p:attrNameLst>
                                          <p:attrName>style.visibility</p:attrName>
                                        </p:attrNameLst>
                                      </p:cBhvr>
                                      <p:to>
                                        <p:strVal val="visible"/>
                                      </p:to>
                                    </p:set>
                                    <p:animEffect transition="in" filter="wipe(up)">
                                      <p:cBhvr>
                                        <p:cTn id="28" dur="1000"/>
                                        <p:tgtEl>
                                          <p:spTgt spid="41370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13699">
                                            <p:txEl>
                                              <p:pRg st="0" end="0"/>
                                            </p:txEl>
                                          </p:spTgt>
                                        </p:tgtEl>
                                        <p:attrNameLst>
                                          <p:attrName>style.visibility</p:attrName>
                                        </p:attrNameLst>
                                      </p:cBhvr>
                                      <p:to>
                                        <p:strVal val="visible"/>
                                      </p:to>
                                    </p:set>
                                    <p:animEffect transition="in" filter="wipe(up)">
                                      <p:cBhvr>
                                        <p:cTn id="33" dur="500"/>
                                        <p:tgtEl>
                                          <p:spTgt spid="41369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13699">
                                            <p:txEl>
                                              <p:pRg st="1" end="1"/>
                                            </p:txEl>
                                          </p:spTgt>
                                        </p:tgtEl>
                                        <p:attrNameLst>
                                          <p:attrName>style.visibility</p:attrName>
                                        </p:attrNameLst>
                                      </p:cBhvr>
                                      <p:to>
                                        <p:strVal val="visible"/>
                                      </p:to>
                                    </p:set>
                                    <p:animEffect transition="in" filter="wipe(up)">
                                      <p:cBhvr>
                                        <p:cTn id="38" dur="500"/>
                                        <p:tgtEl>
                                          <p:spTgt spid="413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p:bldP spid="413700" grpId="0"/>
      <p:bldP spid="413701" grpId="0"/>
      <p:bldP spid="41370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4"/>
          <p:cNvSpPr>
            <a:spLocks noChangeArrowheads="1"/>
          </p:cNvSpPr>
          <p:nvPr/>
        </p:nvSpPr>
        <p:spPr bwMode="auto">
          <a:xfrm>
            <a:off x="2338388" y="487363"/>
            <a:ext cx="3095625" cy="3395662"/>
          </a:xfrm>
          <a:prstGeom prst="rect">
            <a:avLst/>
          </a:prstGeom>
          <a:noFill/>
          <a:ln w="9525">
            <a:noFill/>
            <a:miter lim="800000"/>
            <a:headEnd/>
            <a:tailEnd/>
          </a:ln>
        </p:spPr>
        <p:txBody>
          <a:bodyPr>
            <a:spAutoFit/>
          </a:bodyPr>
          <a:lstStyle/>
          <a:p>
            <a:pPr>
              <a:spcBef>
                <a:spcPct val="20000"/>
              </a:spcBef>
              <a:buClr>
                <a:srgbClr val="A50021"/>
              </a:buClr>
              <a:buSzPct val="75000"/>
              <a:buFont typeface="Wingdings" pitchFamily="2" charset="2"/>
              <a:buNone/>
            </a:pPr>
            <a:r>
              <a:rPr kumimoji="0" lang="zh-CN" altLang="en-US" sz="2400" b="1">
                <a:solidFill>
                  <a:srgbClr val="BA0000"/>
                </a:solidFill>
                <a:ea typeface="宋体" pitchFamily="2" charset="-122"/>
              </a:rPr>
              <a:t>随机实验</a:t>
            </a:r>
          </a:p>
          <a:p>
            <a:pPr>
              <a:spcBef>
                <a:spcPct val="20000"/>
              </a:spcBef>
              <a:buClr>
                <a:srgbClr val="A50021"/>
              </a:buClr>
              <a:buSzPct val="75000"/>
              <a:buFont typeface="Wingdings" pitchFamily="2" charset="2"/>
              <a:buNone/>
            </a:pPr>
            <a:endParaRPr kumimoji="0" lang="zh-CN" altLang="en-US" sz="2400" b="1">
              <a:solidFill>
                <a:srgbClr val="BA0000"/>
              </a:solidFill>
              <a:ea typeface="宋体" pitchFamily="2" charset="-122"/>
            </a:endParaRPr>
          </a:p>
          <a:p>
            <a:pPr>
              <a:spcBef>
                <a:spcPct val="20000"/>
              </a:spcBef>
              <a:buClr>
                <a:srgbClr val="A50021"/>
              </a:buClr>
              <a:buSzPct val="75000"/>
              <a:buFont typeface="Wingdings" pitchFamily="2" charset="2"/>
              <a:buNone/>
            </a:pPr>
            <a:endParaRPr kumimoji="0" lang="zh-CN" altLang="en-US" sz="1000" b="1">
              <a:solidFill>
                <a:srgbClr val="BA0000"/>
              </a:solidFill>
              <a:ea typeface="宋体" pitchFamily="2" charset="-122"/>
            </a:endParaRPr>
          </a:p>
          <a:p>
            <a:pPr>
              <a:spcBef>
                <a:spcPct val="20000"/>
              </a:spcBef>
              <a:buClr>
                <a:srgbClr val="A50021"/>
              </a:buClr>
              <a:buSzPct val="75000"/>
              <a:buFont typeface="Wingdings" pitchFamily="2" charset="2"/>
              <a:buNone/>
            </a:pPr>
            <a:endParaRPr kumimoji="0" lang="zh-CN" altLang="en-US" sz="900" b="1">
              <a:solidFill>
                <a:srgbClr val="BA0000"/>
              </a:solidFill>
              <a:ea typeface="宋体" pitchFamily="2" charset="-122"/>
            </a:endParaRPr>
          </a:p>
          <a:p>
            <a:pPr>
              <a:spcBef>
                <a:spcPct val="20000"/>
              </a:spcBef>
              <a:buClr>
                <a:srgbClr val="A50021"/>
              </a:buClr>
              <a:buSzPct val="75000"/>
              <a:buFont typeface="Wingdings" pitchFamily="2" charset="2"/>
              <a:buNone/>
            </a:pPr>
            <a:endParaRPr kumimoji="0" lang="zh-CN" altLang="en-US" sz="900" b="1">
              <a:solidFill>
                <a:srgbClr val="BA0000"/>
              </a:solidFill>
              <a:ea typeface="宋体" pitchFamily="2" charset="-122"/>
            </a:endParaRPr>
          </a:p>
          <a:p>
            <a:pPr>
              <a:spcBef>
                <a:spcPct val="20000"/>
              </a:spcBef>
              <a:buClr>
                <a:srgbClr val="A50021"/>
              </a:buClr>
              <a:buSzPct val="75000"/>
              <a:buFont typeface="Wingdings" pitchFamily="2" charset="2"/>
              <a:buNone/>
            </a:pPr>
            <a:r>
              <a:rPr kumimoji="0" lang="zh-CN" altLang="en-US" sz="2400" b="1">
                <a:solidFill>
                  <a:srgbClr val="BA0000"/>
                </a:solidFill>
                <a:ea typeface="宋体" pitchFamily="2" charset="-122"/>
              </a:rPr>
              <a:t>随机事件</a:t>
            </a:r>
          </a:p>
          <a:p>
            <a:pPr>
              <a:spcBef>
                <a:spcPct val="20000"/>
              </a:spcBef>
              <a:buClr>
                <a:srgbClr val="A50021"/>
              </a:buClr>
              <a:buSzPct val="75000"/>
              <a:buFont typeface="Wingdings" pitchFamily="2" charset="2"/>
              <a:buNone/>
            </a:pPr>
            <a:endParaRPr kumimoji="0" lang="zh-CN" altLang="en-US" sz="2400" b="1">
              <a:solidFill>
                <a:srgbClr val="BA0000"/>
              </a:solidFill>
              <a:ea typeface="宋体" pitchFamily="2" charset="-122"/>
            </a:endParaRPr>
          </a:p>
          <a:p>
            <a:pPr>
              <a:spcBef>
                <a:spcPct val="20000"/>
              </a:spcBef>
              <a:buClr>
                <a:srgbClr val="A50021"/>
              </a:buClr>
              <a:buSzPct val="75000"/>
              <a:buFont typeface="Wingdings" pitchFamily="2" charset="2"/>
              <a:buNone/>
            </a:pPr>
            <a:endParaRPr kumimoji="0" lang="zh-CN" altLang="en-US" sz="1400" b="1">
              <a:solidFill>
                <a:srgbClr val="BA0000"/>
              </a:solidFill>
              <a:ea typeface="宋体" pitchFamily="2" charset="-122"/>
            </a:endParaRPr>
          </a:p>
          <a:p>
            <a:pPr>
              <a:spcBef>
                <a:spcPct val="20000"/>
              </a:spcBef>
              <a:buClr>
                <a:srgbClr val="A50021"/>
              </a:buClr>
              <a:buSzPct val="75000"/>
              <a:buFont typeface="Wingdings" pitchFamily="2" charset="2"/>
              <a:buNone/>
            </a:pPr>
            <a:r>
              <a:rPr kumimoji="0" lang="zh-CN" altLang="en-US" sz="2400" b="1">
                <a:solidFill>
                  <a:srgbClr val="BA0000"/>
                </a:solidFill>
                <a:ea typeface="宋体" pitchFamily="2" charset="-122"/>
              </a:rPr>
              <a:t>样本空间</a:t>
            </a:r>
          </a:p>
          <a:p>
            <a:pPr>
              <a:spcBef>
                <a:spcPct val="20000"/>
              </a:spcBef>
              <a:buClr>
                <a:srgbClr val="A50021"/>
              </a:buClr>
              <a:buSzPct val="75000"/>
              <a:buFont typeface="Wingdings" pitchFamily="2" charset="2"/>
              <a:buNone/>
            </a:pPr>
            <a:endParaRPr kumimoji="0" lang="zh-CN" altLang="en-US" sz="500" b="1">
              <a:solidFill>
                <a:srgbClr val="BA0000"/>
              </a:solidFill>
              <a:ea typeface="宋体" pitchFamily="2" charset="-122"/>
            </a:endParaRPr>
          </a:p>
          <a:p>
            <a:pPr>
              <a:lnSpc>
                <a:spcPct val="70000"/>
              </a:lnSpc>
              <a:spcBef>
                <a:spcPct val="20000"/>
              </a:spcBef>
              <a:buClr>
                <a:srgbClr val="A50021"/>
              </a:buClr>
              <a:buSzPct val="75000"/>
              <a:buFont typeface="Wingdings" pitchFamily="2" charset="2"/>
              <a:buNone/>
            </a:pPr>
            <a:r>
              <a:rPr kumimoji="0" lang="zh-CN" altLang="en-US" sz="2400" b="1">
                <a:solidFill>
                  <a:srgbClr val="BA0000"/>
                </a:solidFill>
                <a:ea typeface="宋体" pitchFamily="2" charset="-122"/>
              </a:rPr>
              <a:t>事件的关系及运算</a:t>
            </a:r>
          </a:p>
        </p:txBody>
      </p:sp>
      <p:sp>
        <p:nvSpPr>
          <p:cNvPr id="98311" name="Rectangle 5"/>
          <p:cNvSpPr>
            <a:spLocks noGrp="1" noChangeArrowheads="1"/>
          </p:cNvSpPr>
          <p:nvPr>
            <p:ph type="title"/>
          </p:nvPr>
        </p:nvSpPr>
        <p:spPr bwMode="auto">
          <a:xfrm>
            <a:off x="779463" y="488950"/>
            <a:ext cx="1776412" cy="6461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小结</a:t>
            </a:r>
          </a:p>
        </p:txBody>
      </p:sp>
      <p:sp>
        <p:nvSpPr>
          <p:cNvPr id="98312" name="Rectangle 6"/>
          <p:cNvSpPr>
            <a:spLocks noGrp="1" noChangeArrowheads="1"/>
          </p:cNvSpPr>
          <p:nvPr>
            <p:ph idx="1"/>
          </p:nvPr>
        </p:nvSpPr>
        <p:spPr bwMode="auto">
          <a:xfrm>
            <a:off x="404813" y="1989138"/>
            <a:ext cx="2438400" cy="368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ea typeface="宋体" pitchFamily="2" charset="-122"/>
              </a:rPr>
              <a:t>基本概念</a:t>
            </a:r>
          </a:p>
          <a:p>
            <a:pPr eaLnBrk="1" hangingPunct="1"/>
            <a:endParaRPr lang="zh-CN" altLang="en-US" sz="2800" b="1" smtClean="0">
              <a:ea typeface="宋体" pitchFamily="2" charset="-122"/>
            </a:endParaRPr>
          </a:p>
          <a:p>
            <a:pPr eaLnBrk="1" hangingPunct="1"/>
            <a:endParaRPr lang="zh-CN" altLang="en-US" sz="2800" b="1" smtClean="0">
              <a:ea typeface="宋体" pitchFamily="2" charset="-122"/>
            </a:endParaRPr>
          </a:p>
          <a:p>
            <a:pPr eaLnBrk="1" hangingPunct="1"/>
            <a:endParaRPr lang="zh-CN" altLang="en-US" sz="2800" b="1" smtClean="0">
              <a:ea typeface="宋体" pitchFamily="2" charset="-122"/>
            </a:endParaRPr>
          </a:p>
          <a:p>
            <a:pPr eaLnBrk="1" hangingPunct="1"/>
            <a:endParaRPr lang="zh-CN" altLang="en-US" sz="2800" b="1" smtClean="0">
              <a:ea typeface="宋体" pitchFamily="2" charset="-122"/>
            </a:endParaRPr>
          </a:p>
          <a:p>
            <a:pPr eaLnBrk="1" hangingPunct="1"/>
            <a:r>
              <a:rPr lang="zh-CN" altLang="en-US" sz="2800" b="1" smtClean="0">
                <a:ea typeface="宋体" pitchFamily="2" charset="-122"/>
              </a:rPr>
              <a:t>概率</a:t>
            </a:r>
          </a:p>
        </p:txBody>
      </p:sp>
      <p:graphicFrame>
        <p:nvGraphicFramePr>
          <p:cNvPr id="98306" name="Object 7"/>
          <p:cNvGraphicFramePr>
            <a:graphicFrameLocks noChangeAspect="1"/>
          </p:cNvGraphicFramePr>
          <p:nvPr/>
        </p:nvGraphicFramePr>
        <p:xfrm>
          <a:off x="2198688" y="755650"/>
          <a:ext cx="415925" cy="2971800"/>
        </p:xfrm>
        <a:graphic>
          <a:graphicData uri="http://schemas.openxmlformats.org/presentationml/2006/ole">
            <p:oleObj spid="_x0000_s98306" name="公式" r:id="rId4" imgW="190440" imgH="1447560" progId="Equation.3">
              <p:embed/>
            </p:oleObj>
          </a:graphicData>
        </a:graphic>
      </p:graphicFrame>
      <p:graphicFrame>
        <p:nvGraphicFramePr>
          <p:cNvPr id="98307" name="Object 8"/>
          <p:cNvGraphicFramePr>
            <a:graphicFrameLocks noChangeAspect="1"/>
          </p:cNvGraphicFramePr>
          <p:nvPr/>
        </p:nvGraphicFramePr>
        <p:xfrm>
          <a:off x="3779838" y="1784350"/>
          <a:ext cx="374650" cy="647700"/>
        </p:xfrm>
        <a:graphic>
          <a:graphicData uri="http://schemas.openxmlformats.org/presentationml/2006/ole">
            <p:oleObj spid="_x0000_s98307" name="公式" r:id="rId5" imgW="190440" imgH="431640" progId="Equation.3">
              <p:embed/>
            </p:oleObj>
          </a:graphicData>
        </a:graphic>
      </p:graphicFrame>
      <p:sp>
        <p:nvSpPr>
          <p:cNvPr id="98313" name="Rectangle 9"/>
          <p:cNvSpPr>
            <a:spLocks noChangeArrowheads="1"/>
          </p:cNvSpPr>
          <p:nvPr/>
        </p:nvSpPr>
        <p:spPr bwMode="auto">
          <a:xfrm>
            <a:off x="3922713" y="2403475"/>
            <a:ext cx="1800225" cy="701675"/>
          </a:xfrm>
          <a:prstGeom prst="rect">
            <a:avLst/>
          </a:prstGeom>
          <a:noFill/>
          <a:ln w="9525">
            <a:noFill/>
            <a:miter lim="800000"/>
            <a:headEnd/>
            <a:tailEnd/>
          </a:ln>
        </p:spPr>
        <p:txBody>
          <a:bodyPr>
            <a:spAutoFit/>
          </a:bodyPr>
          <a:lstStyle/>
          <a:p>
            <a:pPr eaLnBrk="0" hangingPunct="0"/>
            <a:r>
              <a:rPr kumimoji="0" lang="zh-CN" altLang="en-US" sz="2000" b="1">
                <a:solidFill>
                  <a:srgbClr val="CC0000"/>
                </a:solidFill>
                <a:ea typeface="宋体" pitchFamily="2" charset="-122"/>
              </a:rPr>
              <a:t>必然事件</a:t>
            </a:r>
            <a:endParaRPr kumimoji="0" lang="zh-CN" altLang="en-US" sz="1800" b="1">
              <a:solidFill>
                <a:srgbClr val="CC0000"/>
              </a:solidFill>
              <a:ea typeface="宋体" pitchFamily="2" charset="-122"/>
            </a:endParaRPr>
          </a:p>
          <a:p>
            <a:pPr eaLnBrk="0" hangingPunct="0"/>
            <a:r>
              <a:rPr kumimoji="0" lang="zh-CN" altLang="en-US" sz="2000" b="1">
                <a:solidFill>
                  <a:srgbClr val="CC0000"/>
                </a:solidFill>
                <a:ea typeface="宋体" pitchFamily="2" charset="-122"/>
              </a:rPr>
              <a:t>不可能事件</a:t>
            </a:r>
          </a:p>
        </p:txBody>
      </p:sp>
      <p:graphicFrame>
        <p:nvGraphicFramePr>
          <p:cNvPr id="98308" name="Object 10"/>
          <p:cNvGraphicFramePr>
            <a:graphicFrameLocks noChangeAspect="1"/>
          </p:cNvGraphicFramePr>
          <p:nvPr/>
        </p:nvGraphicFramePr>
        <p:xfrm>
          <a:off x="3763963" y="2457450"/>
          <a:ext cx="374650" cy="647700"/>
        </p:xfrm>
        <a:graphic>
          <a:graphicData uri="http://schemas.openxmlformats.org/presentationml/2006/ole">
            <p:oleObj spid="_x0000_s98308" name="公式" r:id="rId6" imgW="190440" imgH="431640" progId="Equation.3">
              <p:embed/>
            </p:oleObj>
          </a:graphicData>
        </a:graphic>
      </p:graphicFrame>
      <p:sp>
        <p:nvSpPr>
          <p:cNvPr id="913419" name="AutoShape 11"/>
          <p:cNvSpPr>
            <a:spLocks noChangeArrowheads="1"/>
          </p:cNvSpPr>
          <p:nvPr/>
        </p:nvSpPr>
        <p:spPr bwMode="auto">
          <a:xfrm>
            <a:off x="4572000" y="560388"/>
            <a:ext cx="1871663" cy="431800"/>
          </a:xfrm>
          <a:prstGeom prst="wedgeRectCallout">
            <a:avLst>
              <a:gd name="adj1" fmla="val -109713"/>
              <a:gd name="adj2" fmla="val -103310"/>
            </a:avLst>
          </a:prstGeom>
          <a:solidFill>
            <a:srgbClr val="FFCCCC"/>
          </a:solidFill>
          <a:ln w="9525">
            <a:solidFill>
              <a:schemeClr val="accent2"/>
            </a:solidFill>
            <a:miter lim="800000"/>
            <a:headEnd/>
            <a:tailEnd/>
          </a:ln>
        </p:spPr>
        <p:txBody>
          <a:bodyPr/>
          <a:lstStyle/>
          <a:p>
            <a:pPr algn="ctr" eaLnBrk="0" hangingPunct="0"/>
            <a:r>
              <a:rPr kumimoji="0" lang="zh-CN" altLang="en-US" sz="2000" b="1">
                <a:solidFill>
                  <a:srgbClr val="CC0000"/>
                </a:solidFill>
                <a:ea typeface="宋体" pitchFamily="2" charset="-122"/>
              </a:rPr>
              <a:t>三个限定条件</a:t>
            </a:r>
          </a:p>
        </p:txBody>
      </p:sp>
      <p:sp>
        <p:nvSpPr>
          <p:cNvPr id="913420" name="Rectangle 12"/>
          <p:cNvSpPr>
            <a:spLocks noChangeArrowheads="1"/>
          </p:cNvSpPr>
          <p:nvPr/>
        </p:nvSpPr>
        <p:spPr bwMode="auto">
          <a:xfrm>
            <a:off x="3779838" y="3054350"/>
            <a:ext cx="3887787" cy="396875"/>
          </a:xfrm>
          <a:prstGeom prst="rect">
            <a:avLst/>
          </a:prstGeom>
          <a:noFill/>
          <a:ln w="9525">
            <a:noFill/>
            <a:miter lim="800000"/>
            <a:headEnd/>
            <a:tailEnd/>
          </a:ln>
        </p:spPr>
        <p:txBody>
          <a:bodyPr>
            <a:spAutoFit/>
          </a:bodyPr>
          <a:lstStyle/>
          <a:p>
            <a:pPr eaLnBrk="0" hangingPunct="0"/>
            <a:r>
              <a:rPr kumimoji="0" lang="en-US" altLang="zh-CN" sz="2000" b="1">
                <a:solidFill>
                  <a:srgbClr val="D80000"/>
                </a:solidFill>
                <a:ea typeface="宋体" pitchFamily="2" charset="-122"/>
              </a:rPr>
              <a:t>—— </a:t>
            </a:r>
            <a:r>
              <a:rPr kumimoji="0" lang="zh-CN" altLang="en-US" sz="2000" b="1">
                <a:solidFill>
                  <a:srgbClr val="D80000"/>
                </a:solidFill>
                <a:ea typeface="宋体" pitchFamily="2" charset="-122"/>
              </a:rPr>
              <a:t>所有基本事件构成的集合</a:t>
            </a:r>
          </a:p>
        </p:txBody>
      </p:sp>
      <p:sp>
        <p:nvSpPr>
          <p:cNvPr id="913421" name="Text Box 13">
            <a:hlinkClick r:id="rId7" action="ppaction://hlinksldjump"/>
          </p:cNvPr>
          <p:cNvSpPr txBox="1">
            <a:spLocks noChangeArrowheads="1"/>
          </p:cNvSpPr>
          <p:nvPr/>
        </p:nvSpPr>
        <p:spPr bwMode="auto">
          <a:xfrm>
            <a:off x="4859338" y="3486150"/>
            <a:ext cx="3384550" cy="396875"/>
          </a:xfrm>
          <a:prstGeom prst="rect">
            <a:avLst/>
          </a:prstGeom>
          <a:noFill/>
          <a:ln w="9525">
            <a:noFill/>
            <a:miter lim="800000"/>
            <a:headEnd/>
            <a:tailEnd/>
          </a:ln>
        </p:spPr>
        <p:txBody>
          <a:bodyPr>
            <a:spAutoFit/>
          </a:bodyPr>
          <a:lstStyle/>
          <a:p>
            <a:pPr eaLnBrk="0" hangingPunct="0"/>
            <a:r>
              <a:rPr kumimoji="0" lang="en-US" altLang="zh-CN" sz="2000" b="1">
                <a:solidFill>
                  <a:srgbClr val="9900CC"/>
                </a:solidFill>
                <a:ea typeface="宋体" pitchFamily="2" charset="-122"/>
              </a:rPr>
              <a:t>—— </a:t>
            </a:r>
            <a:r>
              <a:rPr kumimoji="0" lang="zh-CN" altLang="en-US" sz="2000" b="1">
                <a:solidFill>
                  <a:srgbClr val="9900CC"/>
                </a:solidFill>
                <a:ea typeface="宋体" pitchFamily="2" charset="-122"/>
              </a:rPr>
              <a:t>四种关系和三种运算</a:t>
            </a:r>
          </a:p>
        </p:txBody>
      </p:sp>
      <p:sp>
        <p:nvSpPr>
          <p:cNvPr id="98317" name="Text Box 14"/>
          <p:cNvSpPr txBox="1">
            <a:spLocks noChangeArrowheads="1"/>
          </p:cNvSpPr>
          <p:nvPr/>
        </p:nvSpPr>
        <p:spPr bwMode="auto">
          <a:xfrm>
            <a:off x="1690688" y="4016375"/>
            <a:ext cx="1331912" cy="1370013"/>
          </a:xfrm>
          <a:prstGeom prst="rect">
            <a:avLst/>
          </a:prstGeom>
          <a:noFill/>
          <a:ln w="9525">
            <a:noFill/>
            <a:miter lim="800000"/>
            <a:headEnd/>
            <a:tailEnd/>
          </a:ln>
        </p:spPr>
        <p:txBody>
          <a:bodyPr>
            <a:spAutoFit/>
          </a:bodyPr>
          <a:lstStyle/>
          <a:p>
            <a:pPr eaLnBrk="0" hangingPunct="0"/>
            <a:r>
              <a:rPr kumimoji="0" lang="zh-CN" altLang="en-US" sz="2400" b="1">
                <a:solidFill>
                  <a:srgbClr val="BE0000"/>
                </a:solidFill>
                <a:ea typeface="宋体" pitchFamily="2" charset="-122"/>
              </a:rPr>
              <a:t>定义</a:t>
            </a:r>
          </a:p>
          <a:p>
            <a:pPr eaLnBrk="0" hangingPunct="0"/>
            <a:endParaRPr kumimoji="0" lang="zh-CN" altLang="en-US" sz="1200" b="1">
              <a:solidFill>
                <a:srgbClr val="BE0000"/>
              </a:solidFill>
              <a:ea typeface="宋体" pitchFamily="2" charset="-122"/>
            </a:endParaRPr>
          </a:p>
          <a:p>
            <a:pPr eaLnBrk="0" hangingPunct="0"/>
            <a:endParaRPr kumimoji="0" lang="zh-CN" altLang="en-US" sz="1200" b="1">
              <a:solidFill>
                <a:srgbClr val="BE0000"/>
              </a:solidFill>
              <a:ea typeface="宋体" pitchFamily="2" charset="-122"/>
            </a:endParaRPr>
          </a:p>
          <a:p>
            <a:pPr eaLnBrk="0" hangingPunct="0"/>
            <a:endParaRPr kumimoji="0" lang="zh-CN" altLang="en-US" sz="1200" b="1">
              <a:solidFill>
                <a:srgbClr val="BE0000"/>
              </a:solidFill>
              <a:ea typeface="宋体" pitchFamily="2" charset="-122"/>
            </a:endParaRPr>
          </a:p>
          <a:p>
            <a:pPr eaLnBrk="0" hangingPunct="0"/>
            <a:r>
              <a:rPr kumimoji="0" lang="zh-CN" altLang="en-US" sz="2400" b="1">
                <a:solidFill>
                  <a:srgbClr val="BE0000"/>
                </a:solidFill>
                <a:ea typeface="宋体" pitchFamily="2" charset="-122"/>
              </a:rPr>
              <a:t>性质</a:t>
            </a:r>
            <a:endParaRPr kumimoji="0" lang="zh-CN" altLang="en-US" sz="2000" b="1">
              <a:solidFill>
                <a:srgbClr val="BE0000"/>
              </a:solidFill>
              <a:ea typeface="宋体" pitchFamily="2" charset="-122"/>
            </a:endParaRPr>
          </a:p>
        </p:txBody>
      </p:sp>
      <p:graphicFrame>
        <p:nvGraphicFramePr>
          <p:cNvPr id="98309" name="Object 15"/>
          <p:cNvGraphicFramePr>
            <a:graphicFrameLocks noChangeAspect="1"/>
          </p:cNvGraphicFramePr>
          <p:nvPr/>
        </p:nvGraphicFramePr>
        <p:xfrm>
          <a:off x="1558925" y="4210050"/>
          <a:ext cx="438150" cy="1131888"/>
        </p:xfrm>
        <a:graphic>
          <a:graphicData uri="http://schemas.openxmlformats.org/presentationml/2006/ole">
            <p:oleObj spid="_x0000_s98309" name="公式" r:id="rId8" imgW="190440" imgH="838080" progId="Equation.3">
              <p:embed/>
            </p:oleObj>
          </a:graphicData>
        </a:graphic>
      </p:graphicFrame>
      <p:sp>
        <p:nvSpPr>
          <p:cNvPr id="913424" name="Rectangle 16"/>
          <p:cNvSpPr>
            <a:spLocks noChangeArrowheads="1"/>
          </p:cNvSpPr>
          <p:nvPr/>
        </p:nvSpPr>
        <p:spPr bwMode="auto">
          <a:xfrm>
            <a:off x="2411413" y="4016375"/>
            <a:ext cx="6145212" cy="457200"/>
          </a:xfrm>
          <a:prstGeom prst="rect">
            <a:avLst/>
          </a:prstGeom>
          <a:noFill/>
          <a:ln w="9525">
            <a:noFill/>
            <a:miter lim="800000"/>
            <a:headEnd/>
            <a:tailEnd/>
          </a:ln>
        </p:spPr>
        <p:txBody>
          <a:bodyPr>
            <a:spAutoFit/>
          </a:bodyPr>
          <a:lstStyle/>
          <a:p>
            <a:pPr eaLnBrk="0" hangingPunct="0"/>
            <a:r>
              <a:rPr kumimoji="0" lang="en-US" altLang="zh-CN" sz="2400" b="1">
                <a:solidFill>
                  <a:srgbClr val="D80000"/>
                </a:solidFill>
                <a:ea typeface="宋体" pitchFamily="2" charset="-122"/>
              </a:rPr>
              <a:t>—— </a:t>
            </a:r>
            <a:r>
              <a:rPr kumimoji="0" lang="zh-CN" altLang="en-US" sz="2000" b="1">
                <a:solidFill>
                  <a:srgbClr val="D80000"/>
                </a:solidFill>
                <a:ea typeface="宋体" pitchFamily="2" charset="-122"/>
              </a:rPr>
              <a:t>定义在样本空间上满足三条公理的集合函数</a:t>
            </a:r>
          </a:p>
        </p:txBody>
      </p:sp>
      <p:sp>
        <p:nvSpPr>
          <p:cNvPr id="913425" name="Rectangle 17"/>
          <p:cNvSpPr>
            <a:spLocks noChangeArrowheads="1"/>
          </p:cNvSpPr>
          <p:nvPr/>
        </p:nvSpPr>
        <p:spPr bwMode="auto">
          <a:xfrm>
            <a:off x="3635375" y="500063"/>
            <a:ext cx="5148263" cy="1323975"/>
          </a:xfrm>
          <a:prstGeom prst="rect">
            <a:avLst/>
          </a:prstGeom>
          <a:solidFill>
            <a:srgbClr val="FFFFC9"/>
          </a:solidFill>
          <a:ln w="9525">
            <a:noFill/>
            <a:miter lim="800000"/>
            <a:headEnd/>
            <a:tailEnd/>
          </a:ln>
        </p:spPr>
        <p:txBody>
          <a:bodyPr/>
          <a:lstStyle/>
          <a:p>
            <a:pPr marL="342900" indent="-342900" fontAlgn="b">
              <a:buClr>
                <a:schemeClr val="accent1"/>
              </a:buClr>
              <a:buSzPct val="90000"/>
              <a:buFont typeface="Monotype Sorts" pitchFamily="2" charset="2"/>
              <a:buChar char="4"/>
            </a:pPr>
            <a:r>
              <a:rPr lang="zh-CN" altLang="en-US" sz="2000" b="1">
                <a:solidFill>
                  <a:srgbClr val="663300"/>
                </a:solidFill>
                <a:ea typeface="PMingLiU" pitchFamily="18" charset="-120"/>
              </a:rPr>
              <a:t>可在相同条件下重复进行；</a:t>
            </a:r>
          </a:p>
          <a:p>
            <a:pPr marL="342900" indent="-342900" fontAlgn="b">
              <a:buClr>
                <a:schemeClr val="accent1"/>
              </a:buClr>
              <a:buSzPct val="90000"/>
              <a:buFont typeface="Monotype Sorts" pitchFamily="2" charset="2"/>
              <a:buChar char="4"/>
            </a:pPr>
            <a:r>
              <a:rPr lang="zh-CN" altLang="en-US" sz="2000" b="1">
                <a:solidFill>
                  <a:srgbClr val="663300"/>
                </a:solidFill>
                <a:ea typeface="PMingLiU" pitchFamily="18" charset="-120"/>
              </a:rPr>
              <a:t>每次试验可出现多种可能结果；</a:t>
            </a:r>
          </a:p>
          <a:p>
            <a:pPr marL="342900" indent="-342900" fontAlgn="b">
              <a:buClr>
                <a:schemeClr val="accent1"/>
              </a:buClr>
              <a:buSzPct val="90000"/>
              <a:buFont typeface="Monotype Sorts" pitchFamily="2" charset="2"/>
              <a:buChar char="4"/>
            </a:pPr>
            <a:r>
              <a:rPr lang="zh-CN" altLang="en-US" sz="2000" b="1">
                <a:solidFill>
                  <a:srgbClr val="663300"/>
                </a:solidFill>
                <a:ea typeface="PMingLiU" pitchFamily="18" charset="-120"/>
              </a:rPr>
              <a:t>每次试验前能明确试验的所有可能结果，但不能确定试验后会出现哪一个结果</a:t>
            </a:r>
            <a:r>
              <a:rPr lang="en-US" altLang="zh-CN" sz="2000" b="1">
                <a:solidFill>
                  <a:srgbClr val="663300"/>
                </a:solidFill>
                <a:ea typeface="PMingLiU" pitchFamily="18" charset="-120"/>
              </a:rPr>
              <a:t>.   </a:t>
            </a:r>
            <a:endParaRPr lang="en-US" altLang="zh-CN" sz="1800" b="1">
              <a:solidFill>
                <a:srgbClr val="663300"/>
              </a:solidFill>
              <a:ea typeface="PMingLiU" pitchFamily="18" charset="-120"/>
            </a:endParaRPr>
          </a:p>
        </p:txBody>
      </p:sp>
      <p:sp>
        <p:nvSpPr>
          <p:cNvPr id="98320" name="Text Box 18"/>
          <p:cNvSpPr txBox="1">
            <a:spLocks noChangeArrowheads="1"/>
          </p:cNvSpPr>
          <p:nvPr/>
        </p:nvSpPr>
        <p:spPr bwMode="auto">
          <a:xfrm>
            <a:off x="3995738" y="1670050"/>
            <a:ext cx="1676400" cy="762000"/>
          </a:xfrm>
          <a:prstGeom prst="rect">
            <a:avLst/>
          </a:prstGeom>
          <a:noFill/>
          <a:ln w="9525">
            <a:noFill/>
            <a:miter lim="800000"/>
            <a:headEnd/>
            <a:tailEnd/>
          </a:ln>
        </p:spPr>
        <p:txBody>
          <a:bodyPr>
            <a:spAutoFit/>
          </a:bodyPr>
          <a:lstStyle/>
          <a:p>
            <a:pPr eaLnBrk="0" hangingPunct="0">
              <a:lnSpc>
                <a:spcPct val="110000"/>
              </a:lnSpc>
            </a:pPr>
            <a:r>
              <a:rPr kumimoji="0" lang="zh-CN" altLang="en-US" sz="2000" b="1">
                <a:solidFill>
                  <a:srgbClr val="CC0000"/>
                </a:solidFill>
                <a:ea typeface="宋体" pitchFamily="2" charset="-122"/>
              </a:rPr>
              <a:t>基本事件</a:t>
            </a:r>
          </a:p>
          <a:p>
            <a:pPr eaLnBrk="0" hangingPunct="0">
              <a:lnSpc>
                <a:spcPct val="110000"/>
              </a:lnSpc>
            </a:pPr>
            <a:r>
              <a:rPr kumimoji="0" lang="zh-CN" altLang="en-US" sz="2000" b="1">
                <a:solidFill>
                  <a:srgbClr val="CC0000"/>
                </a:solidFill>
                <a:ea typeface="宋体" pitchFamily="2" charset="-122"/>
              </a:rPr>
              <a:t>复合事件</a:t>
            </a:r>
          </a:p>
        </p:txBody>
      </p:sp>
      <p:sp>
        <p:nvSpPr>
          <p:cNvPr id="913427" name="AutoShape 19"/>
          <p:cNvSpPr>
            <a:spLocks noChangeArrowheads="1"/>
          </p:cNvSpPr>
          <p:nvPr/>
        </p:nvSpPr>
        <p:spPr bwMode="auto">
          <a:xfrm>
            <a:off x="2400300" y="1208088"/>
            <a:ext cx="1582738" cy="649287"/>
          </a:xfrm>
          <a:prstGeom prst="wedgeRectCallout">
            <a:avLst>
              <a:gd name="adj1" fmla="val -36759"/>
              <a:gd name="adj2" fmla="val -2079"/>
            </a:avLst>
          </a:prstGeom>
          <a:solidFill>
            <a:srgbClr val="FFE2A7"/>
          </a:solidFill>
          <a:ln w="9525">
            <a:solidFill>
              <a:srgbClr val="FF6600"/>
            </a:solidFill>
            <a:miter lim="800000"/>
            <a:headEnd/>
            <a:tailEnd/>
          </a:ln>
        </p:spPr>
        <p:txBody>
          <a:bodyPr/>
          <a:lstStyle/>
          <a:p>
            <a:pPr algn="ctr" eaLnBrk="0" hangingPunct="0">
              <a:lnSpc>
                <a:spcPct val="90000"/>
              </a:lnSpc>
            </a:pPr>
            <a:r>
              <a:rPr kumimoji="0" lang="zh-CN" altLang="en-US" sz="2000" b="1">
                <a:solidFill>
                  <a:srgbClr val="663300"/>
                </a:solidFill>
                <a:ea typeface="宋体" pitchFamily="2" charset="-122"/>
              </a:rPr>
              <a:t>试验的每个</a:t>
            </a:r>
          </a:p>
          <a:p>
            <a:pPr algn="ctr" eaLnBrk="0" hangingPunct="0">
              <a:lnSpc>
                <a:spcPct val="90000"/>
              </a:lnSpc>
            </a:pPr>
            <a:r>
              <a:rPr kumimoji="0" lang="zh-CN" altLang="en-US" sz="2000" b="1">
                <a:solidFill>
                  <a:srgbClr val="663300"/>
                </a:solidFill>
                <a:ea typeface="宋体" pitchFamily="2" charset="-122"/>
              </a:rPr>
              <a:t>可能的结果</a:t>
            </a:r>
          </a:p>
        </p:txBody>
      </p:sp>
      <p:sp>
        <p:nvSpPr>
          <p:cNvPr id="913428" name="Rectangle 20"/>
          <p:cNvSpPr>
            <a:spLocks noChangeArrowheads="1"/>
          </p:cNvSpPr>
          <p:nvPr/>
        </p:nvSpPr>
        <p:spPr bwMode="auto">
          <a:xfrm>
            <a:off x="5146675" y="1793875"/>
            <a:ext cx="2160588" cy="336550"/>
          </a:xfrm>
          <a:prstGeom prst="rect">
            <a:avLst/>
          </a:prstGeom>
          <a:noFill/>
          <a:ln w="9525">
            <a:noFill/>
            <a:miter lim="800000"/>
            <a:headEnd/>
            <a:tailEnd/>
          </a:ln>
        </p:spPr>
        <p:txBody>
          <a:bodyPr wrap="none">
            <a:spAutoFit/>
          </a:bodyPr>
          <a:lstStyle/>
          <a:p>
            <a:pPr eaLnBrk="0" hangingPunct="0">
              <a:lnSpc>
                <a:spcPct val="80000"/>
              </a:lnSpc>
            </a:pPr>
            <a:r>
              <a:rPr kumimoji="0" lang="en-US" altLang="zh-CN" sz="2000" b="1">
                <a:solidFill>
                  <a:srgbClr val="663300"/>
                </a:solidFill>
                <a:ea typeface="宋体" pitchFamily="2" charset="-122"/>
              </a:rPr>
              <a:t>—— </a:t>
            </a:r>
            <a:r>
              <a:rPr kumimoji="0" lang="zh-CN" altLang="en-US" sz="2000" b="1">
                <a:solidFill>
                  <a:srgbClr val="663300"/>
                </a:solidFill>
                <a:ea typeface="宋体" pitchFamily="2" charset="-122"/>
              </a:rPr>
              <a:t>不能再分解  </a:t>
            </a:r>
          </a:p>
        </p:txBody>
      </p:sp>
      <p:sp>
        <p:nvSpPr>
          <p:cNvPr id="913429" name="Rectangle 21"/>
          <p:cNvSpPr>
            <a:spLocks noChangeArrowheads="1"/>
          </p:cNvSpPr>
          <p:nvPr/>
        </p:nvSpPr>
        <p:spPr bwMode="auto">
          <a:xfrm>
            <a:off x="5146675" y="2058988"/>
            <a:ext cx="3694113" cy="396875"/>
          </a:xfrm>
          <a:prstGeom prst="rect">
            <a:avLst/>
          </a:prstGeom>
          <a:noFill/>
          <a:ln w="9525">
            <a:noFill/>
            <a:miter lim="800000"/>
            <a:headEnd/>
            <a:tailEnd/>
          </a:ln>
        </p:spPr>
        <p:txBody>
          <a:bodyPr wrap="none">
            <a:spAutoFit/>
          </a:bodyPr>
          <a:lstStyle/>
          <a:p>
            <a:r>
              <a:rPr kumimoji="0" lang="en-US" altLang="zh-CN" sz="2000" b="1">
                <a:solidFill>
                  <a:srgbClr val="663300"/>
                </a:solidFill>
                <a:ea typeface="宋体" pitchFamily="2" charset="-122"/>
              </a:rPr>
              <a:t>—— </a:t>
            </a:r>
            <a:r>
              <a:rPr kumimoji="0" lang="zh-CN" altLang="en-US" sz="2000" b="1">
                <a:solidFill>
                  <a:srgbClr val="663300"/>
                </a:solidFill>
                <a:ea typeface="宋体" pitchFamily="2" charset="-122"/>
              </a:rPr>
              <a:t>多于一个的基本事件构成  </a:t>
            </a:r>
          </a:p>
        </p:txBody>
      </p:sp>
      <p:sp>
        <p:nvSpPr>
          <p:cNvPr id="98324" name="Rectangle 22"/>
          <p:cNvSpPr>
            <a:spLocks noChangeArrowheads="1"/>
          </p:cNvSpPr>
          <p:nvPr/>
        </p:nvSpPr>
        <p:spPr bwMode="auto">
          <a:xfrm>
            <a:off x="1033463" y="1543050"/>
            <a:ext cx="565150" cy="457200"/>
          </a:xfrm>
          <a:prstGeom prst="rect">
            <a:avLst/>
          </a:prstGeom>
          <a:noFill/>
          <a:ln w="9525">
            <a:noFill/>
            <a:miter lim="800000"/>
            <a:headEnd/>
            <a:tailEnd/>
          </a:ln>
        </p:spPr>
        <p:txBody>
          <a:bodyPr wrap="none" anchor="ctr">
            <a:spAutoFit/>
          </a:bodyPr>
          <a:lstStyle/>
          <a:p>
            <a:r>
              <a:rPr lang="zh-CN" altLang="en-US" sz="2400" b="1">
                <a:solidFill>
                  <a:srgbClr val="000000"/>
                </a:solidFill>
                <a:ea typeface="宋体" pitchFamily="2" charset="-122"/>
              </a:rPr>
              <a:t>     </a:t>
            </a:r>
            <a:endParaRPr lang="zh-CN" altLang="en-US" sz="2000" b="1">
              <a:solidFill>
                <a:srgbClr val="000000"/>
              </a:solidFill>
              <a:latin typeface="宋体" pitchFamily="2" charset="-122"/>
              <a:ea typeface="宋体" pitchFamily="2" charset="-122"/>
            </a:endParaRPr>
          </a:p>
        </p:txBody>
      </p:sp>
      <p:sp>
        <p:nvSpPr>
          <p:cNvPr id="913431" name="Text Box 23"/>
          <p:cNvSpPr txBox="1">
            <a:spLocks noChangeArrowheads="1"/>
          </p:cNvSpPr>
          <p:nvPr/>
        </p:nvSpPr>
        <p:spPr bwMode="auto">
          <a:xfrm>
            <a:off x="2427288" y="4926013"/>
            <a:ext cx="1825625" cy="457200"/>
          </a:xfrm>
          <a:prstGeom prst="rect">
            <a:avLst/>
          </a:prstGeom>
          <a:noFill/>
          <a:ln w="9525">
            <a:noFill/>
            <a:miter lim="800000"/>
            <a:headEnd/>
            <a:tailEnd/>
          </a:ln>
        </p:spPr>
        <p:txBody>
          <a:bodyPr>
            <a:spAutoFit/>
          </a:bodyPr>
          <a:lstStyle/>
          <a:p>
            <a:pPr eaLnBrk="0" hangingPunct="0"/>
            <a:r>
              <a:rPr kumimoji="0" lang="en-US" altLang="zh-CN" sz="2400" b="1">
                <a:solidFill>
                  <a:srgbClr val="D80000"/>
                </a:solidFill>
                <a:ea typeface="宋体" pitchFamily="2" charset="-122"/>
              </a:rPr>
              <a:t>—— 5</a:t>
            </a:r>
            <a:r>
              <a:rPr kumimoji="0" lang="en-US" altLang="zh-CN" sz="2000" b="1" baseline="-25000">
                <a:solidFill>
                  <a:srgbClr val="D80000"/>
                </a:solidFill>
                <a:ea typeface="宋体" pitchFamily="2" charset="-122"/>
              </a:rPr>
              <a:t> </a:t>
            </a:r>
            <a:r>
              <a:rPr kumimoji="0" lang="zh-CN" altLang="en-US" sz="2400" b="1">
                <a:solidFill>
                  <a:srgbClr val="D80000"/>
                </a:solidFill>
                <a:ea typeface="宋体" pitchFamily="2" charset="-122"/>
              </a:rPr>
              <a:t>条</a:t>
            </a:r>
          </a:p>
        </p:txBody>
      </p:sp>
      <p:sp>
        <p:nvSpPr>
          <p:cNvPr id="913432" name="Rectangle 24"/>
          <p:cNvSpPr>
            <a:spLocks noChangeArrowheads="1"/>
          </p:cNvSpPr>
          <p:nvPr/>
        </p:nvSpPr>
        <p:spPr bwMode="auto">
          <a:xfrm>
            <a:off x="2843213" y="3860800"/>
            <a:ext cx="6300787" cy="960438"/>
          </a:xfrm>
          <a:prstGeom prst="rect">
            <a:avLst/>
          </a:prstGeom>
          <a:gradFill rotWithShape="1">
            <a:gsLst>
              <a:gs pos="0">
                <a:srgbClr val="FFFFB7"/>
              </a:gs>
              <a:gs pos="100000">
                <a:srgbClr val="FFFFA7"/>
              </a:gs>
            </a:gsLst>
            <a:lin ang="5400000" scaled="1"/>
          </a:gradFill>
          <a:ln w="9525">
            <a:noFill/>
            <a:miter lim="800000"/>
            <a:headEnd/>
            <a:tailEnd/>
          </a:ln>
        </p:spPr>
        <p:txBody>
          <a:bodyPr bIns="0">
            <a:spAutoFit/>
          </a:bodyPr>
          <a:lstStyle/>
          <a:p>
            <a:pPr marL="457200" indent="-457200"/>
            <a:r>
              <a:rPr kumimoji="0" lang="en-US" altLang="zh-CN" sz="2000" b="1">
                <a:solidFill>
                  <a:srgbClr val="663300"/>
                </a:solidFill>
                <a:latin typeface="宋体" pitchFamily="2" charset="-122"/>
                <a:ea typeface="宋体" pitchFamily="2" charset="-122"/>
              </a:rPr>
              <a:t>(1)</a:t>
            </a:r>
            <a:r>
              <a:rPr kumimoji="0" lang="en-US" altLang="zh-CN" sz="2000" b="1" baseline="-25000">
                <a:solidFill>
                  <a:srgbClr val="663300"/>
                </a:solidFill>
                <a:latin typeface="宋体" pitchFamily="2" charset="-122"/>
                <a:ea typeface="宋体" pitchFamily="2" charset="-122"/>
              </a:rPr>
              <a:t> </a:t>
            </a:r>
            <a:r>
              <a:rPr kumimoji="0" lang="en-US" altLang="zh-CN" sz="2000" b="1">
                <a:solidFill>
                  <a:srgbClr val="663300"/>
                </a:solidFill>
                <a:ea typeface="宋体" pitchFamily="2" charset="-122"/>
              </a:rPr>
              <a:t>0</a:t>
            </a:r>
            <a:r>
              <a:rPr lang="en-US" altLang="zh-CN" sz="2000" b="1">
                <a:solidFill>
                  <a:srgbClr val="663300"/>
                </a:solidFill>
                <a:ea typeface="宋体" pitchFamily="2" charset="-122"/>
              </a:rPr>
              <a:t> </a:t>
            </a:r>
            <a:r>
              <a:rPr lang="en-US" altLang="zh-CN" sz="2000" b="1">
                <a:solidFill>
                  <a:srgbClr val="663300"/>
                </a:solidFill>
                <a:ea typeface="宋体" pitchFamily="2" charset="-122"/>
                <a:cs typeface="Times New Roman" pitchFamily="18" charset="0"/>
              </a:rPr>
              <a:t>≤</a:t>
            </a:r>
            <a:r>
              <a:rPr lang="en-US" altLang="zh-CN" sz="2000" b="1" baseline="-25000">
                <a:solidFill>
                  <a:srgbClr val="663300"/>
                </a:solidFill>
                <a:ea typeface="宋体" pitchFamily="2" charset="-122"/>
              </a:rPr>
              <a:t> </a:t>
            </a:r>
            <a:r>
              <a:rPr lang="en-US" altLang="zh-CN" sz="2000" b="1" i="1">
                <a:solidFill>
                  <a:srgbClr val="663300"/>
                </a:solidFill>
                <a:ea typeface="宋体" pitchFamily="2" charset="-122"/>
              </a:rPr>
              <a:t>P</a:t>
            </a:r>
            <a:r>
              <a:rPr lang="en-US" altLang="zh-CN" sz="2000" b="1">
                <a:solidFill>
                  <a:srgbClr val="663300"/>
                </a:solidFill>
                <a:latin typeface="宋体" pitchFamily="2" charset="-122"/>
                <a:ea typeface="宋体" pitchFamily="2" charset="-122"/>
              </a:rPr>
              <a:t>(</a:t>
            </a:r>
            <a:r>
              <a:rPr lang="en-US" altLang="zh-CN" sz="2000" b="1" i="1">
                <a:solidFill>
                  <a:srgbClr val="663300"/>
                </a:solidFill>
                <a:ea typeface="宋体" pitchFamily="2" charset="-122"/>
              </a:rPr>
              <a:t>A</a:t>
            </a:r>
            <a:r>
              <a:rPr lang="en-US" altLang="zh-CN" sz="2000" b="1">
                <a:solidFill>
                  <a:srgbClr val="663300"/>
                </a:solidFill>
                <a:latin typeface="宋体" pitchFamily="2" charset="-122"/>
                <a:ea typeface="宋体" pitchFamily="2" charset="-122"/>
              </a:rPr>
              <a:t>)</a:t>
            </a:r>
            <a:r>
              <a:rPr lang="en-US" altLang="zh-CN" sz="2000" b="1">
                <a:solidFill>
                  <a:srgbClr val="663300"/>
                </a:solidFill>
                <a:ea typeface="宋体" pitchFamily="2" charset="-122"/>
              </a:rPr>
              <a:t>≤</a:t>
            </a:r>
            <a:r>
              <a:rPr lang="en-US" altLang="zh-CN" sz="900" b="1" baseline="-25000">
                <a:solidFill>
                  <a:srgbClr val="663300"/>
                </a:solidFill>
                <a:ea typeface="宋体" pitchFamily="2" charset="-122"/>
              </a:rPr>
              <a:t>  </a:t>
            </a:r>
            <a:r>
              <a:rPr lang="en-US" altLang="zh-CN" sz="2000" b="1">
                <a:solidFill>
                  <a:srgbClr val="663300"/>
                </a:solidFill>
                <a:ea typeface="宋体" pitchFamily="2" charset="-122"/>
              </a:rPr>
              <a:t>1 ;</a:t>
            </a:r>
          </a:p>
          <a:p>
            <a:pPr marL="457200" indent="-457200"/>
            <a:r>
              <a:rPr lang="en-US" altLang="zh-CN" sz="2000" b="1">
                <a:solidFill>
                  <a:srgbClr val="663300"/>
                </a:solidFill>
                <a:latin typeface="宋体" pitchFamily="2" charset="-122"/>
                <a:ea typeface="宋体" pitchFamily="2" charset="-122"/>
              </a:rPr>
              <a:t>(</a:t>
            </a:r>
            <a:r>
              <a:rPr lang="en-US" altLang="zh-CN" sz="2000" b="1">
                <a:solidFill>
                  <a:srgbClr val="663300"/>
                </a:solidFill>
                <a:ea typeface="宋体" pitchFamily="2" charset="-122"/>
              </a:rPr>
              <a:t>2</a:t>
            </a:r>
            <a:r>
              <a:rPr lang="en-US" altLang="zh-CN" sz="2000" b="1">
                <a:solidFill>
                  <a:srgbClr val="663300"/>
                </a:solidFill>
                <a:latin typeface="宋体" pitchFamily="2" charset="-122"/>
                <a:ea typeface="宋体" pitchFamily="2" charset="-122"/>
              </a:rPr>
              <a:t>)</a:t>
            </a:r>
            <a:r>
              <a:rPr lang="en-US" altLang="zh-CN" sz="2000" b="1" baseline="-25000">
                <a:solidFill>
                  <a:srgbClr val="663300"/>
                </a:solidFill>
                <a:latin typeface="宋体" pitchFamily="2" charset="-122"/>
                <a:ea typeface="宋体" pitchFamily="2" charset="-122"/>
              </a:rPr>
              <a:t> </a:t>
            </a:r>
            <a:r>
              <a:rPr lang="en-US" altLang="zh-CN" sz="2000" b="1" i="1">
                <a:solidFill>
                  <a:srgbClr val="663300"/>
                </a:solidFill>
                <a:ea typeface="宋体" pitchFamily="2" charset="-122"/>
              </a:rPr>
              <a:t>P</a:t>
            </a:r>
            <a:r>
              <a:rPr lang="en-US" altLang="zh-CN" sz="2000" b="1">
                <a:solidFill>
                  <a:srgbClr val="663300"/>
                </a:solidFill>
                <a:latin typeface="宋体" pitchFamily="2" charset="-122"/>
                <a:ea typeface="宋体" pitchFamily="2" charset="-122"/>
              </a:rPr>
              <a:t>(</a:t>
            </a:r>
            <a:r>
              <a:rPr lang="en-US" altLang="zh-CN" sz="2000" b="1" i="1">
                <a:solidFill>
                  <a:srgbClr val="663300"/>
                </a:solidFill>
                <a:ea typeface="宋体" pitchFamily="2" charset="-122"/>
                <a:sym typeface="Symbol" pitchFamily="18" charset="2"/>
              </a:rPr>
              <a:t>S </a:t>
            </a:r>
            <a:r>
              <a:rPr lang="en-US" altLang="zh-CN" sz="2000" b="1">
                <a:solidFill>
                  <a:srgbClr val="663300"/>
                </a:solidFill>
                <a:latin typeface="宋体" pitchFamily="2" charset="-122"/>
                <a:ea typeface="宋体" pitchFamily="2" charset="-122"/>
              </a:rPr>
              <a:t>)</a:t>
            </a:r>
            <a:r>
              <a:rPr lang="en-US" altLang="zh-CN" sz="2000" b="1">
                <a:solidFill>
                  <a:srgbClr val="663300"/>
                </a:solidFill>
                <a:ea typeface="宋体" pitchFamily="2" charset="-122"/>
              </a:rPr>
              <a:t>= 1 ; </a:t>
            </a:r>
          </a:p>
          <a:p>
            <a:pPr marL="457200" indent="-457200"/>
            <a:r>
              <a:rPr lang="en-US" altLang="zh-CN" sz="2000" b="1">
                <a:solidFill>
                  <a:srgbClr val="663300"/>
                </a:solidFill>
                <a:latin typeface="宋体" pitchFamily="2" charset="-122"/>
                <a:ea typeface="宋体" pitchFamily="2" charset="-122"/>
              </a:rPr>
              <a:t>(</a:t>
            </a:r>
            <a:r>
              <a:rPr lang="en-US" altLang="zh-CN" sz="2000" b="1">
                <a:solidFill>
                  <a:srgbClr val="663300"/>
                </a:solidFill>
                <a:ea typeface="宋体" pitchFamily="2" charset="-122"/>
              </a:rPr>
              <a:t>3</a:t>
            </a:r>
            <a:r>
              <a:rPr lang="en-US" altLang="zh-CN" sz="2000" b="1">
                <a:solidFill>
                  <a:srgbClr val="663300"/>
                </a:solidFill>
                <a:latin typeface="宋体" pitchFamily="2" charset="-122"/>
                <a:ea typeface="宋体" pitchFamily="2" charset="-122"/>
              </a:rPr>
              <a:t>)</a:t>
            </a:r>
            <a:r>
              <a:rPr lang="en-US" altLang="zh-CN" sz="2000" b="1" baseline="-25000">
                <a:solidFill>
                  <a:srgbClr val="663300"/>
                </a:solidFill>
                <a:latin typeface="宋体" pitchFamily="2" charset="-122"/>
                <a:ea typeface="宋体" pitchFamily="2" charset="-122"/>
              </a:rPr>
              <a:t> </a:t>
            </a:r>
            <a:r>
              <a:rPr lang="zh-CN" altLang="en-US" sz="2000" b="1">
                <a:solidFill>
                  <a:srgbClr val="663300"/>
                </a:solidFill>
                <a:ea typeface="宋体" pitchFamily="2" charset="-122"/>
              </a:rPr>
              <a:t>两两互不相容事件</a:t>
            </a:r>
            <a:r>
              <a:rPr lang="en-US" altLang="zh-CN" sz="2000" b="1" i="1">
                <a:solidFill>
                  <a:srgbClr val="663300"/>
                </a:solidFill>
                <a:ea typeface="宋体" pitchFamily="2" charset="-122"/>
              </a:rPr>
              <a:t>A</a:t>
            </a:r>
            <a:r>
              <a:rPr lang="en-US" altLang="zh-CN" sz="2000" b="1" baseline="-18000">
                <a:solidFill>
                  <a:srgbClr val="663300"/>
                </a:solidFill>
                <a:ea typeface="宋体" pitchFamily="2" charset="-122"/>
              </a:rPr>
              <a:t>1 </a:t>
            </a:r>
            <a:r>
              <a:rPr lang="en-US" altLang="zh-CN" sz="2000" b="1" i="1">
                <a:solidFill>
                  <a:srgbClr val="663300"/>
                </a:solidFill>
                <a:ea typeface="宋体" pitchFamily="2" charset="-122"/>
              </a:rPr>
              <a:t>,</a:t>
            </a:r>
            <a:r>
              <a:rPr kumimoji="0" lang="en-US" altLang="zh-CN" sz="2000">
                <a:solidFill>
                  <a:srgbClr val="663300"/>
                </a:solidFill>
                <a:latin typeface="宋体" pitchFamily="2" charset="-122"/>
                <a:ea typeface="宋体" pitchFamily="2" charset="-122"/>
              </a:rPr>
              <a:t>…</a:t>
            </a:r>
            <a:r>
              <a:rPr kumimoji="0" lang="en-US" altLang="zh-CN" sz="2000" b="1" i="1">
                <a:solidFill>
                  <a:srgbClr val="663300"/>
                </a:solidFill>
                <a:ea typeface="宋体" pitchFamily="2" charset="-122"/>
              </a:rPr>
              <a:t>,</a:t>
            </a:r>
            <a:r>
              <a:rPr lang="en-US" altLang="zh-CN" sz="2000" b="1" i="1">
                <a:solidFill>
                  <a:srgbClr val="663300"/>
                </a:solidFill>
                <a:ea typeface="宋体" pitchFamily="2" charset="-122"/>
              </a:rPr>
              <a:t>A</a:t>
            </a:r>
            <a:r>
              <a:rPr lang="en-US" altLang="zh-CN" sz="2400" b="1" i="1" baseline="-18000">
                <a:solidFill>
                  <a:srgbClr val="663300"/>
                </a:solidFill>
                <a:ea typeface="宋体" pitchFamily="2" charset="-122"/>
              </a:rPr>
              <a:t>n </a:t>
            </a:r>
            <a:r>
              <a:rPr lang="en-US" altLang="zh-CN" sz="2000" b="1" i="1">
                <a:solidFill>
                  <a:srgbClr val="663300"/>
                </a:solidFill>
                <a:ea typeface="宋体" pitchFamily="2" charset="-122"/>
              </a:rPr>
              <a:t>,</a:t>
            </a:r>
            <a:r>
              <a:rPr kumimoji="0" lang="en-US" altLang="zh-CN" sz="2000">
                <a:solidFill>
                  <a:srgbClr val="663300"/>
                </a:solidFill>
                <a:latin typeface="宋体" pitchFamily="2" charset="-122"/>
                <a:ea typeface="宋体" pitchFamily="2" charset="-122"/>
              </a:rPr>
              <a:t>…</a:t>
            </a:r>
            <a:r>
              <a:rPr lang="zh-CN" altLang="en-US" sz="2000" b="1">
                <a:solidFill>
                  <a:srgbClr val="663300"/>
                </a:solidFill>
                <a:ea typeface="宋体" pitchFamily="2" charset="-122"/>
              </a:rPr>
              <a:t>有 </a:t>
            </a:r>
            <a:r>
              <a:rPr lang="en-US" altLang="zh-CN" sz="2000" b="1" i="1">
                <a:solidFill>
                  <a:srgbClr val="663300"/>
                </a:solidFill>
                <a:ea typeface="宋体" pitchFamily="2" charset="-122"/>
              </a:rPr>
              <a:t>P</a:t>
            </a:r>
            <a:r>
              <a:rPr lang="en-US" altLang="zh-CN" sz="2000" b="1">
                <a:solidFill>
                  <a:srgbClr val="663300"/>
                </a:solidFill>
                <a:latin typeface="宋体" pitchFamily="2" charset="-122"/>
                <a:ea typeface="宋体" pitchFamily="2" charset="-122"/>
              </a:rPr>
              <a:t>(</a:t>
            </a:r>
            <a:r>
              <a:rPr lang="en-US" altLang="zh-CN" sz="2000" b="1">
                <a:solidFill>
                  <a:srgbClr val="663300"/>
                </a:solidFill>
                <a:latin typeface="宋体" pitchFamily="2" charset="-122"/>
                <a:ea typeface="宋体" pitchFamily="2" charset="-122"/>
                <a:sym typeface="Symbol" pitchFamily="18" charset="2"/>
              </a:rPr>
              <a:t></a:t>
            </a:r>
            <a:r>
              <a:rPr lang="en-US" altLang="zh-CN" sz="2000" b="1" i="1">
                <a:solidFill>
                  <a:srgbClr val="663300"/>
                </a:solidFill>
                <a:ea typeface="宋体" pitchFamily="2" charset="-122"/>
              </a:rPr>
              <a:t>A</a:t>
            </a:r>
            <a:r>
              <a:rPr lang="en-US" altLang="zh-CN" sz="2000" b="1" i="1" baseline="-16000">
                <a:solidFill>
                  <a:srgbClr val="663300"/>
                </a:solidFill>
                <a:ea typeface="宋体" pitchFamily="2" charset="-122"/>
              </a:rPr>
              <a:t>i </a:t>
            </a:r>
            <a:r>
              <a:rPr lang="en-US" altLang="zh-CN" sz="2000" b="1">
                <a:solidFill>
                  <a:srgbClr val="663300"/>
                </a:solidFill>
                <a:latin typeface="宋体" pitchFamily="2" charset="-122"/>
                <a:ea typeface="宋体" pitchFamily="2" charset="-122"/>
              </a:rPr>
              <a:t>)</a:t>
            </a:r>
            <a:r>
              <a:rPr lang="en-US" altLang="zh-CN" sz="2000" b="1">
                <a:solidFill>
                  <a:srgbClr val="663300"/>
                </a:solidFill>
                <a:ea typeface="宋体" pitchFamily="2" charset="-122"/>
              </a:rPr>
              <a:t>=</a:t>
            </a:r>
            <a:r>
              <a:rPr lang="en-US" altLang="zh-CN" sz="2000" b="1">
                <a:solidFill>
                  <a:srgbClr val="663300"/>
                </a:solidFill>
                <a:latin typeface="宋体" pitchFamily="2" charset="-122"/>
                <a:ea typeface="宋体" pitchFamily="2" charset="-122"/>
                <a:sym typeface="Symbol" pitchFamily="18" charset="2"/>
              </a:rPr>
              <a:t></a:t>
            </a:r>
            <a:r>
              <a:rPr lang="en-US" altLang="zh-CN" sz="2000" b="1" i="1">
                <a:solidFill>
                  <a:srgbClr val="663300"/>
                </a:solidFill>
                <a:ea typeface="宋体" pitchFamily="2" charset="-122"/>
              </a:rPr>
              <a:t>P</a:t>
            </a:r>
            <a:r>
              <a:rPr lang="en-US" altLang="zh-CN" sz="2000" b="1">
                <a:solidFill>
                  <a:srgbClr val="663300"/>
                </a:solidFill>
                <a:latin typeface="宋体" pitchFamily="2" charset="-122"/>
                <a:ea typeface="宋体" pitchFamily="2" charset="-122"/>
              </a:rPr>
              <a:t>(</a:t>
            </a:r>
            <a:r>
              <a:rPr lang="en-US" altLang="zh-CN" sz="2000" b="1" i="1">
                <a:solidFill>
                  <a:srgbClr val="663300"/>
                </a:solidFill>
                <a:ea typeface="宋体" pitchFamily="2" charset="-122"/>
              </a:rPr>
              <a:t>A</a:t>
            </a:r>
            <a:r>
              <a:rPr lang="en-US" altLang="zh-CN" sz="2000" b="1" i="1" baseline="-16000">
                <a:solidFill>
                  <a:srgbClr val="663300"/>
                </a:solidFill>
                <a:ea typeface="宋体" pitchFamily="2" charset="-122"/>
              </a:rPr>
              <a:t>i </a:t>
            </a:r>
            <a:r>
              <a:rPr lang="en-US" altLang="zh-CN" sz="2000" b="1">
                <a:solidFill>
                  <a:srgbClr val="663300"/>
                </a:solidFill>
                <a:latin typeface="宋体" pitchFamily="2" charset="-122"/>
                <a:ea typeface="宋体" pitchFamily="2" charset="-122"/>
              </a:rPr>
              <a:t>). </a:t>
            </a:r>
            <a:r>
              <a:rPr lang="zh-CN" altLang="en-US" sz="2000" b="1">
                <a:solidFill>
                  <a:srgbClr val="663300"/>
                </a:solidFill>
                <a:ea typeface="宋体" pitchFamily="2" charset="-122"/>
              </a:rPr>
              <a:t>　     　　　        </a:t>
            </a:r>
            <a:r>
              <a:rPr lang="zh-CN" altLang="en-US" sz="2000" b="1">
                <a:solidFill>
                  <a:srgbClr val="663300"/>
                </a:solidFill>
                <a:latin typeface="宋体" pitchFamily="2" charset="-122"/>
                <a:ea typeface="宋体" pitchFamily="2" charset="-122"/>
              </a:rPr>
              <a:t>　</a:t>
            </a:r>
          </a:p>
        </p:txBody>
      </p:sp>
      <p:grpSp>
        <p:nvGrpSpPr>
          <p:cNvPr id="2" name="Group 25"/>
          <p:cNvGrpSpPr>
            <a:grpSpLocks/>
          </p:cNvGrpSpPr>
          <p:nvPr/>
        </p:nvGrpSpPr>
        <p:grpSpPr bwMode="auto">
          <a:xfrm>
            <a:off x="2411413" y="4802188"/>
            <a:ext cx="6551612" cy="2055812"/>
            <a:chOff x="1338" y="2746"/>
            <a:chExt cx="4127" cy="1295"/>
          </a:xfrm>
        </p:grpSpPr>
        <p:sp>
          <p:nvSpPr>
            <p:cNvPr id="98332" name="Text Box 26"/>
            <p:cNvSpPr txBox="1">
              <a:spLocks noChangeArrowheads="1"/>
            </p:cNvSpPr>
            <p:nvPr/>
          </p:nvSpPr>
          <p:spPr bwMode="auto">
            <a:xfrm>
              <a:off x="1338" y="2746"/>
              <a:ext cx="4127" cy="1295"/>
            </a:xfrm>
            <a:prstGeom prst="rect">
              <a:avLst/>
            </a:prstGeom>
            <a:gradFill rotWithShape="1">
              <a:gsLst>
                <a:gs pos="0">
                  <a:srgbClr val="FFFFA7"/>
                </a:gs>
                <a:gs pos="100000">
                  <a:srgbClr val="FFFF97"/>
                </a:gs>
              </a:gsLst>
              <a:lin ang="5400000" scaled="1"/>
            </a:gradFill>
            <a:ln w="9525">
              <a:noFill/>
              <a:miter lim="800000"/>
              <a:headEnd/>
              <a:tailEnd/>
            </a:ln>
          </p:spPr>
          <p:txBody>
            <a:bodyPr tIns="0">
              <a:spAutoFit/>
            </a:bodyPr>
            <a:lstStyle/>
            <a:p>
              <a:pPr eaLnBrk="0" hangingPunct="0">
                <a:lnSpc>
                  <a:spcPct val="110000"/>
                </a:lnSpc>
              </a:pPr>
              <a:r>
                <a:rPr kumimoji="0" lang="en-US" altLang="zh-CN" sz="2000" b="1">
                  <a:solidFill>
                    <a:srgbClr val="000099"/>
                  </a:solidFill>
                  <a:ea typeface="宋体" pitchFamily="2" charset="-122"/>
                </a:rPr>
                <a:t>1</a:t>
              </a:r>
              <a:r>
                <a:rPr kumimoji="0" lang="en-US" altLang="zh-CN" sz="1800" b="1" baseline="30000">
                  <a:solidFill>
                    <a:srgbClr val="000099"/>
                  </a:solidFill>
                  <a:ea typeface="宋体" pitchFamily="2" charset="-122"/>
                </a:rPr>
                <a:t>0  </a:t>
              </a:r>
              <a:r>
                <a:rPr kumimoji="0" lang="en-US" altLang="zh-CN" sz="2000" b="1" i="1">
                  <a:solidFill>
                    <a:srgbClr val="000099"/>
                  </a:solidFill>
                  <a:ea typeface="宋体" pitchFamily="2" charset="-122"/>
                </a:rPr>
                <a:t>P</a:t>
              </a:r>
              <a:r>
                <a:rPr kumimoji="0" lang="en-US" altLang="zh-CN" sz="2000" b="1">
                  <a:solidFill>
                    <a:srgbClr val="000099"/>
                  </a:solidFill>
                  <a:latin typeface="宋体" pitchFamily="2" charset="-122"/>
                  <a:ea typeface="宋体" pitchFamily="2" charset="-122"/>
                </a:rPr>
                <a:t>(</a:t>
              </a:r>
              <a:r>
                <a:rPr kumimoji="0" lang="en-US" altLang="zh-CN" sz="2000" b="1" i="1">
                  <a:solidFill>
                    <a:srgbClr val="000099"/>
                  </a:solidFill>
                  <a:latin typeface="宋体" pitchFamily="2" charset="-122"/>
                  <a:ea typeface="宋体" pitchFamily="2" charset="-122"/>
                  <a:sym typeface="Symbol" pitchFamily="18" charset="2"/>
                </a:rPr>
                <a:t></a:t>
              </a:r>
              <a:r>
                <a:rPr kumimoji="0" lang="en-US" altLang="zh-CN" sz="1200" b="1" i="1" baseline="-25000">
                  <a:solidFill>
                    <a:srgbClr val="000099"/>
                  </a:solidFill>
                  <a:latin typeface="宋体" pitchFamily="2" charset="-122"/>
                  <a:ea typeface="宋体" pitchFamily="2" charset="-122"/>
                  <a:sym typeface="Symbol" pitchFamily="18" charset="2"/>
                </a:rPr>
                <a:t> </a:t>
              </a:r>
              <a:r>
                <a:rPr kumimoji="0" lang="en-US" altLang="zh-CN" sz="2000" b="1">
                  <a:solidFill>
                    <a:srgbClr val="000099"/>
                  </a:solidFill>
                  <a:latin typeface="宋体" pitchFamily="2" charset="-122"/>
                  <a:ea typeface="宋体" pitchFamily="2" charset="-122"/>
                </a:rPr>
                <a:t>)</a:t>
              </a:r>
              <a:r>
                <a:rPr kumimoji="0" lang="en-US" altLang="zh-CN" sz="2000" b="1">
                  <a:solidFill>
                    <a:srgbClr val="000099"/>
                  </a:solidFill>
                  <a:ea typeface="宋体" pitchFamily="2" charset="-122"/>
                </a:rPr>
                <a:t>= 0;</a:t>
              </a:r>
            </a:p>
            <a:p>
              <a:pPr eaLnBrk="0" hangingPunct="0">
                <a:lnSpc>
                  <a:spcPct val="110000"/>
                </a:lnSpc>
              </a:pPr>
              <a:r>
                <a:rPr kumimoji="0" lang="en-US" altLang="zh-CN" sz="2000" b="1">
                  <a:solidFill>
                    <a:srgbClr val="000099"/>
                  </a:solidFill>
                  <a:ea typeface="宋体" pitchFamily="2" charset="-122"/>
                </a:rPr>
                <a:t>2</a:t>
              </a:r>
              <a:r>
                <a:rPr kumimoji="0" lang="en-US" altLang="zh-CN" sz="1800" b="1" baseline="30000">
                  <a:solidFill>
                    <a:srgbClr val="000099"/>
                  </a:solidFill>
                  <a:ea typeface="宋体" pitchFamily="2" charset="-122"/>
                </a:rPr>
                <a:t>0  </a:t>
              </a:r>
              <a:r>
                <a:rPr lang="zh-CN" altLang="en-US" sz="2000" b="1">
                  <a:solidFill>
                    <a:srgbClr val="000099"/>
                  </a:solidFill>
                  <a:ea typeface="宋体" pitchFamily="2" charset="-122"/>
                </a:rPr>
                <a:t>若事件 </a:t>
              </a:r>
              <a:r>
                <a:rPr lang="en-US" altLang="zh-CN" sz="2000" b="1" i="1">
                  <a:solidFill>
                    <a:srgbClr val="000099"/>
                  </a:solidFill>
                  <a:ea typeface="宋体" pitchFamily="2" charset="-122"/>
                </a:rPr>
                <a:t>A</a:t>
              </a:r>
              <a:r>
                <a:rPr lang="en-US" altLang="zh-CN" sz="2000" b="1" baseline="-18000">
                  <a:solidFill>
                    <a:srgbClr val="000099"/>
                  </a:solidFill>
                  <a:ea typeface="宋体" pitchFamily="2" charset="-122"/>
                </a:rPr>
                <a:t>1 </a:t>
              </a:r>
              <a:r>
                <a:rPr lang="en-US" altLang="zh-CN" sz="2000" b="1" i="1">
                  <a:solidFill>
                    <a:srgbClr val="000099"/>
                  </a:solidFill>
                  <a:ea typeface="宋体" pitchFamily="2" charset="-122"/>
                </a:rPr>
                <a:t>,</a:t>
              </a:r>
              <a:r>
                <a:rPr kumimoji="0" lang="en-US" altLang="zh-CN" sz="2000">
                  <a:solidFill>
                    <a:srgbClr val="000099"/>
                  </a:solidFill>
                  <a:latin typeface="宋体" pitchFamily="2" charset="-122"/>
                  <a:ea typeface="宋体" pitchFamily="2" charset="-122"/>
                  <a:cs typeface="Times New Roman" pitchFamily="18" charset="0"/>
                </a:rPr>
                <a:t>…</a:t>
              </a:r>
              <a:r>
                <a:rPr kumimoji="0" lang="en-US" altLang="zh-CN" sz="2000" b="1" i="1">
                  <a:solidFill>
                    <a:srgbClr val="000099"/>
                  </a:solidFill>
                  <a:ea typeface="宋体" pitchFamily="2" charset="-122"/>
                  <a:cs typeface="Times New Roman" pitchFamily="18" charset="0"/>
                </a:rPr>
                <a:t>,</a:t>
              </a:r>
              <a:r>
                <a:rPr kumimoji="0" lang="en-US" altLang="zh-CN" sz="2000">
                  <a:solidFill>
                    <a:srgbClr val="000099"/>
                  </a:solidFill>
                  <a:ea typeface="宋体" pitchFamily="2" charset="-122"/>
                  <a:cs typeface="Times New Roman" pitchFamily="18" charset="0"/>
                </a:rPr>
                <a:t> </a:t>
              </a:r>
              <a:r>
                <a:rPr lang="en-US" altLang="zh-CN" sz="2000" b="1" i="1">
                  <a:solidFill>
                    <a:srgbClr val="000099"/>
                  </a:solidFill>
                  <a:ea typeface="宋体" pitchFamily="2" charset="-122"/>
                </a:rPr>
                <a:t>A</a:t>
              </a:r>
              <a:r>
                <a:rPr lang="en-US" altLang="zh-CN" sz="2000" b="1" i="1" baseline="-18000">
                  <a:solidFill>
                    <a:srgbClr val="000099"/>
                  </a:solidFill>
                  <a:ea typeface="宋体" pitchFamily="2" charset="-122"/>
                </a:rPr>
                <a:t>n</a:t>
              </a:r>
              <a:r>
                <a:rPr lang="en-US" altLang="zh-CN" sz="700" b="1" i="1" baseline="-18000">
                  <a:solidFill>
                    <a:srgbClr val="000099"/>
                  </a:solidFill>
                  <a:ea typeface="宋体" pitchFamily="2" charset="-122"/>
                </a:rPr>
                <a:t>  </a:t>
              </a:r>
              <a:r>
                <a:rPr lang="zh-CN" altLang="en-US" sz="2000" b="1">
                  <a:solidFill>
                    <a:srgbClr val="000099"/>
                  </a:solidFill>
                  <a:ea typeface="宋体" pitchFamily="2" charset="-122"/>
                </a:rPr>
                <a:t>两两互不相容</a:t>
              </a:r>
              <a:r>
                <a:rPr lang="en-US" altLang="zh-CN" sz="2000" b="1">
                  <a:solidFill>
                    <a:srgbClr val="000099"/>
                  </a:solidFill>
                  <a:ea typeface="宋体" pitchFamily="2" charset="-122"/>
                </a:rPr>
                <a:t>, </a:t>
              </a:r>
              <a:r>
                <a:rPr lang="zh-CN" altLang="en-US" sz="2000" b="1">
                  <a:solidFill>
                    <a:srgbClr val="000099"/>
                  </a:solidFill>
                  <a:ea typeface="宋体" pitchFamily="2" charset="-122"/>
                </a:rPr>
                <a:t>则</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a:solidFill>
                    <a:srgbClr val="000099"/>
                  </a:solidFill>
                  <a:latin typeface="宋体" pitchFamily="2" charset="-122"/>
                  <a:ea typeface="宋体" pitchFamily="2" charset="-122"/>
                  <a:sym typeface="Symbol" pitchFamily="18" charset="2"/>
                </a:rPr>
                <a:t></a:t>
              </a:r>
              <a:r>
                <a:rPr lang="en-US" altLang="zh-CN" sz="2000" b="1" i="1">
                  <a:solidFill>
                    <a:srgbClr val="000099"/>
                  </a:solidFill>
                  <a:ea typeface="宋体" pitchFamily="2" charset="-122"/>
                </a:rPr>
                <a:t>A</a:t>
              </a:r>
              <a:r>
                <a:rPr lang="en-US" altLang="zh-CN" sz="2000" b="1" i="1" baseline="-16000">
                  <a:solidFill>
                    <a:srgbClr val="000099"/>
                  </a:solidFill>
                  <a:ea typeface="宋体" pitchFamily="2" charset="-122"/>
                </a:rPr>
                <a:t>i </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a:t>
              </a:r>
              <a:r>
                <a:rPr lang="en-US" altLang="zh-CN" sz="2000" b="1">
                  <a:solidFill>
                    <a:srgbClr val="000099"/>
                  </a:solidFill>
                  <a:latin typeface="宋体" pitchFamily="2" charset="-122"/>
                  <a:ea typeface="宋体" pitchFamily="2" charset="-122"/>
                  <a:sym typeface="Symbol" pitchFamily="18" charset="2"/>
                </a:rPr>
                <a:t></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i="1" baseline="-16000">
                  <a:solidFill>
                    <a:srgbClr val="000099"/>
                  </a:solidFill>
                  <a:ea typeface="宋体" pitchFamily="2" charset="-122"/>
                </a:rPr>
                <a:t>i </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a:t>
              </a:r>
              <a:endParaRPr lang="en-US" altLang="zh-CN" sz="500" b="1">
                <a:solidFill>
                  <a:srgbClr val="000099"/>
                </a:solidFill>
                <a:ea typeface="宋体" pitchFamily="2" charset="-122"/>
              </a:endParaRPr>
            </a:p>
            <a:p>
              <a:pPr eaLnBrk="0" hangingPunct="0">
                <a:lnSpc>
                  <a:spcPct val="110000"/>
                </a:lnSpc>
              </a:pPr>
              <a:r>
                <a:rPr kumimoji="0" lang="en-US" altLang="zh-CN" sz="2000" b="1">
                  <a:solidFill>
                    <a:srgbClr val="000099"/>
                  </a:solidFill>
                  <a:ea typeface="宋体" pitchFamily="2" charset="-122"/>
                </a:rPr>
                <a:t>3</a:t>
              </a:r>
              <a:r>
                <a:rPr kumimoji="0" lang="en-US" altLang="zh-CN" sz="1800" b="1" baseline="30000">
                  <a:solidFill>
                    <a:srgbClr val="000099"/>
                  </a:solidFill>
                  <a:ea typeface="宋体" pitchFamily="2" charset="-122"/>
                </a:rPr>
                <a:t>0  </a:t>
              </a:r>
              <a:r>
                <a:rPr lang="zh-CN" altLang="en-US" sz="2000" b="1">
                  <a:solidFill>
                    <a:srgbClr val="000099"/>
                  </a:solidFill>
                  <a:ea typeface="宋体" pitchFamily="2" charset="-122"/>
                </a:rPr>
                <a:t>对任意事件</a:t>
              </a:r>
              <a:r>
                <a:rPr lang="en-US" altLang="zh-CN" sz="2000" b="1" i="1">
                  <a:solidFill>
                    <a:srgbClr val="000099"/>
                  </a:solidFill>
                  <a:ea typeface="宋体" pitchFamily="2" charset="-122"/>
                </a:rPr>
                <a:t>A</a:t>
              </a:r>
              <a:r>
                <a:rPr lang="en-US" altLang="zh-CN" sz="2000" b="1">
                  <a:solidFill>
                    <a:srgbClr val="000099"/>
                  </a:solidFill>
                  <a:ea typeface="宋体" pitchFamily="2" charset="-122"/>
                </a:rPr>
                <a:t>, </a:t>
              </a:r>
              <a:r>
                <a:rPr lang="en-US" altLang="zh-CN" sz="2000" b="1" i="1">
                  <a:solidFill>
                    <a:srgbClr val="000099"/>
                  </a:solidFill>
                  <a:ea typeface="宋体" pitchFamily="2" charset="-122"/>
                </a:rPr>
                <a:t>B</a:t>
              </a:r>
              <a:r>
                <a:rPr lang="zh-CN" altLang="en-US" sz="2000" b="1">
                  <a:solidFill>
                    <a:srgbClr val="000099"/>
                  </a:solidFill>
                  <a:ea typeface="宋体" pitchFamily="2" charset="-122"/>
                </a:rPr>
                <a:t>，有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MingLiU" pitchFamily="49" charset="-120"/>
                  <a:ea typeface="MingLiU" pitchFamily="49" charset="-120"/>
                </a:rPr>
                <a:t>∪</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500" b="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r>
                <a:rPr lang="en-US" altLang="zh-CN" sz="800" b="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AB</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endParaRPr lang="en-US" altLang="zh-CN" sz="700" b="1">
                <a:solidFill>
                  <a:srgbClr val="000099"/>
                </a:solidFill>
                <a:ea typeface="宋体" pitchFamily="2" charset="-122"/>
              </a:endParaRPr>
            </a:p>
            <a:p>
              <a:pPr eaLnBrk="0" hangingPunct="0">
                <a:lnSpc>
                  <a:spcPct val="110000"/>
                </a:lnSpc>
              </a:pPr>
              <a:r>
                <a:rPr kumimoji="0" lang="en-US" altLang="zh-CN" sz="2000" b="1">
                  <a:solidFill>
                    <a:srgbClr val="000099"/>
                  </a:solidFill>
                  <a:ea typeface="宋体" pitchFamily="2" charset="-122"/>
                </a:rPr>
                <a:t>4</a:t>
              </a:r>
              <a:r>
                <a:rPr kumimoji="0" lang="en-US" altLang="zh-CN" sz="1800" b="1" baseline="30000">
                  <a:solidFill>
                    <a:srgbClr val="000099"/>
                  </a:solidFill>
                  <a:ea typeface="宋体" pitchFamily="2" charset="-122"/>
                </a:rPr>
                <a:t>0  </a:t>
              </a:r>
              <a:r>
                <a:rPr lang="zh-CN" altLang="en-US" sz="2000" b="1">
                  <a:solidFill>
                    <a:srgbClr val="000099"/>
                  </a:solidFill>
                  <a:ea typeface="宋体" pitchFamily="2" charset="-122"/>
                </a:rPr>
                <a:t>对任一事件</a:t>
              </a:r>
              <a:r>
                <a:rPr lang="en-US" altLang="zh-CN" sz="2000" b="1" i="1">
                  <a:solidFill>
                    <a:srgbClr val="000099"/>
                  </a:solidFill>
                  <a:ea typeface="宋体" pitchFamily="2" charset="-122"/>
                </a:rPr>
                <a:t>A</a:t>
              </a:r>
              <a:r>
                <a:rPr lang="zh-CN" altLang="en-US" sz="2000" b="1">
                  <a:solidFill>
                    <a:srgbClr val="000099"/>
                  </a:solidFill>
                  <a:ea typeface="宋体" pitchFamily="2" charset="-122"/>
                </a:rPr>
                <a:t>， 有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a:t>
              </a:r>
              <a:r>
                <a:rPr lang="en-US" altLang="zh-CN" sz="2000" b="1">
                  <a:solidFill>
                    <a:srgbClr val="000099"/>
                  </a:solidFill>
                  <a:latin typeface="宋体" pitchFamily="2" charset="-122"/>
                  <a:ea typeface="宋体" pitchFamily="2" charset="-122"/>
                </a:rPr>
                <a:t>1-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500" b="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A</a:t>
              </a:r>
              <a:r>
                <a:rPr lang="en-US" altLang="zh-CN" sz="1400" b="1" i="1" baseline="-25000">
                  <a:solidFill>
                    <a:srgbClr val="000099"/>
                  </a:solidFill>
                  <a:ea typeface="宋体" pitchFamily="2" charset="-122"/>
                </a:rPr>
                <a:t> </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a:t>
              </a:r>
            </a:p>
            <a:p>
              <a:pPr eaLnBrk="0" hangingPunct="0">
                <a:lnSpc>
                  <a:spcPct val="110000"/>
                </a:lnSpc>
              </a:pPr>
              <a:r>
                <a:rPr kumimoji="0" lang="en-US" altLang="zh-CN" sz="2000" b="1">
                  <a:solidFill>
                    <a:srgbClr val="000099"/>
                  </a:solidFill>
                  <a:ea typeface="宋体" pitchFamily="2" charset="-122"/>
                </a:rPr>
                <a:t>5</a:t>
              </a:r>
              <a:r>
                <a:rPr kumimoji="0" lang="en-US" altLang="zh-CN" sz="1800" b="1" baseline="30000">
                  <a:solidFill>
                    <a:srgbClr val="000099"/>
                  </a:solidFill>
                  <a:ea typeface="宋体" pitchFamily="2" charset="-122"/>
                </a:rPr>
                <a:t>0  </a:t>
              </a:r>
              <a:r>
                <a:rPr lang="zh-CN" altLang="en-US" sz="2000" b="1">
                  <a:solidFill>
                    <a:srgbClr val="000099"/>
                  </a:solidFill>
                  <a:ea typeface="宋体" pitchFamily="2" charset="-122"/>
                </a:rPr>
                <a:t>设</a:t>
              </a:r>
              <a:r>
                <a:rPr lang="zh-CN" altLang="en-US" sz="2000" b="1" i="1">
                  <a:solidFill>
                    <a:srgbClr val="000099"/>
                  </a:solidFill>
                  <a:ea typeface="宋体" pitchFamily="2" charset="-122"/>
                </a:rPr>
                <a:t>Ａ</a:t>
              </a:r>
              <a:r>
                <a:rPr lang="en-US" altLang="zh-CN" sz="2000" b="1">
                  <a:solidFill>
                    <a:srgbClr val="000099"/>
                  </a:solidFill>
                  <a:ea typeface="宋体" pitchFamily="2" charset="-122"/>
                </a:rPr>
                <a:t>, </a:t>
              </a:r>
              <a:r>
                <a:rPr lang="en-US" altLang="zh-CN" sz="2000" b="1" i="1">
                  <a:solidFill>
                    <a:srgbClr val="000099"/>
                  </a:solidFill>
                  <a:ea typeface="宋体" pitchFamily="2" charset="-122"/>
                </a:rPr>
                <a:t>B</a:t>
              </a:r>
              <a:r>
                <a:rPr lang="zh-CN" altLang="en-US" sz="2000" b="1">
                  <a:solidFill>
                    <a:srgbClr val="000099"/>
                  </a:solidFill>
                  <a:ea typeface="宋体" pitchFamily="2" charset="-122"/>
                </a:rPr>
                <a:t>是两个事件，且 </a:t>
              </a:r>
              <a:r>
                <a:rPr lang="en-US" altLang="zh-CN" sz="2000" b="1" i="1">
                  <a:solidFill>
                    <a:srgbClr val="000099"/>
                  </a:solidFill>
                  <a:ea typeface="宋体" pitchFamily="2" charset="-122"/>
                </a:rPr>
                <a:t>B</a:t>
              </a:r>
              <a:r>
                <a:rPr lang="en-US" altLang="zh-CN" sz="2000" b="1" i="1" baseline="-25000">
                  <a:solidFill>
                    <a:srgbClr val="000099"/>
                  </a:solidFill>
                  <a:ea typeface="宋体" pitchFamily="2" charset="-122"/>
                </a:rPr>
                <a:t> </a:t>
              </a:r>
              <a:r>
                <a:rPr lang="en-US" altLang="zh-CN" sz="2000" b="1">
                  <a:solidFill>
                    <a:srgbClr val="000099"/>
                  </a:solidFill>
                  <a:ea typeface="宋体" pitchFamily="2" charset="-122"/>
                  <a:sym typeface="Symbol" pitchFamily="18" charset="2"/>
                </a:rPr>
                <a:t></a:t>
              </a:r>
              <a:r>
                <a:rPr lang="zh-CN" altLang="en-US" sz="2000" b="1" i="1">
                  <a:solidFill>
                    <a:srgbClr val="000099"/>
                  </a:solidFill>
                  <a:ea typeface="宋体" pitchFamily="2" charset="-122"/>
                </a:rPr>
                <a:t>Ａ</a:t>
              </a:r>
              <a:r>
                <a:rPr lang="zh-CN" altLang="en-US" sz="2000" b="1">
                  <a:solidFill>
                    <a:srgbClr val="000099"/>
                  </a:solidFill>
                  <a:ea typeface="宋体" pitchFamily="2" charset="-122"/>
                </a:rPr>
                <a:t>，则</a:t>
              </a:r>
            </a:p>
            <a:p>
              <a:pPr eaLnBrk="0" hangingPunct="0">
                <a:lnSpc>
                  <a:spcPct val="110000"/>
                </a:lnSpc>
              </a:pPr>
              <a:r>
                <a:rPr lang="zh-CN" altLang="en-US" sz="2000" b="1" i="1">
                  <a:solidFill>
                    <a:srgbClr val="000099"/>
                  </a:solidFill>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i="1">
                  <a:solidFill>
                    <a:srgbClr val="000099"/>
                  </a:solidFill>
                  <a:latin typeface="宋体" pitchFamily="2" charset="-122"/>
                  <a:ea typeface="宋体" pitchFamily="2" charset="-122"/>
                </a:rPr>
                <a:t>-</a:t>
              </a:r>
              <a:r>
                <a:rPr lang="en-US" altLang="zh-CN" sz="1600" b="1" i="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1000" b="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r>
                <a:rPr lang="en-US" altLang="zh-CN" sz="1800" b="1">
                  <a:solidFill>
                    <a:srgbClr val="000099"/>
                  </a:solidFill>
                  <a:ea typeface="宋体" pitchFamily="2" charset="-122"/>
                </a:rPr>
                <a:t>≤</a:t>
              </a:r>
              <a:r>
                <a:rPr lang="en-US" altLang="zh-CN" sz="1000" b="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zh-CN" altLang="en-US" sz="2000" b="1">
                  <a:solidFill>
                    <a:srgbClr val="000099"/>
                  </a:solidFill>
                  <a:ea typeface="宋体" pitchFamily="2" charset="-122"/>
                </a:rPr>
                <a:t>　　　</a:t>
              </a:r>
            </a:p>
          </p:txBody>
        </p:sp>
        <p:sp>
          <p:nvSpPr>
            <p:cNvPr id="98333" name="Line 27"/>
            <p:cNvSpPr>
              <a:spLocks noChangeShapeType="1"/>
            </p:cNvSpPr>
            <p:nvPr/>
          </p:nvSpPr>
          <p:spPr bwMode="auto">
            <a:xfrm>
              <a:off x="3811" y="3430"/>
              <a:ext cx="76" cy="0"/>
            </a:xfrm>
            <a:prstGeom prst="line">
              <a:avLst/>
            </a:prstGeom>
            <a:noFill/>
            <a:ln w="9525">
              <a:noFill/>
              <a:round/>
              <a:headEnd/>
              <a:tailEnd/>
            </a:ln>
          </p:spPr>
          <p:txBody>
            <a:bodyPr wrap="none"/>
            <a:lstStyle/>
            <a:p>
              <a:endParaRPr lang="zh-CN" altLang="en-US"/>
            </a:p>
          </p:txBody>
        </p:sp>
      </p:grpSp>
      <p:sp>
        <p:nvSpPr>
          <p:cNvPr id="913436" name="Text Box 28"/>
          <p:cNvSpPr txBox="1">
            <a:spLocks noChangeArrowheads="1"/>
          </p:cNvSpPr>
          <p:nvPr/>
        </p:nvSpPr>
        <p:spPr bwMode="auto">
          <a:xfrm>
            <a:off x="5219700" y="2425700"/>
            <a:ext cx="1304925" cy="396875"/>
          </a:xfrm>
          <a:prstGeom prst="rect">
            <a:avLst/>
          </a:prstGeom>
          <a:noFill/>
          <a:ln w="9525">
            <a:noFill/>
            <a:miter lim="800000"/>
            <a:headEnd/>
            <a:tailEnd/>
          </a:ln>
        </p:spPr>
        <p:txBody>
          <a:bodyPr wrap="none">
            <a:spAutoFit/>
          </a:bodyPr>
          <a:lstStyle/>
          <a:p>
            <a:r>
              <a:rPr lang="en-US" altLang="zh-CN" sz="2000" b="1" i="1">
                <a:solidFill>
                  <a:srgbClr val="CC0066"/>
                </a:solidFill>
                <a:ea typeface="宋体" pitchFamily="2" charset="-122"/>
              </a:rPr>
              <a:t>P</a:t>
            </a:r>
            <a:r>
              <a:rPr lang="en-US" altLang="zh-CN" sz="2000" b="1">
                <a:solidFill>
                  <a:srgbClr val="CC0066"/>
                </a:solidFill>
                <a:latin typeface="宋体" pitchFamily="2" charset="-122"/>
                <a:ea typeface="宋体" pitchFamily="2" charset="-122"/>
              </a:rPr>
              <a:t>(</a:t>
            </a:r>
            <a:r>
              <a:rPr lang="en-US" altLang="zh-CN" sz="2000" b="1" i="1">
                <a:solidFill>
                  <a:srgbClr val="CC0066"/>
                </a:solidFill>
                <a:ea typeface="宋体" pitchFamily="2" charset="-122"/>
                <a:sym typeface="Symbol" pitchFamily="18" charset="2"/>
              </a:rPr>
              <a:t>S</a:t>
            </a:r>
            <a:r>
              <a:rPr lang="en-US" altLang="zh-CN" sz="1400" b="1" i="1">
                <a:solidFill>
                  <a:srgbClr val="CC0066"/>
                </a:solidFill>
                <a:ea typeface="宋体" pitchFamily="2" charset="-122"/>
                <a:sym typeface="Symbol" pitchFamily="18" charset="2"/>
              </a:rPr>
              <a:t> </a:t>
            </a:r>
            <a:r>
              <a:rPr lang="en-US" altLang="zh-CN" sz="2000" b="1">
                <a:solidFill>
                  <a:srgbClr val="CC0066"/>
                </a:solidFill>
                <a:latin typeface="宋体" pitchFamily="2" charset="-122"/>
                <a:ea typeface="宋体" pitchFamily="2" charset="-122"/>
              </a:rPr>
              <a:t>)</a:t>
            </a:r>
            <a:r>
              <a:rPr lang="en-US" altLang="zh-CN" sz="2000" b="1">
                <a:solidFill>
                  <a:srgbClr val="CC0066"/>
                </a:solidFill>
                <a:ea typeface="宋体" pitchFamily="2" charset="-122"/>
              </a:rPr>
              <a:t>=1</a:t>
            </a:r>
            <a:r>
              <a:rPr lang="zh-CN" altLang="en-US" sz="2000" b="1">
                <a:solidFill>
                  <a:srgbClr val="CC0066"/>
                </a:solidFill>
                <a:ea typeface="宋体" pitchFamily="2" charset="-122"/>
              </a:rPr>
              <a:t>，</a:t>
            </a:r>
          </a:p>
        </p:txBody>
      </p:sp>
      <p:sp>
        <p:nvSpPr>
          <p:cNvPr id="913437" name="Rectangle 29"/>
          <p:cNvSpPr>
            <a:spLocks noChangeArrowheads="1"/>
          </p:cNvSpPr>
          <p:nvPr/>
        </p:nvSpPr>
        <p:spPr bwMode="auto">
          <a:xfrm>
            <a:off x="5364163" y="2719388"/>
            <a:ext cx="1355725" cy="396875"/>
          </a:xfrm>
          <a:prstGeom prst="rect">
            <a:avLst/>
          </a:prstGeom>
          <a:noFill/>
          <a:ln w="9525">
            <a:noFill/>
            <a:miter lim="800000"/>
            <a:headEnd/>
            <a:tailEnd/>
          </a:ln>
        </p:spPr>
        <p:txBody>
          <a:bodyPr wrap="none">
            <a:spAutoFit/>
          </a:bodyPr>
          <a:lstStyle/>
          <a:p>
            <a:r>
              <a:rPr lang="en-US" altLang="zh-CN" sz="2000" b="1" i="1">
                <a:solidFill>
                  <a:srgbClr val="CC0066"/>
                </a:solidFill>
                <a:ea typeface="宋体" pitchFamily="2" charset="-122"/>
              </a:rPr>
              <a:t>P</a:t>
            </a:r>
            <a:r>
              <a:rPr lang="en-US" altLang="zh-CN" sz="2000" b="1">
                <a:solidFill>
                  <a:srgbClr val="CC0066"/>
                </a:solidFill>
                <a:latin typeface="宋体" pitchFamily="2" charset="-122"/>
                <a:ea typeface="宋体" pitchFamily="2" charset="-122"/>
              </a:rPr>
              <a:t>(</a:t>
            </a:r>
            <a:r>
              <a:rPr lang="en-US" altLang="zh-CN" sz="2000" b="1" i="1">
                <a:solidFill>
                  <a:srgbClr val="CC0066"/>
                </a:solidFill>
                <a:ea typeface="宋体" pitchFamily="2" charset="-122"/>
                <a:sym typeface="Symbol" pitchFamily="18" charset="2"/>
              </a:rPr>
              <a:t></a:t>
            </a:r>
            <a:r>
              <a:rPr lang="en-US" altLang="zh-CN" sz="1200" b="1" i="1">
                <a:solidFill>
                  <a:srgbClr val="CC0066"/>
                </a:solidFill>
                <a:ea typeface="宋体" pitchFamily="2" charset="-122"/>
                <a:sym typeface="Symbol" pitchFamily="18" charset="2"/>
              </a:rPr>
              <a:t> </a:t>
            </a:r>
            <a:r>
              <a:rPr lang="en-US" altLang="zh-CN" sz="2000" b="1">
                <a:solidFill>
                  <a:srgbClr val="CC0066"/>
                </a:solidFill>
                <a:latin typeface="宋体" pitchFamily="2" charset="-122"/>
                <a:ea typeface="宋体" pitchFamily="2" charset="-122"/>
              </a:rPr>
              <a:t>)</a:t>
            </a:r>
            <a:r>
              <a:rPr lang="en-US" altLang="zh-CN" sz="2000" b="1">
                <a:solidFill>
                  <a:srgbClr val="CC0066"/>
                </a:solidFill>
                <a:ea typeface="宋体" pitchFamily="2" charset="-122"/>
              </a:rPr>
              <a:t>=0</a:t>
            </a:r>
            <a:r>
              <a:rPr lang="zh-CN" altLang="en-US" sz="2000" b="1">
                <a:solidFill>
                  <a:srgbClr val="CC0066"/>
                </a:solidFill>
                <a:ea typeface="宋体" pitchFamily="2" charset="-122"/>
              </a:rPr>
              <a:t>，</a:t>
            </a:r>
          </a:p>
        </p:txBody>
      </p:sp>
      <p:sp>
        <p:nvSpPr>
          <p:cNvPr id="913438" name="Text Box 30"/>
          <p:cNvSpPr txBox="1">
            <a:spLocks noChangeArrowheads="1"/>
          </p:cNvSpPr>
          <p:nvPr/>
        </p:nvSpPr>
        <p:spPr bwMode="auto">
          <a:xfrm>
            <a:off x="6372225" y="2414588"/>
            <a:ext cx="1589088" cy="396875"/>
          </a:xfrm>
          <a:prstGeom prst="rect">
            <a:avLst/>
          </a:prstGeom>
          <a:noFill/>
          <a:ln w="9525">
            <a:noFill/>
            <a:miter lim="800000"/>
            <a:headEnd/>
            <a:tailEnd/>
          </a:ln>
        </p:spPr>
        <p:txBody>
          <a:bodyPr wrap="none">
            <a:spAutoFit/>
          </a:bodyPr>
          <a:lstStyle/>
          <a:p>
            <a:r>
              <a:rPr lang="zh-CN" altLang="en-US" sz="2000" b="1">
                <a:solidFill>
                  <a:srgbClr val="FF0066"/>
                </a:solidFill>
                <a:ea typeface="宋体" pitchFamily="2" charset="-122"/>
              </a:rPr>
              <a:t>反之不真！  </a:t>
            </a:r>
          </a:p>
        </p:txBody>
      </p:sp>
      <p:sp>
        <p:nvSpPr>
          <p:cNvPr id="913439" name="Text Box 31"/>
          <p:cNvSpPr txBox="1">
            <a:spLocks noChangeArrowheads="1"/>
          </p:cNvSpPr>
          <p:nvPr/>
        </p:nvSpPr>
        <p:spPr bwMode="auto">
          <a:xfrm>
            <a:off x="6575425" y="2725738"/>
            <a:ext cx="1589088" cy="396875"/>
          </a:xfrm>
          <a:prstGeom prst="rect">
            <a:avLst/>
          </a:prstGeom>
          <a:noFill/>
          <a:ln w="9525">
            <a:noFill/>
            <a:miter lim="800000"/>
            <a:headEnd/>
            <a:tailEnd/>
          </a:ln>
        </p:spPr>
        <p:txBody>
          <a:bodyPr wrap="none">
            <a:spAutoFit/>
          </a:bodyPr>
          <a:lstStyle/>
          <a:p>
            <a:r>
              <a:rPr lang="zh-CN" altLang="en-US" sz="2000" b="1">
                <a:solidFill>
                  <a:srgbClr val="FF0066"/>
                </a:solidFill>
                <a:ea typeface="宋体" pitchFamily="2" charset="-122"/>
              </a:rPr>
              <a:t>反之不真！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3419"/>
                                        </p:tgtEl>
                                        <p:attrNameLst>
                                          <p:attrName>style.visibility</p:attrName>
                                        </p:attrNameLst>
                                      </p:cBhvr>
                                      <p:to>
                                        <p:strVal val="visible"/>
                                      </p:to>
                                    </p:set>
                                    <p:animEffect transition="in" filter="wipe(left)">
                                      <p:cBhvr>
                                        <p:cTn id="7" dur="1000"/>
                                        <p:tgtEl>
                                          <p:spTgt spid="913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3425">
                                            <p:bg/>
                                          </p:spTgt>
                                        </p:tgtEl>
                                        <p:attrNameLst>
                                          <p:attrName>style.visibility</p:attrName>
                                        </p:attrNameLst>
                                      </p:cBhvr>
                                      <p:to>
                                        <p:strVal val="visible"/>
                                      </p:to>
                                    </p:set>
                                    <p:animEffect transition="in" filter="wipe(left)">
                                      <p:cBhvr>
                                        <p:cTn id="12" dur="5000"/>
                                        <p:tgtEl>
                                          <p:spTgt spid="91342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3425">
                                            <p:txEl>
                                              <p:pRg st="0" end="0"/>
                                            </p:txEl>
                                          </p:spTgt>
                                        </p:tgtEl>
                                        <p:attrNameLst>
                                          <p:attrName>style.visibility</p:attrName>
                                        </p:attrNameLst>
                                      </p:cBhvr>
                                      <p:to>
                                        <p:strVal val="visible"/>
                                      </p:to>
                                    </p:set>
                                    <p:animEffect transition="in" filter="wipe(left)">
                                      <p:cBhvr>
                                        <p:cTn id="17" dur="5000"/>
                                        <p:tgtEl>
                                          <p:spTgt spid="9134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3425">
                                            <p:txEl>
                                              <p:pRg st="1" end="1"/>
                                            </p:txEl>
                                          </p:spTgt>
                                        </p:tgtEl>
                                        <p:attrNameLst>
                                          <p:attrName>style.visibility</p:attrName>
                                        </p:attrNameLst>
                                      </p:cBhvr>
                                      <p:to>
                                        <p:strVal val="visible"/>
                                      </p:to>
                                    </p:set>
                                    <p:animEffect transition="in" filter="wipe(left)">
                                      <p:cBhvr>
                                        <p:cTn id="22" dur="5000"/>
                                        <p:tgtEl>
                                          <p:spTgt spid="91342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3425">
                                            <p:txEl>
                                              <p:pRg st="2" end="2"/>
                                            </p:txEl>
                                          </p:spTgt>
                                        </p:tgtEl>
                                        <p:attrNameLst>
                                          <p:attrName>style.visibility</p:attrName>
                                        </p:attrNameLst>
                                      </p:cBhvr>
                                      <p:to>
                                        <p:strVal val="visible"/>
                                      </p:to>
                                    </p:set>
                                    <p:animEffect transition="in" filter="blinds(horizontal)">
                                      <p:cBhvr>
                                        <p:cTn id="27" dur="2000"/>
                                        <p:tgtEl>
                                          <p:spTgt spid="91342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13427"/>
                                        </p:tgtEl>
                                        <p:attrNameLst>
                                          <p:attrName>style.visibility</p:attrName>
                                        </p:attrNameLst>
                                      </p:cBhvr>
                                      <p:to>
                                        <p:strVal val="visible"/>
                                      </p:to>
                                    </p:set>
                                    <p:animEffect transition="in" filter="wipe(down)">
                                      <p:cBhvr>
                                        <p:cTn id="32" dur="500"/>
                                        <p:tgtEl>
                                          <p:spTgt spid="9134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3428"/>
                                        </p:tgtEl>
                                        <p:attrNameLst>
                                          <p:attrName>style.visibility</p:attrName>
                                        </p:attrNameLst>
                                      </p:cBhvr>
                                      <p:to>
                                        <p:strVal val="visible"/>
                                      </p:to>
                                    </p:set>
                                    <p:animEffect transition="in" filter="wipe(left)">
                                      <p:cBhvr>
                                        <p:cTn id="37" dur="500"/>
                                        <p:tgtEl>
                                          <p:spTgt spid="9134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3429"/>
                                        </p:tgtEl>
                                        <p:attrNameLst>
                                          <p:attrName>style.visibility</p:attrName>
                                        </p:attrNameLst>
                                      </p:cBhvr>
                                      <p:to>
                                        <p:strVal val="visible"/>
                                      </p:to>
                                    </p:set>
                                    <p:animEffect transition="in" filter="wipe(left)">
                                      <p:cBhvr>
                                        <p:cTn id="42" dur="500"/>
                                        <p:tgtEl>
                                          <p:spTgt spid="91342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913436"/>
                                        </p:tgtEl>
                                        <p:attrNameLst>
                                          <p:attrName>style.visibility</p:attrName>
                                        </p:attrNameLst>
                                      </p:cBhvr>
                                      <p:to>
                                        <p:strVal val="visible"/>
                                      </p:to>
                                    </p:set>
                                    <p:animEffect transition="in" filter="slide(fromLeft)">
                                      <p:cBhvr>
                                        <p:cTn id="47" dur="500"/>
                                        <p:tgtEl>
                                          <p:spTgt spid="913436"/>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913438"/>
                                        </p:tgtEl>
                                        <p:attrNameLst>
                                          <p:attrName>style.visibility</p:attrName>
                                        </p:attrNameLst>
                                      </p:cBhvr>
                                      <p:to>
                                        <p:strVal val="visible"/>
                                      </p:to>
                                    </p:set>
                                    <p:animEffect transition="in" filter="wipe(down)">
                                      <p:cBhvr>
                                        <p:cTn id="52" dur="580">
                                          <p:stCondLst>
                                            <p:cond delay="0"/>
                                          </p:stCondLst>
                                        </p:cTn>
                                        <p:tgtEl>
                                          <p:spTgt spid="913438"/>
                                        </p:tgtEl>
                                      </p:cBhvr>
                                    </p:animEffect>
                                    <p:anim calcmode="lin" valueType="num">
                                      <p:cBhvr>
                                        <p:cTn id="53" dur="1822" tmFilter="0,0; 0.14,0.36; 0.43,0.73; 0.71,0.91; 1.0,1.0">
                                          <p:stCondLst>
                                            <p:cond delay="0"/>
                                          </p:stCondLst>
                                        </p:cTn>
                                        <p:tgtEl>
                                          <p:spTgt spid="913438"/>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913438"/>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913438"/>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913438"/>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913438"/>
                                        </p:tgtEl>
                                        <p:attrNameLst>
                                          <p:attrName>ppt_y</p:attrName>
                                        </p:attrNameLst>
                                      </p:cBhvr>
                                      <p:tavLst>
                                        <p:tav tm="0" fmla="#ppt_y-sin(pi*$)/81">
                                          <p:val>
                                            <p:fltVal val="0"/>
                                          </p:val>
                                        </p:tav>
                                        <p:tav tm="100000">
                                          <p:val>
                                            <p:fltVal val="1"/>
                                          </p:val>
                                        </p:tav>
                                      </p:tavLst>
                                    </p:anim>
                                    <p:animScale>
                                      <p:cBhvr>
                                        <p:cTn id="58" dur="26">
                                          <p:stCondLst>
                                            <p:cond delay="650"/>
                                          </p:stCondLst>
                                        </p:cTn>
                                        <p:tgtEl>
                                          <p:spTgt spid="913438"/>
                                        </p:tgtEl>
                                      </p:cBhvr>
                                      <p:to x="100000" y="60000"/>
                                    </p:animScale>
                                    <p:animScale>
                                      <p:cBhvr>
                                        <p:cTn id="59" dur="166" decel="50000">
                                          <p:stCondLst>
                                            <p:cond delay="676"/>
                                          </p:stCondLst>
                                        </p:cTn>
                                        <p:tgtEl>
                                          <p:spTgt spid="913438"/>
                                        </p:tgtEl>
                                      </p:cBhvr>
                                      <p:to x="100000" y="100000"/>
                                    </p:animScale>
                                    <p:animScale>
                                      <p:cBhvr>
                                        <p:cTn id="60" dur="26">
                                          <p:stCondLst>
                                            <p:cond delay="1312"/>
                                          </p:stCondLst>
                                        </p:cTn>
                                        <p:tgtEl>
                                          <p:spTgt spid="913438"/>
                                        </p:tgtEl>
                                      </p:cBhvr>
                                      <p:to x="100000" y="80000"/>
                                    </p:animScale>
                                    <p:animScale>
                                      <p:cBhvr>
                                        <p:cTn id="61" dur="166" decel="50000">
                                          <p:stCondLst>
                                            <p:cond delay="1338"/>
                                          </p:stCondLst>
                                        </p:cTn>
                                        <p:tgtEl>
                                          <p:spTgt spid="913438"/>
                                        </p:tgtEl>
                                      </p:cBhvr>
                                      <p:to x="100000" y="100000"/>
                                    </p:animScale>
                                    <p:animScale>
                                      <p:cBhvr>
                                        <p:cTn id="62" dur="26">
                                          <p:stCondLst>
                                            <p:cond delay="1642"/>
                                          </p:stCondLst>
                                        </p:cTn>
                                        <p:tgtEl>
                                          <p:spTgt spid="913438"/>
                                        </p:tgtEl>
                                      </p:cBhvr>
                                      <p:to x="100000" y="90000"/>
                                    </p:animScale>
                                    <p:animScale>
                                      <p:cBhvr>
                                        <p:cTn id="63" dur="166" decel="50000">
                                          <p:stCondLst>
                                            <p:cond delay="1668"/>
                                          </p:stCondLst>
                                        </p:cTn>
                                        <p:tgtEl>
                                          <p:spTgt spid="913438"/>
                                        </p:tgtEl>
                                      </p:cBhvr>
                                      <p:to x="100000" y="100000"/>
                                    </p:animScale>
                                    <p:animScale>
                                      <p:cBhvr>
                                        <p:cTn id="64" dur="26">
                                          <p:stCondLst>
                                            <p:cond delay="1808"/>
                                          </p:stCondLst>
                                        </p:cTn>
                                        <p:tgtEl>
                                          <p:spTgt spid="913438"/>
                                        </p:tgtEl>
                                      </p:cBhvr>
                                      <p:to x="100000" y="95000"/>
                                    </p:animScale>
                                    <p:animScale>
                                      <p:cBhvr>
                                        <p:cTn id="65" dur="166" decel="50000">
                                          <p:stCondLst>
                                            <p:cond delay="1834"/>
                                          </p:stCondLst>
                                        </p:cTn>
                                        <p:tgtEl>
                                          <p:spTgt spid="913438"/>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913437"/>
                                        </p:tgtEl>
                                        <p:attrNameLst>
                                          <p:attrName>style.visibility</p:attrName>
                                        </p:attrNameLst>
                                      </p:cBhvr>
                                      <p:to>
                                        <p:strVal val="visible"/>
                                      </p:to>
                                    </p:set>
                                    <p:animEffect transition="in" filter="slide(fromLeft)">
                                      <p:cBhvr>
                                        <p:cTn id="70" dur="500"/>
                                        <p:tgtEl>
                                          <p:spTgt spid="913437"/>
                                        </p:tgtEl>
                                      </p:cBhvr>
                                    </p:animEffect>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913439"/>
                                        </p:tgtEl>
                                        <p:attrNameLst>
                                          <p:attrName>style.visibility</p:attrName>
                                        </p:attrNameLst>
                                      </p:cBhvr>
                                      <p:to>
                                        <p:strVal val="visible"/>
                                      </p:to>
                                    </p:set>
                                    <p:animEffect transition="in" filter="wipe(down)">
                                      <p:cBhvr>
                                        <p:cTn id="75" dur="580">
                                          <p:stCondLst>
                                            <p:cond delay="0"/>
                                          </p:stCondLst>
                                        </p:cTn>
                                        <p:tgtEl>
                                          <p:spTgt spid="913439"/>
                                        </p:tgtEl>
                                      </p:cBhvr>
                                    </p:animEffect>
                                    <p:anim calcmode="lin" valueType="num">
                                      <p:cBhvr>
                                        <p:cTn id="76" dur="1822" tmFilter="0,0; 0.14,0.36; 0.43,0.73; 0.71,0.91; 1.0,1.0">
                                          <p:stCondLst>
                                            <p:cond delay="0"/>
                                          </p:stCondLst>
                                        </p:cTn>
                                        <p:tgtEl>
                                          <p:spTgt spid="91343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1343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1343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1343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13439"/>
                                        </p:tgtEl>
                                        <p:attrNameLst>
                                          <p:attrName>ppt_y</p:attrName>
                                        </p:attrNameLst>
                                      </p:cBhvr>
                                      <p:tavLst>
                                        <p:tav tm="0" fmla="#ppt_y-sin(pi*$)/81">
                                          <p:val>
                                            <p:fltVal val="0"/>
                                          </p:val>
                                        </p:tav>
                                        <p:tav tm="100000">
                                          <p:val>
                                            <p:fltVal val="1"/>
                                          </p:val>
                                        </p:tav>
                                      </p:tavLst>
                                    </p:anim>
                                    <p:animScale>
                                      <p:cBhvr>
                                        <p:cTn id="81" dur="26">
                                          <p:stCondLst>
                                            <p:cond delay="650"/>
                                          </p:stCondLst>
                                        </p:cTn>
                                        <p:tgtEl>
                                          <p:spTgt spid="913439"/>
                                        </p:tgtEl>
                                      </p:cBhvr>
                                      <p:to x="100000" y="60000"/>
                                    </p:animScale>
                                    <p:animScale>
                                      <p:cBhvr>
                                        <p:cTn id="82" dur="166" decel="50000">
                                          <p:stCondLst>
                                            <p:cond delay="676"/>
                                          </p:stCondLst>
                                        </p:cTn>
                                        <p:tgtEl>
                                          <p:spTgt spid="913439"/>
                                        </p:tgtEl>
                                      </p:cBhvr>
                                      <p:to x="100000" y="100000"/>
                                    </p:animScale>
                                    <p:animScale>
                                      <p:cBhvr>
                                        <p:cTn id="83" dur="26">
                                          <p:stCondLst>
                                            <p:cond delay="1312"/>
                                          </p:stCondLst>
                                        </p:cTn>
                                        <p:tgtEl>
                                          <p:spTgt spid="913439"/>
                                        </p:tgtEl>
                                      </p:cBhvr>
                                      <p:to x="100000" y="80000"/>
                                    </p:animScale>
                                    <p:animScale>
                                      <p:cBhvr>
                                        <p:cTn id="84" dur="166" decel="50000">
                                          <p:stCondLst>
                                            <p:cond delay="1338"/>
                                          </p:stCondLst>
                                        </p:cTn>
                                        <p:tgtEl>
                                          <p:spTgt spid="913439"/>
                                        </p:tgtEl>
                                      </p:cBhvr>
                                      <p:to x="100000" y="100000"/>
                                    </p:animScale>
                                    <p:animScale>
                                      <p:cBhvr>
                                        <p:cTn id="85" dur="26">
                                          <p:stCondLst>
                                            <p:cond delay="1642"/>
                                          </p:stCondLst>
                                        </p:cTn>
                                        <p:tgtEl>
                                          <p:spTgt spid="913439"/>
                                        </p:tgtEl>
                                      </p:cBhvr>
                                      <p:to x="100000" y="90000"/>
                                    </p:animScale>
                                    <p:animScale>
                                      <p:cBhvr>
                                        <p:cTn id="86" dur="166" decel="50000">
                                          <p:stCondLst>
                                            <p:cond delay="1668"/>
                                          </p:stCondLst>
                                        </p:cTn>
                                        <p:tgtEl>
                                          <p:spTgt spid="913439"/>
                                        </p:tgtEl>
                                      </p:cBhvr>
                                      <p:to x="100000" y="100000"/>
                                    </p:animScale>
                                    <p:animScale>
                                      <p:cBhvr>
                                        <p:cTn id="87" dur="26">
                                          <p:stCondLst>
                                            <p:cond delay="1808"/>
                                          </p:stCondLst>
                                        </p:cTn>
                                        <p:tgtEl>
                                          <p:spTgt spid="913439"/>
                                        </p:tgtEl>
                                      </p:cBhvr>
                                      <p:to x="100000" y="95000"/>
                                    </p:animScale>
                                    <p:animScale>
                                      <p:cBhvr>
                                        <p:cTn id="88" dur="166" decel="50000">
                                          <p:stCondLst>
                                            <p:cond delay="1834"/>
                                          </p:stCondLst>
                                        </p:cTn>
                                        <p:tgtEl>
                                          <p:spTgt spid="913439"/>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342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13421"/>
                                        </p:tgtEl>
                                        <p:attrNameLst>
                                          <p:attrName>style.visibility</p:attrName>
                                        </p:attrNameLst>
                                      </p:cBhvr>
                                      <p:to>
                                        <p:strVal val="visible"/>
                                      </p:to>
                                    </p:set>
                                    <p:animEffect transition="in" filter="wipe(left)">
                                      <p:cBhvr>
                                        <p:cTn id="97" dur="1000"/>
                                        <p:tgtEl>
                                          <p:spTgt spid="913421"/>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913424"/>
                                        </p:tgtEl>
                                        <p:attrNameLst>
                                          <p:attrName>style.visibility</p:attrName>
                                        </p:attrNameLst>
                                      </p:cBhvr>
                                      <p:to>
                                        <p:strVal val="visible"/>
                                      </p:to>
                                    </p:set>
                                    <p:animEffect transition="in" filter="dissolve">
                                      <p:cBhvr>
                                        <p:cTn id="102" dur="500"/>
                                        <p:tgtEl>
                                          <p:spTgt spid="913424"/>
                                        </p:tgtEl>
                                      </p:cBhvr>
                                    </p:animEffect>
                                  </p:childTnLst>
                                  <p:subTnLst>
                                    <p:set>
                                      <p:cBhvr override="childStyle">
                                        <p:cTn dur="1" fill="hold" display="0" masterRel="nextClick" afterEffect="1"/>
                                        <p:tgtEl>
                                          <p:spTgt spid="91342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913432"/>
                                        </p:tgtEl>
                                        <p:attrNameLst>
                                          <p:attrName>style.visibility</p:attrName>
                                        </p:attrNameLst>
                                      </p:cBhvr>
                                      <p:to>
                                        <p:strVal val="visible"/>
                                      </p:to>
                                    </p:set>
                                    <p:animEffect transition="in" filter="slide(fromBottom)">
                                      <p:cBhvr>
                                        <p:cTn id="107" dur="5000"/>
                                        <p:tgtEl>
                                          <p:spTgt spid="91343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5" fill="hold" grpId="0" nodeType="clickEffect">
                                  <p:stCondLst>
                                    <p:cond delay="0"/>
                                  </p:stCondLst>
                                  <p:childTnLst>
                                    <p:set>
                                      <p:cBhvr>
                                        <p:cTn id="111" dur="1" fill="hold">
                                          <p:stCondLst>
                                            <p:cond delay="0"/>
                                          </p:stCondLst>
                                        </p:cTn>
                                        <p:tgtEl>
                                          <p:spTgt spid="913431"/>
                                        </p:tgtEl>
                                        <p:attrNameLst>
                                          <p:attrName>style.visibility</p:attrName>
                                        </p:attrNameLst>
                                      </p:cBhvr>
                                      <p:to>
                                        <p:strVal val="visible"/>
                                      </p:to>
                                    </p:set>
                                    <p:animEffect transition="in" filter="blinds(vertical)">
                                      <p:cBhvr>
                                        <p:cTn id="112" dur="500"/>
                                        <p:tgtEl>
                                          <p:spTgt spid="913431"/>
                                        </p:tgtEl>
                                      </p:cBhvr>
                                    </p:animEffect>
                                  </p:childTnLst>
                                  <p:subTnLst>
                                    <p:set>
                                      <p:cBhvr override="childStyle">
                                        <p:cTn dur="1" fill="hold" display="0" masterRel="nextClick" afterEffect="1"/>
                                        <p:tgtEl>
                                          <p:spTgt spid="913431"/>
                                        </p:tgtEl>
                                        <p:attrNameLst>
                                          <p:attrName>style.visibility</p:attrName>
                                        </p:attrNameLst>
                                      </p:cBhvr>
                                      <p:to>
                                        <p:strVal val="hidden"/>
                                      </p:to>
                                    </p:set>
                                  </p:sub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wipe(up)">
                                      <p:cBhvr>
                                        <p:cTn id="11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9" grpId="0" animBg="1"/>
      <p:bldP spid="913420" grpId="0"/>
      <p:bldP spid="913421" grpId="0"/>
      <p:bldP spid="913424" grpId="0"/>
      <p:bldP spid="913425" grpId="0" build="p" animBg="1"/>
      <p:bldP spid="913427" grpId="0" animBg="1"/>
      <p:bldP spid="913428" grpId="0"/>
      <p:bldP spid="913429" grpId="0"/>
      <p:bldP spid="913431" grpId="0"/>
      <p:bldP spid="913432" grpId="0" animBg="1"/>
      <p:bldP spid="913436" grpId="0"/>
      <p:bldP spid="913437" grpId="0"/>
      <p:bldP spid="913438" grpId="0"/>
      <p:bldP spid="913439"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66"/>
          <p:cNvSpPr>
            <a:spLocks noChangeArrowheads="1"/>
          </p:cNvSpPr>
          <p:nvPr/>
        </p:nvSpPr>
        <p:spPr bwMode="auto">
          <a:xfrm>
            <a:off x="4168775" y="2362200"/>
            <a:ext cx="1511300" cy="431800"/>
          </a:xfrm>
          <a:prstGeom prst="rect">
            <a:avLst/>
          </a:prstGeom>
          <a:solidFill>
            <a:srgbClr val="CCFF99"/>
          </a:solidFill>
          <a:ln w="9525">
            <a:solidFill>
              <a:srgbClr val="006600"/>
            </a:solidFill>
            <a:miter lim="800000"/>
            <a:headEnd/>
            <a:tailEnd/>
          </a:ln>
        </p:spPr>
        <p:txBody>
          <a:bodyPr wrap="none" anchor="ctr"/>
          <a:lstStyle/>
          <a:p>
            <a:endParaRPr lang="zh-CN" altLang="en-US"/>
          </a:p>
        </p:txBody>
      </p:sp>
      <p:sp>
        <p:nvSpPr>
          <p:cNvPr id="99334" name="Rectangle 67"/>
          <p:cNvSpPr>
            <a:spLocks noGrp="1" noChangeArrowheads="1"/>
          </p:cNvSpPr>
          <p:nvPr>
            <p:ph idx="1"/>
          </p:nvPr>
        </p:nvSpPr>
        <p:spPr bwMode="auto">
          <a:xfrm>
            <a:off x="352425" y="1570038"/>
            <a:ext cx="7772400" cy="2879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关系</a:t>
            </a:r>
          </a:p>
          <a:p>
            <a:pPr eaLnBrk="1" hangingPunct="1"/>
            <a:endParaRPr lang="zh-CN" altLang="en-US" b="1" smtClean="0">
              <a:ea typeface="宋体" pitchFamily="2" charset="-122"/>
            </a:endParaRPr>
          </a:p>
          <a:p>
            <a:pPr lvl="1" eaLnBrk="1" hangingPunct="1"/>
            <a:endParaRPr lang="zh-CN" altLang="en-US" b="1" smtClean="0">
              <a:ea typeface="宋体" pitchFamily="2" charset="-122"/>
            </a:endParaRPr>
          </a:p>
          <a:p>
            <a:pPr eaLnBrk="1" hangingPunct="1"/>
            <a:endParaRPr lang="zh-CN" altLang="en-US" b="1" smtClean="0">
              <a:ea typeface="宋体" pitchFamily="2" charset="-122"/>
            </a:endParaRPr>
          </a:p>
          <a:p>
            <a:pPr eaLnBrk="1" hangingPunct="1"/>
            <a:r>
              <a:rPr lang="zh-CN" altLang="en-US" b="1" smtClean="0">
                <a:ea typeface="宋体" pitchFamily="2" charset="-122"/>
              </a:rPr>
              <a:t>运算</a:t>
            </a:r>
          </a:p>
        </p:txBody>
      </p:sp>
      <p:graphicFrame>
        <p:nvGraphicFramePr>
          <p:cNvPr id="99330" name="Object 68"/>
          <p:cNvGraphicFramePr>
            <a:graphicFrameLocks noChangeAspect="1"/>
          </p:cNvGraphicFramePr>
          <p:nvPr/>
        </p:nvGraphicFramePr>
        <p:xfrm>
          <a:off x="1503363" y="993775"/>
          <a:ext cx="434975" cy="1728788"/>
        </p:xfrm>
        <a:graphic>
          <a:graphicData uri="http://schemas.openxmlformats.org/presentationml/2006/ole">
            <p:oleObj spid="_x0000_s99330" name="公式" r:id="rId4" imgW="190440" imgH="914400" progId="Equation.3">
              <p:embed/>
            </p:oleObj>
          </a:graphicData>
        </a:graphic>
      </p:graphicFrame>
      <p:sp>
        <p:nvSpPr>
          <p:cNvPr id="99335" name="Text Box 69"/>
          <p:cNvSpPr txBox="1">
            <a:spLocks noChangeArrowheads="1"/>
          </p:cNvSpPr>
          <p:nvPr/>
        </p:nvSpPr>
        <p:spPr bwMode="auto">
          <a:xfrm>
            <a:off x="1720850" y="795338"/>
            <a:ext cx="1100138" cy="1990725"/>
          </a:xfrm>
          <a:prstGeom prst="rect">
            <a:avLst/>
          </a:prstGeom>
          <a:noFill/>
          <a:ln w="9525">
            <a:noFill/>
            <a:miter lim="800000"/>
            <a:headEnd/>
            <a:tailEnd/>
          </a:ln>
        </p:spPr>
        <p:txBody>
          <a:bodyPr>
            <a:spAutoFit/>
          </a:bodyPr>
          <a:lstStyle/>
          <a:p>
            <a:pPr eaLnBrk="0" hangingPunct="0">
              <a:lnSpc>
                <a:spcPct val="130000"/>
              </a:lnSpc>
            </a:pPr>
            <a:r>
              <a:rPr kumimoji="0" lang="zh-CN" altLang="en-US" sz="2400" b="1">
                <a:solidFill>
                  <a:srgbClr val="006600"/>
                </a:solidFill>
                <a:ea typeface="宋体" pitchFamily="2" charset="-122"/>
              </a:rPr>
              <a:t>包含</a:t>
            </a:r>
          </a:p>
          <a:p>
            <a:pPr eaLnBrk="0" hangingPunct="0">
              <a:lnSpc>
                <a:spcPct val="130000"/>
              </a:lnSpc>
            </a:pPr>
            <a:r>
              <a:rPr kumimoji="0" lang="zh-CN" altLang="en-US" sz="2400" b="1">
                <a:solidFill>
                  <a:srgbClr val="006600"/>
                </a:solidFill>
                <a:ea typeface="宋体" pitchFamily="2" charset="-122"/>
              </a:rPr>
              <a:t>相等</a:t>
            </a:r>
          </a:p>
          <a:p>
            <a:pPr eaLnBrk="0" hangingPunct="0">
              <a:lnSpc>
                <a:spcPct val="130000"/>
              </a:lnSpc>
            </a:pPr>
            <a:r>
              <a:rPr kumimoji="0" lang="zh-CN" altLang="en-US" sz="2400" b="1">
                <a:solidFill>
                  <a:srgbClr val="006600"/>
                </a:solidFill>
                <a:ea typeface="宋体" pitchFamily="2" charset="-122"/>
              </a:rPr>
              <a:t>互斥</a:t>
            </a:r>
          </a:p>
          <a:p>
            <a:pPr eaLnBrk="0" hangingPunct="0">
              <a:lnSpc>
                <a:spcPct val="130000"/>
              </a:lnSpc>
            </a:pPr>
            <a:r>
              <a:rPr kumimoji="0" lang="zh-CN" altLang="en-US" sz="2400" b="1">
                <a:solidFill>
                  <a:srgbClr val="006600"/>
                </a:solidFill>
                <a:ea typeface="宋体" pitchFamily="2" charset="-122"/>
              </a:rPr>
              <a:t>互逆</a:t>
            </a:r>
          </a:p>
        </p:txBody>
      </p:sp>
      <p:graphicFrame>
        <p:nvGraphicFramePr>
          <p:cNvPr id="99331" name="Object 70"/>
          <p:cNvGraphicFramePr>
            <a:graphicFrameLocks noChangeAspect="1"/>
          </p:cNvGraphicFramePr>
          <p:nvPr/>
        </p:nvGraphicFramePr>
        <p:xfrm>
          <a:off x="1503363" y="2938463"/>
          <a:ext cx="434975" cy="1295400"/>
        </p:xfrm>
        <a:graphic>
          <a:graphicData uri="http://schemas.openxmlformats.org/presentationml/2006/ole">
            <p:oleObj spid="_x0000_s99331" name="公式" r:id="rId5" imgW="190440" imgH="914400" progId="Equation.3">
              <p:embed/>
            </p:oleObj>
          </a:graphicData>
        </a:graphic>
      </p:graphicFrame>
      <p:sp>
        <p:nvSpPr>
          <p:cNvPr id="99336" name="Text Box 71"/>
          <p:cNvSpPr txBox="1">
            <a:spLocks noChangeArrowheads="1"/>
          </p:cNvSpPr>
          <p:nvPr/>
        </p:nvSpPr>
        <p:spPr bwMode="auto">
          <a:xfrm>
            <a:off x="1503363" y="2746375"/>
            <a:ext cx="792162" cy="1516063"/>
          </a:xfrm>
          <a:prstGeom prst="rect">
            <a:avLst/>
          </a:prstGeom>
          <a:noFill/>
          <a:ln w="9525">
            <a:noFill/>
            <a:miter lim="800000"/>
            <a:headEnd/>
            <a:tailEnd/>
          </a:ln>
        </p:spPr>
        <p:txBody>
          <a:bodyPr>
            <a:spAutoFit/>
          </a:bodyPr>
          <a:lstStyle/>
          <a:p>
            <a:pPr algn="ctr" eaLnBrk="0" hangingPunct="0">
              <a:lnSpc>
                <a:spcPct val="130000"/>
              </a:lnSpc>
            </a:pPr>
            <a:r>
              <a:rPr kumimoji="0" lang="zh-CN" altLang="en-US" sz="2400" b="1">
                <a:solidFill>
                  <a:srgbClr val="0000CC"/>
                </a:solidFill>
                <a:ea typeface="宋体" pitchFamily="2" charset="-122"/>
              </a:rPr>
              <a:t>和</a:t>
            </a:r>
          </a:p>
          <a:p>
            <a:pPr algn="ctr" eaLnBrk="0" hangingPunct="0">
              <a:lnSpc>
                <a:spcPct val="130000"/>
              </a:lnSpc>
            </a:pPr>
            <a:r>
              <a:rPr kumimoji="0" lang="zh-CN" altLang="en-US" sz="2400" b="1">
                <a:solidFill>
                  <a:srgbClr val="0000CC"/>
                </a:solidFill>
                <a:ea typeface="宋体" pitchFamily="2" charset="-122"/>
              </a:rPr>
              <a:t>积</a:t>
            </a:r>
          </a:p>
          <a:p>
            <a:pPr algn="ctr" eaLnBrk="0" hangingPunct="0">
              <a:lnSpc>
                <a:spcPct val="130000"/>
              </a:lnSpc>
            </a:pPr>
            <a:r>
              <a:rPr kumimoji="0" lang="zh-CN" altLang="en-US" sz="2400" b="1">
                <a:solidFill>
                  <a:srgbClr val="0000CC"/>
                </a:solidFill>
                <a:ea typeface="宋体" pitchFamily="2" charset="-122"/>
              </a:rPr>
              <a:t>差</a:t>
            </a:r>
          </a:p>
        </p:txBody>
      </p:sp>
      <p:sp>
        <p:nvSpPr>
          <p:cNvPr id="99337" name="Rectangle 72"/>
          <p:cNvSpPr>
            <a:spLocks noChangeArrowheads="1"/>
          </p:cNvSpPr>
          <p:nvPr/>
        </p:nvSpPr>
        <p:spPr bwMode="auto">
          <a:xfrm>
            <a:off x="2800350" y="1870075"/>
            <a:ext cx="1295400" cy="457200"/>
          </a:xfrm>
          <a:prstGeom prst="rect">
            <a:avLst/>
          </a:prstGeom>
          <a:noFill/>
          <a:ln w="9525">
            <a:noFill/>
            <a:miter lim="800000"/>
            <a:headEnd/>
            <a:tailEnd/>
          </a:ln>
        </p:spPr>
        <p:txBody>
          <a:bodyPr>
            <a:spAutoFit/>
          </a:bodyPr>
          <a:lstStyle/>
          <a:p>
            <a:pPr eaLnBrk="0" hangingPunct="0"/>
            <a:r>
              <a:rPr kumimoji="0" lang="en-US" altLang="zh-CN" sz="2400" b="1" i="1">
                <a:solidFill>
                  <a:srgbClr val="006600"/>
                </a:solidFill>
                <a:ea typeface="宋体" pitchFamily="2" charset="-122"/>
              </a:rPr>
              <a:t>AB =</a:t>
            </a:r>
            <a:r>
              <a:rPr kumimoji="0" lang="en-US" altLang="zh-CN" sz="2400" b="1" i="1">
                <a:solidFill>
                  <a:srgbClr val="006600"/>
                </a:solidFill>
                <a:ea typeface="宋体" pitchFamily="2" charset="-122"/>
                <a:sym typeface="Symbol" pitchFamily="18" charset="2"/>
              </a:rPr>
              <a:t>  </a:t>
            </a:r>
          </a:p>
        </p:txBody>
      </p:sp>
      <p:sp>
        <p:nvSpPr>
          <p:cNvPr id="99338" name="Rectangle 73"/>
          <p:cNvSpPr>
            <a:spLocks noChangeArrowheads="1"/>
          </p:cNvSpPr>
          <p:nvPr/>
        </p:nvSpPr>
        <p:spPr bwMode="auto">
          <a:xfrm>
            <a:off x="2800350" y="2362200"/>
            <a:ext cx="2868613" cy="457200"/>
          </a:xfrm>
          <a:prstGeom prst="rect">
            <a:avLst/>
          </a:prstGeom>
          <a:noFill/>
          <a:ln w="9525">
            <a:noFill/>
            <a:miter lim="800000"/>
            <a:headEnd/>
            <a:tailEnd/>
          </a:ln>
        </p:spPr>
        <p:txBody>
          <a:bodyPr wrap="none">
            <a:spAutoFit/>
          </a:bodyPr>
          <a:lstStyle/>
          <a:p>
            <a:pPr eaLnBrk="0" hangingPunct="0"/>
            <a:r>
              <a:rPr kumimoji="0" lang="en-US" altLang="zh-CN" sz="2400" b="1" i="1">
                <a:solidFill>
                  <a:srgbClr val="006600"/>
                </a:solidFill>
                <a:ea typeface="宋体" pitchFamily="2" charset="-122"/>
              </a:rPr>
              <a:t>AB =</a:t>
            </a:r>
            <a:r>
              <a:rPr kumimoji="0" lang="en-US" altLang="zh-CN" sz="2400" b="1" i="1">
                <a:solidFill>
                  <a:srgbClr val="006600"/>
                </a:solidFill>
                <a:ea typeface="宋体" pitchFamily="2" charset="-122"/>
                <a:sym typeface="Symbol" pitchFamily="18" charset="2"/>
              </a:rPr>
              <a:t> </a:t>
            </a:r>
            <a:r>
              <a:rPr kumimoji="0" lang="zh-CN" altLang="en-US" sz="2400" b="1">
                <a:solidFill>
                  <a:srgbClr val="006600"/>
                </a:solidFill>
                <a:ea typeface="宋体" pitchFamily="2" charset="-122"/>
                <a:sym typeface="Symbol" pitchFamily="18" charset="2"/>
              </a:rPr>
              <a:t>，</a:t>
            </a:r>
            <a:r>
              <a:rPr kumimoji="0" lang="zh-CN" altLang="en-US" sz="2400" b="1">
                <a:solidFill>
                  <a:srgbClr val="006600"/>
                </a:solidFill>
                <a:ea typeface="宋体" pitchFamily="2" charset="-122"/>
              </a:rPr>
              <a:t> </a:t>
            </a:r>
            <a:r>
              <a:rPr kumimoji="0" lang="en-US" altLang="zh-CN" sz="2400" b="1" i="1">
                <a:solidFill>
                  <a:srgbClr val="006600"/>
                </a:solidFill>
                <a:ea typeface="宋体" pitchFamily="2" charset="-122"/>
              </a:rPr>
              <a:t>A</a:t>
            </a:r>
            <a:r>
              <a:rPr kumimoji="0" lang="en-US" altLang="zh-CN" sz="2400" b="1">
                <a:solidFill>
                  <a:srgbClr val="006600"/>
                </a:solidFill>
                <a:latin typeface="宋体" pitchFamily="2" charset="-122"/>
                <a:ea typeface="宋体" pitchFamily="2" charset="-122"/>
              </a:rPr>
              <a:t>∪</a:t>
            </a:r>
            <a:r>
              <a:rPr kumimoji="0" lang="en-US" altLang="zh-CN" sz="2400" b="1" i="1">
                <a:solidFill>
                  <a:srgbClr val="006600"/>
                </a:solidFill>
                <a:ea typeface="宋体" pitchFamily="2" charset="-122"/>
              </a:rPr>
              <a:t>B </a:t>
            </a:r>
            <a:r>
              <a:rPr kumimoji="0" lang="en-US" altLang="zh-CN" sz="2400" b="1">
                <a:solidFill>
                  <a:srgbClr val="006600"/>
                </a:solidFill>
                <a:ea typeface="宋体" pitchFamily="2" charset="-122"/>
              </a:rPr>
              <a:t>= </a:t>
            </a:r>
            <a:r>
              <a:rPr kumimoji="0" lang="en-US" altLang="zh-CN" sz="2400" b="1" i="1">
                <a:solidFill>
                  <a:srgbClr val="006600"/>
                </a:solidFill>
                <a:ea typeface="宋体" pitchFamily="2" charset="-122"/>
                <a:sym typeface="Symbol" pitchFamily="18" charset="2"/>
              </a:rPr>
              <a:t></a:t>
            </a:r>
            <a:r>
              <a:rPr kumimoji="0" lang="en-US" altLang="zh-CN" sz="2000" b="1" i="1">
                <a:solidFill>
                  <a:srgbClr val="006600"/>
                </a:solidFill>
                <a:ea typeface="宋体" pitchFamily="2" charset="-122"/>
              </a:rPr>
              <a:t> </a:t>
            </a:r>
            <a:endParaRPr kumimoji="0" lang="en-US" altLang="zh-CN" sz="2400" b="1">
              <a:solidFill>
                <a:srgbClr val="006600"/>
              </a:solidFill>
              <a:ea typeface="宋体" pitchFamily="2" charset="-122"/>
            </a:endParaRPr>
          </a:p>
        </p:txBody>
      </p:sp>
      <p:sp>
        <p:nvSpPr>
          <p:cNvPr id="915530" name="AutoShape 74"/>
          <p:cNvSpPr>
            <a:spLocks noChangeArrowheads="1"/>
          </p:cNvSpPr>
          <p:nvPr/>
        </p:nvSpPr>
        <p:spPr bwMode="auto">
          <a:xfrm>
            <a:off x="1936750" y="1209675"/>
            <a:ext cx="358775" cy="287338"/>
          </a:xfrm>
          <a:prstGeom prst="upArrow">
            <a:avLst>
              <a:gd name="adj1" fmla="val 44444"/>
              <a:gd name="adj2" fmla="val 42648"/>
            </a:avLst>
          </a:prstGeom>
          <a:solidFill>
            <a:srgbClr val="00FF00"/>
          </a:solidFill>
          <a:ln w="9525">
            <a:solidFill>
              <a:srgbClr val="008000"/>
            </a:solidFill>
            <a:prstDash val="sysDot"/>
            <a:miter lim="800000"/>
            <a:headEnd/>
            <a:tailEnd/>
          </a:ln>
        </p:spPr>
        <p:txBody>
          <a:bodyPr vert="eaVert" wrap="none" anchor="ctr"/>
          <a:lstStyle/>
          <a:p>
            <a:endParaRPr lang="zh-CN" altLang="en-US"/>
          </a:p>
        </p:txBody>
      </p:sp>
      <p:sp>
        <p:nvSpPr>
          <p:cNvPr id="915531" name="AutoShape 75"/>
          <p:cNvSpPr>
            <a:spLocks noChangeArrowheads="1"/>
          </p:cNvSpPr>
          <p:nvPr/>
        </p:nvSpPr>
        <p:spPr bwMode="auto">
          <a:xfrm>
            <a:off x="1936750" y="2146300"/>
            <a:ext cx="358775" cy="287338"/>
          </a:xfrm>
          <a:prstGeom prst="upArrow">
            <a:avLst>
              <a:gd name="adj1" fmla="val 44444"/>
              <a:gd name="adj2" fmla="val 42648"/>
            </a:avLst>
          </a:prstGeom>
          <a:solidFill>
            <a:srgbClr val="00FF00"/>
          </a:solidFill>
          <a:ln w="9525">
            <a:solidFill>
              <a:srgbClr val="008000"/>
            </a:solidFill>
            <a:prstDash val="sysDot"/>
            <a:miter lim="800000"/>
            <a:headEnd/>
            <a:tailEnd/>
          </a:ln>
        </p:spPr>
        <p:txBody>
          <a:bodyPr vert="eaVert" wrap="none" anchor="ctr"/>
          <a:lstStyle/>
          <a:p>
            <a:endParaRPr lang="zh-CN" altLang="en-US"/>
          </a:p>
        </p:txBody>
      </p:sp>
      <p:sp>
        <p:nvSpPr>
          <p:cNvPr id="915532" name="AutoShape 76"/>
          <p:cNvSpPr>
            <a:spLocks noChangeArrowheads="1"/>
          </p:cNvSpPr>
          <p:nvPr/>
        </p:nvSpPr>
        <p:spPr bwMode="auto">
          <a:xfrm>
            <a:off x="5032375" y="1714500"/>
            <a:ext cx="2592388" cy="503238"/>
          </a:xfrm>
          <a:prstGeom prst="wedgeRoundRectCallout">
            <a:avLst>
              <a:gd name="adj1" fmla="val -102662"/>
              <a:gd name="adj2" fmla="val 20347"/>
              <a:gd name="adj3" fmla="val 16667"/>
            </a:avLst>
          </a:prstGeom>
          <a:solidFill>
            <a:srgbClr val="CCFF66"/>
          </a:solidFill>
          <a:ln w="9525">
            <a:solidFill>
              <a:srgbClr val="006600"/>
            </a:solidFill>
            <a:miter lim="800000"/>
            <a:headEnd/>
            <a:tailEnd/>
          </a:ln>
        </p:spPr>
        <p:txBody>
          <a:bodyPr/>
          <a:lstStyle/>
          <a:p>
            <a:pPr algn="ctr" eaLnBrk="0" hangingPunct="0"/>
            <a:r>
              <a:rPr kumimoji="0" lang="zh-CN" altLang="en-US" sz="2400" b="1">
                <a:solidFill>
                  <a:srgbClr val="006600"/>
                </a:solidFill>
                <a:ea typeface="宋体" pitchFamily="2" charset="-122"/>
              </a:rPr>
              <a:t>两两互不相容</a:t>
            </a:r>
          </a:p>
        </p:txBody>
      </p:sp>
      <p:sp>
        <p:nvSpPr>
          <p:cNvPr id="915533" name="Rectangle 77"/>
          <p:cNvSpPr>
            <a:spLocks noChangeArrowheads="1"/>
          </p:cNvSpPr>
          <p:nvPr/>
        </p:nvSpPr>
        <p:spPr bwMode="auto">
          <a:xfrm>
            <a:off x="6040438" y="2578100"/>
            <a:ext cx="1368425" cy="1990725"/>
          </a:xfrm>
          <a:prstGeom prst="rect">
            <a:avLst/>
          </a:prstGeom>
          <a:noFill/>
          <a:ln w="9525">
            <a:noFill/>
            <a:miter lim="800000"/>
            <a:headEnd/>
            <a:tailEnd/>
          </a:ln>
        </p:spPr>
        <p:txBody>
          <a:bodyPr>
            <a:spAutoFit/>
          </a:bodyPr>
          <a:lstStyle/>
          <a:p>
            <a:pPr eaLnBrk="0" hangingPunct="0">
              <a:lnSpc>
                <a:spcPct val="120000"/>
              </a:lnSpc>
            </a:pPr>
            <a:r>
              <a:rPr kumimoji="0" lang="zh-CN" altLang="en-US" sz="2400" b="1">
                <a:solidFill>
                  <a:srgbClr val="000099"/>
                </a:solidFill>
                <a:ea typeface="楷体_GB2312" pitchFamily="49" charset="-122"/>
              </a:rPr>
              <a:t>交换律</a:t>
            </a:r>
          </a:p>
          <a:p>
            <a:pPr eaLnBrk="0" hangingPunct="0">
              <a:lnSpc>
                <a:spcPct val="120000"/>
              </a:lnSpc>
            </a:pPr>
            <a:r>
              <a:rPr kumimoji="0" lang="zh-CN" altLang="en-US" sz="2400" b="1">
                <a:solidFill>
                  <a:srgbClr val="000099"/>
                </a:solidFill>
                <a:ea typeface="楷体_GB2312" pitchFamily="49" charset="-122"/>
              </a:rPr>
              <a:t>结合律</a:t>
            </a:r>
          </a:p>
          <a:p>
            <a:pPr eaLnBrk="0" hangingPunct="0">
              <a:lnSpc>
                <a:spcPct val="120000"/>
              </a:lnSpc>
            </a:pPr>
            <a:r>
              <a:rPr kumimoji="0" lang="zh-CN" altLang="en-US" sz="2400" b="1">
                <a:solidFill>
                  <a:srgbClr val="000099"/>
                </a:solidFill>
                <a:ea typeface="楷体_GB2312" pitchFamily="49" charset="-122"/>
              </a:rPr>
              <a:t>分配律</a:t>
            </a:r>
          </a:p>
          <a:p>
            <a:pPr eaLnBrk="0" hangingPunct="0">
              <a:lnSpc>
                <a:spcPct val="120000"/>
              </a:lnSpc>
            </a:pPr>
            <a:endParaRPr kumimoji="0" lang="zh-CN" altLang="en-US" sz="800" b="1">
              <a:solidFill>
                <a:srgbClr val="000099"/>
              </a:solidFill>
              <a:ea typeface="楷体_GB2312" pitchFamily="49" charset="-122"/>
            </a:endParaRPr>
          </a:p>
          <a:p>
            <a:pPr eaLnBrk="0" hangingPunct="0">
              <a:lnSpc>
                <a:spcPct val="120000"/>
              </a:lnSpc>
            </a:pPr>
            <a:r>
              <a:rPr kumimoji="0" lang="zh-CN" altLang="en-US" sz="2400" b="1">
                <a:solidFill>
                  <a:srgbClr val="000099"/>
                </a:solidFill>
                <a:ea typeface="楷体_GB2312" pitchFamily="49" charset="-122"/>
              </a:rPr>
              <a:t>对偶律</a:t>
            </a:r>
          </a:p>
        </p:txBody>
      </p:sp>
      <p:sp>
        <p:nvSpPr>
          <p:cNvPr id="915534" name="Text Box 78"/>
          <p:cNvSpPr txBox="1">
            <a:spLocks noChangeArrowheads="1"/>
          </p:cNvSpPr>
          <p:nvPr/>
        </p:nvSpPr>
        <p:spPr bwMode="auto">
          <a:xfrm>
            <a:off x="7015163" y="2636838"/>
            <a:ext cx="1708150" cy="457200"/>
          </a:xfrm>
          <a:prstGeom prst="rect">
            <a:avLst/>
          </a:prstGeom>
          <a:noFill/>
          <a:ln w="9525">
            <a:noFill/>
            <a:miter lim="800000"/>
            <a:headEnd/>
            <a:tailEnd/>
          </a:ln>
        </p:spPr>
        <p:txBody>
          <a:bodyPr wrap="none">
            <a:spAutoFit/>
          </a:bodyPr>
          <a:lstStyle/>
          <a:p>
            <a:pPr eaLnBrk="0" hangingPunct="0"/>
            <a:r>
              <a:rPr kumimoji="0" lang="en-US" altLang="zh-CN" sz="2400" b="1">
                <a:solidFill>
                  <a:srgbClr val="0000CC"/>
                </a:solidFill>
                <a:ea typeface="楷体_GB2312" pitchFamily="49" charset="-122"/>
              </a:rPr>
              <a:t>——</a:t>
            </a:r>
            <a:r>
              <a:rPr kumimoji="0" lang="zh-CN" altLang="en-US" sz="2400" b="1">
                <a:solidFill>
                  <a:srgbClr val="0000CC"/>
                </a:solidFill>
                <a:ea typeface="楷体_GB2312" pitchFamily="49" charset="-122"/>
              </a:rPr>
              <a:t>和、积</a:t>
            </a:r>
          </a:p>
        </p:txBody>
      </p:sp>
      <p:sp>
        <p:nvSpPr>
          <p:cNvPr id="915535" name="Text Box 79"/>
          <p:cNvSpPr txBox="1">
            <a:spLocks noChangeArrowheads="1"/>
          </p:cNvSpPr>
          <p:nvPr/>
        </p:nvSpPr>
        <p:spPr bwMode="auto">
          <a:xfrm>
            <a:off x="7015163" y="3068638"/>
            <a:ext cx="1708150" cy="457200"/>
          </a:xfrm>
          <a:prstGeom prst="rect">
            <a:avLst/>
          </a:prstGeom>
          <a:noFill/>
          <a:ln w="9525">
            <a:noFill/>
            <a:miter lim="800000"/>
            <a:headEnd/>
            <a:tailEnd/>
          </a:ln>
        </p:spPr>
        <p:txBody>
          <a:bodyPr wrap="none">
            <a:spAutoFit/>
          </a:bodyPr>
          <a:lstStyle/>
          <a:p>
            <a:pPr eaLnBrk="0" hangingPunct="0"/>
            <a:r>
              <a:rPr kumimoji="0" lang="en-US" altLang="zh-CN" sz="2400" b="1">
                <a:solidFill>
                  <a:srgbClr val="0000CC"/>
                </a:solidFill>
                <a:ea typeface="楷体_GB2312" pitchFamily="49" charset="-122"/>
              </a:rPr>
              <a:t>——</a:t>
            </a:r>
            <a:r>
              <a:rPr kumimoji="0" lang="zh-CN" altLang="en-US" sz="2400" b="1">
                <a:solidFill>
                  <a:srgbClr val="0000CC"/>
                </a:solidFill>
                <a:ea typeface="楷体_GB2312" pitchFamily="49" charset="-122"/>
              </a:rPr>
              <a:t>和、积</a:t>
            </a:r>
          </a:p>
        </p:txBody>
      </p:sp>
      <p:sp>
        <p:nvSpPr>
          <p:cNvPr id="915536" name="Text Box 80"/>
          <p:cNvSpPr txBox="1">
            <a:spLocks noChangeArrowheads="1"/>
          </p:cNvSpPr>
          <p:nvPr/>
        </p:nvSpPr>
        <p:spPr bwMode="auto">
          <a:xfrm>
            <a:off x="7002463" y="3557588"/>
            <a:ext cx="2386012" cy="676275"/>
          </a:xfrm>
          <a:prstGeom prst="rect">
            <a:avLst/>
          </a:prstGeom>
          <a:noFill/>
          <a:ln w="9525">
            <a:noFill/>
            <a:miter lim="800000"/>
            <a:headEnd/>
            <a:tailEnd/>
          </a:ln>
        </p:spPr>
        <p:txBody>
          <a:bodyPr>
            <a:spAutoFit/>
          </a:bodyPr>
          <a:lstStyle/>
          <a:p>
            <a:pPr eaLnBrk="0" hangingPunct="0">
              <a:lnSpc>
                <a:spcPct val="80000"/>
              </a:lnSpc>
            </a:pPr>
            <a:r>
              <a:rPr kumimoji="0" lang="en-US" altLang="zh-CN" sz="2400" b="1">
                <a:solidFill>
                  <a:srgbClr val="0000CC"/>
                </a:solidFill>
                <a:ea typeface="楷体_GB2312" pitchFamily="49" charset="-122"/>
              </a:rPr>
              <a:t>——</a:t>
            </a:r>
            <a:r>
              <a:rPr kumimoji="0" lang="zh-CN" altLang="en-US" sz="2400" b="1">
                <a:solidFill>
                  <a:srgbClr val="0000CC"/>
                </a:solidFill>
                <a:ea typeface="楷体_GB2312" pitchFamily="49" charset="-122"/>
              </a:rPr>
              <a:t>积关于和，</a:t>
            </a:r>
          </a:p>
          <a:p>
            <a:pPr eaLnBrk="0" hangingPunct="0">
              <a:lnSpc>
                <a:spcPct val="80000"/>
              </a:lnSpc>
            </a:pPr>
            <a:r>
              <a:rPr kumimoji="0" lang="zh-CN" altLang="en-US" sz="2400" b="1">
                <a:solidFill>
                  <a:srgbClr val="0000CC"/>
                </a:solidFill>
                <a:ea typeface="楷体_GB2312" pitchFamily="49" charset="-122"/>
              </a:rPr>
              <a:t>        和关于积</a:t>
            </a:r>
          </a:p>
        </p:txBody>
      </p:sp>
      <p:sp>
        <p:nvSpPr>
          <p:cNvPr id="915537" name="Text Box 81"/>
          <p:cNvSpPr txBox="1">
            <a:spLocks noChangeArrowheads="1"/>
          </p:cNvSpPr>
          <p:nvPr/>
        </p:nvSpPr>
        <p:spPr bwMode="auto">
          <a:xfrm>
            <a:off x="7015163" y="4102100"/>
            <a:ext cx="1708150" cy="457200"/>
          </a:xfrm>
          <a:prstGeom prst="rect">
            <a:avLst/>
          </a:prstGeom>
          <a:noFill/>
          <a:ln w="9525">
            <a:noFill/>
            <a:miter lim="800000"/>
            <a:headEnd/>
            <a:tailEnd/>
          </a:ln>
        </p:spPr>
        <p:txBody>
          <a:bodyPr wrap="none">
            <a:spAutoFit/>
          </a:bodyPr>
          <a:lstStyle/>
          <a:p>
            <a:pPr eaLnBrk="0" hangingPunct="0"/>
            <a:r>
              <a:rPr kumimoji="0" lang="en-US" altLang="zh-CN" sz="2400" b="1">
                <a:solidFill>
                  <a:srgbClr val="0000CC"/>
                </a:solidFill>
                <a:ea typeface="楷体_GB2312" pitchFamily="49" charset="-122"/>
              </a:rPr>
              <a:t>——</a:t>
            </a:r>
            <a:r>
              <a:rPr kumimoji="0" lang="zh-CN" altLang="en-US" sz="2400" b="1">
                <a:solidFill>
                  <a:srgbClr val="0000CC"/>
                </a:solidFill>
                <a:ea typeface="楷体_GB2312" pitchFamily="49" charset="-122"/>
              </a:rPr>
              <a:t>和、积</a:t>
            </a:r>
          </a:p>
        </p:txBody>
      </p:sp>
      <p:sp>
        <p:nvSpPr>
          <p:cNvPr id="915538" name="Text Box 82"/>
          <p:cNvSpPr txBox="1">
            <a:spLocks noChangeArrowheads="1"/>
          </p:cNvSpPr>
          <p:nvPr/>
        </p:nvSpPr>
        <p:spPr bwMode="auto">
          <a:xfrm>
            <a:off x="2051050" y="2852738"/>
            <a:ext cx="4133850" cy="457200"/>
          </a:xfrm>
          <a:prstGeom prst="rect">
            <a:avLst/>
          </a:prstGeom>
          <a:noFill/>
          <a:ln w="9525">
            <a:noFill/>
            <a:miter lim="800000"/>
            <a:headEnd/>
            <a:tailEnd/>
          </a:ln>
        </p:spPr>
        <p:txBody>
          <a:bodyPr wrap="none">
            <a:spAutoFit/>
          </a:bodyPr>
          <a:lstStyle/>
          <a:p>
            <a:pPr eaLnBrk="0" hangingPunct="0"/>
            <a:r>
              <a:rPr kumimoji="0" lang="en-US" altLang="zh-CN" sz="2400" b="1" i="1">
                <a:solidFill>
                  <a:srgbClr val="000099"/>
                </a:solidFill>
                <a:ea typeface="宋体" pitchFamily="2" charset="-122"/>
              </a:rPr>
              <a:t>A</a:t>
            </a:r>
            <a:r>
              <a:rPr kumimoji="0" lang="en-US" altLang="zh-CN" sz="2400" b="1">
                <a:solidFill>
                  <a:srgbClr val="000099"/>
                </a:solidFill>
                <a:ea typeface="宋体" pitchFamily="2" charset="-122"/>
                <a:sym typeface="Symbol" pitchFamily="18" charset="2"/>
              </a:rPr>
              <a:t>∪</a:t>
            </a:r>
            <a:r>
              <a:rPr kumimoji="0" lang="en-US" altLang="zh-CN" sz="2400" b="1" i="1">
                <a:solidFill>
                  <a:srgbClr val="000099"/>
                </a:solidFill>
                <a:ea typeface="宋体" pitchFamily="2" charset="-122"/>
              </a:rPr>
              <a:t>B</a:t>
            </a:r>
            <a:r>
              <a:rPr kumimoji="0" lang="en-US" altLang="zh-CN" sz="2400" b="1">
                <a:solidFill>
                  <a:srgbClr val="000099"/>
                </a:solidFill>
                <a:ea typeface="宋体" pitchFamily="2" charset="-122"/>
              </a:rPr>
              <a:t> =</a:t>
            </a:r>
            <a:r>
              <a:rPr kumimoji="0" lang="en-US" altLang="zh-CN" sz="2400" b="1">
                <a:solidFill>
                  <a:srgbClr val="000099"/>
                </a:solidFill>
                <a:latin typeface="宋体" pitchFamily="2" charset="-122"/>
                <a:ea typeface="宋体" pitchFamily="2" charset="-122"/>
              </a:rPr>
              <a:t>{</a:t>
            </a:r>
            <a:r>
              <a:rPr kumimoji="0" lang="en-US" altLang="zh-CN" sz="1200" b="1" baseline="-25000">
                <a:solidFill>
                  <a:srgbClr val="000099"/>
                </a:solidFill>
                <a:latin typeface="宋体" pitchFamily="2" charset="-122"/>
                <a:ea typeface="宋体" pitchFamily="2" charset="-122"/>
              </a:rPr>
              <a:t> </a:t>
            </a:r>
            <a:r>
              <a:rPr kumimoji="0" lang="en-US" altLang="zh-CN" sz="2400" b="1" i="1">
                <a:solidFill>
                  <a:srgbClr val="000099"/>
                </a:solidFill>
                <a:latin typeface="宋体" pitchFamily="2" charset="-122"/>
                <a:ea typeface="宋体" pitchFamily="2" charset="-122"/>
                <a:sym typeface="Symbol" pitchFamily="18" charset="2"/>
              </a:rPr>
              <a:t></a:t>
            </a:r>
            <a:r>
              <a:rPr kumimoji="0" lang="en-US" altLang="zh-CN" sz="2400" b="1">
                <a:solidFill>
                  <a:srgbClr val="000099"/>
                </a:solidFill>
                <a:latin typeface="宋体" pitchFamily="2" charset="-122"/>
                <a:ea typeface="宋体" pitchFamily="2" charset="-122"/>
                <a:sym typeface="Symbol" pitchFamily="18" charset="2"/>
              </a:rPr>
              <a:t>|</a:t>
            </a:r>
            <a:r>
              <a:rPr kumimoji="0" lang="en-US" altLang="zh-CN" sz="1600" b="1" baseline="-25000">
                <a:solidFill>
                  <a:srgbClr val="000099"/>
                </a:solidFill>
                <a:latin typeface="宋体" pitchFamily="2" charset="-122"/>
                <a:ea typeface="宋体" pitchFamily="2" charset="-122"/>
                <a:sym typeface="Symbol" pitchFamily="18" charset="2"/>
              </a:rPr>
              <a:t> </a:t>
            </a:r>
            <a:r>
              <a:rPr kumimoji="0" lang="en-US" altLang="zh-CN" sz="2400" b="1" i="1">
                <a:solidFill>
                  <a:srgbClr val="000099"/>
                </a:solidFill>
                <a:latin typeface="宋体" pitchFamily="2" charset="-122"/>
                <a:ea typeface="宋体" pitchFamily="2" charset="-122"/>
                <a:sym typeface="Symbol" pitchFamily="18" charset="2"/>
              </a:rPr>
              <a:t></a:t>
            </a:r>
            <a:r>
              <a:rPr kumimoji="0" lang="en-US" altLang="zh-CN" sz="1200" b="1" i="1" baseline="-25000">
                <a:solidFill>
                  <a:srgbClr val="000099"/>
                </a:solidFill>
                <a:latin typeface="宋体" pitchFamily="2" charset="-122"/>
                <a:ea typeface="宋体" pitchFamily="2" charset="-122"/>
                <a:sym typeface="Symbol" pitchFamily="18" charset="2"/>
              </a:rPr>
              <a:t> </a:t>
            </a:r>
            <a:r>
              <a:rPr kumimoji="0" lang="en-US" altLang="zh-CN" sz="2400" b="1">
                <a:solidFill>
                  <a:srgbClr val="000099"/>
                </a:solidFill>
                <a:latin typeface="宋体" pitchFamily="2" charset="-122"/>
                <a:ea typeface="宋体" pitchFamily="2" charset="-122"/>
                <a:sym typeface="Symbol" pitchFamily="18" charset="2"/>
              </a:rPr>
              <a:t></a:t>
            </a:r>
            <a:r>
              <a:rPr kumimoji="0" lang="en-US" altLang="zh-CN" sz="800" b="1" baseline="-25000">
                <a:solidFill>
                  <a:srgbClr val="000099"/>
                </a:solidFill>
                <a:latin typeface="宋体" pitchFamily="2" charset="-122"/>
                <a:ea typeface="宋体" pitchFamily="2" charset="-122"/>
                <a:sym typeface="Symbol" pitchFamily="18" charset="2"/>
              </a:rPr>
              <a:t> </a:t>
            </a:r>
            <a:r>
              <a:rPr kumimoji="0" lang="en-US" altLang="zh-CN" sz="2400" b="1" i="1">
                <a:solidFill>
                  <a:srgbClr val="000099"/>
                </a:solidFill>
                <a:ea typeface="宋体" pitchFamily="2" charset="-122"/>
              </a:rPr>
              <a:t>A </a:t>
            </a:r>
            <a:r>
              <a:rPr kumimoji="0" lang="zh-CN" altLang="en-US" sz="2400" b="1">
                <a:solidFill>
                  <a:srgbClr val="000099"/>
                </a:solidFill>
                <a:ea typeface="宋体" pitchFamily="2" charset="-122"/>
              </a:rPr>
              <a:t>或 </a:t>
            </a:r>
            <a:r>
              <a:rPr kumimoji="0" lang="zh-CN" altLang="en-US" sz="2400" b="1" i="1">
                <a:solidFill>
                  <a:srgbClr val="000099"/>
                </a:solidFill>
                <a:latin typeface="宋体" pitchFamily="2" charset="-122"/>
                <a:ea typeface="宋体" pitchFamily="2" charset="-122"/>
                <a:sym typeface="Symbol" pitchFamily="18" charset="2"/>
              </a:rPr>
              <a:t></a:t>
            </a:r>
            <a:r>
              <a:rPr kumimoji="0" lang="zh-CN" altLang="en-US" sz="1200" b="1" i="1" baseline="-25000">
                <a:solidFill>
                  <a:srgbClr val="000099"/>
                </a:solidFill>
                <a:latin typeface="宋体" pitchFamily="2" charset="-122"/>
                <a:ea typeface="宋体" pitchFamily="2" charset="-122"/>
                <a:sym typeface="Symbol" pitchFamily="18" charset="2"/>
              </a:rPr>
              <a:t> </a:t>
            </a:r>
            <a:r>
              <a:rPr kumimoji="0" lang="zh-CN" altLang="en-US" sz="2400" b="1">
                <a:solidFill>
                  <a:srgbClr val="000099"/>
                </a:solidFill>
                <a:latin typeface="宋体" pitchFamily="2" charset="-122"/>
                <a:ea typeface="宋体" pitchFamily="2" charset="-122"/>
                <a:sym typeface="Symbol" pitchFamily="18" charset="2"/>
              </a:rPr>
              <a:t></a:t>
            </a:r>
            <a:r>
              <a:rPr kumimoji="0" lang="zh-CN" altLang="en-US" sz="1800" b="1" baseline="-25000">
                <a:solidFill>
                  <a:srgbClr val="000099"/>
                </a:solidFill>
                <a:ea typeface="宋体" pitchFamily="2" charset="-122"/>
              </a:rPr>
              <a:t> </a:t>
            </a:r>
            <a:r>
              <a:rPr kumimoji="0" lang="en-US" altLang="zh-CN" sz="2400" b="1" i="1">
                <a:solidFill>
                  <a:srgbClr val="000099"/>
                </a:solidFill>
                <a:ea typeface="宋体" pitchFamily="2" charset="-122"/>
              </a:rPr>
              <a:t>B </a:t>
            </a:r>
            <a:r>
              <a:rPr kumimoji="0" lang="en-US" altLang="zh-CN" sz="2400" b="1">
                <a:solidFill>
                  <a:srgbClr val="000099"/>
                </a:solidFill>
                <a:latin typeface="宋体" pitchFamily="2" charset="-122"/>
                <a:ea typeface="宋体" pitchFamily="2" charset="-122"/>
              </a:rPr>
              <a:t>}</a:t>
            </a:r>
            <a:r>
              <a:rPr kumimoji="0" lang="en-US" altLang="zh-CN" sz="2400" b="1">
                <a:solidFill>
                  <a:srgbClr val="000099"/>
                </a:solidFill>
                <a:ea typeface="宋体" pitchFamily="2" charset="-122"/>
              </a:rPr>
              <a:t>.  </a:t>
            </a:r>
          </a:p>
        </p:txBody>
      </p:sp>
      <p:sp>
        <p:nvSpPr>
          <p:cNvPr id="915539" name="Text Box 83"/>
          <p:cNvSpPr txBox="1">
            <a:spLocks noChangeArrowheads="1"/>
          </p:cNvSpPr>
          <p:nvPr/>
        </p:nvSpPr>
        <p:spPr bwMode="auto">
          <a:xfrm>
            <a:off x="2054225" y="3344863"/>
            <a:ext cx="4778375" cy="457200"/>
          </a:xfrm>
          <a:prstGeom prst="rect">
            <a:avLst/>
          </a:prstGeom>
          <a:noFill/>
          <a:ln w="9525">
            <a:noFill/>
            <a:miter lim="800000"/>
            <a:headEnd/>
            <a:tailEnd/>
          </a:ln>
        </p:spPr>
        <p:txBody>
          <a:bodyPr>
            <a:spAutoFit/>
          </a:bodyPr>
          <a:lstStyle/>
          <a:p>
            <a:pPr eaLnBrk="0" hangingPunct="0"/>
            <a:r>
              <a:rPr kumimoji="0" lang="en-US" altLang="zh-CN" sz="2400" b="1" i="1">
                <a:solidFill>
                  <a:srgbClr val="000099"/>
                </a:solidFill>
                <a:ea typeface="宋体" pitchFamily="2" charset="-122"/>
              </a:rPr>
              <a:t>A</a:t>
            </a:r>
            <a:r>
              <a:rPr kumimoji="0" lang="en-US" altLang="zh-CN" sz="2400" b="1">
                <a:solidFill>
                  <a:srgbClr val="000099"/>
                </a:solidFill>
                <a:ea typeface="宋体" pitchFamily="2" charset="-122"/>
              </a:rPr>
              <a:t>∩</a:t>
            </a:r>
            <a:r>
              <a:rPr kumimoji="0" lang="en-US" altLang="zh-CN" sz="2400" b="1" i="1">
                <a:solidFill>
                  <a:srgbClr val="000099"/>
                </a:solidFill>
                <a:ea typeface="宋体" pitchFamily="2" charset="-122"/>
              </a:rPr>
              <a:t>B </a:t>
            </a:r>
            <a:r>
              <a:rPr kumimoji="0" lang="en-US" altLang="zh-CN" sz="2400" b="1">
                <a:solidFill>
                  <a:srgbClr val="000099"/>
                </a:solidFill>
                <a:ea typeface="宋体" pitchFamily="2" charset="-122"/>
              </a:rPr>
              <a:t>=</a:t>
            </a:r>
            <a:r>
              <a:rPr kumimoji="0" lang="en-US" altLang="zh-CN" sz="2400" b="1">
                <a:solidFill>
                  <a:srgbClr val="000099"/>
                </a:solidFill>
                <a:latin typeface="宋体" pitchFamily="2" charset="-122"/>
                <a:ea typeface="宋体" pitchFamily="2" charset="-122"/>
              </a:rPr>
              <a:t>{</a:t>
            </a:r>
            <a:r>
              <a:rPr kumimoji="0" lang="en-US" altLang="zh-CN" sz="1200" b="1" baseline="-25000">
                <a:solidFill>
                  <a:srgbClr val="000099"/>
                </a:solidFill>
                <a:latin typeface="宋体" pitchFamily="2" charset="-122"/>
                <a:ea typeface="宋体" pitchFamily="2" charset="-122"/>
              </a:rPr>
              <a:t> </a:t>
            </a:r>
            <a:r>
              <a:rPr kumimoji="0" lang="en-US" altLang="zh-CN" sz="2400" b="1" i="1">
                <a:solidFill>
                  <a:srgbClr val="000099"/>
                </a:solidFill>
                <a:ea typeface="宋体" pitchFamily="2" charset="-122"/>
                <a:sym typeface="Symbol" pitchFamily="18" charset="2"/>
              </a:rPr>
              <a:t></a:t>
            </a:r>
            <a:r>
              <a:rPr kumimoji="0" lang="en-US" altLang="zh-CN" sz="1600" b="1" i="1" baseline="-25000">
                <a:solidFill>
                  <a:srgbClr val="000099"/>
                </a:solidFill>
                <a:ea typeface="宋体" pitchFamily="2" charset="-122"/>
                <a:sym typeface="Symbol" pitchFamily="18" charset="2"/>
              </a:rPr>
              <a:t>  </a:t>
            </a:r>
            <a:r>
              <a:rPr kumimoji="0" lang="en-US" altLang="zh-CN" sz="2400" b="1">
                <a:solidFill>
                  <a:srgbClr val="000099"/>
                </a:solidFill>
                <a:ea typeface="宋体" pitchFamily="2" charset="-122"/>
                <a:sym typeface="Symbol" pitchFamily="18" charset="2"/>
              </a:rPr>
              <a:t>| </a:t>
            </a:r>
            <a:r>
              <a:rPr kumimoji="0" lang="en-US" altLang="zh-CN" sz="1600" b="1" baseline="-25000">
                <a:solidFill>
                  <a:srgbClr val="000099"/>
                </a:solidFill>
                <a:ea typeface="宋体" pitchFamily="2" charset="-122"/>
                <a:sym typeface="Symbol" pitchFamily="18" charset="2"/>
              </a:rPr>
              <a:t> </a:t>
            </a:r>
            <a:r>
              <a:rPr kumimoji="0" lang="en-US" altLang="zh-CN" sz="2400" b="1" i="1">
                <a:solidFill>
                  <a:srgbClr val="000099"/>
                </a:solidFill>
                <a:ea typeface="宋体" pitchFamily="2" charset="-122"/>
                <a:sym typeface="Symbol" pitchFamily="18" charset="2"/>
              </a:rPr>
              <a:t></a:t>
            </a:r>
            <a:r>
              <a:rPr kumimoji="0" lang="en-US" altLang="zh-CN" sz="2400" b="1" i="1" baseline="-25000">
                <a:solidFill>
                  <a:srgbClr val="000099"/>
                </a:solidFill>
                <a:ea typeface="宋体" pitchFamily="2" charset="-122"/>
                <a:sym typeface="Symbol" pitchFamily="18" charset="2"/>
              </a:rPr>
              <a:t> </a:t>
            </a:r>
            <a:r>
              <a:rPr kumimoji="0" lang="en-US" altLang="zh-CN" sz="2400" b="1">
                <a:solidFill>
                  <a:srgbClr val="000099"/>
                </a:solidFill>
                <a:ea typeface="宋体" pitchFamily="2" charset="-122"/>
                <a:sym typeface="Symbol" pitchFamily="18" charset="2"/>
              </a:rPr>
              <a:t></a:t>
            </a:r>
            <a:r>
              <a:rPr kumimoji="0" lang="en-US" altLang="zh-CN" sz="2400" b="1" i="1">
                <a:solidFill>
                  <a:srgbClr val="000099"/>
                </a:solidFill>
                <a:ea typeface="宋体" pitchFamily="2" charset="-122"/>
              </a:rPr>
              <a:t>A </a:t>
            </a:r>
            <a:r>
              <a:rPr kumimoji="0" lang="zh-CN" altLang="en-US" sz="2400" b="1">
                <a:solidFill>
                  <a:srgbClr val="000099"/>
                </a:solidFill>
                <a:ea typeface="宋体" pitchFamily="2" charset="-122"/>
              </a:rPr>
              <a:t>且 </a:t>
            </a:r>
            <a:r>
              <a:rPr kumimoji="0" lang="zh-CN" altLang="en-US" sz="2400" b="1" i="1">
                <a:solidFill>
                  <a:srgbClr val="000099"/>
                </a:solidFill>
                <a:ea typeface="宋体" pitchFamily="2" charset="-122"/>
                <a:sym typeface="Symbol" pitchFamily="18" charset="2"/>
              </a:rPr>
              <a:t> </a:t>
            </a:r>
            <a:r>
              <a:rPr kumimoji="0" lang="zh-CN" altLang="en-US" sz="2400" b="1">
                <a:solidFill>
                  <a:srgbClr val="000099"/>
                </a:solidFill>
                <a:ea typeface="宋体" pitchFamily="2" charset="-122"/>
                <a:sym typeface="Symbol" pitchFamily="18" charset="2"/>
              </a:rPr>
              <a:t></a:t>
            </a:r>
            <a:r>
              <a:rPr kumimoji="0" lang="zh-CN" altLang="en-US" sz="1800" b="1" baseline="-25000">
                <a:solidFill>
                  <a:srgbClr val="000099"/>
                </a:solidFill>
                <a:ea typeface="宋体" pitchFamily="2" charset="-122"/>
              </a:rPr>
              <a:t> </a:t>
            </a:r>
            <a:r>
              <a:rPr kumimoji="0" lang="en-US" altLang="zh-CN" sz="2400" b="1" i="1">
                <a:solidFill>
                  <a:srgbClr val="000099"/>
                </a:solidFill>
                <a:ea typeface="宋体" pitchFamily="2" charset="-122"/>
              </a:rPr>
              <a:t>B </a:t>
            </a:r>
            <a:r>
              <a:rPr kumimoji="0" lang="en-US" altLang="zh-CN" sz="2400" b="1">
                <a:solidFill>
                  <a:srgbClr val="000099"/>
                </a:solidFill>
                <a:latin typeface="宋体" pitchFamily="2" charset="-122"/>
                <a:ea typeface="宋体" pitchFamily="2" charset="-122"/>
              </a:rPr>
              <a:t>}</a:t>
            </a:r>
            <a:r>
              <a:rPr kumimoji="0" lang="en-US" altLang="zh-CN" sz="2400" b="1">
                <a:solidFill>
                  <a:srgbClr val="000099"/>
                </a:solidFill>
                <a:ea typeface="宋体" pitchFamily="2" charset="-122"/>
              </a:rPr>
              <a:t> </a:t>
            </a:r>
          </a:p>
        </p:txBody>
      </p:sp>
      <p:sp>
        <p:nvSpPr>
          <p:cNvPr id="915540" name="Text Box 84"/>
          <p:cNvSpPr txBox="1">
            <a:spLocks noChangeArrowheads="1"/>
          </p:cNvSpPr>
          <p:nvPr/>
        </p:nvSpPr>
        <p:spPr bwMode="auto">
          <a:xfrm>
            <a:off x="1968500" y="3822700"/>
            <a:ext cx="4216400" cy="457200"/>
          </a:xfrm>
          <a:prstGeom prst="rect">
            <a:avLst/>
          </a:prstGeom>
          <a:noFill/>
          <a:ln w="9525">
            <a:noFill/>
            <a:miter lim="800000"/>
            <a:headEnd/>
            <a:tailEnd/>
          </a:ln>
        </p:spPr>
        <p:txBody>
          <a:bodyPr wrap="none">
            <a:spAutoFit/>
          </a:bodyPr>
          <a:lstStyle/>
          <a:p>
            <a:pPr eaLnBrk="0" hangingPunct="0"/>
            <a:r>
              <a:rPr kumimoji="0" lang="zh-CN" altLang="en-US" sz="2400" b="1">
                <a:solidFill>
                  <a:srgbClr val="000099"/>
                </a:solidFill>
                <a:ea typeface="宋体" pitchFamily="2" charset="-122"/>
              </a:rPr>
              <a:t> </a:t>
            </a:r>
            <a:r>
              <a:rPr kumimoji="0" lang="en-US" altLang="zh-CN" sz="2400" b="1" i="1">
                <a:solidFill>
                  <a:srgbClr val="000099"/>
                </a:solidFill>
                <a:ea typeface="宋体" pitchFamily="2" charset="-122"/>
              </a:rPr>
              <a:t>A</a:t>
            </a:r>
            <a:r>
              <a:rPr kumimoji="0" lang="en-US" altLang="zh-CN" sz="2400" b="1" i="1" baseline="-25000">
                <a:solidFill>
                  <a:srgbClr val="000099"/>
                </a:solidFill>
                <a:ea typeface="宋体" pitchFamily="2" charset="-122"/>
              </a:rPr>
              <a:t> </a:t>
            </a:r>
            <a:r>
              <a:rPr kumimoji="0" lang="en-US" altLang="zh-CN" sz="2400" b="1">
                <a:solidFill>
                  <a:srgbClr val="000099"/>
                </a:solidFill>
                <a:latin typeface="宋体" pitchFamily="2" charset="-122"/>
                <a:ea typeface="宋体" pitchFamily="2" charset="-122"/>
                <a:sym typeface="Symbol" pitchFamily="18" charset="2"/>
              </a:rPr>
              <a:t>-</a:t>
            </a:r>
            <a:r>
              <a:rPr kumimoji="0" lang="en-US" altLang="zh-CN" sz="1200" b="1" baseline="-25000">
                <a:solidFill>
                  <a:srgbClr val="000099"/>
                </a:solidFill>
                <a:latin typeface="宋体" pitchFamily="2" charset="-122"/>
                <a:ea typeface="宋体" pitchFamily="2" charset="-122"/>
                <a:sym typeface="Symbol" pitchFamily="18" charset="2"/>
              </a:rPr>
              <a:t> </a:t>
            </a:r>
            <a:r>
              <a:rPr kumimoji="0" lang="en-US" altLang="zh-CN" sz="2400" b="1" i="1">
                <a:solidFill>
                  <a:srgbClr val="000099"/>
                </a:solidFill>
                <a:ea typeface="宋体" pitchFamily="2" charset="-122"/>
              </a:rPr>
              <a:t>B</a:t>
            </a:r>
            <a:r>
              <a:rPr kumimoji="0" lang="en-US" altLang="zh-CN" sz="2400" b="1">
                <a:solidFill>
                  <a:srgbClr val="000099"/>
                </a:solidFill>
                <a:ea typeface="宋体" pitchFamily="2" charset="-122"/>
              </a:rPr>
              <a:t> =</a:t>
            </a:r>
            <a:r>
              <a:rPr kumimoji="0" lang="en-US" altLang="zh-CN" sz="2400" b="1">
                <a:solidFill>
                  <a:srgbClr val="000099"/>
                </a:solidFill>
                <a:latin typeface="宋体" pitchFamily="2" charset="-122"/>
                <a:ea typeface="宋体" pitchFamily="2" charset="-122"/>
              </a:rPr>
              <a:t>{</a:t>
            </a:r>
            <a:r>
              <a:rPr kumimoji="0" lang="en-US" altLang="zh-CN" sz="1200" b="1" baseline="-25000">
                <a:solidFill>
                  <a:srgbClr val="000099"/>
                </a:solidFill>
                <a:latin typeface="宋体" pitchFamily="2" charset="-122"/>
                <a:ea typeface="宋体" pitchFamily="2" charset="-122"/>
              </a:rPr>
              <a:t> </a:t>
            </a:r>
            <a:r>
              <a:rPr kumimoji="0" lang="en-US" altLang="zh-CN" sz="2400" b="1" i="1">
                <a:solidFill>
                  <a:srgbClr val="000099"/>
                </a:solidFill>
                <a:latin typeface="宋体" pitchFamily="2" charset="-122"/>
                <a:ea typeface="宋体" pitchFamily="2" charset="-122"/>
                <a:sym typeface="Symbol" pitchFamily="18" charset="2"/>
              </a:rPr>
              <a:t></a:t>
            </a:r>
            <a:r>
              <a:rPr kumimoji="0" lang="en-US" altLang="zh-CN" sz="900" b="1" i="1" baseline="-25000">
                <a:solidFill>
                  <a:srgbClr val="000099"/>
                </a:solidFill>
                <a:latin typeface="宋体" pitchFamily="2" charset="-122"/>
                <a:ea typeface="宋体" pitchFamily="2" charset="-122"/>
                <a:sym typeface="Symbol" pitchFamily="18" charset="2"/>
              </a:rPr>
              <a:t> </a:t>
            </a:r>
            <a:r>
              <a:rPr kumimoji="0" lang="en-US" altLang="zh-CN" sz="2400" b="1">
                <a:solidFill>
                  <a:srgbClr val="000099"/>
                </a:solidFill>
                <a:latin typeface="宋体" pitchFamily="2" charset="-122"/>
                <a:ea typeface="宋体" pitchFamily="2" charset="-122"/>
                <a:sym typeface="Symbol" pitchFamily="18" charset="2"/>
              </a:rPr>
              <a:t>|</a:t>
            </a:r>
            <a:r>
              <a:rPr kumimoji="0" lang="en-US" altLang="zh-CN" sz="1200" b="1" baseline="-25000">
                <a:solidFill>
                  <a:srgbClr val="000099"/>
                </a:solidFill>
                <a:latin typeface="宋体" pitchFamily="2" charset="-122"/>
                <a:ea typeface="宋体" pitchFamily="2" charset="-122"/>
                <a:sym typeface="Symbol" pitchFamily="18" charset="2"/>
              </a:rPr>
              <a:t> </a:t>
            </a:r>
            <a:r>
              <a:rPr kumimoji="0" lang="en-US" altLang="zh-CN" sz="2400" b="1" i="1">
                <a:solidFill>
                  <a:srgbClr val="000099"/>
                </a:solidFill>
                <a:latin typeface="宋体" pitchFamily="2" charset="-122"/>
                <a:ea typeface="宋体" pitchFamily="2" charset="-122"/>
                <a:sym typeface="Symbol" pitchFamily="18" charset="2"/>
              </a:rPr>
              <a:t></a:t>
            </a:r>
            <a:r>
              <a:rPr kumimoji="0" lang="en-US" altLang="zh-CN" sz="1200" b="1" i="1" baseline="-25000">
                <a:solidFill>
                  <a:srgbClr val="000099"/>
                </a:solidFill>
                <a:latin typeface="宋体" pitchFamily="2" charset="-122"/>
                <a:ea typeface="宋体" pitchFamily="2" charset="-122"/>
                <a:sym typeface="Symbol" pitchFamily="18" charset="2"/>
              </a:rPr>
              <a:t> </a:t>
            </a:r>
            <a:r>
              <a:rPr kumimoji="0" lang="en-US" altLang="zh-CN" sz="2400" b="1">
                <a:solidFill>
                  <a:srgbClr val="000099"/>
                </a:solidFill>
                <a:latin typeface="宋体" pitchFamily="2" charset="-122"/>
                <a:ea typeface="宋体" pitchFamily="2" charset="-122"/>
                <a:sym typeface="Symbol" pitchFamily="18" charset="2"/>
              </a:rPr>
              <a:t></a:t>
            </a:r>
            <a:r>
              <a:rPr kumimoji="0" lang="en-US" altLang="zh-CN" sz="800" b="1" baseline="-25000">
                <a:solidFill>
                  <a:srgbClr val="000099"/>
                </a:solidFill>
                <a:latin typeface="宋体" pitchFamily="2" charset="-122"/>
                <a:ea typeface="宋体" pitchFamily="2" charset="-122"/>
                <a:sym typeface="Symbol" pitchFamily="18" charset="2"/>
              </a:rPr>
              <a:t> </a:t>
            </a:r>
            <a:r>
              <a:rPr kumimoji="0" lang="en-US" altLang="zh-CN" sz="2400" b="1" i="1">
                <a:solidFill>
                  <a:srgbClr val="000099"/>
                </a:solidFill>
                <a:ea typeface="宋体" pitchFamily="2" charset="-122"/>
              </a:rPr>
              <a:t>A </a:t>
            </a:r>
            <a:r>
              <a:rPr kumimoji="0" lang="zh-CN" altLang="en-US" sz="2400" b="1">
                <a:solidFill>
                  <a:srgbClr val="000099"/>
                </a:solidFill>
                <a:ea typeface="宋体" pitchFamily="2" charset="-122"/>
              </a:rPr>
              <a:t>且 </a:t>
            </a:r>
            <a:r>
              <a:rPr kumimoji="0" lang="zh-CN" altLang="en-US" sz="2400" b="1" i="1">
                <a:solidFill>
                  <a:srgbClr val="000099"/>
                </a:solidFill>
                <a:latin typeface="宋体" pitchFamily="2" charset="-122"/>
                <a:ea typeface="宋体" pitchFamily="2" charset="-122"/>
                <a:sym typeface="Symbol" pitchFamily="18" charset="2"/>
              </a:rPr>
              <a:t></a:t>
            </a:r>
            <a:r>
              <a:rPr kumimoji="0" lang="zh-CN" altLang="en-US" sz="1200" b="1" i="1" baseline="-25000">
                <a:solidFill>
                  <a:srgbClr val="000099"/>
                </a:solidFill>
                <a:latin typeface="宋体" pitchFamily="2" charset="-122"/>
                <a:ea typeface="宋体" pitchFamily="2" charset="-122"/>
                <a:sym typeface="Symbol" pitchFamily="18" charset="2"/>
              </a:rPr>
              <a:t> </a:t>
            </a:r>
            <a:r>
              <a:rPr kumimoji="0" lang="zh-CN" altLang="en-US" sz="2400" b="1">
                <a:solidFill>
                  <a:srgbClr val="000099"/>
                </a:solidFill>
                <a:latin typeface="宋体" pitchFamily="2" charset="-122"/>
                <a:ea typeface="宋体" pitchFamily="2" charset="-122"/>
                <a:sym typeface="Symbol" pitchFamily="18" charset="2"/>
              </a:rPr>
              <a:t></a:t>
            </a:r>
            <a:r>
              <a:rPr kumimoji="0" lang="zh-CN" altLang="en-US" sz="2400" b="1">
                <a:solidFill>
                  <a:srgbClr val="000099"/>
                </a:solidFill>
                <a:ea typeface="宋体" pitchFamily="2" charset="-122"/>
              </a:rPr>
              <a:t> </a:t>
            </a:r>
            <a:r>
              <a:rPr kumimoji="0" lang="en-US" altLang="zh-CN" sz="2400" b="1" i="1">
                <a:solidFill>
                  <a:srgbClr val="000099"/>
                </a:solidFill>
                <a:ea typeface="宋体" pitchFamily="2" charset="-122"/>
              </a:rPr>
              <a:t>B </a:t>
            </a:r>
            <a:r>
              <a:rPr kumimoji="0" lang="en-US" altLang="zh-CN" sz="2400" b="1">
                <a:solidFill>
                  <a:srgbClr val="000099"/>
                </a:solidFill>
                <a:latin typeface="宋体" pitchFamily="2" charset="-122"/>
                <a:ea typeface="宋体" pitchFamily="2" charset="-122"/>
              </a:rPr>
              <a:t>}</a:t>
            </a:r>
            <a:r>
              <a:rPr kumimoji="0" lang="en-US" altLang="zh-CN" sz="2400" b="1">
                <a:solidFill>
                  <a:srgbClr val="000099"/>
                </a:solidFill>
                <a:ea typeface="宋体" pitchFamily="2" charset="-122"/>
              </a:rPr>
              <a:t>.  </a:t>
            </a:r>
          </a:p>
        </p:txBody>
      </p:sp>
      <p:graphicFrame>
        <p:nvGraphicFramePr>
          <p:cNvPr id="915541" name="Object 85"/>
          <p:cNvGraphicFramePr>
            <a:graphicFrameLocks noChangeAspect="1"/>
          </p:cNvGraphicFramePr>
          <p:nvPr/>
        </p:nvGraphicFramePr>
        <p:xfrm>
          <a:off x="4419600" y="4521200"/>
          <a:ext cx="4500563" cy="487363"/>
        </p:xfrm>
        <a:graphic>
          <a:graphicData uri="http://schemas.openxmlformats.org/presentationml/2006/ole">
            <p:oleObj spid="_x0000_s99332" name="公式" r:id="rId6" imgW="2234880" imgH="241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5530"/>
                                        </p:tgtEl>
                                        <p:attrNameLst>
                                          <p:attrName>style.visibility</p:attrName>
                                        </p:attrNameLst>
                                      </p:cBhvr>
                                      <p:to>
                                        <p:strVal val="visible"/>
                                      </p:to>
                                    </p:set>
                                    <p:animEffect transition="in" filter="wipe(down)">
                                      <p:cBhvr>
                                        <p:cTn id="7" dur="500"/>
                                        <p:tgtEl>
                                          <p:spTgt spid="915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15531"/>
                                        </p:tgtEl>
                                        <p:attrNameLst>
                                          <p:attrName>style.visibility</p:attrName>
                                        </p:attrNameLst>
                                      </p:cBhvr>
                                      <p:to>
                                        <p:strVal val="visible"/>
                                      </p:to>
                                    </p:set>
                                    <p:animEffect transition="in" filter="wipe(down)">
                                      <p:cBhvr>
                                        <p:cTn id="12" dur="500"/>
                                        <p:tgtEl>
                                          <p:spTgt spid="9155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5532"/>
                                        </p:tgtEl>
                                        <p:attrNameLst>
                                          <p:attrName>style.visibility</p:attrName>
                                        </p:attrNameLst>
                                      </p:cBhvr>
                                      <p:to>
                                        <p:strVal val="visible"/>
                                      </p:to>
                                    </p:set>
                                    <p:animEffect transition="in" filter="wipe(left)">
                                      <p:cBhvr>
                                        <p:cTn id="17" dur="500"/>
                                        <p:tgtEl>
                                          <p:spTgt spid="91553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915538"/>
                                        </p:tgtEl>
                                        <p:attrNameLst>
                                          <p:attrName>style.visibility</p:attrName>
                                        </p:attrNameLst>
                                      </p:cBhvr>
                                      <p:to>
                                        <p:strVal val="visible"/>
                                      </p:to>
                                    </p:set>
                                    <p:animEffect transition="in" filter="slide(fromBottom)">
                                      <p:cBhvr>
                                        <p:cTn id="22" dur="1000"/>
                                        <p:tgtEl>
                                          <p:spTgt spid="915538"/>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1" nodeType="clickEffect">
                                  <p:stCondLst>
                                    <p:cond delay="0"/>
                                  </p:stCondLst>
                                  <p:childTnLst>
                                    <p:set>
                                      <p:cBhvr>
                                        <p:cTn id="26" dur="1" fill="hold">
                                          <p:stCondLst>
                                            <p:cond delay="0"/>
                                          </p:stCondLst>
                                        </p:cTn>
                                        <p:tgtEl>
                                          <p:spTgt spid="915539"/>
                                        </p:tgtEl>
                                        <p:attrNameLst>
                                          <p:attrName>style.visibility</p:attrName>
                                        </p:attrNameLst>
                                      </p:cBhvr>
                                      <p:to>
                                        <p:strVal val="visible"/>
                                      </p:to>
                                    </p:set>
                                    <p:animEffect transition="in" filter="wedge">
                                      <p:cBhvr>
                                        <p:cTn id="27" dur="1000"/>
                                        <p:tgtEl>
                                          <p:spTgt spid="91553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1" nodeType="clickEffect">
                                  <p:stCondLst>
                                    <p:cond delay="0"/>
                                  </p:stCondLst>
                                  <p:childTnLst>
                                    <p:set>
                                      <p:cBhvr>
                                        <p:cTn id="31" dur="1" fill="hold">
                                          <p:stCondLst>
                                            <p:cond delay="0"/>
                                          </p:stCondLst>
                                        </p:cTn>
                                        <p:tgtEl>
                                          <p:spTgt spid="915540"/>
                                        </p:tgtEl>
                                        <p:attrNameLst>
                                          <p:attrName>style.visibility</p:attrName>
                                        </p:attrNameLst>
                                      </p:cBhvr>
                                      <p:to>
                                        <p:strVal val="visible"/>
                                      </p:to>
                                    </p:set>
                                    <p:animEffect transition="in" filter="slide(fromBottom)">
                                      <p:cBhvr>
                                        <p:cTn id="32" dur="1000"/>
                                        <p:tgtEl>
                                          <p:spTgt spid="9155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5533"/>
                                        </p:tgtEl>
                                        <p:attrNameLst>
                                          <p:attrName>style.visibility</p:attrName>
                                        </p:attrNameLst>
                                      </p:cBhvr>
                                      <p:to>
                                        <p:strVal val="visible"/>
                                      </p:to>
                                    </p:set>
                                    <p:animEffect transition="in" filter="blinds(horizontal)">
                                      <p:cBhvr>
                                        <p:cTn id="37" dur="2000"/>
                                        <p:tgtEl>
                                          <p:spTgt spid="9155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5534"/>
                                        </p:tgtEl>
                                        <p:attrNameLst>
                                          <p:attrName>style.visibility</p:attrName>
                                        </p:attrNameLst>
                                      </p:cBhvr>
                                      <p:to>
                                        <p:strVal val="visible"/>
                                      </p:to>
                                    </p:set>
                                    <p:animEffect transition="in" filter="wipe(left)">
                                      <p:cBhvr>
                                        <p:cTn id="42" dur="500"/>
                                        <p:tgtEl>
                                          <p:spTgt spid="915534"/>
                                        </p:tgtEl>
                                      </p:cBhvr>
                                    </p:animEffect>
                                  </p:childTnLst>
                                </p:cTn>
                              </p:par>
                            </p:childTnLst>
                          </p:cTn>
                        </p:par>
                        <p:par>
                          <p:cTn id="43" fill="hold">
                            <p:stCondLst>
                              <p:cond delay="500"/>
                            </p:stCondLst>
                            <p:childTnLst>
                              <p:par>
                                <p:cTn id="44" presetID="22" presetClass="entr" presetSubtype="8" fill="hold" grpId="0" nodeType="afterEffect">
                                  <p:stCondLst>
                                    <p:cond delay="500"/>
                                  </p:stCondLst>
                                  <p:childTnLst>
                                    <p:set>
                                      <p:cBhvr>
                                        <p:cTn id="45" dur="1" fill="hold">
                                          <p:stCondLst>
                                            <p:cond delay="0"/>
                                          </p:stCondLst>
                                        </p:cTn>
                                        <p:tgtEl>
                                          <p:spTgt spid="915535"/>
                                        </p:tgtEl>
                                        <p:attrNameLst>
                                          <p:attrName>style.visibility</p:attrName>
                                        </p:attrNameLst>
                                      </p:cBhvr>
                                      <p:to>
                                        <p:strVal val="visible"/>
                                      </p:to>
                                    </p:set>
                                    <p:animEffect transition="in" filter="wipe(left)">
                                      <p:cBhvr>
                                        <p:cTn id="46" dur="500"/>
                                        <p:tgtEl>
                                          <p:spTgt spid="915535"/>
                                        </p:tgtEl>
                                      </p:cBhvr>
                                    </p:animEffect>
                                  </p:childTnLst>
                                </p:cTn>
                              </p:par>
                            </p:childTnLst>
                          </p:cTn>
                        </p:par>
                        <p:par>
                          <p:cTn id="47" fill="hold">
                            <p:stCondLst>
                              <p:cond delay="1500"/>
                            </p:stCondLst>
                            <p:childTnLst>
                              <p:par>
                                <p:cTn id="48" presetID="22" presetClass="entr" presetSubtype="8" fill="hold" grpId="0" nodeType="afterEffect">
                                  <p:stCondLst>
                                    <p:cond delay="1000"/>
                                  </p:stCondLst>
                                  <p:childTnLst>
                                    <p:set>
                                      <p:cBhvr>
                                        <p:cTn id="49" dur="1" fill="hold">
                                          <p:stCondLst>
                                            <p:cond delay="0"/>
                                          </p:stCondLst>
                                        </p:cTn>
                                        <p:tgtEl>
                                          <p:spTgt spid="915536"/>
                                        </p:tgtEl>
                                        <p:attrNameLst>
                                          <p:attrName>style.visibility</p:attrName>
                                        </p:attrNameLst>
                                      </p:cBhvr>
                                      <p:to>
                                        <p:strVal val="visible"/>
                                      </p:to>
                                    </p:set>
                                    <p:animEffect transition="in" filter="wipe(left)">
                                      <p:cBhvr>
                                        <p:cTn id="50" dur="500"/>
                                        <p:tgtEl>
                                          <p:spTgt spid="915536"/>
                                        </p:tgtEl>
                                      </p:cBhvr>
                                    </p:animEffect>
                                  </p:childTnLst>
                                </p:cTn>
                              </p:par>
                            </p:childTnLst>
                          </p:cTn>
                        </p:par>
                        <p:par>
                          <p:cTn id="51" fill="hold">
                            <p:stCondLst>
                              <p:cond delay="3000"/>
                            </p:stCondLst>
                            <p:childTnLst>
                              <p:par>
                                <p:cTn id="52" presetID="22" presetClass="entr" presetSubtype="8" fill="hold" grpId="0" nodeType="afterEffect">
                                  <p:stCondLst>
                                    <p:cond delay="500"/>
                                  </p:stCondLst>
                                  <p:childTnLst>
                                    <p:set>
                                      <p:cBhvr>
                                        <p:cTn id="53" dur="1" fill="hold">
                                          <p:stCondLst>
                                            <p:cond delay="0"/>
                                          </p:stCondLst>
                                        </p:cTn>
                                        <p:tgtEl>
                                          <p:spTgt spid="915537"/>
                                        </p:tgtEl>
                                        <p:attrNameLst>
                                          <p:attrName>style.visibility</p:attrName>
                                        </p:attrNameLst>
                                      </p:cBhvr>
                                      <p:to>
                                        <p:strVal val="visible"/>
                                      </p:to>
                                    </p:set>
                                    <p:animEffect transition="in" filter="wipe(left)">
                                      <p:cBhvr>
                                        <p:cTn id="54" dur="500"/>
                                        <p:tgtEl>
                                          <p:spTgt spid="91553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915541"/>
                                        </p:tgtEl>
                                        <p:attrNameLst>
                                          <p:attrName>style.visibility</p:attrName>
                                        </p:attrNameLst>
                                      </p:cBhvr>
                                      <p:to>
                                        <p:strVal val="visible"/>
                                      </p:to>
                                    </p:set>
                                    <p:animEffect transition="in" filter="barn(inVertical)">
                                      <p:cBhvr>
                                        <p:cTn id="59" dur="2000"/>
                                        <p:tgtEl>
                                          <p:spTgt spid="91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530" grpId="0" animBg="1"/>
      <p:bldP spid="915531" grpId="0" animBg="1"/>
      <p:bldP spid="915532" grpId="0" animBg="1"/>
      <p:bldP spid="915533" grpId="0"/>
      <p:bldP spid="915534" grpId="0"/>
      <p:bldP spid="915535" grpId="0"/>
      <p:bldP spid="915536" grpId="0"/>
      <p:bldP spid="915537" grpId="0"/>
      <p:bldP spid="915538" grpId="0"/>
      <p:bldP spid="915538" grpId="1"/>
      <p:bldP spid="915539" grpId="0"/>
      <p:bldP spid="915539" grpId="1"/>
      <p:bldP spid="915540" grpId="0"/>
      <p:bldP spid="915540" grpId="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Rectangle 4"/>
          <p:cNvSpPr>
            <a:spLocks noChangeArrowheads="1"/>
          </p:cNvSpPr>
          <p:nvPr/>
        </p:nvSpPr>
        <p:spPr bwMode="auto">
          <a:xfrm>
            <a:off x="1692275" y="2417763"/>
            <a:ext cx="1679575" cy="2209800"/>
          </a:xfrm>
          <a:prstGeom prst="rect">
            <a:avLst/>
          </a:prstGeom>
          <a:noFill/>
          <a:ln w="9525">
            <a:noFill/>
            <a:miter lim="800000"/>
            <a:headEnd/>
            <a:tailEnd/>
          </a:ln>
        </p:spPr>
        <p:txBody>
          <a:bodyPr>
            <a:spAutoFit/>
          </a:bodyPr>
          <a:lstStyle/>
          <a:p>
            <a:pPr>
              <a:spcBef>
                <a:spcPct val="20000"/>
              </a:spcBef>
              <a:buClr>
                <a:srgbClr val="A50021"/>
              </a:buClr>
              <a:buSzPct val="75000"/>
              <a:buFont typeface="Wingdings" pitchFamily="2" charset="2"/>
              <a:buNone/>
            </a:pPr>
            <a:r>
              <a:rPr kumimoji="0" lang="zh-CN" altLang="en-US" sz="2400" b="1">
                <a:solidFill>
                  <a:srgbClr val="BA0000"/>
                </a:solidFill>
                <a:ea typeface="宋体" pitchFamily="2" charset="-122"/>
              </a:rPr>
              <a:t>直接计算</a:t>
            </a:r>
          </a:p>
          <a:p>
            <a:pPr>
              <a:spcBef>
                <a:spcPct val="20000"/>
              </a:spcBef>
              <a:buClr>
                <a:srgbClr val="A50021"/>
              </a:buClr>
              <a:buSzPct val="75000"/>
              <a:buFont typeface="Wingdings" pitchFamily="2" charset="2"/>
              <a:buNone/>
            </a:pPr>
            <a:endParaRPr kumimoji="0" lang="zh-CN" altLang="en-US" sz="2400" b="1">
              <a:solidFill>
                <a:srgbClr val="BA0000"/>
              </a:solidFill>
              <a:ea typeface="宋体" pitchFamily="2" charset="-122"/>
            </a:endParaRPr>
          </a:p>
          <a:p>
            <a:pPr>
              <a:spcBef>
                <a:spcPct val="20000"/>
              </a:spcBef>
              <a:buClr>
                <a:srgbClr val="A50021"/>
              </a:buClr>
              <a:buSzPct val="75000"/>
              <a:buFont typeface="Wingdings" pitchFamily="2" charset="2"/>
              <a:buNone/>
            </a:pPr>
            <a:endParaRPr kumimoji="0" lang="zh-CN" altLang="en-US" sz="2400" b="1">
              <a:solidFill>
                <a:srgbClr val="BA0000"/>
              </a:solidFill>
              <a:ea typeface="宋体" pitchFamily="2" charset="-122"/>
            </a:endParaRPr>
          </a:p>
          <a:p>
            <a:pPr>
              <a:spcBef>
                <a:spcPct val="20000"/>
              </a:spcBef>
              <a:buClr>
                <a:srgbClr val="A50021"/>
              </a:buClr>
              <a:buSzPct val="75000"/>
              <a:buFont typeface="Wingdings" pitchFamily="2" charset="2"/>
              <a:buNone/>
            </a:pPr>
            <a:endParaRPr kumimoji="0" lang="zh-CN" altLang="en-US" sz="2400" b="1">
              <a:solidFill>
                <a:srgbClr val="BA0000"/>
              </a:solidFill>
              <a:ea typeface="宋体" pitchFamily="2" charset="-122"/>
            </a:endParaRPr>
          </a:p>
          <a:p>
            <a:pPr>
              <a:spcBef>
                <a:spcPct val="20000"/>
              </a:spcBef>
              <a:buClr>
                <a:srgbClr val="A50021"/>
              </a:buClr>
              <a:buSzPct val="75000"/>
              <a:buFont typeface="Wingdings" pitchFamily="2" charset="2"/>
              <a:buNone/>
            </a:pPr>
            <a:r>
              <a:rPr kumimoji="0" lang="zh-CN" altLang="en-US" sz="2400" b="1">
                <a:solidFill>
                  <a:srgbClr val="BA0000"/>
                </a:solidFill>
                <a:ea typeface="宋体" pitchFamily="2" charset="-122"/>
              </a:rPr>
              <a:t> 推 算</a:t>
            </a:r>
          </a:p>
        </p:txBody>
      </p:sp>
      <p:sp>
        <p:nvSpPr>
          <p:cNvPr id="97292" name="Rectangle 5"/>
          <p:cNvSpPr>
            <a:spLocks noGrp="1" noChangeArrowheads="1"/>
          </p:cNvSpPr>
          <p:nvPr>
            <p:ph type="title"/>
          </p:nvPr>
        </p:nvSpPr>
        <p:spPr bwMode="auto">
          <a:xfrm>
            <a:off x="827088" y="765175"/>
            <a:ext cx="1776412" cy="47625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小结</a:t>
            </a:r>
          </a:p>
        </p:txBody>
      </p:sp>
      <p:sp>
        <p:nvSpPr>
          <p:cNvPr id="911366" name="Rectangle 6"/>
          <p:cNvSpPr>
            <a:spLocks noGrp="1" noChangeArrowheads="1"/>
          </p:cNvSpPr>
          <p:nvPr>
            <p:ph idx="1"/>
          </p:nvPr>
        </p:nvSpPr>
        <p:spPr bwMode="auto">
          <a:xfrm>
            <a:off x="466725" y="1603375"/>
            <a:ext cx="2449513" cy="108108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dirty="0" smtClean="0">
                <a:ea typeface="宋体" pitchFamily="2" charset="-122"/>
              </a:rPr>
              <a:t>基本概念</a:t>
            </a:r>
            <a:endParaRPr lang="zh-CN" altLang="en-US" sz="2800" b="1" dirty="0" smtClean="0">
              <a:ea typeface="宋体" pitchFamily="2" charset="-122"/>
              <a:hlinkClick r:id="rId4" action="ppaction://hlinksldjump"/>
            </a:endParaRPr>
          </a:p>
          <a:p>
            <a:pPr eaLnBrk="1" hangingPunct="1"/>
            <a:r>
              <a:rPr lang="zh-CN" altLang="en-US" sz="2800" b="1" dirty="0" smtClean="0">
                <a:ea typeface="宋体" pitchFamily="2" charset="-122"/>
              </a:rPr>
              <a:t>概率定义</a:t>
            </a:r>
            <a:endParaRPr lang="zh-CN" altLang="en-US" sz="2800" b="1" dirty="0" smtClean="0">
              <a:ea typeface="宋体" pitchFamily="2" charset="-122"/>
              <a:hlinkClick r:id="rId4" action="ppaction://hlinksldjump"/>
            </a:endParaRPr>
          </a:p>
          <a:p>
            <a:pPr eaLnBrk="1" hangingPunct="1">
              <a:buFont typeface="Monotype Sorts" pitchFamily="2" charset="2"/>
              <a:buBlip>
                <a:blip r:embed="rId5"/>
              </a:buBlip>
            </a:pPr>
            <a:endParaRPr lang="zh-CN" altLang="en-US" sz="2400" b="1" dirty="0" smtClean="0">
              <a:solidFill>
                <a:srgbClr val="9900CC"/>
              </a:solidFill>
              <a:hlinkClick r:id="rId4" action="ppaction://hlinksldjump"/>
            </a:endParaRPr>
          </a:p>
        </p:txBody>
      </p:sp>
      <p:graphicFrame>
        <p:nvGraphicFramePr>
          <p:cNvPr id="911367" name="Object 7"/>
          <p:cNvGraphicFramePr>
            <a:graphicFrameLocks noChangeAspect="1"/>
          </p:cNvGraphicFramePr>
          <p:nvPr/>
        </p:nvGraphicFramePr>
        <p:xfrm>
          <a:off x="1619250" y="2613025"/>
          <a:ext cx="381000" cy="1943100"/>
        </p:xfrm>
        <a:graphic>
          <a:graphicData uri="http://schemas.openxmlformats.org/presentationml/2006/ole">
            <p:oleObj spid="_x0000_s97282" name="公式" r:id="rId6" imgW="190440" imgH="1218960" progId="Equation.3">
              <p:embed/>
            </p:oleObj>
          </a:graphicData>
        </a:graphic>
      </p:graphicFrame>
      <p:graphicFrame>
        <p:nvGraphicFramePr>
          <p:cNvPr id="911368" name="Object 8"/>
          <p:cNvGraphicFramePr>
            <a:graphicFrameLocks noChangeAspect="1"/>
          </p:cNvGraphicFramePr>
          <p:nvPr/>
        </p:nvGraphicFramePr>
        <p:xfrm>
          <a:off x="2987675" y="2273300"/>
          <a:ext cx="415925" cy="804863"/>
        </p:xfrm>
        <a:graphic>
          <a:graphicData uri="http://schemas.openxmlformats.org/presentationml/2006/ole">
            <p:oleObj spid="_x0000_s97283" name="公式" r:id="rId7" imgW="190440" imgH="431640" progId="Equation.3">
              <p:embed/>
            </p:oleObj>
          </a:graphicData>
        </a:graphic>
      </p:graphicFrame>
      <p:sp>
        <p:nvSpPr>
          <p:cNvPr id="911369" name="Text Box 9"/>
          <p:cNvSpPr txBox="1">
            <a:spLocks noChangeArrowheads="1"/>
          </p:cNvSpPr>
          <p:nvPr/>
        </p:nvSpPr>
        <p:spPr bwMode="auto">
          <a:xfrm>
            <a:off x="3132138" y="2070100"/>
            <a:ext cx="1676400" cy="1066800"/>
          </a:xfrm>
          <a:prstGeom prst="rect">
            <a:avLst/>
          </a:prstGeom>
          <a:noFill/>
          <a:ln w="9525">
            <a:noFill/>
            <a:miter lim="800000"/>
            <a:headEnd/>
            <a:tailEnd/>
          </a:ln>
        </p:spPr>
        <p:txBody>
          <a:bodyPr>
            <a:spAutoFit/>
          </a:bodyPr>
          <a:lstStyle/>
          <a:p>
            <a:pPr>
              <a:lnSpc>
                <a:spcPct val="160000"/>
              </a:lnSpc>
            </a:pPr>
            <a:r>
              <a:rPr kumimoji="0" lang="zh-CN" altLang="en-US" sz="2000" b="1">
                <a:solidFill>
                  <a:srgbClr val="CC0000"/>
                </a:solidFill>
                <a:ea typeface="宋体" pitchFamily="2" charset="-122"/>
              </a:rPr>
              <a:t>古典概型</a:t>
            </a:r>
          </a:p>
          <a:p>
            <a:pPr>
              <a:lnSpc>
                <a:spcPct val="160000"/>
              </a:lnSpc>
            </a:pPr>
            <a:r>
              <a:rPr kumimoji="0" lang="zh-CN" altLang="en-US" sz="2000" b="1">
                <a:solidFill>
                  <a:srgbClr val="CC0000"/>
                </a:solidFill>
                <a:ea typeface="宋体" pitchFamily="2" charset="-122"/>
              </a:rPr>
              <a:t>几何概率</a:t>
            </a:r>
            <a:endParaRPr kumimoji="0" lang="zh-CN" altLang="en-US" sz="1800" b="1">
              <a:solidFill>
                <a:srgbClr val="CC0000"/>
              </a:solidFill>
              <a:ea typeface="宋体" pitchFamily="2" charset="-122"/>
            </a:endParaRPr>
          </a:p>
        </p:txBody>
      </p:sp>
      <p:sp>
        <p:nvSpPr>
          <p:cNvPr id="911370" name="Rectangle 10"/>
          <p:cNvSpPr>
            <a:spLocks noChangeArrowheads="1"/>
          </p:cNvSpPr>
          <p:nvPr/>
        </p:nvSpPr>
        <p:spPr bwMode="auto">
          <a:xfrm>
            <a:off x="2700338" y="3257550"/>
            <a:ext cx="1800225" cy="2162175"/>
          </a:xfrm>
          <a:prstGeom prst="rect">
            <a:avLst/>
          </a:prstGeom>
          <a:noFill/>
          <a:ln w="9525">
            <a:noFill/>
            <a:miter lim="800000"/>
            <a:headEnd/>
            <a:tailEnd/>
          </a:ln>
        </p:spPr>
        <p:txBody>
          <a:bodyPr>
            <a:spAutoFit/>
          </a:bodyPr>
          <a:lstStyle/>
          <a:p>
            <a:pPr eaLnBrk="0" hangingPunct="0">
              <a:lnSpc>
                <a:spcPct val="170000"/>
              </a:lnSpc>
            </a:pPr>
            <a:r>
              <a:rPr kumimoji="0" lang="zh-CN" altLang="en-US" sz="2000" b="1">
                <a:solidFill>
                  <a:srgbClr val="CC0000"/>
                </a:solidFill>
                <a:ea typeface="宋体" pitchFamily="2" charset="-122"/>
              </a:rPr>
              <a:t>条件概率</a:t>
            </a:r>
          </a:p>
          <a:p>
            <a:pPr eaLnBrk="0" hangingPunct="0">
              <a:lnSpc>
                <a:spcPct val="170000"/>
              </a:lnSpc>
            </a:pPr>
            <a:r>
              <a:rPr kumimoji="0" lang="zh-CN" altLang="en-US" sz="2000" b="1">
                <a:solidFill>
                  <a:srgbClr val="CC0000"/>
                </a:solidFill>
                <a:ea typeface="宋体" pitchFamily="2" charset="-122"/>
              </a:rPr>
              <a:t>利用独立性</a:t>
            </a:r>
          </a:p>
          <a:p>
            <a:pPr eaLnBrk="0" hangingPunct="0">
              <a:lnSpc>
                <a:spcPct val="170000"/>
              </a:lnSpc>
            </a:pPr>
            <a:endParaRPr kumimoji="0" lang="zh-CN" altLang="en-US" sz="2000" b="1">
              <a:solidFill>
                <a:srgbClr val="CC0000"/>
              </a:solidFill>
              <a:ea typeface="宋体" pitchFamily="2" charset="-122"/>
            </a:endParaRPr>
          </a:p>
          <a:p>
            <a:pPr eaLnBrk="0" hangingPunct="0">
              <a:lnSpc>
                <a:spcPct val="170000"/>
              </a:lnSpc>
            </a:pPr>
            <a:r>
              <a:rPr kumimoji="0" lang="zh-CN" altLang="en-US" sz="2000" b="1">
                <a:solidFill>
                  <a:srgbClr val="CC0000"/>
                </a:solidFill>
                <a:ea typeface="宋体" pitchFamily="2" charset="-122"/>
              </a:rPr>
              <a:t>重要公式</a:t>
            </a:r>
            <a:endParaRPr kumimoji="0" lang="zh-CN" altLang="en-US" sz="2000" b="1">
              <a:solidFill>
                <a:srgbClr val="BA0000"/>
              </a:solidFill>
              <a:ea typeface="宋体" pitchFamily="2" charset="-122"/>
            </a:endParaRPr>
          </a:p>
        </p:txBody>
      </p:sp>
      <p:graphicFrame>
        <p:nvGraphicFramePr>
          <p:cNvPr id="911371" name="Object 11"/>
          <p:cNvGraphicFramePr>
            <a:graphicFrameLocks noChangeAspect="1"/>
          </p:cNvGraphicFramePr>
          <p:nvPr/>
        </p:nvGraphicFramePr>
        <p:xfrm>
          <a:off x="2555875" y="3403600"/>
          <a:ext cx="482600" cy="2016125"/>
        </p:xfrm>
        <a:graphic>
          <a:graphicData uri="http://schemas.openxmlformats.org/presentationml/2006/ole">
            <p:oleObj spid="_x0000_s97284" name="公式" r:id="rId8" imgW="190440" imgH="838080" progId="Equation.3">
              <p:embed/>
            </p:oleObj>
          </a:graphicData>
        </a:graphic>
      </p:graphicFrame>
      <p:sp>
        <p:nvSpPr>
          <p:cNvPr id="911372" name="Text Box 12"/>
          <p:cNvSpPr txBox="1">
            <a:spLocks noChangeArrowheads="1"/>
          </p:cNvSpPr>
          <p:nvPr/>
        </p:nvSpPr>
        <p:spPr bwMode="auto">
          <a:xfrm>
            <a:off x="495300" y="3306763"/>
            <a:ext cx="1393825" cy="457200"/>
          </a:xfrm>
          <a:prstGeom prst="rect">
            <a:avLst/>
          </a:prstGeom>
          <a:noFill/>
          <a:ln w="9525">
            <a:noFill/>
            <a:miter lim="800000"/>
            <a:headEnd/>
            <a:tailEnd/>
          </a:ln>
        </p:spPr>
        <p:txBody>
          <a:bodyPr wrap="none">
            <a:spAutoFit/>
          </a:bodyPr>
          <a:lstStyle/>
          <a:p>
            <a:pPr>
              <a:buFontTx/>
              <a:buBlip>
                <a:blip r:embed="rId5"/>
              </a:buBlip>
            </a:pPr>
            <a:r>
              <a:rPr lang="zh-CN" altLang="en-US" sz="2000">
                <a:ea typeface="宋体" pitchFamily="2" charset="-122"/>
              </a:rPr>
              <a:t>   </a:t>
            </a:r>
            <a:r>
              <a:rPr lang="zh-CN" altLang="en-US" sz="2400" b="1">
                <a:solidFill>
                  <a:srgbClr val="A50021"/>
                </a:solidFill>
                <a:ea typeface="宋体" pitchFamily="2" charset="-122"/>
              </a:rPr>
              <a:t>计算</a:t>
            </a:r>
            <a:r>
              <a:rPr lang="zh-CN" altLang="en-US" sz="2400">
                <a:ea typeface="宋体" pitchFamily="2" charset="-122"/>
              </a:rPr>
              <a:t>   </a:t>
            </a:r>
            <a:endParaRPr lang="zh-CN" altLang="en-US" sz="2000">
              <a:ea typeface="宋体" pitchFamily="2" charset="-122"/>
            </a:endParaRPr>
          </a:p>
        </p:txBody>
      </p:sp>
      <p:graphicFrame>
        <p:nvGraphicFramePr>
          <p:cNvPr id="911373" name="Object 13"/>
          <p:cNvGraphicFramePr>
            <a:graphicFrameLocks noChangeAspect="1"/>
          </p:cNvGraphicFramePr>
          <p:nvPr/>
        </p:nvGraphicFramePr>
        <p:xfrm>
          <a:off x="3779838" y="4556125"/>
          <a:ext cx="415925" cy="1295400"/>
        </p:xfrm>
        <a:graphic>
          <a:graphicData uri="http://schemas.openxmlformats.org/presentationml/2006/ole">
            <p:oleObj spid="_x0000_s97285" name="公式" r:id="rId9" imgW="190440" imgH="787320" progId="Equation.3">
              <p:embed/>
            </p:oleObj>
          </a:graphicData>
        </a:graphic>
      </p:graphicFrame>
      <p:sp>
        <p:nvSpPr>
          <p:cNvPr id="911374" name="Rectangle 14"/>
          <p:cNvSpPr>
            <a:spLocks noChangeArrowheads="1"/>
          </p:cNvSpPr>
          <p:nvPr/>
        </p:nvSpPr>
        <p:spPr bwMode="auto">
          <a:xfrm>
            <a:off x="3924300" y="4508500"/>
            <a:ext cx="1873250" cy="1355725"/>
          </a:xfrm>
          <a:prstGeom prst="rect">
            <a:avLst/>
          </a:prstGeom>
          <a:noFill/>
          <a:ln w="9525">
            <a:noFill/>
            <a:miter lim="800000"/>
            <a:headEnd/>
            <a:tailEnd/>
          </a:ln>
        </p:spPr>
        <p:txBody>
          <a:bodyPr anchor="ctr">
            <a:spAutoFit/>
          </a:bodyPr>
          <a:lstStyle/>
          <a:p>
            <a:pPr>
              <a:lnSpc>
                <a:spcPct val="90000"/>
              </a:lnSpc>
            </a:pPr>
            <a:r>
              <a:rPr lang="zh-CN" altLang="en-US" sz="2000" b="1">
                <a:solidFill>
                  <a:srgbClr val="000099"/>
                </a:solidFill>
                <a:ea typeface="宋体" pitchFamily="2" charset="-122"/>
              </a:rPr>
              <a:t>乘法公式</a:t>
            </a:r>
          </a:p>
          <a:p>
            <a:pPr>
              <a:lnSpc>
                <a:spcPct val="90000"/>
              </a:lnSpc>
            </a:pPr>
            <a:endParaRPr lang="zh-CN" altLang="en-US" sz="2000" b="1">
              <a:solidFill>
                <a:srgbClr val="000099"/>
              </a:solidFill>
              <a:ea typeface="宋体" pitchFamily="2" charset="-122"/>
            </a:endParaRPr>
          </a:p>
          <a:p>
            <a:pPr>
              <a:lnSpc>
                <a:spcPct val="90000"/>
              </a:lnSpc>
            </a:pPr>
            <a:r>
              <a:rPr lang="zh-CN" altLang="en-US" sz="2000" b="1">
                <a:solidFill>
                  <a:srgbClr val="000099"/>
                </a:solidFill>
                <a:ea typeface="宋体" pitchFamily="2" charset="-122"/>
              </a:rPr>
              <a:t>全概率公式</a:t>
            </a:r>
          </a:p>
          <a:p>
            <a:pPr>
              <a:lnSpc>
                <a:spcPct val="90000"/>
              </a:lnSpc>
            </a:pPr>
            <a:endParaRPr lang="zh-CN" altLang="en-US" sz="1200" b="1">
              <a:solidFill>
                <a:srgbClr val="000099"/>
              </a:solidFill>
              <a:ea typeface="宋体" pitchFamily="2" charset="-122"/>
            </a:endParaRPr>
          </a:p>
          <a:p>
            <a:pPr>
              <a:lnSpc>
                <a:spcPct val="90000"/>
              </a:lnSpc>
            </a:pPr>
            <a:r>
              <a:rPr lang="en-US" altLang="zh-CN" sz="2000" b="1">
                <a:solidFill>
                  <a:srgbClr val="000099"/>
                </a:solidFill>
                <a:ea typeface="宋体" pitchFamily="2" charset="-122"/>
              </a:rPr>
              <a:t>Bayes</a:t>
            </a:r>
            <a:r>
              <a:rPr lang="zh-CN" altLang="en-US" sz="2000" b="1">
                <a:solidFill>
                  <a:srgbClr val="000099"/>
                </a:solidFill>
                <a:ea typeface="宋体" pitchFamily="2" charset="-122"/>
              </a:rPr>
              <a:t>公式</a:t>
            </a:r>
          </a:p>
        </p:txBody>
      </p:sp>
      <p:sp>
        <p:nvSpPr>
          <p:cNvPr id="911375" name="Rectangle 15"/>
          <p:cNvSpPr>
            <a:spLocks noChangeArrowheads="1"/>
          </p:cNvSpPr>
          <p:nvPr/>
        </p:nvSpPr>
        <p:spPr bwMode="auto">
          <a:xfrm>
            <a:off x="4283075" y="3968750"/>
            <a:ext cx="2592388" cy="396875"/>
          </a:xfrm>
          <a:prstGeom prst="rect">
            <a:avLst/>
          </a:prstGeom>
          <a:noFill/>
          <a:ln w="9525">
            <a:noFill/>
            <a:miter lim="800000"/>
            <a:headEnd/>
            <a:tailEnd/>
          </a:ln>
        </p:spPr>
        <p:txBody>
          <a:bodyPr>
            <a:spAutoFit/>
          </a:bodyPr>
          <a:lstStyle/>
          <a:p>
            <a:pPr>
              <a:spcBef>
                <a:spcPct val="50000"/>
              </a:spcBef>
            </a:pP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AB</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p>
        </p:txBody>
      </p:sp>
      <p:graphicFrame>
        <p:nvGraphicFramePr>
          <p:cNvPr id="911376" name="Object 16"/>
          <p:cNvGraphicFramePr>
            <a:graphicFrameLocks noChangeAspect="1"/>
          </p:cNvGraphicFramePr>
          <p:nvPr/>
        </p:nvGraphicFramePr>
        <p:xfrm>
          <a:off x="5467350" y="4953000"/>
          <a:ext cx="2744788" cy="673100"/>
        </p:xfrm>
        <a:graphic>
          <a:graphicData uri="http://schemas.openxmlformats.org/presentationml/2006/ole">
            <p:oleObj spid="_x0000_s97286" name="公式" r:id="rId10" imgW="1650960" imgH="406080" progId="Equation.3">
              <p:embed/>
            </p:oleObj>
          </a:graphicData>
        </a:graphic>
      </p:graphicFrame>
      <p:sp>
        <p:nvSpPr>
          <p:cNvPr id="911377" name="Rectangle 17"/>
          <p:cNvSpPr>
            <a:spLocks noChangeArrowheads="1"/>
          </p:cNvSpPr>
          <p:nvPr/>
        </p:nvSpPr>
        <p:spPr bwMode="auto">
          <a:xfrm>
            <a:off x="5148263" y="4484688"/>
            <a:ext cx="4176712" cy="431800"/>
          </a:xfrm>
          <a:prstGeom prst="rect">
            <a:avLst/>
          </a:prstGeom>
          <a:noFill/>
          <a:ln w="9525">
            <a:noFill/>
            <a:miter lim="800000"/>
            <a:headEnd/>
            <a:tailEnd/>
          </a:ln>
        </p:spPr>
        <p:txBody>
          <a:bodyPr wrap="none" anchor="ctr"/>
          <a:lstStyle/>
          <a:p>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AB</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B</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 </a:t>
            </a:r>
            <a:r>
              <a:rPr lang="en-US" altLang="zh-CN" sz="2000" b="1">
                <a:solidFill>
                  <a:srgbClr val="000099"/>
                </a:solidFill>
                <a:latin typeface="宋体" pitchFamily="2" charset="-122"/>
                <a:ea typeface="宋体" pitchFamily="2" charset="-122"/>
              </a:rPr>
              <a:t>(</a:t>
            </a:r>
            <a:r>
              <a:rPr lang="en-US" altLang="zh-CN" sz="800" b="1" baseline="-25000">
                <a:solidFill>
                  <a:srgbClr val="000099"/>
                </a:solidFill>
                <a:latin typeface="宋体" pitchFamily="2" charset="-122"/>
                <a:ea typeface="宋体" pitchFamily="2" charset="-122"/>
              </a:rPr>
              <a:t> </a:t>
            </a:r>
            <a:r>
              <a:rPr lang="en-US" altLang="zh-CN" sz="2000" b="1" i="1">
                <a:solidFill>
                  <a:srgbClr val="000099"/>
                </a:solidFill>
                <a:ea typeface="宋体" pitchFamily="2" charset="-122"/>
              </a:rPr>
              <a:t>P</a:t>
            </a:r>
            <a:r>
              <a:rPr lang="en-US" altLang="zh-CN" sz="2000" b="1">
                <a:solidFill>
                  <a:srgbClr val="000099"/>
                </a:solidFill>
                <a:latin typeface="宋体" pitchFamily="2" charset="-122"/>
                <a:ea typeface="宋体" pitchFamily="2" charset="-122"/>
              </a:rPr>
              <a:t>(</a:t>
            </a:r>
            <a:r>
              <a:rPr lang="en-US" altLang="zh-CN" sz="2000" b="1" i="1">
                <a:solidFill>
                  <a:srgbClr val="000099"/>
                </a:solidFill>
                <a:ea typeface="宋体" pitchFamily="2" charset="-122"/>
              </a:rPr>
              <a:t>A</a:t>
            </a:r>
            <a:r>
              <a:rPr lang="en-US" altLang="zh-CN" sz="2000" b="1">
                <a:solidFill>
                  <a:srgbClr val="000099"/>
                </a:solidFill>
                <a:latin typeface="宋体" pitchFamily="2" charset="-122"/>
                <a:ea typeface="宋体" pitchFamily="2" charset="-122"/>
              </a:rPr>
              <a:t>)</a:t>
            </a:r>
            <a:r>
              <a:rPr lang="en-US" altLang="zh-CN" sz="2000" b="1">
                <a:solidFill>
                  <a:srgbClr val="000099"/>
                </a:solidFill>
                <a:ea typeface="宋体" pitchFamily="2" charset="-122"/>
              </a:rPr>
              <a:t>&gt;</a:t>
            </a:r>
            <a:r>
              <a:rPr lang="en-US" altLang="zh-CN" sz="1200" b="1" baseline="-25000">
                <a:solidFill>
                  <a:srgbClr val="000099"/>
                </a:solidFill>
                <a:ea typeface="宋体" pitchFamily="2" charset="-122"/>
              </a:rPr>
              <a:t> </a:t>
            </a:r>
            <a:r>
              <a:rPr lang="en-US" altLang="zh-CN" sz="2000" b="1">
                <a:solidFill>
                  <a:srgbClr val="000099"/>
                </a:solidFill>
                <a:ea typeface="宋体" pitchFamily="2" charset="-122"/>
              </a:rPr>
              <a:t>0</a:t>
            </a:r>
            <a:r>
              <a:rPr lang="en-US" altLang="zh-CN" sz="2000" b="1">
                <a:solidFill>
                  <a:srgbClr val="000099"/>
                </a:solidFill>
                <a:latin typeface="宋体" pitchFamily="2" charset="-122"/>
                <a:ea typeface="宋体" pitchFamily="2" charset="-122"/>
              </a:rPr>
              <a:t>)</a:t>
            </a:r>
          </a:p>
        </p:txBody>
      </p:sp>
      <p:graphicFrame>
        <p:nvGraphicFramePr>
          <p:cNvPr id="911378" name="Object 18"/>
          <p:cNvGraphicFramePr>
            <a:graphicFrameLocks noChangeAspect="1"/>
          </p:cNvGraphicFramePr>
          <p:nvPr/>
        </p:nvGraphicFramePr>
        <p:xfrm>
          <a:off x="4211638" y="5680075"/>
          <a:ext cx="5040312" cy="747713"/>
        </p:xfrm>
        <a:graphic>
          <a:graphicData uri="http://schemas.openxmlformats.org/presentationml/2006/ole">
            <p:oleObj spid="_x0000_s97287" name="公式" r:id="rId11" imgW="3073320" imgH="457200" progId="Equation.3">
              <p:embed/>
            </p:oleObj>
          </a:graphicData>
        </a:graphic>
      </p:graphicFrame>
      <p:graphicFrame>
        <p:nvGraphicFramePr>
          <p:cNvPr id="911379" name="Object 19"/>
          <p:cNvGraphicFramePr>
            <a:graphicFrameLocks noChangeAspect="1"/>
          </p:cNvGraphicFramePr>
          <p:nvPr/>
        </p:nvGraphicFramePr>
        <p:xfrm>
          <a:off x="3995738" y="3332163"/>
          <a:ext cx="2016125" cy="693737"/>
        </p:xfrm>
        <a:graphic>
          <a:graphicData uri="http://schemas.openxmlformats.org/presentationml/2006/ole">
            <p:oleObj spid="_x0000_s97288" name="公式" r:id="rId12" imgW="1218960" imgH="419040" progId="Equation.3">
              <p:embed/>
            </p:oleObj>
          </a:graphicData>
        </a:graphic>
      </p:graphicFrame>
      <p:sp>
        <p:nvSpPr>
          <p:cNvPr id="911380" name="Text Box 20"/>
          <p:cNvSpPr txBox="1">
            <a:spLocks noChangeArrowheads="1"/>
          </p:cNvSpPr>
          <p:nvPr/>
        </p:nvSpPr>
        <p:spPr bwMode="auto">
          <a:xfrm>
            <a:off x="4559300" y="2455863"/>
            <a:ext cx="1584325" cy="427037"/>
          </a:xfrm>
          <a:prstGeom prst="rect">
            <a:avLst/>
          </a:prstGeom>
          <a:noFill/>
          <a:ln w="9525">
            <a:noFill/>
            <a:miter lim="800000"/>
            <a:headEnd/>
            <a:tailEnd/>
          </a:ln>
        </p:spPr>
        <p:txBody>
          <a:bodyPr anchor="ctr">
            <a:spAutoFit/>
          </a:bodyPr>
          <a:lstStyle/>
          <a:p>
            <a:pPr>
              <a:lnSpc>
                <a:spcPct val="110000"/>
              </a:lnSpc>
              <a:spcBef>
                <a:spcPct val="50000"/>
              </a:spcBef>
            </a:pPr>
            <a:r>
              <a:rPr lang="zh-CN" altLang="en-US" sz="2000" b="1">
                <a:solidFill>
                  <a:srgbClr val="000099"/>
                </a:solidFill>
                <a:ea typeface="宋体" pitchFamily="2" charset="-122"/>
              </a:rPr>
              <a:t> 等可能性</a:t>
            </a:r>
          </a:p>
        </p:txBody>
      </p:sp>
      <p:grpSp>
        <p:nvGrpSpPr>
          <p:cNvPr id="2" name="Group 21"/>
          <p:cNvGrpSpPr>
            <a:grpSpLocks/>
          </p:cNvGrpSpPr>
          <p:nvPr/>
        </p:nvGrpSpPr>
        <p:grpSpPr bwMode="auto">
          <a:xfrm>
            <a:off x="4357688" y="2435225"/>
            <a:ext cx="282575" cy="525463"/>
            <a:chOff x="4332" y="3612"/>
            <a:chExt cx="318" cy="453"/>
          </a:xfrm>
        </p:grpSpPr>
        <p:sp>
          <p:nvSpPr>
            <p:cNvPr id="97303" name="Line 22"/>
            <p:cNvSpPr>
              <a:spLocks noChangeShapeType="1"/>
            </p:cNvSpPr>
            <p:nvPr/>
          </p:nvSpPr>
          <p:spPr bwMode="auto">
            <a:xfrm flipV="1">
              <a:off x="4332" y="3838"/>
              <a:ext cx="318" cy="227"/>
            </a:xfrm>
            <a:prstGeom prst="line">
              <a:avLst/>
            </a:prstGeom>
            <a:noFill/>
            <a:ln w="22225">
              <a:solidFill>
                <a:srgbClr val="000099"/>
              </a:solidFill>
              <a:round/>
              <a:headEnd/>
              <a:tailEnd/>
            </a:ln>
          </p:spPr>
          <p:txBody>
            <a:bodyPr/>
            <a:lstStyle/>
            <a:p>
              <a:endParaRPr lang="zh-CN" altLang="en-US"/>
            </a:p>
          </p:txBody>
        </p:sp>
        <p:sp>
          <p:nvSpPr>
            <p:cNvPr id="97304" name="Line 23"/>
            <p:cNvSpPr>
              <a:spLocks noChangeShapeType="1"/>
            </p:cNvSpPr>
            <p:nvPr/>
          </p:nvSpPr>
          <p:spPr bwMode="auto">
            <a:xfrm>
              <a:off x="4332" y="3612"/>
              <a:ext cx="317" cy="226"/>
            </a:xfrm>
            <a:prstGeom prst="line">
              <a:avLst/>
            </a:prstGeom>
            <a:noFill/>
            <a:ln w="25400">
              <a:solidFill>
                <a:srgbClr val="000099"/>
              </a:solidFill>
              <a:round/>
              <a:headEnd/>
              <a:tailEnd/>
            </a:ln>
          </p:spPr>
          <p:txBody>
            <a:bodyPr/>
            <a:lstStyle/>
            <a:p>
              <a:endParaRPr lang="zh-CN" altLang="en-US"/>
            </a:p>
          </p:txBody>
        </p:sp>
      </p:grpSp>
      <p:graphicFrame>
        <p:nvGraphicFramePr>
          <p:cNvPr id="911384" name="Object 24"/>
          <p:cNvGraphicFramePr>
            <a:graphicFrameLocks noChangeAspect="1"/>
          </p:cNvGraphicFramePr>
          <p:nvPr/>
        </p:nvGraphicFramePr>
        <p:xfrm>
          <a:off x="5795963" y="2057400"/>
          <a:ext cx="3240087" cy="660400"/>
        </p:xfrm>
        <a:graphic>
          <a:graphicData uri="http://schemas.openxmlformats.org/presentationml/2006/ole">
            <p:oleObj spid="_x0000_s97289" name="公式" r:id="rId13" imgW="2057400" imgH="419040" progId="Equation.3">
              <p:embed/>
            </p:oleObj>
          </a:graphicData>
        </a:graphic>
      </p:graphicFrame>
      <p:graphicFrame>
        <p:nvGraphicFramePr>
          <p:cNvPr id="911385" name="Object 25"/>
          <p:cNvGraphicFramePr>
            <a:graphicFrameLocks noChangeAspect="1"/>
          </p:cNvGraphicFramePr>
          <p:nvPr/>
        </p:nvGraphicFramePr>
        <p:xfrm>
          <a:off x="5867400" y="2649538"/>
          <a:ext cx="2089150" cy="657225"/>
        </p:xfrm>
        <a:graphic>
          <a:graphicData uri="http://schemas.openxmlformats.org/presentationml/2006/ole">
            <p:oleObj spid="_x0000_s97290" name="公式" r:id="rId14" imgW="1155600" imgH="419040" progId="Equation.3">
              <p:embed/>
            </p:oleObj>
          </a:graphicData>
        </a:graphic>
      </p:graphicFrame>
      <p:sp>
        <p:nvSpPr>
          <p:cNvPr id="911386" name="AutoShape 26"/>
          <p:cNvSpPr>
            <a:spLocks noChangeArrowheads="1"/>
          </p:cNvSpPr>
          <p:nvPr/>
        </p:nvSpPr>
        <p:spPr bwMode="auto">
          <a:xfrm>
            <a:off x="6300788" y="3403600"/>
            <a:ext cx="2879725" cy="360363"/>
          </a:xfrm>
          <a:prstGeom prst="wedgeRoundRectCallout">
            <a:avLst>
              <a:gd name="adj1" fmla="val -64111"/>
              <a:gd name="adj2" fmla="val -286565"/>
              <a:gd name="adj3" fmla="val 16667"/>
            </a:avLst>
          </a:prstGeom>
          <a:solidFill>
            <a:schemeClr val="accent1"/>
          </a:solidFill>
          <a:ln w="9525">
            <a:solidFill>
              <a:srgbClr val="0000CC"/>
            </a:solidFill>
            <a:miter lim="800000"/>
            <a:headEnd/>
            <a:tailEnd/>
          </a:ln>
        </p:spPr>
        <p:txBody>
          <a:bodyPr lIns="18000" rIns="18000" anchor="ctr"/>
          <a:lstStyle/>
          <a:p>
            <a:pPr algn="ctr"/>
            <a:r>
              <a:rPr kumimoji="0" lang="zh-CN" altLang="en-US" sz="2000" b="1">
                <a:solidFill>
                  <a:srgbClr val="0000CC"/>
                </a:solidFill>
                <a:ea typeface="宋体" pitchFamily="2" charset="-122"/>
              </a:rPr>
              <a:t>有包含或主从关系时用   </a:t>
            </a:r>
            <a:endParaRPr lang="zh-CN" altLang="en-US" sz="2000" b="1">
              <a:solidFill>
                <a:srgbClr val="0000CC"/>
              </a:solidFill>
              <a:latin typeface="宋体" pitchFamily="2" charset="-122"/>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11366">
                                            <p:txEl>
                                              <p:pRg st="0" end="0"/>
                                            </p:txEl>
                                          </p:spTgt>
                                        </p:tgtEl>
                                        <p:attrNameLst>
                                          <p:attrName>style.visibility</p:attrName>
                                        </p:attrNameLst>
                                      </p:cBhvr>
                                      <p:to>
                                        <p:strVal val="visible"/>
                                      </p:to>
                                    </p:set>
                                    <p:animEffect transition="in" filter="barn(inHorizontal)">
                                      <p:cBhvr>
                                        <p:cTn id="7" dur="500"/>
                                        <p:tgtEl>
                                          <p:spTgt spid="911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11366">
                                            <p:txEl>
                                              <p:pRg st="1" end="1"/>
                                            </p:txEl>
                                          </p:spTgt>
                                        </p:tgtEl>
                                        <p:attrNameLst>
                                          <p:attrName>style.visibility</p:attrName>
                                        </p:attrNameLst>
                                      </p:cBhvr>
                                      <p:to>
                                        <p:strVal val="visible"/>
                                      </p:to>
                                    </p:set>
                                    <p:animEffect transition="in" filter="barn(inHorizontal)">
                                      <p:cBhvr>
                                        <p:cTn id="12" dur="500"/>
                                        <p:tgtEl>
                                          <p:spTgt spid="911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911372"/>
                                        </p:tgtEl>
                                        <p:attrNameLst>
                                          <p:attrName>style.visibility</p:attrName>
                                        </p:attrNameLst>
                                      </p:cBhvr>
                                      <p:to>
                                        <p:strVal val="visible"/>
                                      </p:to>
                                    </p:set>
                                    <p:animEffect transition="in" filter="blinds(vertical)">
                                      <p:cBhvr>
                                        <p:cTn id="17" dur="500"/>
                                        <p:tgtEl>
                                          <p:spTgt spid="91137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911367"/>
                                        </p:tgtEl>
                                        <p:attrNameLst>
                                          <p:attrName>style.visibility</p:attrName>
                                        </p:attrNameLst>
                                      </p:cBhvr>
                                      <p:to>
                                        <p:strVal val="visible"/>
                                      </p:to>
                                    </p:set>
                                    <p:animEffect transition="in" filter="barn(outHorizontal)">
                                      <p:cBhvr>
                                        <p:cTn id="22" dur="500"/>
                                        <p:tgtEl>
                                          <p:spTgt spid="911367"/>
                                        </p:tgtEl>
                                      </p:cBhvr>
                                    </p:animEffect>
                                  </p:childTnLst>
                                </p:cTn>
                              </p:par>
                            </p:childTnLst>
                          </p:cTn>
                        </p:par>
                        <p:par>
                          <p:cTn id="23" fill="hold">
                            <p:stCondLst>
                              <p:cond delay="500"/>
                            </p:stCondLst>
                            <p:childTnLst>
                              <p:par>
                                <p:cTn id="24" presetID="16" presetClass="entr" presetSubtype="26" fill="hold" grpId="0" nodeType="afterEffect">
                                  <p:stCondLst>
                                    <p:cond delay="0"/>
                                  </p:stCondLst>
                                  <p:childTnLst>
                                    <p:set>
                                      <p:cBhvr>
                                        <p:cTn id="25" dur="1" fill="hold">
                                          <p:stCondLst>
                                            <p:cond delay="0"/>
                                          </p:stCondLst>
                                        </p:cTn>
                                        <p:tgtEl>
                                          <p:spTgt spid="911364"/>
                                        </p:tgtEl>
                                        <p:attrNameLst>
                                          <p:attrName>style.visibility</p:attrName>
                                        </p:attrNameLst>
                                      </p:cBhvr>
                                      <p:to>
                                        <p:strVal val="visible"/>
                                      </p:to>
                                    </p:set>
                                    <p:animEffect transition="in" filter="barn(inHorizontal)">
                                      <p:cBhvr>
                                        <p:cTn id="26" dur="500"/>
                                        <p:tgtEl>
                                          <p:spTgt spid="91136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911368"/>
                                        </p:tgtEl>
                                        <p:attrNameLst>
                                          <p:attrName>style.visibility</p:attrName>
                                        </p:attrNameLst>
                                      </p:cBhvr>
                                      <p:to>
                                        <p:strVal val="visible"/>
                                      </p:to>
                                    </p:set>
                                    <p:animEffect transition="in" filter="barn(inHorizontal)">
                                      <p:cBhvr>
                                        <p:cTn id="31" dur="500"/>
                                        <p:tgtEl>
                                          <p:spTgt spid="911368"/>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11369"/>
                                        </p:tgtEl>
                                        <p:attrNameLst>
                                          <p:attrName>style.visibility</p:attrName>
                                        </p:attrNameLst>
                                      </p:cBhvr>
                                      <p:to>
                                        <p:strVal val="visible"/>
                                      </p:to>
                                    </p:set>
                                    <p:animEffect transition="in" filter="fade">
                                      <p:cBhvr>
                                        <p:cTn id="35" dur="1000"/>
                                        <p:tgtEl>
                                          <p:spTgt spid="91136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11380"/>
                                        </p:tgtEl>
                                        <p:attrNameLst>
                                          <p:attrName>style.visibility</p:attrName>
                                        </p:attrNameLst>
                                      </p:cBhvr>
                                      <p:to>
                                        <p:strVal val="visible"/>
                                      </p:to>
                                    </p:set>
                                    <p:animEffect transition="in" filter="wipe(left)">
                                      <p:cBhvr>
                                        <p:cTn id="43" dur="2000"/>
                                        <p:tgtEl>
                                          <p:spTgt spid="911380"/>
                                        </p:tgtEl>
                                      </p:cBhvr>
                                    </p:animEffect>
                                  </p:childTnLst>
                                </p:cTn>
                              </p:par>
                              <p:par>
                                <p:cTn id="44" presetID="9" presetClass="entr" presetSubtype="0" fill="hold" nodeType="withEffect">
                                  <p:stCondLst>
                                    <p:cond delay="1000"/>
                                  </p:stCondLst>
                                  <p:childTnLst>
                                    <p:set>
                                      <p:cBhvr>
                                        <p:cTn id="45" dur="1" fill="hold">
                                          <p:stCondLst>
                                            <p:cond delay="0"/>
                                          </p:stCondLst>
                                        </p:cTn>
                                        <p:tgtEl>
                                          <p:spTgt spid="911384"/>
                                        </p:tgtEl>
                                        <p:attrNameLst>
                                          <p:attrName>style.visibility</p:attrName>
                                        </p:attrNameLst>
                                      </p:cBhvr>
                                      <p:to>
                                        <p:strVal val="visible"/>
                                      </p:to>
                                    </p:set>
                                    <p:animEffect transition="in" filter="dissolve">
                                      <p:cBhvr>
                                        <p:cTn id="46" dur="500"/>
                                        <p:tgtEl>
                                          <p:spTgt spid="911384"/>
                                        </p:tgtEl>
                                      </p:cBhvr>
                                    </p:animEffect>
                                  </p:childTnLst>
                                </p:cTn>
                              </p:par>
                              <p:par>
                                <p:cTn id="47" presetID="13" presetClass="entr" presetSubtype="32" fill="hold" nodeType="withEffect">
                                  <p:stCondLst>
                                    <p:cond delay="1000"/>
                                  </p:stCondLst>
                                  <p:childTnLst>
                                    <p:set>
                                      <p:cBhvr>
                                        <p:cTn id="48" dur="1" fill="hold">
                                          <p:stCondLst>
                                            <p:cond delay="0"/>
                                          </p:stCondLst>
                                        </p:cTn>
                                        <p:tgtEl>
                                          <p:spTgt spid="911385"/>
                                        </p:tgtEl>
                                        <p:attrNameLst>
                                          <p:attrName>style.visibility</p:attrName>
                                        </p:attrNameLst>
                                      </p:cBhvr>
                                      <p:to>
                                        <p:strVal val="visible"/>
                                      </p:to>
                                    </p:set>
                                    <p:animEffect transition="in" filter="plus(out)">
                                      <p:cBhvr>
                                        <p:cTn id="49" dur="1000"/>
                                        <p:tgtEl>
                                          <p:spTgt spid="91138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6" fill="hold" nodeType="clickEffect">
                                  <p:stCondLst>
                                    <p:cond delay="0"/>
                                  </p:stCondLst>
                                  <p:childTnLst>
                                    <p:set>
                                      <p:cBhvr>
                                        <p:cTn id="53" dur="1" fill="hold">
                                          <p:stCondLst>
                                            <p:cond delay="0"/>
                                          </p:stCondLst>
                                        </p:cTn>
                                        <p:tgtEl>
                                          <p:spTgt spid="911371"/>
                                        </p:tgtEl>
                                        <p:attrNameLst>
                                          <p:attrName>style.visibility</p:attrName>
                                        </p:attrNameLst>
                                      </p:cBhvr>
                                      <p:to>
                                        <p:strVal val="visible"/>
                                      </p:to>
                                    </p:set>
                                    <p:animEffect transition="in" filter="barn(inHorizontal)">
                                      <p:cBhvr>
                                        <p:cTn id="54" dur="500"/>
                                        <p:tgtEl>
                                          <p:spTgt spid="911371"/>
                                        </p:tgtEl>
                                      </p:cBhvr>
                                    </p:animEffect>
                                  </p:childTnLst>
                                </p:cTn>
                              </p:par>
                            </p:childTnLst>
                          </p:cTn>
                        </p:par>
                        <p:par>
                          <p:cTn id="55" fill="hold">
                            <p:stCondLst>
                              <p:cond delay="500"/>
                            </p:stCondLst>
                            <p:childTnLst>
                              <p:par>
                                <p:cTn id="56" presetID="3" presetClass="entr" presetSubtype="10" fill="hold" nodeType="afterEffect">
                                  <p:stCondLst>
                                    <p:cond delay="0"/>
                                  </p:stCondLst>
                                  <p:childTnLst>
                                    <p:set>
                                      <p:cBhvr>
                                        <p:cTn id="57" dur="1" fill="hold">
                                          <p:stCondLst>
                                            <p:cond delay="0"/>
                                          </p:stCondLst>
                                        </p:cTn>
                                        <p:tgtEl>
                                          <p:spTgt spid="911370"/>
                                        </p:tgtEl>
                                        <p:attrNameLst>
                                          <p:attrName>style.visibility</p:attrName>
                                        </p:attrNameLst>
                                      </p:cBhvr>
                                      <p:to>
                                        <p:strVal val="visible"/>
                                      </p:to>
                                    </p:set>
                                    <p:animEffect transition="in" filter="blinds(horizontal)">
                                      <p:cBhvr>
                                        <p:cTn id="58" dur="500"/>
                                        <p:tgtEl>
                                          <p:spTgt spid="911370"/>
                                        </p:tgtEl>
                                      </p:cBhvr>
                                    </p:animEffect>
                                  </p:childTnLst>
                                </p:cTn>
                              </p:par>
                            </p:childTnLst>
                          </p:cTn>
                        </p:par>
                      </p:childTnLst>
                    </p:cTn>
                  </p:par>
                  <p:par>
                    <p:cTn id="59" fill="hold">
                      <p:stCondLst>
                        <p:cond delay="indefinite"/>
                      </p:stCondLst>
                      <p:childTnLst>
                        <p:par>
                          <p:cTn id="60" fill="hold">
                            <p:stCondLst>
                              <p:cond delay="0"/>
                            </p:stCondLst>
                            <p:childTnLst>
                              <p:par>
                                <p:cTn id="61" presetID="8" presetClass="entr" presetSubtype="16" fill="hold" nodeType="clickEffect">
                                  <p:stCondLst>
                                    <p:cond delay="0"/>
                                  </p:stCondLst>
                                  <p:childTnLst>
                                    <p:set>
                                      <p:cBhvr>
                                        <p:cTn id="62" dur="1" fill="hold">
                                          <p:stCondLst>
                                            <p:cond delay="0"/>
                                          </p:stCondLst>
                                        </p:cTn>
                                        <p:tgtEl>
                                          <p:spTgt spid="911379"/>
                                        </p:tgtEl>
                                        <p:attrNameLst>
                                          <p:attrName>style.visibility</p:attrName>
                                        </p:attrNameLst>
                                      </p:cBhvr>
                                      <p:to>
                                        <p:strVal val="visible"/>
                                      </p:to>
                                    </p:set>
                                    <p:animEffect transition="in" filter="diamond(in)">
                                      <p:cBhvr>
                                        <p:cTn id="63" dur="1000"/>
                                        <p:tgtEl>
                                          <p:spTgt spid="91137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911375"/>
                                        </p:tgtEl>
                                        <p:attrNameLst>
                                          <p:attrName>style.visibility</p:attrName>
                                        </p:attrNameLst>
                                      </p:cBhvr>
                                      <p:to>
                                        <p:strVal val="visible"/>
                                      </p:to>
                                    </p:set>
                                    <p:anim calcmode="lin" valueType="num">
                                      <p:cBhvr>
                                        <p:cTn id="68" dur="500" fill="hold"/>
                                        <p:tgtEl>
                                          <p:spTgt spid="911375"/>
                                        </p:tgtEl>
                                        <p:attrNameLst>
                                          <p:attrName>ppt_w</p:attrName>
                                        </p:attrNameLst>
                                      </p:cBhvr>
                                      <p:tavLst>
                                        <p:tav tm="0">
                                          <p:val>
                                            <p:fltVal val="0"/>
                                          </p:val>
                                        </p:tav>
                                        <p:tav tm="100000">
                                          <p:val>
                                            <p:strVal val="#ppt_w"/>
                                          </p:val>
                                        </p:tav>
                                      </p:tavLst>
                                    </p:anim>
                                    <p:anim calcmode="lin" valueType="num">
                                      <p:cBhvr>
                                        <p:cTn id="69" dur="500" fill="hold"/>
                                        <p:tgtEl>
                                          <p:spTgt spid="911375"/>
                                        </p:tgtEl>
                                        <p:attrNameLst>
                                          <p:attrName>ppt_h</p:attrName>
                                        </p:attrNameLst>
                                      </p:cBhvr>
                                      <p:tavLst>
                                        <p:tav tm="0">
                                          <p:val>
                                            <p:fltVal val="0"/>
                                          </p:val>
                                        </p:tav>
                                        <p:tav tm="100000">
                                          <p:val>
                                            <p:strVal val="#ppt_h"/>
                                          </p:val>
                                        </p:tav>
                                      </p:tavLst>
                                    </p:anim>
                                    <p:animEffect transition="in" filter="fade">
                                      <p:cBhvr>
                                        <p:cTn id="70" dur="500"/>
                                        <p:tgtEl>
                                          <p:spTgt spid="911375"/>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nodeType="clickEffect">
                                  <p:stCondLst>
                                    <p:cond delay="0"/>
                                  </p:stCondLst>
                                  <p:childTnLst>
                                    <p:set>
                                      <p:cBhvr>
                                        <p:cTn id="74" dur="1" fill="hold">
                                          <p:stCondLst>
                                            <p:cond delay="0"/>
                                          </p:stCondLst>
                                        </p:cTn>
                                        <p:tgtEl>
                                          <p:spTgt spid="911373"/>
                                        </p:tgtEl>
                                        <p:attrNameLst>
                                          <p:attrName>style.visibility</p:attrName>
                                        </p:attrNameLst>
                                      </p:cBhvr>
                                      <p:to>
                                        <p:strVal val="visible"/>
                                      </p:to>
                                    </p:set>
                                    <p:animEffect transition="in" filter="barn(outHorizontal)">
                                      <p:cBhvr>
                                        <p:cTn id="75" dur="500"/>
                                        <p:tgtEl>
                                          <p:spTgt spid="911373"/>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11374"/>
                                        </p:tgtEl>
                                        <p:attrNameLst>
                                          <p:attrName>style.visibility</p:attrName>
                                        </p:attrNameLst>
                                      </p:cBhvr>
                                      <p:to>
                                        <p:strVal val="visible"/>
                                      </p:to>
                                    </p:set>
                                    <p:animEffect transition="in" filter="blinds(horizontal)">
                                      <p:cBhvr>
                                        <p:cTn id="78" dur="500"/>
                                        <p:tgtEl>
                                          <p:spTgt spid="911374"/>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1137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5" presetClass="entr" presetSubtype="0" fill="hold" nodeType="clickEffect">
                                  <p:stCondLst>
                                    <p:cond delay="0"/>
                                  </p:stCondLst>
                                  <p:childTnLst>
                                    <p:set>
                                      <p:cBhvr>
                                        <p:cTn id="86" dur="1" fill="hold">
                                          <p:stCondLst>
                                            <p:cond delay="0"/>
                                          </p:stCondLst>
                                        </p:cTn>
                                        <p:tgtEl>
                                          <p:spTgt spid="911376"/>
                                        </p:tgtEl>
                                        <p:attrNameLst>
                                          <p:attrName>style.visibility</p:attrName>
                                        </p:attrNameLst>
                                      </p:cBhvr>
                                      <p:to>
                                        <p:strVal val="visible"/>
                                      </p:to>
                                    </p:set>
                                    <p:anim calcmode="lin" valueType="num">
                                      <p:cBhvr>
                                        <p:cTn id="87" dur="1000" fill="hold"/>
                                        <p:tgtEl>
                                          <p:spTgt spid="911376"/>
                                        </p:tgtEl>
                                        <p:attrNameLst>
                                          <p:attrName>ppt_w</p:attrName>
                                        </p:attrNameLst>
                                      </p:cBhvr>
                                      <p:tavLst>
                                        <p:tav tm="0">
                                          <p:val>
                                            <p:strVal val="#ppt_w*0.70"/>
                                          </p:val>
                                        </p:tav>
                                        <p:tav tm="100000">
                                          <p:val>
                                            <p:strVal val="#ppt_w"/>
                                          </p:val>
                                        </p:tav>
                                      </p:tavLst>
                                    </p:anim>
                                    <p:anim calcmode="lin" valueType="num">
                                      <p:cBhvr>
                                        <p:cTn id="88" dur="1000" fill="hold"/>
                                        <p:tgtEl>
                                          <p:spTgt spid="911376"/>
                                        </p:tgtEl>
                                        <p:attrNameLst>
                                          <p:attrName>ppt_h</p:attrName>
                                        </p:attrNameLst>
                                      </p:cBhvr>
                                      <p:tavLst>
                                        <p:tav tm="0">
                                          <p:val>
                                            <p:strVal val="#ppt_h"/>
                                          </p:val>
                                        </p:tav>
                                        <p:tav tm="100000">
                                          <p:val>
                                            <p:strVal val="#ppt_h"/>
                                          </p:val>
                                        </p:tav>
                                      </p:tavLst>
                                    </p:anim>
                                    <p:animEffect transition="in" filter="fade">
                                      <p:cBhvr>
                                        <p:cTn id="89" dur="1000"/>
                                        <p:tgtEl>
                                          <p:spTgt spid="91137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911378"/>
                                        </p:tgtEl>
                                        <p:attrNameLst>
                                          <p:attrName>style.visibility</p:attrName>
                                        </p:attrNameLst>
                                      </p:cBhvr>
                                      <p:to>
                                        <p:strVal val="visible"/>
                                      </p:to>
                                    </p:set>
                                    <p:animEffect transition="in" filter="fade">
                                      <p:cBhvr>
                                        <p:cTn id="94" dur="2000"/>
                                        <p:tgtEl>
                                          <p:spTgt spid="91137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911386"/>
                                        </p:tgtEl>
                                        <p:attrNameLst>
                                          <p:attrName>style.visibility</p:attrName>
                                        </p:attrNameLst>
                                      </p:cBhvr>
                                      <p:to>
                                        <p:strVal val="visible"/>
                                      </p:to>
                                    </p:set>
                                    <p:animEffect transition="in" filter="wipe(left)">
                                      <p:cBhvr>
                                        <p:cTn id="99" dur="1000"/>
                                        <p:tgtEl>
                                          <p:spTgt spid="911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4" grpId="0"/>
      <p:bldP spid="911366" grpId="0" build="p"/>
      <p:bldP spid="911369" grpId="0"/>
      <p:bldP spid="911372" grpId="0"/>
      <p:bldP spid="911374" grpId="0"/>
      <p:bldP spid="911375" grpId="0"/>
      <p:bldP spid="911377" grpId="0"/>
      <p:bldP spid="911380" grpId="0"/>
      <p:bldP spid="911386"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5"/>
          <p:cNvSpPr>
            <a:spLocks noChangeArrowheads="1"/>
          </p:cNvSpPr>
          <p:nvPr/>
        </p:nvSpPr>
        <p:spPr bwMode="auto">
          <a:xfrm>
            <a:off x="1116013" y="692150"/>
            <a:ext cx="6335712" cy="762000"/>
          </a:xfrm>
          <a:prstGeom prst="rect">
            <a:avLst/>
          </a:prstGeom>
          <a:noFill/>
          <a:ln w="9525">
            <a:noFill/>
            <a:miter lim="800000"/>
            <a:headEnd/>
            <a:tailEnd/>
          </a:ln>
        </p:spPr>
        <p:txBody>
          <a:bodyPr>
            <a:spAutoFit/>
          </a:bodyPr>
          <a:lstStyle/>
          <a:p>
            <a:r>
              <a:rPr lang="zh-CN" altLang="en-US" sz="4400" b="1">
                <a:ea typeface="宋体" pitchFamily="2" charset="-122"/>
              </a:rPr>
              <a:t>作业</a:t>
            </a:r>
          </a:p>
        </p:txBody>
      </p:sp>
      <p:sp>
        <p:nvSpPr>
          <p:cNvPr id="150531" name="Text Box 6"/>
          <p:cNvSpPr txBox="1">
            <a:spLocks noChangeArrowheads="1"/>
          </p:cNvSpPr>
          <p:nvPr/>
        </p:nvSpPr>
        <p:spPr bwMode="auto">
          <a:xfrm>
            <a:off x="2124075" y="2133600"/>
            <a:ext cx="3294063" cy="519113"/>
          </a:xfrm>
          <a:prstGeom prst="rect">
            <a:avLst/>
          </a:prstGeom>
          <a:noFill/>
          <a:ln w="9525">
            <a:noFill/>
            <a:miter lim="800000"/>
            <a:headEnd/>
            <a:tailEnd/>
          </a:ln>
        </p:spPr>
        <p:txBody>
          <a:bodyPr wrap="none">
            <a:spAutoFit/>
          </a:bodyPr>
          <a:lstStyle/>
          <a:p>
            <a:r>
              <a:rPr lang="en-US" altLang="zh-CN" b="1" dirty="0"/>
              <a:t>Exes</a:t>
            </a:r>
            <a:r>
              <a:rPr lang="en-US" altLang="zh-CN" dirty="0"/>
              <a:t>. 7,  20</a:t>
            </a:r>
            <a:r>
              <a:rPr lang="zh-CN" altLang="en-US"/>
              <a:t>，</a:t>
            </a:r>
            <a:r>
              <a:rPr lang="en-US" altLang="zh-CN" dirty="0"/>
              <a:t>23</a:t>
            </a:r>
            <a:r>
              <a:rPr lang="zh-CN" altLang="en-US"/>
              <a:t>，</a:t>
            </a:r>
            <a:r>
              <a:rPr lang="en-US" altLang="zh-CN" dirty="0"/>
              <a:t>34</a:t>
            </a:r>
            <a:endParaRPr lang="en-US" altLang="zh-CN" dirty="0">
              <a:solidFill>
                <a:srgbClr val="0000CC"/>
              </a:solidFill>
            </a:endParaRPr>
          </a:p>
        </p:txBody>
      </p:sp>
    </p:spTree>
  </p:cSld>
  <p:clrMapOvr>
    <a:masterClrMapping/>
  </p:clrMapOvr>
  <p:transition spd="slow">
    <p:pull dir="r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a:xfrm>
            <a:off x="2214546" y="1071546"/>
            <a:ext cx="5181600" cy="1371600"/>
          </a:xfrm>
          <a:noFill/>
          <a:ln/>
        </p:spPr>
        <p:txBody>
          <a:bodyPr>
            <a:normAutofit fontScale="85000" lnSpcReduction="10000"/>
          </a:bodyPr>
          <a:lstStyle/>
          <a:p>
            <a:pPr marL="295275" indent="-6350">
              <a:lnSpc>
                <a:spcPct val="110000"/>
              </a:lnSpc>
              <a:buFont typeface="Wingdings" pitchFamily="2" charset="2"/>
              <a:buNone/>
            </a:pPr>
            <a:r>
              <a:rPr lang="en-US" altLang="zh-CN" i="1" dirty="0">
                <a:solidFill>
                  <a:schemeClr val="tx1"/>
                </a:solidFill>
                <a:ea typeface="楷体_GB2312" pitchFamily="49" charset="-122"/>
              </a:rPr>
              <a:t>n </a:t>
            </a:r>
            <a:r>
              <a:rPr lang="zh-CN" altLang="en-US" dirty="0">
                <a:solidFill>
                  <a:schemeClr val="tx1"/>
                </a:solidFill>
                <a:ea typeface="楷体_GB2312" pitchFamily="49" charset="-122"/>
              </a:rPr>
              <a:t>个人围一圆桌坐，</a:t>
            </a:r>
          </a:p>
          <a:p>
            <a:pPr marL="295275" indent="-6350">
              <a:lnSpc>
                <a:spcPct val="110000"/>
              </a:lnSpc>
              <a:buFont typeface="Wingdings" pitchFamily="2" charset="2"/>
              <a:buNone/>
            </a:pPr>
            <a:r>
              <a:rPr lang="zh-CN" altLang="en-US" dirty="0">
                <a:solidFill>
                  <a:schemeClr val="tx1"/>
                </a:solidFill>
                <a:ea typeface="楷体_GB2312" pitchFamily="49" charset="-122"/>
              </a:rPr>
              <a:t>求甲、乙两人相邻而坐的概率</a:t>
            </a:r>
            <a:r>
              <a:rPr lang="en-US" altLang="zh-CN" dirty="0">
                <a:solidFill>
                  <a:schemeClr val="tx1"/>
                </a:solidFill>
                <a:ea typeface="楷体_GB2312" pitchFamily="49" charset="-122"/>
              </a:rPr>
              <a:t>.   </a:t>
            </a:r>
          </a:p>
        </p:txBody>
      </p:sp>
      <p:sp>
        <p:nvSpPr>
          <p:cNvPr id="289795" name="Rectangle 3"/>
          <p:cNvSpPr>
            <a:spLocks noChangeArrowheads="1"/>
          </p:cNvSpPr>
          <p:nvPr/>
        </p:nvSpPr>
        <p:spPr bwMode="auto">
          <a:xfrm>
            <a:off x="609600" y="2819400"/>
            <a:ext cx="7848600" cy="1219200"/>
          </a:xfrm>
          <a:prstGeom prst="rect">
            <a:avLst/>
          </a:prstGeom>
          <a:noFill/>
          <a:ln w="38100">
            <a:noFill/>
            <a:miter lim="800000"/>
            <a:headEnd/>
            <a:tailEnd/>
          </a:ln>
          <a:effectLst/>
        </p:spPr>
        <p:txBody>
          <a:bodyPr/>
          <a:lstStyle/>
          <a:p>
            <a:pPr marL="6350" indent="-6350" algn="l">
              <a:spcBef>
                <a:spcPct val="20000"/>
              </a:spcBef>
            </a:pPr>
            <a:r>
              <a:rPr kumimoji="1" lang="zh-CN" altLang="en-US" sz="2800" dirty="0">
                <a:solidFill>
                  <a:srgbClr val="00FF00"/>
                </a:solidFill>
                <a:latin typeface="楷体_GB2312" pitchFamily="49" charset="-122"/>
                <a:ea typeface="楷体_GB2312" pitchFamily="49" charset="-122"/>
              </a:rPr>
              <a:t>解：</a:t>
            </a:r>
            <a:r>
              <a:rPr kumimoji="1" lang="zh-CN" altLang="en-US" sz="2800" dirty="0">
                <a:latin typeface="楷体_GB2312" pitchFamily="49" charset="-122"/>
                <a:ea typeface="楷体_GB2312" pitchFamily="49" charset="-122"/>
              </a:rPr>
              <a:t>考虑甲先坐好，则乙有</a:t>
            </a:r>
            <a:r>
              <a:rPr kumimoji="1" lang="en-US" altLang="zh-CN" sz="2800" i="1" dirty="0">
                <a:latin typeface="Times New Roman" pitchFamily="18" charset="0"/>
                <a:ea typeface="楷体_GB2312" pitchFamily="49" charset="-122"/>
              </a:rPr>
              <a:t>n</a:t>
            </a:r>
            <a:r>
              <a:rPr kumimoji="1" lang="en-US" altLang="zh-CN" sz="2800" dirty="0">
                <a:latin typeface="楷体_GB2312" pitchFamily="49" charset="-122"/>
                <a:ea typeface="楷体_GB2312" pitchFamily="49" charset="-122"/>
              </a:rPr>
              <a:t>-1</a:t>
            </a:r>
            <a:r>
              <a:rPr kumimoji="1" lang="zh-CN" altLang="en-US" sz="2800" dirty="0">
                <a:latin typeface="楷体_GB2312" pitchFamily="49" charset="-122"/>
                <a:ea typeface="楷体_GB2312" pitchFamily="49" charset="-122"/>
              </a:rPr>
              <a:t>个位置可坐，</a:t>
            </a:r>
          </a:p>
          <a:p>
            <a:pPr marL="6350" indent="-6350" algn="l">
              <a:spcBef>
                <a:spcPct val="20000"/>
              </a:spcBef>
            </a:pPr>
            <a:r>
              <a:rPr kumimoji="1" lang="zh-CN" altLang="en-US" sz="2800" dirty="0">
                <a:latin typeface="楷体_GB2312" pitchFamily="49" charset="-122"/>
                <a:ea typeface="楷体_GB2312" pitchFamily="49" charset="-122"/>
              </a:rPr>
              <a:t>    而</a:t>
            </a:r>
            <a:r>
              <a:rPr kumimoji="1" lang="zh-CN" altLang="en-US" sz="2800" dirty="0">
                <a:latin typeface="Times New Roman"/>
                <a:ea typeface="楷体_GB2312" pitchFamily="49" charset="-122"/>
              </a:rPr>
              <a:t>“</a:t>
            </a:r>
            <a:r>
              <a:rPr kumimoji="1" lang="zh-CN" altLang="en-US" sz="2800" dirty="0">
                <a:latin typeface="楷体_GB2312" pitchFamily="49" charset="-122"/>
                <a:ea typeface="楷体_GB2312" pitchFamily="49" charset="-122"/>
              </a:rPr>
              <a:t>甲乙相邻</a:t>
            </a:r>
            <a:r>
              <a:rPr kumimoji="1" lang="zh-CN" altLang="en-US" sz="2800" dirty="0">
                <a:latin typeface="Times New Roman"/>
                <a:ea typeface="楷体_GB2312" pitchFamily="49" charset="-122"/>
              </a:rPr>
              <a:t>”</a:t>
            </a:r>
            <a:r>
              <a:rPr kumimoji="1" lang="zh-CN" altLang="en-US" sz="2800" dirty="0">
                <a:latin typeface="楷体_GB2312" pitchFamily="49" charset="-122"/>
                <a:ea typeface="楷体_GB2312" pitchFamily="49" charset="-122"/>
              </a:rPr>
              <a:t>只有两种情况，所以</a:t>
            </a:r>
          </a:p>
        </p:txBody>
      </p:sp>
      <p:sp>
        <p:nvSpPr>
          <p:cNvPr id="289796" name="Rectangle 4"/>
          <p:cNvSpPr>
            <a:spLocks noChangeArrowheads="1"/>
          </p:cNvSpPr>
          <p:nvPr/>
        </p:nvSpPr>
        <p:spPr bwMode="auto">
          <a:xfrm>
            <a:off x="2971800" y="4191000"/>
            <a:ext cx="3024188" cy="533400"/>
          </a:xfrm>
          <a:prstGeom prst="rect">
            <a:avLst/>
          </a:prstGeom>
          <a:noFill/>
          <a:ln w="38100">
            <a:noFill/>
            <a:miter lim="800000"/>
            <a:headEnd/>
            <a:tailEnd/>
          </a:ln>
          <a:effectLst/>
        </p:spPr>
        <p:txBody>
          <a:bodyPr/>
          <a:lstStyle/>
          <a:p>
            <a:pPr marL="6350" indent="-6350">
              <a:spcBef>
                <a:spcPct val="20000"/>
              </a:spcBef>
            </a:pPr>
            <a:r>
              <a:rPr kumimoji="1" lang="en-US" altLang="zh-CN" sz="2800" i="1" dirty="0">
                <a:solidFill>
                  <a:schemeClr val="tx2"/>
                </a:solidFill>
                <a:latin typeface="Times New Roman" pitchFamily="18" charset="0"/>
                <a:ea typeface="楷体_GB2312" pitchFamily="49" charset="-122"/>
              </a:rPr>
              <a:t>P</a:t>
            </a:r>
            <a:r>
              <a:rPr kumimoji="1" lang="en-US" altLang="zh-CN" sz="2800" dirty="0">
                <a:solidFill>
                  <a:schemeClr val="tx2"/>
                </a:solidFill>
                <a:latin typeface="Times New Roman" pitchFamily="18" charset="0"/>
                <a:ea typeface="楷体_GB2312" pitchFamily="49" charset="-122"/>
              </a:rPr>
              <a:t>(A) = 2/(</a:t>
            </a:r>
            <a:r>
              <a:rPr kumimoji="1" lang="en-US" altLang="zh-CN" sz="3200" i="1" dirty="0">
                <a:solidFill>
                  <a:schemeClr val="tx2"/>
                </a:solidFill>
                <a:latin typeface="Times New Roman" pitchFamily="18" charset="0"/>
                <a:ea typeface="楷体_GB2312" pitchFamily="49" charset="-122"/>
              </a:rPr>
              <a:t>n</a:t>
            </a:r>
            <a:r>
              <a:rPr kumimoji="1" lang="en-US" altLang="zh-CN" sz="3200" dirty="0">
                <a:solidFill>
                  <a:schemeClr val="tx2"/>
                </a:solidFill>
                <a:latin typeface="楷体_GB2312" pitchFamily="49" charset="-122"/>
                <a:ea typeface="楷体_GB2312" pitchFamily="49" charset="-122"/>
              </a:rPr>
              <a:t>-1</a:t>
            </a:r>
            <a:r>
              <a:rPr kumimoji="1" lang="en-US" altLang="zh-CN" sz="2800" dirty="0">
                <a:solidFill>
                  <a:schemeClr val="tx2"/>
                </a:solidFill>
                <a:latin typeface="Times New Roman" pitchFamily="18" charset="0"/>
                <a:ea typeface="楷体_GB2312" pitchFamily="49" charset="-122"/>
              </a:rPr>
              <a:t>)</a:t>
            </a:r>
            <a:r>
              <a:rPr kumimoji="1" lang="zh-CN" altLang="en-US" sz="2800" dirty="0">
                <a:solidFill>
                  <a:schemeClr val="tx2"/>
                </a:solidFill>
                <a:latin typeface="Times New Roman" pitchFamily="18" charset="0"/>
                <a:ea typeface="楷体_GB2312" pitchFamily="49" charset="-122"/>
              </a:rPr>
              <a:t>。</a:t>
            </a:r>
          </a:p>
        </p:txBody>
      </p:sp>
      <p:sp>
        <p:nvSpPr>
          <p:cNvPr id="289797" name="Rectangle 5"/>
          <p:cNvSpPr>
            <a:spLocks noGrp="1" noChangeArrowheads="1"/>
          </p:cNvSpPr>
          <p:nvPr>
            <p:ph type="title"/>
          </p:nvPr>
        </p:nvSpPr>
        <p:spPr>
          <a:xfrm>
            <a:off x="533400" y="1143000"/>
            <a:ext cx="2203450" cy="609600"/>
          </a:xfrm>
          <a:noFill/>
          <a:ln/>
        </p:spPr>
        <p:txBody>
          <a:bodyPr/>
          <a:lstStyle/>
          <a:p>
            <a:r>
              <a:rPr lang="zh-CN" altLang="en-US" sz="3200" dirty="0" smtClean="0">
                <a:solidFill>
                  <a:srgbClr val="66FF33"/>
                </a:solidFill>
                <a:ea typeface="楷体_GB2312" pitchFamily="49" charset="-122"/>
              </a:rPr>
              <a:t>例</a:t>
            </a:r>
            <a:endParaRPr lang="en-US" altLang="zh-CN" sz="3200" dirty="0">
              <a:solidFill>
                <a:srgbClr val="66FF33"/>
              </a:solidFill>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 calcmode="lin" valueType="num">
                                      <p:cBhvr additive="base">
                                        <p:cTn id="7" dur="500" fill="hold"/>
                                        <p:tgtEl>
                                          <p:spTgt spid="289795"/>
                                        </p:tgtEl>
                                        <p:attrNameLst>
                                          <p:attrName>ppt_x</p:attrName>
                                        </p:attrNameLst>
                                      </p:cBhvr>
                                      <p:tavLst>
                                        <p:tav tm="0">
                                          <p:val>
                                            <p:strVal val="#ppt_x"/>
                                          </p:val>
                                        </p:tav>
                                        <p:tav tm="100000">
                                          <p:val>
                                            <p:strVal val="#ppt_x"/>
                                          </p:val>
                                        </p:tav>
                                      </p:tavLst>
                                    </p:anim>
                                    <p:anim calcmode="lin" valueType="num">
                                      <p:cBhvr additive="base">
                                        <p:cTn id="8" dur="500" fill="hold"/>
                                        <p:tgtEl>
                                          <p:spTgt spid="2897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9796"/>
                                        </p:tgtEl>
                                        <p:attrNameLst>
                                          <p:attrName>style.visibility</p:attrName>
                                        </p:attrNameLst>
                                      </p:cBhvr>
                                      <p:to>
                                        <p:strVal val="visible"/>
                                      </p:to>
                                    </p:set>
                                    <p:anim calcmode="lin" valueType="num">
                                      <p:cBhvr additive="base">
                                        <p:cTn id="13" dur="500" fill="hold"/>
                                        <p:tgtEl>
                                          <p:spTgt spid="289796"/>
                                        </p:tgtEl>
                                        <p:attrNameLst>
                                          <p:attrName>ppt_x</p:attrName>
                                        </p:attrNameLst>
                                      </p:cBhvr>
                                      <p:tavLst>
                                        <p:tav tm="0">
                                          <p:val>
                                            <p:strVal val="#ppt_x"/>
                                          </p:val>
                                        </p:tav>
                                        <p:tav tm="100000">
                                          <p:val>
                                            <p:strVal val="#ppt_x"/>
                                          </p:val>
                                        </p:tav>
                                      </p:tavLst>
                                    </p:anim>
                                    <p:anim calcmode="lin" valueType="num">
                                      <p:cBhvr additive="base">
                                        <p:cTn id="14" dur="500" fill="hold"/>
                                        <p:tgtEl>
                                          <p:spTgt spid="289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p:bldP spid="289796" grpId="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body" idx="1"/>
          </p:nvPr>
        </p:nvSpPr>
        <p:spPr>
          <a:xfrm>
            <a:off x="1981200" y="838200"/>
            <a:ext cx="5599113" cy="1600200"/>
          </a:xfrm>
          <a:noFill/>
          <a:ln/>
        </p:spPr>
        <p:txBody>
          <a:bodyPr>
            <a:normAutofit fontScale="92500"/>
          </a:bodyPr>
          <a:lstStyle/>
          <a:p>
            <a:pPr marL="295275" indent="-6350">
              <a:spcBef>
                <a:spcPct val="0"/>
              </a:spcBef>
              <a:buFont typeface="Wingdings" pitchFamily="2" charset="2"/>
              <a:buNone/>
            </a:pPr>
            <a:r>
              <a:rPr lang="en-US" altLang="zh-CN" i="1">
                <a:solidFill>
                  <a:schemeClr val="tx1"/>
                </a:solidFill>
                <a:ea typeface="楷体_GB2312" pitchFamily="49" charset="-122"/>
              </a:rPr>
              <a:t>n</a:t>
            </a:r>
            <a:r>
              <a:rPr lang="zh-CN" altLang="en-US">
                <a:solidFill>
                  <a:schemeClr val="tx1"/>
                </a:solidFill>
                <a:latin typeface="楷体_GB2312" pitchFamily="49" charset="-122"/>
                <a:ea typeface="楷体_GB2312" pitchFamily="49" charset="-122"/>
              </a:rPr>
              <a:t>个人坐成</a:t>
            </a:r>
            <a:r>
              <a:rPr lang="zh-CN" altLang="en-US" u="sng">
                <a:solidFill>
                  <a:srgbClr val="00FF00"/>
                </a:solidFill>
                <a:latin typeface="楷体_GB2312" pitchFamily="49" charset="-122"/>
                <a:ea typeface="楷体_GB2312" pitchFamily="49" charset="-122"/>
              </a:rPr>
              <a:t>一排</a:t>
            </a:r>
            <a:r>
              <a:rPr lang="zh-CN" altLang="en-US">
                <a:solidFill>
                  <a:srgbClr val="00FF00"/>
                </a:solidFill>
                <a:latin typeface="楷体_GB2312" pitchFamily="49" charset="-122"/>
                <a:ea typeface="楷体_GB2312" pitchFamily="49" charset="-122"/>
              </a:rPr>
              <a:t>，</a:t>
            </a:r>
          </a:p>
          <a:p>
            <a:pPr marL="295275" indent="-6350">
              <a:spcBef>
                <a:spcPct val="0"/>
              </a:spcBef>
              <a:buFont typeface="Wingdings" pitchFamily="2" charset="2"/>
              <a:buNone/>
            </a:pPr>
            <a:r>
              <a:rPr lang="zh-CN" altLang="en-US">
                <a:solidFill>
                  <a:schemeClr val="tx1"/>
                </a:solidFill>
                <a:latin typeface="楷体_GB2312" pitchFamily="49" charset="-122"/>
                <a:ea typeface="楷体_GB2312" pitchFamily="49" charset="-122"/>
              </a:rPr>
              <a:t>求甲、乙两人相邻而坐的概率</a:t>
            </a:r>
            <a:r>
              <a:rPr lang="en-US" altLang="zh-CN">
                <a:solidFill>
                  <a:schemeClr val="tx1"/>
                </a:solidFill>
                <a:latin typeface="楷体_GB2312" pitchFamily="49" charset="-122"/>
                <a:ea typeface="楷体_GB2312" pitchFamily="49" charset="-122"/>
              </a:rPr>
              <a:t>.</a:t>
            </a:r>
          </a:p>
          <a:p>
            <a:pPr marL="295275" indent="-6350">
              <a:spcBef>
                <a:spcPct val="0"/>
              </a:spcBef>
              <a:buFont typeface="Wingdings" pitchFamily="2" charset="2"/>
              <a:buNone/>
            </a:pPr>
            <a:r>
              <a:rPr lang="en-US" altLang="zh-CN">
                <a:solidFill>
                  <a:schemeClr val="tx1"/>
                </a:solidFill>
                <a:latin typeface="楷体_GB2312" pitchFamily="49" charset="-122"/>
                <a:ea typeface="楷体_GB2312" pitchFamily="49" charset="-122"/>
              </a:rPr>
              <a:t>(</a:t>
            </a:r>
            <a:r>
              <a:rPr lang="zh-CN" altLang="en-US">
                <a:latin typeface="楷体_GB2312" pitchFamily="49" charset="-122"/>
                <a:ea typeface="楷体_GB2312" pitchFamily="49" charset="-122"/>
              </a:rPr>
              <a:t>注意：请与上一题作比较</a:t>
            </a:r>
            <a:r>
              <a:rPr lang="en-US" altLang="zh-CN">
                <a:latin typeface="楷体_GB2312" pitchFamily="49" charset="-122"/>
                <a:ea typeface="楷体_GB2312" pitchFamily="49" charset="-122"/>
              </a:rPr>
              <a:t>)</a:t>
            </a:r>
          </a:p>
        </p:txBody>
      </p:sp>
      <p:sp>
        <p:nvSpPr>
          <p:cNvPr id="291843" name="Rectangle 3"/>
          <p:cNvSpPr>
            <a:spLocks noChangeArrowheads="1"/>
          </p:cNvSpPr>
          <p:nvPr/>
        </p:nvSpPr>
        <p:spPr bwMode="auto">
          <a:xfrm>
            <a:off x="457200" y="2438400"/>
            <a:ext cx="8142288" cy="2638425"/>
          </a:xfrm>
          <a:prstGeom prst="rect">
            <a:avLst/>
          </a:prstGeom>
          <a:noFill/>
          <a:ln w="38100">
            <a:noFill/>
            <a:miter lim="800000"/>
            <a:headEnd/>
            <a:tailEnd/>
          </a:ln>
          <a:effectLst/>
        </p:spPr>
        <p:txBody>
          <a:bodyPr/>
          <a:lstStyle/>
          <a:p>
            <a:pPr marL="6350" indent="-6350" algn="l">
              <a:lnSpc>
                <a:spcPct val="90000"/>
              </a:lnSpc>
              <a:spcBef>
                <a:spcPct val="20000"/>
              </a:spcBef>
            </a:pPr>
            <a:r>
              <a:rPr kumimoji="1" lang="zh-CN" altLang="en-US" sz="2800" dirty="0">
                <a:solidFill>
                  <a:srgbClr val="00FF00"/>
                </a:solidFill>
                <a:latin typeface="Times New Roman" pitchFamily="18" charset="0"/>
                <a:ea typeface="楷体_GB2312" pitchFamily="49" charset="-122"/>
              </a:rPr>
              <a:t>解：</a:t>
            </a:r>
            <a:r>
              <a:rPr kumimoji="1" lang="en-US" altLang="zh-CN" sz="2800" dirty="0">
                <a:latin typeface="Times New Roman" pitchFamily="18" charset="0"/>
                <a:ea typeface="楷体_GB2312" pitchFamily="49" charset="-122"/>
              </a:rPr>
              <a:t>1) </a:t>
            </a:r>
            <a:r>
              <a:rPr kumimoji="1" lang="zh-CN" altLang="en-US" sz="2800" dirty="0">
                <a:latin typeface="Times New Roman" pitchFamily="18" charset="0"/>
                <a:ea typeface="楷体_GB2312" pitchFamily="49" charset="-122"/>
              </a:rPr>
              <a:t>先考虑样本空间的样本点数：</a:t>
            </a:r>
          </a:p>
          <a:p>
            <a:pPr marL="6350" indent="-6350" algn="l">
              <a:lnSpc>
                <a:spcPct val="90000"/>
              </a:lnSpc>
              <a:spcBef>
                <a:spcPct val="20000"/>
              </a:spcBef>
            </a:pPr>
            <a:r>
              <a:rPr kumimoji="1" lang="zh-CN" altLang="en-US" sz="2800" dirty="0">
                <a:latin typeface="Times New Roman" pitchFamily="18" charset="0"/>
                <a:ea typeface="楷体_GB2312" pitchFamily="49" charset="-122"/>
              </a:rPr>
              <a:t>            甲先坐、乙后坐，则共有</a:t>
            </a:r>
            <a:r>
              <a:rPr kumimoji="1" lang="en-US" altLang="zh-CN" sz="2800" i="1" dirty="0">
                <a:latin typeface="Times New Roman" pitchFamily="18" charset="0"/>
                <a:ea typeface="楷体_GB2312" pitchFamily="49" charset="-122"/>
              </a:rPr>
              <a:t>n</a:t>
            </a:r>
            <a:r>
              <a:rPr kumimoji="1" lang="en-US" altLang="zh-CN" sz="2800" dirty="0">
                <a:latin typeface="Times New Roman" pitchFamily="18" charset="0"/>
                <a:ea typeface="楷体_GB2312" pitchFamily="49" charset="-122"/>
              </a:rPr>
              <a:t>(</a:t>
            </a:r>
            <a:r>
              <a:rPr kumimoji="1" lang="en-US" altLang="zh-CN" sz="2800" i="1" dirty="0">
                <a:latin typeface="Times New Roman" pitchFamily="18" charset="0"/>
                <a:ea typeface="楷体_GB2312" pitchFamily="49" charset="-122"/>
              </a:rPr>
              <a:t>n</a:t>
            </a:r>
            <a:r>
              <a:rPr kumimoji="1" lang="en-US" altLang="zh-CN" sz="2600" i="1" dirty="0">
                <a:latin typeface="Times New Roman" pitchFamily="18" charset="0"/>
                <a:sym typeface="Symbol" pitchFamily="18" charset="2"/>
              </a:rPr>
              <a:t></a:t>
            </a:r>
            <a:r>
              <a:rPr kumimoji="1" lang="en-US" altLang="zh-CN" sz="2800" dirty="0">
                <a:latin typeface="Times New Roman" pitchFamily="18" charset="0"/>
                <a:ea typeface="楷体_GB2312" pitchFamily="49" charset="-122"/>
              </a:rPr>
              <a:t>1) </a:t>
            </a:r>
            <a:r>
              <a:rPr kumimoji="1" lang="zh-CN" altLang="en-US" sz="2800" dirty="0">
                <a:latin typeface="Times New Roman" pitchFamily="18" charset="0"/>
                <a:ea typeface="楷体_GB2312" pitchFamily="49" charset="-122"/>
              </a:rPr>
              <a:t>种可能</a:t>
            </a:r>
            <a:r>
              <a:rPr kumimoji="1" lang="en-US" altLang="zh-CN" sz="2800" dirty="0">
                <a:latin typeface="Times New Roman" pitchFamily="18" charset="0"/>
                <a:ea typeface="楷体_GB2312" pitchFamily="49" charset="-122"/>
              </a:rPr>
              <a:t>.</a:t>
            </a:r>
          </a:p>
          <a:p>
            <a:pPr marL="6350" indent="-6350" algn="l">
              <a:lnSpc>
                <a:spcPct val="90000"/>
              </a:lnSpc>
              <a:spcBef>
                <a:spcPct val="20000"/>
              </a:spcBef>
            </a:pPr>
            <a:r>
              <a:rPr kumimoji="1" lang="en-US" altLang="zh-CN" sz="2800" dirty="0">
                <a:latin typeface="Times New Roman" pitchFamily="18" charset="0"/>
                <a:ea typeface="楷体_GB2312" pitchFamily="49" charset="-122"/>
              </a:rPr>
              <a:t>    2) </a:t>
            </a:r>
            <a:r>
              <a:rPr kumimoji="1" lang="zh-CN" altLang="en-US" sz="2800" dirty="0">
                <a:latin typeface="Times New Roman" pitchFamily="18" charset="0"/>
                <a:ea typeface="楷体_GB2312" pitchFamily="49" charset="-122"/>
              </a:rPr>
              <a:t>甲在两端，则乙与甲相邻共有</a:t>
            </a:r>
            <a:r>
              <a:rPr kumimoji="1" lang="en-US" altLang="zh-CN" sz="2800" dirty="0">
                <a:latin typeface="Times New Roman" pitchFamily="18" charset="0"/>
                <a:ea typeface="楷体_GB2312" pitchFamily="49" charset="-122"/>
              </a:rPr>
              <a:t>2</a:t>
            </a:r>
            <a:r>
              <a:rPr kumimoji="1" lang="zh-CN" altLang="en-US" sz="2800" dirty="0">
                <a:latin typeface="Times New Roman" pitchFamily="18" charset="0"/>
                <a:ea typeface="楷体_GB2312" pitchFamily="49" charset="-122"/>
              </a:rPr>
              <a:t>种可能</a:t>
            </a:r>
            <a:r>
              <a:rPr kumimoji="1" lang="en-US" altLang="zh-CN" sz="2800" dirty="0">
                <a:latin typeface="Times New Roman" pitchFamily="18" charset="0"/>
                <a:ea typeface="楷体_GB2312" pitchFamily="49" charset="-122"/>
              </a:rPr>
              <a:t>.</a:t>
            </a:r>
          </a:p>
          <a:p>
            <a:pPr marL="6350" indent="-6350" algn="l">
              <a:lnSpc>
                <a:spcPct val="110000"/>
              </a:lnSpc>
              <a:spcBef>
                <a:spcPct val="20000"/>
              </a:spcBef>
            </a:pPr>
            <a:r>
              <a:rPr kumimoji="1" lang="en-US" altLang="zh-CN" sz="2800" dirty="0">
                <a:latin typeface="Times New Roman" pitchFamily="18" charset="0"/>
                <a:ea typeface="楷体_GB2312" pitchFamily="49" charset="-122"/>
              </a:rPr>
              <a:t>    3) </a:t>
            </a:r>
            <a:r>
              <a:rPr kumimoji="1" lang="zh-CN" altLang="en-US" sz="2800" dirty="0">
                <a:latin typeface="Times New Roman" pitchFamily="18" charset="0"/>
                <a:ea typeface="楷体_GB2312" pitchFamily="49" charset="-122"/>
              </a:rPr>
              <a:t>甲在中间</a:t>
            </a:r>
            <a:r>
              <a:rPr kumimoji="1" lang="en-US" altLang="zh-CN" sz="2800" dirty="0">
                <a:latin typeface="Times New Roman" pitchFamily="18" charset="0"/>
                <a:ea typeface="楷体_GB2312" pitchFamily="49" charset="-122"/>
              </a:rPr>
              <a:t>(</a:t>
            </a:r>
            <a:r>
              <a:rPr kumimoji="1" lang="en-US" altLang="zh-CN" sz="2800" i="1" dirty="0">
                <a:latin typeface="Times New Roman" pitchFamily="18" charset="0"/>
                <a:ea typeface="楷体_GB2312" pitchFamily="49" charset="-122"/>
              </a:rPr>
              <a:t>n</a:t>
            </a:r>
            <a:r>
              <a:rPr kumimoji="1" lang="en-US" altLang="zh-CN" sz="2600" i="1" dirty="0">
                <a:latin typeface="Times New Roman" pitchFamily="18" charset="0"/>
                <a:sym typeface="Symbol" pitchFamily="18" charset="2"/>
              </a:rPr>
              <a:t></a:t>
            </a:r>
            <a:r>
              <a:rPr kumimoji="1" lang="en-US" altLang="zh-CN" sz="2800" dirty="0">
                <a:latin typeface="Times New Roman" pitchFamily="18" charset="0"/>
                <a:ea typeface="楷体_GB2312" pitchFamily="49" charset="-122"/>
              </a:rPr>
              <a:t>2)</a:t>
            </a:r>
            <a:r>
              <a:rPr kumimoji="1" lang="zh-CN" altLang="en-US" sz="2800" dirty="0">
                <a:latin typeface="Times New Roman" pitchFamily="18" charset="0"/>
                <a:ea typeface="楷体_GB2312" pitchFamily="49" charset="-122"/>
              </a:rPr>
              <a:t>个位置上，则乙左右都可坐，</a:t>
            </a:r>
          </a:p>
          <a:p>
            <a:pPr marL="6350" indent="-6350" algn="l">
              <a:lnSpc>
                <a:spcPct val="110000"/>
              </a:lnSpc>
              <a:spcBef>
                <a:spcPct val="20000"/>
              </a:spcBef>
            </a:pPr>
            <a:r>
              <a:rPr kumimoji="1" lang="zh-CN" altLang="en-US" sz="2800" dirty="0">
                <a:latin typeface="Times New Roman" pitchFamily="18" charset="0"/>
                <a:ea typeface="楷体_GB2312" pitchFamily="49" charset="-122"/>
              </a:rPr>
              <a:t>        所以共有</a:t>
            </a:r>
            <a:r>
              <a:rPr kumimoji="1" lang="en-US" altLang="zh-CN" sz="2800" dirty="0">
                <a:latin typeface="Times New Roman" pitchFamily="18" charset="0"/>
                <a:ea typeface="楷体_GB2312" pitchFamily="49" charset="-122"/>
              </a:rPr>
              <a:t>2(</a:t>
            </a:r>
            <a:r>
              <a:rPr kumimoji="1" lang="en-US" altLang="zh-CN" sz="2800" i="1" dirty="0">
                <a:latin typeface="Times New Roman" pitchFamily="18" charset="0"/>
                <a:ea typeface="楷体_GB2312" pitchFamily="49" charset="-122"/>
              </a:rPr>
              <a:t>n</a:t>
            </a:r>
            <a:r>
              <a:rPr kumimoji="1" lang="en-US" altLang="zh-CN" sz="2600" i="1" dirty="0">
                <a:latin typeface="Times New Roman" pitchFamily="18" charset="0"/>
                <a:sym typeface="Symbol" pitchFamily="18" charset="2"/>
              </a:rPr>
              <a:t></a:t>
            </a:r>
            <a:r>
              <a:rPr kumimoji="1" lang="en-US" altLang="zh-CN" sz="2800" dirty="0">
                <a:latin typeface="Times New Roman" pitchFamily="18" charset="0"/>
                <a:ea typeface="楷体_GB2312" pitchFamily="49" charset="-122"/>
              </a:rPr>
              <a:t>2)</a:t>
            </a:r>
            <a:r>
              <a:rPr kumimoji="1" lang="zh-CN" altLang="en-US" sz="2800" dirty="0">
                <a:latin typeface="Times New Roman" pitchFamily="18" charset="0"/>
                <a:ea typeface="楷体_GB2312" pitchFamily="49" charset="-122"/>
              </a:rPr>
              <a:t>种可能。由此得所求概率为：</a:t>
            </a:r>
          </a:p>
        </p:txBody>
      </p:sp>
      <p:graphicFrame>
        <p:nvGraphicFramePr>
          <p:cNvPr id="291844" name="Object 4"/>
          <p:cNvGraphicFramePr>
            <a:graphicFrameLocks noChangeAspect="1"/>
          </p:cNvGraphicFramePr>
          <p:nvPr/>
        </p:nvGraphicFramePr>
        <p:xfrm>
          <a:off x="3352800" y="5029200"/>
          <a:ext cx="2443163" cy="1004888"/>
        </p:xfrm>
        <a:graphic>
          <a:graphicData uri="http://schemas.openxmlformats.org/presentationml/2006/ole">
            <p:oleObj spid="_x0000_s596994" name="Equation" r:id="rId4" imgW="1028520" imgH="419040" progId="">
              <p:embed/>
            </p:oleObj>
          </a:graphicData>
        </a:graphic>
      </p:graphicFrame>
      <p:sp>
        <p:nvSpPr>
          <p:cNvPr id="291845" name="Rectangle 5"/>
          <p:cNvSpPr>
            <a:spLocks noGrp="1" noChangeArrowheads="1"/>
          </p:cNvSpPr>
          <p:nvPr>
            <p:ph type="title"/>
          </p:nvPr>
        </p:nvSpPr>
        <p:spPr>
          <a:xfrm>
            <a:off x="533400" y="838200"/>
            <a:ext cx="1898650" cy="609600"/>
          </a:xfrm>
          <a:noFill/>
          <a:ln/>
        </p:spPr>
        <p:txBody>
          <a:bodyPr/>
          <a:lstStyle/>
          <a:p>
            <a:r>
              <a:rPr lang="zh-CN" altLang="en-US" sz="3200" dirty="0" smtClean="0">
                <a:solidFill>
                  <a:srgbClr val="66FF33"/>
                </a:solidFill>
                <a:latin typeface="Times New Roman" pitchFamily="18" charset="0"/>
                <a:ea typeface="楷体_GB2312" pitchFamily="49" charset="-122"/>
              </a:rPr>
              <a:t>例</a:t>
            </a:r>
            <a:endParaRPr lang="en-US" altLang="zh-CN" sz="3200" dirty="0">
              <a:solidFill>
                <a:srgbClr val="66FF33"/>
              </a:solidFill>
              <a:latin typeface="Times New Roman" pitchFamily="18" charset="0"/>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45"/>
                                        </p:tgtEl>
                                        <p:attrNameLst>
                                          <p:attrName>style.visibility</p:attrName>
                                        </p:attrNameLst>
                                      </p:cBhvr>
                                      <p:to>
                                        <p:strVal val="visible"/>
                                      </p:to>
                                    </p:set>
                                    <p:animEffect transition="in" filter="dissolve">
                                      <p:cBhvr>
                                        <p:cTn id="7" dur="500"/>
                                        <p:tgtEl>
                                          <p:spTgt spid="2918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2">
                                            <p:txEl>
                                              <p:pRg st="0" end="0"/>
                                            </p:txEl>
                                          </p:spTgt>
                                        </p:tgtEl>
                                        <p:attrNameLst>
                                          <p:attrName>style.visibility</p:attrName>
                                        </p:attrNameLst>
                                      </p:cBhvr>
                                      <p:to>
                                        <p:strVal val="visible"/>
                                      </p:to>
                                    </p:set>
                                    <p:animEffect transition="in" filter="wipe(left)">
                                      <p:cBhvr>
                                        <p:cTn id="12" dur="500"/>
                                        <p:tgtEl>
                                          <p:spTgt spid="2918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2">
                                            <p:txEl>
                                              <p:pRg st="1" end="1"/>
                                            </p:txEl>
                                          </p:spTgt>
                                        </p:tgtEl>
                                        <p:attrNameLst>
                                          <p:attrName>style.visibility</p:attrName>
                                        </p:attrNameLst>
                                      </p:cBhvr>
                                      <p:to>
                                        <p:strVal val="visible"/>
                                      </p:to>
                                    </p:set>
                                    <p:animEffect transition="in" filter="wipe(left)">
                                      <p:cBhvr>
                                        <p:cTn id="17" dur="500"/>
                                        <p:tgtEl>
                                          <p:spTgt spid="2918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2">
                                            <p:txEl>
                                              <p:pRg st="2" end="2"/>
                                            </p:txEl>
                                          </p:spTgt>
                                        </p:tgtEl>
                                        <p:attrNameLst>
                                          <p:attrName>style.visibility</p:attrName>
                                        </p:attrNameLst>
                                      </p:cBhvr>
                                      <p:to>
                                        <p:strVal val="visible"/>
                                      </p:to>
                                    </p:set>
                                    <p:animEffect transition="in" filter="wipe(left)">
                                      <p:cBhvr>
                                        <p:cTn id="22" dur="500"/>
                                        <p:tgtEl>
                                          <p:spTgt spid="2918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1843">
                                            <p:txEl>
                                              <p:pRg st="0" end="0"/>
                                            </p:txEl>
                                          </p:spTgt>
                                        </p:tgtEl>
                                        <p:attrNameLst>
                                          <p:attrName>style.visibility</p:attrName>
                                        </p:attrNameLst>
                                      </p:cBhvr>
                                      <p:to>
                                        <p:strVal val="visible"/>
                                      </p:to>
                                    </p:set>
                                    <p:animEffect transition="in" filter="wipe(left)">
                                      <p:cBhvr>
                                        <p:cTn id="27" dur="500"/>
                                        <p:tgtEl>
                                          <p:spTgt spid="29184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1843">
                                            <p:txEl>
                                              <p:pRg st="1" end="1"/>
                                            </p:txEl>
                                          </p:spTgt>
                                        </p:tgtEl>
                                        <p:attrNameLst>
                                          <p:attrName>style.visibility</p:attrName>
                                        </p:attrNameLst>
                                      </p:cBhvr>
                                      <p:to>
                                        <p:strVal val="visible"/>
                                      </p:to>
                                    </p:set>
                                    <p:animEffect transition="in" filter="wipe(left)">
                                      <p:cBhvr>
                                        <p:cTn id="32" dur="500"/>
                                        <p:tgtEl>
                                          <p:spTgt spid="29184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1843">
                                            <p:txEl>
                                              <p:pRg st="2" end="2"/>
                                            </p:txEl>
                                          </p:spTgt>
                                        </p:tgtEl>
                                        <p:attrNameLst>
                                          <p:attrName>style.visibility</p:attrName>
                                        </p:attrNameLst>
                                      </p:cBhvr>
                                      <p:to>
                                        <p:strVal val="visible"/>
                                      </p:to>
                                    </p:set>
                                    <p:animEffect transition="in" filter="wipe(left)">
                                      <p:cBhvr>
                                        <p:cTn id="37" dur="500"/>
                                        <p:tgtEl>
                                          <p:spTgt spid="29184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1843">
                                            <p:txEl>
                                              <p:pRg st="3" end="3"/>
                                            </p:txEl>
                                          </p:spTgt>
                                        </p:tgtEl>
                                        <p:attrNameLst>
                                          <p:attrName>style.visibility</p:attrName>
                                        </p:attrNameLst>
                                      </p:cBhvr>
                                      <p:to>
                                        <p:strVal val="visible"/>
                                      </p:to>
                                    </p:set>
                                    <p:animEffect transition="in" filter="wipe(left)">
                                      <p:cBhvr>
                                        <p:cTn id="42" dur="500"/>
                                        <p:tgtEl>
                                          <p:spTgt spid="29184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1843">
                                            <p:txEl>
                                              <p:pRg st="4" end="4"/>
                                            </p:txEl>
                                          </p:spTgt>
                                        </p:tgtEl>
                                        <p:attrNameLst>
                                          <p:attrName>style.visibility</p:attrName>
                                        </p:attrNameLst>
                                      </p:cBhvr>
                                      <p:to>
                                        <p:strVal val="visible"/>
                                      </p:to>
                                    </p:set>
                                    <p:animEffect transition="in" filter="wipe(left)">
                                      <p:cBhvr>
                                        <p:cTn id="47" dur="500"/>
                                        <p:tgtEl>
                                          <p:spTgt spid="29184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91844"/>
                                        </p:tgtEl>
                                        <p:attrNameLst>
                                          <p:attrName>style.visibility</p:attrName>
                                        </p:attrNameLst>
                                      </p:cBhvr>
                                      <p:to>
                                        <p:strVal val="visible"/>
                                      </p:to>
                                    </p:set>
                                    <p:anim calcmode="lin" valueType="num">
                                      <p:cBhvr additive="base">
                                        <p:cTn id="52" dur="500" fill="hold"/>
                                        <p:tgtEl>
                                          <p:spTgt spid="291844"/>
                                        </p:tgtEl>
                                        <p:attrNameLst>
                                          <p:attrName>ppt_x</p:attrName>
                                        </p:attrNameLst>
                                      </p:cBhvr>
                                      <p:tavLst>
                                        <p:tav tm="0">
                                          <p:val>
                                            <p:strVal val="#ppt_x"/>
                                          </p:val>
                                        </p:tav>
                                        <p:tav tm="100000">
                                          <p:val>
                                            <p:strVal val="#ppt_x"/>
                                          </p:val>
                                        </p:tav>
                                      </p:tavLst>
                                    </p:anim>
                                    <p:anim calcmode="lin" valueType="num">
                                      <p:cBhvr additive="base">
                                        <p:cTn id="53" dur="500" fill="hold"/>
                                        <p:tgtEl>
                                          <p:spTgt spid="291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build="p" autoUpdateAnimBg="0"/>
      <p:bldP spid="291843" grpId="0" build="p" autoUpdateAnimBg="0"/>
      <p:bldP spid="29184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191B37"/>
                </a:solidFill>
              </a:rPr>
              <a:t>可数样本空间：样本空间里指定一个样本，不停地数，总有一天能数到。</a:t>
            </a:r>
            <a:endParaRPr lang="en-US" altLang="zh-CN" dirty="0" smtClean="0">
              <a:solidFill>
                <a:srgbClr val="191B37"/>
              </a:solidFill>
            </a:endParaRPr>
          </a:p>
          <a:p>
            <a:r>
              <a:rPr lang="zh-CN" altLang="en-US" dirty="0" smtClean="0">
                <a:solidFill>
                  <a:srgbClr val="191B37"/>
                </a:solidFill>
              </a:rPr>
              <a:t>例子：正整数</a:t>
            </a:r>
            <a:endParaRPr lang="en-US" altLang="zh-CN" dirty="0" smtClean="0">
              <a:solidFill>
                <a:srgbClr val="191B37"/>
              </a:solidFill>
            </a:endParaRPr>
          </a:p>
          <a:p>
            <a:pPr>
              <a:buNone/>
            </a:pPr>
            <a:endParaRPr lang="en-US" altLang="zh-CN" dirty="0" smtClean="0">
              <a:solidFill>
                <a:srgbClr val="191B37"/>
              </a:solidFill>
            </a:endParaRPr>
          </a:p>
          <a:p>
            <a:r>
              <a:rPr lang="zh-CN" altLang="en-US" dirty="0" smtClean="0">
                <a:solidFill>
                  <a:srgbClr val="191B37"/>
                </a:solidFill>
              </a:rPr>
              <a:t>不可数样本空间：不停地数，总有一个样本数不到</a:t>
            </a:r>
            <a:endParaRPr lang="en-US" altLang="zh-CN" dirty="0" smtClean="0">
              <a:solidFill>
                <a:srgbClr val="191B37"/>
              </a:solidFill>
            </a:endParaRPr>
          </a:p>
          <a:p>
            <a:r>
              <a:rPr lang="zh-CN" altLang="en-US" dirty="0" smtClean="0">
                <a:solidFill>
                  <a:srgbClr val="191B37"/>
                </a:solidFill>
              </a:rPr>
              <a:t>例子：</a:t>
            </a:r>
            <a:r>
              <a:rPr lang="en-US" altLang="zh-CN" dirty="0" smtClean="0">
                <a:solidFill>
                  <a:srgbClr val="191B37"/>
                </a:solidFill>
              </a:rPr>
              <a:t>0</a:t>
            </a:r>
            <a:r>
              <a:rPr lang="zh-CN" altLang="en-US" dirty="0" smtClean="0">
                <a:solidFill>
                  <a:srgbClr val="191B37"/>
                </a:solidFill>
              </a:rPr>
              <a:t>～</a:t>
            </a:r>
            <a:r>
              <a:rPr lang="en-US" altLang="zh-CN" dirty="0" smtClean="0">
                <a:solidFill>
                  <a:srgbClr val="191B37"/>
                </a:solidFill>
              </a:rPr>
              <a:t>1</a:t>
            </a:r>
            <a:r>
              <a:rPr lang="zh-CN" altLang="en-US" dirty="0" smtClean="0">
                <a:solidFill>
                  <a:srgbClr val="191B37"/>
                </a:solidFill>
              </a:rPr>
              <a:t>之间的实数</a:t>
            </a:r>
          </a:p>
          <a:p>
            <a:endParaRPr lang="zh-CN" altLang="en-US" dirty="0" smtClean="0">
              <a:solidFill>
                <a:srgbClr val="191B37"/>
              </a:solidFill>
            </a:endParaRPr>
          </a:p>
          <a:p>
            <a:endParaRPr lang="zh-CN" altLang="en-US" dirty="0"/>
          </a:p>
        </p:txBody>
      </p:sp>
    </p:spTree>
  </p:cSld>
  <p:clrMapOvr>
    <a:masterClrMapping/>
  </p:clrMapOvr>
  <p:transition spd="slow">
    <p:pull dir="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body" idx="1"/>
          </p:nvPr>
        </p:nvSpPr>
        <p:spPr>
          <a:xfrm>
            <a:off x="685800" y="1752600"/>
            <a:ext cx="6958013" cy="1489075"/>
          </a:xfrm>
          <a:noFill/>
          <a:ln/>
        </p:spPr>
        <p:txBody>
          <a:bodyPr>
            <a:normAutofit fontScale="92500"/>
          </a:bodyPr>
          <a:lstStyle/>
          <a:p>
            <a:pPr marL="295275" indent="-6350">
              <a:spcBef>
                <a:spcPct val="10000"/>
              </a:spcBef>
              <a:buFont typeface="Wingdings" pitchFamily="2" charset="2"/>
              <a:buNone/>
            </a:pPr>
            <a:r>
              <a:rPr lang="zh-CN" altLang="en-US">
                <a:solidFill>
                  <a:schemeClr val="tx1"/>
                </a:solidFill>
                <a:ea typeface="楷体_GB2312" pitchFamily="49" charset="-122"/>
              </a:rPr>
              <a:t>口袋中有</a:t>
            </a:r>
            <a:r>
              <a:rPr lang="en-US" altLang="zh-CN" i="1">
                <a:solidFill>
                  <a:schemeClr val="tx1"/>
                </a:solidFill>
                <a:ea typeface="楷体_GB2312" pitchFamily="49" charset="-122"/>
              </a:rPr>
              <a:t>n</a:t>
            </a:r>
            <a:r>
              <a:rPr kumimoji="1" lang="en-US" altLang="zh-CN" i="1">
                <a:solidFill>
                  <a:schemeClr val="tx1"/>
                </a:solidFill>
                <a:sym typeface="Symbol" pitchFamily="18" charset="2"/>
              </a:rPr>
              <a:t></a:t>
            </a:r>
            <a:r>
              <a:rPr lang="en-US" altLang="zh-CN">
                <a:solidFill>
                  <a:schemeClr val="tx1"/>
                </a:solidFill>
                <a:ea typeface="楷体_GB2312" pitchFamily="49" charset="-122"/>
              </a:rPr>
              <a:t>1</a:t>
            </a:r>
            <a:r>
              <a:rPr lang="zh-CN" altLang="en-US">
                <a:solidFill>
                  <a:schemeClr val="tx1"/>
                </a:solidFill>
                <a:ea typeface="楷体_GB2312" pitchFamily="49" charset="-122"/>
              </a:rPr>
              <a:t>个黑球、</a:t>
            </a:r>
            <a:r>
              <a:rPr lang="en-US" altLang="zh-CN">
                <a:solidFill>
                  <a:schemeClr val="tx1"/>
                </a:solidFill>
                <a:ea typeface="楷体_GB2312" pitchFamily="49" charset="-122"/>
              </a:rPr>
              <a:t>1</a:t>
            </a:r>
            <a:r>
              <a:rPr lang="zh-CN" altLang="en-US">
                <a:solidFill>
                  <a:schemeClr val="tx1"/>
                </a:solidFill>
                <a:ea typeface="楷体_GB2312" pitchFamily="49" charset="-122"/>
              </a:rPr>
              <a:t>个白球，每次从口袋中随机地摸出一球，并换入一只黑球</a:t>
            </a:r>
            <a:r>
              <a:rPr lang="en-US" altLang="zh-CN">
                <a:solidFill>
                  <a:schemeClr val="tx1"/>
                </a:solidFill>
                <a:ea typeface="楷体_GB2312" pitchFamily="49" charset="-122"/>
              </a:rPr>
              <a:t>.</a:t>
            </a:r>
            <a:r>
              <a:rPr lang="zh-CN" altLang="en-US">
                <a:solidFill>
                  <a:schemeClr val="tx1"/>
                </a:solidFill>
                <a:ea typeface="楷体_GB2312" pitchFamily="49" charset="-122"/>
              </a:rPr>
              <a:t>求第</a:t>
            </a:r>
            <a:r>
              <a:rPr lang="en-US" altLang="zh-CN" i="1">
                <a:solidFill>
                  <a:schemeClr val="tx1"/>
                </a:solidFill>
                <a:ea typeface="楷体_GB2312" pitchFamily="49" charset="-122"/>
              </a:rPr>
              <a:t>k </a:t>
            </a:r>
            <a:r>
              <a:rPr lang="zh-CN" altLang="en-US">
                <a:solidFill>
                  <a:schemeClr val="tx1"/>
                </a:solidFill>
                <a:ea typeface="楷体_GB2312" pitchFamily="49" charset="-122"/>
              </a:rPr>
              <a:t>次取到黑球的概率</a:t>
            </a:r>
            <a:r>
              <a:rPr lang="en-US" altLang="zh-CN">
                <a:solidFill>
                  <a:schemeClr val="tx1"/>
                </a:solidFill>
                <a:ea typeface="楷体_GB2312" pitchFamily="49" charset="-122"/>
              </a:rPr>
              <a:t>.</a:t>
            </a:r>
          </a:p>
        </p:txBody>
      </p:sp>
      <p:sp>
        <p:nvSpPr>
          <p:cNvPr id="322563" name="Rectangle 3"/>
          <p:cNvSpPr>
            <a:spLocks noGrp="1" noChangeArrowheads="1"/>
          </p:cNvSpPr>
          <p:nvPr>
            <p:ph type="title"/>
          </p:nvPr>
        </p:nvSpPr>
        <p:spPr>
          <a:xfrm>
            <a:off x="2484438" y="836613"/>
            <a:ext cx="3743325" cy="762000"/>
          </a:xfrm>
          <a:noFill/>
          <a:ln w="38100">
            <a:solidFill>
              <a:srgbClr val="FF0000"/>
            </a:solidFill>
          </a:ln>
        </p:spPr>
        <p:txBody>
          <a:bodyPr/>
          <a:lstStyle/>
          <a:p>
            <a:pPr algn="ctr"/>
            <a:r>
              <a:rPr lang="zh-CN" altLang="en-US" sz="3600">
                <a:solidFill>
                  <a:srgbClr val="66FF33"/>
                </a:solidFill>
                <a:ea typeface="楷体_GB2312" pitchFamily="49" charset="-122"/>
              </a:rPr>
              <a:t>利用对立事件</a:t>
            </a:r>
          </a:p>
        </p:txBody>
      </p:sp>
      <p:sp>
        <p:nvSpPr>
          <p:cNvPr id="322564" name="Rectangle 4"/>
          <p:cNvSpPr>
            <a:spLocks noChangeArrowheads="1"/>
          </p:cNvSpPr>
          <p:nvPr/>
        </p:nvSpPr>
        <p:spPr bwMode="auto">
          <a:xfrm>
            <a:off x="395288" y="3357563"/>
            <a:ext cx="8382000" cy="1295400"/>
          </a:xfrm>
          <a:prstGeom prst="rect">
            <a:avLst/>
          </a:prstGeom>
          <a:noFill/>
          <a:ln w="38100">
            <a:noFill/>
            <a:miter lim="800000"/>
            <a:headEnd/>
            <a:tailEnd/>
          </a:ln>
          <a:effectLst/>
        </p:spPr>
        <p:txBody>
          <a:bodyPr/>
          <a:lstStyle/>
          <a:p>
            <a:pPr marL="6350" indent="-6350" algn="l">
              <a:spcBef>
                <a:spcPct val="20000"/>
              </a:spcBef>
            </a:pPr>
            <a:r>
              <a:rPr kumimoji="1" lang="zh-CN" altLang="en-US" sz="2800">
                <a:solidFill>
                  <a:srgbClr val="00FF00"/>
                </a:solidFill>
                <a:latin typeface="楷体_GB2312" pitchFamily="49" charset="-122"/>
                <a:ea typeface="楷体_GB2312" pitchFamily="49" charset="-122"/>
              </a:rPr>
              <a:t>解：</a:t>
            </a:r>
            <a:r>
              <a:rPr kumimoji="1" lang="zh-CN" altLang="en-US" sz="2800">
                <a:latin typeface="楷体_GB2312" pitchFamily="49" charset="-122"/>
                <a:ea typeface="楷体_GB2312" pitchFamily="49" charset="-122"/>
              </a:rPr>
              <a:t>记</a:t>
            </a:r>
            <a:r>
              <a:rPr kumimoji="1" lang="en-US" altLang="zh-CN" sz="2800" i="1">
                <a:latin typeface="Times New Roman" pitchFamily="18" charset="0"/>
                <a:ea typeface="楷体_GB2312" pitchFamily="49" charset="-122"/>
              </a:rPr>
              <a:t>A</a:t>
            </a:r>
            <a:r>
              <a:rPr kumimoji="1" lang="zh-CN" altLang="en-US" sz="2800">
                <a:latin typeface="Times New Roman" pitchFamily="18" charset="0"/>
                <a:ea typeface="楷体_GB2312" pitchFamily="49" charset="-122"/>
              </a:rPr>
              <a:t>为“</a:t>
            </a:r>
            <a:r>
              <a:rPr kumimoji="1" lang="zh-CN" altLang="en-US" sz="2800">
                <a:latin typeface="楷体_GB2312" pitchFamily="49" charset="-122"/>
                <a:ea typeface="楷体_GB2312" pitchFamily="49" charset="-122"/>
              </a:rPr>
              <a:t>第</a:t>
            </a:r>
            <a:r>
              <a:rPr kumimoji="1" lang="en-US" altLang="zh-CN" sz="2800" i="1">
                <a:latin typeface="Times New Roman" pitchFamily="18" charset="0"/>
                <a:ea typeface="楷体_GB2312" pitchFamily="49" charset="-122"/>
              </a:rPr>
              <a:t>k </a:t>
            </a:r>
            <a:r>
              <a:rPr kumimoji="1" lang="zh-CN" altLang="en-US" sz="2800">
                <a:latin typeface="楷体_GB2312" pitchFamily="49" charset="-122"/>
                <a:ea typeface="楷体_GB2312" pitchFamily="49" charset="-122"/>
              </a:rPr>
              <a:t>次取到黑球</a:t>
            </a:r>
            <a:r>
              <a:rPr kumimoji="1" lang="zh-CN" altLang="en-US" sz="2800">
                <a:latin typeface="Times New Roman" pitchFamily="18" charset="0"/>
                <a:ea typeface="楷体_GB2312" pitchFamily="49" charset="-122"/>
              </a:rPr>
              <a:t>” ，则</a:t>
            </a:r>
            <a:r>
              <a:rPr kumimoji="1" lang="en-US" altLang="zh-CN" sz="2800" i="1">
                <a:latin typeface="Times New Roman" pitchFamily="18" charset="0"/>
                <a:ea typeface="楷体_GB2312" pitchFamily="49" charset="-122"/>
              </a:rPr>
              <a:t>A</a:t>
            </a:r>
            <a:r>
              <a:rPr kumimoji="1" lang="zh-CN" altLang="en-US" sz="2800">
                <a:latin typeface="Times New Roman" pitchFamily="18" charset="0"/>
                <a:ea typeface="楷体_GB2312" pitchFamily="49" charset="-122"/>
              </a:rPr>
              <a:t>的对立事件为</a:t>
            </a:r>
          </a:p>
        </p:txBody>
      </p:sp>
      <p:sp>
        <p:nvSpPr>
          <p:cNvPr id="322565" name="Rectangle 5"/>
          <p:cNvSpPr>
            <a:spLocks noChangeArrowheads="1"/>
          </p:cNvSpPr>
          <p:nvPr/>
        </p:nvSpPr>
        <p:spPr bwMode="auto">
          <a:xfrm>
            <a:off x="539750" y="3933825"/>
            <a:ext cx="3352800" cy="533400"/>
          </a:xfrm>
          <a:prstGeom prst="rect">
            <a:avLst/>
          </a:prstGeom>
          <a:noFill/>
          <a:ln w="38100">
            <a:noFill/>
            <a:miter lim="800000"/>
            <a:headEnd/>
            <a:tailEnd/>
          </a:ln>
          <a:effectLst/>
        </p:spPr>
        <p:txBody>
          <a:bodyPr/>
          <a:lstStyle/>
          <a:p>
            <a:pPr marL="6350" indent="-6350" algn="l">
              <a:lnSpc>
                <a:spcPct val="90000"/>
              </a:lnSpc>
              <a:spcBef>
                <a:spcPct val="20000"/>
              </a:spcBef>
            </a:pPr>
            <a:r>
              <a:rPr kumimoji="1" lang="en-US" altLang="zh-CN" sz="2800">
                <a:latin typeface="Times New Roman" pitchFamily="18" charset="0"/>
                <a:ea typeface="楷体_GB2312" pitchFamily="49" charset="-122"/>
              </a:rPr>
              <a:t>“</a:t>
            </a:r>
            <a:r>
              <a:rPr kumimoji="1" lang="zh-CN" altLang="en-US" sz="2800">
                <a:latin typeface="楷体_GB2312" pitchFamily="49" charset="-122"/>
                <a:ea typeface="楷体_GB2312" pitchFamily="49" charset="-122"/>
              </a:rPr>
              <a:t>第</a:t>
            </a:r>
            <a:r>
              <a:rPr kumimoji="1" lang="en-US" altLang="zh-CN" sz="2800" i="1">
                <a:latin typeface="Times New Roman" pitchFamily="18" charset="0"/>
                <a:ea typeface="楷体_GB2312" pitchFamily="49" charset="-122"/>
              </a:rPr>
              <a:t>k </a:t>
            </a:r>
            <a:r>
              <a:rPr kumimoji="1" lang="zh-CN" altLang="en-US" sz="2800">
                <a:latin typeface="楷体_GB2312" pitchFamily="49" charset="-122"/>
                <a:ea typeface="楷体_GB2312" pitchFamily="49" charset="-122"/>
              </a:rPr>
              <a:t>次取到白球</a:t>
            </a:r>
            <a:r>
              <a:rPr kumimoji="1" lang="zh-CN" altLang="en-US" sz="2800">
                <a:latin typeface="Times New Roman" pitchFamily="18" charset="0"/>
                <a:ea typeface="楷体_GB2312" pitchFamily="49" charset="-122"/>
              </a:rPr>
              <a:t>” </a:t>
            </a:r>
            <a:r>
              <a:rPr kumimoji="1" lang="en-US" altLang="zh-CN" sz="2800">
                <a:latin typeface="Times New Roman" pitchFamily="18" charset="0"/>
                <a:ea typeface="楷体_GB2312" pitchFamily="49" charset="-122"/>
              </a:rPr>
              <a:t>.</a:t>
            </a:r>
          </a:p>
        </p:txBody>
      </p:sp>
      <p:sp>
        <p:nvSpPr>
          <p:cNvPr id="322566" name="Rectangle 6"/>
          <p:cNvSpPr>
            <a:spLocks noChangeArrowheads="1"/>
          </p:cNvSpPr>
          <p:nvPr/>
        </p:nvSpPr>
        <p:spPr bwMode="auto">
          <a:xfrm>
            <a:off x="3708400" y="3860800"/>
            <a:ext cx="4870450" cy="533400"/>
          </a:xfrm>
          <a:prstGeom prst="rect">
            <a:avLst/>
          </a:prstGeom>
          <a:noFill/>
          <a:ln w="38100">
            <a:noFill/>
            <a:miter lim="800000"/>
            <a:headEnd/>
            <a:tailEnd/>
          </a:ln>
          <a:effectLst/>
        </p:spPr>
        <p:txBody>
          <a:bodyPr/>
          <a:lstStyle/>
          <a:p>
            <a:pPr marL="6350" indent="-6350" algn="l">
              <a:spcBef>
                <a:spcPct val="20000"/>
              </a:spcBef>
            </a:pPr>
            <a:r>
              <a:rPr kumimoji="1" lang="zh-CN" altLang="en-US" sz="2800">
                <a:latin typeface="楷体_GB2312" pitchFamily="49" charset="-122"/>
                <a:ea typeface="楷体_GB2312" pitchFamily="49" charset="-122"/>
              </a:rPr>
              <a:t>而</a:t>
            </a:r>
            <a:r>
              <a:rPr kumimoji="1" lang="zh-CN" altLang="en-US" sz="2800">
                <a:latin typeface="Times New Roman" pitchFamily="18" charset="0"/>
                <a:ea typeface="楷体_GB2312" pitchFamily="49" charset="-122"/>
              </a:rPr>
              <a:t>“</a:t>
            </a:r>
            <a:r>
              <a:rPr kumimoji="1" lang="zh-CN" altLang="en-US" sz="2800">
                <a:latin typeface="楷体_GB2312" pitchFamily="49" charset="-122"/>
                <a:ea typeface="楷体_GB2312" pitchFamily="49" charset="-122"/>
              </a:rPr>
              <a:t>第</a:t>
            </a:r>
            <a:r>
              <a:rPr kumimoji="1" lang="en-US" altLang="zh-CN" sz="2800" i="1">
                <a:latin typeface="Times New Roman" pitchFamily="18" charset="0"/>
                <a:ea typeface="楷体_GB2312" pitchFamily="49" charset="-122"/>
              </a:rPr>
              <a:t>k </a:t>
            </a:r>
            <a:r>
              <a:rPr kumimoji="1" lang="zh-CN" altLang="en-US" sz="2800">
                <a:latin typeface="楷体_GB2312" pitchFamily="49" charset="-122"/>
                <a:ea typeface="楷体_GB2312" pitchFamily="49" charset="-122"/>
              </a:rPr>
              <a:t>次取到白球</a:t>
            </a:r>
            <a:r>
              <a:rPr kumimoji="1" lang="zh-CN" altLang="en-US" sz="2800">
                <a:latin typeface="Times New Roman" pitchFamily="18" charset="0"/>
                <a:ea typeface="楷体_GB2312" pitchFamily="49" charset="-122"/>
              </a:rPr>
              <a:t>” 意味着：</a:t>
            </a:r>
          </a:p>
        </p:txBody>
      </p:sp>
      <p:sp>
        <p:nvSpPr>
          <p:cNvPr id="322567" name="Rectangle 7"/>
          <p:cNvSpPr>
            <a:spLocks noChangeArrowheads="1"/>
          </p:cNvSpPr>
          <p:nvPr/>
        </p:nvSpPr>
        <p:spPr bwMode="auto">
          <a:xfrm>
            <a:off x="539750" y="4508500"/>
            <a:ext cx="8077200" cy="609600"/>
          </a:xfrm>
          <a:prstGeom prst="rect">
            <a:avLst/>
          </a:prstGeom>
          <a:noFill/>
          <a:ln w="38100">
            <a:noFill/>
            <a:miter lim="800000"/>
            <a:headEnd/>
            <a:tailEnd/>
          </a:ln>
          <a:effectLst/>
        </p:spPr>
        <p:txBody>
          <a:bodyPr/>
          <a:lstStyle/>
          <a:p>
            <a:pPr marL="6350" indent="-6350" algn="l">
              <a:spcBef>
                <a:spcPct val="20000"/>
              </a:spcBef>
            </a:pP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第</a:t>
            </a:r>
            <a:r>
              <a:rPr kumimoji="1" lang="en-US" altLang="zh-CN" sz="2800">
                <a:latin typeface="Times New Roman" pitchFamily="18" charset="0"/>
                <a:ea typeface="楷体_GB2312" pitchFamily="49" charset="-122"/>
              </a:rPr>
              <a:t>1</a:t>
            </a:r>
            <a:r>
              <a:rPr kumimoji="1" lang="zh-CN" altLang="en-US" sz="2800">
                <a:latin typeface="Times New Roman" pitchFamily="18" charset="0"/>
                <a:ea typeface="楷体_GB2312" pitchFamily="49" charset="-122"/>
              </a:rPr>
              <a:t>次</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第</a:t>
            </a:r>
            <a:r>
              <a:rPr kumimoji="1" lang="en-US" altLang="zh-CN" sz="2800" i="1">
                <a:latin typeface="Times New Roman" pitchFamily="18" charset="0"/>
                <a:ea typeface="楷体_GB2312" pitchFamily="49" charset="-122"/>
              </a:rPr>
              <a:t>k</a:t>
            </a:r>
            <a:r>
              <a:rPr kumimoji="1" lang="en-US" altLang="zh-CN" sz="2800" i="1">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1</a:t>
            </a:r>
            <a:r>
              <a:rPr kumimoji="1" lang="zh-CN" altLang="en-US" sz="2800">
                <a:latin typeface="楷体_GB2312" pitchFamily="49" charset="-122"/>
                <a:ea typeface="楷体_GB2312" pitchFamily="49" charset="-122"/>
              </a:rPr>
              <a:t>次取到黑球，而第</a:t>
            </a:r>
            <a:r>
              <a:rPr kumimoji="1" lang="en-US" altLang="zh-CN" sz="2800" i="1">
                <a:latin typeface="Times New Roman" pitchFamily="18" charset="0"/>
                <a:ea typeface="楷体_GB2312" pitchFamily="49" charset="-122"/>
              </a:rPr>
              <a:t>k </a:t>
            </a:r>
            <a:r>
              <a:rPr kumimoji="1" lang="zh-CN" altLang="en-US" sz="2800">
                <a:latin typeface="楷体_GB2312" pitchFamily="49" charset="-122"/>
                <a:ea typeface="楷体_GB2312" pitchFamily="49" charset="-122"/>
              </a:rPr>
              <a:t>次取到白球</a:t>
            </a:r>
            <a:r>
              <a:rPr kumimoji="1" lang="zh-CN" altLang="en-US" sz="2800">
                <a:latin typeface="Times New Roman" pitchFamily="18" charset="0"/>
                <a:ea typeface="楷体_GB2312" pitchFamily="49" charset="-122"/>
              </a:rPr>
              <a:t>”</a:t>
            </a:r>
          </a:p>
        </p:txBody>
      </p:sp>
      <p:graphicFrame>
        <p:nvGraphicFramePr>
          <p:cNvPr id="322568" name="Object 8"/>
          <p:cNvGraphicFramePr>
            <a:graphicFrameLocks noChangeAspect="1"/>
          </p:cNvGraphicFramePr>
          <p:nvPr/>
        </p:nvGraphicFramePr>
        <p:xfrm>
          <a:off x="1979613" y="5013325"/>
          <a:ext cx="4554537" cy="1004888"/>
        </p:xfrm>
        <a:graphic>
          <a:graphicData uri="http://schemas.openxmlformats.org/presentationml/2006/ole">
            <p:oleObj spid="_x0000_s793602" name="Equation" r:id="rId4" imgW="1917360" imgH="419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2563"/>
                                        </p:tgtEl>
                                        <p:attrNameLst>
                                          <p:attrName>style.visibility</p:attrName>
                                        </p:attrNameLst>
                                      </p:cBhvr>
                                      <p:to>
                                        <p:strVal val="visible"/>
                                      </p:to>
                                    </p:set>
                                    <p:animEffect transition="in" filter="dissolve">
                                      <p:cBhvr>
                                        <p:cTn id="7" dur="500"/>
                                        <p:tgtEl>
                                          <p:spTgt spid="322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2">
                                            <p:txEl>
                                              <p:pRg st="0" end="0"/>
                                            </p:txEl>
                                          </p:spTgt>
                                        </p:tgtEl>
                                        <p:attrNameLst>
                                          <p:attrName>style.visibility</p:attrName>
                                        </p:attrNameLst>
                                      </p:cBhvr>
                                      <p:to>
                                        <p:strVal val="visible"/>
                                      </p:to>
                                    </p:set>
                                    <p:animEffect transition="in" filter="wipe(left)">
                                      <p:cBhvr>
                                        <p:cTn id="12" dur="500"/>
                                        <p:tgtEl>
                                          <p:spTgt spid="3225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4">
                                            <p:txEl>
                                              <p:pRg st="0" end="0"/>
                                            </p:txEl>
                                          </p:spTgt>
                                        </p:tgtEl>
                                        <p:attrNameLst>
                                          <p:attrName>style.visibility</p:attrName>
                                        </p:attrNameLst>
                                      </p:cBhvr>
                                      <p:to>
                                        <p:strVal val="visible"/>
                                      </p:to>
                                    </p:set>
                                    <p:animEffect transition="in" filter="wipe(left)">
                                      <p:cBhvr>
                                        <p:cTn id="17" dur="500"/>
                                        <p:tgtEl>
                                          <p:spTgt spid="32256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5">
                                            <p:txEl>
                                              <p:pRg st="0" end="0"/>
                                            </p:txEl>
                                          </p:spTgt>
                                        </p:tgtEl>
                                        <p:attrNameLst>
                                          <p:attrName>style.visibility</p:attrName>
                                        </p:attrNameLst>
                                      </p:cBhvr>
                                      <p:to>
                                        <p:strVal val="visible"/>
                                      </p:to>
                                    </p:set>
                                    <p:animEffect transition="in" filter="wipe(left)">
                                      <p:cBhvr>
                                        <p:cTn id="22" dur="500"/>
                                        <p:tgtEl>
                                          <p:spTgt spid="3225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566">
                                            <p:txEl>
                                              <p:pRg st="0" end="0"/>
                                            </p:txEl>
                                          </p:spTgt>
                                        </p:tgtEl>
                                        <p:attrNameLst>
                                          <p:attrName>style.visibility</p:attrName>
                                        </p:attrNameLst>
                                      </p:cBhvr>
                                      <p:to>
                                        <p:strVal val="visible"/>
                                      </p:to>
                                    </p:set>
                                    <p:animEffect transition="in" filter="wipe(left)">
                                      <p:cBhvr>
                                        <p:cTn id="27" dur="500"/>
                                        <p:tgtEl>
                                          <p:spTgt spid="32256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2567">
                                            <p:txEl>
                                              <p:pRg st="0" end="0"/>
                                            </p:txEl>
                                          </p:spTgt>
                                        </p:tgtEl>
                                        <p:attrNameLst>
                                          <p:attrName>style.visibility</p:attrName>
                                        </p:attrNameLst>
                                      </p:cBhvr>
                                      <p:to>
                                        <p:strVal val="visible"/>
                                      </p:to>
                                    </p:set>
                                    <p:animEffect transition="in" filter="wipe(left)">
                                      <p:cBhvr>
                                        <p:cTn id="32" dur="500"/>
                                        <p:tgtEl>
                                          <p:spTgt spid="32256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2568"/>
                                        </p:tgtEl>
                                        <p:attrNameLst>
                                          <p:attrName>style.visibility</p:attrName>
                                        </p:attrNameLst>
                                      </p:cBhvr>
                                      <p:to>
                                        <p:strVal val="visible"/>
                                      </p:to>
                                    </p:set>
                                    <p:anim calcmode="lin" valueType="num">
                                      <p:cBhvr additive="base">
                                        <p:cTn id="37" dur="500" fill="hold"/>
                                        <p:tgtEl>
                                          <p:spTgt spid="322568"/>
                                        </p:tgtEl>
                                        <p:attrNameLst>
                                          <p:attrName>ppt_x</p:attrName>
                                        </p:attrNameLst>
                                      </p:cBhvr>
                                      <p:tavLst>
                                        <p:tav tm="0">
                                          <p:val>
                                            <p:strVal val="#ppt_x"/>
                                          </p:val>
                                        </p:tav>
                                        <p:tav tm="100000">
                                          <p:val>
                                            <p:strVal val="#ppt_x"/>
                                          </p:val>
                                        </p:tav>
                                      </p:tavLst>
                                    </p:anim>
                                    <p:anim calcmode="lin" valueType="num">
                                      <p:cBhvr additive="base">
                                        <p:cTn id="38" dur="500" fill="hold"/>
                                        <p:tgtEl>
                                          <p:spTgt spid="322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build="p" autoUpdateAnimBg="0"/>
      <p:bldP spid="322563" grpId="0" animBg="1" autoUpdateAnimBg="0"/>
      <p:bldP spid="322564" grpId="0" build="p" autoUpdateAnimBg="0"/>
      <p:bldP spid="322565" grpId="0" build="p" autoUpdateAnimBg="0"/>
      <p:bldP spid="322566" grpId="0" build="p" autoUpdateAnimBg="0"/>
      <p:bldP spid="322567"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539750" y="908050"/>
            <a:ext cx="5715000" cy="609600"/>
          </a:xfrm>
          <a:noFill/>
          <a:ln/>
        </p:spPr>
        <p:txBody>
          <a:bodyPr/>
          <a:lstStyle/>
          <a:p>
            <a:endParaRPr lang="en-US" altLang="zh-CN" sz="3200" dirty="0">
              <a:solidFill>
                <a:srgbClr val="66FF33"/>
              </a:solidFill>
              <a:latin typeface="Times New Roman" pitchFamily="18" charset="0"/>
              <a:ea typeface="楷体_GB2312" pitchFamily="49" charset="-122"/>
            </a:endParaRPr>
          </a:p>
        </p:txBody>
      </p:sp>
      <p:sp>
        <p:nvSpPr>
          <p:cNvPr id="326659" name="Rectangle 3"/>
          <p:cNvSpPr>
            <a:spLocks noChangeArrowheads="1"/>
          </p:cNvSpPr>
          <p:nvPr/>
        </p:nvSpPr>
        <p:spPr bwMode="auto">
          <a:xfrm>
            <a:off x="533400" y="2743200"/>
            <a:ext cx="4800600" cy="685800"/>
          </a:xfrm>
          <a:prstGeom prst="rect">
            <a:avLst/>
          </a:prstGeom>
          <a:noFill/>
          <a:ln w="28575">
            <a:noFill/>
            <a:miter lim="800000"/>
            <a:headEnd/>
            <a:tailEnd/>
          </a:ln>
          <a:effectLst/>
        </p:spPr>
        <p:txBody>
          <a:bodyPr/>
          <a:lstStyle/>
          <a:p>
            <a:pPr marL="342900" indent="-342900" algn="l">
              <a:spcBef>
                <a:spcPct val="20000"/>
              </a:spcBef>
            </a:pPr>
            <a:r>
              <a:rPr kumimoji="1" lang="zh-CN" altLang="en-US" sz="2800">
                <a:solidFill>
                  <a:srgbClr val="00FF00"/>
                </a:solidFill>
                <a:latin typeface="Times New Roman" pitchFamily="18" charset="0"/>
                <a:ea typeface="楷体_GB2312" pitchFamily="49" charset="-122"/>
              </a:rPr>
              <a:t>解：</a:t>
            </a:r>
            <a:r>
              <a:rPr kumimoji="1" lang="zh-CN" altLang="en-US" sz="2800">
                <a:latin typeface="Times New Roman" pitchFamily="18" charset="0"/>
                <a:ea typeface="楷体_GB2312" pitchFamily="49" charset="-122"/>
              </a:rPr>
              <a:t>用对立事件进行计算</a:t>
            </a:r>
            <a:r>
              <a:rPr kumimoji="1" lang="en-US" altLang="zh-CN" sz="2800">
                <a:latin typeface="Times New Roman" pitchFamily="18" charset="0"/>
                <a:ea typeface="楷体_GB2312" pitchFamily="49" charset="-122"/>
              </a:rPr>
              <a:t>,</a:t>
            </a:r>
          </a:p>
        </p:txBody>
      </p:sp>
      <p:graphicFrame>
        <p:nvGraphicFramePr>
          <p:cNvPr id="326660" name="Object 4"/>
          <p:cNvGraphicFramePr>
            <a:graphicFrameLocks noChangeAspect="1"/>
          </p:cNvGraphicFramePr>
          <p:nvPr/>
        </p:nvGraphicFramePr>
        <p:xfrm>
          <a:off x="1979613" y="4437063"/>
          <a:ext cx="4976812" cy="1004887"/>
        </p:xfrm>
        <a:graphic>
          <a:graphicData uri="http://schemas.openxmlformats.org/presentationml/2006/ole">
            <p:oleObj spid="_x0000_s794626" name="Equation" r:id="rId4" imgW="2095200" imgH="419040" progId="">
              <p:embed/>
            </p:oleObj>
          </a:graphicData>
        </a:graphic>
      </p:graphicFrame>
      <p:sp>
        <p:nvSpPr>
          <p:cNvPr id="326661" name="Rectangle 5"/>
          <p:cNvSpPr>
            <a:spLocks noChangeArrowheads="1"/>
          </p:cNvSpPr>
          <p:nvPr/>
        </p:nvSpPr>
        <p:spPr bwMode="auto">
          <a:xfrm>
            <a:off x="1219200" y="3276600"/>
            <a:ext cx="4946650" cy="719138"/>
          </a:xfrm>
          <a:prstGeom prst="rect">
            <a:avLst/>
          </a:prstGeom>
          <a:noFill/>
          <a:ln w="28575">
            <a:noFill/>
            <a:miter lim="800000"/>
            <a:headEnd/>
            <a:tailEnd/>
          </a:ln>
          <a:effectLst/>
        </p:spPr>
        <p:txBody>
          <a:bodyPr/>
          <a:lstStyle/>
          <a:p>
            <a:pPr marL="342900" indent="-342900" algn="l">
              <a:spcBef>
                <a:spcPct val="20000"/>
              </a:spcBef>
            </a:pPr>
            <a:r>
              <a:rPr kumimoji="1" lang="zh-CN" altLang="en-US" sz="2800">
                <a:latin typeface="Times New Roman" pitchFamily="18" charset="0"/>
                <a:ea typeface="楷体_GB2312" pitchFamily="49" charset="-122"/>
              </a:rPr>
              <a:t>记 </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a:t>
            </a:r>
            <a:r>
              <a:rPr kumimoji="1" lang="zh-CN" altLang="en-US" sz="2800">
                <a:latin typeface="楷体_GB2312" pitchFamily="49" charset="-122"/>
                <a:ea typeface="楷体_GB2312" pitchFamily="49" charset="-122"/>
              </a:rPr>
              <a:t>至少出现一次</a:t>
            </a:r>
            <a:r>
              <a:rPr kumimoji="1" lang="en-US" altLang="zh-CN" sz="2800">
                <a:latin typeface="Times New Roman" pitchFamily="18" charset="0"/>
                <a:ea typeface="楷体_GB2312" pitchFamily="49" charset="-122"/>
              </a:rPr>
              <a:t>6</a:t>
            </a:r>
            <a:r>
              <a:rPr kumimoji="1" lang="zh-CN" altLang="en-US" sz="2800">
                <a:latin typeface="楷体_GB2312" pitchFamily="49" charset="-122"/>
                <a:ea typeface="楷体_GB2312" pitchFamily="49" charset="-122"/>
              </a:rPr>
              <a:t>点</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a:t>
            </a:r>
            <a:endParaRPr kumimoji="1" lang="zh-CN" altLang="en-US" sz="2800">
              <a:latin typeface="Times New Roman" pitchFamily="18" charset="0"/>
              <a:ea typeface="楷体_GB2312" pitchFamily="49" charset="-122"/>
            </a:endParaRPr>
          </a:p>
        </p:txBody>
      </p:sp>
      <p:sp>
        <p:nvSpPr>
          <p:cNvPr id="326662" name="Rectangle 6"/>
          <p:cNvSpPr>
            <a:spLocks noChangeArrowheads="1"/>
          </p:cNvSpPr>
          <p:nvPr/>
        </p:nvSpPr>
        <p:spPr bwMode="auto">
          <a:xfrm>
            <a:off x="1219200" y="3810000"/>
            <a:ext cx="2819400" cy="762000"/>
          </a:xfrm>
          <a:prstGeom prst="rect">
            <a:avLst/>
          </a:prstGeom>
          <a:noFill/>
          <a:ln w="28575">
            <a:noFill/>
            <a:miter lim="800000"/>
            <a:headEnd/>
            <a:tailEnd/>
          </a:ln>
          <a:effectLst/>
        </p:spPr>
        <p:txBody>
          <a:bodyPr/>
          <a:lstStyle/>
          <a:p>
            <a:pPr marL="342900" indent="-342900" algn="l">
              <a:spcBef>
                <a:spcPct val="20000"/>
              </a:spcBef>
            </a:pPr>
            <a:r>
              <a:rPr kumimoji="1" lang="zh-CN" altLang="en-US" sz="2800">
                <a:latin typeface="楷体_GB2312" pitchFamily="49" charset="-122"/>
                <a:ea typeface="楷体_GB2312" pitchFamily="49" charset="-122"/>
              </a:rPr>
              <a:t>则</a:t>
            </a:r>
            <a:r>
              <a:rPr kumimoji="1" lang="zh-CN" altLang="en-US" sz="2800">
                <a:latin typeface="Times New Roman" pitchFamily="18" charset="0"/>
                <a:ea typeface="楷体_GB2312" pitchFamily="49" charset="-122"/>
              </a:rPr>
              <a:t>所求概率为</a:t>
            </a:r>
          </a:p>
        </p:txBody>
      </p:sp>
      <p:sp>
        <p:nvSpPr>
          <p:cNvPr id="326663" name="Text Box 7"/>
          <p:cNvSpPr txBox="1">
            <a:spLocks noChangeArrowheads="1"/>
          </p:cNvSpPr>
          <p:nvPr/>
        </p:nvSpPr>
        <p:spPr bwMode="auto">
          <a:xfrm>
            <a:off x="609600" y="1600200"/>
            <a:ext cx="7696200" cy="642938"/>
          </a:xfrm>
          <a:prstGeom prst="rect">
            <a:avLst/>
          </a:prstGeom>
          <a:noFill/>
          <a:ln w="38100">
            <a:solidFill>
              <a:srgbClr val="FF0000"/>
            </a:solidFill>
            <a:miter lim="800000"/>
            <a:headEnd/>
            <a:tailEnd/>
          </a:ln>
          <a:effectLst/>
        </p:spPr>
        <p:txBody>
          <a:bodyPr>
            <a:spAutoFit/>
          </a:bodyPr>
          <a:lstStyle/>
          <a:p>
            <a:pPr algn="l" fontAlgn="ctr">
              <a:lnSpc>
                <a:spcPct val="120000"/>
              </a:lnSpc>
              <a:buClr>
                <a:schemeClr val="accent1"/>
              </a:buClr>
              <a:buSzPct val="85000"/>
              <a:buFont typeface="Wingdings" pitchFamily="2" charset="2"/>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一颗骰子掷</a:t>
            </a:r>
            <a:r>
              <a:rPr lang="en-US" altLang="zh-CN" sz="2800">
                <a:latin typeface="Times New Roman" pitchFamily="18" charset="0"/>
                <a:ea typeface="楷体_GB2312" pitchFamily="49" charset="-122"/>
              </a:rPr>
              <a:t>4</a:t>
            </a:r>
            <a:r>
              <a:rPr lang="zh-CN" altLang="en-US" sz="2800">
                <a:latin typeface="楷体_GB2312" pitchFamily="49" charset="-122"/>
                <a:ea typeface="楷体_GB2312" pitchFamily="49" charset="-122"/>
              </a:rPr>
              <a:t>次，求至少出现一次</a:t>
            </a:r>
            <a:r>
              <a:rPr lang="en-US" altLang="zh-CN" sz="2800">
                <a:latin typeface="Times New Roman" pitchFamily="18" charset="0"/>
                <a:ea typeface="楷体_GB2312" pitchFamily="49" charset="-122"/>
              </a:rPr>
              <a:t>6</a:t>
            </a:r>
            <a:r>
              <a:rPr lang="zh-CN" altLang="en-US" sz="2800">
                <a:latin typeface="楷体_GB2312" pitchFamily="49" charset="-122"/>
                <a:ea typeface="楷体_GB2312" pitchFamily="49" charset="-122"/>
              </a:rPr>
              <a:t>点的概率</a:t>
            </a:r>
            <a:r>
              <a:rPr lang="en-US" altLang="zh-CN" sz="2800">
                <a:latin typeface="楷体_GB2312" pitchFamily="49" charset="-122"/>
                <a:ea typeface="楷体_GB2312" pitchFamily="49" charset="-122"/>
              </a:rPr>
              <a:t>.</a:t>
            </a:r>
            <a:endParaRPr kumimoji="1" lang="en-US" altLang="zh-CN" sz="2600" i="1">
              <a:latin typeface="Times New Roman"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326658"/>
                                        </p:tgtEl>
                                        <p:attrNameLst>
                                          <p:attrName>style.visibility</p:attrName>
                                        </p:attrNameLst>
                                      </p:cBhvr>
                                      <p:to>
                                        <p:strVal val="visible"/>
                                      </p:to>
                                    </p:set>
                                    <p:animEffect transition="in" filter="dissolve">
                                      <p:cBhvr>
                                        <p:cTn id="7" dur="500"/>
                                        <p:tgtEl>
                                          <p:spTgt spid="326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63"/>
                                        </p:tgtEl>
                                        <p:attrNameLst>
                                          <p:attrName>style.visibility</p:attrName>
                                        </p:attrNameLst>
                                      </p:cBhvr>
                                      <p:to>
                                        <p:strVal val="visible"/>
                                      </p:to>
                                    </p:set>
                                    <p:animEffect transition="in" filter="wipe(left)">
                                      <p:cBhvr>
                                        <p:cTn id="12" dur="500"/>
                                        <p:tgtEl>
                                          <p:spTgt spid="3266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9">
                                            <p:txEl>
                                              <p:pRg st="0" end="0"/>
                                            </p:txEl>
                                          </p:spTgt>
                                        </p:tgtEl>
                                        <p:attrNameLst>
                                          <p:attrName>style.visibility</p:attrName>
                                        </p:attrNameLst>
                                      </p:cBhvr>
                                      <p:to>
                                        <p:strVal val="visible"/>
                                      </p:to>
                                    </p:set>
                                    <p:animEffect transition="in" filter="wipe(left)">
                                      <p:cBhvr>
                                        <p:cTn id="17" dur="500"/>
                                        <p:tgtEl>
                                          <p:spTgt spid="3266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61">
                                            <p:txEl>
                                              <p:pRg st="0" end="0"/>
                                            </p:txEl>
                                          </p:spTgt>
                                        </p:tgtEl>
                                        <p:attrNameLst>
                                          <p:attrName>style.visibility</p:attrName>
                                        </p:attrNameLst>
                                      </p:cBhvr>
                                      <p:to>
                                        <p:strVal val="visible"/>
                                      </p:to>
                                    </p:set>
                                    <p:animEffect transition="in" filter="wipe(left)">
                                      <p:cBhvr>
                                        <p:cTn id="22" dur="500"/>
                                        <p:tgtEl>
                                          <p:spTgt spid="3266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6662">
                                            <p:txEl>
                                              <p:pRg st="0" end="0"/>
                                            </p:txEl>
                                          </p:spTgt>
                                        </p:tgtEl>
                                        <p:attrNameLst>
                                          <p:attrName>style.visibility</p:attrName>
                                        </p:attrNameLst>
                                      </p:cBhvr>
                                      <p:to>
                                        <p:strVal val="visible"/>
                                      </p:to>
                                    </p:set>
                                    <p:animEffect transition="in" filter="wipe(left)">
                                      <p:cBhvr>
                                        <p:cTn id="27" dur="500"/>
                                        <p:tgtEl>
                                          <p:spTgt spid="3266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6660"/>
                                        </p:tgtEl>
                                        <p:attrNameLst>
                                          <p:attrName>style.visibility</p:attrName>
                                        </p:attrNameLst>
                                      </p:cBhvr>
                                      <p:to>
                                        <p:strVal val="visible"/>
                                      </p:to>
                                    </p:set>
                                    <p:anim calcmode="lin" valueType="num">
                                      <p:cBhvr additive="base">
                                        <p:cTn id="32" dur="500" fill="hold"/>
                                        <p:tgtEl>
                                          <p:spTgt spid="326660"/>
                                        </p:tgtEl>
                                        <p:attrNameLst>
                                          <p:attrName>ppt_x</p:attrName>
                                        </p:attrNameLst>
                                      </p:cBhvr>
                                      <p:tavLst>
                                        <p:tav tm="0">
                                          <p:val>
                                            <p:strVal val="#ppt_x"/>
                                          </p:val>
                                        </p:tav>
                                        <p:tav tm="100000">
                                          <p:val>
                                            <p:strVal val="#ppt_x"/>
                                          </p:val>
                                        </p:tav>
                                      </p:tavLst>
                                    </p:anim>
                                    <p:anim calcmode="lin" valueType="num">
                                      <p:cBhvr additive="base">
                                        <p:cTn id="33" dur="500" fill="hold"/>
                                        <p:tgtEl>
                                          <p:spTgt spid="326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animBg="1" autoUpdateAnimBg="0"/>
      <p:bldP spid="326659" grpId="0" build="p" autoUpdateAnimBg="0"/>
      <p:bldP spid="326661" grpId="0" build="p" autoUpdateAnimBg="0"/>
      <p:bldP spid="326662" grpId="0" build="p" autoUpdateAnimBg="0"/>
      <p:bldP spid="326663" grpId="0" animBg="1"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11188" y="836613"/>
            <a:ext cx="5715000" cy="609600"/>
          </a:xfrm>
          <a:noFill/>
          <a:ln/>
        </p:spPr>
        <p:txBody>
          <a:bodyPr/>
          <a:lstStyle/>
          <a:p>
            <a:endParaRPr lang="en-US" altLang="zh-CN" sz="3200" dirty="0">
              <a:solidFill>
                <a:srgbClr val="66FF33"/>
              </a:solidFill>
              <a:latin typeface="Times New Roman" pitchFamily="18" charset="0"/>
              <a:ea typeface="楷体_GB2312" pitchFamily="49" charset="-122"/>
            </a:endParaRPr>
          </a:p>
        </p:txBody>
      </p:sp>
      <p:graphicFrame>
        <p:nvGraphicFramePr>
          <p:cNvPr id="328707" name="Object 3"/>
          <p:cNvGraphicFramePr>
            <a:graphicFrameLocks noChangeAspect="1"/>
          </p:cNvGraphicFramePr>
          <p:nvPr/>
        </p:nvGraphicFramePr>
        <p:xfrm>
          <a:off x="1908175" y="4076700"/>
          <a:ext cx="5278438" cy="1004888"/>
        </p:xfrm>
        <a:graphic>
          <a:graphicData uri="http://schemas.openxmlformats.org/presentationml/2006/ole">
            <p:oleObj spid="_x0000_s795650" name="Equation" r:id="rId4" imgW="2222280" imgH="419040" progId="">
              <p:embed/>
            </p:oleObj>
          </a:graphicData>
        </a:graphic>
      </p:graphicFrame>
      <p:sp>
        <p:nvSpPr>
          <p:cNvPr id="328708" name="Rectangle 4"/>
          <p:cNvSpPr>
            <a:spLocks noChangeArrowheads="1"/>
          </p:cNvSpPr>
          <p:nvPr/>
        </p:nvSpPr>
        <p:spPr bwMode="auto">
          <a:xfrm>
            <a:off x="468313" y="3213100"/>
            <a:ext cx="6248400" cy="762000"/>
          </a:xfrm>
          <a:prstGeom prst="rect">
            <a:avLst/>
          </a:prstGeom>
          <a:noFill/>
          <a:ln w="28575">
            <a:noFill/>
            <a:miter lim="800000"/>
            <a:headEnd/>
            <a:tailEnd/>
          </a:ln>
          <a:effectLst/>
        </p:spPr>
        <p:txBody>
          <a:bodyPr/>
          <a:lstStyle/>
          <a:p>
            <a:pPr marL="342900" indent="-342900" algn="l">
              <a:spcBef>
                <a:spcPct val="20000"/>
              </a:spcBef>
            </a:pPr>
            <a:r>
              <a:rPr kumimoji="1" lang="zh-CN" altLang="en-US" sz="2800">
                <a:solidFill>
                  <a:srgbClr val="00FF00"/>
                </a:solidFill>
                <a:latin typeface="Times New Roman" pitchFamily="18" charset="0"/>
                <a:ea typeface="楷体_GB2312" pitchFamily="49" charset="-122"/>
              </a:rPr>
              <a:t>解：</a:t>
            </a:r>
            <a:r>
              <a:rPr kumimoji="1" lang="zh-CN" altLang="en-US" sz="2800">
                <a:latin typeface="Times New Roman" pitchFamily="18" charset="0"/>
                <a:ea typeface="楷体_GB2312" pitchFamily="49" charset="-122"/>
              </a:rPr>
              <a:t>记 </a:t>
            </a:r>
            <a:r>
              <a:rPr kumimoji="1" lang="en-US" altLang="zh-CN" sz="2800" i="1">
                <a:latin typeface="Times New Roman" pitchFamily="18" charset="0"/>
                <a:ea typeface="楷体_GB2312" pitchFamily="49" charset="-122"/>
              </a:rPr>
              <a:t>B </a:t>
            </a:r>
            <a:r>
              <a:rPr kumimoji="1" lang="en-US" altLang="zh-CN" sz="2800">
                <a:latin typeface="Times New Roman" pitchFamily="18" charset="0"/>
                <a:ea typeface="楷体_GB2312" pitchFamily="49" charset="-122"/>
              </a:rPr>
              <a:t>= “</a:t>
            </a:r>
            <a:r>
              <a:rPr kumimoji="1" lang="zh-CN" altLang="en-US" sz="2800">
                <a:latin typeface="楷体_GB2312" pitchFamily="49" charset="-122"/>
                <a:ea typeface="楷体_GB2312" pitchFamily="49" charset="-122"/>
              </a:rPr>
              <a:t>至少出现一次双</a:t>
            </a:r>
            <a:r>
              <a:rPr kumimoji="1" lang="en-US" altLang="zh-CN" sz="2800">
                <a:latin typeface="Times New Roman" pitchFamily="18" charset="0"/>
                <a:ea typeface="楷体_GB2312" pitchFamily="49" charset="-122"/>
              </a:rPr>
              <a:t>6</a:t>
            </a:r>
            <a:r>
              <a:rPr kumimoji="1" lang="zh-CN" altLang="en-US" sz="2800">
                <a:latin typeface="楷体_GB2312" pitchFamily="49" charset="-122"/>
                <a:ea typeface="楷体_GB2312" pitchFamily="49" charset="-122"/>
              </a:rPr>
              <a:t>点</a:t>
            </a:r>
            <a:r>
              <a:rPr kumimoji="1" lang="zh-CN" altLang="en-US" sz="2800">
                <a:latin typeface="Times New Roman"/>
                <a:ea typeface="楷体_GB2312" pitchFamily="49" charset="-122"/>
              </a:rPr>
              <a:t>”</a:t>
            </a:r>
            <a:r>
              <a:rPr kumimoji="1" lang="zh-CN" altLang="en-US" sz="2800">
                <a:latin typeface="楷体_GB2312" pitchFamily="49" charset="-122"/>
                <a:ea typeface="楷体_GB2312" pitchFamily="49" charset="-122"/>
              </a:rPr>
              <a:t>，</a:t>
            </a:r>
            <a:endParaRPr kumimoji="1" lang="zh-CN" altLang="en-US" sz="2800">
              <a:latin typeface="Times New Roman" pitchFamily="18" charset="0"/>
              <a:ea typeface="楷体_GB2312" pitchFamily="49" charset="-122"/>
            </a:endParaRPr>
          </a:p>
        </p:txBody>
      </p:sp>
      <p:sp>
        <p:nvSpPr>
          <p:cNvPr id="328709" name="Rectangle 5"/>
          <p:cNvSpPr>
            <a:spLocks noChangeArrowheads="1"/>
          </p:cNvSpPr>
          <p:nvPr/>
        </p:nvSpPr>
        <p:spPr bwMode="auto">
          <a:xfrm>
            <a:off x="5940425" y="3213100"/>
            <a:ext cx="2819400" cy="762000"/>
          </a:xfrm>
          <a:prstGeom prst="rect">
            <a:avLst/>
          </a:prstGeom>
          <a:noFill/>
          <a:ln w="28575">
            <a:noFill/>
            <a:miter lim="800000"/>
            <a:headEnd/>
            <a:tailEnd/>
          </a:ln>
          <a:effectLst/>
        </p:spPr>
        <p:txBody>
          <a:bodyPr/>
          <a:lstStyle/>
          <a:p>
            <a:pPr marL="342900" indent="-342900" algn="l">
              <a:spcBef>
                <a:spcPct val="20000"/>
              </a:spcBef>
            </a:pPr>
            <a:r>
              <a:rPr kumimoji="1" lang="zh-CN" altLang="en-US" sz="2800">
                <a:latin typeface="楷体_GB2312" pitchFamily="49" charset="-122"/>
                <a:ea typeface="楷体_GB2312" pitchFamily="49" charset="-122"/>
              </a:rPr>
              <a:t>则</a:t>
            </a:r>
            <a:r>
              <a:rPr kumimoji="1" lang="zh-CN" altLang="en-US" sz="2800">
                <a:latin typeface="Times New Roman" pitchFamily="18" charset="0"/>
                <a:ea typeface="楷体_GB2312" pitchFamily="49" charset="-122"/>
              </a:rPr>
              <a:t>所求概率为</a:t>
            </a:r>
          </a:p>
        </p:txBody>
      </p:sp>
      <p:sp>
        <p:nvSpPr>
          <p:cNvPr id="328710" name="Text Box 6"/>
          <p:cNvSpPr txBox="1">
            <a:spLocks noChangeArrowheads="1"/>
          </p:cNvSpPr>
          <p:nvPr/>
        </p:nvSpPr>
        <p:spPr bwMode="auto">
          <a:xfrm>
            <a:off x="1447800" y="1524000"/>
            <a:ext cx="5791200" cy="1241425"/>
          </a:xfrm>
          <a:prstGeom prst="rect">
            <a:avLst/>
          </a:prstGeom>
          <a:noFill/>
          <a:ln w="38100">
            <a:solidFill>
              <a:srgbClr val="FF0000"/>
            </a:solidFill>
            <a:miter lim="800000"/>
            <a:headEnd/>
            <a:tailEnd/>
          </a:ln>
          <a:effectLst/>
        </p:spPr>
        <p:txBody>
          <a:bodyPr>
            <a:spAutoFit/>
          </a:bodyPr>
          <a:lstStyle/>
          <a:p>
            <a:pPr algn="l">
              <a:lnSpc>
                <a:spcPct val="120000"/>
              </a:lnSpc>
              <a:spcBef>
                <a:spcPct val="20000"/>
              </a:spcBef>
              <a:buClr>
                <a:schemeClr val="accent1"/>
              </a:buClr>
              <a:buSzPct val="85000"/>
              <a:buFont typeface="Wingdings" pitchFamily="2" charset="2"/>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两颗骰子掷 </a:t>
            </a:r>
            <a:r>
              <a:rPr lang="en-US" altLang="zh-CN" sz="2800">
                <a:latin typeface="Times New Roman" pitchFamily="18" charset="0"/>
                <a:ea typeface="楷体_GB2312" pitchFamily="49" charset="-122"/>
              </a:rPr>
              <a:t>24 </a:t>
            </a:r>
            <a:r>
              <a:rPr lang="zh-CN" altLang="en-US" sz="2800">
                <a:latin typeface="楷体_GB2312" pitchFamily="49" charset="-122"/>
                <a:ea typeface="楷体_GB2312" pitchFamily="49" charset="-122"/>
              </a:rPr>
              <a:t>次，</a:t>
            </a:r>
          </a:p>
          <a:p>
            <a:pPr algn="l">
              <a:lnSpc>
                <a:spcPct val="120000"/>
              </a:lnSpc>
              <a:spcBef>
                <a:spcPct val="20000"/>
              </a:spcBef>
              <a:buClr>
                <a:schemeClr val="accent1"/>
              </a:buClr>
              <a:buSzPct val="85000"/>
              <a:buFont typeface="Wingdings" pitchFamily="2" charset="2"/>
              <a:buNone/>
            </a:pPr>
            <a:r>
              <a:rPr lang="zh-CN" altLang="en-US" sz="2800">
                <a:latin typeface="Times New Roman" pitchFamily="18" charset="0"/>
                <a:ea typeface="楷体_GB2312" pitchFamily="49" charset="-122"/>
              </a:rPr>
              <a:t>    求</a:t>
            </a:r>
            <a:r>
              <a:rPr lang="zh-CN" altLang="en-US" sz="2800">
                <a:latin typeface="楷体_GB2312" pitchFamily="49" charset="-122"/>
                <a:ea typeface="楷体_GB2312" pitchFamily="49" charset="-122"/>
              </a:rPr>
              <a:t>至少出现一次 </a:t>
            </a:r>
            <a:r>
              <a:rPr lang="zh-CN" altLang="en-US" sz="2800" u="sng">
                <a:solidFill>
                  <a:srgbClr val="00FF00"/>
                </a:solidFill>
                <a:latin typeface="楷体_GB2312" pitchFamily="49" charset="-122"/>
                <a:ea typeface="楷体_GB2312" pitchFamily="49" charset="-122"/>
              </a:rPr>
              <a:t>双</a:t>
            </a:r>
            <a:r>
              <a:rPr lang="en-US" altLang="zh-CN" sz="2800" u="sng">
                <a:solidFill>
                  <a:srgbClr val="00FF00"/>
                </a:solidFill>
                <a:latin typeface="Times New Roman" pitchFamily="18" charset="0"/>
                <a:ea typeface="楷体_GB2312" pitchFamily="49" charset="-122"/>
              </a:rPr>
              <a:t>6</a:t>
            </a:r>
            <a:r>
              <a:rPr lang="zh-CN" altLang="en-US" sz="2800" u="sng">
                <a:solidFill>
                  <a:srgbClr val="00FF00"/>
                </a:solidFill>
                <a:latin typeface="楷体_GB2312" pitchFamily="49" charset="-122"/>
                <a:ea typeface="楷体_GB2312" pitchFamily="49" charset="-122"/>
              </a:rPr>
              <a:t>点</a:t>
            </a:r>
            <a:r>
              <a:rPr lang="zh-CN" altLang="en-US" sz="2800">
                <a:latin typeface="楷体_GB2312" pitchFamily="49" charset="-122"/>
                <a:ea typeface="楷体_GB2312" pitchFamily="49" charset="-122"/>
              </a:rPr>
              <a:t> 的概率</a:t>
            </a:r>
            <a:r>
              <a:rPr lang="en-US" altLang="zh-CN" sz="2800">
                <a:latin typeface="楷体_GB2312" pitchFamily="49" charset="-122"/>
                <a:ea typeface="楷体_GB2312" pitchFamily="49" charset="-122"/>
              </a:rPr>
              <a:t>.</a:t>
            </a:r>
            <a:endParaRPr kumimoji="1" lang="en-US" altLang="zh-CN" sz="2600" i="1">
              <a:latin typeface="Times New Roman" pitchFamily="18"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328706"/>
                                        </p:tgtEl>
                                        <p:attrNameLst>
                                          <p:attrName>style.visibility</p:attrName>
                                        </p:attrNameLst>
                                      </p:cBhvr>
                                      <p:to>
                                        <p:strVal val="visible"/>
                                      </p:to>
                                    </p:set>
                                    <p:animEffect transition="in" filter="dissolve">
                                      <p:cBhvr>
                                        <p:cTn id="7" dur="500"/>
                                        <p:tgtEl>
                                          <p:spTgt spid="328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10"/>
                                        </p:tgtEl>
                                        <p:attrNameLst>
                                          <p:attrName>style.visibility</p:attrName>
                                        </p:attrNameLst>
                                      </p:cBhvr>
                                      <p:to>
                                        <p:strVal val="visible"/>
                                      </p:to>
                                    </p:set>
                                    <p:animEffect transition="in" filter="wipe(left)">
                                      <p:cBhvr>
                                        <p:cTn id="12" dur="500"/>
                                        <p:tgtEl>
                                          <p:spTgt spid="328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8708">
                                            <p:txEl>
                                              <p:pRg st="0" end="0"/>
                                            </p:txEl>
                                          </p:spTgt>
                                        </p:tgtEl>
                                        <p:attrNameLst>
                                          <p:attrName>style.visibility</p:attrName>
                                        </p:attrNameLst>
                                      </p:cBhvr>
                                      <p:to>
                                        <p:strVal val="visible"/>
                                      </p:to>
                                    </p:set>
                                    <p:animEffect transition="in" filter="wipe(left)">
                                      <p:cBhvr>
                                        <p:cTn id="17" dur="500"/>
                                        <p:tgtEl>
                                          <p:spTgt spid="32870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8709">
                                            <p:txEl>
                                              <p:pRg st="0" end="0"/>
                                            </p:txEl>
                                          </p:spTgt>
                                        </p:tgtEl>
                                        <p:attrNameLst>
                                          <p:attrName>style.visibility</p:attrName>
                                        </p:attrNameLst>
                                      </p:cBhvr>
                                      <p:to>
                                        <p:strVal val="visible"/>
                                      </p:to>
                                    </p:set>
                                    <p:animEffect transition="in" filter="wipe(left)">
                                      <p:cBhvr>
                                        <p:cTn id="22" dur="500"/>
                                        <p:tgtEl>
                                          <p:spTgt spid="32870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8707"/>
                                        </p:tgtEl>
                                        <p:attrNameLst>
                                          <p:attrName>style.visibility</p:attrName>
                                        </p:attrNameLst>
                                      </p:cBhvr>
                                      <p:to>
                                        <p:strVal val="visible"/>
                                      </p:to>
                                    </p:set>
                                    <p:animEffect transition="in" filter="wipe(left)">
                                      <p:cBhvr>
                                        <p:cTn id="27" dur="500"/>
                                        <p:tgtEl>
                                          <p:spTgt spid="328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autoUpdateAnimBg="0"/>
      <p:bldP spid="328708" grpId="0" build="p" autoUpdateAnimBg="0"/>
      <p:bldP spid="328709" grpId="0" build="p" autoUpdateAnimBg="0"/>
      <p:bldP spid="328710" grpId="0"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609600" y="1752600"/>
            <a:ext cx="7391400" cy="1008063"/>
          </a:xfrm>
          <a:noFill/>
          <a:ln/>
        </p:spPr>
        <p:txBody>
          <a:bodyPr>
            <a:normAutofit fontScale="92500"/>
          </a:bodyPr>
          <a:lstStyle/>
          <a:p>
            <a:pPr marL="98425" indent="38100">
              <a:spcBef>
                <a:spcPct val="0"/>
              </a:spcBef>
              <a:buFont typeface="Wingdings" pitchFamily="2" charset="2"/>
              <a:buNone/>
            </a:pPr>
            <a:r>
              <a:rPr lang="zh-CN" altLang="en-US" dirty="0">
                <a:solidFill>
                  <a:schemeClr val="tx1"/>
                </a:solidFill>
                <a:ea typeface="楷体_GB2312" pitchFamily="49" charset="-122"/>
              </a:rPr>
              <a:t>从 </a:t>
            </a:r>
            <a:r>
              <a:rPr lang="en-US" altLang="zh-CN" dirty="0">
                <a:solidFill>
                  <a:schemeClr val="tx1"/>
                </a:solidFill>
                <a:ea typeface="楷体_GB2312" pitchFamily="49" charset="-122"/>
              </a:rPr>
              <a:t>1, 2, </a:t>
            </a:r>
            <a:r>
              <a:rPr lang="en-US" altLang="zh-CN" dirty="0">
                <a:solidFill>
                  <a:schemeClr val="tx1"/>
                </a:solidFill>
                <a:latin typeface="Arial"/>
                <a:ea typeface="楷体_GB2312" pitchFamily="49" charset="-122"/>
              </a:rPr>
              <a:t>……</a:t>
            </a:r>
            <a:r>
              <a:rPr lang="en-US" altLang="zh-CN" dirty="0">
                <a:solidFill>
                  <a:schemeClr val="tx1"/>
                </a:solidFill>
                <a:ea typeface="楷体_GB2312" pitchFamily="49" charset="-122"/>
              </a:rPr>
              <a:t>, 9</a:t>
            </a:r>
            <a:r>
              <a:rPr lang="zh-CN" altLang="en-US" dirty="0">
                <a:solidFill>
                  <a:schemeClr val="tx1"/>
                </a:solidFill>
                <a:ea typeface="楷体_GB2312" pitchFamily="49" charset="-122"/>
              </a:rPr>
              <a:t>中返回取</a:t>
            </a:r>
            <a:r>
              <a:rPr lang="en-US" altLang="zh-CN" i="1" dirty="0">
                <a:solidFill>
                  <a:schemeClr val="tx1"/>
                </a:solidFill>
                <a:ea typeface="楷体_GB2312" pitchFamily="49" charset="-122"/>
              </a:rPr>
              <a:t>n</a:t>
            </a:r>
            <a:r>
              <a:rPr lang="zh-CN" altLang="en-US" dirty="0">
                <a:solidFill>
                  <a:schemeClr val="tx1"/>
                </a:solidFill>
                <a:ea typeface="楷体_GB2312" pitchFamily="49" charset="-122"/>
              </a:rPr>
              <a:t>次，</a:t>
            </a:r>
          </a:p>
          <a:p>
            <a:pPr marL="98425" indent="38100">
              <a:spcBef>
                <a:spcPct val="0"/>
              </a:spcBef>
              <a:buFont typeface="Wingdings" pitchFamily="2" charset="2"/>
              <a:buNone/>
            </a:pPr>
            <a:r>
              <a:rPr lang="zh-CN" altLang="en-US" dirty="0">
                <a:solidFill>
                  <a:schemeClr val="tx1"/>
                </a:solidFill>
                <a:ea typeface="楷体_GB2312" pitchFamily="49" charset="-122"/>
              </a:rPr>
              <a:t>求取出的</a:t>
            </a:r>
            <a:r>
              <a:rPr lang="en-US" altLang="zh-CN" i="1" dirty="0">
                <a:solidFill>
                  <a:schemeClr val="tx1"/>
                </a:solidFill>
                <a:ea typeface="楷体_GB2312" pitchFamily="49" charset="-122"/>
              </a:rPr>
              <a:t>n</a:t>
            </a:r>
            <a:r>
              <a:rPr lang="zh-CN" altLang="en-US" dirty="0">
                <a:solidFill>
                  <a:schemeClr val="tx1"/>
                </a:solidFill>
                <a:ea typeface="楷体_GB2312" pitchFamily="49" charset="-122"/>
              </a:rPr>
              <a:t>个数的乘积能被</a:t>
            </a:r>
            <a:r>
              <a:rPr lang="en-US" altLang="zh-CN" dirty="0">
                <a:solidFill>
                  <a:schemeClr val="tx1"/>
                </a:solidFill>
                <a:ea typeface="楷体_GB2312" pitchFamily="49" charset="-122"/>
              </a:rPr>
              <a:t>10</a:t>
            </a:r>
            <a:r>
              <a:rPr lang="zh-CN" altLang="en-US" dirty="0">
                <a:solidFill>
                  <a:schemeClr val="tx1"/>
                </a:solidFill>
                <a:ea typeface="楷体_GB2312" pitchFamily="49" charset="-122"/>
              </a:rPr>
              <a:t>整除的概率</a:t>
            </a:r>
            <a:r>
              <a:rPr lang="en-US" altLang="zh-CN" dirty="0">
                <a:solidFill>
                  <a:schemeClr val="tx1"/>
                </a:solidFill>
                <a:ea typeface="楷体_GB2312" pitchFamily="49" charset="-122"/>
              </a:rPr>
              <a:t>.</a:t>
            </a:r>
            <a:endParaRPr lang="en-US" altLang="zh-CN" dirty="0">
              <a:solidFill>
                <a:schemeClr val="tx1"/>
              </a:solidFill>
              <a:latin typeface="楷体_GB2312" pitchFamily="49" charset="-122"/>
              <a:ea typeface="楷体_GB2312" pitchFamily="49" charset="-122"/>
            </a:endParaRPr>
          </a:p>
        </p:txBody>
      </p:sp>
      <p:sp>
        <p:nvSpPr>
          <p:cNvPr id="330755" name="Rectangle 3"/>
          <p:cNvSpPr>
            <a:spLocks noGrp="1" noChangeArrowheads="1"/>
          </p:cNvSpPr>
          <p:nvPr>
            <p:ph type="title"/>
          </p:nvPr>
        </p:nvSpPr>
        <p:spPr>
          <a:xfrm>
            <a:off x="1692275" y="836613"/>
            <a:ext cx="5975350" cy="757237"/>
          </a:xfrm>
          <a:noFill/>
          <a:ln w="38100">
            <a:solidFill>
              <a:srgbClr val="FF0000"/>
            </a:solidFill>
          </a:ln>
        </p:spPr>
        <p:txBody>
          <a:bodyPr/>
          <a:lstStyle/>
          <a:p>
            <a:pPr algn="ctr"/>
            <a:r>
              <a:rPr lang="zh-CN" altLang="en-US" sz="3600">
                <a:solidFill>
                  <a:srgbClr val="66FF33"/>
                </a:solidFill>
                <a:ea typeface="楷体_GB2312" pitchFamily="49" charset="-122"/>
              </a:rPr>
              <a:t>利用对立事件和加法公式</a:t>
            </a:r>
          </a:p>
        </p:txBody>
      </p:sp>
      <p:sp>
        <p:nvSpPr>
          <p:cNvPr id="330756" name="Rectangle 4"/>
          <p:cNvSpPr>
            <a:spLocks noChangeArrowheads="1"/>
          </p:cNvSpPr>
          <p:nvPr/>
        </p:nvSpPr>
        <p:spPr bwMode="auto">
          <a:xfrm>
            <a:off x="228600" y="2819400"/>
            <a:ext cx="7391400" cy="609600"/>
          </a:xfrm>
          <a:prstGeom prst="rect">
            <a:avLst/>
          </a:prstGeom>
          <a:noFill/>
          <a:ln w="38100">
            <a:noFill/>
            <a:miter lim="800000"/>
            <a:headEnd/>
            <a:tailEnd/>
          </a:ln>
          <a:effectLst/>
        </p:spPr>
        <p:txBody>
          <a:bodyPr/>
          <a:lstStyle/>
          <a:p>
            <a:pPr marL="98425" indent="38100" algn="l"/>
            <a:r>
              <a:rPr kumimoji="1" lang="zh-CN" altLang="en-US" sz="2800">
                <a:solidFill>
                  <a:srgbClr val="00FF00"/>
                </a:solidFill>
                <a:latin typeface="Times New Roman" pitchFamily="18" charset="0"/>
                <a:ea typeface="楷体_GB2312" pitchFamily="49" charset="-122"/>
              </a:rPr>
              <a:t>解：</a:t>
            </a:r>
            <a:r>
              <a:rPr kumimoji="1" lang="zh-CN" altLang="en-US" sz="2800">
                <a:latin typeface="Times New Roman" pitchFamily="18" charset="0"/>
                <a:ea typeface="楷体_GB2312" pitchFamily="49" charset="-122"/>
              </a:rPr>
              <a:t>因为 “乘积能被</a:t>
            </a:r>
            <a:r>
              <a:rPr kumimoji="1" lang="en-US" altLang="zh-CN" sz="2800">
                <a:latin typeface="Times New Roman" pitchFamily="18" charset="0"/>
                <a:ea typeface="楷体_GB2312" pitchFamily="49" charset="-122"/>
              </a:rPr>
              <a:t>10</a:t>
            </a:r>
            <a:r>
              <a:rPr kumimoji="1" lang="zh-CN" altLang="en-US" sz="2800">
                <a:latin typeface="Times New Roman" pitchFamily="18" charset="0"/>
                <a:ea typeface="楷体_GB2312" pitchFamily="49" charset="-122"/>
              </a:rPr>
              <a:t>整除” 意味着：</a:t>
            </a:r>
          </a:p>
        </p:txBody>
      </p:sp>
      <p:sp>
        <p:nvSpPr>
          <p:cNvPr id="330757" name="Rectangle 5"/>
          <p:cNvSpPr>
            <a:spLocks noChangeArrowheads="1"/>
          </p:cNvSpPr>
          <p:nvPr/>
        </p:nvSpPr>
        <p:spPr bwMode="auto">
          <a:xfrm>
            <a:off x="838200" y="3276600"/>
            <a:ext cx="7696200" cy="609600"/>
          </a:xfrm>
          <a:prstGeom prst="rect">
            <a:avLst/>
          </a:prstGeom>
          <a:noFill/>
          <a:ln w="38100">
            <a:noFill/>
            <a:miter lim="800000"/>
            <a:headEnd/>
            <a:tailEnd/>
          </a:ln>
          <a:effectLst/>
        </p:spPr>
        <p:txBody>
          <a:bodyPr/>
          <a:lstStyle/>
          <a:p>
            <a:pPr marL="98425" indent="38100" algn="l"/>
            <a:r>
              <a:rPr kumimoji="1" lang="en-US" altLang="zh-CN" sz="2800">
                <a:solidFill>
                  <a:schemeClr val="bg1"/>
                </a:solidFill>
                <a:latin typeface="Times New Roman" pitchFamily="18" charset="0"/>
                <a:ea typeface="楷体_GB2312" pitchFamily="49" charset="-122"/>
              </a:rPr>
              <a:t> </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取到过</a:t>
            </a:r>
            <a:r>
              <a:rPr kumimoji="1" lang="en-US" altLang="zh-CN" sz="2800">
                <a:latin typeface="Times New Roman" pitchFamily="18" charset="0"/>
                <a:ea typeface="楷体_GB2312" pitchFamily="49" charset="-122"/>
              </a:rPr>
              <a:t>5”(</a:t>
            </a:r>
            <a:r>
              <a:rPr kumimoji="1" lang="zh-CN" altLang="en-US" sz="2800">
                <a:latin typeface="Times New Roman" pitchFamily="18" charset="0"/>
                <a:ea typeface="楷体_GB2312" pitchFamily="49" charset="-122"/>
              </a:rPr>
              <a:t>记为</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且  “取到过偶数” </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记为</a:t>
            </a:r>
            <a:r>
              <a:rPr kumimoji="1" lang="en-US" altLang="zh-CN" sz="2800" i="1">
                <a:latin typeface="Times New Roman" pitchFamily="18" charset="0"/>
                <a:ea typeface="楷体_GB2312" pitchFamily="49" charset="-122"/>
              </a:rPr>
              <a:t>B</a:t>
            </a:r>
            <a:r>
              <a:rPr kumimoji="1" lang="en-US" altLang="zh-CN" sz="2800">
                <a:latin typeface="Times New Roman" pitchFamily="18" charset="0"/>
                <a:ea typeface="楷体_GB2312" pitchFamily="49" charset="-122"/>
              </a:rPr>
              <a:t>)</a:t>
            </a:r>
            <a:r>
              <a:rPr kumimoji="1" lang="zh-CN" altLang="en-US" sz="2800">
                <a:latin typeface="Times New Roman" pitchFamily="18" charset="0"/>
                <a:ea typeface="楷体_GB2312" pitchFamily="49" charset="-122"/>
              </a:rPr>
              <a:t>。</a:t>
            </a:r>
          </a:p>
        </p:txBody>
      </p:sp>
      <p:sp>
        <p:nvSpPr>
          <p:cNvPr id="330758" name="Rectangle 6"/>
          <p:cNvSpPr>
            <a:spLocks noChangeArrowheads="1"/>
          </p:cNvSpPr>
          <p:nvPr/>
        </p:nvSpPr>
        <p:spPr bwMode="auto">
          <a:xfrm>
            <a:off x="914400" y="3733800"/>
            <a:ext cx="4391025" cy="609600"/>
          </a:xfrm>
          <a:prstGeom prst="rect">
            <a:avLst/>
          </a:prstGeom>
          <a:noFill/>
          <a:ln w="38100">
            <a:noFill/>
            <a:miter lim="800000"/>
            <a:headEnd/>
            <a:tailEnd/>
          </a:ln>
          <a:effectLst/>
        </p:spPr>
        <p:txBody>
          <a:bodyPr/>
          <a:lstStyle/>
          <a:p>
            <a:pPr marL="98425" indent="38100" algn="l">
              <a:spcBef>
                <a:spcPct val="20000"/>
              </a:spcBef>
            </a:pPr>
            <a:r>
              <a:rPr kumimoji="1" lang="zh-CN" altLang="en-US" sz="2800" dirty="0">
                <a:latin typeface="Times New Roman" pitchFamily="18" charset="0"/>
                <a:ea typeface="楷体_GB2312" pitchFamily="49" charset="-122"/>
              </a:rPr>
              <a:t>因此所求概率为 </a:t>
            </a:r>
            <a:r>
              <a:rPr kumimoji="1" lang="en-US" altLang="zh-CN" sz="2800" i="1" dirty="0">
                <a:latin typeface="Times New Roman" pitchFamily="18" charset="0"/>
                <a:ea typeface="楷体_GB2312" pitchFamily="49" charset="-122"/>
              </a:rPr>
              <a:t>P</a:t>
            </a:r>
            <a:r>
              <a:rPr kumimoji="1" lang="en-US" altLang="zh-CN" sz="2800" dirty="0">
                <a:latin typeface="Times New Roman" pitchFamily="18" charset="0"/>
                <a:ea typeface="楷体_GB2312" pitchFamily="49" charset="-122"/>
              </a:rPr>
              <a:t>(</a:t>
            </a:r>
            <a:r>
              <a:rPr kumimoji="1" lang="en-US" altLang="zh-CN" sz="2800" i="1" dirty="0">
                <a:latin typeface="Times New Roman" pitchFamily="18" charset="0"/>
                <a:ea typeface="楷体_GB2312" pitchFamily="49" charset="-122"/>
              </a:rPr>
              <a:t>AB</a:t>
            </a:r>
            <a:r>
              <a:rPr kumimoji="1" lang="en-US" altLang="zh-CN" sz="2800" dirty="0">
                <a:latin typeface="Times New Roman" pitchFamily="18" charset="0"/>
                <a:ea typeface="楷体_GB2312" pitchFamily="49" charset="-122"/>
              </a:rPr>
              <a:t>).</a:t>
            </a:r>
          </a:p>
        </p:txBody>
      </p:sp>
      <p:graphicFrame>
        <p:nvGraphicFramePr>
          <p:cNvPr id="330759" name="Object 7"/>
          <p:cNvGraphicFramePr>
            <a:graphicFrameLocks noChangeAspect="1"/>
          </p:cNvGraphicFramePr>
          <p:nvPr/>
        </p:nvGraphicFramePr>
        <p:xfrm>
          <a:off x="762000" y="4724400"/>
          <a:ext cx="1085850" cy="485775"/>
        </p:xfrm>
        <a:graphic>
          <a:graphicData uri="http://schemas.openxmlformats.org/presentationml/2006/ole">
            <p:oleObj spid="_x0000_s796674" name="Equation" r:id="rId4" imgW="457200" imgH="203040" progId="">
              <p:embed/>
            </p:oleObj>
          </a:graphicData>
        </a:graphic>
      </p:graphicFrame>
      <p:graphicFrame>
        <p:nvGraphicFramePr>
          <p:cNvPr id="330760" name="Object 8"/>
          <p:cNvGraphicFramePr>
            <a:graphicFrameLocks noChangeAspect="1"/>
          </p:cNvGraphicFramePr>
          <p:nvPr/>
        </p:nvGraphicFramePr>
        <p:xfrm>
          <a:off x="1828800" y="4648200"/>
          <a:ext cx="2262188" cy="547688"/>
        </p:xfrm>
        <a:graphic>
          <a:graphicData uri="http://schemas.openxmlformats.org/presentationml/2006/ole">
            <p:oleObj spid="_x0000_s796675" name="Equation" r:id="rId5" imgW="952200" imgH="228600" progId="">
              <p:embed/>
            </p:oleObj>
          </a:graphicData>
        </a:graphic>
      </p:graphicFrame>
      <p:sp>
        <p:nvSpPr>
          <p:cNvPr id="330761" name="Rectangle 9"/>
          <p:cNvSpPr>
            <a:spLocks noChangeArrowheads="1"/>
          </p:cNvSpPr>
          <p:nvPr/>
        </p:nvSpPr>
        <p:spPr bwMode="auto">
          <a:xfrm>
            <a:off x="762000" y="4191000"/>
            <a:ext cx="7334250" cy="609600"/>
          </a:xfrm>
          <a:prstGeom prst="rect">
            <a:avLst/>
          </a:prstGeom>
          <a:noFill/>
          <a:ln w="38100">
            <a:noFill/>
            <a:miter lim="800000"/>
            <a:headEnd/>
            <a:tailEnd/>
          </a:ln>
          <a:effectLst/>
        </p:spPr>
        <p:txBody>
          <a:bodyPr/>
          <a:lstStyle/>
          <a:p>
            <a:pPr marL="98425" indent="38100">
              <a:spcBef>
                <a:spcPct val="20000"/>
              </a:spcBef>
            </a:pPr>
            <a:r>
              <a:rPr kumimoji="1" lang="zh-CN" altLang="en-US" sz="2800" dirty="0">
                <a:latin typeface="Times New Roman" pitchFamily="18" charset="0"/>
                <a:ea typeface="楷体_GB2312" pitchFamily="49" charset="-122"/>
              </a:rPr>
              <a:t>利用</a:t>
            </a:r>
            <a:r>
              <a:rPr kumimoji="1" lang="zh-CN" altLang="en-US" sz="2800" dirty="0">
                <a:solidFill>
                  <a:srgbClr val="00FF00"/>
                </a:solidFill>
                <a:latin typeface="Times New Roman" pitchFamily="18" charset="0"/>
                <a:ea typeface="楷体_GB2312" pitchFamily="49" charset="-122"/>
              </a:rPr>
              <a:t>对立事件</a:t>
            </a:r>
            <a:r>
              <a:rPr kumimoji="1" lang="zh-CN" altLang="en-US" sz="2800" dirty="0" smtClean="0">
                <a:solidFill>
                  <a:srgbClr val="00FF00"/>
                </a:solidFill>
                <a:latin typeface="Times New Roman" pitchFamily="18" charset="0"/>
                <a:ea typeface="楷体_GB2312" pitchFamily="49" charset="-122"/>
              </a:rPr>
              <a:t>公式和</a:t>
            </a:r>
            <a:r>
              <a:rPr kumimoji="1" lang="zh-CN" altLang="en-US" sz="2800" dirty="0">
                <a:solidFill>
                  <a:srgbClr val="00FF00"/>
                </a:solidFill>
                <a:latin typeface="Times New Roman" pitchFamily="18" charset="0"/>
                <a:ea typeface="楷体_GB2312" pitchFamily="49" charset="-122"/>
              </a:rPr>
              <a:t>加法公式</a:t>
            </a:r>
          </a:p>
        </p:txBody>
      </p:sp>
      <p:graphicFrame>
        <p:nvGraphicFramePr>
          <p:cNvPr id="330762" name="Object 10"/>
          <p:cNvGraphicFramePr>
            <a:graphicFrameLocks noChangeAspect="1"/>
          </p:cNvGraphicFramePr>
          <p:nvPr/>
        </p:nvGraphicFramePr>
        <p:xfrm>
          <a:off x="4038600" y="4648200"/>
          <a:ext cx="4011613" cy="547688"/>
        </p:xfrm>
        <a:graphic>
          <a:graphicData uri="http://schemas.openxmlformats.org/presentationml/2006/ole">
            <p:oleObj spid="_x0000_s796676" name="Equation" r:id="rId6" imgW="1688760" imgH="228600" progId="">
              <p:embed/>
            </p:oleObj>
          </a:graphicData>
        </a:graphic>
      </p:graphicFrame>
      <p:graphicFrame>
        <p:nvGraphicFramePr>
          <p:cNvPr id="330763" name="Object 11"/>
          <p:cNvGraphicFramePr>
            <a:graphicFrameLocks noChangeAspect="1"/>
          </p:cNvGraphicFramePr>
          <p:nvPr/>
        </p:nvGraphicFramePr>
        <p:xfrm>
          <a:off x="4038600" y="5105400"/>
          <a:ext cx="2684463" cy="1004888"/>
        </p:xfrm>
        <a:graphic>
          <a:graphicData uri="http://schemas.openxmlformats.org/presentationml/2006/ole">
            <p:oleObj spid="_x0000_s796677" name="Equation" r:id="rId7" imgW="1130040" imgH="4190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dissolve">
                                      <p:cBhvr>
                                        <p:cTn id="7" dur="500"/>
                                        <p:tgtEl>
                                          <p:spTgt spid="330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0754">
                                            <p:txEl>
                                              <p:pRg st="0" end="0"/>
                                            </p:txEl>
                                          </p:spTgt>
                                        </p:tgtEl>
                                        <p:attrNameLst>
                                          <p:attrName>style.visibility</p:attrName>
                                        </p:attrNameLst>
                                      </p:cBhvr>
                                      <p:to>
                                        <p:strVal val="visible"/>
                                      </p:to>
                                    </p:set>
                                    <p:animEffect transition="in" filter="wipe(left)">
                                      <p:cBhvr>
                                        <p:cTn id="12" dur="500"/>
                                        <p:tgtEl>
                                          <p:spTgt spid="3307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0754">
                                            <p:txEl>
                                              <p:pRg st="1" end="1"/>
                                            </p:txEl>
                                          </p:spTgt>
                                        </p:tgtEl>
                                        <p:attrNameLst>
                                          <p:attrName>style.visibility</p:attrName>
                                        </p:attrNameLst>
                                      </p:cBhvr>
                                      <p:to>
                                        <p:strVal val="visible"/>
                                      </p:to>
                                    </p:set>
                                    <p:animEffect transition="in" filter="wipe(left)">
                                      <p:cBhvr>
                                        <p:cTn id="17" dur="500"/>
                                        <p:tgtEl>
                                          <p:spTgt spid="3307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0756">
                                            <p:txEl>
                                              <p:pRg st="0" end="0"/>
                                            </p:txEl>
                                          </p:spTgt>
                                        </p:tgtEl>
                                        <p:attrNameLst>
                                          <p:attrName>style.visibility</p:attrName>
                                        </p:attrNameLst>
                                      </p:cBhvr>
                                      <p:to>
                                        <p:strVal val="visible"/>
                                      </p:to>
                                    </p:set>
                                    <p:animEffect transition="in" filter="wipe(left)">
                                      <p:cBhvr>
                                        <p:cTn id="22" dur="500"/>
                                        <p:tgtEl>
                                          <p:spTgt spid="3307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0757">
                                            <p:txEl>
                                              <p:pRg st="0" end="0"/>
                                            </p:txEl>
                                          </p:spTgt>
                                        </p:tgtEl>
                                        <p:attrNameLst>
                                          <p:attrName>style.visibility</p:attrName>
                                        </p:attrNameLst>
                                      </p:cBhvr>
                                      <p:to>
                                        <p:strVal val="visible"/>
                                      </p:to>
                                    </p:set>
                                    <p:animEffect transition="in" filter="wipe(left)">
                                      <p:cBhvr>
                                        <p:cTn id="27" dur="500"/>
                                        <p:tgtEl>
                                          <p:spTgt spid="33075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0758">
                                            <p:txEl>
                                              <p:pRg st="0" end="0"/>
                                            </p:txEl>
                                          </p:spTgt>
                                        </p:tgtEl>
                                        <p:attrNameLst>
                                          <p:attrName>style.visibility</p:attrName>
                                        </p:attrNameLst>
                                      </p:cBhvr>
                                      <p:to>
                                        <p:strVal val="visible"/>
                                      </p:to>
                                    </p:set>
                                    <p:animEffect transition="in" filter="wipe(left)">
                                      <p:cBhvr>
                                        <p:cTn id="32" dur="500"/>
                                        <p:tgtEl>
                                          <p:spTgt spid="3307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0761">
                                            <p:txEl>
                                              <p:pRg st="0" end="0"/>
                                            </p:txEl>
                                          </p:spTgt>
                                        </p:tgtEl>
                                        <p:attrNameLst>
                                          <p:attrName>style.visibility</p:attrName>
                                        </p:attrNameLst>
                                      </p:cBhvr>
                                      <p:to>
                                        <p:strVal val="visible"/>
                                      </p:to>
                                    </p:set>
                                    <p:animEffect transition="in" filter="wipe(left)">
                                      <p:cBhvr>
                                        <p:cTn id="37" dur="500"/>
                                        <p:tgtEl>
                                          <p:spTgt spid="33076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30759"/>
                                        </p:tgtEl>
                                        <p:attrNameLst>
                                          <p:attrName>style.visibility</p:attrName>
                                        </p:attrNameLst>
                                      </p:cBhvr>
                                      <p:to>
                                        <p:strVal val="visible"/>
                                      </p:to>
                                    </p:set>
                                    <p:anim calcmode="lin" valueType="num">
                                      <p:cBhvr additive="base">
                                        <p:cTn id="42" dur="500" fill="hold"/>
                                        <p:tgtEl>
                                          <p:spTgt spid="330759"/>
                                        </p:tgtEl>
                                        <p:attrNameLst>
                                          <p:attrName>ppt_x</p:attrName>
                                        </p:attrNameLst>
                                      </p:cBhvr>
                                      <p:tavLst>
                                        <p:tav tm="0">
                                          <p:val>
                                            <p:strVal val="0-#ppt_w/2"/>
                                          </p:val>
                                        </p:tav>
                                        <p:tav tm="100000">
                                          <p:val>
                                            <p:strVal val="#ppt_x"/>
                                          </p:val>
                                        </p:tav>
                                      </p:tavLst>
                                    </p:anim>
                                    <p:anim calcmode="lin" valueType="num">
                                      <p:cBhvr additive="base">
                                        <p:cTn id="43" dur="500" fill="hold"/>
                                        <p:tgtEl>
                                          <p:spTgt spid="33075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30760"/>
                                        </p:tgtEl>
                                        <p:attrNameLst>
                                          <p:attrName>style.visibility</p:attrName>
                                        </p:attrNameLst>
                                      </p:cBhvr>
                                      <p:to>
                                        <p:strVal val="visible"/>
                                      </p:to>
                                    </p:set>
                                    <p:anim calcmode="lin" valueType="num">
                                      <p:cBhvr additive="base">
                                        <p:cTn id="48" dur="500" fill="hold"/>
                                        <p:tgtEl>
                                          <p:spTgt spid="330760"/>
                                        </p:tgtEl>
                                        <p:attrNameLst>
                                          <p:attrName>ppt_x</p:attrName>
                                        </p:attrNameLst>
                                      </p:cBhvr>
                                      <p:tavLst>
                                        <p:tav tm="0">
                                          <p:val>
                                            <p:strVal val="#ppt_x"/>
                                          </p:val>
                                        </p:tav>
                                        <p:tav tm="100000">
                                          <p:val>
                                            <p:strVal val="#ppt_x"/>
                                          </p:val>
                                        </p:tav>
                                      </p:tavLst>
                                    </p:anim>
                                    <p:anim calcmode="lin" valueType="num">
                                      <p:cBhvr additive="base">
                                        <p:cTn id="49" dur="500" fill="hold"/>
                                        <p:tgtEl>
                                          <p:spTgt spid="33076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30762"/>
                                        </p:tgtEl>
                                        <p:attrNameLst>
                                          <p:attrName>style.visibility</p:attrName>
                                        </p:attrNameLst>
                                      </p:cBhvr>
                                      <p:to>
                                        <p:strVal val="visible"/>
                                      </p:to>
                                    </p:set>
                                    <p:anim calcmode="lin" valueType="num">
                                      <p:cBhvr additive="base">
                                        <p:cTn id="54" dur="500" fill="hold"/>
                                        <p:tgtEl>
                                          <p:spTgt spid="330762"/>
                                        </p:tgtEl>
                                        <p:attrNameLst>
                                          <p:attrName>ppt_x</p:attrName>
                                        </p:attrNameLst>
                                      </p:cBhvr>
                                      <p:tavLst>
                                        <p:tav tm="0">
                                          <p:val>
                                            <p:strVal val="#ppt_x"/>
                                          </p:val>
                                        </p:tav>
                                        <p:tav tm="100000">
                                          <p:val>
                                            <p:strVal val="#ppt_x"/>
                                          </p:val>
                                        </p:tav>
                                      </p:tavLst>
                                    </p:anim>
                                    <p:anim calcmode="lin" valueType="num">
                                      <p:cBhvr additive="base">
                                        <p:cTn id="55" dur="500" fill="hold"/>
                                        <p:tgtEl>
                                          <p:spTgt spid="33076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30763"/>
                                        </p:tgtEl>
                                        <p:attrNameLst>
                                          <p:attrName>style.visibility</p:attrName>
                                        </p:attrNameLst>
                                      </p:cBhvr>
                                      <p:to>
                                        <p:strVal val="visible"/>
                                      </p:to>
                                    </p:set>
                                    <p:anim calcmode="lin" valueType="num">
                                      <p:cBhvr additive="base">
                                        <p:cTn id="60" dur="500" fill="hold"/>
                                        <p:tgtEl>
                                          <p:spTgt spid="330763"/>
                                        </p:tgtEl>
                                        <p:attrNameLst>
                                          <p:attrName>ppt_x</p:attrName>
                                        </p:attrNameLst>
                                      </p:cBhvr>
                                      <p:tavLst>
                                        <p:tav tm="0">
                                          <p:val>
                                            <p:strVal val="#ppt_x"/>
                                          </p:val>
                                        </p:tav>
                                        <p:tav tm="100000">
                                          <p:val>
                                            <p:strVal val="#ppt_x"/>
                                          </p:val>
                                        </p:tav>
                                      </p:tavLst>
                                    </p:anim>
                                    <p:anim calcmode="lin" valueType="num">
                                      <p:cBhvr additive="base">
                                        <p:cTn id="61" dur="500" fill="hold"/>
                                        <p:tgtEl>
                                          <p:spTgt spid="330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autoUpdateAnimBg="0"/>
      <p:bldP spid="330755" grpId="0" animBg="1" autoUpdateAnimBg="0"/>
      <p:bldP spid="330756" grpId="0" build="p" autoUpdateAnimBg="0"/>
      <p:bldP spid="330757" grpId="0" build="p" autoUpdateAnimBg="0"/>
      <p:bldP spid="330758" grpId="0" build="p" autoUpdateAnimBg="0"/>
      <p:bldP spid="330761"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body" idx="1"/>
          </p:nvPr>
        </p:nvSpPr>
        <p:spPr>
          <a:xfrm>
            <a:off x="533400" y="1600200"/>
            <a:ext cx="7905750" cy="1143000"/>
          </a:xfrm>
          <a:noFill/>
          <a:ln/>
        </p:spPr>
        <p:txBody>
          <a:bodyPr>
            <a:normAutofit fontScale="85000" lnSpcReduction="10000"/>
          </a:bodyPr>
          <a:lstStyle/>
          <a:p>
            <a:pPr marL="204788" indent="-6350">
              <a:spcBef>
                <a:spcPct val="0"/>
              </a:spcBef>
              <a:buFont typeface="Wingdings" pitchFamily="2" charset="2"/>
              <a:buNone/>
            </a:pPr>
            <a:r>
              <a:rPr lang="zh-CN" altLang="en-US" dirty="0">
                <a:solidFill>
                  <a:schemeClr val="tx1"/>
                </a:solidFill>
                <a:latin typeface="楷体_GB2312" pitchFamily="49" charset="-122"/>
                <a:ea typeface="楷体_GB2312" pitchFamily="49" charset="-122"/>
              </a:rPr>
              <a:t>甲掷硬币</a:t>
            </a:r>
            <a:r>
              <a:rPr lang="en-US" altLang="zh-CN" i="1" dirty="0">
                <a:solidFill>
                  <a:schemeClr val="tx1"/>
                </a:solidFill>
                <a:ea typeface="楷体_GB2312" pitchFamily="49" charset="-122"/>
              </a:rPr>
              <a:t>n</a:t>
            </a:r>
            <a:r>
              <a:rPr lang="en-US" altLang="zh-CN" dirty="0">
                <a:solidFill>
                  <a:schemeClr val="tx1"/>
                </a:solidFill>
                <a:ea typeface="楷体_GB2312" pitchFamily="49" charset="-122"/>
              </a:rPr>
              <a:t>+1</a:t>
            </a:r>
            <a:r>
              <a:rPr lang="zh-CN" altLang="en-US" dirty="0">
                <a:solidFill>
                  <a:schemeClr val="tx1"/>
                </a:solidFill>
                <a:latin typeface="楷体_GB2312" pitchFamily="49" charset="-122"/>
                <a:ea typeface="楷体_GB2312" pitchFamily="49" charset="-122"/>
              </a:rPr>
              <a:t>次，乙掷</a:t>
            </a:r>
            <a:r>
              <a:rPr lang="en-US" altLang="zh-CN" i="1" dirty="0">
                <a:solidFill>
                  <a:schemeClr val="tx1"/>
                </a:solidFill>
                <a:ea typeface="楷体_GB2312" pitchFamily="49" charset="-122"/>
              </a:rPr>
              <a:t>n</a:t>
            </a:r>
            <a:r>
              <a:rPr lang="zh-CN" altLang="en-US" dirty="0">
                <a:solidFill>
                  <a:schemeClr val="tx1"/>
                </a:solidFill>
                <a:latin typeface="楷体_GB2312" pitchFamily="49" charset="-122"/>
                <a:ea typeface="楷体_GB2312" pitchFamily="49" charset="-122"/>
              </a:rPr>
              <a:t>次</a:t>
            </a:r>
            <a:r>
              <a:rPr lang="en-US" altLang="zh-CN" dirty="0">
                <a:solidFill>
                  <a:schemeClr val="tx1"/>
                </a:solidFill>
                <a:latin typeface="楷体_GB2312" pitchFamily="49" charset="-122"/>
                <a:ea typeface="楷体_GB2312" pitchFamily="49" charset="-122"/>
              </a:rPr>
              <a:t>.   </a:t>
            </a:r>
          </a:p>
          <a:p>
            <a:pPr marL="204788" indent="-6350">
              <a:spcBef>
                <a:spcPct val="0"/>
              </a:spcBef>
              <a:buFont typeface="Wingdings" pitchFamily="2" charset="2"/>
              <a:buNone/>
            </a:pPr>
            <a:r>
              <a:rPr lang="zh-CN" altLang="en-US" dirty="0">
                <a:solidFill>
                  <a:schemeClr val="tx1"/>
                </a:solidFill>
                <a:latin typeface="楷体_GB2312" pitchFamily="49" charset="-122"/>
                <a:ea typeface="楷体_GB2312" pitchFamily="49" charset="-122"/>
              </a:rPr>
              <a:t>求甲掷出的正面数比乙掷出的正面数多的概率</a:t>
            </a:r>
            <a:r>
              <a:rPr lang="en-US" altLang="zh-CN" dirty="0">
                <a:solidFill>
                  <a:schemeClr val="tx1"/>
                </a:solidFill>
                <a:latin typeface="楷体_GB2312" pitchFamily="49" charset="-122"/>
                <a:ea typeface="楷体_GB2312" pitchFamily="49" charset="-122"/>
              </a:rPr>
              <a:t>.</a:t>
            </a:r>
            <a:r>
              <a:rPr lang="en-US" altLang="zh-CN" sz="2400" dirty="0">
                <a:solidFill>
                  <a:schemeClr val="tx1"/>
                </a:solidFill>
              </a:rPr>
              <a:t>       </a:t>
            </a:r>
          </a:p>
        </p:txBody>
      </p:sp>
      <p:sp>
        <p:nvSpPr>
          <p:cNvPr id="332803" name="Rectangle 3"/>
          <p:cNvSpPr>
            <a:spLocks noGrp="1" noChangeArrowheads="1"/>
          </p:cNvSpPr>
          <p:nvPr>
            <p:ph type="title"/>
          </p:nvPr>
        </p:nvSpPr>
        <p:spPr>
          <a:xfrm>
            <a:off x="2667000" y="762000"/>
            <a:ext cx="3532188" cy="685800"/>
          </a:xfrm>
          <a:noFill/>
          <a:ln w="38100">
            <a:solidFill>
              <a:srgbClr val="FF0000"/>
            </a:solidFill>
          </a:ln>
        </p:spPr>
        <p:txBody>
          <a:bodyPr/>
          <a:lstStyle/>
          <a:p>
            <a:pPr algn="ctr"/>
            <a:r>
              <a:rPr lang="zh-CN" altLang="en-US" sz="3600" dirty="0">
                <a:solidFill>
                  <a:srgbClr val="66FF33"/>
                </a:solidFill>
                <a:ea typeface="楷体_GB2312" pitchFamily="49" charset="-122"/>
              </a:rPr>
              <a:t>利用对称性</a:t>
            </a:r>
          </a:p>
        </p:txBody>
      </p:sp>
      <p:sp>
        <p:nvSpPr>
          <p:cNvPr id="332804" name="Rectangle 4"/>
          <p:cNvSpPr>
            <a:spLocks noChangeArrowheads="1"/>
          </p:cNvSpPr>
          <p:nvPr/>
        </p:nvSpPr>
        <p:spPr bwMode="auto">
          <a:xfrm>
            <a:off x="381000" y="2708275"/>
            <a:ext cx="8763000" cy="1143000"/>
          </a:xfrm>
          <a:prstGeom prst="rect">
            <a:avLst/>
          </a:prstGeom>
          <a:noFill/>
          <a:ln w="38100">
            <a:noFill/>
            <a:miter lim="800000"/>
            <a:headEnd/>
            <a:tailEnd/>
          </a:ln>
          <a:effectLst/>
        </p:spPr>
        <p:txBody>
          <a:bodyPr/>
          <a:lstStyle/>
          <a:p>
            <a:pPr marL="6350" indent="-6350" algn="l">
              <a:spcBef>
                <a:spcPct val="20000"/>
              </a:spcBef>
            </a:pPr>
            <a:r>
              <a:rPr kumimoji="1" lang="zh-CN" altLang="en-US" sz="2800" dirty="0">
                <a:solidFill>
                  <a:srgbClr val="00FF00"/>
                </a:solidFill>
                <a:latin typeface="楷体_GB2312" pitchFamily="49" charset="-122"/>
                <a:ea typeface="楷体_GB2312" pitchFamily="49" charset="-122"/>
              </a:rPr>
              <a:t>解：</a:t>
            </a:r>
            <a:r>
              <a:rPr kumimoji="1" lang="zh-CN" altLang="en-US" sz="2800" dirty="0">
                <a:latin typeface="楷体_GB2312" pitchFamily="49" charset="-122"/>
                <a:ea typeface="楷体_GB2312" pitchFamily="49" charset="-122"/>
              </a:rPr>
              <a:t>记甲</a:t>
            </a:r>
            <a:r>
              <a:rPr kumimoji="1" lang="zh-CN" altLang="en-US" sz="2800" baseline="-25000" dirty="0">
                <a:latin typeface="楷体_GB2312" pitchFamily="49" charset="-122"/>
                <a:ea typeface="楷体_GB2312" pitchFamily="49" charset="-122"/>
              </a:rPr>
              <a:t>正</a:t>
            </a:r>
            <a:r>
              <a:rPr kumimoji="1" lang="en-US" altLang="zh-CN" sz="2800" dirty="0">
                <a:latin typeface="Times New Roman" pitchFamily="18" charset="0"/>
                <a:ea typeface="楷体_GB2312" pitchFamily="49" charset="-122"/>
              </a:rPr>
              <a:t>=</a:t>
            </a:r>
            <a:r>
              <a:rPr kumimoji="1" lang="zh-CN" altLang="en-US" sz="2800" dirty="0">
                <a:latin typeface="楷体_GB2312" pitchFamily="49" charset="-122"/>
                <a:ea typeface="楷体_GB2312" pitchFamily="49" charset="-122"/>
              </a:rPr>
              <a:t>甲掷出的正面数，乙</a:t>
            </a:r>
            <a:r>
              <a:rPr kumimoji="1" lang="zh-CN" altLang="en-US" sz="2800" baseline="-25000" dirty="0">
                <a:latin typeface="楷体_GB2312" pitchFamily="49" charset="-122"/>
                <a:ea typeface="楷体_GB2312" pitchFamily="49" charset="-122"/>
              </a:rPr>
              <a:t>正</a:t>
            </a:r>
            <a:r>
              <a:rPr kumimoji="1" lang="en-US" altLang="zh-CN" sz="2800" dirty="0">
                <a:latin typeface="Times New Roman" pitchFamily="18" charset="0"/>
                <a:ea typeface="楷体_GB2312" pitchFamily="49" charset="-122"/>
              </a:rPr>
              <a:t>=</a:t>
            </a:r>
            <a:r>
              <a:rPr kumimoji="1" lang="zh-CN" altLang="en-US" sz="2800" dirty="0">
                <a:latin typeface="楷体_GB2312" pitchFamily="49" charset="-122"/>
                <a:ea typeface="楷体_GB2312" pitchFamily="49" charset="-122"/>
              </a:rPr>
              <a:t>乙掷出的正面数</a:t>
            </a:r>
            <a:r>
              <a:rPr kumimoji="1" lang="en-US" altLang="zh-CN" sz="2800" dirty="0">
                <a:latin typeface="楷体_GB2312" pitchFamily="49" charset="-122"/>
                <a:ea typeface="楷体_GB2312" pitchFamily="49" charset="-122"/>
              </a:rPr>
              <a:t>.  </a:t>
            </a:r>
          </a:p>
          <a:p>
            <a:pPr marL="6350" indent="-6350" algn="l">
              <a:spcBef>
                <a:spcPct val="20000"/>
              </a:spcBef>
            </a:pPr>
            <a:r>
              <a:rPr kumimoji="1" lang="en-US" altLang="zh-CN" sz="2800" dirty="0">
                <a:latin typeface="楷体_GB2312" pitchFamily="49" charset="-122"/>
                <a:ea typeface="楷体_GB2312" pitchFamily="49" charset="-122"/>
              </a:rPr>
              <a:t>      </a:t>
            </a:r>
            <a:r>
              <a:rPr kumimoji="1" lang="zh-CN" altLang="en-US" sz="2800" dirty="0">
                <a:latin typeface="楷体_GB2312" pitchFamily="49" charset="-122"/>
                <a:ea typeface="楷体_GB2312" pitchFamily="49" charset="-122"/>
              </a:rPr>
              <a:t>甲</a:t>
            </a:r>
            <a:r>
              <a:rPr kumimoji="1" lang="zh-CN" altLang="en-US" sz="2800" baseline="-25000" dirty="0">
                <a:latin typeface="楷体_GB2312" pitchFamily="49" charset="-122"/>
                <a:ea typeface="楷体_GB2312" pitchFamily="49" charset="-122"/>
              </a:rPr>
              <a:t>反</a:t>
            </a:r>
            <a:r>
              <a:rPr kumimoji="1" lang="en-US" altLang="zh-CN" sz="2800" dirty="0">
                <a:latin typeface="Times New Roman" pitchFamily="18" charset="0"/>
                <a:ea typeface="楷体_GB2312" pitchFamily="49" charset="-122"/>
              </a:rPr>
              <a:t>=</a:t>
            </a:r>
            <a:r>
              <a:rPr kumimoji="1" lang="zh-CN" altLang="en-US" sz="2800" dirty="0">
                <a:latin typeface="楷体_GB2312" pitchFamily="49" charset="-122"/>
                <a:ea typeface="楷体_GB2312" pitchFamily="49" charset="-122"/>
              </a:rPr>
              <a:t>甲掷出的反面数，乙</a:t>
            </a:r>
            <a:r>
              <a:rPr kumimoji="1" lang="zh-CN" altLang="en-US" sz="2800" baseline="-25000" dirty="0">
                <a:latin typeface="楷体_GB2312" pitchFamily="49" charset="-122"/>
                <a:ea typeface="楷体_GB2312" pitchFamily="49" charset="-122"/>
              </a:rPr>
              <a:t>反</a:t>
            </a:r>
            <a:r>
              <a:rPr kumimoji="1" lang="en-US" altLang="zh-CN" sz="2800" dirty="0">
                <a:latin typeface="Times New Roman" pitchFamily="18" charset="0"/>
                <a:ea typeface="楷体_GB2312" pitchFamily="49" charset="-122"/>
              </a:rPr>
              <a:t>=</a:t>
            </a:r>
            <a:r>
              <a:rPr kumimoji="1" lang="zh-CN" altLang="en-US" sz="2800" dirty="0">
                <a:latin typeface="楷体_GB2312" pitchFamily="49" charset="-122"/>
                <a:ea typeface="楷体_GB2312" pitchFamily="49" charset="-122"/>
              </a:rPr>
              <a:t>乙掷出的反面数</a:t>
            </a:r>
            <a:r>
              <a:rPr kumimoji="1" lang="en-US" altLang="zh-CN" sz="2800" dirty="0">
                <a:latin typeface="楷体_GB2312" pitchFamily="49" charset="-122"/>
                <a:ea typeface="楷体_GB2312" pitchFamily="49" charset="-122"/>
              </a:rPr>
              <a:t>.</a:t>
            </a:r>
          </a:p>
        </p:txBody>
      </p:sp>
      <p:sp>
        <p:nvSpPr>
          <p:cNvPr id="332805" name="Rectangle 5"/>
          <p:cNvSpPr>
            <a:spLocks noChangeArrowheads="1"/>
          </p:cNvSpPr>
          <p:nvPr/>
        </p:nvSpPr>
        <p:spPr bwMode="auto">
          <a:xfrm>
            <a:off x="323850" y="3789363"/>
            <a:ext cx="8382000" cy="609600"/>
          </a:xfrm>
          <a:prstGeom prst="rect">
            <a:avLst/>
          </a:prstGeom>
          <a:noFill/>
          <a:ln w="38100">
            <a:noFill/>
            <a:miter lim="800000"/>
            <a:headEnd/>
            <a:tailEnd/>
          </a:ln>
          <a:effectLst/>
        </p:spPr>
        <p:txBody>
          <a:bodyPr/>
          <a:lstStyle/>
          <a:p>
            <a:pPr marL="6350" indent="-6350" algn="l">
              <a:spcBef>
                <a:spcPct val="20000"/>
              </a:spcBef>
            </a:pPr>
            <a:r>
              <a:rPr kumimoji="1" lang="zh-CN" altLang="en-US" sz="2800">
                <a:latin typeface="Times New Roman" pitchFamily="18" charset="0"/>
                <a:ea typeface="楷体_GB2312" pitchFamily="49" charset="-122"/>
              </a:rPr>
              <a:t>因为 </a:t>
            </a:r>
            <a:r>
              <a:rPr kumimoji="1" lang="zh-CN" altLang="en-US" sz="2800" i="1">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a:latin typeface="楷体_GB2312" pitchFamily="49" charset="-122"/>
                <a:ea typeface="楷体_GB2312" pitchFamily="49" charset="-122"/>
              </a:rPr>
              <a:t>(</a:t>
            </a:r>
            <a:r>
              <a:rPr kumimoji="1" lang="zh-CN" altLang="en-US" sz="2800">
                <a:latin typeface="楷体_GB2312" pitchFamily="49" charset="-122"/>
                <a:ea typeface="楷体_GB2312" pitchFamily="49" charset="-122"/>
              </a:rPr>
              <a:t>甲</a:t>
            </a:r>
            <a:r>
              <a:rPr kumimoji="1" lang="zh-CN" altLang="en-US" sz="2800" baseline="-25000">
                <a:latin typeface="楷体_GB2312" pitchFamily="49" charset="-122"/>
                <a:ea typeface="楷体_GB2312" pitchFamily="49" charset="-122"/>
              </a:rPr>
              <a:t>正</a:t>
            </a:r>
            <a:r>
              <a:rPr kumimoji="1" lang="en-US" altLang="zh-CN" sz="2800">
                <a:latin typeface="楷体_GB2312" pitchFamily="49" charset="-122"/>
                <a:ea typeface="楷体_GB2312" pitchFamily="49" charset="-122"/>
              </a:rPr>
              <a:t>&gt;</a:t>
            </a:r>
            <a:r>
              <a:rPr kumimoji="1" lang="zh-CN" altLang="en-US" sz="2800">
                <a:latin typeface="楷体_GB2312" pitchFamily="49" charset="-122"/>
                <a:ea typeface="楷体_GB2312" pitchFamily="49" charset="-122"/>
              </a:rPr>
              <a:t>乙</a:t>
            </a:r>
            <a:r>
              <a:rPr kumimoji="1" lang="zh-CN" altLang="en-US" sz="2800" baseline="-25000">
                <a:latin typeface="楷体_GB2312" pitchFamily="49" charset="-122"/>
                <a:ea typeface="楷体_GB2312" pitchFamily="49" charset="-122"/>
              </a:rPr>
              <a:t>正</a:t>
            </a:r>
            <a:r>
              <a:rPr kumimoji="1" lang="en-US" altLang="zh-CN" sz="2800">
                <a:latin typeface="楷体_GB2312" pitchFamily="49" charset="-122"/>
                <a:ea typeface="楷体_GB2312" pitchFamily="49" charset="-122"/>
              </a:rPr>
              <a:t>)</a:t>
            </a: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a:latin typeface="楷体_GB2312" pitchFamily="49" charset="-122"/>
                <a:ea typeface="楷体_GB2312" pitchFamily="49" charset="-122"/>
              </a:rPr>
              <a:t>(n+1-</a:t>
            </a:r>
            <a:r>
              <a:rPr kumimoji="1" lang="zh-CN" altLang="en-US" sz="2800">
                <a:latin typeface="楷体_GB2312" pitchFamily="49" charset="-122"/>
                <a:ea typeface="楷体_GB2312" pitchFamily="49" charset="-122"/>
              </a:rPr>
              <a:t>甲</a:t>
            </a:r>
            <a:r>
              <a:rPr kumimoji="1" lang="zh-CN" altLang="en-US" sz="2800" baseline="-25000">
                <a:latin typeface="楷体_GB2312" pitchFamily="49" charset="-122"/>
                <a:ea typeface="楷体_GB2312" pitchFamily="49" charset="-122"/>
              </a:rPr>
              <a:t>反</a:t>
            </a:r>
            <a:r>
              <a:rPr kumimoji="1" lang="en-US" altLang="zh-CN" sz="2800">
                <a:latin typeface="楷体_GB2312" pitchFamily="49" charset="-122"/>
                <a:ea typeface="楷体_GB2312" pitchFamily="49" charset="-122"/>
              </a:rPr>
              <a:t>&gt; n-</a:t>
            </a:r>
            <a:r>
              <a:rPr kumimoji="1" lang="zh-CN" altLang="en-US" sz="2800">
                <a:latin typeface="楷体_GB2312" pitchFamily="49" charset="-122"/>
                <a:ea typeface="楷体_GB2312" pitchFamily="49" charset="-122"/>
              </a:rPr>
              <a:t>乙</a:t>
            </a:r>
            <a:r>
              <a:rPr kumimoji="1" lang="zh-CN" altLang="en-US" sz="2800" baseline="-25000">
                <a:latin typeface="楷体_GB2312" pitchFamily="49" charset="-122"/>
                <a:ea typeface="楷体_GB2312" pitchFamily="49" charset="-122"/>
              </a:rPr>
              <a:t>反</a:t>
            </a:r>
            <a:r>
              <a:rPr kumimoji="1" lang="en-US" altLang="zh-CN" sz="2800">
                <a:latin typeface="楷体_GB2312" pitchFamily="49" charset="-122"/>
                <a:ea typeface="楷体_GB2312" pitchFamily="49" charset="-122"/>
              </a:rPr>
              <a:t>)</a:t>
            </a:r>
          </a:p>
        </p:txBody>
      </p:sp>
      <p:sp>
        <p:nvSpPr>
          <p:cNvPr id="332806" name="Rectangle 6"/>
          <p:cNvSpPr>
            <a:spLocks noChangeArrowheads="1"/>
          </p:cNvSpPr>
          <p:nvPr/>
        </p:nvSpPr>
        <p:spPr bwMode="auto">
          <a:xfrm>
            <a:off x="3132138" y="4292600"/>
            <a:ext cx="2667000" cy="609600"/>
          </a:xfrm>
          <a:prstGeom prst="rect">
            <a:avLst/>
          </a:prstGeom>
          <a:noFill/>
          <a:ln w="38100">
            <a:noFill/>
            <a:miter lim="800000"/>
            <a:headEnd/>
            <a:tailEnd/>
          </a:ln>
          <a:effectLst/>
        </p:spPr>
        <p:txBody>
          <a:bodyPr/>
          <a:lstStyle/>
          <a:p>
            <a:pPr marL="6350" indent="-6350" algn="l">
              <a:spcBef>
                <a:spcPct val="20000"/>
              </a:spcBef>
            </a:pPr>
            <a:r>
              <a:rPr kumimoji="1" lang="en-US" altLang="zh-CN" sz="2800" dirty="0">
                <a:latin typeface="Times New Roman" pitchFamily="18" charset="0"/>
                <a:ea typeface="楷体_GB2312" pitchFamily="49" charset="-122"/>
              </a:rPr>
              <a:t>= </a:t>
            </a:r>
            <a:r>
              <a:rPr kumimoji="1" lang="en-US" altLang="zh-CN" sz="2800" i="1" dirty="0">
                <a:latin typeface="Times New Roman" pitchFamily="18" charset="0"/>
                <a:ea typeface="楷体_GB2312" pitchFamily="49" charset="-122"/>
              </a:rPr>
              <a:t>P</a:t>
            </a:r>
            <a:r>
              <a:rPr kumimoji="1" lang="en-US" altLang="zh-CN" sz="2800" dirty="0">
                <a:latin typeface="楷体_GB2312" pitchFamily="49" charset="-122"/>
                <a:ea typeface="楷体_GB2312" pitchFamily="49" charset="-122"/>
              </a:rPr>
              <a:t>(</a:t>
            </a:r>
            <a:r>
              <a:rPr kumimoji="1" lang="zh-CN" altLang="en-US" sz="2800" dirty="0">
                <a:latin typeface="楷体_GB2312" pitchFamily="49" charset="-122"/>
                <a:ea typeface="楷体_GB2312" pitchFamily="49" charset="-122"/>
              </a:rPr>
              <a:t>甲</a:t>
            </a:r>
            <a:r>
              <a:rPr kumimoji="1" lang="zh-CN" altLang="en-US" sz="2800" baseline="-25000" dirty="0">
                <a:latin typeface="楷体_GB2312" pitchFamily="49" charset="-122"/>
                <a:ea typeface="楷体_GB2312" pitchFamily="49" charset="-122"/>
              </a:rPr>
              <a:t>反</a:t>
            </a:r>
            <a:r>
              <a:rPr kumimoji="1" lang="en-US" altLang="zh-CN" sz="2800" dirty="0">
                <a:latin typeface="楷体_GB2312" pitchFamily="49" charset="-122"/>
                <a:ea typeface="楷体_GB2312" pitchFamily="49" charset="-122"/>
              </a:rPr>
              <a:t>-1&lt;</a:t>
            </a:r>
            <a:r>
              <a:rPr kumimoji="1" lang="zh-CN" altLang="en-US" sz="2800" dirty="0">
                <a:latin typeface="楷体_GB2312" pitchFamily="49" charset="-122"/>
                <a:ea typeface="楷体_GB2312" pitchFamily="49" charset="-122"/>
              </a:rPr>
              <a:t>乙</a:t>
            </a:r>
            <a:r>
              <a:rPr kumimoji="1" lang="zh-CN" altLang="en-US" sz="2800" baseline="-25000" dirty="0">
                <a:latin typeface="楷体_GB2312" pitchFamily="49" charset="-122"/>
                <a:ea typeface="楷体_GB2312" pitchFamily="49" charset="-122"/>
              </a:rPr>
              <a:t>反</a:t>
            </a:r>
            <a:r>
              <a:rPr kumimoji="1" lang="en-US" altLang="zh-CN" sz="2800" dirty="0">
                <a:latin typeface="楷体_GB2312" pitchFamily="49" charset="-122"/>
                <a:ea typeface="楷体_GB2312" pitchFamily="49" charset="-122"/>
              </a:rPr>
              <a:t>) </a:t>
            </a:r>
          </a:p>
        </p:txBody>
      </p:sp>
      <p:sp>
        <p:nvSpPr>
          <p:cNvPr id="332807" name="Rectangle 7"/>
          <p:cNvSpPr>
            <a:spLocks noChangeArrowheads="1"/>
          </p:cNvSpPr>
          <p:nvPr/>
        </p:nvSpPr>
        <p:spPr bwMode="auto">
          <a:xfrm>
            <a:off x="5724525" y="4292600"/>
            <a:ext cx="2667000" cy="609600"/>
          </a:xfrm>
          <a:prstGeom prst="rect">
            <a:avLst/>
          </a:prstGeom>
          <a:noFill/>
          <a:ln w="38100">
            <a:noFill/>
            <a:miter lim="800000"/>
            <a:headEnd/>
            <a:tailEnd/>
          </a:ln>
          <a:effectLst/>
        </p:spPr>
        <p:txBody>
          <a:bodyPr/>
          <a:lstStyle/>
          <a:p>
            <a:pPr marL="6350" indent="-6350" algn="l">
              <a:spcBef>
                <a:spcPct val="20000"/>
              </a:spcBef>
            </a:pPr>
            <a:r>
              <a:rPr kumimoji="1" lang="en-US" altLang="zh-CN" sz="28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P</a:t>
            </a:r>
            <a:r>
              <a:rPr kumimoji="1" lang="en-US" altLang="zh-CN" sz="2800">
                <a:latin typeface="楷体_GB2312" pitchFamily="49" charset="-122"/>
                <a:ea typeface="楷体_GB2312" pitchFamily="49" charset="-122"/>
              </a:rPr>
              <a:t>(</a:t>
            </a:r>
            <a:r>
              <a:rPr kumimoji="1" lang="zh-CN" altLang="en-US" sz="2800">
                <a:latin typeface="楷体_GB2312" pitchFamily="49" charset="-122"/>
                <a:ea typeface="楷体_GB2312" pitchFamily="49" charset="-122"/>
              </a:rPr>
              <a:t>甲</a:t>
            </a:r>
            <a:r>
              <a:rPr kumimoji="1" lang="zh-CN" altLang="en-US" sz="2800" baseline="-25000">
                <a:latin typeface="楷体_GB2312" pitchFamily="49" charset="-122"/>
                <a:ea typeface="楷体_GB2312" pitchFamily="49" charset="-122"/>
              </a:rPr>
              <a:t>反</a:t>
            </a:r>
            <a:r>
              <a:rPr kumimoji="1" lang="zh-CN" altLang="en-US" sz="2800">
                <a:latin typeface="楷体_GB2312" pitchFamily="49" charset="-122"/>
                <a:ea typeface="楷体_GB2312" pitchFamily="49" charset="-122"/>
                <a:sym typeface="Symbol" pitchFamily="18" charset="2"/>
              </a:rPr>
              <a:t></a:t>
            </a:r>
            <a:r>
              <a:rPr kumimoji="1" lang="zh-CN" altLang="en-US" sz="2800">
                <a:latin typeface="楷体_GB2312" pitchFamily="49" charset="-122"/>
                <a:ea typeface="楷体_GB2312" pitchFamily="49" charset="-122"/>
              </a:rPr>
              <a:t>乙</a:t>
            </a:r>
            <a:r>
              <a:rPr kumimoji="1" lang="zh-CN" altLang="en-US" sz="2800" baseline="-25000">
                <a:latin typeface="楷体_GB2312" pitchFamily="49" charset="-122"/>
                <a:ea typeface="楷体_GB2312" pitchFamily="49" charset="-122"/>
              </a:rPr>
              <a:t>反</a:t>
            </a:r>
            <a:r>
              <a:rPr kumimoji="1" lang="en-US" altLang="zh-CN" sz="2800">
                <a:latin typeface="楷体_GB2312" pitchFamily="49" charset="-122"/>
                <a:ea typeface="楷体_GB2312" pitchFamily="49" charset="-122"/>
              </a:rPr>
              <a:t>) </a:t>
            </a:r>
          </a:p>
        </p:txBody>
      </p:sp>
      <p:sp>
        <p:nvSpPr>
          <p:cNvPr id="332808" name="Rectangle 8"/>
          <p:cNvSpPr>
            <a:spLocks noChangeArrowheads="1"/>
          </p:cNvSpPr>
          <p:nvPr/>
        </p:nvSpPr>
        <p:spPr bwMode="auto">
          <a:xfrm>
            <a:off x="1071538" y="4857760"/>
            <a:ext cx="7715304" cy="609600"/>
          </a:xfrm>
          <a:prstGeom prst="rect">
            <a:avLst/>
          </a:prstGeom>
          <a:noFill/>
          <a:ln w="38100">
            <a:noFill/>
            <a:miter lim="800000"/>
            <a:headEnd/>
            <a:tailEnd/>
          </a:ln>
          <a:effectLst/>
        </p:spPr>
        <p:txBody>
          <a:bodyPr/>
          <a:lstStyle/>
          <a:p>
            <a:pPr marL="6350" indent="-6350">
              <a:spcBef>
                <a:spcPct val="20000"/>
              </a:spcBef>
            </a:pPr>
            <a:r>
              <a:rPr kumimoji="1" lang="en-US" altLang="zh-CN" sz="2800" dirty="0">
                <a:latin typeface="Times New Roman" pitchFamily="18" charset="0"/>
                <a:ea typeface="楷体_GB2312" pitchFamily="49" charset="-122"/>
              </a:rPr>
              <a:t>= 1</a:t>
            </a:r>
            <a:r>
              <a:rPr kumimoji="1" lang="en-US" altLang="zh-CN" sz="2800" dirty="0">
                <a:latin typeface="Times New Roman" pitchFamily="18" charset="0"/>
                <a:ea typeface="楷体_GB2312" pitchFamily="49" charset="-122"/>
                <a:sym typeface="Symbol" pitchFamily="18" charset="2"/>
              </a:rPr>
              <a:t></a:t>
            </a:r>
            <a:r>
              <a:rPr kumimoji="1" lang="en-US" altLang="zh-CN" sz="2800" i="1" dirty="0">
                <a:latin typeface="Times New Roman" pitchFamily="18" charset="0"/>
                <a:ea typeface="楷体_GB2312" pitchFamily="49" charset="-122"/>
              </a:rPr>
              <a:t>P</a:t>
            </a:r>
            <a:r>
              <a:rPr kumimoji="1" lang="en-US" altLang="zh-CN" sz="2800" dirty="0">
                <a:latin typeface="楷体_GB2312" pitchFamily="49" charset="-122"/>
                <a:ea typeface="楷体_GB2312" pitchFamily="49" charset="-122"/>
              </a:rPr>
              <a:t>(</a:t>
            </a:r>
            <a:r>
              <a:rPr kumimoji="1" lang="zh-CN" altLang="en-US" sz="2800" dirty="0" smtClean="0">
                <a:latin typeface="楷体_GB2312" pitchFamily="49" charset="-122"/>
                <a:ea typeface="楷体_GB2312" pitchFamily="49" charset="-122"/>
              </a:rPr>
              <a:t>甲</a:t>
            </a:r>
            <a:r>
              <a:rPr lang="zh-CN" altLang="en-US" baseline="-25000" dirty="0">
                <a:latin typeface="楷体_GB2312" pitchFamily="49" charset="-122"/>
                <a:ea typeface="楷体_GB2312" pitchFamily="49" charset="-122"/>
              </a:rPr>
              <a:t>反</a:t>
            </a:r>
            <a:r>
              <a:rPr kumimoji="1" lang="en-US" altLang="zh-CN" sz="2800" dirty="0" smtClean="0">
                <a:latin typeface="楷体_GB2312" pitchFamily="49" charset="-122"/>
                <a:ea typeface="楷体_GB2312" pitchFamily="49" charset="-122"/>
                <a:sym typeface="Symbol" pitchFamily="18" charset="2"/>
              </a:rPr>
              <a:t>&gt;</a:t>
            </a:r>
            <a:r>
              <a:rPr kumimoji="1" lang="zh-CN" altLang="en-US" sz="2800" dirty="0" smtClean="0">
                <a:latin typeface="楷体_GB2312" pitchFamily="49" charset="-122"/>
                <a:ea typeface="楷体_GB2312" pitchFamily="49" charset="-122"/>
              </a:rPr>
              <a:t>乙</a:t>
            </a:r>
            <a:r>
              <a:rPr lang="zh-CN" altLang="en-US" baseline="-25000" dirty="0">
                <a:latin typeface="楷体_GB2312" pitchFamily="49" charset="-122"/>
                <a:ea typeface="楷体_GB2312" pitchFamily="49" charset="-122"/>
              </a:rPr>
              <a:t>反</a:t>
            </a:r>
            <a:r>
              <a:rPr kumimoji="1" lang="en-US" altLang="zh-CN" sz="2800" dirty="0" smtClean="0">
                <a:latin typeface="楷体_GB2312" pitchFamily="49" charset="-122"/>
                <a:ea typeface="楷体_GB2312" pitchFamily="49" charset="-122"/>
              </a:rPr>
              <a:t>)</a:t>
            </a:r>
            <a:r>
              <a:rPr lang="en-US" altLang="zh-CN" dirty="0" smtClean="0">
                <a:ea typeface="楷体_GB2312" pitchFamily="49" charset="-122"/>
              </a:rPr>
              <a:t> = 1</a:t>
            </a:r>
            <a:r>
              <a:rPr lang="en-US" altLang="zh-CN" dirty="0" smtClean="0">
                <a:ea typeface="楷体_GB2312" pitchFamily="49" charset="-122"/>
                <a:sym typeface="Symbol" pitchFamily="18" charset="2"/>
              </a:rPr>
              <a:t></a:t>
            </a:r>
            <a:r>
              <a:rPr lang="en-US" altLang="zh-CN" i="1" dirty="0" smtClean="0">
                <a:ea typeface="楷体_GB2312" pitchFamily="49" charset="-122"/>
              </a:rPr>
              <a:t>P</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甲</a:t>
            </a:r>
            <a:r>
              <a:rPr lang="zh-CN" altLang="en-US" baseline="-25000" dirty="0" smtClean="0">
                <a:latin typeface="楷体_GB2312" pitchFamily="49" charset="-122"/>
                <a:ea typeface="楷体_GB2312" pitchFamily="49" charset="-122"/>
              </a:rPr>
              <a:t>正</a:t>
            </a:r>
            <a:r>
              <a:rPr lang="en-US" altLang="zh-CN" dirty="0" smtClean="0">
                <a:latin typeface="楷体_GB2312" pitchFamily="49" charset="-122"/>
                <a:ea typeface="楷体_GB2312" pitchFamily="49" charset="-122"/>
                <a:sym typeface="Symbol" pitchFamily="18" charset="2"/>
              </a:rPr>
              <a:t>&gt;</a:t>
            </a:r>
            <a:r>
              <a:rPr lang="zh-CN" altLang="en-US" dirty="0" smtClean="0">
                <a:latin typeface="楷体_GB2312" pitchFamily="49" charset="-122"/>
                <a:ea typeface="楷体_GB2312" pitchFamily="49" charset="-122"/>
              </a:rPr>
              <a:t>乙</a:t>
            </a:r>
            <a:r>
              <a:rPr lang="zh-CN" altLang="en-US" baseline="-25000" dirty="0" smtClean="0">
                <a:latin typeface="楷体_GB2312" pitchFamily="49" charset="-122"/>
                <a:ea typeface="楷体_GB2312" pitchFamily="49" charset="-122"/>
              </a:rPr>
              <a:t>正</a:t>
            </a:r>
            <a:r>
              <a:rPr lang="en-US" altLang="zh-CN" dirty="0" smtClean="0">
                <a:latin typeface="楷体_GB2312" pitchFamily="49" charset="-122"/>
                <a:ea typeface="楷体_GB2312" pitchFamily="49" charset="-122"/>
              </a:rPr>
              <a:t>)     </a:t>
            </a:r>
            <a:r>
              <a:rPr kumimoji="1" lang="en-US" altLang="zh-CN" sz="2800" dirty="0">
                <a:solidFill>
                  <a:srgbClr val="00FF00"/>
                </a:solidFill>
                <a:latin typeface="楷体_GB2312" pitchFamily="49" charset="-122"/>
                <a:ea typeface="楷体_GB2312" pitchFamily="49" charset="-122"/>
              </a:rPr>
              <a:t>(</a:t>
            </a:r>
            <a:r>
              <a:rPr kumimoji="1" lang="zh-CN" altLang="en-US" sz="2800" dirty="0">
                <a:solidFill>
                  <a:srgbClr val="00FF00"/>
                </a:solidFill>
                <a:latin typeface="楷体_GB2312" pitchFamily="49" charset="-122"/>
                <a:ea typeface="楷体_GB2312" pitchFamily="49" charset="-122"/>
              </a:rPr>
              <a:t>对称性</a:t>
            </a:r>
            <a:r>
              <a:rPr kumimoji="1" lang="en-US" altLang="zh-CN" sz="2800" dirty="0">
                <a:solidFill>
                  <a:srgbClr val="00FF00"/>
                </a:solidFill>
                <a:latin typeface="楷体_GB2312" pitchFamily="49" charset="-122"/>
                <a:ea typeface="楷体_GB2312" pitchFamily="49" charset="-122"/>
              </a:rPr>
              <a:t>)</a:t>
            </a:r>
          </a:p>
        </p:txBody>
      </p:sp>
      <p:sp>
        <p:nvSpPr>
          <p:cNvPr id="332809" name="Rectangle 9"/>
          <p:cNvSpPr>
            <a:spLocks noChangeArrowheads="1"/>
          </p:cNvSpPr>
          <p:nvPr/>
        </p:nvSpPr>
        <p:spPr bwMode="auto">
          <a:xfrm>
            <a:off x="395288" y="5373688"/>
            <a:ext cx="3810000" cy="609600"/>
          </a:xfrm>
          <a:prstGeom prst="rect">
            <a:avLst/>
          </a:prstGeom>
          <a:noFill/>
          <a:ln w="38100">
            <a:noFill/>
            <a:miter lim="800000"/>
            <a:headEnd/>
            <a:tailEnd/>
          </a:ln>
          <a:effectLst/>
        </p:spPr>
        <p:txBody>
          <a:bodyPr/>
          <a:lstStyle/>
          <a:p>
            <a:pPr marL="6350" indent="-6350" algn="l">
              <a:spcBef>
                <a:spcPct val="20000"/>
              </a:spcBef>
            </a:pPr>
            <a:r>
              <a:rPr kumimoji="1" lang="zh-CN" altLang="en-US" sz="2800">
                <a:latin typeface="Times New Roman" pitchFamily="18" charset="0"/>
                <a:ea typeface="楷体_GB2312" pitchFamily="49" charset="-122"/>
              </a:rPr>
              <a:t>所以  </a:t>
            </a:r>
            <a:r>
              <a:rPr kumimoji="1" lang="en-US" altLang="zh-CN" sz="2800">
                <a:latin typeface="Times New Roman" pitchFamily="18" charset="0"/>
                <a:ea typeface="楷体_GB2312" pitchFamily="49" charset="-122"/>
              </a:rPr>
              <a:t>2</a:t>
            </a:r>
            <a:r>
              <a:rPr kumimoji="1" lang="en-US" altLang="zh-CN" sz="2800" i="1">
                <a:latin typeface="Times New Roman" pitchFamily="18" charset="0"/>
                <a:ea typeface="楷体_GB2312" pitchFamily="49" charset="-122"/>
              </a:rPr>
              <a:t>P</a:t>
            </a:r>
            <a:r>
              <a:rPr kumimoji="1" lang="en-US" altLang="zh-CN" sz="2800">
                <a:latin typeface="楷体_GB2312" pitchFamily="49" charset="-122"/>
                <a:ea typeface="楷体_GB2312" pitchFamily="49" charset="-122"/>
              </a:rPr>
              <a:t>(</a:t>
            </a:r>
            <a:r>
              <a:rPr kumimoji="1" lang="zh-CN" altLang="en-US" sz="2800">
                <a:latin typeface="楷体_GB2312" pitchFamily="49" charset="-122"/>
                <a:ea typeface="楷体_GB2312" pitchFamily="49" charset="-122"/>
              </a:rPr>
              <a:t>甲</a:t>
            </a:r>
            <a:r>
              <a:rPr kumimoji="1" lang="zh-CN" altLang="en-US" sz="2800" baseline="-25000">
                <a:latin typeface="楷体_GB2312" pitchFamily="49" charset="-122"/>
                <a:ea typeface="楷体_GB2312" pitchFamily="49" charset="-122"/>
              </a:rPr>
              <a:t>正</a:t>
            </a:r>
            <a:r>
              <a:rPr kumimoji="1" lang="en-US" altLang="zh-CN" sz="2800">
                <a:latin typeface="楷体_GB2312" pitchFamily="49" charset="-122"/>
                <a:ea typeface="楷体_GB2312" pitchFamily="49" charset="-122"/>
                <a:sym typeface="Symbol" pitchFamily="18" charset="2"/>
              </a:rPr>
              <a:t>&gt;</a:t>
            </a:r>
            <a:r>
              <a:rPr kumimoji="1" lang="zh-CN" altLang="en-US" sz="2800">
                <a:latin typeface="楷体_GB2312" pitchFamily="49" charset="-122"/>
                <a:ea typeface="楷体_GB2312" pitchFamily="49" charset="-122"/>
              </a:rPr>
              <a:t>乙</a:t>
            </a:r>
            <a:r>
              <a:rPr kumimoji="1" lang="zh-CN" altLang="en-US" sz="2800" baseline="-25000">
                <a:latin typeface="楷体_GB2312" pitchFamily="49" charset="-122"/>
                <a:ea typeface="楷体_GB2312" pitchFamily="49" charset="-122"/>
              </a:rPr>
              <a:t>正</a:t>
            </a:r>
            <a:r>
              <a:rPr kumimoji="1" lang="en-US" altLang="zh-CN" sz="2800">
                <a:latin typeface="楷体_GB2312" pitchFamily="49" charset="-122"/>
                <a:ea typeface="楷体_GB2312" pitchFamily="49" charset="-122"/>
              </a:rPr>
              <a:t>)</a:t>
            </a:r>
            <a:r>
              <a:rPr kumimoji="1" lang="en-US" altLang="zh-CN" sz="2800">
                <a:latin typeface="Times New Roman" pitchFamily="18" charset="0"/>
                <a:ea typeface="楷体_GB2312" pitchFamily="49" charset="-122"/>
              </a:rPr>
              <a:t>=</a:t>
            </a:r>
            <a:r>
              <a:rPr kumimoji="1" lang="en-US" altLang="zh-CN" sz="2800">
                <a:latin typeface="楷体_GB2312" pitchFamily="49" charset="-122"/>
                <a:ea typeface="楷体_GB2312" pitchFamily="49" charset="-122"/>
              </a:rPr>
              <a:t>1,</a:t>
            </a:r>
          </a:p>
        </p:txBody>
      </p:sp>
      <p:sp>
        <p:nvSpPr>
          <p:cNvPr id="332810" name="Rectangle 10"/>
          <p:cNvSpPr>
            <a:spLocks noChangeArrowheads="1"/>
          </p:cNvSpPr>
          <p:nvPr/>
        </p:nvSpPr>
        <p:spPr bwMode="auto">
          <a:xfrm>
            <a:off x="4211638" y="5373688"/>
            <a:ext cx="4267200" cy="609600"/>
          </a:xfrm>
          <a:prstGeom prst="rect">
            <a:avLst/>
          </a:prstGeom>
          <a:noFill/>
          <a:ln w="38100">
            <a:noFill/>
            <a:miter lim="800000"/>
            <a:headEnd/>
            <a:tailEnd/>
          </a:ln>
          <a:effectLst/>
        </p:spPr>
        <p:txBody>
          <a:bodyPr/>
          <a:lstStyle/>
          <a:p>
            <a:pPr marL="6350" indent="-6350" algn="l">
              <a:spcBef>
                <a:spcPct val="20000"/>
              </a:spcBef>
            </a:pPr>
            <a:r>
              <a:rPr kumimoji="1" lang="zh-CN" altLang="en-US" sz="2800">
                <a:latin typeface="Times New Roman" pitchFamily="18" charset="0"/>
                <a:ea typeface="楷体_GB2312" pitchFamily="49" charset="-122"/>
              </a:rPr>
              <a:t>由此得  </a:t>
            </a:r>
            <a:r>
              <a:rPr kumimoji="1" lang="en-US" altLang="zh-CN" sz="2800" i="1">
                <a:latin typeface="Times New Roman" pitchFamily="18" charset="0"/>
                <a:ea typeface="楷体_GB2312" pitchFamily="49" charset="-122"/>
              </a:rPr>
              <a:t>P</a:t>
            </a:r>
            <a:r>
              <a:rPr kumimoji="1" lang="en-US" altLang="zh-CN" sz="2800">
                <a:latin typeface="楷体_GB2312" pitchFamily="49" charset="-122"/>
                <a:ea typeface="楷体_GB2312" pitchFamily="49" charset="-122"/>
              </a:rPr>
              <a:t>(</a:t>
            </a:r>
            <a:r>
              <a:rPr kumimoji="1" lang="zh-CN" altLang="en-US" sz="2800">
                <a:latin typeface="楷体_GB2312" pitchFamily="49" charset="-122"/>
                <a:ea typeface="楷体_GB2312" pitchFamily="49" charset="-122"/>
              </a:rPr>
              <a:t>甲</a:t>
            </a:r>
            <a:r>
              <a:rPr kumimoji="1" lang="zh-CN" altLang="en-US" sz="2800" baseline="-25000">
                <a:latin typeface="楷体_GB2312" pitchFamily="49" charset="-122"/>
                <a:ea typeface="楷体_GB2312" pitchFamily="49" charset="-122"/>
              </a:rPr>
              <a:t>正</a:t>
            </a:r>
            <a:r>
              <a:rPr kumimoji="1" lang="en-US" altLang="zh-CN" sz="2800">
                <a:latin typeface="楷体_GB2312" pitchFamily="49" charset="-122"/>
                <a:ea typeface="楷体_GB2312" pitchFamily="49" charset="-122"/>
                <a:sym typeface="Symbol" pitchFamily="18" charset="2"/>
              </a:rPr>
              <a:t>&gt;</a:t>
            </a:r>
            <a:r>
              <a:rPr kumimoji="1" lang="zh-CN" altLang="en-US" sz="2800">
                <a:latin typeface="楷体_GB2312" pitchFamily="49" charset="-122"/>
                <a:ea typeface="楷体_GB2312" pitchFamily="49" charset="-122"/>
              </a:rPr>
              <a:t>乙</a:t>
            </a:r>
            <a:r>
              <a:rPr kumimoji="1" lang="zh-CN" altLang="en-US" sz="2800" baseline="-25000">
                <a:latin typeface="楷体_GB2312" pitchFamily="49" charset="-122"/>
                <a:ea typeface="楷体_GB2312" pitchFamily="49" charset="-122"/>
              </a:rPr>
              <a:t>正</a:t>
            </a:r>
            <a:r>
              <a:rPr kumimoji="1" lang="en-US" altLang="zh-CN" sz="2800">
                <a:latin typeface="楷体_GB2312" pitchFamily="49" charset="-122"/>
                <a:ea typeface="楷体_GB2312" pitchFamily="49" charset="-122"/>
              </a:rPr>
              <a:t>)</a:t>
            </a:r>
            <a:r>
              <a:rPr kumimoji="1" lang="en-US" altLang="zh-CN" sz="2800">
                <a:latin typeface="Times New Roman" pitchFamily="18" charset="0"/>
                <a:ea typeface="楷体_GB2312" pitchFamily="49" charset="-122"/>
              </a:rPr>
              <a:t>=1/2</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2803"/>
                                        </p:tgtEl>
                                        <p:attrNameLst>
                                          <p:attrName>style.visibility</p:attrName>
                                        </p:attrNameLst>
                                      </p:cBhvr>
                                      <p:to>
                                        <p:strVal val="visible"/>
                                      </p:to>
                                    </p:set>
                                    <p:animEffect transition="in" filter="dissolve">
                                      <p:cBhvr>
                                        <p:cTn id="7" dur="500"/>
                                        <p:tgtEl>
                                          <p:spTgt spid="3328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2802">
                                            <p:txEl>
                                              <p:pRg st="0" end="0"/>
                                            </p:txEl>
                                          </p:spTgt>
                                        </p:tgtEl>
                                        <p:attrNameLst>
                                          <p:attrName>style.visibility</p:attrName>
                                        </p:attrNameLst>
                                      </p:cBhvr>
                                      <p:to>
                                        <p:strVal val="visible"/>
                                      </p:to>
                                    </p:set>
                                    <p:animEffect transition="in" filter="wipe(left)">
                                      <p:cBhvr>
                                        <p:cTn id="12" dur="500"/>
                                        <p:tgtEl>
                                          <p:spTgt spid="3328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2802">
                                            <p:txEl>
                                              <p:pRg st="1" end="1"/>
                                            </p:txEl>
                                          </p:spTgt>
                                        </p:tgtEl>
                                        <p:attrNameLst>
                                          <p:attrName>style.visibility</p:attrName>
                                        </p:attrNameLst>
                                      </p:cBhvr>
                                      <p:to>
                                        <p:strVal val="visible"/>
                                      </p:to>
                                    </p:set>
                                    <p:animEffect transition="in" filter="wipe(left)">
                                      <p:cBhvr>
                                        <p:cTn id="17" dur="500"/>
                                        <p:tgtEl>
                                          <p:spTgt spid="3328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2804">
                                            <p:txEl>
                                              <p:pRg st="0" end="0"/>
                                            </p:txEl>
                                          </p:spTgt>
                                        </p:tgtEl>
                                        <p:attrNameLst>
                                          <p:attrName>style.visibility</p:attrName>
                                        </p:attrNameLst>
                                      </p:cBhvr>
                                      <p:to>
                                        <p:strVal val="visible"/>
                                      </p:to>
                                    </p:set>
                                    <p:animEffect transition="in" filter="wipe(left)">
                                      <p:cBhvr>
                                        <p:cTn id="22" dur="500"/>
                                        <p:tgtEl>
                                          <p:spTgt spid="33280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2804">
                                            <p:txEl>
                                              <p:pRg st="1" end="1"/>
                                            </p:txEl>
                                          </p:spTgt>
                                        </p:tgtEl>
                                        <p:attrNameLst>
                                          <p:attrName>style.visibility</p:attrName>
                                        </p:attrNameLst>
                                      </p:cBhvr>
                                      <p:to>
                                        <p:strVal val="visible"/>
                                      </p:to>
                                    </p:set>
                                    <p:animEffect transition="in" filter="wipe(left)">
                                      <p:cBhvr>
                                        <p:cTn id="27" dur="500"/>
                                        <p:tgtEl>
                                          <p:spTgt spid="33280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2805">
                                            <p:txEl>
                                              <p:pRg st="0" end="0"/>
                                            </p:txEl>
                                          </p:spTgt>
                                        </p:tgtEl>
                                        <p:attrNameLst>
                                          <p:attrName>style.visibility</p:attrName>
                                        </p:attrNameLst>
                                      </p:cBhvr>
                                      <p:to>
                                        <p:strVal val="visible"/>
                                      </p:to>
                                    </p:set>
                                    <p:animEffect transition="in" filter="wipe(left)">
                                      <p:cBhvr>
                                        <p:cTn id="32" dur="500"/>
                                        <p:tgtEl>
                                          <p:spTgt spid="33280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2806">
                                            <p:txEl>
                                              <p:pRg st="0" end="0"/>
                                            </p:txEl>
                                          </p:spTgt>
                                        </p:tgtEl>
                                        <p:attrNameLst>
                                          <p:attrName>style.visibility</p:attrName>
                                        </p:attrNameLst>
                                      </p:cBhvr>
                                      <p:to>
                                        <p:strVal val="visible"/>
                                      </p:to>
                                    </p:set>
                                    <p:animEffect transition="in" filter="wipe(left)">
                                      <p:cBhvr>
                                        <p:cTn id="37" dur="500"/>
                                        <p:tgtEl>
                                          <p:spTgt spid="33280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2807">
                                            <p:txEl>
                                              <p:pRg st="0" end="0"/>
                                            </p:txEl>
                                          </p:spTgt>
                                        </p:tgtEl>
                                        <p:attrNameLst>
                                          <p:attrName>style.visibility</p:attrName>
                                        </p:attrNameLst>
                                      </p:cBhvr>
                                      <p:to>
                                        <p:strVal val="visible"/>
                                      </p:to>
                                    </p:set>
                                    <p:animEffect transition="in" filter="wipe(left)">
                                      <p:cBhvr>
                                        <p:cTn id="42" dur="500"/>
                                        <p:tgtEl>
                                          <p:spTgt spid="33280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2808">
                                            <p:txEl>
                                              <p:pRg st="0" end="0"/>
                                            </p:txEl>
                                          </p:spTgt>
                                        </p:tgtEl>
                                        <p:attrNameLst>
                                          <p:attrName>style.visibility</p:attrName>
                                        </p:attrNameLst>
                                      </p:cBhvr>
                                      <p:to>
                                        <p:strVal val="visible"/>
                                      </p:to>
                                    </p:set>
                                    <p:animEffect transition="in" filter="wipe(left)">
                                      <p:cBhvr>
                                        <p:cTn id="47" dur="500"/>
                                        <p:tgtEl>
                                          <p:spTgt spid="33280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09">
                                            <p:txEl>
                                              <p:pRg st="0" end="0"/>
                                            </p:txEl>
                                          </p:spTgt>
                                        </p:tgtEl>
                                        <p:attrNameLst>
                                          <p:attrName>style.visibility</p:attrName>
                                        </p:attrNameLst>
                                      </p:cBhvr>
                                      <p:to>
                                        <p:strVal val="visible"/>
                                      </p:to>
                                    </p:set>
                                    <p:animEffect transition="in" filter="wipe(left)">
                                      <p:cBhvr>
                                        <p:cTn id="52" dur="500"/>
                                        <p:tgtEl>
                                          <p:spTgt spid="33280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2810">
                                            <p:txEl>
                                              <p:pRg st="0" end="0"/>
                                            </p:txEl>
                                          </p:spTgt>
                                        </p:tgtEl>
                                        <p:attrNameLst>
                                          <p:attrName>style.visibility</p:attrName>
                                        </p:attrNameLst>
                                      </p:cBhvr>
                                      <p:to>
                                        <p:strVal val="visible"/>
                                      </p:to>
                                    </p:set>
                                    <p:animEffect transition="in" filter="wipe(left)">
                                      <p:cBhvr>
                                        <p:cTn id="57" dur="500"/>
                                        <p:tgtEl>
                                          <p:spTgt spid="3328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build="p" autoUpdateAnimBg="0"/>
      <p:bldP spid="332803" grpId="0" animBg="1" autoUpdateAnimBg="0"/>
      <p:bldP spid="332804" grpId="0" build="p" autoUpdateAnimBg="0"/>
      <p:bldP spid="332805" grpId="0" build="p" autoUpdateAnimBg="0"/>
      <p:bldP spid="332806" grpId="0" build="p" autoUpdateAnimBg="0"/>
      <p:bldP spid="332807" grpId="0" build="p" autoUpdateAnimBg="0"/>
      <p:bldP spid="332808" grpId="0" build="p" autoUpdateAnimBg="0"/>
      <p:bldP spid="332809" grpId="0" build="p" autoUpdateAnimBg="0"/>
      <p:bldP spid="332810"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56741" name="Object 5"/>
          <p:cNvGraphicFramePr>
            <a:graphicFrameLocks noChangeAspect="1"/>
          </p:cNvGraphicFramePr>
          <p:nvPr>
            <p:ph sz="quarter" idx="2"/>
          </p:nvPr>
        </p:nvGraphicFramePr>
        <p:xfrm>
          <a:off x="762000" y="2362200"/>
          <a:ext cx="8001000" cy="619125"/>
        </p:xfrm>
        <a:graphic>
          <a:graphicData uri="http://schemas.openxmlformats.org/presentationml/2006/ole">
            <p:oleObj spid="_x0000_s736258" name="Equation" r:id="rId3" imgW="3124080" imgH="241200" progId="">
              <p:embed/>
            </p:oleObj>
          </a:graphicData>
        </a:graphic>
      </p:graphicFrame>
      <p:sp>
        <p:nvSpPr>
          <p:cNvPr id="756740" name="Rectangle 4"/>
          <p:cNvSpPr>
            <a:spLocks noChangeArrowheads="1"/>
          </p:cNvSpPr>
          <p:nvPr/>
        </p:nvSpPr>
        <p:spPr bwMode="auto">
          <a:xfrm>
            <a:off x="0" y="2362200"/>
            <a:ext cx="796925" cy="579438"/>
          </a:xfrm>
          <a:prstGeom prst="rect">
            <a:avLst/>
          </a:prstGeom>
          <a:noFill/>
          <a:ln w="9525">
            <a:noFill/>
            <a:miter lim="800000"/>
            <a:headEnd/>
            <a:tailEnd/>
          </a:ln>
          <a:effectLst/>
        </p:spPr>
        <p:txBody>
          <a:bodyPr wrap="none">
            <a:spAutoFit/>
            <a:flatTx/>
          </a:bodyPr>
          <a:lstStyle/>
          <a:p>
            <a:r>
              <a:rPr lang="zh-CN" altLang="en-US" b="1" dirty="0">
                <a:latin typeface="楷体_GB2312" pitchFamily="49" charset="-122"/>
                <a:ea typeface="楷体_GB2312" pitchFamily="49" charset="-122"/>
              </a:rPr>
              <a:t>解</a:t>
            </a:r>
            <a:r>
              <a:rPr lang="en-US" altLang="zh-CN" b="1" dirty="0">
                <a:latin typeface="楷体_GB2312" pitchFamily="49" charset="-122"/>
                <a:ea typeface="楷体_GB2312" pitchFamily="49" charset="-122"/>
              </a:rPr>
              <a:t>:</a:t>
            </a:r>
          </a:p>
        </p:txBody>
      </p:sp>
      <p:graphicFrame>
        <p:nvGraphicFramePr>
          <p:cNvPr id="756744" name="Object 8"/>
          <p:cNvGraphicFramePr>
            <a:graphicFrameLocks noChangeAspect="1"/>
          </p:cNvGraphicFramePr>
          <p:nvPr>
            <p:ph sz="quarter" idx="3"/>
          </p:nvPr>
        </p:nvGraphicFramePr>
        <p:xfrm>
          <a:off x="0" y="3048000"/>
          <a:ext cx="1600200" cy="922338"/>
        </p:xfrm>
        <a:graphic>
          <a:graphicData uri="http://schemas.openxmlformats.org/presentationml/2006/ole">
            <p:oleObj spid="_x0000_s736259" name="Equation" r:id="rId4" imgW="660240" imgH="380880" progId="">
              <p:embed/>
            </p:oleObj>
          </a:graphicData>
        </a:graphic>
      </p:graphicFrame>
      <p:graphicFrame>
        <p:nvGraphicFramePr>
          <p:cNvPr id="756747" name="Object 11"/>
          <p:cNvGraphicFramePr>
            <a:graphicFrameLocks noChangeAspect="1"/>
          </p:cNvGraphicFramePr>
          <p:nvPr/>
        </p:nvGraphicFramePr>
        <p:xfrm>
          <a:off x="1143000" y="3886200"/>
          <a:ext cx="4724400" cy="1066800"/>
        </p:xfrm>
        <a:graphic>
          <a:graphicData uri="http://schemas.openxmlformats.org/presentationml/2006/ole">
            <p:oleObj spid="_x0000_s736260" name="Equation" r:id="rId5" imgW="1917360" imgH="431640" progId="">
              <p:embed/>
            </p:oleObj>
          </a:graphicData>
        </a:graphic>
      </p:graphicFrame>
      <p:graphicFrame>
        <p:nvGraphicFramePr>
          <p:cNvPr id="756748" name="Object 12"/>
          <p:cNvGraphicFramePr>
            <a:graphicFrameLocks noChangeAspect="1"/>
          </p:cNvGraphicFramePr>
          <p:nvPr/>
        </p:nvGraphicFramePr>
        <p:xfrm>
          <a:off x="381000" y="5181600"/>
          <a:ext cx="8382000" cy="950913"/>
        </p:xfrm>
        <a:graphic>
          <a:graphicData uri="http://schemas.openxmlformats.org/presentationml/2006/ole">
            <p:oleObj spid="_x0000_s736261" name="Equation" r:id="rId6" imgW="3809880" imgH="431640" progId="">
              <p:embed/>
            </p:oleObj>
          </a:graphicData>
        </a:graphic>
      </p:graphicFrame>
      <p:sp>
        <p:nvSpPr>
          <p:cNvPr id="756752" name="Rectangle 16"/>
          <p:cNvSpPr>
            <a:spLocks noChangeArrowheads="1"/>
          </p:cNvSpPr>
          <p:nvPr/>
        </p:nvSpPr>
        <p:spPr bwMode="auto">
          <a:xfrm>
            <a:off x="0" y="409575"/>
            <a:ext cx="9144000" cy="1643527"/>
          </a:xfrm>
          <a:prstGeom prst="rect">
            <a:avLst/>
          </a:prstGeom>
          <a:noFill/>
          <a:ln w="9525">
            <a:noFill/>
            <a:miter lim="800000"/>
            <a:headEnd/>
            <a:tailEnd/>
          </a:ln>
          <a:effectLst/>
        </p:spPr>
        <p:txBody>
          <a:bodyPr>
            <a:spAutoFit/>
            <a:flatTx/>
          </a:bodyPr>
          <a:lstStyle/>
          <a:p>
            <a:pPr>
              <a:lnSpc>
                <a:spcPct val="120000"/>
              </a:lnSpc>
              <a:spcBef>
                <a:spcPct val="20000"/>
              </a:spcBef>
              <a:buSzPct val="80000"/>
            </a:pPr>
            <a:r>
              <a:rPr lang="zh-CN" altLang="en-US" dirty="0" smtClean="0">
                <a:latin typeface="楷体_GB2312" pitchFamily="49" charset="-122"/>
                <a:ea typeface="楷体_GB2312" pitchFamily="49" charset="-122"/>
              </a:rPr>
              <a:t>某人</a:t>
            </a:r>
            <a:r>
              <a:rPr lang="zh-CN" altLang="en-US" dirty="0">
                <a:latin typeface="楷体_GB2312" pitchFamily="49" charset="-122"/>
                <a:ea typeface="楷体_GB2312" pitchFamily="49" charset="-122"/>
              </a:rPr>
              <a:t>一次写了</a:t>
            </a:r>
            <a:r>
              <a:rPr lang="en-US" altLang="zh-CN" i="1" dirty="0">
                <a:ea typeface="楷体_GB2312" pitchFamily="49" charset="-122"/>
              </a:rPr>
              <a:t>n</a:t>
            </a:r>
            <a:r>
              <a:rPr lang="zh-CN" altLang="en-US" dirty="0">
                <a:latin typeface="楷体_GB2312" pitchFamily="49" charset="-122"/>
                <a:ea typeface="楷体_GB2312" pitchFamily="49" charset="-122"/>
              </a:rPr>
              <a:t>封信</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又写了</a:t>
            </a:r>
            <a:r>
              <a:rPr lang="en-US" altLang="zh-CN" i="1" dirty="0">
                <a:ea typeface="楷体_GB2312" pitchFamily="49" charset="-122"/>
              </a:rPr>
              <a:t>n</a:t>
            </a:r>
            <a:r>
              <a:rPr lang="zh-CN" altLang="en-US" dirty="0">
                <a:latin typeface="楷体_GB2312" pitchFamily="49" charset="-122"/>
                <a:ea typeface="楷体_GB2312" pitchFamily="49" charset="-122"/>
              </a:rPr>
              <a:t>个信封</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如果他任意地将</a:t>
            </a:r>
            <a:r>
              <a:rPr lang="en-US" altLang="zh-CN" i="1" dirty="0">
                <a:ea typeface="楷体_GB2312" pitchFamily="49" charset="-122"/>
              </a:rPr>
              <a:t>n</a:t>
            </a:r>
            <a:r>
              <a:rPr lang="zh-CN" altLang="en-US" dirty="0">
                <a:latin typeface="楷体_GB2312" pitchFamily="49" charset="-122"/>
                <a:ea typeface="楷体_GB2312" pitchFamily="49" charset="-122"/>
              </a:rPr>
              <a:t>封信装入</a:t>
            </a:r>
            <a:r>
              <a:rPr lang="en-US" altLang="zh-CN" i="1" dirty="0">
                <a:ea typeface="楷体_GB2312" pitchFamily="49" charset="-122"/>
              </a:rPr>
              <a:t>n</a:t>
            </a:r>
            <a:r>
              <a:rPr lang="zh-CN" altLang="en-US" dirty="0">
                <a:latin typeface="楷体_GB2312" pitchFamily="49" charset="-122"/>
                <a:ea typeface="楷体_GB2312" pitchFamily="49" charset="-122"/>
              </a:rPr>
              <a:t>个信封内</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问至少有一个封信和信封是一致的概率等于多少</a:t>
            </a:r>
            <a:r>
              <a:rPr lang="en-US" altLang="zh-CN" dirty="0">
                <a:latin typeface="楷体_GB2312" pitchFamily="49" charset="-122"/>
                <a:ea typeface="楷体_GB2312" pitchFamily="49"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6740"/>
                                        </p:tgtEl>
                                        <p:attrNameLst>
                                          <p:attrName>style.visibility</p:attrName>
                                        </p:attrNameLst>
                                      </p:cBhvr>
                                      <p:to>
                                        <p:strVal val="visible"/>
                                      </p:to>
                                    </p:set>
                                    <p:anim calcmode="lin" valueType="num">
                                      <p:cBhvr additive="base">
                                        <p:cTn id="7" dur="500" fill="hold"/>
                                        <p:tgtEl>
                                          <p:spTgt spid="756740"/>
                                        </p:tgtEl>
                                        <p:attrNameLst>
                                          <p:attrName>ppt_x</p:attrName>
                                        </p:attrNameLst>
                                      </p:cBhvr>
                                      <p:tavLst>
                                        <p:tav tm="0">
                                          <p:val>
                                            <p:strVal val="0-#ppt_w/2"/>
                                          </p:val>
                                        </p:tav>
                                        <p:tav tm="100000">
                                          <p:val>
                                            <p:strVal val="#ppt_x"/>
                                          </p:val>
                                        </p:tav>
                                      </p:tavLst>
                                    </p:anim>
                                    <p:anim calcmode="lin" valueType="num">
                                      <p:cBhvr additive="base">
                                        <p:cTn id="8" dur="500" fill="hold"/>
                                        <p:tgtEl>
                                          <p:spTgt spid="7567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56741"/>
                                        </p:tgtEl>
                                        <p:attrNameLst>
                                          <p:attrName>style.visibility</p:attrName>
                                        </p:attrNameLst>
                                      </p:cBhvr>
                                      <p:to>
                                        <p:strVal val="visible"/>
                                      </p:to>
                                    </p:set>
                                    <p:animEffect transition="in" filter="blinds(horizontal)">
                                      <p:cBhvr>
                                        <p:cTn id="13" dur="500"/>
                                        <p:tgtEl>
                                          <p:spTgt spid="7567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56744"/>
                                        </p:tgtEl>
                                        <p:attrNameLst>
                                          <p:attrName>style.visibility</p:attrName>
                                        </p:attrNameLst>
                                      </p:cBhvr>
                                      <p:to>
                                        <p:strVal val="visible"/>
                                      </p:to>
                                    </p:set>
                                    <p:animEffect transition="in" filter="wipe(left)">
                                      <p:cBhvr>
                                        <p:cTn id="18" dur="500"/>
                                        <p:tgtEl>
                                          <p:spTgt spid="75674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56747"/>
                                        </p:tgtEl>
                                        <p:attrNameLst>
                                          <p:attrName>style.visibility</p:attrName>
                                        </p:attrNameLst>
                                      </p:cBhvr>
                                      <p:to>
                                        <p:strVal val="visible"/>
                                      </p:to>
                                    </p:set>
                                    <p:anim calcmode="lin" valueType="num">
                                      <p:cBhvr additive="base">
                                        <p:cTn id="23" dur="500" fill="hold"/>
                                        <p:tgtEl>
                                          <p:spTgt spid="756747"/>
                                        </p:tgtEl>
                                        <p:attrNameLst>
                                          <p:attrName>ppt_x</p:attrName>
                                        </p:attrNameLst>
                                      </p:cBhvr>
                                      <p:tavLst>
                                        <p:tav tm="0">
                                          <p:val>
                                            <p:strVal val="1+#ppt_w/2"/>
                                          </p:val>
                                        </p:tav>
                                        <p:tav tm="100000">
                                          <p:val>
                                            <p:strVal val="#ppt_x"/>
                                          </p:val>
                                        </p:tav>
                                      </p:tavLst>
                                    </p:anim>
                                    <p:anim calcmode="lin" valueType="num">
                                      <p:cBhvr additive="base">
                                        <p:cTn id="24" dur="500" fill="hold"/>
                                        <p:tgtEl>
                                          <p:spTgt spid="75674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756748"/>
                                        </p:tgtEl>
                                        <p:attrNameLst>
                                          <p:attrName>style.visibility</p:attrName>
                                        </p:attrNameLst>
                                      </p:cBhvr>
                                      <p:to>
                                        <p:strVal val="visible"/>
                                      </p:to>
                                    </p:set>
                                    <p:animEffect transition="in" filter="box(in)">
                                      <p:cBhvr>
                                        <p:cTn id="29" dur="500"/>
                                        <p:tgtEl>
                                          <p:spTgt spid="756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0"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80288" name="Object 1024"/>
          <p:cNvGraphicFramePr>
            <a:graphicFrameLocks noChangeAspect="1"/>
          </p:cNvGraphicFramePr>
          <p:nvPr>
            <p:ph sz="half" idx="1"/>
          </p:nvPr>
        </p:nvGraphicFramePr>
        <p:xfrm>
          <a:off x="425450" y="3429000"/>
          <a:ext cx="8167688" cy="920750"/>
        </p:xfrm>
        <a:graphic>
          <a:graphicData uri="http://schemas.openxmlformats.org/presentationml/2006/ole">
            <p:oleObj spid="_x0000_s735234" name="Equation" r:id="rId3" imgW="3492360" imgH="393480" progId="">
              <p:embed/>
            </p:oleObj>
          </a:graphicData>
        </a:graphic>
      </p:graphicFrame>
      <p:graphicFrame>
        <p:nvGraphicFramePr>
          <p:cNvPr id="780289" name="Object 1025"/>
          <p:cNvGraphicFramePr>
            <a:graphicFrameLocks noChangeAspect="1"/>
          </p:cNvGraphicFramePr>
          <p:nvPr>
            <p:ph sz="quarter" idx="2"/>
          </p:nvPr>
        </p:nvGraphicFramePr>
        <p:xfrm>
          <a:off x="533400" y="4648200"/>
          <a:ext cx="6335713" cy="601663"/>
        </p:xfrm>
        <a:graphic>
          <a:graphicData uri="http://schemas.openxmlformats.org/presentationml/2006/ole">
            <p:oleObj spid="_x0000_s735235" name="Equation" r:id="rId4" imgW="2273040" imgH="215640" progId="">
              <p:embed/>
            </p:oleObj>
          </a:graphicData>
        </a:graphic>
      </p:graphicFrame>
      <p:sp>
        <p:nvSpPr>
          <p:cNvPr id="759840" name="Rectangle 1056"/>
          <p:cNvSpPr>
            <a:spLocks noChangeArrowheads="1"/>
          </p:cNvSpPr>
          <p:nvPr/>
        </p:nvSpPr>
        <p:spPr bwMode="auto">
          <a:xfrm>
            <a:off x="381000" y="5791200"/>
            <a:ext cx="6934200" cy="487363"/>
          </a:xfrm>
          <a:prstGeom prst="rect">
            <a:avLst/>
          </a:prstGeom>
          <a:noFill/>
          <a:ln w="9525">
            <a:noFill/>
            <a:miter lim="800000"/>
            <a:headEnd/>
            <a:tailEnd/>
          </a:ln>
        </p:spPr>
        <p:txBody>
          <a:bodyPr lIns="0" tIns="0" rIns="0" bIns="0">
            <a:spAutoFit/>
          </a:bodyPr>
          <a:lstStyle/>
          <a:p>
            <a:r>
              <a:rPr lang="zh-CN" altLang="en-US">
                <a:solidFill>
                  <a:srgbClr val="000000"/>
                </a:solidFill>
                <a:latin typeface="楷体_GB2312" pitchFamily="49" charset="-122"/>
                <a:ea typeface="楷体_GB2312" pitchFamily="49" charset="-122"/>
              </a:rPr>
              <a:t>这个例子是历史上有名的匹配问题。</a:t>
            </a:r>
          </a:p>
        </p:txBody>
      </p:sp>
      <p:graphicFrame>
        <p:nvGraphicFramePr>
          <p:cNvPr id="780290" name="Object 1026"/>
          <p:cNvGraphicFramePr>
            <a:graphicFrameLocks noChangeAspect="1"/>
          </p:cNvGraphicFramePr>
          <p:nvPr/>
        </p:nvGraphicFramePr>
        <p:xfrm>
          <a:off x="609600" y="609600"/>
          <a:ext cx="7543800" cy="1023938"/>
        </p:xfrm>
        <a:graphic>
          <a:graphicData uri="http://schemas.openxmlformats.org/presentationml/2006/ole">
            <p:oleObj spid="_x0000_s735236" name="Equation" r:id="rId5" imgW="3187440" imgH="431640" progId="">
              <p:embed/>
            </p:oleObj>
          </a:graphicData>
        </a:graphic>
      </p:graphicFrame>
      <p:graphicFrame>
        <p:nvGraphicFramePr>
          <p:cNvPr id="780291" name="Object 1027"/>
          <p:cNvGraphicFramePr>
            <a:graphicFrameLocks noChangeAspect="1"/>
          </p:cNvGraphicFramePr>
          <p:nvPr/>
        </p:nvGraphicFramePr>
        <p:xfrm>
          <a:off x="838200" y="1828800"/>
          <a:ext cx="1368425" cy="439738"/>
        </p:xfrm>
        <a:graphic>
          <a:graphicData uri="http://schemas.openxmlformats.org/presentationml/2006/ole">
            <p:oleObj spid="_x0000_s735237" name="Equation" r:id="rId6" imgW="317160" imgH="101520" progId="">
              <p:embed/>
            </p:oleObj>
          </a:graphicData>
        </a:graphic>
      </p:graphicFrame>
      <p:graphicFrame>
        <p:nvGraphicFramePr>
          <p:cNvPr id="780292" name="Object 1028"/>
          <p:cNvGraphicFramePr>
            <a:graphicFrameLocks noChangeAspect="1"/>
          </p:cNvGraphicFramePr>
          <p:nvPr/>
        </p:nvGraphicFramePr>
        <p:xfrm>
          <a:off x="762000" y="2362200"/>
          <a:ext cx="2667000" cy="947738"/>
        </p:xfrm>
        <a:graphic>
          <a:graphicData uri="http://schemas.openxmlformats.org/presentationml/2006/ole">
            <p:oleObj spid="_x0000_s735238" name="Equation" r:id="rId7" imgW="110484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80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80291"/>
                                        </p:tgtEl>
                                        <p:attrNameLst>
                                          <p:attrName>style.visibility</p:attrName>
                                        </p:attrNameLst>
                                      </p:cBhvr>
                                      <p:to>
                                        <p:strVal val="visible"/>
                                      </p:to>
                                    </p:set>
                                    <p:animEffect transition="in" filter="wipe(left)">
                                      <p:cBhvr>
                                        <p:cTn id="11" dur="500"/>
                                        <p:tgtEl>
                                          <p:spTgt spid="78029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80292"/>
                                        </p:tgtEl>
                                        <p:attrNameLst>
                                          <p:attrName>style.visibility</p:attrName>
                                        </p:attrNameLst>
                                      </p:cBhvr>
                                      <p:to>
                                        <p:strVal val="visible"/>
                                      </p:to>
                                    </p:set>
                                    <p:anim calcmode="lin" valueType="num">
                                      <p:cBhvr additive="base">
                                        <p:cTn id="16" dur="500" fill="hold"/>
                                        <p:tgtEl>
                                          <p:spTgt spid="780292"/>
                                        </p:tgtEl>
                                        <p:attrNameLst>
                                          <p:attrName>ppt_x</p:attrName>
                                        </p:attrNameLst>
                                      </p:cBhvr>
                                      <p:tavLst>
                                        <p:tav tm="0">
                                          <p:val>
                                            <p:strVal val="#ppt_x"/>
                                          </p:val>
                                        </p:tav>
                                        <p:tav tm="100000">
                                          <p:val>
                                            <p:strVal val="#ppt_x"/>
                                          </p:val>
                                        </p:tav>
                                      </p:tavLst>
                                    </p:anim>
                                    <p:anim calcmode="lin" valueType="num">
                                      <p:cBhvr additive="base">
                                        <p:cTn id="17" dur="500" fill="hold"/>
                                        <p:tgtEl>
                                          <p:spTgt spid="78029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0288"/>
                                        </p:tgtEl>
                                        <p:attrNameLst>
                                          <p:attrName>style.visibility</p:attrName>
                                        </p:attrNameLst>
                                      </p:cBhvr>
                                      <p:to>
                                        <p:strVal val="visible"/>
                                      </p:to>
                                    </p:set>
                                    <p:animEffect transition="in" filter="wipe(left)">
                                      <p:cBhvr>
                                        <p:cTn id="22" dur="500"/>
                                        <p:tgtEl>
                                          <p:spTgt spid="7802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780289"/>
                                        </p:tgtEl>
                                        <p:attrNameLst>
                                          <p:attrName>style.visibility</p:attrName>
                                        </p:attrNameLst>
                                      </p:cBhvr>
                                      <p:to>
                                        <p:strVal val="visible"/>
                                      </p:to>
                                    </p:set>
                                    <p:animEffect transition="in" filter="blinds(vertical)">
                                      <p:cBhvr>
                                        <p:cTn id="27" dur="500"/>
                                        <p:tgtEl>
                                          <p:spTgt spid="78028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59840"/>
                                        </p:tgtEl>
                                        <p:attrNameLst>
                                          <p:attrName>style.visibility</p:attrName>
                                        </p:attrNameLst>
                                      </p:cBhvr>
                                      <p:to>
                                        <p:strVal val="visible"/>
                                      </p:to>
                                    </p:set>
                                    <p:anim calcmode="lin" valueType="num">
                                      <p:cBhvr additive="base">
                                        <p:cTn id="32" dur="500" fill="hold"/>
                                        <p:tgtEl>
                                          <p:spTgt spid="759840"/>
                                        </p:tgtEl>
                                        <p:attrNameLst>
                                          <p:attrName>ppt_x</p:attrName>
                                        </p:attrNameLst>
                                      </p:cBhvr>
                                      <p:tavLst>
                                        <p:tav tm="0">
                                          <p:val>
                                            <p:strVal val="0-#ppt_w/2"/>
                                          </p:val>
                                        </p:tav>
                                        <p:tav tm="100000">
                                          <p:val>
                                            <p:strVal val="#ppt_x"/>
                                          </p:val>
                                        </p:tav>
                                      </p:tavLst>
                                    </p:anim>
                                    <p:anim calcmode="lin" valueType="num">
                                      <p:cBhvr additive="base">
                                        <p:cTn id="33" dur="500" fill="hold"/>
                                        <p:tgtEl>
                                          <p:spTgt spid="7598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40"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989138"/>
            <a:ext cx="8077200" cy="2376487"/>
            <a:chOff x="384" y="1449"/>
            <a:chExt cx="5088" cy="1536"/>
          </a:xfrm>
        </p:grpSpPr>
        <p:sp>
          <p:nvSpPr>
            <p:cNvPr id="615427" name="Text Box 3"/>
            <p:cNvSpPr txBox="1">
              <a:spLocks noChangeArrowheads="1"/>
            </p:cNvSpPr>
            <p:nvPr/>
          </p:nvSpPr>
          <p:spPr bwMode="auto">
            <a:xfrm>
              <a:off x="384" y="1449"/>
              <a:ext cx="5088" cy="1536"/>
            </a:xfrm>
            <a:prstGeom prst="rect">
              <a:avLst/>
            </a:prstGeom>
            <a:noFill/>
            <a:ln w="9525">
              <a:noFill/>
              <a:miter lim="800000"/>
              <a:headEnd/>
              <a:tailEnd/>
            </a:ln>
            <a:effectLst/>
          </p:spPr>
          <p:txBody>
            <a:bodyPr>
              <a:spAutoFit/>
            </a:bodyPr>
            <a:lstStyle/>
            <a:p>
              <a:pPr>
                <a:lnSpc>
                  <a:spcPct val="150000"/>
                </a:lnSpc>
              </a:pPr>
              <a:r>
                <a:rPr lang="zh-CN" altLang="en-US" sz="2800" dirty="0">
                  <a:solidFill>
                    <a:srgbClr val="0000FF"/>
                  </a:solidFill>
                  <a:latin typeface="Times New Roman" pitchFamily="18" charset="0"/>
                </a:rPr>
                <a:t>解</a:t>
              </a:r>
              <a:r>
                <a:rPr lang="zh-CN" altLang="en-US" dirty="0">
                  <a:latin typeface="Times New Roman" pitchFamily="18" charset="0"/>
                </a:rPr>
                <a:t> 假设接待站的接待时间没有规定，而各来访者在一周内的任一天去接待站是等可能的，那么</a:t>
              </a:r>
              <a:r>
                <a:rPr lang="en-US" altLang="zh-CN" dirty="0">
                  <a:latin typeface="Times New Roman" pitchFamily="18" charset="0"/>
                </a:rPr>
                <a:t>12</a:t>
              </a:r>
              <a:r>
                <a:rPr lang="zh-CN" altLang="en-US" dirty="0">
                  <a:latin typeface="Times New Roman" pitchFamily="18" charset="0"/>
                </a:rPr>
                <a:t>次接待来访者都是在周二和周五进行的概率为</a:t>
              </a:r>
              <a:r>
                <a:rPr lang="en-US" altLang="zh-CN" dirty="0">
                  <a:latin typeface="Times New Roman" pitchFamily="18" charset="0"/>
                </a:rPr>
                <a:t>P =        =0.0000003</a:t>
              </a:r>
              <a:r>
                <a:rPr lang="zh-CN" altLang="en-US" dirty="0">
                  <a:latin typeface="Times New Roman" pitchFamily="18" charset="0"/>
                </a:rPr>
                <a:t>，即千万分之三</a:t>
              </a:r>
              <a:r>
                <a:rPr lang="en-US" altLang="zh-CN" dirty="0">
                  <a:latin typeface="Times New Roman" pitchFamily="18" charset="0"/>
                </a:rPr>
                <a:t>.</a:t>
              </a:r>
              <a:endParaRPr lang="en-US" altLang="zh-CN" b="0" dirty="0">
                <a:latin typeface="Times New Roman" pitchFamily="18" charset="0"/>
              </a:endParaRPr>
            </a:p>
          </p:txBody>
        </p:sp>
        <p:graphicFrame>
          <p:nvGraphicFramePr>
            <p:cNvPr id="615428" name="Object 4"/>
            <p:cNvGraphicFramePr>
              <a:graphicFrameLocks noChangeAspect="1"/>
            </p:cNvGraphicFramePr>
            <p:nvPr/>
          </p:nvGraphicFramePr>
          <p:xfrm>
            <a:off x="3065" y="2256"/>
            <a:ext cx="329" cy="576"/>
          </p:xfrm>
          <a:graphic>
            <a:graphicData uri="http://schemas.openxmlformats.org/presentationml/2006/ole">
              <p:oleObj spid="_x0000_s797698" name="公式" r:id="rId3" imgW="304560" imgH="533160" progId="Equation.3">
                <p:embed/>
              </p:oleObj>
            </a:graphicData>
          </a:graphic>
        </p:graphicFrame>
      </p:grpSp>
      <p:sp>
        <p:nvSpPr>
          <p:cNvPr id="615429" name="Text Box 5"/>
          <p:cNvSpPr txBox="1">
            <a:spLocks noChangeArrowheads="1"/>
          </p:cNvSpPr>
          <p:nvPr/>
        </p:nvSpPr>
        <p:spPr bwMode="auto">
          <a:xfrm>
            <a:off x="685800" y="533400"/>
            <a:ext cx="7848600" cy="1501775"/>
          </a:xfrm>
          <a:prstGeom prst="rect">
            <a:avLst/>
          </a:prstGeom>
          <a:noFill/>
          <a:ln w="9525">
            <a:noFill/>
            <a:miter lim="800000"/>
            <a:headEnd/>
            <a:tailEnd/>
          </a:ln>
          <a:effectLst/>
        </p:spPr>
        <p:txBody>
          <a:bodyPr>
            <a:spAutoFit/>
          </a:bodyPr>
          <a:lstStyle/>
          <a:p>
            <a:pPr>
              <a:lnSpc>
                <a:spcPct val="110000"/>
              </a:lnSpc>
              <a:buFont typeface="Wingdings" pitchFamily="2" charset="2"/>
              <a:buNone/>
            </a:pPr>
            <a:r>
              <a:rPr lang="zh-CN" altLang="en-US" sz="2800" dirty="0" smtClean="0">
                <a:latin typeface="Times New Roman" pitchFamily="18" charset="0"/>
              </a:rPr>
              <a:t>某</a:t>
            </a:r>
            <a:r>
              <a:rPr lang="zh-CN" altLang="en-US" sz="2800" dirty="0">
                <a:latin typeface="Times New Roman" pitchFamily="18" charset="0"/>
              </a:rPr>
              <a:t>接待站在某一周曾接待过</a:t>
            </a:r>
            <a:r>
              <a:rPr lang="en-US" altLang="zh-CN" sz="2800" dirty="0">
                <a:latin typeface="Times New Roman" pitchFamily="18" charset="0"/>
              </a:rPr>
              <a:t>12</a:t>
            </a:r>
            <a:r>
              <a:rPr lang="zh-CN" altLang="en-US" sz="2800" dirty="0">
                <a:latin typeface="Times New Roman" pitchFamily="18" charset="0"/>
              </a:rPr>
              <a:t>次来访</a:t>
            </a:r>
            <a:r>
              <a:rPr lang="en-US" altLang="zh-CN" sz="2800" dirty="0">
                <a:latin typeface="Times New Roman" pitchFamily="18" charset="0"/>
              </a:rPr>
              <a:t>,</a:t>
            </a:r>
            <a:r>
              <a:rPr lang="zh-CN" altLang="en-US" sz="2800" dirty="0">
                <a:latin typeface="Times New Roman" pitchFamily="18" charset="0"/>
              </a:rPr>
              <a:t>已知所有这</a:t>
            </a:r>
            <a:r>
              <a:rPr lang="en-US" altLang="zh-CN" sz="2800" dirty="0">
                <a:latin typeface="Times New Roman" pitchFamily="18" charset="0"/>
              </a:rPr>
              <a:t>12</a:t>
            </a:r>
            <a:r>
              <a:rPr lang="zh-CN" altLang="en-US" sz="2800" dirty="0">
                <a:latin typeface="Times New Roman" pitchFamily="18" charset="0"/>
              </a:rPr>
              <a:t>次来访接待都是在周二和周五进行的</a:t>
            </a:r>
            <a:r>
              <a:rPr lang="en-US" altLang="zh-CN" sz="2800" dirty="0">
                <a:latin typeface="Times New Roman" pitchFamily="18" charset="0"/>
              </a:rPr>
              <a:t>,</a:t>
            </a:r>
            <a:r>
              <a:rPr lang="zh-CN" altLang="en-US" sz="2800" dirty="0">
                <a:latin typeface="Times New Roman" pitchFamily="18" charset="0"/>
              </a:rPr>
              <a:t>问是否可以推断接待时间是有规定的</a:t>
            </a:r>
            <a:r>
              <a:rPr lang="en-US" altLang="zh-CN" sz="2800" dirty="0">
                <a:latin typeface="Times New Roman" pitchFamily="18" charset="0"/>
              </a:rPr>
              <a:t>.</a:t>
            </a:r>
          </a:p>
        </p:txBody>
      </p:sp>
      <p:sp>
        <p:nvSpPr>
          <p:cNvPr id="615431" name="Text Box 7"/>
          <p:cNvSpPr txBox="1">
            <a:spLocks noChangeArrowheads="1"/>
          </p:cNvSpPr>
          <p:nvPr/>
        </p:nvSpPr>
        <p:spPr bwMode="auto">
          <a:xfrm>
            <a:off x="500034" y="4429132"/>
            <a:ext cx="8318500" cy="2085975"/>
          </a:xfrm>
          <a:prstGeom prst="rect">
            <a:avLst/>
          </a:prstGeom>
          <a:noFill/>
          <a:ln w="9525">
            <a:noFill/>
            <a:miter lim="800000"/>
            <a:headEnd/>
            <a:tailEnd/>
          </a:ln>
          <a:effectLst/>
        </p:spPr>
        <p:txBody>
          <a:bodyPr>
            <a:spAutoFit/>
          </a:bodyPr>
          <a:lstStyle/>
          <a:p>
            <a:pPr>
              <a:lnSpc>
                <a:spcPct val="110000"/>
              </a:lnSpc>
            </a:pPr>
            <a:r>
              <a:rPr lang="en-US" altLang="zh-CN" dirty="0">
                <a:latin typeface="Times New Roman" pitchFamily="18" charset="0"/>
              </a:rPr>
              <a:t>      </a:t>
            </a:r>
            <a:r>
              <a:rPr lang="zh-CN" altLang="en-US" sz="2800" dirty="0">
                <a:latin typeface="楷体_GB2312" pitchFamily="49" charset="-122"/>
                <a:ea typeface="楷体_GB2312" pitchFamily="49" charset="-122"/>
              </a:rPr>
              <a:t>人们在长期的实践中总结得到的经验是</a:t>
            </a:r>
            <a:r>
              <a:rPr lang="en-US" altLang="zh-CN" sz="2800" dirty="0">
                <a:latin typeface="楷体_GB2312" pitchFamily="49" charset="-122"/>
                <a:ea typeface="楷体_GB2312" pitchFamily="49" charset="-122"/>
              </a:rPr>
              <a:t>: </a:t>
            </a:r>
            <a:r>
              <a:rPr lang="en-US" altLang="zh-CN" sz="2800" dirty="0">
                <a:latin typeface="Times New Roman"/>
                <a:ea typeface="楷体_GB2312" pitchFamily="49" charset="-122"/>
              </a:rPr>
              <a:t>“</a:t>
            </a:r>
            <a:r>
              <a:rPr lang="zh-CN" altLang="en-US" sz="2800" dirty="0">
                <a:solidFill>
                  <a:srgbClr val="0000FF"/>
                </a:solidFill>
                <a:latin typeface="楷体_GB2312" pitchFamily="49" charset="-122"/>
                <a:ea typeface="楷体_GB2312" pitchFamily="49" charset="-122"/>
              </a:rPr>
              <a:t>概率很小的事件在一次试验中几乎是不可能发生的</a:t>
            </a:r>
            <a:r>
              <a:rPr lang="zh-CN" altLang="en-US" sz="2800" dirty="0">
                <a:latin typeface="Times New Roman"/>
                <a:ea typeface="楷体_GB2312" pitchFamily="49" charset="-122"/>
              </a:rPr>
              <a:t>”</a:t>
            </a:r>
            <a:r>
              <a:rPr lang="en-US" altLang="zh-CN" sz="2800" dirty="0">
                <a:latin typeface="Times New Roman" pitchFamily="18" charset="0"/>
              </a:rPr>
              <a:t>——--------</a:t>
            </a:r>
            <a:r>
              <a:rPr lang="zh-CN" altLang="en-US" sz="2800" dirty="0">
                <a:solidFill>
                  <a:srgbClr val="FF0000"/>
                </a:solidFill>
                <a:latin typeface="Times New Roman" pitchFamily="18" charset="0"/>
                <a:ea typeface="黑体" pitchFamily="49" charset="-122"/>
              </a:rPr>
              <a:t>实际推断原理</a:t>
            </a:r>
            <a:r>
              <a:rPr lang="en-US" altLang="zh-CN" sz="2800" dirty="0">
                <a:latin typeface="Times New Roman" pitchFamily="18" charset="0"/>
              </a:rPr>
              <a:t>.</a:t>
            </a:r>
            <a:r>
              <a:rPr lang="en-US" altLang="zh-CN" dirty="0">
                <a:latin typeface="Times New Roman" pitchFamily="18" charset="0"/>
              </a:rPr>
              <a:t>              </a:t>
            </a:r>
          </a:p>
          <a:p>
            <a:pPr>
              <a:lnSpc>
                <a:spcPct val="110000"/>
              </a:lnSpc>
            </a:pPr>
            <a:r>
              <a:rPr lang="en-US" altLang="zh-CN" dirty="0">
                <a:latin typeface="Times New Roman" pitchFamily="18" charset="0"/>
              </a:rPr>
              <a:t>      </a:t>
            </a:r>
            <a:r>
              <a:rPr lang="zh-CN" altLang="en-US" dirty="0">
                <a:latin typeface="Times New Roman" pitchFamily="18" charset="0"/>
              </a:rPr>
              <a:t>按实际推断原理，可以推断接待时间是有规定的．</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5429"/>
                                        </p:tgtEl>
                                        <p:attrNameLst>
                                          <p:attrName>style.visibility</p:attrName>
                                        </p:attrNameLst>
                                      </p:cBhvr>
                                      <p:to>
                                        <p:strVal val="visible"/>
                                      </p:to>
                                    </p:set>
                                    <p:anim to="" calcmode="lin" valueType="num">
                                      <p:cBhvr>
                                        <p:cTn id="7" dur="1" fill="hold"/>
                                        <p:tgtEl>
                                          <p:spTgt spid="61542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431"/>
                                        </p:tgtEl>
                                        <p:attrNameLst>
                                          <p:attrName>style.visibility</p:attrName>
                                        </p:attrNameLst>
                                      </p:cBhvr>
                                      <p:to>
                                        <p:strVal val="visible"/>
                                      </p:to>
                                    </p:set>
                                    <p:animEffect transition="in" filter="wipe(left)">
                                      <p:cBhvr>
                                        <p:cTn id="17" dur="500"/>
                                        <p:tgtEl>
                                          <p:spTgt spid="615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utoUpdateAnimBg="0"/>
      <p:bldP spid="615431"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468313" y="327025"/>
            <a:ext cx="8281987" cy="1373188"/>
          </a:xfrm>
          <a:prstGeom prst="rect">
            <a:avLst/>
          </a:prstGeom>
          <a:noFill/>
          <a:ln w="9525">
            <a:noFill/>
            <a:miter lim="800000"/>
            <a:headEnd/>
            <a:tailEnd/>
          </a:ln>
          <a:effectLst/>
        </p:spPr>
        <p:txBody>
          <a:bodyPr>
            <a:spAutoFit/>
          </a:bodyPr>
          <a:lstStyle/>
          <a:p>
            <a:pPr>
              <a:spcBef>
                <a:spcPct val="50000"/>
              </a:spcBef>
            </a:pPr>
            <a:r>
              <a:rPr kumimoji="1" lang="zh-CN" altLang="en-US" sz="2800" dirty="0" smtClean="0">
                <a:latin typeface="Times New Roman" pitchFamily="18" charset="0"/>
              </a:rPr>
              <a:t>一</a:t>
            </a:r>
            <a:r>
              <a:rPr kumimoji="1" lang="zh-CN" altLang="en-US" sz="2800" dirty="0">
                <a:latin typeface="Times New Roman" pitchFamily="18" charset="0"/>
              </a:rPr>
              <a:t>袋中装有</a:t>
            </a:r>
            <a:r>
              <a:rPr kumimoji="1" lang="en-US" altLang="zh-CN" sz="2800" i="1" dirty="0">
                <a:latin typeface="Times New Roman" pitchFamily="18" charset="0"/>
              </a:rPr>
              <a:t>m</a:t>
            </a:r>
            <a:r>
              <a:rPr kumimoji="1" lang="en-US" altLang="zh-CN" sz="2800" dirty="0">
                <a:latin typeface="Times New Roman" pitchFamily="18" charset="0"/>
              </a:rPr>
              <a:t>(</a:t>
            </a:r>
            <a:r>
              <a:rPr kumimoji="1" lang="en-US" altLang="zh-CN" sz="2800" i="1" dirty="0">
                <a:latin typeface="Times New Roman" pitchFamily="18" charset="0"/>
              </a:rPr>
              <a:t>m</a:t>
            </a:r>
            <a:r>
              <a:rPr kumimoji="1" lang="en-US" altLang="zh-CN" sz="2800" dirty="0">
                <a:latin typeface="Times New Roman" pitchFamily="18" charset="0"/>
                <a:sym typeface="Symbol" pitchFamily="18" charset="2"/>
              </a:rPr>
              <a:t>3</a:t>
            </a:r>
            <a:r>
              <a:rPr kumimoji="1" lang="en-US" altLang="zh-CN" sz="2800" dirty="0">
                <a:latin typeface="Times New Roman" pitchFamily="18" charset="0"/>
              </a:rPr>
              <a:t>)</a:t>
            </a:r>
            <a:r>
              <a:rPr kumimoji="1" lang="zh-CN" altLang="en-US" sz="2800" dirty="0">
                <a:latin typeface="Times New Roman" pitchFamily="18" charset="0"/>
              </a:rPr>
              <a:t>个白球和 </a:t>
            </a:r>
            <a:r>
              <a:rPr kumimoji="1" lang="en-US" altLang="zh-CN" sz="2800" i="1" dirty="0">
                <a:latin typeface="Times New Roman" pitchFamily="18" charset="0"/>
              </a:rPr>
              <a:t>n</a:t>
            </a:r>
            <a:r>
              <a:rPr kumimoji="1" lang="zh-CN" altLang="en-US" sz="2800" dirty="0">
                <a:latin typeface="Times New Roman" pitchFamily="18" charset="0"/>
              </a:rPr>
              <a:t>个黑球，今丢失一球，不知其色</a:t>
            </a:r>
            <a:r>
              <a:rPr kumimoji="1" lang="en-US" altLang="zh-CN" sz="2800" dirty="0">
                <a:latin typeface="Times New Roman" pitchFamily="18" charset="0"/>
              </a:rPr>
              <a:t>. </a:t>
            </a:r>
            <a:r>
              <a:rPr kumimoji="1" lang="zh-CN" altLang="en-US" sz="2800" dirty="0">
                <a:latin typeface="Times New Roman" pitchFamily="18" charset="0"/>
              </a:rPr>
              <a:t>先随机从袋中摸取两球，结果都是白球，球丢失的是白球的概率</a:t>
            </a:r>
            <a:r>
              <a:rPr kumimoji="1" lang="en-US" altLang="zh-CN" sz="2800" dirty="0">
                <a:latin typeface="Times New Roman" pitchFamily="18" charset="0"/>
              </a:rPr>
              <a:t>.</a:t>
            </a:r>
          </a:p>
        </p:txBody>
      </p:sp>
      <p:sp>
        <p:nvSpPr>
          <p:cNvPr id="114691" name="Text Box 3"/>
          <p:cNvSpPr txBox="1">
            <a:spLocks noChangeArrowheads="1"/>
          </p:cNvSpPr>
          <p:nvPr/>
        </p:nvSpPr>
        <p:spPr bwMode="auto">
          <a:xfrm>
            <a:off x="576263" y="1773238"/>
            <a:ext cx="8459787" cy="903287"/>
          </a:xfrm>
          <a:prstGeom prst="rect">
            <a:avLst/>
          </a:prstGeom>
          <a:noFill/>
          <a:ln w="9525">
            <a:noFill/>
            <a:miter lim="800000"/>
            <a:headEnd/>
            <a:tailEnd/>
          </a:ln>
          <a:effectLst/>
        </p:spPr>
        <p:txBody>
          <a:bodyPr>
            <a:spAutoFit/>
          </a:bodyPr>
          <a:lstStyle/>
          <a:p>
            <a:pPr>
              <a:lnSpc>
                <a:spcPct val="70000"/>
              </a:lnSpc>
              <a:spcBef>
                <a:spcPct val="50000"/>
              </a:spcBef>
            </a:pPr>
            <a:r>
              <a:rPr kumimoji="1" lang="zh-CN" altLang="en-US" sz="2800">
                <a:solidFill>
                  <a:srgbClr val="0000FF"/>
                </a:solidFill>
                <a:latin typeface="黑体" pitchFamily="49" charset="-122"/>
                <a:ea typeface="黑体" pitchFamily="49" charset="-122"/>
              </a:rPr>
              <a:t>解</a:t>
            </a:r>
            <a:r>
              <a:rPr kumimoji="1" lang="zh-CN" altLang="en-US" sz="1800"/>
              <a:t> </a:t>
            </a:r>
            <a:r>
              <a:rPr kumimoji="1" lang="zh-CN" altLang="en-US" sz="2800">
                <a:latin typeface="Times New Roman" pitchFamily="18" charset="0"/>
              </a:rPr>
              <a:t> 设 </a:t>
            </a:r>
            <a:r>
              <a:rPr kumimoji="1" lang="en-US" altLang="zh-CN" sz="2800">
                <a:latin typeface="Times New Roman" pitchFamily="18" charset="0"/>
              </a:rPr>
              <a:t>A=“</a:t>
            </a:r>
            <a:r>
              <a:rPr kumimoji="1" lang="zh-CN" altLang="en-US" sz="2800">
                <a:latin typeface="Times New Roman" pitchFamily="18" charset="0"/>
              </a:rPr>
              <a:t>丢失的是白球”</a:t>
            </a:r>
            <a:r>
              <a:rPr kumimoji="1" lang="en-US" altLang="zh-CN" sz="2800">
                <a:latin typeface="Times New Roman" pitchFamily="18" charset="0"/>
              </a:rPr>
              <a:t>,   A=“</a:t>
            </a:r>
            <a:r>
              <a:rPr kumimoji="1" lang="zh-CN" altLang="en-US" sz="2800">
                <a:latin typeface="Times New Roman" pitchFamily="18" charset="0"/>
              </a:rPr>
              <a:t>丢失的是黑球”</a:t>
            </a:r>
            <a:r>
              <a:rPr kumimoji="1" lang="en-US" altLang="zh-CN" sz="2800">
                <a:latin typeface="Times New Roman" pitchFamily="18" charset="0"/>
              </a:rPr>
              <a:t>, </a:t>
            </a:r>
          </a:p>
          <a:p>
            <a:pPr>
              <a:lnSpc>
                <a:spcPct val="70000"/>
              </a:lnSpc>
              <a:spcBef>
                <a:spcPct val="50000"/>
              </a:spcBef>
            </a:pPr>
            <a:r>
              <a:rPr kumimoji="1" lang="en-US" altLang="zh-CN" sz="2800">
                <a:latin typeface="Times New Roman" pitchFamily="18" charset="0"/>
              </a:rPr>
              <a:t>           B</a:t>
            </a:r>
            <a:r>
              <a:rPr kumimoji="1" lang="en-US" altLang="zh-CN" sz="2800" i="1" baseline="-25000">
                <a:latin typeface="Times New Roman" pitchFamily="18" charset="0"/>
              </a:rPr>
              <a:t> </a:t>
            </a:r>
            <a:r>
              <a:rPr kumimoji="1" lang="en-US" altLang="zh-CN" sz="2800">
                <a:latin typeface="Times New Roman" pitchFamily="18" charset="0"/>
              </a:rPr>
              <a:t>=“</a:t>
            </a:r>
            <a:r>
              <a:rPr kumimoji="1" lang="zh-CN" altLang="en-US" sz="2800">
                <a:latin typeface="Times New Roman" pitchFamily="18" charset="0"/>
              </a:rPr>
              <a:t>摸到的都是白球”</a:t>
            </a:r>
            <a:r>
              <a:rPr kumimoji="1" lang="en-US" altLang="zh-CN" sz="2800">
                <a:latin typeface="Times New Roman" pitchFamily="18" charset="0"/>
              </a:rPr>
              <a:t>,     </a:t>
            </a:r>
          </a:p>
        </p:txBody>
      </p:sp>
      <p:graphicFrame>
        <p:nvGraphicFramePr>
          <p:cNvPr id="114694" name="Object 6"/>
          <p:cNvGraphicFramePr>
            <a:graphicFrameLocks noChangeAspect="1"/>
          </p:cNvGraphicFramePr>
          <p:nvPr/>
        </p:nvGraphicFramePr>
        <p:xfrm>
          <a:off x="900113" y="3500438"/>
          <a:ext cx="2592387" cy="936625"/>
        </p:xfrm>
        <a:graphic>
          <a:graphicData uri="http://schemas.openxmlformats.org/presentationml/2006/ole">
            <p:oleObj spid="_x0000_s798722" name="公式" r:id="rId3" imgW="1193760" imgH="431640" progId="Equation.3">
              <p:embed/>
            </p:oleObj>
          </a:graphicData>
        </a:graphic>
      </p:graphicFrame>
      <p:sp>
        <p:nvSpPr>
          <p:cNvPr id="114695" name="Line 7"/>
          <p:cNvSpPr>
            <a:spLocks noChangeShapeType="1"/>
          </p:cNvSpPr>
          <p:nvPr/>
        </p:nvSpPr>
        <p:spPr bwMode="auto">
          <a:xfrm>
            <a:off x="4895850" y="1778000"/>
            <a:ext cx="288925" cy="0"/>
          </a:xfrm>
          <a:prstGeom prst="line">
            <a:avLst/>
          </a:prstGeom>
          <a:noFill/>
          <a:ln w="19050">
            <a:solidFill>
              <a:schemeClr val="tx1"/>
            </a:solidFill>
            <a:miter lim="800000"/>
            <a:headEnd/>
            <a:tailEnd/>
          </a:ln>
          <a:effectLst/>
        </p:spPr>
        <p:txBody>
          <a:bodyPr wrap="none"/>
          <a:lstStyle/>
          <a:p>
            <a:endParaRPr lang="zh-CN" altLang="en-US"/>
          </a:p>
        </p:txBody>
      </p:sp>
      <p:graphicFrame>
        <p:nvGraphicFramePr>
          <p:cNvPr id="114696" name="Object 8"/>
          <p:cNvGraphicFramePr>
            <a:graphicFrameLocks noChangeAspect="1"/>
          </p:cNvGraphicFramePr>
          <p:nvPr/>
        </p:nvGraphicFramePr>
        <p:xfrm>
          <a:off x="973138" y="2636838"/>
          <a:ext cx="3671887" cy="844550"/>
        </p:xfrm>
        <a:graphic>
          <a:graphicData uri="http://schemas.openxmlformats.org/presentationml/2006/ole">
            <p:oleObj spid="_x0000_s798723" name="公式" r:id="rId4" imgW="1866600" imgH="406080" progId="Equation.3">
              <p:embed/>
            </p:oleObj>
          </a:graphicData>
        </a:graphic>
      </p:graphicFrame>
      <p:graphicFrame>
        <p:nvGraphicFramePr>
          <p:cNvPr id="114697" name="Object 9"/>
          <p:cNvGraphicFramePr>
            <a:graphicFrameLocks noChangeAspect="1"/>
          </p:cNvGraphicFramePr>
          <p:nvPr/>
        </p:nvGraphicFramePr>
        <p:xfrm>
          <a:off x="2195513" y="3529013"/>
          <a:ext cx="4392612" cy="911225"/>
        </p:xfrm>
        <a:graphic>
          <a:graphicData uri="http://schemas.openxmlformats.org/presentationml/2006/ole">
            <p:oleObj spid="_x0000_s798724" name="公式" r:id="rId5" imgW="2082600" imgH="431640" progId="Equation.3">
              <p:embed/>
            </p:oleObj>
          </a:graphicData>
        </a:graphic>
      </p:graphicFrame>
      <p:graphicFrame>
        <p:nvGraphicFramePr>
          <p:cNvPr id="114698" name="Object 10"/>
          <p:cNvGraphicFramePr>
            <a:graphicFrameLocks noChangeAspect="1"/>
          </p:cNvGraphicFramePr>
          <p:nvPr/>
        </p:nvGraphicFramePr>
        <p:xfrm>
          <a:off x="2270125" y="4437063"/>
          <a:ext cx="4175125" cy="1831975"/>
        </p:xfrm>
        <a:graphic>
          <a:graphicData uri="http://schemas.openxmlformats.org/presentationml/2006/ole">
            <p:oleObj spid="_x0000_s798725" name="公式" r:id="rId6" imgW="1993680" imgH="876240" progId="Equation.3">
              <p:embed/>
            </p:oleObj>
          </a:graphicData>
        </a:graphic>
      </p:graphicFrame>
      <p:graphicFrame>
        <p:nvGraphicFramePr>
          <p:cNvPr id="114699" name="Object 11"/>
          <p:cNvGraphicFramePr>
            <a:graphicFrameLocks noChangeAspect="1"/>
          </p:cNvGraphicFramePr>
          <p:nvPr/>
        </p:nvGraphicFramePr>
        <p:xfrm>
          <a:off x="6732588" y="4868863"/>
          <a:ext cx="1651000" cy="930275"/>
        </p:xfrm>
        <a:graphic>
          <a:graphicData uri="http://schemas.openxmlformats.org/presentationml/2006/ole">
            <p:oleObj spid="_x0000_s798726" name="公式" r:id="rId7" imgW="761760" imgH="4060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up)">
                                      <p:cBhvr>
                                        <p:cTn id="7" dur="500"/>
                                        <p:tgtEl>
                                          <p:spTgt spid="114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4696"/>
                                        </p:tgtEl>
                                        <p:attrNameLst>
                                          <p:attrName>style.visibility</p:attrName>
                                        </p:attrNameLst>
                                      </p:cBhvr>
                                      <p:to>
                                        <p:strVal val="visible"/>
                                      </p:to>
                                    </p:set>
                                    <p:animEffect transition="in" filter="wipe(up)">
                                      <p:cBhvr>
                                        <p:cTn id="12" dur="500"/>
                                        <p:tgtEl>
                                          <p:spTgt spid="1146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4694"/>
                                        </p:tgtEl>
                                        <p:attrNameLst>
                                          <p:attrName>style.visibility</p:attrName>
                                        </p:attrNameLst>
                                      </p:cBhvr>
                                      <p:to>
                                        <p:strVal val="visible"/>
                                      </p:to>
                                    </p:set>
                                    <p:animEffect transition="in" filter="wipe(up)">
                                      <p:cBhvr>
                                        <p:cTn id="17" dur="500"/>
                                        <p:tgtEl>
                                          <p:spTgt spid="1146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4697"/>
                                        </p:tgtEl>
                                        <p:attrNameLst>
                                          <p:attrName>style.visibility</p:attrName>
                                        </p:attrNameLst>
                                      </p:cBhvr>
                                      <p:to>
                                        <p:strVal val="visible"/>
                                      </p:to>
                                    </p:set>
                                    <p:animEffect transition="in" filter="wipe(up)">
                                      <p:cBhvr>
                                        <p:cTn id="22" dur="500"/>
                                        <p:tgtEl>
                                          <p:spTgt spid="1146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4698"/>
                                        </p:tgtEl>
                                        <p:attrNameLst>
                                          <p:attrName>style.visibility</p:attrName>
                                        </p:attrNameLst>
                                      </p:cBhvr>
                                      <p:to>
                                        <p:strVal val="visible"/>
                                      </p:to>
                                    </p:set>
                                    <p:animEffect transition="in" filter="wipe(up)">
                                      <p:cBhvr>
                                        <p:cTn id="27" dur="500"/>
                                        <p:tgtEl>
                                          <p:spTgt spid="1146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4699"/>
                                        </p:tgtEl>
                                        <p:attrNameLst>
                                          <p:attrName>style.visibility</p:attrName>
                                        </p:attrNameLst>
                                      </p:cBhvr>
                                      <p:to>
                                        <p:strVal val="visible"/>
                                      </p:to>
                                    </p:set>
                                    <p:animEffect transition="in" filter="wipe(up)">
                                      <p:cBhvr>
                                        <p:cTn id="32"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14282" y="2357430"/>
            <a:ext cx="8686800" cy="1887537"/>
            <a:chOff x="192" y="576"/>
            <a:chExt cx="5472" cy="1189"/>
          </a:xfrm>
        </p:grpSpPr>
        <p:sp>
          <p:nvSpPr>
            <p:cNvPr id="25623" name="Text Box 23"/>
            <p:cNvSpPr txBox="1">
              <a:spLocks noChangeArrowheads="1"/>
            </p:cNvSpPr>
            <p:nvPr/>
          </p:nvSpPr>
          <p:spPr bwMode="auto">
            <a:xfrm>
              <a:off x="192" y="576"/>
              <a:ext cx="5472" cy="1189"/>
            </a:xfrm>
            <a:prstGeom prst="rect">
              <a:avLst/>
            </a:prstGeom>
            <a:noFill/>
            <a:ln w="9525">
              <a:noFill/>
              <a:miter lim="800000"/>
              <a:headEnd/>
              <a:tailEnd/>
            </a:ln>
            <a:effectLst/>
          </p:spPr>
          <p:txBody>
            <a:bodyPr>
              <a:spAutoFit/>
            </a:bodyPr>
            <a:lstStyle/>
            <a:p>
              <a:pPr>
                <a:lnSpc>
                  <a:spcPct val="140000"/>
                </a:lnSpc>
              </a:pPr>
              <a:r>
                <a:rPr kumimoji="1" lang="zh-CN" altLang="en-US" sz="2800" dirty="0" smtClean="0">
                  <a:latin typeface="Times New Roman" pitchFamily="18" charset="0"/>
                </a:rPr>
                <a:t>已知 </a:t>
              </a:r>
              <a:r>
                <a:rPr kumimoji="1" lang="en-US" altLang="zh-CN" sz="2800" dirty="0">
                  <a:latin typeface="Times New Roman" pitchFamily="18" charset="0"/>
                </a:rPr>
                <a:t>0&lt;</a:t>
              </a:r>
              <a:r>
                <a:rPr kumimoji="1" lang="en-US" altLang="zh-CN" sz="2800" i="1" dirty="0">
                  <a:latin typeface="Times New Roman" pitchFamily="18" charset="0"/>
                </a:rPr>
                <a:t>P</a:t>
              </a:r>
              <a:r>
                <a:rPr kumimoji="1" lang="en-US" altLang="zh-CN" sz="2800" dirty="0">
                  <a:latin typeface="Times New Roman" pitchFamily="18" charset="0"/>
                </a:rPr>
                <a:t>(</a:t>
              </a:r>
              <a:r>
                <a:rPr kumimoji="1" lang="en-US" altLang="zh-CN" sz="2800" i="1" dirty="0">
                  <a:latin typeface="Times New Roman" pitchFamily="18" charset="0"/>
                </a:rPr>
                <a:t>A</a:t>
              </a:r>
              <a:r>
                <a:rPr kumimoji="1" lang="en-US" altLang="zh-CN" sz="2800" dirty="0">
                  <a:latin typeface="Times New Roman" pitchFamily="18" charset="0"/>
                </a:rPr>
                <a:t>)&lt;1, 0&lt;</a:t>
              </a:r>
              <a:r>
                <a:rPr kumimoji="1" lang="en-US" altLang="zh-CN" sz="2800" i="1" dirty="0">
                  <a:latin typeface="Times New Roman" pitchFamily="18" charset="0"/>
                </a:rPr>
                <a:t>P</a:t>
              </a:r>
              <a:r>
                <a:rPr kumimoji="1" lang="en-US" altLang="zh-CN" sz="2800" dirty="0">
                  <a:latin typeface="Times New Roman" pitchFamily="18" charset="0"/>
                </a:rPr>
                <a:t>(</a:t>
              </a:r>
              <a:r>
                <a:rPr kumimoji="1" lang="en-US" altLang="zh-CN" sz="2800" i="1" dirty="0">
                  <a:latin typeface="Times New Roman" pitchFamily="18" charset="0"/>
                </a:rPr>
                <a:t>B</a:t>
              </a:r>
              <a:r>
                <a:rPr kumimoji="1" lang="en-US" altLang="zh-CN" sz="2800" dirty="0">
                  <a:latin typeface="Times New Roman" pitchFamily="18" charset="0"/>
                </a:rPr>
                <a:t>)&lt;1,  </a:t>
              </a:r>
              <a:r>
                <a:rPr kumimoji="1" lang="en-US" altLang="zh-CN" sz="2800" i="1" dirty="0">
                  <a:latin typeface="Times New Roman" pitchFamily="18" charset="0"/>
                </a:rPr>
                <a:t>P</a:t>
              </a:r>
              <a:r>
                <a:rPr kumimoji="1" lang="en-US" altLang="zh-CN" sz="2800" dirty="0">
                  <a:latin typeface="Times New Roman" pitchFamily="18" charset="0"/>
                </a:rPr>
                <a:t>(</a:t>
              </a:r>
              <a:r>
                <a:rPr kumimoji="1" lang="en-US" altLang="zh-CN" sz="2800" i="1" dirty="0">
                  <a:latin typeface="Times New Roman" pitchFamily="18" charset="0"/>
                </a:rPr>
                <a:t>A</a:t>
              </a:r>
              <a:r>
                <a:rPr kumimoji="1" lang="en-US" altLang="zh-CN" sz="2800" dirty="0">
                  <a:latin typeface="Times New Roman" pitchFamily="18" charset="0"/>
                </a:rPr>
                <a:t>|</a:t>
              </a:r>
              <a:r>
                <a:rPr kumimoji="1" lang="en-US" altLang="zh-CN" sz="2800" i="1" dirty="0">
                  <a:latin typeface="Times New Roman" pitchFamily="18" charset="0"/>
                </a:rPr>
                <a:t>B</a:t>
              </a:r>
              <a:r>
                <a:rPr kumimoji="1" lang="en-US" altLang="zh-CN" sz="2800" dirty="0">
                  <a:latin typeface="Times New Roman" pitchFamily="18" charset="0"/>
                </a:rPr>
                <a:t>)+</a:t>
              </a:r>
              <a:r>
                <a:rPr kumimoji="1" lang="en-US" altLang="zh-CN" sz="2800" i="1" dirty="0">
                  <a:latin typeface="Times New Roman" pitchFamily="18" charset="0"/>
                </a:rPr>
                <a:t>P</a:t>
              </a:r>
              <a:r>
                <a:rPr kumimoji="1" lang="en-US" altLang="zh-CN" sz="2800" dirty="0">
                  <a:latin typeface="Times New Roman" pitchFamily="18" charset="0"/>
                </a:rPr>
                <a:t>(</a:t>
              </a:r>
              <a:r>
                <a:rPr kumimoji="1" lang="en-US" altLang="zh-CN" sz="2800" i="1" dirty="0">
                  <a:latin typeface="Times New Roman" pitchFamily="18" charset="0"/>
                </a:rPr>
                <a:t>A</a:t>
              </a:r>
              <a:r>
                <a:rPr kumimoji="1" lang="en-US" altLang="zh-CN" sz="2800" dirty="0">
                  <a:latin typeface="Times New Roman" pitchFamily="18" charset="0"/>
                </a:rPr>
                <a:t>|</a:t>
              </a:r>
              <a:r>
                <a:rPr kumimoji="1" lang="en-US" altLang="zh-CN" sz="2800" i="1" dirty="0">
                  <a:latin typeface="Times New Roman" pitchFamily="18" charset="0"/>
                </a:rPr>
                <a:t>B</a:t>
              </a:r>
              <a:r>
                <a:rPr kumimoji="1" lang="en-US" altLang="zh-CN" sz="2800" dirty="0">
                  <a:latin typeface="Times New Roman" pitchFamily="18" charset="0"/>
                </a:rPr>
                <a:t>)=1,</a:t>
              </a:r>
              <a:r>
                <a:rPr kumimoji="1" lang="zh-CN" altLang="en-US" sz="2800" dirty="0">
                  <a:latin typeface="Times New Roman" pitchFamily="18" charset="0"/>
                </a:rPr>
                <a:t>则</a:t>
              </a:r>
              <a:r>
                <a:rPr kumimoji="1" lang="en-US" altLang="zh-CN" sz="2800" dirty="0" smtClean="0">
                  <a:latin typeface="Times New Roman" pitchFamily="18" charset="0"/>
                </a:rPr>
                <a:t>(    )</a:t>
              </a:r>
              <a:endParaRPr kumimoji="1" lang="en-US" altLang="zh-CN" sz="2800" dirty="0">
                <a:latin typeface="Times New Roman" pitchFamily="18" charset="0"/>
              </a:endParaRPr>
            </a:p>
            <a:p>
              <a:pPr>
                <a:lnSpc>
                  <a:spcPct val="140000"/>
                </a:lnSpc>
              </a:pPr>
              <a:r>
                <a:rPr kumimoji="1" lang="en-US" altLang="zh-CN" sz="2800" dirty="0">
                  <a:latin typeface="Times New Roman" pitchFamily="18" charset="0"/>
                </a:rPr>
                <a:t>    (A) </a:t>
              </a:r>
              <a:r>
                <a:rPr kumimoji="1" lang="zh-CN" altLang="en-US" sz="2800" dirty="0">
                  <a:latin typeface="Times New Roman" pitchFamily="18" charset="0"/>
                </a:rPr>
                <a:t>事件</a:t>
              </a:r>
              <a:r>
                <a:rPr kumimoji="1" lang="en-US" altLang="zh-CN" sz="2800" i="1" dirty="0">
                  <a:latin typeface="Times New Roman" pitchFamily="18" charset="0"/>
                </a:rPr>
                <a:t>A</a:t>
              </a:r>
              <a:r>
                <a:rPr kumimoji="1" lang="zh-CN" altLang="en-US" sz="2800" dirty="0">
                  <a:latin typeface="Times New Roman" pitchFamily="18" charset="0"/>
                </a:rPr>
                <a:t>和事件</a:t>
              </a:r>
              <a:r>
                <a:rPr kumimoji="1" lang="en-US" altLang="zh-CN" sz="2800" i="1" dirty="0">
                  <a:latin typeface="Times New Roman" pitchFamily="18" charset="0"/>
                </a:rPr>
                <a:t>B</a:t>
              </a:r>
              <a:r>
                <a:rPr kumimoji="1" lang="zh-CN" altLang="en-US" sz="2800" dirty="0">
                  <a:latin typeface="Times New Roman" pitchFamily="18" charset="0"/>
                </a:rPr>
                <a:t>互斥</a:t>
              </a:r>
              <a:r>
                <a:rPr kumimoji="1" lang="en-US" altLang="zh-CN" sz="2800" dirty="0">
                  <a:latin typeface="Times New Roman" pitchFamily="18" charset="0"/>
                </a:rPr>
                <a:t>;         (B) </a:t>
              </a:r>
              <a:r>
                <a:rPr kumimoji="1" lang="zh-CN" altLang="en-US" sz="2800" dirty="0">
                  <a:latin typeface="Times New Roman" pitchFamily="18" charset="0"/>
                </a:rPr>
                <a:t>事件</a:t>
              </a:r>
              <a:r>
                <a:rPr kumimoji="1" lang="en-US" altLang="zh-CN" sz="2800" i="1" dirty="0">
                  <a:latin typeface="Times New Roman" pitchFamily="18" charset="0"/>
                </a:rPr>
                <a:t>A</a:t>
              </a:r>
              <a:r>
                <a:rPr kumimoji="1" lang="zh-CN" altLang="en-US" sz="2800" dirty="0">
                  <a:latin typeface="Times New Roman" pitchFamily="18" charset="0"/>
                </a:rPr>
                <a:t>与</a:t>
              </a:r>
              <a:r>
                <a:rPr kumimoji="1" lang="en-US" altLang="zh-CN" sz="2800" i="1" dirty="0">
                  <a:latin typeface="Times New Roman" pitchFamily="18" charset="0"/>
                </a:rPr>
                <a:t>B</a:t>
              </a:r>
              <a:r>
                <a:rPr kumimoji="1" lang="zh-CN" altLang="en-US" sz="2800" dirty="0">
                  <a:latin typeface="Times New Roman" pitchFamily="18" charset="0"/>
                </a:rPr>
                <a:t>对立 </a:t>
              </a:r>
              <a:r>
                <a:rPr kumimoji="1" lang="en-US" altLang="zh-CN" sz="2800" dirty="0">
                  <a:latin typeface="Times New Roman" pitchFamily="18" charset="0"/>
                </a:rPr>
                <a:t>;                             </a:t>
              </a:r>
            </a:p>
            <a:p>
              <a:pPr>
                <a:lnSpc>
                  <a:spcPct val="140000"/>
                </a:lnSpc>
              </a:pPr>
              <a:r>
                <a:rPr kumimoji="1" lang="en-US" altLang="zh-CN" sz="2800" dirty="0">
                  <a:latin typeface="Times New Roman" pitchFamily="18" charset="0"/>
                </a:rPr>
                <a:t>    (C) </a:t>
              </a:r>
              <a:r>
                <a:rPr kumimoji="1" lang="zh-CN" altLang="en-US" sz="2800" dirty="0">
                  <a:latin typeface="Times New Roman" pitchFamily="18" charset="0"/>
                </a:rPr>
                <a:t>事件</a:t>
              </a:r>
              <a:r>
                <a:rPr kumimoji="1" lang="en-US" altLang="zh-CN" sz="2800" i="1" dirty="0">
                  <a:latin typeface="Times New Roman" pitchFamily="18" charset="0"/>
                </a:rPr>
                <a:t>A</a:t>
              </a:r>
              <a:r>
                <a:rPr kumimoji="1" lang="zh-CN" altLang="en-US" sz="2800" dirty="0">
                  <a:latin typeface="Times New Roman" pitchFamily="18" charset="0"/>
                </a:rPr>
                <a:t>和事件</a:t>
              </a:r>
              <a:r>
                <a:rPr kumimoji="1" lang="en-US" altLang="zh-CN" sz="2800" i="1" dirty="0">
                  <a:latin typeface="Times New Roman" pitchFamily="18" charset="0"/>
                </a:rPr>
                <a:t>B</a:t>
              </a:r>
              <a:r>
                <a:rPr kumimoji="1" lang="zh-CN" altLang="en-US" sz="2800" dirty="0">
                  <a:latin typeface="Times New Roman" pitchFamily="18" charset="0"/>
                </a:rPr>
                <a:t>不独立</a:t>
              </a:r>
              <a:r>
                <a:rPr kumimoji="1" lang="en-US" altLang="zh-CN" sz="2800" dirty="0">
                  <a:latin typeface="Times New Roman" pitchFamily="18" charset="0"/>
                </a:rPr>
                <a:t>;   (D) </a:t>
              </a:r>
              <a:r>
                <a:rPr kumimoji="1" lang="zh-CN" altLang="en-US" sz="2800" dirty="0">
                  <a:latin typeface="Times New Roman" pitchFamily="18" charset="0"/>
                </a:rPr>
                <a:t>事件</a:t>
              </a:r>
              <a:r>
                <a:rPr kumimoji="1" lang="en-US" altLang="zh-CN" sz="2800" i="1" dirty="0">
                  <a:latin typeface="Times New Roman" pitchFamily="18" charset="0"/>
                </a:rPr>
                <a:t>A</a:t>
              </a:r>
              <a:r>
                <a:rPr kumimoji="1" lang="zh-CN" altLang="en-US" sz="2800" dirty="0">
                  <a:latin typeface="Times New Roman" pitchFamily="18" charset="0"/>
                </a:rPr>
                <a:t>和</a:t>
              </a:r>
              <a:r>
                <a:rPr kumimoji="1" lang="en-US" altLang="zh-CN" sz="2800" i="1" dirty="0">
                  <a:latin typeface="Times New Roman" pitchFamily="18" charset="0"/>
                </a:rPr>
                <a:t>B</a:t>
              </a:r>
              <a:r>
                <a:rPr kumimoji="1" lang="en-US" altLang="zh-CN" sz="2800" dirty="0">
                  <a:latin typeface="Times New Roman" pitchFamily="18" charset="0"/>
                </a:rPr>
                <a:t> </a:t>
              </a:r>
              <a:r>
                <a:rPr kumimoji="1" lang="zh-CN" altLang="en-US" sz="2800" dirty="0">
                  <a:latin typeface="Times New Roman" pitchFamily="18" charset="0"/>
                </a:rPr>
                <a:t>相互独立</a:t>
              </a:r>
              <a:r>
                <a:rPr kumimoji="1" lang="en-US" altLang="zh-CN" sz="2800" dirty="0">
                  <a:latin typeface="Times New Roman" pitchFamily="18" charset="0"/>
                </a:rPr>
                <a:t>.</a:t>
              </a:r>
              <a:endParaRPr kumimoji="1" lang="en-US" altLang="zh-CN" sz="2400" b="0" dirty="0">
                <a:latin typeface="宋体" pitchFamily="2" charset="-122"/>
              </a:endParaRPr>
            </a:p>
          </p:txBody>
        </p:sp>
        <p:sp>
          <p:nvSpPr>
            <p:cNvPr id="25624" name="Line 24"/>
            <p:cNvSpPr>
              <a:spLocks noChangeShapeType="1"/>
            </p:cNvSpPr>
            <p:nvPr/>
          </p:nvSpPr>
          <p:spPr bwMode="auto">
            <a:xfrm>
              <a:off x="3743" y="672"/>
              <a:ext cx="94" cy="0"/>
            </a:xfrm>
            <a:prstGeom prst="line">
              <a:avLst/>
            </a:prstGeom>
            <a:noFill/>
            <a:ln w="9525">
              <a:solidFill>
                <a:schemeClr val="tx1"/>
              </a:solidFill>
              <a:round/>
              <a:headEnd/>
              <a:tailEnd/>
            </a:ln>
            <a:effectLst/>
          </p:spPr>
          <p:txBody>
            <a:bodyPr/>
            <a:lstStyle/>
            <a:p>
              <a:endParaRPr lang="zh-CN" altLang="en-US"/>
            </a:p>
          </p:txBody>
        </p:sp>
        <p:sp>
          <p:nvSpPr>
            <p:cNvPr id="25625" name="Line 25"/>
            <p:cNvSpPr>
              <a:spLocks noChangeShapeType="1"/>
            </p:cNvSpPr>
            <p:nvPr/>
          </p:nvSpPr>
          <p:spPr bwMode="auto">
            <a:xfrm>
              <a:off x="3927" y="672"/>
              <a:ext cx="95" cy="0"/>
            </a:xfrm>
            <a:prstGeom prst="line">
              <a:avLst/>
            </a:prstGeom>
            <a:noFill/>
            <a:ln w="9525">
              <a:solidFill>
                <a:schemeClr val="tx1"/>
              </a:solidFill>
              <a:round/>
              <a:headEnd/>
              <a:tailEnd/>
            </a:ln>
            <a:effectLst/>
          </p:spPr>
          <p:txBody>
            <a:bodyPr/>
            <a:lstStyle/>
            <a:p>
              <a:endParaRPr lang="zh-CN" altLang="en-US"/>
            </a:p>
          </p:txBody>
        </p:sp>
      </p:grpSp>
      <p:sp>
        <p:nvSpPr>
          <p:cNvPr id="6" name="TextBox 5"/>
          <p:cNvSpPr txBox="1"/>
          <p:nvPr/>
        </p:nvSpPr>
        <p:spPr>
          <a:xfrm>
            <a:off x="7358082" y="2500306"/>
            <a:ext cx="444352" cy="523220"/>
          </a:xfrm>
          <a:prstGeom prst="rect">
            <a:avLst/>
          </a:prstGeom>
          <a:noFill/>
        </p:spPr>
        <p:txBody>
          <a:bodyPr wrap="none" rtlCol="0">
            <a:spAutoFit/>
          </a:bodyPr>
          <a:lstStyle/>
          <a:p>
            <a:r>
              <a:rPr lang="en-US" altLang="zh-CN" dirty="0" smtClean="0"/>
              <a:t>D</a:t>
            </a:r>
            <a:endParaRPr lang="zh-CN" altLang="en-US" dirty="0"/>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7" name="Rectangle 5"/>
          <p:cNvSpPr>
            <a:spLocks noChangeArrowheads="1"/>
          </p:cNvSpPr>
          <p:nvPr/>
        </p:nvSpPr>
        <p:spPr bwMode="auto">
          <a:xfrm>
            <a:off x="0" y="457200"/>
            <a:ext cx="8981946" cy="523220"/>
          </a:xfrm>
          <a:prstGeom prst="rect">
            <a:avLst/>
          </a:prstGeom>
          <a:noFill/>
          <a:ln w="9525">
            <a:noFill/>
            <a:miter lim="800000"/>
            <a:headEnd/>
            <a:tailEnd/>
          </a:ln>
        </p:spPr>
        <p:txBody>
          <a:bodyPr wrap="none">
            <a:spAutoFit/>
          </a:bodyPr>
          <a:lstStyle/>
          <a:p>
            <a:pPr algn="l"/>
            <a:r>
              <a:rPr lang="zh-CN" altLang="en-US" i="0" dirty="0">
                <a:solidFill>
                  <a:schemeClr val="accent2"/>
                </a:solidFill>
                <a:latin typeface="楷体_GB2312" pitchFamily="49" charset="-122"/>
              </a:rPr>
              <a:t>注</a:t>
            </a:r>
            <a:r>
              <a:rPr lang="en-US" altLang="zh-CN" i="0" dirty="0">
                <a:solidFill>
                  <a:schemeClr val="accent2"/>
                </a:solidFill>
                <a:latin typeface="楷体_GB2312" pitchFamily="49" charset="-122"/>
              </a:rPr>
              <a:t>3</a:t>
            </a:r>
            <a:r>
              <a:rPr lang="zh-CN" altLang="en-US" i="0" dirty="0">
                <a:solidFill>
                  <a:schemeClr val="tx1"/>
                </a:solidFill>
                <a:latin typeface="楷体_GB2312" pitchFamily="49" charset="-122"/>
              </a:rPr>
              <a:t>：随机事件是由若干个样本点组成</a:t>
            </a:r>
            <a:r>
              <a:rPr lang="zh-CN" altLang="en-US" i="0" dirty="0" smtClean="0">
                <a:solidFill>
                  <a:schemeClr val="tx1"/>
                </a:solidFill>
                <a:latin typeface="楷体_GB2312" pitchFamily="49" charset="-122"/>
              </a:rPr>
              <a:t>集合，简称事件；</a:t>
            </a:r>
            <a:endParaRPr lang="zh-CN" altLang="en-US" i="0" dirty="0">
              <a:solidFill>
                <a:schemeClr val="tx1"/>
              </a:solidFill>
              <a:latin typeface="楷体_GB2312" pitchFamily="49" charset="-122"/>
              <a:sym typeface="Symbol" pitchFamily="18" charset="2"/>
            </a:endParaRPr>
          </a:p>
        </p:txBody>
      </p:sp>
      <p:sp>
        <p:nvSpPr>
          <p:cNvPr id="781316" name="Rectangle 4"/>
          <p:cNvSpPr>
            <a:spLocks noChangeArrowheads="1"/>
          </p:cNvSpPr>
          <p:nvPr/>
        </p:nvSpPr>
        <p:spPr bwMode="auto">
          <a:xfrm>
            <a:off x="0" y="1143000"/>
            <a:ext cx="9144000" cy="1554163"/>
          </a:xfrm>
          <a:prstGeom prst="rect">
            <a:avLst/>
          </a:prstGeom>
          <a:noFill/>
          <a:ln w="9525">
            <a:noFill/>
            <a:miter lim="800000"/>
            <a:headEnd/>
            <a:tailEnd/>
          </a:ln>
        </p:spPr>
        <p:txBody>
          <a:bodyPr>
            <a:spAutoFit/>
          </a:bodyPr>
          <a:lstStyle/>
          <a:p>
            <a:pPr algn="l"/>
            <a:r>
              <a:rPr lang="zh-CN" altLang="en-US" i="0" dirty="0">
                <a:solidFill>
                  <a:schemeClr val="accent2"/>
                </a:solidFill>
                <a:latin typeface="楷体_GB2312" pitchFamily="49" charset="-122"/>
              </a:rPr>
              <a:t>注</a:t>
            </a:r>
            <a:r>
              <a:rPr lang="en-US" altLang="zh-CN" i="0" dirty="0">
                <a:solidFill>
                  <a:schemeClr val="accent2"/>
                </a:solidFill>
                <a:latin typeface="楷体_GB2312" pitchFamily="49" charset="-122"/>
              </a:rPr>
              <a:t>4</a:t>
            </a:r>
            <a:r>
              <a:rPr lang="zh-CN" altLang="en-US" i="0" dirty="0">
                <a:solidFill>
                  <a:schemeClr val="tx1"/>
                </a:solidFill>
                <a:latin typeface="楷体_GB2312" pitchFamily="49" charset="-122"/>
              </a:rPr>
              <a:t>：</a:t>
            </a:r>
            <a:r>
              <a:rPr lang="zh-CN" altLang="en-US" i="0" dirty="0">
                <a:solidFill>
                  <a:srgbClr val="191B37"/>
                </a:solidFill>
              </a:rPr>
              <a:t>仅由一个样本点组成的子集</a:t>
            </a:r>
            <a:r>
              <a:rPr lang="en-US" altLang="zh-CN" i="0" dirty="0">
                <a:solidFill>
                  <a:srgbClr val="191B37"/>
                </a:solidFill>
              </a:rPr>
              <a:t>,</a:t>
            </a:r>
            <a:r>
              <a:rPr lang="zh-CN" altLang="en-US" i="0" dirty="0">
                <a:solidFill>
                  <a:srgbClr val="191B37"/>
                </a:solidFill>
              </a:rPr>
              <a:t>它是随机试验的直接结果。每次试验必</a:t>
            </a:r>
            <a:r>
              <a:rPr lang="zh-CN" altLang="en-US" i="0" dirty="0">
                <a:solidFill>
                  <a:srgbClr val="191B37"/>
                </a:solidFill>
                <a:sym typeface="Euclid Symbol" pitchFamily="18" charset="2"/>
              </a:rPr>
              <a:t>定</a:t>
            </a:r>
            <a:r>
              <a:rPr lang="zh-CN" altLang="en-US" i="0" dirty="0">
                <a:solidFill>
                  <a:srgbClr val="191B37"/>
                </a:solidFill>
              </a:rPr>
              <a:t>发生且只可能发生一个基本事件</a:t>
            </a:r>
            <a:r>
              <a:rPr lang="en-US" altLang="zh-CN" i="0" dirty="0">
                <a:solidFill>
                  <a:srgbClr val="191B37"/>
                </a:solidFill>
              </a:rPr>
              <a:t>,</a:t>
            </a:r>
            <a:r>
              <a:rPr lang="zh-CN" altLang="en-US" i="0" dirty="0">
                <a:solidFill>
                  <a:srgbClr val="191B37"/>
                </a:solidFill>
              </a:rPr>
              <a:t>也记为</a:t>
            </a:r>
            <a:r>
              <a:rPr lang="zh-CN" altLang="en-US" i="0" dirty="0">
                <a:solidFill>
                  <a:srgbClr val="191B37"/>
                </a:solidFill>
                <a:sym typeface="Symbol" pitchFamily="18" charset="2"/>
              </a:rPr>
              <a:t>。</a:t>
            </a:r>
            <a:endParaRPr lang="zh-CN" altLang="en-US" i="0" dirty="0">
              <a:solidFill>
                <a:srgbClr val="191B37"/>
              </a:solidFill>
            </a:endParaRPr>
          </a:p>
        </p:txBody>
      </p:sp>
      <p:sp>
        <p:nvSpPr>
          <p:cNvPr id="781320" name="Rectangle 8"/>
          <p:cNvSpPr>
            <a:spLocks noChangeArrowheads="1"/>
          </p:cNvSpPr>
          <p:nvPr/>
        </p:nvSpPr>
        <p:spPr bwMode="auto">
          <a:xfrm>
            <a:off x="609600" y="3124200"/>
            <a:ext cx="684213" cy="1076325"/>
          </a:xfrm>
          <a:prstGeom prst="rect">
            <a:avLst/>
          </a:prstGeom>
          <a:solidFill>
            <a:schemeClr val="bg1"/>
          </a:solidFill>
          <a:ln w="9525">
            <a:solidFill>
              <a:srgbClr val="191B37"/>
            </a:solidFill>
            <a:miter lim="800000"/>
            <a:headEnd/>
            <a:tailEnd/>
          </a:ln>
        </p:spPr>
        <p:txBody>
          <a:bodyPr>
            <a:spAutoFit/>
          </a:bodyPr>
          <a:lstStyle/>
          <a:p>
            <a:pPr algn="l"/>
            <a:r>
              <a:rPr lang="zh-CN" altLang="en-US" i="0">
                <a:solidFill>
                  <a:srgbClr val="000000"/>
                </a:solidFill>
              </a:rPr>
              <a:t>事件</a:t>
            </a:r>
          </a:p>
        </p:txBody>
      </p:sp>
      <p:graphicFrame>
        <p:nvGraphicFramePr>
          <p:cNvPr id="781321" name="Object 9"/>
          <p:cNvGraphicFramePr>
            <a:graphicFrameLocks noChangeAspect="1"/>
          </p:cNvGraphicFramePr>
          <p:nvPr/>
        </p:nvGraphicFramePr>
        <p:xfrm>
          <a:off x="1447800" y="2667000"/>
          <a:ext cx="323850" cy="2133600"/>
        </p:xfrm>
        <a:graphic>
          <a:graphicData uri="http://schemas.openxmlformats.org/presentationml/2006/ole">
            <p:oleObj spid="_x0000_s280578" name="公式" r:id="rId3" imgW="164880" imgH="215640" progId="Equation.3">
              <p:embed/>
            </p:oleObj>
          </a:graphicData>
        </a:graphic>
      </p:graphicFrame>
      <p:sp>
        <p:nvSpPr>
          <p:cNvPr id="781323" name="Rectangle 11"/>
          <p:cNvSpPr>
            <a:spLocks noChangeArrowheads="1"/>
          </p:cNvSpPr>
          <p:nvPr/>
        </p:nvSpPr>
        <p:spPr bwMode="auto">
          <a:xfrm>
            <a:off x="1676400" y="3962400"/>
            <a:ext cx="7315200" cy="579438"/>
          </a:xfrm>
          <a:prstGeom prst="rect">
            <a:avLst/>
          </a:prstGeom>
          <a:noFill/>
          <a:ln w="9525">
            <a:noFill/>
            <a:miter lim="800000"/>
            <a:headEnd/>
            <a:tailEnd/>
          </a:ln>
        </p:spPr>
        <p:txBody>
          <a:bodyPr>
            <a:spAutoFit/>
          </a:bodyPr>
          <a:lstStyle/>
          <a:p>
            <a:pPr algn="l"/>
            <a:r>
              <a:rPr lang="zh-CN" altLang="en-US" i="0">
                <a:solidFill>
                  <a:srgbClr val="191B37"/>
                </a:solidFill>
              </a:rPr>
              <a:t>复合事件：</a:t>
            </a:r>
            <a:r>
              <a:rPr lang="zh-CN" altLang="en-US" i="0">
                <a:solidFill>
                  <a:schemeClr val="tx1"/>
                </a:solidFill>
              </a:rPr>
              <a:t>由至少两个样本点组成集合</a:t>
            </a:r>
          </a:p>
        </p:txBody>
      </p:sp>
      <p:sp>
        <p:nvSpPr>
          <p:cNvPr id="781322" name="Rectangle 10"/>
          <p:cNvSpPr>
            <a:spLocks noChangeArrowheads="1"/>
          </p:cNvSpPr>
          <p:nvPr/>
        </p:nvSpPr>
        <p:spPr bwMode="auto">
          <a:xfrm>
            <a:off x="1676400" y="2743200"/>
            <a:ext cx="3073400" cy="579438"/>
          </a:xfrm>
          <a:prstGeom prst="rect">
            <a:avLst/>
          </a:prstGeom>
          <a:noFill/>
          <a:ln w="9525">
            <a:noFill/>
            <a:miter lim="800000"/>
            <a:headEnd/>
            <a:tailEnd/>
          </a:ln>
        </p:spPr>
        <p:txBody>
          <a:bodyPr>
            <a:spAutoFit/>
          </a:bodyPr>
          <a:lstStyle/>
          <a:p>
            <a:pPr algn="l"/>
            <a:r>
              <a:rPr lang="zh-CN" altLang="en-US" i="0">
                <a:solidFill>
                  <a:schemeClr val="tx1"/>
                </a:solidFill>
              </a:rPr>
              <a:t>基本事件</a:t>
            </a:r>
            <a:r>
              <a:rPr lang="zh-CN" altLang="en-US" i="0">
                <a:solidFill>
                  <a:srgbClr val="191B37"/>
                </a:solidFill>
                <a:sym typeface="Symbol" pitchFamily="18" charset="2"/>
              </a:rPr>
              <a:t></a:t>
            </a:r>
          </a:p>
        </p:txBody>
      </p:sp>
      <p:sp>
        <p:nvSpPr>
          <p:cNvPr id="781337" name="Rectangle 25"/>
          <p:cNvSpPr>
            <a:spLocks noChangeArrowheads="1"/>
          </p:cNvSpPr>
          <p:nvPr/>
        </p:nvSpPr>
        <p:spPr bwMode="auto">
          <a:xfrm>
            <a:off x="304800" y="4800600"/>
            <a:ext cx="8015288" cy="579438"/>
          </a:xfrm>
          <a:prstGeom prst="rect">
            <a:avLst/>
          </a:prstGeom>
          <a:noFill/>
          <a:ln w="9525">
            <a:noFill/>
            <a:miter lim="800000"/>
            <a:headEnd/>
            <a:tailEnd/>
          </a:ln>
        </p:spPr>
        <p:txBody>
          <a:bodyPr wrap="none">
            <a:spAutoFit/>
          </a:bodyPr>
          <a:lstStyle/>
          <a:p>
            <a:pPr algn="l"/>
            <a:r>
              <a:rPr lang="zh-CN" altLang="en-US" i="0">
                <a:solidFill>
                  <a:schemeClr val="accent2"/>
                </a:solidFill>
                <a:latin typeface="楷体_GB2312" pitchFamily="49" charset="-122"/>
              </a:rPr>
              <a:t>注</a:t>
            </a:r>
            <a:r>
              <a:rPr lang="en-US" altLang="zh-CN" i="0" dirty="0">
                <a:solidFill>
                  <a:schemeClr val="accent2"/>
                </a:solidFill>
                <a:latin typeface="楷体_GB2312" pitchFamily="49" charset="-122"/>
              </a:rPr>
              <a:t>5</a:t>
            </a:r>
            <a:r>
              <a:rPr lang="zh-CN" altLang="en-US" i="0">
                <a:solidFill>
                  <a:schemeClr val="tx1"/>
                </a:solidFill>
                <a:latin typeface="楷体_GB2312" pitchFamily="49" charset="-122"/>
              </a:rPr>
              <a:t>：必然事件</a:t>
            </a:r>
            <a:r>
              <a:rPr lang="zh-CN" altLang="en-US" i="0">
                <a:solidFill>
                  <a:srgbClr val="191B37"/>
                </a:solidFill>
                <a:sym typeface="Symbol" pitchFamily="18" charset="2"/>
              </a:rPr>
              <a:t></a:t>
            </a:r>
            <a:r>
              <a:rPr lang="zh-CN" altLang="en-US" i="0">
                <a:solidFill>
                  <a:schemeClr val="tx1"/>
                </a:solidFill>
                <a:latin typeface="楷体_GB2312" pitchFamily="49" charset="-122"/>
              </a:rPr>
              <a:t>是由全体样本点组成集合；</a:t>
            </a:r>
          </a:p>
        </p:txBody>
      </p:sp>
      <p:sp>
        <p:nvSpPr>
          <p:cNvPr id="781338" name="Rectangle 26"/>
          <p:cNvSpPr>
            <a:spLocks noChangeArrowheads="1"/>
          </p:cNvSpPr>
          <p:nvPr/>
        </p:nvSpPr>
        <p:spPr bwMode="auto">
          <a:xfrm>
            <a:off x="1371600" y="5503863"/>
            <a:ext cx="6632575" cy="641350"/>
          </a:xfrm>
          <a:prstGeom prst="rect">
            <a:avLst/>
          </a:prstGeom>
          <a:noFill/>
          <a:ln w="9525">
            <a:noFill/>
            <a:miter lim="800000"/>
            <a:headEnd/>
            <a:tailEnd/>
          </a:ln>
        </p:spPr>
        <p:txBody>
          <a:bodyPr wrap="none">
            <a:spAutoFit/>
          </a:bodyPr>
          <a:lstStyle/>
          <a:p>
            <a:pPr algn="l"/>
            <a:r>
              <a:rPr lang="zh-CN" altLang="en-US" i="0">
                <a:solidFill>
                  <a:schemeClr val="tx1"/>
                </a:solidFill>
              </a:rPr>
              <a:t>不可能事件，用</a:t>
            </a:r>
            <a:r>
              <a:rPr lang="zh-CN" altLang="en-US" sz="3600">
                <a:solidFill>
                  <a:schemeClr val="accent2"/>
                </a:solidFill>
                <a:sym typeface="Symbol" pitchFamily="18" charset="2"/>
              </a:rPr>
              <a:t> </a:t>
            </a:r>
            <a:r>
              <a:rPr lang="zh-CN" altLang="en-US" i="0">
                <a:solidFill>
                  <a:schemeClr val="tx1"/>
                </a:solidFill>
              </a:rPr>
              <a:t>表示，它是空集。</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1317"/>
                                        </p:tgtEl>
                                        <p:attrNameLst>
                                          <p:attrName>style.visibility</p:attrName>
                                        </p:attrNameLst>
                                      </p:cBhvr>
                                      <p:to>
                                        <p:strVal val="visible"/>
                                      </p:to>
                                    </p:set>
                                    <p:anim calcmode="lin" valueType="num">
                                      <p:cBhvr additive="base">
                                        <p:cTn id="7" dur="500" fill="hold"/>
                                        <p:tgtEl>
                                          <p:spTgt spid="781317"/>
                                        </p:tgtEl>
                                        <p:attrNameLst>
                                          <p:attrName>ppt_x</p:attrName>
                                        </p:attrNameLst>
                                      </p:cBhvr>
                                      <p:tavLst>
                                        <p:tav tm="0">
                                          <p:val>
                                            <p:strVal val="0-#ppt_w/2"/>
                                          </p:val>
                                        </p:tav>
                                        <p:tav tm="100000">
                                          <p:val>
                                            <p:strVal val="#ppt_x"/>
                                          </p:val>
                                        </p:tav>
                                      </p:tavLst>
                                    </p:anim>
                                    <p:anim calcmode="lin" valueType="num">
                                      <p:cBhvr additive="base">
                                        <p:cTn id="8" dur="500" fill="hold"/>
                                        <p:tgtEl>
                                          <p:spTgt spid="781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1316"/>
                                        </p:tgtEl>
                                        <p:attrNameLst>
                                          <p:attrName>style.visibility</p:attrName>
                                        </p:attrNameLst>
                                      </p:cBhvr>
                                      <p:to>
                                        <p:strVal val="visible"/>
                                      </p:to>
                                    </p:set>
                                    <p:anim calcmode="lin" valueType="num">
                                      <p:cBhvr additive="base">
                                        <p:cTn id="13" dur="500" fill="hold"/>
                                        <p:tgtEl>
                                          <p:spTgt spid="781316"/>
                                        </p:tgtEl>
                                        <p:attrNameLst>
                                          <p:attrName>ppt_x</p:attrName>
                                        </p:attrNameLst>
                                      </p:cBhvr>
                                      <p:tavLst>
                                        <p:tav tm="0">
                                          <p:val>
                                            <p:strVal val="0-#ppt_w/2"/>
                                          </p:val>
                                        </p:tav>
                                        <p:tav tm="100000">
                                          <p:val>
                                            <p:strVal val="#ppt_x"/>
                                          </p:val>
                                        </p:tav>
                                      </p:tavLst>
                                    </p:anim>
                                    <p:anim calcmode="lin" valueType="num">
                                      <p:cBhvr additive="base">
                                        <p:cTn id="14" dur="500" fill="hold"/>
                                        <p:tgtEl>
                                          <p:spTgt spid="7813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1320"/>
                                        </p:tgtEl>
                                        <p:attrNameLst>
                                          <p:attrName>style.visibility</p:attrName>
                                        </p:attrNameLst>
                                      </p:cBhvr>
                                      <p:to>
                                        <p:strVal val="visible"/>
                                      </p:to>
                                    </p:set>
                                    <p:anim calcmode="lin" valueType="num">
                                      <p:cBhvr additive="base">
                                        <p:cTn id="19" dur="500" fill="hold"/>
                                        <p:tgtEl>
                                          <p:spTgt spid="781320"/>
                                        </p:tgtEl>
                                        <p:attrNameLst>
                                          <p:attrName>ppt_x</p:attrName>
                                        </p:attrNameLst>
                                      </p:cBhvr>
                                      <p:tavLst>
                                        <p:tav tm="0">
                                          <p:val>
                                            <p:strVal val="0-#ppt_w/2"/>
                                          </p:val>
                                        </p:tav>
                                        <p:tav tm="100000">
                                          <p:val>
                                            <p:strVal val="#ppt_x"/>
                                          </p:val>
                                        </p:tav>
                                      </p:tavLst>
                                    </p:anim>
                                    <p:anim calcmode="lin" valueType="num">
                                      <p:cBhvr additive="base">
                                        <p:cTn id="20" dur="500" fill="hold"/>
                                        <p:tgtEl>
                                          <p:spTgt spid="7813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1321"/>
                                        </p:tgtEl>
                                        <p:attrNameLst>
                                          <p:attrName>style.visibility</p:attrName>
                                        </p:attrNameLst>
                                      </p:cBhvr>
                                      <p:to>
                                        <p:strVal val="visible"/>
                                      </p:to>
                                    </p:set>
                                    <p:anim calcmode="lin" valueType="num">
                                      <p:cBhvr additive="base">
                                        <p:cTn id="25" dur="500" fill="hold"/>
                                        <p:tgtEl>
                                          <p:spTgt spid="781321"/>
                                        </p:tgtEl>
                                        <p:attrNameLst>
                                          <p:attrName>ppt_x</p:attrName>
                                        </p:attrNameLst>
                                      </p:cBhvr>
                                      <p:tavLst>
                                        <p:tav tm="0">
                                          <p:val>
                                            <p:strVal val="0-#ppt_w/2"/>
                                          </p:val>
                                        </p:tav>
                                        <p:tav tm="100000">
                                          <p:val>
                                            <p:strVal val="#ppt_x"/>
                                          </p:val>
                                        </p:tav>
                                      </p:tavLst>
                                    </p:anim>
                                    <p:anim calcmode="lin" valueType="num">
                                      <p:cBhvr additive="base">
                                        <p:cTn id="26" dur="500" fill="hold"/>
                                        <p:tgtEl>
                                          <p:spTgt spid="7813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1322"/>
                                        </p:tgtEl>
                                        <p:attrNameLst>
                                          <p:attrName>style.visibility</p:attrName>
                                        </p:attrNameLst>
                                      </p:cBhvr>
                                      <p:to>
                                        <p:strVal val="visible"/>
                                      </p:to>
                                    </p:set>
                                    <p:anim calcmode="lin" valueType="num">
                                      <p:cBhvr additive="base">
                                        <p:cTn id="31" dur="500" fill="hold"/>
                                        <p:tgtEl>
                                          <p:spTgt spid="781322"/>
                                        </p:tgtEl>
                                        <p:attrNameLst>
                                          <p:attrName>ppt_x</p:attrName>
                                        </p:attrNameLst>
                                      </p:cBhvr>
                                      <p:tavLst>
                                        <p:tav tm="0">
                                          <p:val>
                                            <p:strVal val="0-#ppt_w/2"/>
                                          </p:val>
                                        </p:tav>
                                        <p:tav tm="100000">
                                          <p:val>
                                            <p:strVal val="#ppt_x"/>
                                          </p:val>
                                        </p:tav>
                                      </p:tavLst>
                                    </p:anim>
                                    <p:anim calcmode="lin" valueType="num">
                                      <p:cBhvr additive="base">
                                        <p:cTn id="32" dur="500" fill="hold"/>
                                        <p:tgtEl>
                                          <p:spTgt spid="7813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1323"/>
                                        </p:tgtEl>
                                        <p:attrNameLst>
                                          <p:attrName>style.visibility</p:attrName>
                                        </p:attrNameLst>
                                      </p:cBhvr>
                                      <p:to>
                                        <p:strVal val="visible"/>
                                      </p:to>
                                    </p:set>
                                    <p:anim calcmode="lin" valueType="num">
                                      <p:cBhvr additive="base">
                                        <p:cTn id="37" dur="500" fill="hold"/>
                                        <p:tgtEl>
                                          <p:spTgt spid="781323"/>
                                        </p:tgtEl>
                                        <p:attrNameLst>
                                          <p:attrName>ppt_x</p:attrName>
                                        </p:attrNameLst>
                                      </p:cBhvr>
                                      <p:tavLst>
                                        <p:tav tm="0">
                                          <p:val>
                                            <p:strVal val="0-#ppt_w/2"/>
                                          </p:val>
                                        </p:tav>
                                        <p:tav tm="100000">
                                          <p:val>
                                            <p:strVal val="#ppt_x"/>
                                          </p:val>
                                        </p:tav>
                                      </p:tavLst>
                                    </p:anim>
                                    <p:anim calcmode="lin" valueType="num">
                                      <p:cBhvr additive="base">
                                        <p:cTn id="38" dur="500" fill="hold"/>
                                        <p:tgtEl>
                                          <p:spTgt spid="7813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1337"/>
                                        </p:tgtEl>
                                        <p:attrNameLst>
                                          <p:attrName>style.visibility</p:attrName>
                                        </p:attrNameLst>
                                      </p:cBhvr>
                                      <p:to>
                                        <p:strVal val="visible"/>
                                      </p:to>
                                    </p:set>
                                    <p:anim calcmode="lin" valueType="num">
                                      <p:cBhvr additive="base">
                                        <p:cTn id="43" dur="500" fill="hold"/>
                                        <p:tgtEl>
                                          <p:spTgt spid="781337"/>
                                        </p:tgtEl>
                                        <p:attrNameLst>
                                          <p:attrName>ppt_x</p:attrName>
                                        </p:attrNameLst>
                                      </p:cBhvr>
                                      <p:tavLst>
                                        <p:tav tm="0">
                                          <p:val>
                                            <p:strVal val="0-#ppt_w/2"/>
                                          </p:val>
                                        </p:tav>
                                        <p:tav tm="100000">
                                          <p:val>
                                            <p:strVal val="#ppt_x"/>
                                          </p:val>
                                        </p:tav>
                                      </p:tavLst>
                                    </p:anim>
                                    <p:anim calcmode="lin" valueType="num">
                                      <p:cBhvr additive="base">
                                        <p:cTn id="44" dur="500" fill="hold"/>
                                        <p:tgtEl>
                                          <p:spTgt spid="7813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1338"/>
                                        </p:tgtEl>
                                        <p:attrNameLst>
                                          <p:attrName>style.visibility</p:attrName>
                                        </p:attrNameLst>
                                      </p:cBhvr>
                                      <p:to>
                                        <p:strVal val="visible"/>
                                      </p:to>
                                    </p:set>
                                    <p:anim calcmode="lin" valueType="num">
                                      <p:cBhvr additive="base">
                                        <p:cTn id="49" dur="500" fill="hold"/>
                                        <p:tgtEl>
                                          <p:spTgt spid="781338"/>
                                        </p:tgtEl>
                                        <p:attrNameLst>
                                          <p:attrName>ppt_x</p:attrName>
                                        </p:attrNameLst>
                                      </p:cBhvr>
                                      <p:tavLst>
                                        <p:tav tm="0">
                                          <p:val>
                                            <p:strVal val="0-#ppt_w/2"/>
                                          </p:val>
                                        </p:tav>
                                        <p:tav tm="100000">
                                          <p:val>
                                            <p:strVal val="#ppt_x"/>
                                          </p:val>
                                        </p:tav>
                                      </p:tavLst>
                                    </p:anim>
                                    <p:anim calcmode="lin" valueType="num">
                                      <p:cBhvr additive="base">
                                        <p:cTn id="50" dur="500" fill="hold"/>
                                        <p:tgtEl>
                                          <p:spTgt spid="781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7" grpId="0" autoUpdateAnimBg="0"/>
      <p:bldP spid="781316" grpId="0" autoUpdateAnimBg="0"/>
      <p:bldP spid="781320" grpId="0" animBg="1" autoUpdateAnimBg="0"/>
      <p:bldP spid="781323" grpId="0" autoUpdateAnimBg="0"/>
      <p:bldP spid="781322" grpId="0" autoUpdateAnimBg="0"/>
      <p:bldP spid="781337" grpId="0" autoUpdateAnimBg="0"/>
      <p:bldP spid="781338"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a:t>
            </a:r>
            <a:r>
              <a:rPr lang="en-US" altLang="zh-CN" dirty="0" smtClean="0"/>
              <a:t>6</a:t>
            </a:r>
            <a:r>
              <a:rPr lang="zh-CN" altLang="en-US" dirty="0" smtClean="0"/>
              <a:t>双不同的手套中任取</a:t>
            </a:r>
            <a:r>
              <a:rPr lang="en-US" altLang="zh-CN" dirty="0" smtClean="0"/>
              <a:t>4</a:t>
            </a:r>
            <a:r>
              <a:rPr lang="zh-CN" altLang="en-US" dirty="0" smtClean="0"/>
              <a:t>只，问其中恰有一双配对的概率是多少？</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抽查一个家庭，考察两个事件，</a:t>
            </a:r>
            <a:r>
              <a:rPr lang="en-US" altLang="zh-CN" dirty="0" smtClean="0"/>
              <a:t>A</a:t>
            </a:r>
            <a:r>
              <a:rPr lang="zh-CN" altLang="en-US" dirty="0" smtClean="0"/>
              <a:t>：至多有一个女孩；</a:t>
            </a:r>
            <a:r>
              <a:rPr lang="en-US" altLang="zh-CN" dirty="0" smtClean="0"/>
              <a:t>B</a:t>
            </a:r>
            <a:r>
              <a:rPr lang="zh-CN" altLang="en-US" dirty="0" smtClean="0"/>
              <a:t>：男女孩子都有。假设男女的出生率都是</a:t>
            </a:r>
            <a:r>
              <a:rPr lang="en-US" altLang="zh-CN" dirty="0" smtClean="0"/>
              <a:t>1/2</a:t>
            </a:r>
            <a:r>
              <a:rPr lang="zh-CN" altLang="en-US" dirty="0" smtClean="0"/>
              <a:t>，对于</a:t>
            </a:r>
            <a:r>
              <a:rPr lang="en-US" altLang="zh-CN" dirty="0" smtClean="0"/>
              <a:t>3</a:t>
            </a:r>
            <a:r>
              <a:rPr lang="zh-CN" altLang="en-US" dirty="0" smtClean="0"/>
              <a:t>个孩子和</a:t>
            </a:r>
            <a:r>
              <a:rPr lang="en-US" altLang="zh-CN" dirty="0" smtClean="0"/>
              <a:t>4</a:t>
            </a:r>
            <a:r>
              <a:rPr lang="zh-CN" altLang="en-US" dirty="0" smtClean="0"/>
              <a:t>个孩子之家，</a:t>
            </a:r>
            <a:r>
              <a:rPr lang="en-US" altLang="zh-CN" dirty="0" smtClean="0"/>
              <a:t>A</a:t>
            </a:r>
            <a:r>
              <a:rPr lang="zh-CN" altLang="en-US" dirty="0" smtClean="0"/>
              <a:t>与</a:t>
            </a:r>
            <a:r>
              <a:rPr lang="en-US" altLang="zh-CN" dirty="0" smtClean="0"/>
              <a:t>B</a:t>
            </a:r>
            <a:r>
              <a:rPr lang="zh-CN" altLang="en-US" dirty="0" smtClean="0"/>
              <a:t>是否独立？</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首字母跟字尾的字母被摆在正确位置，其它字母打乱</a:t>
            </a:r>
            <a:r>
              <a:rPr lang="en-US" altLang="zh-CN" dirty="0" smtClean="0"/>
              <a:t>——</a:t>
            </a:r>
            <a:r>
              <a:rPr lang="zh-CN" altLang="en-US" dirty="0" smtClean="0"/>
              <a:t>的句子称为“近似完美句子”。在句子</a:t>
            </a:r>
            <a:r>
              <a:rPr lang="en-US" altLang="zh-CN" dirty="0" smtClean="0"/>
              <a:t>”I love probability and stochastic processes.”</a:t>
            </a:r>
            <a:r>
              <a:rPr lang="zh-CN" altLang="en-US" dirty="0" smtClean="0"/>
              <a:t>，各单词内的字母随机打乱（单词间不互相影响）。那么在一个单词内，相同字母相邻的情况下，这个句子是“近似完美句子”的概率为多少？</a:t>
            </a:r>
            <a:endParaRPr lang="zh-CN" altLang="en-US" dirty="0"/>
          </a:p>
        </p:txBody>
      </p:sp>
    </p:spTree>
  </p:cSld>
  <p:clrMapOvr>
    <a:masterClrMapping/>
  </p:clrMapOvr>
  <p:transition spd="slow">
    <p:pull dir="rd"/>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在桥牌中，要把</a:t>
            </a:r>
            <a:r>
              <a:rPr lang="en-US" altLang="zh-CN" dirty="0" smtClean="0"/>
              <a:t>52</a:t>
            </a:r>
            <a:r>
              <a:rPr lang="zh-CN" altLang="en-US" dirty="0" smtClean="0"/>
              <a:t>张牌发给</a:t>
            </a:r>
            <a:r>
              <a:rPr lang="en-US" altLang="zh-CN" dirty="0" smtClean="0"/>
              <a:t>4</a:t>
            </a:r>
            <a:r>
              <a:rPr lang="zh-CN" altLang="en-US" dirty="0" smtClean="0"/>
              <a:t>个玩家，每人</a:t>
            </a:r>
            <a:r>
              <a:rPr lang="en-US" altLang="zh-CN" dirty="0" smtClean="0"/>
              <a:t>13</a:t>
            </a:r>
            <a:r>
              <a:rPr lang="zh-CN" altLang="en-US" dirty="0" smtClean="0"/>
              <a:t>张牌，这</a:t>
            </a:r>
            <a:r>
              <a:rPr lang="en-US" altLang="zh-CN" dirty="0" smtClean="0"/>
              <a:t>13</a:t>
            </a:r>
            <a:r>
              <a:rPr lang="zh-CN" altLang="en-US" dirty="0" smtClean="0"/>
              <a:t>张牌最有可能以什么样的花式分布呢？</a:t>
            </a:r>
            <a:endParaRPr lang="zh-CN" altLang="en-US" dirty="0"/>
          </a:p>
        </p:txBody>
      </p:sp>
    </p:spTree>
  </p:cSld>
  <p:clrMapOvr>
    <a:masterClrMapping/>
  </p:clrMapOvr>
  <p:transition spd="slow">
    <p:pull dir="rd"/>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现在有</a:t>
            </a:r>
            <a:r>
              <a:rPr lang="en-US" altLang="zh-CN" dirty="0" smtClean="0"/>
              <a:t>9</a:t>
            </a:r>
            <a:r>
              <a:rPr lang="zh-CN" altLang="en-US" dirty="0" smtClean="0"/>
              <a:t>个猫箱，其中猫死亡的概率分别是</a:t>
            </a:r>
            <a:r>
              <a:rPr lang="en-US" altLang="zh-CN" dirty="0" smtClean="0"/>
              <a:t>0.1</a:t>
            </a:r>
            <a:r>
              <a:rPr lang="zh-CN" altLang="en-US" dirty="0" smtClean="0"/>
              <a:t>～</a:t>
            </a:r>
            <a:r>
              <a:rPr lang="en-US" altLang="zh-CN" dirty="0" smtClean="0"/>
              <a:t>0.9.p</a:t>
            </a:r>
            <a:r>
              <a:rPr lang="zh-CN" altLang="en-US" dirty="0" smtClean="0"/>
              <a:t>为在打开</a:t>
            </a:r>
            <a:r>
              <a:rPr lang="en-US" altLang="zh-CN" dirty="0" smtClean="0"/>
              <a:t>5</a:t>
            </a:r>
            <a:r>
              <a:rPr lang="zh-CN" altLang="en-US" dirty="0" smtClean="0"/>
              <a:t>个箱子后，确认猫</a:t>
            </a:r>
            <a:r>
              <a:rPr lang="en-US" altLang="zh-CN" dirty="0" smtClean="0"/>
              <a:t>3</a:t>
            </a:r>
            <a:r>
              <a:rPr lang="zh-CN" altLang="en-US" dirty="0" smtClean="0"/>
              <a:t>死</a:t>
            </a:r>
            <a:r>
              <a:rPr lang="en-US" altLang="zh-CN" dirty="0" smtClean="0"/>
              <a:t>2</a:t>
            </a:r>
            <a:r>
              <a:rPr lang="zh-CN" altLang="en-US" dirty="0" smtClean="0"/>
              <a:t>活的情况下，打开下个猫箱看到</a:t>
            </a:r>
            <a:r>
              <a:rPr lang="en-US" altLang="zh-CN" dirty="0" smtClean="0"/>
              <a:t>1</a:t>
            </a:r>
            <a:r>
              <a:rPr lang="zh-CN" altLang="en-US" dirty="0" smtClean="0"/>
              <a:t>只活猫的概率；</a:t>
            </a:r>
            <a:r>
              <a:rPr lang="en-US" altLang="zh-CN" dirty="0" smtClean="0"/>
              <a:t>q</a:t>
            </a:r>
            <a:r>
              <a:rPr lang="zh-CN" altLang="en-US" dirty="0" smtClean="0"/>
              <a:t>为在确认猫</a:t>
            </a:r>
            <a:r>
              <a:rPr lang="en-US" altLang="zh-CN" dirty="0" smtClean="0"/>
              <a:t>2</a:t>
            </a:r>
            <a:r>
              <a:rPr lang="zh-CN" altLang="en-US" dirty="0" smtClean="0"/>
              <a:t>死</a:t>
            </a:r>
            <a:r>
              <a:rPr lang="en-US" altLang="zh-CN" dirty="0" smtClean="0"/>
              <a:t>2</a:t>
            </a:r>
            <a:r>
              <a:rPr lang="zh-CN" altLang="en-US" dirty="0" smtClean="0"/>
              <a:t>活的情况下，再打开</a:t>
            </a:r>
            <a:r>
              <a:rPr lang="en-US" altLang="zh-CN" dirty="0" smtClean="0"/>
              <a:t>3</a:t>
            </a:r>
            <a:r>
              <a:rPr lang="zh-CN" altLang="en-US" dirty="0" smtClean="0"/>
              <a:t>个猫箱，看到猫</a:t>
            </a:r>
            <a:r>
              <a:rPr lang="en-US" altLang="zh-CN" dirty="0" smtClean="0"/>
              <a:t>2</a:t>
            </a:r>
            <a:r>
              <a:rPr lang="zh-CN" altLang="en-US" dirty="0" smtClean="0"/>
              <a:t>死</a:t>
            </a:r>
            <a:r>
              <a:rPr lang="en-US" altLang="zh-CN" dirty="0" smtClean="0"/>
              <a:t>1</a:t>
            </a:r>
            <a:r>
              <a:rPr lang="zh-CN" altLang="en-US" dirty="0" smtClean="0"/>
              <a:t>活的概率，那</a:t>
            </a:r>
            <a:r>
              <a:rPr lang="en-US" altLang="zh-CN" dirty="0" smtClean="0"/>
              <a:t>q/p</a:t>
            </a:r>
            <a:r>
              <a:rPr lang="zh-CN" altLang="en-US" dirty="0" smtClean="0"/>
              <a:t>是多少呢？</a:t>
            </a:r>
            <a:endParaRPr lang="zh-CN" altLang="en-US" dirty="0"/>
          </a:p>
        </p:txBody>
      </p:sp>
    </p:spTree>
  </p:cSld>
  <p:clrMapOvr>
    <a:masterClrMapping/>
  </p:clrMapOvr>
  <p:transition spd="slow">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8" name="Text Box 4"/>
          <p:cNvSpPr txBox="1">
            <a:spLocks noChangeArrowheads="1"/>
          </p:cNvSpPr>
          <p:nvPr/>
        </p:nvSpPr>
        <p:spPr bwMode="auto">
          <a:xfrm>
            <a:off x="900113" y="1844675"/>
            <a:ext cx="4095750" cy="1117600"/>
          </a:xfrm>
          <a:prstGeom prst="rect">
            <a:avLst/>
          </a:prstGeom>
          <a:noFill/>
          <a:ln w="12700" cap="sq">
            <a:noFill/>
            <a:miter lim="800000"/>
            <a:headEnd type="none" w="sm" len="sm"/>
            <a:tailEnd type="none" w="sm" len="sm"/>
          </a:ln>
        </p:spPr>
        <p:txBody>
          <a:bodyPr wrap="none">
            <a:spAutoFit/>
          </a:bodyPr>
          <a:lstStyle/>
          <a:p>
            <a:pPr>
              <a:lnSpc>
                <a:spcPct val="120000"/>
              </a:lnSpc>
            </a:pPr>
            <a:r>
              <a:rPr lang="zh-CN" altLang="en-US" b="1">
                <a:solidFill>
                  <a:srgbClr val="0000FF"/>
                </a:solidFill>
                <a:latin typeface="黑体" pitchFamily="49" charset="-122"/>
                <a:ea typeface="黑体" pitchFamily="49" charset="-122"/>
              </a:rPr>
              <a:t>实例</a:t>
            </a:r>
            <a:r>
              <a:rPr lang="en-US" altLang="zh-CN" b="1" dirty="0">
                <a:ea typeface="宋体" pitchFamily="2" charset="-122"/>
              </a:rPr>
              <a:t>  </a:t>
            </a:r>
            <a:r>
              <a:rPr lang="en-US" altLang="zh-CN" b="1" dirty="0">
                <a:solidFill>
                  <a:srgbClr val="000000"/>
                </a:solidFill>
                <a:ea typeface="宋体" pitchFamily="2" charset="-122"/>
              </a:rPr>
              <a:t>“</a:t>
            </a:r>
            <a:r>
              <a:rPr lang="zh-CN" altLang="en-US" b="1">
                <a:solidFill>
                  <a:srgbClr val="000000"/>
                </a:solidFill>
                <a:ea typeface="宋体" pitchFamily="2" charset="-122"/>
              </a:rPr>
              <a:t>抛掷一枚硬币,观</a:t>
            </a:r>
          </a:p>
          <a:p>
            <a:pPr>
              <a:lnSpc>
                <a:spcPct val="120000"/>
              </a:lnSpc>
            </a:pPr>
            <a:r>
              <a:rPr lang="zh-CN" altLang="en-US" b="1">
                <a:solidFill>
                  <a:srgbClr val="000000"/>
                </a:solidFill>
                <a:ea typeface="宋体" pitchFamily="2" charset="-122"/>
              </a:rPr>
              <a:t>察正面,反面出现的情况”.</a:t>
            </a:r>
          </a:p>
        </p:txBody>
      </p:sp>
      <p:pic>
        <p:nvPicPr>
          <p:cNvPr id="615429" name="Picture 5" descr="specl040"/>
          <p:cNvPicPr>
            <a:picLocks noChangeAspect="1" noChangeArrowheads="1"/>
          </p:cNvPicPr>
          <p:nvPr/>
        </p:nvPicPr>
        <p:blipFill>
          <a:blip r:embed="rId3"/>
          <a:srcRect/>
          <a:stretch>
            <a:fillRect/>
          </a:stretch>
        </p:blipFill>
        <p:spPr bwMode="auto">
          <a:xfrm>
            <a:off x="5003800" y="1812925"/>
            <a:ext cx="3841750" cy="1976438"/>
          </a:xfrm>
          <a:prstGeom prst="rect">
            <a:avLst/>
          </a:prstGeom>
          <a:noFill/>
          <a:ln w="9525">
            <a:noFill/>
            <a:miter lim="800000"/>
            <a:headEnd/>
            <a:tailEnd/>
          </a:ln>
        </p:spPr>
      </p:pic>
      <p:sp>
        <p:nvSpPr>
          <p:cNvPr id="118788" name="Rectangle 6"/>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事件 </a:t>
            </a:r>
            <a:r>
              <a:rPr lang="en-US" altLang="zh-CN" b="1" dirty="0" smtClean="0">
                <a:ea typeface="宋体" pitchFamily="2" charset="-122"/>
              </a:rPr>
              <a:t>(Cont.)</a:t>
            </a:r>
          </a:p>
        </p:txBody>
      </p:sp>
      <p:sp>
        <p:nvSpPr>
          <p:cNvPr id="118789" name="Rectangle 7"/>
          <p:cNvSpPr>
            <a:spLocks noChangeArrowheads="1"/>
          </p:cNvSpPr>
          <p:nvPr/>
        </p:nvSpPr>
        <p:spPr bwMode="auto">
          <a:xfrm>
            <a:off x="1289050" y="3829050"/>
            <a:ext cx="3824288" cy="519113"/>
          </a:xfrm>
          <a:prstGeom prst="rect">
            <a:avLst/>
          </a:prstGeom>
          <a:noFill/>
          <a:ln w="12700" cap="sq">
            <a:noFill/>
            <a:miter lim="800000"/>
            <a:headEnd type="none" w="sm" len="sm"/>
            <a:tailEnd type="none" w="sm" len="sm"/>
          </a:ln>
        </p:spPr>
        <p:txBody>
          <a:bodyPr wrap="none">
            <a:spAutoFit/>
          </a:bodyPr>
          <a:lstStyle/>
          <a:p>
            <a:r>
              <a:rPr lang="en-US" altLang="zh-CN" b="1" dirty="0" err="1">
                <a:solidFill>
                  <a:srgbClr val="000000"/>
                </a:solidFill>
                <a:ea typeface="宋体" pitchFamily="2" charset="-122"/>
              </a:rPr>
              <a:t>i</a:t>
            </a:r>
            <a:r>
              <a:rPr lang="en-US" altLang="zh-CN" b="1" dirty="0">
                <a:solidFill>
                  <a:srgbClr val="000000"/>
                </a:solidFill>
                <a:ea typeface="宋体" pitchFamily="2" charset="-122"/>
              </a:rPr>
              <a:t>) </a:t>
            </a:r>
            <a:r>
              <a:rPr lang="zh-CN" altLang="en-US" b="1" dirty="0">
                <a:solidFill>
                  <a:srgbClr val="000000"/>
                </a:solidFill>
                <a:ea typeface="宋体" pitchFamily="2" charset="-122"/>
              </a:rPr>
              <a:t>试验的所有可能结果:</a:t>
            </a:r>
          </a:p>
        </p:txBody>
      </p:sp>
      <p:sp>
        <p:nvSpPr>
          <p:cNvPr id="615432" name="Rectangle 8"/>
          <p:cNvSpPr>
            <a:spLocks noChangeArrowheads="1"/>
          </p:cNvSpPr>
          <p:nvPr/>
        </p:nvSpPr>
        <p:spPr bwMode="auto">
          <a:xfrm>
            <a:off x="2051050" y="4652963"/>
            <a:ext cx="2089150" cy="519112"/>
          </a:xfrm>
          <a:prstGeom prst="rect">
            <a:avLst/>
          </a:prstGeom>
          <a:noFill/>
          <a:ln w="12700" cap="sq">
            <a:noFill/>
            <a:miter lim="800000"/>
            <a:headEnd type="none" w="sm" len="sm"/>
            <a:tailEnd type="none" w="sm" len="sm"/>
          </a:ln>
        </p:spPr>
        <p:txBody>
          <a:bodyPr wrap="none">
            <a:spAutoFit/>
          </a:bodyPr>
          <a:lstStyle/>
          <a:p>
            <a:r>
              <a:rPr lang="zh-CN" altLang="en-US" b="1">
                <a:solidFill>
                  <a:srgbClr val="0000FF"/>
                </a:solidFill>
                <a:ea typeface="宋体" pitchFamily="2" charset="-122"/>
              </a:rPr>
              <a:t>正面</a:t>
            </a:r>
            <a:r>
              <a:rPr lang="zh-CN" altLang="en-US" b="1">
                <a:ea typeface="宋体" pitchFamily="2" charset="-122"/>
              </a:rPr>
              <a:t>，</a:t>
            </a:r>
            <a:r>
              <a:rPr lang="zh-CN" altLang="en-US" b="1">
                <a:solidFill>
                  <a:srgbClr val="0000FF"/>
                </a:solidFill>
                <a:ea typeface="宋体" pitchFamily="2" charset="-122"/>
              </a:rPr>
              <a:t>反面</a:t>
            </a:r>
            <a:r>
              <a:rPr lang="zh-CN" altLang="en-US" b="1">
                <a:solidFill>
                  <a:schemeClr val="tx2"/>
                </a:solidFill>
                <a:ea typeface="宋体" pitchFamily="2" charset="-122"/>
              </a:rPr>
              <a:t>;</a:t>
            </a:r>
          </a:p>
        </p:txBody>
      </p:sp>
      <p:sp>
        <p:nvSpPr>
          <p:cNvPr id="615433" name="Rectangle 9"/>
          <p:cNvSpPr>
            <a:spLocks noChangeArrowheads="1"/>
          </p:cNvSpPr>
          <p:nvPr/>
        </p:nvSpPr>
        <p:spPr bwMode="auto">
          <a:xfrm>
            <a:off x="1289050" y="5186363"/>
            <a:ext cx="4495800" cy="1158875"/>
          </a:xfrm>
          <a:prstGeom prst="rect">
            <a:avLst/>
          </a:prstGeom>
          <a:noFill/>
          <a:ln w="12700" cap="sq">
            <a:noFill/>
            <a:miter lim="800000"/>
            <a:headEnd type="none" w="sm" len="sm"/>
            <a:tailEnd type="none" w="sm" len="sm"/>
          </a:ln>
        </p:spPr>
        <p:txBody>
          <a:bodyPr>
            <a:spAutoFit/>
          </a:bodyPr>
          <a:lstStyle/>
          <a:p>
            <a:pPr marL="457200" indent="-457200">
              <a:lnSpc>
                <a:spcPct val="125000"/>
              </a:lnSpc>
              <a:spcBef>
                <a:spcPct val="5000"/>
              </a:spcBef>
            </a:pPr>
            <a:r>
              <a:rPr lang="en-US" altLang="zh-CN" b="1">
                <a:solidFill>
                  <a:srgbClr val="000000"/>
                </a:solidFill>
                <a:ea typeface="宋体" pitchFamily="2" charset="-122"/>
              </a:rPr>
              <a:t>ii) </a:t>
            </a:r>
            <a:r>
              <a:rPr lang="zh-CN" altLang="en-US" b="1">
                <a:solidFill>
                  <a:srgbClr val="000000"/>
                </a:solidFill>
                <a:ea typeface="宋体" pitchFamily="2" charset="-122"/>
              </a:rPr>
              <a:t>进行一次</a:t>
            </a:r>
            <a:r>
              <a:rPr lang="zh-CN" altLang="en-US" b="1">
                <a:solidFill>
                  <a:srgbClr val="0000FF"/>
                </a:solidFill>
                <a:ea typeface="宋体" pitchFamily="2" charset="-122"/>
              </a:rPr>
              <a:t>试验之前不能确定哪一个结果会出现</a:t>
            </a:r>
            <a:r>
              <a:rPr lang="zh-CN" altLang="en-US"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28"/>
                                        </p:tgtEl>
                                        <p:attrNameLst>
                                          <p:attrName>style.visibility</p:attrName>
                                        </p:attrNameLst>
                                      </p:cBhvr>
                                      <p:to>
                                        <p:strVal val="visible"/>
                                      </p:to>
                                    </p:set>
                                    <p:animEffect transition="in" filter="wipe(left)">
                                      <p:cBhvr>
                                        <p:cTn id="7" dur="500"/>
                                        <p:tgtEl>
                                          <p:spTgt spid="6154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15429"/>
                                        </p:tgtEl>
                                        <p:attrNameLst>
                                          <p:attrName>style.visibility</p:attrName>
                                        </p:attrNameLst>
                                      </p:cBhvr>
                                      <p:to>
                                        <p:strVal val="visible"/>
                                      </p:to>
                                    </p:set>
                                    <p:animEffect transition="in" filter="wipe(left)">
                                      <p:cBhvr>
                                        <p:cTn id="11" dur="500"/>
                                        <p:tgtEl>
                                          <p:spTgt spid="6154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5432"/>
                                        </p:tgtEl>
                                        <p:attrNameLst>
                                          <p:attrName>style.visibility</p:attrName>
                                        </p:attrNameLst>
                                      </p:cBhvr>
                                      <p:to>
                                        <p:strVal val="visible"/>
                                      </p:to>
                                    </p:set>
                                    <p:animEffect transition="in" filter="wipe(left)">
                                      <p:cBhvr>
                                        <p:cTn id="16" dur="500"/>
                                        <p:tgtEl>
                                          <p:spTgt spid="6154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5433"/>
                                        </p:tgtEl>
                                        <p:attrNameLst>
                                          <p:attrName>style.visibility</p:attrName>
                                        </p:attrNameLst>
                                      </p:cBhvr>
                                      <p:to>
                                        <p:strVal val="visible"/>
                                      </p:to>
                                    </p:set>
                                    <p:animEffect transition="in" filter="wipe(left)">
                                      <p:cBhvr>
                                        <p:cTn id="21" dur="500"/>
                                        <p:tgtEl>
                                          <p:spTgt spid="615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8" grpId="0" autoUpdateAnimBg="0"/>
      <p:bldP spid="615432" grpId="0" autoUpdateAnimBg="0"/>
      <p:bldP spid="61543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7" name="Rectangle 5"/>
          <p:cNvSpPr>
            <a:spLocks noChangeArrowheads="1"/>
          </p:cNvSpPr>
          <p:nvPr/>
        </p:nvSpPr>
        <p:spPr bwMode="auto">
          <a:xfrm>
            <a:off x="1042988" y="1700213"/>
            <a:ext cx="7850187" cy="946150"/>
          </a:xfrm>
          <a:prstGeom prst="rect">
            <a:avLst/>
          </a:prstGeom>
          <a:noFill/>
          <a:ln w="9525">
            <a:noFill/>
            <a:miter lim="800000"/>
            <a:headEnd/>
            <a:tailEnd/>
          </a:ln>
        </p:spPr>
        <p:txBody>
          <a:bodyPr>
            <a:spAutoFit/>
          </a:bodyPr>
          <a:lstStyle/>
          <a:p>
            <a:r>
              <a:rPr lang="zh-CN" altLang="en-US" b="1">
                <a:solidFill>
                  <a:srgbClr val="0000FF"/>
                </a:solidFill>
                <a:ea typeface="宋体" pitchFamily="2" charset="-122"/>
              </a:rPr>
              <a:t>实例</a:t>
            </a:r>
            <a:r>
              <a:rPr lang="en-US" altLang="zh-CN" b="1">
                <a:solidFill>
                  <a:srgbClr val="0000FF"/>
                </a:solidFill>
                <a:ea typeface="宋体" pitchFamily="2" charset="-122"/>
              </a:rPr>
              <a:t>2 </a:t>
            </a:r>
            <a:r>
              <a:rPr lang="zh-CN" altLang="en-US" b="1">
                <a:latin typeface="宋体" pitchFamily="2" charset="-122"/>
                <a:ea typeface="宋体" pitchFamily="2" charset="-122"/>
              </a:rPr>
              <a:t>一门火炮在一定条件下向同一目标进行射击</a:t>
            </a:r>
            <a:r>
              <a:rPr lang="en-US" altLang="zh-CN" b="1">
                <a:latin typeface="宋体" pitchFamily="2" charset="-122"/>
                <a:ea typeface="宋体" pitchFamily="2" charset="-122"/>
              </a:rPr>
              <a:t>.</a:t>
            </a:r>
          </a:p>
        </p:txBody>
      </p:sp>
      <p:sp>
        <p:nvSpPr>
          <p:cNvPr id="119811" name="Rectangle 6"/>
          <p:cNvSpPr>
            <a:spLocks noChangeArrowheads="1"/>
          </p:cNvSpPr>
          <p:nvPr/>
        </p:nvSpPr>
        <p:spPr bwMode="auto">
          <a:xfrm>
            <a:off x="1187450" y="4581525"/>
            <a:ext cx="6794500" cy="1373188"/>
          </a:xfrm>
          <a:prstGeom prst="rect">
            <a:avLst/>
          </a:prstGeom>
          <a:noFill/>
          <a:ln w="9525">
            <a:noFill/>
            <a:miter lim="800000"/>
            <a:headEnd/>
            <a:tailEnd/>
          </a:ln>
        </p:spPr>
        <p:txBody>
          <a:bodyPr>
            <a:spAutoFit/>
          </a:bodyPr>
          <a:lstStyle/>
          <a:p>
            <a:r>
              <a:rPr lang="en-US" altLang="zh-CN" b="1">
                <a:solidFill>
                  <a:srgbClr val="082538"/>
                </a:solidFill>
                <a:latin typeface="宋体" pitchFamily="2" charset="-122"/>
                <a:ea typeface="宋体" pitchFamily="2" charset="-122"/>
              </a:rPr>
              <a:t>i) </a:t>
            </a:r>
            <a:r>
              <a:rPr lang="zh-CN" altLang="en-US" b="1">
                <a:solidFill>
                  <a:srgbClr val="082538"/>
                </a:solidFill>
                <a:latin typeface="宋体" pitchFamily="2" charset="-122"/>
                <a:ea typeface="宋体" pitchFamily="2" charset="-122"/>
              </a:rPr>
              <a:t>各次的弹着点不尽相同</a:t>
            </a:r>
            <a:r>
              <a:rPr lang="en-US" altLang="zh-CN" b="1">
                <a:solidFill>
                  <a:srgbClr val="082538"/>
                </a:solidFill>
                <a:latin typeface="宋体" pitchFamily="2" charset="-122"/>
                <a:ea typeface="宋体" pitchFamily="2" charset="-122"/>
              </a:rPr>
              <a:t>,</a:t>
            </a:r>
          </a:p>
          <a:p>
            <a:r>
              <a:rPr lang="en-US" altLang="zh-CN" b="1">
                <a:solidFill>
                  <a:srgbClr val="082538"/>
                </a:solidFill>
                <a:latin typeface="宋体" pitchFamily="2" charset="-122"/>
                <a:ea typeface="宋体" pitchFamily="2" charset="-122"/>
              </a:rPr>
              <a:t>ii) </a:t>
            </a:r>
            <a:r>
              <a:rPr lang="zh-CN" altLang="en-US" b="1">
                <a:solidFill>
                  <a:srgbClr val="082538"/>
                </a:solidFill>
                <a:latin typeface="宋体" pitchFamily="2" charset="-122"/>
                <a:ea typeface="宋体" pitchFamily="2" charset="-122"/>
              </a:rPr>
              <a:t>在一次射击之前无法预测弹着点的确切位置</a:t>
            </a:r>
            <a:r>
              <a:rPr lang="en-US" altLang="zh-CN" b="1">
                <a:solidFill>
                  <a:srgbClr val="082538"/>
                </a:solidFill>
                <a:latin typeface="宋体" pitchFamily="2" charset="-122"/>
                <a:ea typeface="宋体" pitchFamily="2" charset="-122"/>
              </a:rPr>
              <a:t>.</a:t>
            </a:r>
            <a:r>
              <a:rPr lang="en-US" altLang="zh-CN">
                <a:latin typeface="宋体" pitchFamily="2" charset="-122"/>
                <a:ea typeface="宋体" pitchFamily="2" charset="-122"/>
              </a:rPr>
              <a:t> </a:t>
            </a:r>
          </a:p>
        </p:txBody>
      </p:sp>
      <p:sp>
        <p:nvSpPr>
          <p:cNvPr id="119812" name="Rectangle 7"/>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事件 </a:t>
            </a:r>
            <a:r>
              <a:rPr lang="en-US" altLang="zh-CN" b="1" smtClean="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7477"/>
                                        </p:tgtEl>
                                        <p:attrNameLst>
                                          <p:attrName>style.visibility</p:attrName>
                                        </p:attrNameLst>
                                      </p:cBhvr>
                                      <p:to>
                                        <p:strVal val="visible"/>
                                      </p:to>
                                    </p:set>
                                    <p:animEffect transition="in" filter="wipe(left)">
                                      <p:cBhvr>
                                        <p:cTn id="7" dur="500"/>
                                        <p:tgtEl>
                                          <p:spTgt spid="61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rganization Chart 2"/>
          <p:cNvGraphicFramePr>
            <a:graphicFrameLocks/>
          </p:cNvGraphicFramePr>
          <p:nvPr/>
        </p:nvGraphicFramePr>
        <p:xfrm>
          <a:off x="633413" y="404813"/>
          <a:ext cx="8243887" cy="4508500"/>
        </p:xfrm>
        <a:graphic>
          <a:graphicData uri="http://schemas.openxmlformats.org/drawingml/2006/compatibility">
            <com:legacyDrawing xmlns:com="http://schemas.openxmlformats.org/drawingml/2006/compatibility" spid="_x0000_s1026"/>
          </a:graphicData>
        </a:graphic>
      </p:graphicFrame>
      <p:sp>
        <p:nvSpPr>
          <p:cNvPr id="1033" name="Rectangle 1048">
            <a:hlinkClick r:id="rId4" action="ppaction://hlinksldjump"/>
          </p:cNvPr>
          <p:cNvSpPr>
            <a:spLocks noChangeArrowheads="1"/>
          </p:cNvSpPr>
          <p:nvPr/>
        </p:nvSpPr>
        <p:spPr bwMode="auto">
          <a:xfrm>
            <a:off x="7437438" y="5127625"/>
            <a:ext cx="769937" cy="381000"/>
          </a:xfrm>
          <a:prstGeom prst="rect">
            <a:avLst/>
          </a:prstGeom>
          <a:noFill/>
          <a:ln w="9525">
            <a:noFill/>
            <a:miter lim="800000"/>
            <a:headEnd/>
            <a:tailEnd/>
          </a:ln>
        </p:spPr>
        <p:txBody>
          <a:bodyPr wrap="none" anchor="ctr"/>
          <a:lstStyle/>
          <a:p>
            <a:endParaRPr lang="zh-CN" altLang="en-US"/>
          </a:p>
        </p:txBody>
      </p:sp>
      <p:sp>
        <p:nvSpPr>
          <p:cNvPr id="1034" name="Rectangle 1049">
            <a:hlinkClick r:id="" action="ppaction://hlinkshowjump?jump=previousslide"/>
          </p:cNvPr>
          <p:cNvSpPr>
            <a:spLocks noChangeArrowheads="1"/>
          </p:cNvSpPr>
          <p:nvPr/>
        </p:nvSpPr>
        <p:spPr bwMode="auto">
          <a:xfrm>
            <a:off x="6502400" y="5127625"/>
            <a:ext cx="666750" cy="287338"/>
          </a:xfrm>
          <a:prstGeom prst="rect">
            <a:avLst/>
          </a:prstGeom>
          <a:noFill/>
          <a:ln w="9525">
            <a:noFill/>
            <a:miter lim="800000"/>
            <a:headEnd/>
            <a:tailEnd/>
          </a:ln>
        </p:spPr>
        <p:txBody>
          <a:bodyPr wrap="none" anchor="ctr"/>
          <a:lstStyle/>
          <a:p>
            <a:endParaRPr lang="zh-CN" altLang="en-US"/>
          </a:p>
        </p:txBody>
      </p:sp>
      <p:sp>
        <p:nvSpPr>
          <p:cNvPr id="1035" name="Rectangle 1050">
            <a:hlinkClick r:id="" action="ppaction://hlinkshowjump?jump=firstslide"/>
          </p:cNvPr>
          <p:cNvSpPr>
            <a:spLocks noChangeArrowheads="1"/>
          </p:cNvSpPr>
          <p:nvPr/>
        </p:nvSpPr>
        <p:spPr bwMode="auto">
          <a:xfrm>
            <a:off x="8374063" y="5056188"/>
            <a:ext cx="769937" cy="431800"/>
          </a:xfrm>
          <a:prstGeom prst="rect">
            <a:avLst/>
          </a:prstGeom>
          <a:noFill/>
          <a:ln w="9525">
            <a:noFill/>
            <a:miter lim="800000"/>
            <a:headEnd/>
            <a:tailEnd/>
          </a:ln>
        </p:spPr>
        <p:txBody>
          <a:bodyPr wrap="none" anchor="ctr"/>
          <a:lstStyle/>
          <a:p>
            <a:endParaRPr lang="zh-CN" altLang="en-US"/>
          </a:p>
        </p:txBody>
      </p:sp>
      <p:sp>
        <p:nvSpPr>
          <p:cNvPr id="1036" name="Text Box 1051"/>
          <p:cNvSpPr txBox="1">
            <a:spLocks noChangeArrowheads="1"/>
          </p:cNvSpPr>
          <p:nvPr/>
        </p:nvSpPr>
        <p:spPr bwMode="auto">
          <a:xfrm>
            <a:off x="231775" y="423863"/>
            <a:ext cx="3763963" cy="519112"/>
          </a:xfrm>
          <a:prstGeom prst="rect">
            <a:avLst/>
          </a:prstGeom>
          <a:noFill/>
          <a:ln w="9525">
            <a:noFill/>
            <a:miter lim="800000"/>
            <a:headEnd/>
            <a:tailEnd/>
          </a:ln>
        </p:spPr>
        <p:txBody>
          <a:bodyPr>
            <a:spAutoFit/>
          </a:bodyPr>
          <a:lstStyle/>
          <a:p>
            <a:r>
              <a:rPr lang="zh-CN" altLang="en-US" b="1">
                <a:ea typeface="宋体" pitchFamily="2" charset="-122"/>
              </a:rPr>
              <a:t>现象的</a:t>
            </a:r>
            <a:r>
              <a:rPr lang="zh-CN" altLang="en-US" b="1">
                <a:solidFill>
                  <a:srgbClr val="FF0000"/>
                </a:solidFill>
                <a:ea typeface="宋体" pitchFamily="2" charset="-122"/>
              </a:rPr>
              <a:t>文字</a:t>
            </a:r>
            <a:r>
              <a:rPr lang="zh-CN" altLang="en-US" b="1">
                <a:solidFill>
                  <a:srgbClr val="0000CC"/>
                </a:solidFill>
                <a:ea typeface="宋体" pitchFamily="2" charset="-122"/>
              </a:rPr>
              <a:t>描述</a:t>
            </a:r>
          </a:p>
        </p:txBody>
      </p:sp>
      <p:pic>
        <p:nvPicPr>
          <p:cNvPr id="199708" name="Picture 1052" descr="BD19543_"/>
          <p:cNvPicPr>
            <a:picLocks noChangeAspect="1" noChangeArrowheads="1" noCrop="1"/>
          </p:cNvPicPr>
          <p:nvPr/>
        </p:nvPicPr>
        <p:blipFill>
          <a:blip r:embed="rId5"/>
          <a:srcRect/>
          <a:stretch>
            <a:fillRect/>
          </a:stretch>
        </p:blipFill>
        <p:spPr bwMode="auto">
          <a:xfrm>
            <a:off x="468313" y="5013325"/>
            <a:ext cx="2895600" cy="1600200"/>
          </a:xfrm>
          <a:prstGeom prst="rect">
            <a:avLst/>
          </a:prstGeom>
          <a:noFill/>
          <a:ln w="9525">
            <a:noFill/>
            <a:miter lim="800000"/>
            <a:headEnd/>
            <a:tailEnd/>
          </a:ln>
        </p:spPr>
      </p:pic>
      <p:pic>
        <p:nvPicPr>
          <p:cNvPr id="199709" name="Picture 1053" descr="瀑布4"/>
          <p:cNvPicPr>
            <a:picLocks noChangeAspect="1" noChangeArrowheads="1"/>
          </p:cNvPicPr>
          <p:nvPr/>
        </p:nvPicPr>
        <p:blipFill>
          <a:blip r:embed="rId6" cstate="print"/>
          <a:srcRect/>
          <a:stretch>
            <a:fillRect/>
          </a:stretch>
        </p:blipFill>
        <p:spPr bwMode="auto">
          <a:xfrm>
            <a:off x="2051050" y="5013325"/>
            <a:ext cx="2438400" cy="1524000"/>
          </a:xfrm>
          <a:prstGeom prst="rect">
            <a:avLst/>
          </a:prstGeom>
          <a:noFill/>
          <a:ln w="9525">
            <a:noFill/>
            <a:miter lim="800000"/>
            <a:headEnd/>
            <a:tailEnd/>
          </a:ln>
        </p:spPr>
      </p:pic>
      <p:pic>
        <p:nvPicPr>
          <p:cNvPr id="199710" name="Picture 1054" descr="yb1"/>
          <p:cNvPicPr>
            <a:picLocks noChangeAspect="1" noChangeArrowheads="1"/>
          </p:cNvPicPr>
          <p:nvPr/>
        </p:nvPicPr>
        <p:blipFill>
          <a:blip r:embed="rId7">
            <a:clrChange>
              <a:clrFrom>
                <a:srgbClr val="1B2248"/>
              </a:clrFrom>
              <a:clrTo>
                <a:srgbClr val="1B2248">
                  <a:alpha val="0"/>
                </a:srgbClr>
              </a:clrTo>
            </a:clrChange>
            <a:lum contrast="54000"/>
          </a:blip>
          <a:srcRect/>
          <a:stretch>
            <a:fillRect/>
          </a:stretch>
        </p:blipFill>
        <p:spPr bwMode="auto">
          <a:xfrm>
            <a:off x="6877050" y="5157788"/>
            <a:ext cx="685800" cy="668337"/>
          </a:xfrm>
          <a:prstGeom prst="rect">
            <a:avLst/>
          </a:prstGeom>
          <a:noFill/>
          <a:ln w="9525">
            <a:noFill/>
            <a:miter lim="800000"/>
            <a:headEnd/>
            <a:tailEnd/>
          </a:ln>
        </p:spPr>
      </p:pic>
      <p:pic>
        <p:nvPicPr>
          <p:cNvPr id="199711" name="Picture 1055" descr="yb3"/>
          <p:cNvPicPr>
            <a:picLocks noChangeAspect="1" noChangeArrowheads="1"/>
          </p:cNvPicPr>
          <p:nvPr/>
        </p:nvPicPr>
        <p:blipFill>
          <a:blip r:embed="rId8">
            <a:clrChange>
              <a:clrFrom>
                <a:srgbClr val="1B2248"/>
              </a:clrFrom>
              <a:clrTo>
                <a:srgbClr val="1B2248">
                  <a:alpha val="0"/>
                </a:srgbClr>
              </a:clrTo>
            </a:clrChange>
          </a:blip>
          <a:srcRect/>
          <a:stretch>
            <a:fillRect/>
          </a:stretch>
        </p:blipFill>
        <p:spPr bwMode="auto">
          <a:xfrm>
            <a:off x="6038850" y="5157788"/>
            <a:ext cx="711200" cy="644525"/>
          </a:xfrm>
          <a:prstGeom prst="rect">
            <a:avLst/>
          </a:prstGeom>
          <a:noFill/>
          <a:ln w="9525">
            <a:noFill/>
            <a:miter lim="800000"/>
            <a:headEnd/>
            <a:tailEnd/>
          </a:ln>
        </p:spPr>
      </p:pic>
      <p:pic>
        <p:nvPicPr>
          <p:cNvPr id="199712" name="Picture 1056" descr="骰子"/>
          <p:cNvPicPr>
            <a:picLocks noChangeAspect="1" noChangeArrowheads="1"/>
          </p:cNvPicPr>
          <p:nvPr/>
        </p:nvPicPr>
        <p:blipFill>
          <a:blip r:embed="rId9"/>
          <a:srcRect/>
          <a:stretch>
            <a:fillRect/>
          </a:stretch>
        </p:blipFill>
        <p:spPr bwMode="auto">
          <a:xfrm>
            <a:off x="4859338" y="5876925"/>
            <a:ext cx="4114800" cy="685800"/>
          </a:xfrm>
          <a:prstGeom prst="rect">
            <a:avLst/>
          </a:prstGeom>
          <a:solidFill>
            <a:srgbClr val="993366"/>
          </a:solidFill>
          <a:ln w="9525">
            <a:noFill/>
            <a:miter lim="800000"/>
            <a:headEnd/>
            <a:tailEnd/>
          </a:ln>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9708"/>
                                        </p:tgtEl>
                                        <p:attrNameLst>
                                          <p:attrName>style.visibility</p:attrName>
                                        </p:attrNameLst>
                                      </p:cBhvr>
                                      <p:to>
                                        <p:strVal val="visible"/>
                                      </p:to>
                                    </p:set>
                                    <p:animEffect transition="in" filter="dissolve">
                                      <p:cBhvr>
                                        <p:cTn id="7" dur="500"/>
                                        <p:tgtEl>
                                          <p:spTgt spid="19970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9709"/>
                                        </p:tgtEl>
                                        <p:attrNameLst>
                                          <p:attrName>style.visibility</p:attrName>
                                        </p:attrNameLst>
                                      </p:cBhvr>
                                      <p:to>
                                        <p:strVal val="visible"/>
                                      </p:to>
                                    </p:set>
                                    <p:animEffect transition="in" filter="dissolve">
                                      <p:cBhvr>
                                        <p:cTn id="11" dur="500"/>
                                        <p:tgtEl>
                                          <p:spTgt spid="1997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99711"/>
                                        </p:tgtEl>
                                        <p:attrNameLst>
                                          <p:attrName>style.visibility</p:attrName>
                                        </p:attrNameLst>
                                      </p:cBhvr>
                                      <p:to>
                                        <p:strVal val="visible"/>
                                      </p:to>
                                    </p:set>
                                    <p:animEffect transition="in" filter="wipe(up)">
                                      <p:cBhvr>
                                        <p:cTn id="16" dur="500"/>
                                        <p:tgtEl>
                                          <p:spTgt spid="1997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99710"/>
                                        </p:tgtEl>
                                        <p:attrNameLst>
                                          <p:attrName>style.visibility</p:attrName>
                                        </p:attrNameLst>
                                      </p:cBhvr>
                                      <p:to>
                                        <p:strVal val="visible"/>
                                      </p:to>
                                    </p:set>
                                    <p:animEffect transition="in" filter="wipe(up)">
                                      <p:cBhvr>
                                        <p:cTn id="21" dur="500"/>
                                        <p:tgtEl>
                                          <p:spTgt spid="19971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99712"/>
                                        </p:tgtEl>
                                        <p:attrNameLst>
                                          <p:attrName>style.visibility</p:attrName>
                                        </p:attrNameLst>
                                      </p:cBhvr>
                                      <p:to>
                                        <p:strVal val="visible"/>
                                      </p:to>
                                    </p:set>
                                    <p:animEffect transition="in" filter="wipe(left)">
                                      <p:cBhvr>
                                        <p:cTn id="25" dur="500"/>
                                        <p:tgtEl>
                                          <p:spTgt spid="199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2"/>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a:t>
            </a:r>
          </a:p>
        </p:txBody>
      </p:sp>
      <p:graphicFrame>
        <p:nvGraphicFramePr>
          <p:cNvPr id="629764" name="Object 4"/>
          <p:cNvGraphicFramePr>
            <a:graphicFrameLocks noChangeAspect="1"/>
          </p:cNvGraphicFramePr>
          <p:nvPr/>
        </p:nvGraphicFramePr>
        <p:xfrm>
          <a:off x="1803400" y="2060575"/>
          <a:ext cx="1930400" cy="393700"/>
        </p:xfrm>
        <a:graphic>
          <a:graphicData uri="http://schemas.openxmlformats.org/presentationml/2006/ole">
            <p:oleObj spid="_x0000_s3074" name="Equation" r:id="rId4" imgW="1930320" imgH="393480" progId="Equation.3">
              <p:embed/>
            </p:oleObj>
          </a:graphicData>
        </a:graphic>
      </p:graphicFrame>
      <p:graphicFrame>
        <p:nvGraphicFramePr>
          <p:cNvPr id="629765" name="Object 5"/>
          <p:cNvGraphicFramePr>
            <a:graphicFrameLocks noChangeAspect="1"/>
          </p:cNvGraphicFramePr>
          <p:nvPr/>
        </p:nvGraphicFramePr>
        <p:xfrm>
          <a:off x="3911600" y="2060575"/>
          <a:ext cx="5232400" cy="393700"/>
        </p:xfrm>
        <a:graphic>
          <a:graphicData uri="http://schemas.openxmlformats.org/presentationml/2006/ole">
            <p:oleObj spid="_x0000_s3075" name="Equation" r:id="rId5" imgW="5155920" imgH="393480" progId="Equation.3">
              <p:embed/>
            </p:oleObj>
          </a:graphicData>
        </a:graphic>
      </p:graphicFrame>
      <p:graphicFrame>
        <p:nvGraphicFramePr>
          <p:cNvPr id="629766" name="Object 6"/>
          <p:cNvGraphicFramePr>
            <a:graphicFrameLocks noChangeAspect="1"/>
          </p:cNvGraphicFramePr>
          <p:nvPr/>
        </p:nvGraphicFramePr>
        <p:xfrm>
          <a:off x="1082675" y="2619375"/>
          <a:ext cx="7493000" cy="431800"/>
        </p:xfrm>
        <a:graphic>
          <a:graphicData uri="http://schemas.openxmlformats.org/presentationml/2006/ole">
            <p:oleObj spid="_x0000_s3076" name="Equation" r:id="rId6" imgW="7492680" imgH="431640" progId="Equation.3">
              <p:embed/>
            </p:oleObj>
          </a:graphicData>
        </a:graphic>
      </p:graphicFrame>
      <p:graphicFrame>
        <p:nvGraphicFramePr>
          <p:cNvPr id="629767" name="Object 7"/>
          <p:cNvGraphicFramePr>
            <a:graphicFrameLocks noChangeAspect="1"/>
          </p:cNvGraphicFramePr>
          <p:nvPr/>
        </p:nvGraphicFramePr>
        <p:xfrm>
          <a:off x="1082675" y="3152775"/>
          <a:ext cx="2933700" cy="431800"/>
        </p:xfrm>
        <a:graphic>
          <a:graphicData uri="http://schemas.openxmlformats.org/presentationml/2006/ole">
            <p:oleObj spid="_x0000_s3077" name="Equation" r:id="rId7" imgW="2933640" imgH="431640" progId="Equation.3">
              <p:embed/>
            </p:oleObj>
          </a:graphicData>
        </a:graphic>
      </p:graphicFrame>
      <p:graphicFrame>
        <p:nvGraphicFramePr>
          <p:cNvPr id="629768" name="Object 8"/>
          <p:cNvGraphicFramePr>
            <a:graphicFrameLocks noChangeAspect="1"/>
          </p:cNvGraphicFramePr>
          <p:nvPr/>
        </p:nvGraphicFramePr>
        <p:xfrm>
          <a:off x="3978275" y="3127375"/>
          <a:ext cx="2654300" cy="381000"/>
        </p:xfrm>
        <a:graphic>
          <a:graphicData uri="http://schemas.openxmlformats.org/presentationml/2006/ole">
            <p:oleObj spid="_x0000_s3078" name="Equation" r:id="rId8" imgW="2654280" imgH="380880" progId="Equation.3">
              <p:embed/>
            </p:oleObj>
          </a:graphicData>
        </a:graphic>
      </p:graphicFrame>
      <p:graphicFrame>
        <p:nvGraphicFramePr>
          <p:cNvPr id="629771" name="Object 11"/>
          <p:cNvGraphicFramePr>
            <a:graphicFrameLocks noChangeAspect="1"/>
          </p:cNvGraphicFramePr>
          <p:nvPr/>
        </p:nvGraphicFramePr>
        <p:xfrm>
          <a:off x="1765300" y="4346575"/>
          <a:ext cx="1549400" cy="393700"/>
        </p:xfrm>
        <a:graphic>
          <a:graphicData uri="http://schemas.openxmlformats.org/presentationml/2006/ole">
            <p:oleObj spid="_x0000_s3079" name="Equation" r:id="rId9" imgW="1549080" imgH="393480" progId="Equation.3">
              <p:embed/>
            </p:oleObj>
          </a:graphicData>
        </a:graphic>
      </p:graphicFrame>
      <p:graphicFrame>
        <p:nvGraphicFramePr>
          <p:cNvPr id="629772" name="Object 12"/>
          <p:cNvGraphicFramePr>
            <a:graphicFrameLocks noChangeAspect="1"/>
          </p:cNvGraphicFramePr>
          <p:nvPr/>
        </p:nvGraphicFramePr>
        <p:xfrm>
          <a:off x="3683000" y="4346575"/>
          <a:ext cx="5245100" cy="406400"/>
        </p:xfrm>
        <a:graphic>
          <a:graphicData uri="http://schemas.openxmlformats.org/presentationml/2006/ole">
            <p:oleObj spid="_x0000_s3080" name="Equation" r:id="rId10" imgW="5244840" imgH="406080" progId="Equation.3">
              <p:embed/>
            </p:oleObj>
          </a:graphicData>
        </a:graphic>
      </p:graphicFrame>
      <p:graphicFrame>
        <p:nvGraphicFramePr>
          <p:cNvPr id="629773" name="Object 13"/>
          <p:cNvGraphicFramePr>
            <a:graphicFrameLocks noChangeAspect="1"/>
          </p:cNvGraphicFramePr>
          <p:nvPr/>
        </p:nvGraphicFramePr>
        <p:xfrm>
          <a:off x="1120775" y="4918075"/>
          <a:ext cx="4546600" cy="419100"/>
        </p:xfrm>
        <a:graphic>
          <a:graphicData uri="http://schemas.openxmlformats.org/presentationml/2006/ole">
            <p:oleObj spid="_x0000_s3081" name="Equation" r:id="rId11" imgW="4546440" imgH="419040" progId="">
              <p:embed/>
            </p:oleObj>
          </a:graphicData>
        </a:graphic>
      </p:graphicFrame>
      <p:graphicFrame>
        <p:nvGraphicFramePr>
          <p:cNvPr id="629774" name="Object 14"/>
          <p:cNvGraphicFramePr>
            <a:graphicFrameLocks noChangeAspect="1"/>
          </p:cNvGraphicFramePr>
          <p:nvPr/>
        </p:nvGraphicFramePr>
        <p:xfrm>
          <a:off x="5667375" y="4956175"/>
          <a:ext cx="1168400" cy="317500"/>
        </p:xfrm>
        <a:graphic>
          <a:graphicData uri="http://schemas.openxmlformats.org/presentationml/2006/ole">
            <p:oleObj spid="_x0000_s3082" name="Equation" r:id="rId12" imgW="1168200" imgH="3171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9764"/>
                                        </p:tgtEl>
                                        <p:attrNameLst>
                                          <p:attrName>style.visibility</p:attrName>
                                        </p:attrNameLst>
                                      </p:cBhvr>
                                      <p:to>
                                        <p:strVal val="visible"/>
                                      </p:to>
                                    </p:set>
                                    <p:animEffect transition="in" filter="wipe(left)">
                                      <p:cBhvr>
                                        <p:cTn id="7" dur="500"/>
                                        <p:tgtEl>
                                          <p:spTgt spid="6297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9765"/>
                                        </p:tgtEl>
                                        <p:attrNameLst>
                                          <p:attrName>style.visibility</p:attrName>
                                        </p:attrNameLst>
                                      </p:cBhvr>
                                      <p:to>
                                        <p:strVal val="visible"/>
                                      </p:to>
                                    </p:set>
                                    <p:animEffect transition="in" filter="wipe(left)">
                                      <p:cBhvr>
                                        <p:cTn id="12" dur="500"/>
                                        <p:tgtEl>
                                          <p:spTgt spid="62976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29766"/>
                                        </p:tgtEl>
                                        <p:attrNameLst>
                                          <p:attrName>style.visibility</p:attrName>
                                        </p:attrNameLst>
                                      </p:cBhvr>
                                      <p:to>
                                        <p:strVal val="visible"/>
                                      </p:to>
                                    </p:set>
                                    <p:animEffect transition="in" filter="wipe(left)">
                                      <p:cBhvr>
                                        <p:cTn id="16" dur="500"/>
                                        <p:tgtEl>
                                          <p:spTgt spid="62976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9767"/>
                                        </p:tgtEl>
                                        <p:attrNameLst>
                                          <p:attrName>style.visibility</p:attrName>
                                        </p:attrNameLst>
                                      </p:cBhvr>
                                      <p:to>
                                        <p:strVal val="visible"/>
                                      </p:to>
                                    </p:set>
                                    <p:animEffect transition="in" filter="wipe(left)">
                                      <p:cBhvr>
                                        <p:cTn id="20" dur="500"/>
                                        <p:tgtEl>
                                          <p:spTgt spid="6297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29768"/>
                                        </p:tgtEl>
                                        <p:attrNameLst>
                                          <p:attrName>style.visibility</p:attrName>
                                        </p:attrNameLst>
                                      </p:cBhvr>
                                      <p:to>
                                        <p:strVal val="visible"/>
                                      </p:to>
                                    </p:set>
                                    <p:animEffect transition="in" filter="wipe(left)">
                                      <p:cBhvr>
                                        <p:cTn id="25" dur="500"/>
                                        <p:tgtEl>
                                          <p:spTgt spid="62976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29771"/>
                                        </p:tgtEl>
                                        <p:attrNameLst>
                                          <p:attrName>style.visibility</p:attrName>
                                        </p:attrNameLst>
                                      </p:cBhvr>
                                      <p:to>
                                        <p:strVal val="visible"/>
                                      </p:to>
                                    </p:set>
                                    <p:animEffect transition="in" filter="wipe(left)">
                                      <p:cBhvr>
                                        <p:cTn id="30" dur="500"/>
                                        <p:tgtEl>
                                          <p:spTgt spid="62977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29772"/>
                                        </p:tgtEl>
                                        <p:attrNameLst>
                                          <p:attrName>style.visibility</p:attrName>
                                        </p:attrNameLst>
                                      </p:cBhvr>
                                      <p:to>
                                        <p:strVal val="visible"/>
                                      </p:to>
                                    </p:set>
                                    <p:animEffect transition="in" filter="wipe(left)">
                                      <p:cBhvr>
                                        <p:cTn id="35" dur="500"/>
                                        <p:tgtEl>
                                          <p:spTgt spid="6297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29773"/>
                                        </p:tgtEl>
                                        <p:attrNameLst>
                                          <p:attrName>style.visibility</p:attrName>
                                        </p:attrNameLst>
                                      </p:cBhvr>
                                      <p:to>
                                        <p:strVal val="visible"/>
                                      </p:to>
                                    </p:set>
                                    <p:animEffect transition="in" filter="wipe(left)">
                                      <p:cBhvr>
                                        <p:cTn id="40" dur="500"/>
                                        <p:tgtEl>
                                          <p:spTgt spid="62977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29774"/>
                                        </p:tgtEl>
                                        <p:attrNameLst>
                                          <p:attrName>style.visibility</p:attrName>
                                        </p:attrNameLst>
                                      </p:cBhvr>
                                      <p:to>
                                        <p:strVal val="visible"/>
                                      </p:to>
                                    </p:set>
                                    <p:animEffect transition="in" filter="wipe(left)">
                                      <p:cBhvr>
                                        <p:cTn id="45" dur="500"/>
                                        <p:tgtEl>
                                          <p:spTgt spid="6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31814" name="Text Box 6"/>
          <p:cNvSpPr txBox="1">
            <a:spLocks noChangeArrowheads="1"/>
          </p:cNvSpPr>
          <p:nvPr/>
        </p:nvSpPr>
        <p:spPr bwMode="auto">
          <a:xfrm>
            <a:off x="1187450" y="1989138"/>
            <a:ext cx="7258050" cy="519112"/>
          </a:xfrm>
          <a:prstGeom prst="rect">
            <a:avLst/>
          </a:prstGeom>
          <a:noFill/>
          <a:ln w="12700" cap="sq">
            <a:noFill/>
            <a:miter lim="800000"/>
            <a:headEnd type="none" w="sm" len="sm"/>
            <a:tailEnd type="none" w="sm" len="sm"/>
          </a:ln>
        </p:spPr>
        <p:txBody>
          <a:bodyPr>
            <a:spAutoFit/>
          </a:bodyPr>
          <a:lstStyle/>
          <a:p>
            <a:r>
              <a:rPr lang="zh-CN" altLang="en-US" b="1" dirty="0">
                <a:solidFill>
                  <a:srgbClr val="0000FF"/>
                </a:solidFill>
                <a:latin typeface="黑体" pitchFamily="49" charset="-122"/>
                <a:ea typeface="黑体" pitchFamily="49" charset="-122"/>
              </a:rPr>
              <a:t>实例</a:t>
            </a:r>
            <a:r>
              <a:rPr lang="zh-CN" altLang="en-US" b="1" dirty="0">
                <a:latin typeface="黑体" pitchFamily="49" charset="-122"/>
                <a:ea typeface="黑体" pitchFamily="49" charset="-122"/>
              </a:rPr>
              <a:t> </a:t>
            </a:r>
            <a:r>
              <a:rPr lang="zh-CN" altLang="en-US" b="1" dirty="0">
                <a:ea typeface="宋体" pitchFamily="2" charset="-122"/>
              </a:rPr>
              <a:t> “长度不合格” 必然导致 “产品不合格”</a:t>
            </a:r>
          </a:p>
        </p:txBody>
      </p:sp>
      <p:sp>
        <p:nvSpPr>
          <p:cNvPr id="631815" name="Rectangle 7"/>
          <p:cNvSpPr>
            <a:spLocks noChangeArrowheads="1"/>
          </p:cNvSpPr>
          <p:nvPr/>
        </p:nvSpPr>
        <p:spPr bwMode="auto">
          <a:xfrm>
            <a:off x="1187450" y="2767012"/>
            <a:ext cx="3168650" cy="519112"/>
          </a:xfrm>
          <a:prstGeom prst="rect">
            <a:avLst/>
          </a:prstGeom>
          <a:noFill/>
          <a:ln w="12700" cap="sq">
            <a:noFill/>
            <a:miter lim="800000"/>
            <a:headEnd type="none" w="sm" len="sm"/>
            <a:tailEnd type="none" w="sm" len="sm"/>
          </a:ln>
        </p:spPr>
        <p:txBody>
          <a:bodyPr>
            <a:spAutoFit/>
          </a:bodyPr>
          <a:lstStyle/>
          <a:p>
            <a:r>
              <a:rPr lang="zh-CN" altLang="en-US" b="1" dirty="0">
                <a:ea typeface="宋体" pitchFamily="2" charset="-122"/>
              </a:rPr>
              <a:t>所以“产品不合格”</a:t>
            </a:r>
          </a:p>
        </p:txBody>
      </p:sp>
      <p:sp>
        <p:nvSpPr>
          <p:cNvPr id="631816" name="Rectangle 8"/>
          <p:cNvSpPr>
            <a:spLocks noChangeArrowheads="1"/>
          </p:cNvSpPr>
          <p:nvPr/>
        </p:nvSpPr>
        <p:spPr bwMode="auto">
          <a:xfrm>
            <a:off x="4300557" y="2767012"/>
            <a:ext cx="3128963" cy="519112"/>
          </a:xfrm>
          <a:prstGeom prst="rect">
            <a:avLst/>
          </a:prstGeom>
          <a:noFill/>
          <a:ln w="12700" cap="sq">
            <a:noFill/>
            <a:miter lim="800000"/>
            <a:headEnd type="none" w="sm" len="sm"/>
            <a:tailEnd type="none" w="sm" len="sm"/>
          </a:ln>
        </p:spPr>
        <p:txBody>
          <a:bodyPr wrap="none">
            <a:spAutoFit/>
          </a:bodyPr>
          <a:lstStyle/>
          <a:p>
            <a:r>
              <a:rPr lang="zh-CN" altLang="en-US" b="1" dirty="0">
                <a:ea typeface="宋体" pitchFamily="2" charset="-122"/>
              </a:rPr>
              <a:t>包含“长度不合格”</a:t>
            </a:r>
            <a:r>
              <a:rPr lang="en-US" altLang="zh-CN" b="1" dirty="0">
                <a:ea typeface="宋体" pitchFamily="2" charset="-122"/>
              </a:rPr>
              <a:t>.</a:t>
            </a:r>
          </a:p>
        </p:txBody>
      </p:sp>
      <p:sp>
        <p:nvSpPr>
          <p:cNvPr id="631817" name="Rectangle 9"/>
          <p:cNvSpPr>
            <a:spLocks noChangeArrowheads="1"/>
          </p:cNvSpPr>
          <p:nvPr/>
        </p:nvSpPr>
        <p:spPr bwMode="auto">
          <a:xfrm>
            <a:off x="1187450" y="3222625"/>
            <a:ext cx="2441575" cy="519113"/>
          </a:xfrm>
          <a:prstGeom prst="rect">
            <a:avLst/>
          </a:prstGeom>
          <a:noFill/>
          <a:ln w="12700" cap="sq">
            <a:noFill/>
            <a:miter lim="800000"/>
            <a:headEnd type="none" w="sm" len="sm"/>
            <a:tailEnd type="none" w="sm" len="sm"/>
          </a:ln>
        </p:spPr>
        <p:txBody>
          <a:bodyPr wrap="none">
            <a:spAutoFit/>
          </a:bodyPr>
          <a:lstStyle/>
          <a:p>
            <a:r>
              <a:rPr lang="zh-CN" altLang="en-US" b="1">
                <a:latin typeface="宋体" pitchFamily="2" charset="-122"/>
                <a:ea typeface="宋体" pitchFamily="2" charset="-122"/>
              </a:rPr>
              <a:t>图示</a:t>
            </a:r>
            <a:r>
              <a:rPr lang="zh-CN" altLang="en-US" b="1">
                <a:ea typeface="宋体" pitchFamily="2" charset="-122"/>
              </a:rPr>
              <a:t> </a:t>
            </a:r>
            <a:r>
              <a:rPr lang="en-US" altLang="zh-CN" b="1" i="1">
                <a:ea typeface="宋体" pitchFamily="2" charset="-122"/>
              </a:rPr>
              <a:t>B </a:t>
            </a:r>
            <a:r>
              <a:rPr lang="zh-CN" altLang="en-US" b="1">
                <a:latin typeface="宋体" pitchFamily="2" charset="-122"/>
                <a:ea typeface="宋体" pitchFamily="2" charset="-122"/>
              </a:rPr>
              <a:t>包含</a:t>
            </a:r>
            <a:r>
              <a:rPr lang="zh-CN" altLang="en-US" b="1">
                <a:ea typeface="宋体" pitchFamily="2" charset="-122"/>
              </a:rPr>
              <a:t> </a:t>
            </a:r>
            <a:r>
              <a:rPr lang="en-US" altLang="zh-CN" b="1" i="1">
                <a:ea typeface="宋体" pitchFamily="2" charset="-122"/>
              </a:rPr>
              <a:t>A</a:t>
            </a:r>
            <a:r>
              <a:rPr lang="en-US" altLang="zh-CN" b="1">
                <a:ea typeface="宋体" pitchFamily="2" charset="-122"/>
              </a:rPr>
              <a:t>.</a:t>
            </a:r>
            <a:endParaRPr lang="en-US" altLang="zh-CN" b="1" i="1">
              <a:ea typeface="宋体" pitchFamily="2" charset="-122"/>
            </a:endParaRPr>
          </a:p>
        </p:txBody>
      </p:sp>
      <p:grpSp>
        <p:nvGrpSpPr>
          <p:cNvPr id="2" name="Group 17"/>
          <p:cNvGrpSpPr>
            <a:grpSpLocks/>
          </p:cNvGrpSpPr>
          <p:nvPr/>
        </p:nvGrpSpPr>
        <p:grpSpPr bwMode="auto">
          <a:xfrm>
            <a:off x="2987675" y="4076700"/>
            <a:ext cx="3048000" cy="1219200"/>
            <a:chOff x="2304" y="3054"/>
            <a:chExt cx="1920" cy="768"/>
          </a:xfrm>
        </p:grpSpPr>
        <p:sp>
          <p:nvSpPr>
            <p:cNvPr id="120845" name="Rectangle 18"/>
            <p:cNvSpPr>
              <a:spLocks noChangeArrowheads="1"/>
            </p:cNvSpPr>
            <p:nvPr/>
          </p:nvSpPr>
          <p:spPr bwMode="auto">
            <a:xfrm>
              <a:off x="2304" y="3054"/>
              <a:ext cx="1920" cy="768"/>
            </a:xfrm>
            <a:prstGeom prst="rect">
              <a:avLst/>
            </a:prstGeom>
            <a:solidFill>
              <a:srgbClr val="00FF99"/>
            </a:solidFill>
            <a:ln w="28575" cap="sq">
              <a:noFill/>
              <a:miter lim="800000"/>
              <a:headEnd type="none" w="sm" len="sm"/>
              <a:tailEnd type="none" w="sm" len="sm"/>
            </a:ln>
          </p:spPr>
          <p:txBody>
            <a:bodyPr wrap="none" anchor="ctr"/>
            <a:lstStyle/>
            <a:p>
              <a:pPr algn="ctr"/>
              <a:endParaRPr lang="zh-CN" altLang="en-US" b="1">
                <a:ea typeface="宋体" pitchFamily="2" charset="-122"/>
              </a:endParaRPr>
            </a:p>
          </p:txBody>
        </p:sp>
        <p:sp>
          <p:nvSpPr>
            <p:cNvPr id="120846" name="Text Box 19"/>
            <p:cNvSpPr txBox="1">
              <a:spLocks noChangeArrowheads="1"/>
            </p:cNvSpPr>
            <p:nvPr/>
          </p:nvSpPr>
          <p:spPr bwMode="auto">
            <a:xfrm>
              <a:off x="3840" y="3482"/>
              <a:ext cx="384" cy="327"/>
            </a:xfrm>
            <a:prstGeom prst="rect">
              <a:avLst/>
            </a:prstGeom>
            <a:solidFill>
              <a:srgbClr val="00FF99"/>
            </a:solidFill>
            <a:ln w="12700" cap="sq">
              <a:noFill/>
              <a:miter lim="800000"/>
              <a:headEnd type="none" w="sm" len="sm"/>
              <a:tailEnd type="none" w="sm" len="sm"/>
            </a:ln>
          </p:spPr>
          <p:txBody>
            <a:bodyPr>
              <a:spAutoFit/>
            </a:bodyPr>
            <a:lstStyle/>
            <a:p>
              <a:r>
                <a:rPr lang="zh-CN" altLang="en-US" b="1" i="1">
                  <a:ea typeface="宋体" pitchFamily="2" charset="-122"/>
                  <a:sym typeface="Symbol" pitchFamily="18" charset="2"/>
                </a:rPr>
                <a:t></a:t>
              </a:r>
              <a:endParaRPr lang="zh-CN" altLang="en-US" b="1" i="1">
                <a:ea typeface="宋体" pitchFamily="2" charset="-122"/>
              </a:endParaRPr>
            </a:p>
          </p:txBody>
        </p:sp>
      </p:grpSp>
      <p:sp>
        <p:nvSpPr>
          <p:cNvPr id="631828" name="Oval 20"/>
          <p:cNvSpPr>
            <a:spLocks noChangeArrowheads="1"/>
          </p:cNvSpPr>
          <p:nvPr/>
        </p:nvSpPr>
        <p:spPr bwMode="auto">
          <a:xfrm>
            <a:off x="3521075" y="4229100"/>
            <a:ext cx="1905000" cy="990600"/>
          </a:xfrm>
          <a:prstGeom prst="ellipse">
            <a:avLst/>
          </a:prstGeom>
          <a:solidFill>
            <a:srgbClr val="33CC33"/>
          </a:solidFill>
          <a:ln w="28575" cap="sq">
            <a:noFill/>
            <a:miter lim="800000"/>
            <a:headEnd type="none" w="sm" len="sm"/>
            <a:tailEnd type="none" w="sm" len="sm"/>
          </a:ln>
        </p:spPr>
        <p:txBody>
          <a:bodyPr wrap="none" anchor="ctr"/>
          <a:lstStyle/>
          <a:p>
            <a:endParaRPr lang="zh-CN" altLang="en-US"/>
          </a:p>
        </p:txBody>
      </p:sp>
      <p:sp>
        <p:nvSpPr>
          <p:cNvPr id="631829" name="Text Box 21"/>
          <p:cNvSpPr txBox="1">
            <a:spLocks noChangeArrowheads="1"/>
          </p:cNvSpPr>
          <p:nvPr/>
        </p:nvSpPr>
        <p:spPr bwMode="auto">
          <a:xfrm>
            <a:off x="4740275" y="4457700"/>
            <a:ext cx="420688" cy="519113"/>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B</a:t>
            </a:r>
          </a:p>
        </p:txBody>
      </p:sp>
      <p:grpSp>
        <p:nvGrpSpPr>
          <p:cNvPr id="3" name="Group 22"/>
          <p:cNvGrpSpPr>
            <a:grpSpLocks/>
          </p:cNvGrpSpPr>
          <p:nvPr/>
        </p:nvGrpSpPr>
        <p:grpSpPr bwMode="auto">
          <a:xfrm>
            <a:off x="3978275" y="4457700"/>
            <a:ext cx="685800" cy="609600"/>
            <a:chOff x="4416" y="3216"/>
            <a:chExt cx="432" cy="384"/>
          </a:xfrm>
        </p:grpSpPr>
        <p:sp>
          <p:nvSpPr>
            <p:cNvPr id="120843" name="Oval 23"/>
            <p:cNvSpPr>
              <a:spLocks noChangeArrowheads="1"/>
            </p:cNvSpPr>
            <p:nvPr/>
          </p:nvSpPr>
          <p:spPr bwMode="auto">
            <a:xfrm>
              <a:off x="4416" y="3216"/>
              <a:ext cx="432" cy="384"/>
            </a:xfrm>
            <a:prstGeom prst="ellipse">
              <a:avLst/>
            </a:prstGeom>
            <a:solidFill>
              <a:srgbClr val="FFFF00"/>
            </a:solidFill>
            <a:ln w="28575" cap="sq">
              <a:noFill/>
              <a:miter lim="800000"/>
              <a:headEnd type="none" w="sm" len="sm"/>
              <a:tailEnd type="none" w="sm" len="sm"/>
            </a:ln>
          </p:spPr>
          <p:txBody>
            <a:bodyPr wrap="none" anchor="ctr"/>
            <a:lstStyle/>
            <a:p>
              <a:endParaRPr lang="zh-CN" altLang="en-US"/>
            </a:p>
          </p:txBody>
        </p:sp>
        <p:sp>
          <p:nvSpPr>
            <p:cNvPr id="120844" name="Text Box 24"/>
            <p:cNvSpPr txBox="1">
              <a:spLocks noChangeArrowheads="1"/>
            </p:cNvSpPr>
            <p:nvPr/>
          </p:nvSpPr>
          <p:spPr bwMode="auto">
            <a:xfrm>
              <a:off x="4512" y="3264"/>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1814"/>
                                        </p:tgtEl>
                                        <p:attrNameLst>
                                          <p:attrName>style.visibility</p:attrName>
                                        </p:attrNameLst>
                                      </p:cBhvr>
                                      <p:to>
                                        <p:strVal val="visible"/>
                                      </p:to>
                                    </p:set>
                                    <p:animEffect transition="in" filter="wipe(left)">
                                      <p:cBhvr>
                                        <p:cTn id="7" dur="500"/>
                                        <p:tgtEl>
                                          <p:spTgt spid="6318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1815"/>
                                        </p:tgtEl>
                                        <p:attrNameLst>
                                          <p:attrName>style.visibility</p:attrName>
                                        </p:attrNameLst>
                                      </p:cBhvr>
                                      <p:to>
                                        <p:strVal val="visible"/>
                                      </p:to>
                                    </p:set>
                                    <p:animEffect transition="in" filter="wipe(left)">
                                      <p:cBhvr>
                                        <p:cTn id="12" dur="500"/>
                                        <p:tgtEl>
                                          <p:spTgt spid="631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1816"/>
                                        </p:tgtEl>
                                        <p:attrNameLst>
                                          <p:attrName>style.visibility</p:attrName>
                                        </p:attrNameLst>
                                      </p:cBhvr>
                                      <p:to>
                                        <p:strVal val="visible"/>
                                      </p:to>
                                    </p:set>
                                    <p:animEffect transition="in" filter="wipe(left)">
                                      <p:cBhvr>
                                        <p:cTn id="17" dur="500"/>
                                        <p:tgtEl>
                                          <p:spTgt spid="6318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1817"/>
                                        </p:tgtEl>
                                        <p:attrNameLst>
                                          <p:attrName>style.visibility</p:attrName>
                                        </p:attrNameLst>
                                      </p:cBhvr>
                                      <p:to>
                                        <p:strVal val="visible"/>
                                      </p:to>
                                    </p:set>
                                    <p:animEffect transition="in" filter="wipe(left)">
                                      <p:cBhvr>
                                        <p:cTn id="22" dur="500"/>
                                        <p:tgtEl>
                                          <p:spTgt spid="6318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31828"/>
                                        </p:tgtEl>
                                        <p:attrNameLst>
                                          <p:attrName>style.visibility</p:attrName>
                                        </p:attrNameLst>
                                      </p:cBhvr>
                                      <p:to>
                                        <p:strVal val="visible"/>
                                      </p:to>
                                    </p:set>
                                    <p:animEffect transition="in" filter="wipe(left)">
                                      <p:cBhvr>
                                        <p:cTn id="33" dur="500"/>
                                        <p:tgtEl>
                                          <p:spTgt spid="631828"/>
                                        </p:tgtEl>
                                      </p:cBhvr>
                                    </p:animEffect>
                                  </p:childTnLst>
                                </p:cTn>
                              </p:par>
                            </p:childTnLst>
                          </p:cTn>
                        </p:par>
                        <p:par>
                          <p:cTn id="34" fill="hold">
                            <p:stCondLst>
                              <p:cond delay="500"/>
                            </p:stCondLst>
                            <p:childTnLst>
                              <p:par>
                                <p:cTn id="35" presetID="9" presetClass="entr" presetSubtype="0" fill="hold" grpId="0" nodeType="afterEffect">
                                  <p:stCondLst>
                                    <p:cond delay="0"/>
                                  </p:stCondLst>
                                  <p:iterate type="lt">
                                    <p:tmPct val="100000"/>
                                  </p:iterate>
                                  <p:childTnLst>
                                    <p:set>
                                      <p:cBhvr>
                                        <p:cTn id="36" dur="1" fill="hold">
                                          <p:stCondLst>
                                            <p:cond delay="0"/>
                                          </p:stCondLst>
                                        </p:cTn>
                                        <p:tgtEl>
                                          <p:spTgt spid="631829"/>
                                        </p:tgtEl>
                                        <p:attrNameLst>
                                          <p:attrName>style.visibility</p:attrName>
                                        </p:attrNameLst>
                                      </p:cBhvr>
                                      <p:to>
                                        <p:strVal val="visible"/>
                                      </p:to>
                                    </p:set>
                                    <p:animEffect transition="in" filter="dissolve">
                                      <p:cBhvr>
                                        <p:cTn id="37" dur="75"/>
                                        <p:tgtEl>
                                          <p:spTgt spid="63182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ou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utoUpdateAnimBg="0"/>
      <p:bldP spid="631815" grpId="0" autoUpdateAnimBg="0"/>
      <p:bldP spid="631816" grpId="0" autoUpdateAnimBg="0"/>
      <p:bldP spid="631817" grpId="0" autoUpdateAnimBg="0"/>
      <p:bldP spid="631828" grpId="0" animBg="1"/>
      <p:bldP spid="6318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graphicFrame>
        <p:nvGraphicFramePr>
          <p:cNvPr id="633863" name="Object 7"/>
          <p:cNvGraphicFramePr>
            <a:graphicFrameLocks noChangeAspect="1"/>
          </p:cNvGraphicFramePr>
          <p:nvPr/>
        </p:nvGraphicFramePr>
        <p:xfrm>
          <a:off x="2987675" y="1916113"/>
          <a:ext cx="5795963" cy="461962"/>
        </p:xfrm>
        <a:graphic>
          <a:graphicData uri="http://schemas.openxmlformats.org/presentationml/2006/ole">
            <p:oleObj spid="_x0000_s4098" name="Equation" r:id="rId4" imgW="2463480" imgH="203040" progId="Equation.3">
              <p:embed/>
            </p:oleObj>
          </a:graphicData>
        </a:graphic>
      </p:graphicFrame>
      <p:graphicFrame>
        <p:nvGraphicFramePr>
          <p:cNvPr id="633864" name="Object 8"/>
          <p:cNvGraphicFramePr>
            <a:graphicFrameLocks noChangeAspect="1"/>
          </p:cNvGraphicFramePr>
          <p:nvPr/>
        </p:nvGraphicFramePr>
        <p:xfrm>
          <a:off x="1187450" y="2492375"/>
          <a:ext cx="5256213" cy="446088"/>
        </p:xfrm>
        <a:graphic>
          <a:graphicData uri="http://schemas.openxmlformats.org/presentationml/2006/ole">
            <p:oleObj spid="_x0000_s4099" name="公式" r:id="rId5" imgW="2400120" imgH="203040" progId="Equation.3">
              <p:embed/>
            </p:oleObj>
          </a:graphicData>
        </a:graphic>
      </p:graphicFrame>
      <p:graphicFrame>
        <p:nvGraphicFramePr>
          <p:cNvPr id="633865" name="Object 9"/>
          <p:cNvGraphicFramePr>
            <a:graphicFrameLocks noChangeAspect="1"/>
          </p:cNvGraphicFramePr>
          <p:nvPr/>
        </p:nvGraphicFramePr>
        <p:xfrm>
          <a:off x="6624638" y="2525713"/>
          <a:ext cx="1231900" cy="304800"/>
        </p:xfrm>
        <a:graphic>
          <a:graphicData uri="http://schemas.openxmlformats.org/presentationml/2006/ole">
            <p:oleObj spid="_x0000_s4100" name="Equation" r:id="rId6" imgW="1231560" imgH="304560" progId="Equation.3">
              <p:embed/>
            </p:oleObj>
          </a:graphicData>
        </a:graphic>
      </p:graphicFrame>
      <p:sp>
        <p:nvSpPr>
          <p:cNvPr id="4102" name="Text Box 10"/>
          <p:cNvSpPr txBox="1">
            <a:spLocks noChangeArrowheads="1"/>
          </p:cNvSpPr>
          <p:nvPr/>
        </p:nvSpPr>
        <p:spPr bwMode="auto">
          <a:xfrm>
            <a:off x="1042988" y="1844675"/>
            <a:ext cx="2305050" cy="519113"/>
          </a:xfrm>
          <a:prstGeom prst="rect">
            <a:avLst/>
          </a:prstGeom>
          <a:noFill/>
          <a:ln w="9525">
            <a:noFill/>
            <a:miter lim="800000"/>
            <a:headEnd/>
            <a:tailEnd/>
          </a:ln>
        </p:spPr>
        <p:txBody>
          <a:bodyPr>
            <a:spAutoFit/>
          </a:bodyPr>
          <a:lstStyle/>
          <a:p>
            <a:r>
              <a:rPr lang="en-US" altLang="zh-CN" b="1"/>
              <a:t>2</a:t>
            </a:r>
            <a:r>
              <a:rPr lang="en-US" altLang="zh-CN"/>
              <a:t>. </a:t>
            </a:r>
            <a:r>
              <a:rPr lang="zh-CN" altLang="en-US" b="1">
                <a:solidFill>
                  <a:srgbClr val="0000CC"/>
                </a:solidFill>
                <a:ea typeface="宋体" pitchFamily="2" charset="-122"/>
              </a:rPr>
              <a:t>事件的和</a:t>
            </a:r>
            <a:endParaRPr lang="en-US" altLang="zh-CN" b="1">
              <a:solidFill>
                <a:srgbClr val="0000CC"/>
              </a:solidFill>
              <a:ea typeface="宋体" pitchFamily="2" charset="-122"/>
            </a:endParaRPr>
          </a:p>
        </p:txBody>
      </p:sp>
      <p:sp>
        <p:nvSpPr>
          <p:cNvPr id="633868" name="Text Box 12"/>
          <p:cNvSpPr txBox="1">
            <a:spLocks noChangeArrowheads="1"/>
          </p:cNvSpPr>
          <p:nvPr/>
        </p:nvSpPr>
        <p:spPr bwMode="auto">
          <a:xfrm>
            <a:off x="971550" y="3500438"/>
            <a:ext cx="7893050" cy="1692275"/>
          </a:xfrm>
          <a:prstGeom prst="rect">
            <a:avLst/>
          </a:prstGeom>
          <a:noFill/>
          <a:ln w="12700" cap="sq">
            <a:noFill/>
            <a:miter lim="800000"/>
            <a:headEnd type="none" w="sm" len="sm"/>
            <a:tailEnd type="none" w="sm" len="sm"/>
          </a:ln>
        </p:spPr>
        <p:txBody>
          <a:bodyPr wrap="none">
            <a:spAutoFit/>
          </a:bodyPr>
          <a:lstStyle/>
          <a:p>
            <a:pPr>
              <a:lnSpc>
                <a:spcPct val="125000"/>
              </a:lnSpc>
            </a:pPr>
            <a:r>
              <a:rPr lang="zh-CN" altLang="en-US" b="1" dirty="0">
                <a:solidFill>
                  <a:srgbClr val="0000FF"/>
                </a:solidFill>
                <a:latin typeface="黑体" pitchFamily="49" charset="-122"/>
                <a:ea typeface="黑体" pitchFamily="49" charset="-122"/>
              </a:rPr>
              <a:t>实例</a:t>
            </a:r>
            <a:r>
              <a:rPr lang="zh-CN" altLang="en-US" b="1" dirty="0">
                <a:latin typeface="华文宋体" pitchFamily="2" charset="-122"/>
                <a:ea typeface="华文宋体" pitchFamily="2" charset="-122"/>
              </a:rPr>
              <a:t>  若</a:t>
            </a:r>
            <a:r>
              <a:rPr lang="zh-CN" altLang="en-US" b="1" dirty="0">
                <a:ea typeface="宋体" pitchFamily="2" charset="-122"/>
              </a:rPr>
              <a:t>某种产品的合格与否是由该产品的长度与</a:t>
            </a:r>
          </a:p>
          <a:p>
            <a:pPr>
              <a:lnSpc>
                <a:spcPct val="125000"/>
              </a:lnSpc>
            </a:pPr>
            <a:r>
              <a:rPr lang="zh-CN" altLang="en-US" b="1" dirty="0">
                <a:ea typeface="宋体" pitchFamily="2" charset="-122"/>
              </a:rPr>
              <a:t>直径是否合格所决定</a:t>
            </a:r>
            <a:r>
              <a:rPr lang="en-US" altLang="zh-CN" b="1" dirty="0">
                <a:ea typeface="宋体" pitchFamily="2" charset="-122"/>
              </a:rPr>
              <a:t>,</a:t>
            </a:r>
            <a:r>
              <a:rPr lang="zh-CN" altLang="en-US" b="1" dirty="0">
                <a:ea typeface="宋体" pitchFamily="2" charset="-122"/>
              </a:rPr>
              <a:t>则 “产品不合格”是“长度</a:t>
            </a:r>
          </a:p>
          <a:p>
            <a:pPr>
              <a:lnSpc>
                <a:spcPct val="125000"/>
              </a:lnSpc>
            </a:pPr>
            <a:r>
              <a:rPr lang="zh-CN" altLang="en-US" b="1" dirty="0">
                <a:ea typeface="宋体" pitchFamily="2" charset="-122"/>
              </a:rPr>
              <a:t>不合格”与“直径不合格”的并</a:t>
            </a:r>
            <a:r>
              <a:rPr lang="en-US" altLang="zh-CN" b="1" dirty="0">
                <a:ea typeface="宋体" pitchFamily="2" charset="-122"/>
              </a:rPr>
              <a:t>.</a:t>
            </a:r>
          </a:p>
        </p:txBody>
      </p:sp>
      <p:sp>
        <p:nvSpPr>
          <p:cNvPr id="633869" name="Rectangle 13"/>
          <p:cNvSpPr>
            <a:spLocks noChangeArrowheads="1"/>
          </p:cNvSpPr>
          <p:nvPr/>
        </p:nvSpPr>
        <p:spPr bwMode="auto">
          <a:xfrm>
            <a:off x="1346200" y="5270500"/>
            <a:ext cx="3781425" cy="519113"/>
          </a:xfrm>
          <a:prstGeom prst="rect">
            <a:avLst/>
          </a:prstGeom>
          <a:noFill/>
          <a:ln w="12700" cap="sq">
            <a:noFill/>
            <a:miter lim="800000"/>
            <a:headEnd type="none" w="sm" len="sm"/>
            <a:tailEnd type="none" w="sm" len="sm"/>
          </a:ln>
        </p:spPr>
        <p:txBody>
          <a:bodyPr wrap="none">
            <a:spAutoFit/>
          </a:bodyPr>
          <a:lstStyle/>
          <a:p>
            <a:r>
              <a:rPr lang="zh-CN" altLang="en-US" b="1" dirty="0">
                <a:latin typeface="宋体" pitchFamily="2" charset="-122"/>
                <a:ea typeface="宋体" pitchFamily="2" charset="-122"/>
              </a:rPr>
              <a:t>图示事件</a:t>
            </a:r>
            <a:r>
              <a:rPr lang="zh-CN" altLang="en-US" b="1" dirty="0">
                <a:ea typeface="宋体" pitchFamily="2" charset="-122"/>
              </a:rPr>
              <a:t> </a:t>
            </a:r>
            <a:r>
              <a:rPr lang="en-US" altLang="zh-CN" b="1" i="1" dirty="0">
                <a:ea typeface="宋体" pitchFamily="2" charset="-122"/>
              </a:rPr>
              <a:t>A </a:t>
            </a:r>
            <a:r>
              <a:rPr lang="zh-CN" altLang="en-US" b="1" dirty="0">
                <a:latin typeface="宋体" pitchFamily="2" charset="-122"/>
                <a:ea typeface="宋体" pitchFamily="2" charset="-122"/>
              </a:rPr>
              <a:t>与</a:t>
            </a:r>
            <a:r>
              <a:rPr lang="zh-CN" altLang="en-US" b="1" dirty="0">
                <a:ea typeface="宋体" pitchFamily="2" charset="-122"/>
              </a:rPr>
              <a:t> </a:t>
            </a:r>
            <a:r>
              <a:rPr lang="en-US" altLang="zh-CN" b="1" i="1" dirty="0">
                <a:ea typeface="宋体" pitchFamily="2" charset="-122"/>
              </a:rPr>
              <a:t>B </a:t>
            </a:r>
            <a:r>
              <a:rPr lang="zh-CN" altLang="en-US" b="1" dirty="0">
                <a:latin typeface="宋体" pitchFamily="2" charset="-122"/>
                <a:ea typeface="宋体" pitchFamily="2" charset="-122"/>
              </a:rPr>
              <a:t>的并</a:t>
            </a:r>
            <a:r>
              <a:rPr lang="en-US" altLang="zh-CN" b="1" dirty="0">
                <a:ea typeface="宋体" pitchFamily="2" charset="-122"/>
              </a:rPr>
              <a:t>.</a:t>
            </a:r>
            <a:r>
              <a:rPr lang="en-US" altLang="zh-CN" b="1" dirty="0">
                <a:latin typeface="宋体" pitchFamily="2" charset="-122"/>
                <a:ea typeface="宋体" pitchFamily="2" charset="-122"/>
              </a:rPr>
              <a:t> </a:t>
            </a:r>
          </a:p>
        </p:txBody>
      </p:sp>
      <p:sp>
        <p:nvSpPr>
          <p:cNvPr id="633870" name="Rectangle 14"/>
          <p:cNvSpPr>
            <a:spLocks noChangeArrowheads="1"/>
          </p:cNvSpPr>
          <p:nvPr/>
        </p:nvSpPr>
        <p:spPr bwMode="auto">
          <a:xfrm>
            <a:off x="6146800" y="4770438"/>
            <a:ext cx="2819400" cy="1066800"/>
          </a:xfrm>
          <a:prstGeom prst="rect">
            <a:avLst/>
          </a:prstGeom>
          <a:solidFill>
            <a:srgbClr val="00FF99"/>
          </a:solidFill>
          <a:ln w="12700" cap="sq">
            <a:noFill/>
            <a:miter lim="800000"/>
            <a:headEnd type="none" w="sm" len="sm"/>
            <a:tailEnd type="none" w="sm" len="sm"/>
          </a:ln>
        </p:spPr>
        <p:txBody>
          <a:bodyPr wrap="none" anchor="ctr"/>
          <a:lstStyle/>
          <a:p>
            <a:pPr algn="ctr"/>
            <a:endParaRPr lang="zh-CN" altLang="en-US" b="1">
              <a:ea typeface="宋体" pitchFamily="2" charset="-122"/>
            </a:endParaRPr>
          </a:p>
        </p:txBody>
      </p:sp>
      <p:sp>
        <p:nvSpPr>
          <p:cNvPr id="633871" name="Text Box 15"/>
          <p:cNvSpPr txBox="1">
            <a:spLocks noChangeArrowheads="1"/>
          </p:cNvSpPr>
          <p:nvPr/>
        </p:nvSpPr>
        <p:spPr bwMode="auto">
          <a:xfrm>
            <a:off x="8356600" y="5297488"/>
            <a:ext cx="609600" cy="519112"/>
          </a:xfrm>
          <a:prstGeom prst="rect">
            <a:avLst/>
          </a:prstGeom>
          <a:noFill/>
          <a:ln w="12700" cap="sq">
            <a:noFill/>
            <a:miter lim="800000"/>
            <a:headEnd type="none" w="sm" len="sm"/>
            <a:tailEnd type="none" w="sm" len="sm"/>
          </a:ln>
        </p:spPr>
        <p:txBody>
          <a:bodyPr>
            <a:spAutoFit/>
          </a:bodyPr>
          <a:lstStyle/>
          <a:p>
            <a:r>
              <a:rPr lang="zh-CN" altLang="en-US" b="1" i="1">
                <a:ea typeface="宋体" pitchFamily="2" charset="-122"/>
                <a:sym typeface="Symbol" pitchFamily="18" charset="2"/>
              </a:rPr>
              <a:t></a:t>
            </a:r>
            <a:endParaRPr lang="zh-CN" altLang="en-US" b="1" i="1">
              <a:ea typeface="宋体" pitchFamily="2" charset="-122"/>
            </a:endParaRPr>
          </a:p>
        </p:txBody>
      </p:sp>
      <p:grpSp>
        <p:nvGrpSpPr>
          <p:cNvPr id="2" name="Group 16"/>
          <p:cNvGrpSpPr>
            <a:grpSpLocks/>
          </p:cNvGrpSpPr>
          <p:nvPr/>
        </p:nvGrpSpPr>
        <p:grpSpPr bwMode="auto">
          <a:xfrm>
            <a:off x="6146800" y="4846638"/>
            <a:ext cx="1905000" cy="762000"/>
            <a:chOff x="1200" y="3216"/>
            <a:chExt cx="1200" cy="624"/>
          </a:xfrm>
        </p:grpSpPr>
        <p:sp>
          <p:nvSpPr>
            <p:cNvPr id="4110" name="Oval 17"/>
            <p:cNvSpPr>
              <a:spLocks noChangeArrowheads="1"/>
            </p:cNvSpPr>
            <p:nvPr/>
          </p:nvSpPr>
          <p:spPr bwMode="auto">
            <a:xfrm>
              <a:off x="1200" y="3216"/>
              <a:ext cx="1200" cy="624"/>
            </a:xfrm>
            <a:prstGeom prst="ellipse">
              <a:avLst/>
            </a:prstGeom>
            <a:solidFill>
              <a:srgbClr val="33CC33"/>
            </a:solidFill>
            <a:ln w="3175" cap="sq">
              <a:noFill/>
              <a:miter lim="800000"/>
              <a:headEnd type="none" w="sm" len="sm"/>
              <a:tailEnd type="none" w="sm" len="sm"/>
            </a:ln>
          </p:spPr>
          <p:txBody>
            <a:bodyPr wrap="none" anchor="ctr"/>
            <a:lstStyle/>
            <a:p>
              <a:endParaRPr lang="zh-CN" altLang="en-US"/>
            </a:p>
          </p:txBody>
        </p:sp>
        <p:sp>
          <p:nvSpPr>
            <p:cNvPr id="4111" name="Text Box 18"/>
            <p:cNvSpPr txBox="1">
              <a:spLocks noChangeArrowheads="1"/>
            </p:cNvSpPr>
            <p:nvPr/>
          </p:nvSpPr>
          <p:spPr bwMode="auto">
            <a:xfrm>
              <a:off x="1440" y="3360"/>
              <a:ext cx="265" cy="425"/>
            </a:xfrm>
            <a:prstGeom prst="rect">
              <a:avLst/>
            </a:prstGeom>
            <a:solidFill>
              <a:srgbClr val="33CC33"/>
            </a:solidFill>
            <a:ln w="12700" cap="sq">
              <a:noFill/>
              <a:miter lim="800000"/>
              <a:headEnd type="none" w="sm" len="sm"/>
              <a:tailEnd type="none" w="sm" len="sm"/>
            </a:ln>
          </p:spPr>
          <p:txBody>
            <a:bodyPr wrap="none">
              <a:spAutoFit/>
            </a:bodyPr>
            <a:lstStyle/>
            <a:p>
              <a:r>
                <a:rPr lang="en-US" altLang="zh-CN" b="1" i="1">
                  <a:ea typeface="宋体" pitchFamily="2" charset="-122"/>
                </a:rPr>
                <a:t>B</a:t>
              </a:r>
            </a:p>
          </p:txBody>
        </p:sp>
      </p:grpSp>
      <p:sp>
        <p:nvSpPr>
          <p:cNvPr id="633875" name="Oval 19"/>
          <p:cNvSpPr>
            <a:spLocks noChangeArrowheads="1"/>
          </p:cNvSpPr>
          <p:nvPr/>
        </p:nvSpPr>
        <p:spPr bwMode="auto">
          <a:xfrm>
            <a:off x="7594600" y="4922838"/>
            <a:ext cx="990600" cy="609600"/>
          </a:xfrm>
          <a:prstGeom prst="ellipse">
            <a:avLst/>
          </a:prstGeom>
          <a:solidFill>
            <a:srgbClr val="9933FF">
              <a:alpha val="50195"/>
            </a:srgbClr>
          </a:solidFill>
          <a:ln w="3175" cap="sq">
            <a:noFill/>
            <a:miter lim="800000"/>
            <a:headEnd type="none" w="sm" len="sm"/>
            <a:tailEnd type="none" w="sm" len="sm"/>
          </a:ln>
        </p:spPr>
        <p:txBody>
          <a:bodyPr wrap="none" anchor="ctr"/>
          <a:lstStyle/>
          <a:p>
            <a:endParaRPr lang="zh-CN" altLang="en-US"/>
          </a:p>
        </p:txBody>
      </p:sp>
      <p:sp>
        <p:nvSpPr>
          <p:cNvPr id="633876" name="Text Box 20"/>
          <p:cNvSpPr txBox="1">
            <a:spLocks noChangeArrowheads="1"/>
          </p:cNvSpPr>
          <p:nvPr/>
        </p:nvSpPr>
        <p:spPr bwMode="auto">
          <a:xfrm>
            <a:off x="7899400" y="4922838"/>
            <a:ext cx="441325" cy="519112"/>
          </a:xfrm>
          <a:prstGeom prst="rect">
            <a:avLst/>
          </a:prstGeom>
          <a:noFill/>
          <a:ln w="12700" cap="sq">
            <a:noFill/>
            <a:miter lim="800000"/>
            <a:headEnd type="none" w="sm" len="sm"/>
            <a:tailEnd type="none" w="sm" len="sm"/>
          </a:ln>
        </p:spPr>
        <p:txBody>
          <a:bodyPr>
            <a:spAutoFit/>
          </a:bodyPr>
          <a:lstStyle/>
          <a:p>
            <a:r>
              <a:rPr lang="en-US" altLang="zh-CN" b="1" i="1">
                <a:ea typeface="宋体" pitchFamily="2" charset="-122"/>
              </a:rPr>
              <a:t>A</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3863"/>
                                        </p:tgtEl>
                                        <p:attrNameLst>
                                          <p:attrName>style.visibility</p:attrName>
                                        </p:attrNameLst>
                                      </p:cBhvr>
                                      <p:to>
                                        <p:strVal val="visible"/>
                                      </p:to>
                                    </p:set>
                                    <p:animEffect transition="in" filter="wipe(left)">
                                      <p:cBhvr>
                                        <p:cTn id="7" dur="500"/>
                                        <p:tgtEl>
                                          <p:spTgt spid="63386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3864"/>
                                        </p:tgtEl>
                                        <p:attrNameLst>
                                          <p:attrName>style.visibility</p:attrName>
                                        </p:attrNameLst>
                                      </p:cBhvr>
                                      <p:to>
                                        <p:strVal val="visible"/>
                                      </p:to>
                                    </p:set>
                                    <p:animEffect transition="in" filter="wipe(left)">
                                      <p:cBhvr>
                                        <p:cTn id="11" dur="500"/>
                                        <p:tgtEl>
                                          <p:spTgt spid="6338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33865"/>
                                        </p:tgtEl>
                                        <p:attrNameLst>
                                          <p:attrName>style.visibility</p:attrName>
                                        </p:attrNameLst>
                                      </p:cBhvr>
                                      <p:to>
                                        <p:strVal val="visible"/>
                                      </p:to>
                                    </p:set>
                                    <p:animEffect transition="in" filter="wipe(left)">
                                      <p:cBhvr>
                                        <p:cTn id="16" dur="500"/>
                                        <p:tgtEl>
                                          <p:spTgt spid="6338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33868"/>
                                        </p:tgtEl>
                                        <p:attrNameLst>
                                          <p:attrName>style.visibility</p:attrName>
                                        </p:attrNameLst>
                                      </p:cBhvr>
                                      <p:to>
                                        <p:strVal val="visible"/>
                                      </p:to>
                                    </p:set>
                                    <p:animEffect transition="in" filter="wipe(left)">
                                      <p:cBhvr>
                                        <p:cTn id="21" dur="500"/>
                                        <p:tgtEl>
                                          <p:spTgt spid="6338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33869"/>
                                        </p:tgtEl>
                                        <p:attrNameLst>
                                          <p:attrName>style.visibility</p:attrName>
                                        </p:attrNameLst>
                                      </p:cBhvr>
                                      <p:to>
                                        <p:strVal val="visible"/>
                                      </p:to>
                                    </p:set>
                                    <p:animEffect transition="in" filter="wipe(left)">
                                      <p:cBhvr>
                                        <p:cTn id="26" dur="500"/>
                                        <p:tgtEl>
                                          <p:spTgt spid="63386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33870"/>
                                        </p:tgtEl>
                                        <p:attrNameLst>
                                          <p:attrName>style.visibility</p:attrName>
                                        </p:attrNameLst>
                                      </p:cBhvr>
                                      <p:to>
                                        <p:strVal val="visible"/>
                                      </p:to>
                                    </p:set>
                                    <p:animEffect transition="in" filter="wipe(left)">
                                      <p:cBhvr>
                                        <p:cTn id="31" dur="500"/>
                                        <p:tgtEl>
                                          <p:spTgt spid="633870"/>
                                        </p:tgtEl>
                                      </p:cBhvr>
                                    </p:animEffect>
                                  </p:childTnLst>
                                </p:cTn>
                              </p:par>
                            </p:childTnLst>
                          </p:cTn>
                        </p:par>
                        <p:par>
                          <p:cTn id="32" fill="hold">
                            <p:stCondLst>
                              <p:cond delay="500"/>
                            </p:stCondLst>
                            <p:childTnLst>
                              <p:par>
                                <p:cTn id="33" presetID="9" presetClass="entr" presetSubtype="0" fill="hold" grpId="0" nodeType="afterEffect">
                                  <p:stCondLst>
                                    <p:cond delay="0"/>
                                  </p:stCondLst>
                                  <p:iterate type="lt">
                                    <p:tmPct val="100000"/>
                                  </p:iterate>
                                  <p:childTnLst>
                                    <p:set>
                                      <p:cBhvr>
                                        <p:cTn id="34" dur="1" fill="hold">
                                          <p:stCondLst>
                                            <p:cond delay="0"/>
                                          </p:stCondLst>
                                        </p:cTn>
                                        <p:tgtEl>
                                          <p:spTgt spid="633871"/>
                                        </p:tgtEl>
                                        <p:attrNameLst>
                                          <p:attrName>style.visibility</p:attrName>
                                        </p:attrNameLst>
                                      </p:cBhvr>
                                      <p:to>
                                        <p:strVal val="visible"/>
                                      </p:to>
                                    </p:set>
                                    <p:animEffect transition="in" filter="dissolve">
                                      <p:cBhvr>
                                        <p:cTn id="35" dur="75"/>
                                        <p:tgtEl>
                                          <p:spTgt spid="633871"/>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out)">
                                      <p:cBhvr>
                                        <p:cTn id="40" dur="500"/>
                                        <p:tgtEl>
                                          <p:spTgt spid="2"/>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633875"/>
                                        </p:tgtEl>
                                        <p:attrNameLst>
                                          <p:attrName>style.visibility</p:attrName>
                                        </p:attrNameLst>
                                      </p:cBhvr>
                                      <p:to>
                                        <p:strVal val="visible"/>
                                      </p:to>
                                    </p:set>
                                    <p:animEffect transition="in" filter="wipe(left)">
                                      <p:cBhvr>
                                        <p:cTn id="44" dur="500"/>
                                        <p:tgtEl>
                                          <p:spTgt spid="633875"/>
                                        </p:tgtEl>
                                      </p:cBhvr>
                                    </p:animEffect>
                                  </p:childTnLst>
                                </p:cTn>
                              </p:par>
                            </p:childTnLst>
                          </p:cTn>
                        </p:par>
                        <p:par>
                          <p:cTn id="45" fill="hold">
                            <p:stCondLst>
                              <p:cond delay="1000"/>
                            </p:stCondLst>
                            <p:childTnLst>
                              <p:par>
                                <p:cTn id="46" presetID="9" presetClass="entr" presetSubtype="0" fill="hold" grpId="0" nodeType="afterEffect">
                                  <p:stCondLst>
                                    <p:cond delay="0"/>
                                  </p:stCondLst>
                                  <p:iterate type="lt">
                                    <p:tmPct val="100000"/>
                                  </p:iterate>
                                  <p:childTnLst>
                                    <p:set>
                                      <p:cBhvr>
                                        <p:cTn id="47" dur="1" fill="hold">
                                          <p:stCondLst>
                                            <p:cond delay="0"/>
                                          </p:stCondLst>
                                        </p:cTn>
                                        <p:tgtEl>
                                          <p:spTgt spid="633876"/>
                                        </p:tgtEl>
                                        <p:attrNameLst>
                                          <p:attrName>style.visibility</p:attrName>
                                        </p:attrNameLst>
                                      </p:cBhvr>
                                      <p:to>
                                        <p:strVal val="visible"/>
                                      </p:to>
                                    </p:set>
                                    <p:animEffect transition="in" filter="dissolve">
                                      <p:cBhvr>
                                        <p:cTn id="48" dur="75"/>
                                        <p:tgtEl>
                                          <p:spTgt spid="63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8" grpId="0" autoUpdateAnimBg="0"/>
      <p:bldP spid="633869" grpId="0" autoUpdateAnimBg="0"/>
      <p:bldP spid="633870" grpId="0" animBg="1" autoUpdateAnimBg="0"/>
      <p:bldP spid="633871" grpId="0" autoUpdateAnimBg="0"/>
      <p:bldP spid="633875" grpId="0" animBg="1"/>
      <p:bldP spid="6338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35910" name="Rectangle 6"/>
          <p:cNvSpPr>
            <a:spLocks noChangeArrowheads="1"/>
          </p:cNvSpPr>
          <p:nvPr/>
        </p:nvSpPr>
        <p:spPr bwMode="auto">
          <a:xfrm>
            <a:off x="971550" y="1773238"/>
            <a:ext cx="2447925" cy="519112"/>
          </a:xfrm>
          <a:prstGeom prst="rect">
            <a:avLst/>
          </a:prstGeom>
          <a:noFill/>
          <a:ln w="12700" cap="sq">
            <a:noFill/>
            <a:miter lim="800000"/>
            <a:headEnd type="none" w="sm" len="sm"/>
            <a:tailEnd type="none" w="sm" len="sm"/>
          </a:ln>
        </p:spPr>
        <p:txBody>
          <a:bodyPr>
            <a:spAutoFit/>
          </a:bodyPr>
          <a:lstStyle/>
          <a:p>
            <a:r>
              <a:rPr lang="en-US" altLang="zh-CN" b="1">
                <a:solidFill>
                  <a:srgbClr val="0000FF"/>
                </a:solidFill>
                <a:ea typeface="黑体" pitchFamily="49" charset="-122"/>
              </a:rPr>
              <a:t>3. </a:t>
            </a:r>
            <a:r>
              <a:rPr lang="zh-CN" altLang="en-US" b="1">
                <a:solidFill>
                  <a:srgbClr val="2736F7"/>
                </a:solidFill>
                <a:latin typeface="黑体" pitchFamily="49" charset="-122"/>
                <a:ea typeface="黑体" pitchFamily="49" charset="-122"/>
              </a:rPr>
              <a:t>事件的积</a:t>
            </a:r>
            <a:endParaRPr lang="en-US" altLang="zh-CN" b="1">
              <a:solidFill>
                <a:srgbClr val="2736F7"/>
              </a:solidFill>
              <a:ea typeface="黑体" pitchFamily="49" charset="-122"/>
            </a:endParaRPr>
          </a:p>
        </p:txBody>
      </p:sp>
      <p:graphicFrame>
        <p:nvGraphicFramePr>
          <p:cNvPr id="635911" name="Object 7"/>
          <p:cNvGraphicFramePr>
            <a:graphicFrameLocks noChangeAspect="1"/>
          </p:cNvGraphicFramePr>
          <p:nvPr/>
        </p:nvGraphicFramePr>
        <p:xfrm>
          <a:off x="2346325" y="3879850"/>
          <a:ext cx="4508500" cy="620713"/>
        </p:xfrm>
        <a:graphic>
          <a:graphicData uri="http://schemas.openxmlformats.org/presentationml/2006/ole">
            <p:oleObj spid="_x0000_s5122" name="公式" r:id="rId4" imgW="1473120" imgH="203040" progId="Equation.3">
              <p:embed/>
            </p:oleObj>
          </a:graphicData>
        </a:graphic>
      </p:graphicFrame>
      <p:graphicFrame>
        <p:nvGraphicFramePr>
          <p:cNvPr id="635912" name="Object 8"/>
          <p:cNvGraphicFramePr>
            <a:graphicFrameLocks noChangeAspect="1"/>
          </p:cNvGraphicFramePr>
          <p:nvPr/>
        </p:nvGraphicFramePr>
        <p:xfrm>
          <a:off x="1431925" y="2565400"/>
          <a:ext cx="6716713" cy="976313"/>
        </p:xfrm>
        <a:graphic>
          <a:graphicData uri="http://schemas.openxmlformats.org/presentationml/2006/ole">
            <p:oleObj spid="_x0000_s5123" name="公式" r:id="rId5" imgW="3060360" imgH="457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wipe(left)">
                                      <p:cBhvr>
                                        <p:cTn id="7" dur="500"/>
                                        <p:tgtEl>
                                          <p:spTgt spid="6359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5912"/>
                                        </p:tgtEl>
                                        <p:attrNameLst>
                                          <p:attrName>style.visibility</p:attrName>
                                        </p:attrNameLst>
                                      </p:cBhvr>
                                      <p:to>
                                        <p:strVal val="visible"/>
                                      </p:to>
                                    </p:set>
                                    <p:animEffect transition="in" filter="wipe(left)">
                                      <p:cBhvr>
                                        <p:cTn id="12" dur="500"/>
                                        <p:tgtEl>
                                          <p:spTgt spid="6359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5911"/>
                                        </p:tgtEl>
                                        <p:attrNameLst>
                                          <p:attrName>style.visibility</p:attrName>
                                        </p:attrNameLst>
                                      </p:cBhvr>
                                      <p:to>
                                        <p:strVal val="visible"/>
                                      </p:to>
                                    </p:set>
                                    <p:animEffect transition="in" filter="wipe(left)">
                                      <p:cBhvr>
                                        <p:cTn id="17" dur="500"/>
                                        <p:tgtEl>
                                          <p:spTgt spid="635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37958" name="Rectangle 6"/>
          <p:cNvSpPr>
            <a:spLocks noChangeArrowheads="1"/>
          </p:cNvSpPr>
          <p:nvPr/>
        </p:nvSpPr>
        <p:spPr bwMode="auto">
          <a:xfrm>
            <a:off x="1258888" y="3429000"/>
            <a:ext cx="4267200" cy="519113"/>
          </a:xfrm>
          <a:prstGeom prst="rect">
            <a:avLst/>
          </a:prstGeom>
          <a:noFill/>
          <a:ln w="12700" cap="sq">
            <a:noFill/>
            <a:miter lim="800000"/>
            <a:headEnd type="none" w="sm" len="sm"/>
            <a:tailEnd type="none" w="sm" len="sm"/>
          </a:ln>
        </p:spPr>
        <p:txBody>
          <a:bodyPr>
            <a:spAutoFit/>
          </a:bodyPr>
          <a:lstStyle/>
          <a:p>
            <a:r>
              <a:rPr lang="zh-CN" altLang="en-US" b="1">
                <a:latin typeface="宋体" pitchFamily="2" charset="-122"/>
                <a:ea typeface="宋体" pitchFamily="2" charset="-122"/>
              </a:rPr>
              <a:t>图示事件</a:t>
            </a:r>
            <a:r>
              <a:rPr lang="en-US" altLang="zh-CN" b="1" i="1">
                <a:ea typeface="宋体" pitchFamily="2" charset="-122"/>
              </a:rPr>
              <a:t>A</a:t>
            </a:r>
            <a:r>
              <a:rPr lang="zh-CN" altLang="en-US" b="1">
                <a:latin typeface="宋体" pitchFamily="2" charset="-122"/>
                <a:ea typeface="宋体" pitchFamily="2" charset="-122"/>
              </a:rPr>
              <a:t>与</a:t>
            </a:r>
            <a:r>
              <a:rPr lang="en-US" altLang="zh-CN" b="1" i="1">
                <a:ea typeface="宋体" pitchFamily="2" charset="-122"/>
              </a:rPr>
              <a:t>B</a:t>
            </a:r>
            <a:r>
              <a:rPr lang="en-US" altLang="zh-CN" sz="2400" b="1" i="1">
                <a:ea typeface="宋体" pitchFamily="2" charset="-122"/>
              </a:rPr>
              <a:t> </a:t>
            </a:r>
            <a:r>
              <a:rPr lang="zh-CN" altLang="en-US" b="1">
                <a:latin typeface="宋体" pitchFamily="2" charset="-122"/>
                <a:ea typeface="宋体" pitchFamily="2" charset="-122"/>
              </a:rPr>
              <a:t>的积</a:t>
            </a:r>
            <a:r>
              <a:rPr lang="zh-CN" altLang="en-US" b="1">
                <a:ea typeface="宋体" pitchFamily="2" charset="-122"/>
              </a:rPr>
              <a:t>事件</a:t>
            </a:r>
            <a:r>
              <a:rPr lang="en-US" altLang="zh-CN" b="1">
                <a:ea typeface="宋体" pitchFamily="2" charset="-122"/>
              </a:rPr>
              <a:t>.</a:t>
            </a:r>
          </a:p>
        </p:txBody>
      </p:sp>
      <p:sp>
        <p:nvSpPr>
          <p:cNvPr id="637959" name="Rectangle 7"/>
          <p:cNvSpPr>
            <a:spLocks noChangeArrowheads="1"/>
          </p:cNvSpPr>
          <p:nvPr/>
        </p:nvSpPr>
        <p:spPr bwMode="auto">
          <a:xfrm>
            <a:off x="3011488" y="4343400"/>
            <a:ext cx="3581400" cy="1600200"/>
          </a:xfrm>
          <a:prstGeom prst="rect">
            <a:avLst/>
          </a:prstGeom>
          <a:solidFill>
            <a:srgbClr val="33CC33"/>
          </a:solidFill>
          <a:ln w="28575" cap="sq">
            <a:noFill/>
            <a:miter lim="800000"/>
            <a:headEnd type="none" w="sm" len="sm"/>
            <a:tailEnd type="none" w="sm" len="sm"/>
          </a:ln>
        </p:spPr>
        <p:txBody>
          <a:bodyPr wrap="none" anchor="ctr"/>
          <a:lstStyle/>
          <a:p>
            <a:endParaRPr lang="zh-CN" altLang="en-US"/>
          </a:p>
        </p:txBody>
      </p:sp>
      <p:sp>
        <p:nvSpPr>
          <p:cNvPr id="637960" name="Text Box 8"/>
          <p:cNvSpPr txBox="1">
            <a:spLocks noChangeArrowheads="1"/>
          </p:cNvSpPr>
          <p:nvPr/>
        </p:nvSpPr>
        <p:spPr bwMode="auto">
          <a:xfrm>
            <a:off x="6059488" y="5403850"/>
            <a:ext cx="609600" cy="519113"/>
          </a:xfrm>
          <a:prstGeom prst="rect">
            <a:avLst/>
          </a:prstGeom>
          <a:noFill/>
          <a:ln w="12700" cap="sq">
            <a:noFill/>
            <a:miter lim="800000"/>
            <a:headEnd type="none" w="sm" len="sm"/>
            <a:tailEnd type="none" w="sm" len="sm"/>
          </a:ln>
        </p:spPr>
        <p:txBody>
          <a:bodyPr>
            <a:spAutoFit/>
          </a:bodyPr>
          <a:lstStyle/>
          <a:p>
            <a:r>
              <a:rPr lang="zh-CN" altLang="en-US" b="1" i="1">
                <a:ea typeface="宋体" pitchFamily="2" charset="-122"/>
                <a:sym typeface="Symbol" pitchFamily="18" charset="2"/>
              </a:rPr>
              <a:t></a:t>
            </a:r>
            <a:endParaRPr lang="zh-CN" altLang="en-US" b="1" i="1">
              <a:ea typeface="宋体" pitchFamily="2" charset="-122"/>
            </a:endParaRPr>
          </a:p>
        </p:txBody>
      </p:sp>
      <p:sp>
        <p:nvSpPr>
          <p:cNvPr id="637961" name="Oval 9"/>
          <p:cNvSpPr>
            <a:spLocks noChangeArrowheads="1"/>
          </p:cNvSpPr>
          <p:nvPr/>
        </p:nvSpPr>
        <p:spPr bwMode="auto">
          <a:xfrm>
            <a:off x="3621088" y="4800600"/>
            <a:ext cx="1219200" cy="838200"/>
          </a:xfrm>
          <a:prstGeom prst="ellipse">
            <a:avLst/>
          </a:prstGeom>
          <a:solidFill>
            <a:srgbClr val="9933FF"/>
          </a:solidFill>
          <a:ln w="28575" cap="sq">
            <a:noFill/>
            <a:miter lim="800000"/>
            <a:headEnd type="none" w="sm" len="sm"/>
            <a:tailEnd type="none" w="sm" len="sm"/>
          </a:ln>
        </p:spPr>
        <p:txBody>
          <a:bodyPr wrap="none" anchor="ctr"/>
          <a:lstStyle/>
          <a:p>
            <a:endParaRPr lang="zh-CN" altLang="en-US"/>
          </a:p>
        </p:txBody>
      </p:sp>
      <p:sp>
        <p:nvSpPr>
          <p:cNvPr id="637962" name="Text Box 10"/>
          <p:cNvSpPr txBox="1">
            <a:spLocks noChangeArrowheads="1"/>
          </p:cNvSpPr>
          <p:nvPr/>
        </p:nvSpPr>
        <p:spPr bwMode="auto">
          <a:xfrm>
            <a:off x="3773488" y="4953000"/>
            <a:ext cx="420687" cy="519113"/>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sp>
        <p:nvSpPr>
          <p:cNvPr id="637963" name="Oval 11"/>
          <p:cNvSpPr>
            <a:spLocks noChangeArrowheads="1"/>
          </p:cNvSpPr>
          <p:nvPr/>
        </p:nvSpPr>
        <p:spPr bwMode="auto">
          <a:xfrm>
            <a:off x="4306888" y="4800600"/>
            <a:ext cx="1600200" cy="762000"/>
          </a:xfrm>
          <a:prstGeom prst="ellipse">
            <a:avLst/>
          </a:prstGeom>
          <a:solidFill>
            <a:srgbClr val="FFFFFF">
              <a:alpha val="50195"/>
            </a:srgbClr>
          </a:solidFill>
          <a:ln w="28575" cap="sq">
            <a:noFill/>
            <a:miter lim="800000"/>
            <a:headEnd type="none" w="sm" len="sm"/>
            <a:tailEnd type="none" w="sm" len="sm"/>
          </a:ln>
        </p:spPr>
        <p:txBody>
          <a:bodyPr wrap="none" anchor="ctr"/>
          <a:lstStyle/>
          <a:p>
            <a:endParaRPr lang="zh-CN" altLang="en-US"/>
          </a:p>
        </p:txBody>
      </p:sp>
      <p:sp>
        <p:nvSpPr>
          <p:cNvPr id="637964" name="Text Box 12"/>
          <p:cNvSpPr txBox="1">
            <a:spLocks noChangeArrowheads="1"/>
          </p:cNvSpPr>
          <p:nvPr/>
        </p:nvSpPr>
        <p:spPr bwMode="auto">
          <a:xfrm>
            <a:off x="5297488" y="4953000"/>
            <a:ext cx="420687" cy="519113"/>
          </a:xfrm>
          <a:prstGeom prst="rect">
            <a:avLst/>
          </a:prstGeom>
          <a:noFill/>
          <a:ln w="12700" cap="sq">
            <a:noFill/>
            <a:miter lim="800000"/>
            <a:headEnd type="none" w="sm" len="sm"/>
            <a:tailEnd type="none" w="sm" len="sm"/>
          </a:ln>
        </p:spPr>
        <p:txBody>
          <a:bodyPr wrap="none">
            <a:spAutoFit/>
          </a:bodyPr>
          <a:lstStyle/>
          <a:p>
            <a:r>
              <a:rPr lang="en-US" altLang="zh-CN" b="1" i="1">
                <a:ea typeface="华文宋体" pitchFamily="2" charset="-122"/>
              </a:rPr>
              <a:t>B</a:t>
            </a:r>
          </a:p>
        </p:txBody>
      </p:sp>
      <p:sp>
        <p:nvSpPr>
          <p:cNvPr id="637965" name="Text Box 13"/>
          <p:cNvSpPr txBox="1">
            <a:spLocks noChangeArrowheads="1"/>
          </p:cNvSpPr>
          <p:nvPr/>
        </p:nvSpPr>
        <p:spPr bwMode="auto">
          <a:xfrm>
            <a:off x="4230688" y="4876800"/>
            <a:ext cx="657225" cy="519113"/>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AB</a:t>
            </a:r>
          </a:p>
        </p:txBody>
      </p:sp>
      <p:sp>
        <p:nvSpPr>
          <p:cNvPr id="121867" name="Rectangle 14"/>
          <p:cNvSpPr>
            <a:spLocks noChangeArrowheads="1"/>
          </p:cNvSpPr>
          <p:nvPr/>
        </p:nvSpPr>
        <p:spPr bwMode="auto">
          <a:xfrm>
            <a:off x="1028700" y="1524000"/>
            <a:ext cx="7773988" cy="1758950"/>
          </a:xfrm>
          <a:prstGeom prst="rect">
            <a:avLst/>
          </a:prstGeom>
          <a:noFill/>
          <a:ln w="12700" cap="sq">
            <a:noFill/>
            <a:miter lim="800000"/>
            <a:headEnd type="none" w="sm" len="sm"/>
            <a:tailEnd type="none" w="sm" len="sm"/>
          </a:ln>
        </p:spPr>
        <p:txBody>
          <a:bodyPr>
            <a:spAutoFit/>
          </a:bodyPr>
          <a:lstStyle/>
          <a:p>
            <a:pPr>
              <a:lnSpc>
                <a:spcPct val="130000"/>
              </a:lnSpc>
              <a:spcBef>
                <a:spcPct val="50000"/>
              </a:spcBef>
            </a:pPr>
            <a:r>
              <a:rPr lang="zh-CN" altLang="en-US" b="1">
                <a:solidFill>
                  <a:srgbClr val="0000FF"/>
                </a:solidFill>
                <a:ea typeface="黑体" pitchFamily="49" charset="-122"/>
              </a:rPr>
              <a:t>实例</a:t>
            </a:r>
            <a:r>
              <a:rPr lang="zh-CN" altLang="en-US" b="1">
                <a:ea typeface="宋体" pitchFamily="2" charset="-122"/>
              </a:rPr>
              <a:t>   若某种产品的合格与否是由该产品的长度                        与直径是否合格所决定</a:t>
            </a:r>
            <a:r>
              <a:rPr lang="en-US" altLang="zh-CN" b="1">
                <a:ea typeface="宋体" pitchFamily="2" charset="-122"/>
              </a:rPr>
              <a:t>,</a:t>
            </a:r>
            <a:r>
              <a:rPr lang="zh-CN" altLang="en-US" b="1">
                <a:ea typeface="宋体" pitchFamily="2" charset="-122"/>
              </a:rPr>
              <a:t>因此“</a:t>
            </a:r>
            <a:r>
              <a:rPr lang="zh-CN" altLang="en-US" b="1">
                <a:solidFill>
                  <a:srgbClr val="FF0000"/>
                </a:solidFill>
                <a:ea typeface="宋体" pitchFamily="2" charset="-122"/>
              </a:rPr>
              <a:t>产品合格</a:t>
            </a:r>
            <a:r>
              <a:rPr lang="zh-CN" altLang="en-US" b="1">
                <a:ea typeface="宋体" pitchFamily="2" charset="-122"/>
              </a:rPr>
              <a:t>”是“</a:t>
            </a:r>
            <a:r>
              <a:rPr lang="zh-CN" altLang="en-US" b="1">
                <a:solidFill>
                  <a:srgbClr val="0000FF"/>
                </a:solidFill>
                <a:ea typeface="宋体" pitchFamily="2" charset="-122"/>
              </a:rPr>
              <a:t>长度合格</a:t>
            </a:r>
            <a:r>
              <a:rPr lang="zh-CN" altLang="en-US" b="1">
                <a:ea typeface="宋体" pitchFamily="2" charset="-122"/>
              </a:rPr>
              <a:t>”与“</a:t>
            </a:r>
            <a:r>
              <a:rPr lang="zh-CN" altLang="en-US" b="1">
                <a:solidFill>
                  <a:srgbClr val="006600"/>
                </a:solidFill>
                <a:ea typeface="宋体" pitchFamily="2" charset="-122"/>
              </a:rPr>
              <a:t>直径合格</a:t>
            </a:r>
            <a:r>
              <a:rPr lang="zh-CN" altLang="en-US" b="1">
                <a:ea typeface="宋体" pitchFamily="2" charset="-122"/>
              </a:rPr>
              <a:t>”的积事件</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animEffect transition="in" filter="wipe(left)">
                                      <p:cBhvr>
                                        <p:cTn id="7" dur="500"/>
                                        <p:tgtEl>
                                          <p:spTgt spid="6379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7959"/>
                                        </p:tgtEl>
                                        <p:attrNameLst>
                                          <p:attrName>style.visibility</p:attrName>
                                        </p:attrNameLst>
                                      </p:cBhvr>
                                      <p:to>
                                        <p:strVal val="visible"/>
                                      </p:to>
                                    </p:set>
                                    <p:animEffect transition="in" filter="wipe(left)">
                                      <p:cBhvr>
                                        <p:cTn id="12" dur="500"/>
                                        <p:tgtEl>
                                          <p:spTgt spid="637959"/>
                                        </p:tgtEl>
                                      </p:cBhvr>
                                    </p:animEffect>
                                  </p:childTnLst>
                                </p:cTn>
                              </p:par>
                            </p:childTnLst>
                          </p:cTn>
                        </p:par>
                        <p:par>
                          <p:cTn id="13" fill="hold">
                            <p:stCondLst>
                              <p:cond delay="500"/>
                            </p:stCondLst>
                            <p:childTnLst>
                              <p:par>
                                <p:cTn id="14" presetID="22" presetClass="entr" presetSubtype="8" fill="hold" grpId="0" nodeType="afterEffect">
                                  <p:stCondLst>
                                    <p:cond delay="0"/>
                                  </p:stCondLst>
                                  <p:iterate type="lt">
                                    <p:tmPct val="100000"/>
                                  </p:iterate>
                                  <p:childTnLst>
                                    <p:set>
                                      <p:cBhvr>
                                        <p:cTn id="15" dur="1" fill="hold">
                                          <p:stCondLst>
                                            <p:cond delay="0"/>
                                          </p:stCondLst>
                                        </p:cTn>
                                        <p:tgtEl>
                                          <p:spTgt spid="637960"/>
                                        </p:tgtEl>
                                        <p:attrNameLst>
                                          <p:attrName>style.visibility</p:attrName>
                                        </p:attrNameLst>
                                      </p:cBhvr>
                                      <p:to>
                                        <p:strVal val="visible"/>
                                      </p:to>
                                    </p:set>
                                    <p:animEffect transition="in" filter="wipe(left)">
                                      <p:cBhvr>
                                        <p:cTn id="16" dur="75"/>
                                        <p:tgtEl>
                                          <p:spTgt spid="6379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37961"/>
                                        </p:tgtEl>
                                        <p:attrNameLst>
                                          <p:attrName>style.visibility</p:attrName>
                                        </p:attrNameLst>
                                      </p:cBhvr>
                                      <p:to>
                                        <p:strVal val="visible"/>
                                      </p:to>
                                    </p:set>
                                    <p:animEffect transition="in" filter="wipe(left)">
                                      <p:cBhvr>
                                        <p:cTn id="21" dur="500"/>
                                        <p:tgtEl>
                                          <p:spTgt spid="63796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637962"/>
                                        </p:tgtEl>
                                        <p:attrNameLst>
                                          <p:attrName>style.visibility</p:attrName>
                                        </p:attrNameLst>
                                      </p:cBhvr>
                                      <p:to>
                                        <p:strVal val="visible"/>
                                      </p:to>
                                    </p:set>
                                    <p:animEffect transition="in" filter="wipe(left)">
                                      <p:cBhvr>
                                        <p:cTn id="26" dur="75"/>
                                        <p:tgtEl>
                                          <p:spTgt spid="637962"/>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637963"/>
                                        </p:tgtEl>
                                        <p:attrNameLst>
                                          <p:attrName>style.visibility</p:attrName>
                                        </p:attrNameLst>
                                      </p:cBhvr>
                                      <p:to>
                                        <p:strVal val="visible"/>
                                      </p:to>
                                    </p:set>
                                    <p:anim calcmode="lin" valueType="num">
                                      <p:cBhvr>
                                        <p:cTn id="31" dur="500" fill="hold"/>
                                        <p:tgtEl>
                                          <p:spTgt spid="637963"/>
                                        </p:tgtEl>
                                        <p:attrNameLst>
                                          <p:attrName>ppt_w</p:attrName>
                                        </p:attrNameLst>
                                      </p:cBhvr>
                                      <p:tavLst>
                                        <p:tav tm="0">
                                          <p:val>
                                            <p:fltVal val="0"/>
                                          </p:val>
                                        </p:tav>
                                        <p:tav tm="100000">
                                          <p:val>
                                            <p:strVal val="#ppt_w"/>
                                          </p:val>
                                        </p:tav>
                                      </p:tavLst>
                                    </p:anim>
                                    <p:anim calcmode="lin" valueType="num">
                                      <p:cBhvr>
                                        <p:cTn id="32" dur="500" fill="hold"/>
                                        <p:tgtEl>
                                          <p:spTgt spid="637963"/>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637964"/>
                                        </p:tgtEl>
                                        <p:attrNameLst>
                                          <p:attrName>style.visibility</p:attrName>
                                        </p:attrNameLst>
                                      </p:cBhvr>
                                      <p:to>
                                        <p:strVal val="visible"/>
                                      </p:to>
                                    </p:set>
                                    <p:animEffect transition="in" filter="wipe(left)">
                                      <p:cBhvr>
                                        <p:cTn id="37" dur="75"/>
                                        <p:tgtEl>
                                          <p:spTgt spid="63796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iterate type="lt">
                                    <p:tmPct val="100000"/>
                                  </p:iterate>
                                  <p:childTnLst>
                                    <p:set>
                                      <p:cBhvr>
                                        <p:cTn id="41" dur="1" fill="hold">
                                          <p:stCondLst>
                                            <p:cond delay="0"/>
                                          </p:stCondLst>
                                        </p:cTn>
                                        <p:tgtEl>
                                          <p:spTgt spid="637965"/>
                                        </p:tgtEl>
                                        <p:attrNameLst>
                                          <p:attrName>style.visibility</p:attrName>
                                        </p:attrNameLst>
                                      </p:cBhvr>
                                      <p:to>
                                        <p:strVal val="visible"/>
                                      </p:to>
                                    </p:set>
                                    <p:animEffect transition="in" filter="dissolve">
                                      <p:cBhvr>
                                        <p:cTn id="42" dur="75"/>
                                        <p:tgtEl>
                                          <p:spTgt spid="637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8" grpId="0" autoUpdateAnimBg="0"/>
      <p:bldP spid="637959" grpId="0" animBg="1"/>
      <p:bldP spid="637960" grpId="0" autoUpdateAnimBg="0"/>
      <p:bldP spid="637961" grpId="0" animBg="1"/>
      <p:bldP spid="637962" grpId="0" autoUpdateAnimBg="0"/>
      <p:bldP spid="637963" grpId="0" animBg="1"/>
      <p:bldP spid="637964" grpId="0" autoUpdateAnimBg="0"/>
      <p:bldP spid="63796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0" name="Rectangle 4"/>
          <p:cNvSpPr>
            <a:spLocks noChangeArrowheads="1"/>
          </p:cNvSpPr>
          <p:nvPr/>
        </p:nvSpPr>
        <p:spPr bwMode="auto">
          <a:xfrm>
            <a:off x="1042988" y="1916113"/>
            <a:ext cx="4470400" cy="519112"/>
          </a:xfrm>
          <a:prstGeom prst="rect">
            <a:avLst/>
          </a:prstGeom>
          <a:noFill/>
          <a:ln w="12700" cap="sq">
            <a:noFill/>
            <a:miter lim="800000"/>
            <a:headEnd type="none" w="sm" len="sm"/>
            <a:tailEnd type="none" w="sm" len="sm"/>
          </a:ln>
        </p:spPr>
        <p:txBody>
          <a:bodyPr>
            <a:spAutoFit/>
          </a:bodyPr>
          <a:lstStyle/>
          <a:p>
            <a:r>
              <a:rPr lang="zh-CN" altLang="en-US" b="1">
                <a:solidFill>
                  <a:srgbClr val="2736F7"/>
                </a:solidFill>
                <a:ea typeface="黑体" pitchFamily="49" charset="-122"/>
              </a:rPr>
              <a:t>和事件与积事件的运算性质</a:t>
            </a:r>
          </a:p>
        </p:txBody>
      </p:sp>
      <p:graphicFrame>
        <p:nvGraphicFramePr>
          <p:cNvPr id="695301" name="Object 5"/>
          <p:cNvGraphicFramePr>
            <a:graphicFrameLocks noChangeAspect="1"/>
          </p:cNvGraphicFramePr>
          <p:nvPr/>
        </p:nvGraphicFramePr>
        <p:xfrm>
          <a:off x="1957388" y="2760663"/>
          <a:ext cx="1625600" cy="381000"/>
        </p:xfrm>
        <a:graphic>
          <a:graphicData uri="http://schemas.openxmlformats.org/presentationml/2006/ole">
            <p:oleObj spid="_x0000_s6146" name="Equation" r:id="rId4" imgW="1625400" imgH="380880" progId="Equation.3">
              <p:embed/>
            </p:oleObj>
          </a:graphicData>
        </a:graphic>
      </p:graphicFrame>
      <p:graphicFrame>
        <p:nvGraphicFramePr>
          <p:cNvPr id="695302" name="Object 6"/>
          <p:cNvGraphicFramePr>
            <a:graphicFrameLocks noChangeAspect="1"/>
          </p:cNvGraphicFramePr>
          <p:nvPr/>
        </p:nvGraphicFramePr>
        <p:xfrm>
          <a:off x="4014788" y="2668588"/>
          <a:ext cx="1905000" cy="533400"/>
        </p:xfrm>
        <a:graphic>
          <a:graphicData uri="http://schemas.openxmlformats.org/presentationml/2006/ole">
            <p:oleObj spid="_x0000_s6147" name="Equation" r:id="rId5" imgW="723600" imgH="203040" progId="Equation.3">
              <p:embed/>
            </p:oleObj>
          </a:graphicData>
        </a:graphic>
      </p:graphicFrame>
      <p:graphicFrame>
        <p:nvGraphicFramePr>
          <p:cNvPr id="695303" name="Object 7"/>
          <p:cNvGraphicFramePr>
            <a:graphicFrameLocks noChangeAspect="1"/>
          </p:cNvGraphicFramePr>
          <p:nvPr/>
        </p:nvGraphicFramePr>
        <p:xfrm>
          <a:off x="6227763" y="2636838"/>
          <a:ext cx="1728787" cy="512762"/>
        </p:xfrm>
        <a:graphic>
          <a:graphicData uri="http://schemas.openxmlformats.org/presentationml/2006/ole">
            <p:oleObj spid="_x0000_s6148" name="Equation" r:id="rId6" imgW="685800" imgH="203040" progId="Equation.3">
              <p:embed/>
            </p:oleObj>
          </a:graphicData>
        </a:graphic>
      </p:graphicFrame>
      <p:graphicFrame>
        <p:nvGraphicFramePr>
          <p:cNvPr id="695304" name="Object 8"/>
          <p:cNvGraphicFramePr>
            <a:graphicFrameLocks noChangeAspect="1"/>
          </p:cNvGraphicFramePr>
          <p:nvPr/>
        </p:nvGraphicFramePr>
        <p:xfrm>
          <a:off x="2135188" y="3668713"/>
          <a:ext cx="1625600" cy="381000"/>
        </p:xfrm>
        <a:graphic>
          <a:graphicData uri="http://schemas.openxmlformats.org/presentationml/2006/ole">
            <p:oleObj spid="_x0000_s6149" name="Equation" r:id="rId7" imgW="1625400" imgH="380880" progId="Equation.3">
              <p:embed/>
            </p:oleObj>
          </a:graphicData>
        </a:graphic>
      </p:graphicFrame>
      <p:graphicFrame>
        <p:nvGraphicFramePr>
          <p:cNvPr id="695305" name="Object 9"/>
          <p:cNvGraphicFramePr>
            <a:graphicFrameLocks noChangeAspect="1"/>
          </p:cNvGraphicFramePr>
          <p:nvPr/>
        </p:nvGraphicFramePr>
        <p:xfrm>
          <a:off x="4333875" y="3643313"/>
          <a:ext cx="1722438" cy="501650"/>
        </p:xfrm>
        <a:graphic>
          <a:graphicData uri="http://schemas.openxmlformats.org/presentationml/2006/ole">
            <p:oleObj spid="_x0000_s6150" name="Equation" r:id="rId8" imgW="698400" imgH="203040" progId="Equation.3">
              <p:embed/>
            </p:oleObj>
          </a:graphicData>
        </a:graphic>
      </p:graphicFrame>
      <p:graphicFrame>
        <p:nvGraphicFramePr>
          <p:cNvPr id="695306" name="Object 10"/>
          <p:cNvGraphicFramePr>
            <a:graphicFrameLocks noChangeAspect="1"/>
          </p:cNvGraphicFramePr>
          <p:nvPr/>
        </p:nvGraphicFramePr>
        <p:xfrm>
          <a:off x="6372225" y="3644900"/>
          <a:ext cx="1728788" cy="488950"/>
        </p:xfrm>
        <a:graphic>
          <a:graphicData uri="http://schemas.openxmlformats.org/presentationml/2006/ole">
            <p:oleObj spid="_x0000_s6151" name="Equation" r:id="rId9" imgW="672840" imgH="190440" progId="Equation.3">
              <p:embed/>
            </p:oleObj>
          </a:graphicData>
        </a:graphic>
      </p:graphicFrame>
      <p:sp>
        <p:nvSpPr>
          <p:cNvPr id="6153" name="Rectangle 12"/>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154" name="Text Box 13"/>
          <p:cNvSpPr txBox="1">
            <a:spLocks noChangeArrowheads="1"/>
          </p:cNvSpPr>
          <p:nvPr/>
        </p:nvSpPr>
        <p:spPr bwMode="auto">
          <a:xfrm>
            <a:off x="1619250" y="4868863"/>
            <a:ext cx="6792913" cy="519112"/>
          </a:xfrm>
          <a:prstGeom prst="rect">
            <a:avLst/>
          </a:prstGeom>
          <a:noFill/>
          <a:ln w="9525">
            <a:noFill/>
            <a:miter lim="800000"/>
            <a:headEnd/>
            <a:tailEnd/>
          </a:ln>
        </p:spPr>
        <p:txBody>
          <a:bodyPr wrap="none">
            <a:spAutoFit/>
          </a:bodyPr>
          <a:lstStyle/>
          <a:p>
            <a:r>
              <a:rPr lang="zh-CN" altLang="en-US"/>
              <a:t>恒用：</a:t>
            </a:r>
            <a:r>
              <a:rPr lang="en-US" altLang="zh-CN" i="1"/>
              <a:t>U</a:t>
            </a:r>
            <a:r>
              <a:rPr lang="zh-CN" altLang="en-US"/>
              <a:t>表示必然事件，</a:t>
            </a:r>
            <a:r>
              <a:rPr lang="en-US" altLang="zh-CN" i="1"/>
              <a:t>V </a:t>
            </a:r>
            <a:r>
              <a:rPr lang="zh-CN" altLang="en-US"/>
              <a:t>表示不可能事件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5300"/>
                                        </p:tgtEl>
                                        <p:attrNameLst>
                                          <p:attrName>style.visibility</p:attrName>
                                        </p:attrNameLst>
                                      </p:cBhvr>
                                      <p:to>
                                        <p:strVal val="visible"/>
                                      </p:to>
                                    </p:set>
                                    <p:animEffect transition="in" filter="wipe(left)">
                                      <p:cBhvr>
                                        <p:cTn id="7" dur="500"/>
                                        <p:tgtEl>
                                          <p:spTgt spid="69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5301"/>
                                        </p:tgtEl>
                                        <p:attrNameLst>
                                          <p:attrName>style.visibility</p:attrName>
                                        </p:attrNameLst>
                                      </p:cBhvr>
                                      <p:to>
                                        <p:strVal val="visible"/>
                                      </p:to>
                                    </p:set>
                                    <p:animEffect transition="in" filter="wipe(left)">
                                      <p:cBhvr>
                                        <p:cTn id="12" dur="500"/>
                                        <p:tgtEl>
                                          <p:spTgt spid="695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5302"/>
                                        </p:tgtEl>
                                        <p:attrNameLst>
                                          <p:attrName>style.visibility</p:attrName>
                                        </p:attrNameLst>
                                      </p:cBhvr>
                                      <p:to>
                                        <p:strVal val="visible"/>
                                      </p:to>
                                    </p:set>
                                    <p:animEffect transition="in" filter="wipe(left)">
                                      <p:cBhvr>
                                        <p:cTn id="17" dur="500"/>
                                        <p:tgtEl>
                                          <p:spTgt spid="6953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5303"/>
                                        </p:tgtEl>
                                        <p:attrNameLst>
                                          <p:attrName>style.visibility</p:attrName>
                                        </p:attrNameLst>
                                      </p:cBhvr>
                                      <p:to>
                                        <p:strVal val="visible"/>
                                      </p:to>
                                    </p:set>
                                    <p:animEffect transition="in" filter="wipe(left)">
                                      <p:cBhvr>
                                        <p:cTn id="22" dur="500"/>
                                        <p:tgtEl>
                                          <p:spTgt spid="6953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5304"/>
                                        </p:tgtEl>
                                        <p:attrNameLst>
                                          <p:attrName>style.visibility</p:attrName>
                                        </p:attrNameLst>
                                      </p:cBhvr>
                                      <p:to>
                                        <p:strVal val="visible"/>
                                      </p:to>
                                    </p:set>
                                    <p:animEffect transition="in" filter="wipe(left)">
                                      <p:cBhvr>
                                        <p:cTn id="27" dur="500"/>
                                        <p:tgtEl>
                                          <p:spTgt spid="6953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5305"/>
                                        </p:tgtEl>
                                        <p:attrNameLst>
                                          <p:attrName>style.visibility</p:attrName>
                                        </p:attrNameLst>
                                      </p:cBhvr>
                                      <p:to>
                                        <p:strVal val="visible"/>
                                      </p:to>
                                    </p:set>
                                    <p:animEffect transition="in" filter="wipe(left)">
                                      <p:cBhvr>
                                        <p:cTn id="32" dur="500"/>
                                        <p:tgtEl>
                                          <p:spTgt spid="6953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95306"/>
                                        </p:tgtEl>
                                        <p:attrNameLst>
                                          <p:attrName>style.visibility</p:attrName>
                                        </p:attrNameLst>
                                      </p:cBhvr>
                                      <p:to>
                                        <p:strVal val="visible"/>
                                      </p:to>
                                    </p:set>
                                    <p:animEffect transition="in" filter="wipe(left)">
                                      <p:cBhvr>
                                        <p:cTn id="37" dur="500"/>
                                        <p:tgtEl>
                                          <p:spTgt spid="69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40006" name="Text Box 6"/>
          <p:cNvSpPr txBox="1">
            <a:spLocks noChangeArrowheads="1"/>
          </p:cNvSpPr>
          <p:nvPr/>
        </p:nvSpPr>
        <p:spPr bwMode="auto">
          <a:xfrm>
            <a:off x="1116013" y="2214563"/>
            <a:ext cx="7620000" cy="1692275"/>
          </a:xfrm>
          <a:prstGeom prst="rect">
            <a:avLst/>
          </a:prstGeom>
          <a:noFill/>
          <a:ln w="12700" cap="sq">
            <a:noFill/>
            <a:miter lim="800000"/>
            <a:headEnd type="none" w="sm" len="sm"/>
            <a:tailEnd type="none" w="sm" len="sm"/>
          </a:ln>
        </p:spPr>
        <p:txBody>
          <a:bodyPr>
            <a:spAutoFit/>
          </a:bodyPr>
          <a:lstStyle/>
          <a:p>
            <a:pPr>
              <a:lnSpc>
                <a:spcPct val="125000"/>
              </a:lnSpc>
              <a:spcBef>
                <a:spcPct val="10000"/>
              </a:spcBef>
            </a:pPr>
            <a:r>
              <a:rPr lang="zh-CN" altLang="en-US" b="1">
                <a:ea typeface="宋体" pitchFamily="2" charset="-122"/>
              </a:rPr>
              <a:t> 设</a:t>
            </a:r>
            <a:r>
              <a:rPr lang="en-US" altLang="zh-CN" b="1">
                <a:ea typeface="宋体" pitchFamily="2" charset="-122"/>
              </a:rPr>
              <a:t>A</a:t>
            </a:r>
            <a:r>
              <a:rPr lang="zh-CN" altLang="en-US" b="1">
                <a:ea typeface="宋体" pitchFamily="2" charset="-122"/>
              </a:rPr>
              <a:t>是事件，称“非</a:t>
            </a:r>
            <a:r>
              <a:rPr lang="en-US" altLang="zh-CN" b="1">
                <a:ea typeface="宋体" pitchFamily="2" charset="-122"/>
              </a:rPr>
              <a:t>A”</a:t>
            </a:r>
            <a:r>
              <a:rPr lang="zh-CN" altLang="en-US" b="1">
                <a:ea typeface="宋体" pitchFamily="2" charset="-122"/>
              </a:rPr>
              <a:t>是</a:t>
            </a:r>
            <a:r>
              <a:rPr lang="en-US" altLang="zh-CN" b="1">
                <a:ea typeface="宋体" pitchFamily="2" charset="-122"/>
              </a:rPr>
              <a:t>A</a:t>
            </a:r>
            <a:r>
              <a:rPr lang="zh-CN" altLang="en-US" b="1">
                <a:ea typeface="宋体" pitchFamily="2" charset="-122"/>
              </a:rPr>
              <a:t>的余事件（或对立事件）</a:t>
            </a:r>
            <a:r>
              <a:rPr lang="en-US" altLang="zh-CN" b="1">
                <a:ea typeface="宋体" pitchFamily="2" charset="-122"/>
              </a:rPr>
              <a:t>. </a:t>
            </a:r>
            <a:r>
              <a:rPr lang="zh-CN" altLang="en-US" b="1">
                <a:ea typeface="宋体" pitchFamily="2" charset="-122"/>
              </a:rPr>
              <a:t>含义是： “非</a:t>
            </a:r>
            <a:r>
              <a:rPr lang="en-US" altLang="zh-CN" b="1">
                <a:ea typeface="宋体" pitchFamily="2" charset="-122"/>
              </a:rPr>
              <a:t>A” </a:t>
            </a:r>
            <a:r>
              <a:rPr lang="zh-CN" altLang="en-US" b="1">
                <a:ea typeface="宋体" pitchFamily="2" charset="-122"/>
              </a:rPr>
              <a:t>发生当且仅当</a:t>
            </a:r>
            <a:r>
              <a:rPr lang="en-US" altLang="zh-CN" b="1">
                <a:ea typeface="宋体" pitchFamily="2" charset="-122"/>
              </a:rPr>
              <a:t>A</a:t>
            </a:r>
            <a:r>
              <a:rPr lang="zh-CN" altLang="en-US" b="1">
                <a:ea typeface="宋体" pitchFamily="2" charset="-122"/>
              </a:rPr>
              <a:t>不发生。常用       表示“非</a:t>
            </a:r>
            <a:r>
              <a:rPr lang="en-US" altLang="zh-CN" b="1">
                <a:ea typeface="宋体" pitchFamily="2" charset="-122"/>
              </a:rPr>
              <a:t>A”</a:t>
            </a:r>
            <a:r>
              <a:rPr lang="en-US" altLang="zh-CN"/>
              <a:t> </a:t>
            </a:r>
            <a:endParaRPr lang="zh-CN" altLang="en-US"/>
          </a:p>
        </p:txBody>
      </p:sp>
      <p:graphicFrame>
        <p:nvGraphicFramePr>
          <p:cNvPr id="640007" name="Object 7"/>
          <p:cNvGraphicFramePr>
            <a:graphicFrameLocks noChangeAspect="1"/>
          </p:cNvGraphicFramePr>
          <p:nvPr/>
        </p:nvGraphicFramePr>
        <p:xfrm>
          <a:off x="2763827" y="3281365"/>
          <a:ext cx="379413" cy="504825"/>
        </p:xfrm>
        <a:graphic>
          <a:graphicData uri="http://schemas.openxmlformats.org/presentationml/2006/ole">
            <p:oleObj spid="_x0000_s7170" name="Equation" r:id="rId4" imgW="152280" imgH="203040" progId="Equation.3">
              <p:embed/>
            </p:oleObj>
          </a:graphicData>
        </a:graphic>
      </p:graphicFrame>
      <p:sp>
        <p:nvSpPr>
          <p:cNvPr id="640008" name="Rectangle 8"/>
          <p:cNvSpPr>
            <a:spLocks noChangeArrowheads="1"/>
          </p:cNvSpPr>
          <p:nvPr/>
        </p:nvSpPr>
        <p:spPr bwMode="auto">
          <a:xfrm>
            <a:off x="1116013" y="3933825"/>
            <a:ext cx="7494587"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FF"/>
                </a:solidFill>
                <a:ea typeface="黑体" pitchFamily="49" charset="-122"/>
              </a:rPr>
              <a:t>实例</a:t>
            </a:r>
            <a:r>
              <a:rPr lang="zh-CN" altLang="en-US" b="1">
                <a:solidFill>
                  <a:srgbClr val="0000FF"/>
                </a:solidFill>
                <a:ea typeface="宋体" pitchFamily="2" charset="-122"/>
              </a:rPr>
              <a:t> </a:t>
            </a:r>
            <a:r>
              <a:rPr lang="zh-CN" altLang="en-US" b="1">
                <a:ea typeface="宋体" pitchFamily="2" charset="-122"/>
              </a:rPr>
              <a:t>  “骰子出现</a:t>
            </a:r>
            <a:r>
              <a:rPr lang="en-US" altLang="zh-CN" b="1">
                <a:ea typeface="宋体" pitchFamily="2" charset="-122"/>
              </a:rPr>
              <a:t>1</a:t>
            </a:r>
            <a:r>
              <a:rPr lang="zh-CN" altLang="en-US" b="1">
                <a:ea typeface="宋体" pitchFamily="2" charset="-122"/>
              </a:rPr>
              <a:t>点”               “骰子不出现</a:t>
            </a:r>
            <a:r>
              <a:rPr lang="en-US" altLang="zh-CN" b="1">
                <a:ea typeface="宋体" pitchFamily="2" charset="-122"/>
              </a:rPr>
              <a:t>1</a:t>
            </a:r>
            <a:r>
              <a:rPr lang="zh-CN" altLang="en-US" b="1">
                <a:ea typeface="宋体" pitchFamily="2" charset="-122"/>
              </a:rPr>
              <a:t>点”</a:t>
            </a:r>
          </a:p>
        </p:txBody>
      </p:sp>
      <p:sp>
        <p:nvSpPr>
          <p:cNvPr id="640009" name="Rectangle 9"/>
          <p:cNvSpPr>
            <a:spLocks noChangeArrowheads="1"/>
          </p:cNvSpPr>
          <p:nvPr/>
        </p:nvSpPr>
        <p:spPr bwMode="auto">
          <a:xfrm>
            <a:off x="1116013" y="4945063"/>
            <a:ext cx="3244850" cy="519112"/>
          </a:xfrm>
          <a:prstGeom prst="rect">
            <a:avLst/>
          </a:prstGeom>
          <a:noFill/>
          <a:ln w="12700" cap="sq">
            <a:noFill/>
            <a:miter lim="800000"/>
            <a:headEnd type="none" w="sm" len="sm"/>
            <a:tailEnd type="none" w="sm" len="sm"/>
          </a:ln>
        </p:spPr>
        <p:txBody>
          <a:bodyPr wrap="none">
            <a:spAutoFit/>
          </a:bodyPr>
          <a:lstStyle/>
          <a:p>
            <a:r>
              <a:rPr lang="zh-CN" altLang="en-US" b="1">
                <a:ea typeface="宋体" pitchFamily="2" charset="-122"/>
              </a:rPr>
              <a:t>图示 </a:t>
            </a:r>
            <a:r>
              <a:rPr lang="en-US" altLang="zh-CN" b="1" i="1">
                <a:ea typeface="宋体" pitchFamily="2" charset="-122"/>
              </a:rPr>
              <a:t>A </a:t>
            </a:r>
            <a:r>
              <a:rPr lang="zh-CN" altLang="en-US" b="1">
                <a:ea typeface="宋体" pitchFamily="2" charset="-122"/>
              </a:rPr>
              <a:t>与 </a:t>
            </a:r>
            <a:r>
              <a:rPr lang="en-US" altLang="zh-CN" b="1" i="1">
                <a:ea typeface="宋体" pitchFamily="2" charset="-122"/>
              </a:rPr>
              <a:t>B </a:t>
            </a:r>
            <a:r>
              <a:rPr lang="zh-CN" altLang="en-US" b="1">
                <a:ea typeface="宋体" pitchFamily="2" charset="-122"/>
              </a:rPr>
              <a:t>的对立</a:t>
            </a:r>
            <a:r>
              <a:rPr lang="en-US" altLang="zh-CN" b="1">
                <a:ea typeface="宋体" pitchFamily="2" charset="-122"/>
              </a:rPr>
              <a:t>.</a:t>
            </a:r>
          </a:p>
        </p:txBody>
      </p:sp>
      <p:sp>
        <p:nvSpPr>
          <p:cNvPr id="640010" name="Rectangle 10"/>
          <p:cNvSpPr>
            <a:spLocks noChangeArrowheads="1"/>
          </p:cNvSpPr>
          <p:nvPr/>
        </p:nvSpPr>
        <p:spPr bwMode="auto">
          <a:xfrm>
            <a:off x="4468813" y="4487863"/>
            <a:ext cx="3276600" cy="1447800"/>
          </a:xfrm>
          <a:prstGeom prst="rect">
            <a:avLst/>
          </a:prstGeom>
          <a:solidFill>
            <a:srgbClr val="00FF99"/>
          </a:solidFill>
          <a:ln w="28575" cap="sq">
            <a:solidFill>
              <a:srgbClr val="00FF99"/>
            </a:solidFill>
            <a:miter lim="800000"/>
            <a:headEnd type="none" w="sm" len="sm"/>
            <a:tailEnd type="none" w="sm" len="sm"/>
          </a:ln>
        </p:spPr>
        <p:txBody>
          <a:bodyPr wrap="none" anchor="ctr"/>
          <a:lstStyle/>
          <a:p>
            <a:endParaRPr lang="zh-CN" altLang="en-US"/>
          </a:p>
        </p:txBody>
      </p:sp>
      <p:sp>
        <p:nvSpPr>
          <p:cNvPr id="640011" name="Text Box 11"/>
          <p:cNvSpPr txBox="1">
            <a:spLocks noChangeArrowheads="1"/>
          </p:cNvSpPr>
          <p:nvPr/>
        </p:nvSpPr>
        <p:spPr bwMode="auto">
          <a:xfrm>
            <a:off x="7212013" y="5418138"/>
            <a:ext cx="609600" cy="519112"/>
          </a:xfrm>
          <a:prstGeom prst="rect">
            <a:avLst/>
          </a:prstGeom>
          <a:noFill/>
          <a:ln w="12700" cap="sq">
            <a:noFill/>
            <a:miter lim="800000"/>
            <a:headEnd type="none" w="sm" len="sm"/>
            <a:tailEnd type="none" w="sm" len="sm"/>
          </a:ln>
        </p:spPr>
        <p:txBody>
          <a:bodyPr>
            <a:spAutoFit/>
          </a:bodyPr>
          <a:lstStyle/>
          <a:p>
            <a:r>
              <a:rPr lang="zh-CN" altLang="en-US" b="1" i="1">
                <a:ea typeface="黑体" pitchFamily="49" charset="-122"/>
                <a:sym typeface="Symbol" pitchFamily="18" charset="2"/>
              </a:rPr>
              <a:t></a:t>
            </a:r>
            <a:endParaRPr lang="zh-CN" altLang="en-US" b="1" i="1">
              <a:ea typeface="黑体" pitchFamily="49" charset="-122"/>
            </a:endParaRPr>
          </a:p>
        </p:txBody>
      </p:sp>
      <p:sp>
        <p:nvSpPr>
          <p:cNvPr id="640012" name="Text Box 12"/>
          <p:cNvSpPr txBox="1">
            <a:spLocks noChangeArrowheads="1"/>
          </p:cNvSpPr>
          <p:nvPr/>
        </p:nvSpPr>
        <p:spPr bwMode="auto">
          <a:xfrm>
            <a:off x="6602413" y="4640263"/>
            <a:ext cx="420687" cy="519112"/>
          </a:xfrm>
          <a:prstGeom prst="rect">
            <a:avLst/>
          </a:prstGeom>
          <a:noFill/>
          <a:ln w="12700" cap="sq">
            <a:noFill/>
            <a:miter lim="800000"/>
            <a:headEnd type="none" w="sm" len="sm"/>
            <a:tailEnd type="none" w="sm" len="sm"/>
          </a:ln>
        </p:spPr>
        <p:txBody>
          <a:bodyPr wrap="none">
            <a:spAutoFit/>
          </a:bodyPr>
          <a:lstStyle/>
          <a:p>
            <a:r>
              <a:rPr lang="en-US" altLang="zh-CN" b="1" i="1">
                <a:ea typeface="黑体" pitchFamily="49" charset="-122"/>
              </a:rPr>
              <a:t>B</a:t>
            </a:r>
          </a:p>
        </p:txBody>
      </p:sp>
      <p:graphicFrame>
        <p:nvGraphicFramePr>
          <p:cNvPr id="640013" name="Object 13"/>
          <p:cNvGraphicFramePr>
            <a:graphicFrameLocks noChangeAspect="1"/>
          </p:cNvGraphicFramePr>
          <p:nvPr/>
        </p:nvGraphicFramePr>
        <p:xfrm>
          <a:off x="6935788" y="4686300"/>
          <a:ext cx="584200" cy="368300"/>
        </p:xfrm>
        <a:graphic>
          <a:graphicData uri="http://schemas.openxmlformats.org/presentationml/2006/ole">
            <p:oleObj spid="_x0000_s7171" name="Equation" r:id="rId5" imgW="583920" imgH="368280" progId="Equation.3">
              <p:embed/>
            </p:oleObj>
          </a:graphicData>
        </a:graphic>
      </p:graphicFrame>
      <p:grpSp>
        <p:nvGrpSpPr>
          <p:cNvPr id="2" name="Group 15"/>
          <p:cNvGrpSpPr>
            <a:grpSpLocks/>
          </p:cNvGrpSpPr>
          <p:nvPr/>
        </p:nvGrpSpPr>
        <p:grpSpPr bwMode="auto">
          <a:xfrm>
            <a:off x="4773613" y="4662488"/>
            <a:ext cx="1543050" cy="1066800"/>
            <a:chOff x="2868" y="2434"/>
            <a:chExt cx="972" cy="672"/>
          </a:xfrm>
        </p:grpSpPr>
        <p:sp>
          <p:nvSpPr>
            <p:cNvPr id="7185" name="Oval 16"/>
            <p:cNvSpPr>
              <a:spLocks noChangeArrowheads="1"/>
            </p:cNvSpPr>
            <p:nvPr/>
          </p:nvSpPr>
          <p:spPr bwMode="auto">
            <a:xfrm>
              <a:off x="2928" y="2434"/>
              <a:ext cx="912" cy="672"/>
            </a:xfrm>
            <a:prstGeom prst="ellipse">
              <a:avLst/>
            </a:prstGeom>
            <a:solidFill>
              <a:srgbClr val="F8F83E"/>
            </a:solidFill>
            <a:ln w="28575" cap="sq">
              <a:noFill/>
              <a:miter lim="800000"/>
              <a:headEnd type="none" w="sm" len="sm"/>
              <a:tailEnd type="none" w="sm" len="sm"/>
            </a:ln>
          </p:spPr>
          <p:txBody>
            <a:bodyPr wrap="none" anchor="ctr"/>
            <a:lstStyle/>
            <a:p>
              <a:endParaRPr lang="zh-CN" altLang="en-US"/>
            </a:p>
          </p:txBody>
        </p:sp>
        <p:sp>
          <p:nvSpPr>
            <p:cNvPr id="7186" name="Text Box 17"/>
            <p:cNvSpPr txBox="1">
              <a:spLocks noChangeArrowheads="1"/>
            </p:cNvSpPr>
            <p:nvPr/>
          </p:nvSpPr>
          <p:spPr bwMode="auto">
            <a:xfrm>
              <a:off x="2976" y="2626"/>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graphicFrame>
          <p:nvGraphicFramePr>
            <p:cNvPr id="7172" name="Object 18"/>
            <p:cNvGraphicFramePr>
              <a:graphicFrameLocks noChangeAspect="1"/>
            </p:cNvGraphicFramePr>
            <p:nvPr/>
          </p:nvGraphicFramePr>
          <p:xfrm>
            <a:off x="2868" y="2830"/>
            <a:ext cx="120" cy="264"/>
          </p:xfrm>
          <a:graphic>
            <a:graphicData uri="http://schemas.openxmlformats.org/presentationml/2006/ole">
              <p:oleObj spid="_x0000_s7172" name="Equation" r:id="rId6" imgW="190440" imgH="419040" progId="Equation.3">
                <p:embed/>
              </p:oleObj>
            </a:graphicData>
          </a:graphic>
        </p:graphicFrame>
      </p:grpSp>
      <p:sp>
        <p:nvSpPr>
          <p:cNvPr id="640019" name="Rectangle 19"/>
          <p:cNvSpPr>
            <a:spLocks noChangeArrowheads="1"/>
          </p:cNvSpPr>
          <p:nvPr/>
        </p:nvSpPr>
        <p:spPr bwMode="auto">
          <a:xfrm>
            <a:off x="1692275" y="1700213"/>
            <a:ext cx="2519363" cy="519112"/>
          </a:xfrm>
          <a:prstGeom prst="rect">
            <a:avLst/>
          </a:prstGeom>
          <a:noFill/>
          <a:ln w="12700" cap="sq">
            <a:noFill/>
            <a:miter lim="800000"/>
            <a:headEnd type="none" w="sm" len="sm"/>
            <a:tailEnd type="none" w="sm" len="sm"/>
          </a:ln>
        </p:spPr>
        <p:txBody>
          <a:bodyPr>
            <a:spAutoFit/>
          </a:bodyPr>
          <a:lstStyle/>
          <a:p>
            <a:r>
              <a:rPr lang="en-US" altLang="zh-CN" b="1">
                <a:solidFill>
                  <a:srgbClr val="0000FF"/>
                </a:solidFill>
                <a:ea typeface="黑体" pitchFamily="49" charset="-122"/>
              </a:rPr>
              <a:t>4. </a:t>
            </a:r>
            <a:r>
              <a:rPr lang="zh-CN" altLang="en-US" b="1">
                <a:solidFill>
                  <a:srgbClr val="2736F7"/>
                </a:solidFill>
                <a:latin typeface="黑体" pitchFamily="49" charset="-122"/>
                <a:ea typeface="黑体" pitchFamily="49" charset="-122"/>
              </a:rPr>
              <a:t>事件的余</a:t>
            </a:r>
          </a:p>
        </p:txBody>
      </p:sp>
      <p:grpSp>
        <p:nvGrpSpPr>
          <p:cNvPr id="3" name="Group 20"/>
          <p:cNvGrpSpPr>
            <a:grpSpLocks/>
          </p:cNvGrpSpPr>
          <p:nvPr/>
        </p:nvGrpSpPr>
        <p:grpSpPr bwMode="auto">
          <a:xfrm>
            <a:off x="5000628" y="3789363"/>
            <a:ext cx="1143000" cy="519112"/>
            <a:chOff x="2784" y="1680"/>
            <a:chExt cx="720" cy="327"/>
          </a:xfrm>
        </p:grpSpPr>
        <p:sp>
          <p:nvSpPr>
            <p:cNvPr id="7183" name="Line 21"/>
            <p:cNvSpPr>
              <a:spLocks noChangeShapeType="1"/>
            </p:cNvSpPr>
            <p:nvPr/>
          </p:nvSpPr>
          <p:spPr bwMode="auto">
            <a:xfrm>
              <a:off x="2784" y="1968"/>
              <a:ext cx="720" cy="0"/>
            </a:xfrm>
            <a:prstGeom prst="line">
              <a:avLst/>
            </a:prstGeom>
            <a:noFill/>
            <a:ln w="28575" cap="sq">
              <a:solidFill>
                <a:schemeClr val="tx1"/>
              </a:solidFill>
              <a:miter lim="800000"/>
              <a:headEnd type="triangle" w="med" len="med"/>
              <a:tailEnd type="triangle" w="med" len="med"/>
            </a:ln>
          </p:spPr>
          <p:txBody>
            <a:bodyPr wrap="none"/>
            <a:lstStyle/>
            <a:p>
              <a:endParaRPr lang="zh-CN" altLang="en-US"/>
            </a:p>
          </p:txBody>
        </p:sp>
        <p:sp>
          <p:nvSpPr>
            <p:cNvPr id="7184" name="Rectangle 22"/>
            <p:cNvSpPr>
              <a:spLocks noChangeArrowheads="1"/>
            </p:cNvSpPr>
            <p:nvPr/>
          </p:nvSpPr>
          <p:spPr bwMode="auto">
            <a:xfrm>
              <a:off x="2832" y="1680"/>
              <a:ext cx="566" cy="327"/>
            </a:xfrm>
            <a:prstGeom prst="rect">
              <a:avLst/>
            </a:prstGeom>
            <a:noFill/>
            <a:ln w="12700" cap="sq">
              <a:noFill/>
              <a:miter lim="800000"/>
              <a:headEnd type="none" w="sm" len="sm"/>
              <a:tailEnd type="none" w="sm" len="sm"/>
            </a:ln>
          </p:spPr>
          <p:txBody>
            <a:bodyPr wrap="none">
              <a:spAutoFit/>
            </a:bodyPr>
            <a:lstStyle/>
            <a:p>
              <a:r>
                <a:rPr lang="zh-CN" altLang="en-US" b="1" dirty="0">
                  <a:solidFill>
                    <a:srgbClr val="FF0000"/>
                  </a:solidFill>
                  <a:latin typeface="黑体" pitchFamily="49" charset="-122"/>
                  <a:ea typeface="黑体" pitchFamily="49" charset="-122"/>
                </a:rPr>
                <a:t>对立</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0019"/>
                                        </p:tgtEl>
                                        <p:attrNameLst>
                                          <p:attrName>style.visibility</p:attrName>
                                        </p:attrNameLst>
                                      </p:cBhvr>
                                      <p:to>
                                        <p:strVal val="visible"/>
                                      </p:to>
                                    </p:set>
                                    <p:anim calcmode="lin" valueType="num">
                                      <p:cBhvr additive="base">
                                        <p:cTn id="7" dur="500" fill="hold"/>
                                        <p:tgtEl>
                                          <p:spTgt spid="640019"/>
                                        </p:tgtEl>
                                        <p:attrNameLst>
                                          <p:attrName>ppt_x</p:attrName>
                                        </p:attrNameLst>
                                      </p:cBhvr>
                                      <p:tavLst>
                                        <p:tav tm="0">
                                          <p:val>
                                            <p:strVal val="0-#ppt_w/2"/>
                                          </p:val>
                                        </p:tav>
                                        <p:tav tm="100000">
                                          <p:val>
                                            <p:strVal val="#ppt_x"/>
                                          </p:val>
                                        </p:tav>
                                      </p:tavLst>
                                    </p:anim>
                                    <p:anim calcmode="lin" valueType="num">
                                      <p:cBhvr additive="base">
                                        <p:cTn id="8" dur="500" fill="hold"/>
                                        <p:tgtEl>
                                          <p:spTgt spid="6400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0006"/>
                                        </p:tgtEl>
                                        <p:attrNameLst>
                                          <p:attrName>style.visibility</p:attrName>
                                        </p:attrNameLst>
                                      </p:cBhvr>
                                      <p:to>
                                        <p:strVal val="visible"/>
                                      </p:to>
                                    </p:set>
                                    <p:animEffect transition="in" filter="wipe(left)">
                                      <p:cBhvr>
                                        <p:cTn id="13" dur="500"/>
                                        <p:tgtEl>
                                          <p:spTgt spid="6400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0007"/>
                                        </p:tgtEl>
                                        <p:attrNameLst>
                                          <p:attrName>style.visibility</p:attrName>
                                        </p:attrNameLst>
                                      </p:cBhvr>
                                      <p:to>
                                        <p:strVal val="visible"/>
                                      </p:to>
                                    </p:set>
                                    <p:animEffect transition="in" filter="wipe(left)">
                                      <p:cBhvr>
                                        <p:cTn id="18" dur="500"/>
                                        <p:tgtEl>
                                          <p:spTgt spid="64000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40008"/>
                                        </p:tgtEl>
                                        <p:attrNameLst>
                                          <p:attrName>style.visibility</p:attrName>
                                        </p:attrNameLst>
                                      </p:cBhvr>
                                      <p:to>
                                        <p:strVal val="visible"/>
                                      </p:to>
                                    </p:set>
                                    <p:animEffect transition="in" filter="wipe(left)">
                                      <p:cBhvr>
                                        <p:cTn id="23" dur="500"/>
                                        <p:tgtEl>
                                          <p:spTgt spid="640008"/>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40009"/>
                                        </p:tgtEl>
                                        <p:attrNameLst>
                                          <p:attrName>style.visibility</p:attrName>
                                        </p:attrNameLst>
                                      </p:cBhvr>
                                      <p:to>
                                        <p:strVal val="visible"/>
                                      </p:to>
                                    </p:set>
                                    <p:animEffect transition="in" filter="wipe(left)">
                                      <p:cBhvr>
                                        <p:cTn id="34" dur="500"/>
                                        <p:tgtEl>
                                          <p:spTgt spid="64000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40010"/>
                                        </p:tgtEl>
                                        <p:attrNameLst>
                                          <p:attrName>style.visibility</p:attrName>
                                        </p:attrNameLst>
                                      </p:cBhvr>
                                      <p:to>
                                        <p:strVal val="visible"/>
                                      </p:to>
                                    </p:set>
                                    <p:animEffect transition="in" filter="wipe(left)">
                                      <p:cBhvr>
                                        <p:cTn id="39" dur="500"/>
                                        <p:tgtEl>
                                          <p:spTgt spid="6400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100000"/>
                                  </p:iterate>
                                  <p:childTnLst>
                                    <p:set>
                                      <p:cBhvr>
                                        <p:cTn id="43" dur="1" fill="hold">
                                          <p:stCondLst>
                                            <p:cond delay="0"/>
                                          </p:stCondLst>
                                        </p:cTn>
                                        <p:tgtEl>
                                          <p:spTgt spid="640011"/>
                                        </p:tgtEl>
                                        <p:attrNameLst>
                                          <p:attrName>style.visibility</p:attrName>
                                        </p:attrNameLst>
                                      </p:cBhvr>
                                      <p:to>
                                        <p:strVal val="visible"/>
                                      </p:to>
                                    </p:set>
                                    <p:animEffect transition="in" filter="wipe(left)">
                                      <p:cBhvr>
                                        <p:cTn id="44" dur="75"/>
                                        <p:tgtEl>
                                          <p:spTgt spid="64001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out)">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iterate type="lt">
                                    <p:tmPct val="100000"/>
                                  </p:iterate>
                                  <p:childTnLst>
                                    <p:set>
                                      <p:cBhvr>
                                        <p:cTn id="53" dur="1" fill="hold">
                                          <p:stCondLst>
                                            <p:cond delay="0"/>
                                          </p:stCondLst>
                                        </p:cTn>
                                        <p:tgtEl>
                                          <p:spTgt spid="640012"/>
                                        </p:tgtEl>
                                        <p:attrNameLst>
                                          <p:attrName>style.visibility</p:attrName>
                                        </p:attrNameLst>
                                      </p:cBhvr>
                                      <p:to>
                                        <p:strVal val="visible"/>
                                      </p:to>
                                    </p:set>
                                    <p:animEffect transition="in" filter="wipe(left)">
                                      <p:cBhvr>
                                        <p:cTn id="54" dur="75"/>
                                        <p:tgtEl>
                                          <p:spTgt spid="6400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40013"/>
                                        </p:tgtEl>
                                        <p:attrNameLst>
                                          <p:attrName>style.visibility</p:attrName>
                                        </p:attrNameLst>
                                      </p:cBhvr>
                                      <p:to>
                                        <p:strVal val="visible"/>
                                      </p:to>
                                    </p:set>
                                    <p:animEffect transition="in" filter="wipe(left)">
                                      <p:cBhvr>
                                        <p:cTn id="59" dur="500"/>
                                        <p:tgtEl>
                                          <p:spTgt spid="640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6" grpId="0" autoUpdateAnimBg="0"/>
      <p:bldP spid="640008" grpId="0" autoUpdateAnimBg="0"/>
      <p:bldP spid="640009" grpId="0" autoUpdateAnimBg="0"/>
      <p:bldP spid="640010" grpId="0" animBg="1"/>
      <p:bldP spid="640011" grpId="0" autoUpdateAnimBg="0"/>
      <p:bldP spid="640012" grpId="0" autoUpdateAnimBg="0"/>
      <p:bldP spid="64001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42054" name="Rectangle 6"/>
          <p:cNvSpPr>
            <a:spLocks noChangeArrowheads="1"/>
          </p:cNvSpPr>
          <p:nvPr/>
        </p:nvSpPr>
        <p:spPr bwMode="auto">
          <a:xfrm>
            <a:off x="971550" y="1557338"/>
            <a:ext cx="2663825" cy="519112"/>
          </a:xfrm>
          <a:prstGeom prst="rect">
            <a:avLst/>
          </a:prstGeom>
          <a:noFill/>
          <a:ln w="12700" cap="sq">
            <a:noFill/>
            <a:miter lim="800000"/>
            <a:headEnd type="none" w="sm" len="sm"/>
            <a:tailEnd type="none" w="sm" len="sm"/>
          </a:ln>
        </p:spPr>
        <p:txBody>
          <a:bodyPr>
            <a:spAutoFit/>
          </a:bodyPr>
          <a:lstStyle/>
          <a:p>
            <a:r>
              <a:rPr lang="en-US" altLang="zh-CN" b="1">
                <a:solidFill>
                  <a:srgbClr val="0000FF"/>
                </a:solidFill>
                <a:ea typeface="黑体" pitchFamily="49" charset="-122"/>
              </a:rPr>
              <a:t>5. </a:t>
            </a:r>
            <a:r>
              <a:rPr lang="zh-CN" altLang="en-US" b="1">
                <a:solidFill>
                  <a:srgbClr val="2736F7"/>
                </a:solidFill>
                <a:latin typeface="黑体" pitchFamily="49" charset="-122"/>
                <a:ea typeface="黑体" pitchFamily="49" charset="-122"/>
              </a:rPr>
              <a:t>事件的差</a:t>
            </a:r>
          </a:p>
        </p:txBody>
      </p:sp>
      <p:sp>
        <p:nvSpPr>
          <p:cNvPr id="642055" name="Rectangle 7"/>
          <p:cNvSpPr>
            <a:spLocks noChangeArrowheads="1"/>
          </p:cNvSpPr>
          <p:nvPr/>
        </p:nvSpPr>
        <p:spPr bwMode="auto">
          <a:xfrm>
            <a:off x="1741488" y="4211638"/>
            <a:ext cx="2798762" cy="519112"/>
          </a:xfrm>
          <a:prstGeom prst="rect">
            <a:avLst/>
          </a:prstGeom>
          <a:noFill/>
          <a:ln w="12700" cap="sq">
            <a:noFill/>
            <a:miter lim="800000"/>
            <a:headEnd type="none" w="sm" len="sm"/>
            <a:tailEnd type="none" w="sm" len="sm"/>
          </a:ln>
        </p:spPr>
        <p:txBody>
          <a:bodyPr wrap="none">
            <a:spAutoFit/>
          </a:bodyPr>
          <a:lstStyle/>
          <a:p>
            <a:r>
              <a:rPr lang="zh-CN" altLang="en-US" b="1">
                <a:ea typeface="宋体" pitchFamily="2" charset="-122"/>
              </a:rPr>
              <a:t>图示 </a:t>
            </a:r>
            <a:r>
              <a:rPr lang="en-US" altLang="zh-CN" b="1" i="1">
                <a:ea typeface="宋体" pitchFamily="2" charset="-122"/>
              </a:rPr>
              <a:t>A </a:t>
            </a:r>
            <a:r>
              <a:rPr lang="zh-CN" altLang="en-US" b="1">
                <a:ea typeface="宋体" pitchFamily="2" charset="-122"/>
              </a:rPr>
              <a:t>与 </a:t>
            </a:r>
            <a:r>
              <a:rPr lang="en-US" altLang="zh-CN" b="1" i="1">
                <a:ea typeface="宋体" pitchFamily="2" charset="-122"/>
              </a:rPr>
              <a:t>B </a:t>
            </a:r>
            <a:r>
              <a:rPr lang="zh-CN" altLang="en-US" b="1">
                <a:ea typeface="宋体" pitchFamily="2" charset="-122"/>
              </a:rPr>
              <a:t>的差</a:t>
            </a:r>
          </a:p>
        </p:txBody>
      </p:sp>
      <p:sp>
        <p:nvSpPr>
          <p:cNvPr id="642056" name="Rectangle 8"/>
          <p:cNvSpPr>
            <a:spLocks noChangeArrowheads="1"/>
          </p:cNvSpPr>
          <p:nvPr/>
        </p:nvSpPr>
        <p:spPr bwMode="auto">
          <a:xfrm>
            <a:off x="1531938" y="5326063"/>
            <a:ext cx="3581400" cy="1219200"/>
          </a:xfrm>
          <a:prstGeom prst="rect">
            <a:avLst/>
          </a:prstGeom>
          <a:solidFill>
            <a:srgbClr val="00FF99"/>
          </a:solidFill>
          <a:ln w="28575" cap="sq">
            <a:noFill/>
            <a:miter lim="800000"/>
            <a:headEnd type="none" w="sm" len="sm"/>
            <a:tailEnd type="none" w="sm" len="sm"/>
          </a:ln>
        </p:spPr>
        <p:txBody>
          <a:bodyPr wrap="none" anchor="ctr"/>
          <a:lstStyle/>
          <a:p>
            <a:endParaRPr lang="zh-CN" altLang="en-US"/>
          </a:p>
        </p:txBody>
      </p:sp>
      <p:sp>
        <p:nvSpPr>
          <p:cNvPr id="642057" name="Text Box 9"/>
          <p:cNvSpPr txBox="1">
            <a:spLocks noChangeArrowheads="1"/>
          </p:cNvSpPr>
          <p:nvPr/>
        </p:nvSpPr>
        <p:spPr bwMode="auto">
          <a:xfrm>
            <a:off x="4484688" y="6005513"/>
            <a:ext cx="628650" cy="519112"/>
          </a:xfrm>
          <a:prstGeom prst="rect">
            <a:avLst/>
          </a:prstGeom>
          <a:noFill/>
          <a:ln w="12700" cap="sq">
            <a:noFill/>
            <a:miter lim="800000"/>
            <a:headEnd type="none" w="sm" len="sm"/>
            <a:tailEnd type="none" w="sm" len="sm"/>
          </a:ln>
        </p:spPr>
        <p:txBody>
          <a:bodyPr>
            <a:spAutoFit/>
          </a:bodyPr>
          <a:lstStyle/>
          <a:p>
            <a:r>
              <a:rPr lang="zh-CN" altLang="en-US" b="1" i="1">
                <a:ea typeface="宋体" pitchFamily="2" charset="-122"/>
                <a:sym typeface="Symbol" pitchFamily="18" charset="2"/>
              </a:rPr>
              <a:t></a:t>
            </a:r>
            <a:endParaRPr lang="zh-CN" altLang="en-US" b="1" i="1">
              <a:ea typeface="宋体" pitchFamily="2" charset="-122"/>
            </a:endParaRPr>
          </a:p>
        </p:txBody>
      </p:sp>
      <p:grpSp>
        <p:nvGrpSpPr>
          <p:cNvPr id="2" name="Group 10"/>
          <p:cNvGrpSpPr>
            <a:grpSpLocks/>
          </p:cNvGrpSpPr>
          <p:nvPr/>
        </p:nvGrpSpPr>
        <p:grpSpPr bwMode="auto">
          <a:xfrm>
            <a:off x="1684338" y="5478463"/>
            <a:ext cx="1752600" cy="838200"/>
            <a:chOff x="1200" y="3024"/>
            <a:chExt cx="1104" cy="528"/>
          </a:xfrm>
        </p:grpSpPr>
        <p:sp>
          <p:nvSpPr>
            <p:cNvPr id="8215" name="Oval 11"/>
            <p:cNvSpPr>
              <a:spLocks noChangeArrowheads="1"/>
            </p:cNvSpPr>
            <p:nvPr/>
          </p:nvSpPr>
          <p:spPr bwMode="auto">
            <a:xfrm>
              <a:off x="1200" y="3024"/>
              <a:ext cx="1104" cy="528"/>
            </a:xfrm>
            <a:prstGeom prst="ellipse">
              <a:avLst/>
            </a:prstGeom>
            <a:solidFill>
              <a:srgbClr val="FFCC00"/>
            </a:solidFill>
            <a:ln w="28575" cap="sq">
              <a:noFill/>
              <a:miter lim="800000"/>
              <a:headEnd type="none" w="sm" len="sm"/>
              <a:tailEnd type="none" w="sm" len="sm"/>
            </a:ln>
          </p:spPr>
          <p:txBody>
            <a:bodyPr wrap="none" anchor="ctr"/>
            <a:lstStyle/>
            <a:p>
              <a:endParaRPr lang="zh-CN" altLang="en-US"/>
            </a:p>
          </p:txBody>
        </p:sp>
        <p:sp>
          <p:nvSpPr>
            <p:cNvPr id="8216" name="Text Box 12"/>
            <p:cNvSpPr txBox="1">
              <a:spLocks noChangeArrowheads="1"/>
            </p:cNvSpPr>
            <p:nvPr/>
          </p:nvSpPr>
          <p:spPr bwMode="auto">
            <a:xfrm>
              <a:off x="1248" y="3072"/>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grpSp>
      <p:grpSp>
        <p:nvGrpSpPr>
          <p:cNvPr id="3" name="Group 13"/>
          <p:cNvGrpSpPr>
            <a:grpSpLocks/>
          </p:cNvGrpSpPr>
          <p:nvPr/>
        </p:nvGrpSpPr>
        <p:grpSpPr bwMode="auto">
          <a:xfrm>
            <a:off x="2903538" y="5554663"/>
            <a:ext cx="1447800" cy="762000"/>
            <a:chOff x="1968" y="3072"/>
            <a:chExt cx="912" cy="480"/>
          </a:xfrm>
        </p:grpSpPr>
        <p:sp>
          <p:nvSpPr>
            <p:cNvPr id="8213" name="Oval 14"/>
            <p:cNvSpPr>
              <a:spLocks noChangeArrowheads="1"/>
            </p:cNvSpPr>
            <p:nvPr/>
          </p:nvSpPr>
          <p:spPr bwMode="auto">
            <a:xfrm>
              <a:off x="1968" y="3072"/>
              <a:ext cx="912" cy="480"/>
            </a:xfrm>
            <a:prstGeom prst="ellipse">
              <a:avLst/>
            </a:prstGeom>
            <a:solidFill>
              <a:srgbClr val="FF00FF">
                <a:alpha val="50195"/>
              </a:srgbClr>
            </a:solidFill>
            <a:ln w="28575" cap="sq">
              <a:noFill/>
              <a:miter lim="800000"/>
              <a:headEnd type="none" w="sm" len="sm"/>
              <a:tailEnd type="none" w="sm" len="sm"/>
            </a:ln>
          </p:spPr>
          <p:txBody>
            <a:bodyPr wrap="none" anchor="ctr"/>
            <a:lstStyle/>
            <a:p>
              <a:endParaRPr lang="zh-CN" altLang="en-US"/>
            </a:p>
          </p:txBody>
        </p:sp>
        <p:sp>
          <p:nvSpPr>
            <p:cNvPr id="8214" name="Text Box 15"/>
            <p:cNvSpPr txBox="1">
              <a:spLocks noChangeArrowheads="1"/>
            </p:cNvSpPr>
            <p:nvPr/>
          </p:nvSpPr>
          <p:spPr bwMode="auto">
            <a:xfrm>
              <a:off x="2400" y="3168"/>
              <a:ext cx="265" cy="327"/>
            </a:xfrm>
            <a:prstGeom prst="rect">
              <a:avLst/>
            </a:prstGeom>
            <a:solidFill>
              <a:srgbClr val="FF00FF">
                <a:alpha val="50195"/>
              </a:srgbClr>
            </a:solidFill>
            <a:ln w="12700" cap="sq">
              <a:noFill/>
              <a:miter lim="800000"/>
              <a:headEnd type="none" w="sm" len="sm"/>
              <a:tailEnd type="none" w="sm" len="sm"/>
            </a:ln>
          </p:spPr>
          <p:txBody>
            <a:bodyPr wrap="none">
              <a:spAutoFit/>
            </a:bodyPr>
            <a:lstStyle/>
            <a:p>
              <a:r>
                <a:rPr lang="en-US" altLang="zh-CN" b="1" i="1">
                  <a:ea typeface="宋体" pitchFamily="2" charset="-122"/>
                </a:rPr>
                <a:t>B</a:t>
              </a:r>
            </a:p>
          </p:txBody>
        </p:sp>
      </p:grpSp>
      <p:grpSp>
        <p:nvGrpSpPr>
          <p:cNvPr id="4" name="Group 16"/>
          <p:cNvGrpSpPr>
            <a:grpSpLocks/>
          </p:cNvGrpSpPr>
          <p:nvPr/>
        </p:nvGrpSpPr>
        <p:grpSpPr bwMode="auto">
          <a:xfrm>
            <a:off x="6084888" y="4821238"/>
            <a:ext cx="1981200" cy="1600200"/>
            <a:chOff x="4032" y="2544"/>
            <a:chExt cx="1248" cy="1008"/>
          </a:xfrm>
        </p:grpSpPr>
        <p:sp>
          <p:nvSpPr>
            <p:cNvPr id="8211" name="Rectangle 17"/>
            <p:cNvSpPr>
              <a:spLocks noChangeArrowheads="1"/>
            </p:cNvSpPr>
            <p:nvPr/>
          </p:nvSpPr>
          <p:spPr bwMode="auto">
            <a:xfrm>
              <a:off x="4032" y="2544"/>
              <a:ext cx="1200" cy="1008"/>
            </a:xfrm>
            <a:prstGeom prst="rect">
              <a:avLst/>
            </a:prstGeom>
            <a:solidFill>
              <a:srgbClr val="00FF99"/>
            </a:solidFill>
            <a:ln w="12700" cap="sq">
              <a:noFill/>
              <a:miter lim="800000"/>
              <a:headEnd type="none" w="sm" len="sm"/>
              <a:tailEnd type="none" w="sm" len="sm"/>
            </a:ln>
          </p:spPr>
          <p:txBody>
            <a:bodyPr wrap="none" anchor="ctr"/>
            <a:lstStyle/>
            <a:p>
              <a:endParaRPr lang="zh-CN" altLang="en-US"/>
            </a:p>
          </p:txBody>
        </p:sp>
        <p:sp>
          <p:nvSpPr>
            <p:cNvPr id="8212" name="Rectangle 18"/>
            <p:cNvSpPr>
              <a:spLocks noChangeArrowheads="1"/>
            </p:cNvSpPr>
            <p:nvPr/>
          </p:nvSpPr>
          <p:spPr bwMode="auto">
            <a:xfrm>
              <a:off x="4992" y="3212"/>
              <a:ext cx="288" cy="327"/>
            </a:xfrm>
            <a:prstGeom prst="rect">
              <a:avLst/>
            </a:prstGeom>
            <a:solidFill>
              <a:srgbClr val="00FF99"/>
            </a:solidFill>
            <a:ln w="12700" cap="sq">
              <a:noFill/>
              <a:miter lim="800000"/>
              <a:headEnd type="none" w="sm" len="sm"/>
              <a:tailEnd type="none" w="sm" len="sm"/>
            </a:ln>
          </p:spPr>
          <p:txBody>
            <a:bodyPr wrap="none">
              <a:spAutoFit/>
            </a:bodyPr>
            <a:lstStyle/>
            <a:p>
              <a:r>
                <a:rPr lang="zh-CN" altLang="en-US" b="1" i="1">
                  <a:ea typeface="宋体" pitchFamily="2" charset="-122"/>
                  <a:sym typeface="Symbol" pitchFamily="18" charset="2"/>
                </a:rPr>
                <a:t></a:t>
              </a:r>
              <a:endParaRPr lang="zh-CN" altLang="en-US" b="1" i="1">
                <a:ea typeface="宋体" pitchFamily="2" charset="-122"/>
              </a:endParaRPr>
            </a:p>
          </p:txBody>
        </p:sp>
      </p:grpSp>
      <p:sp>
        <p:nvSpPr>
          <p:cNvPr id="642067" name="Oval 19"/>
          <p:cNvSpPr>
            <a:spLocks noChangeArrowheads="1"/>
          </p:cNvSpPr>
          <p:nvPr/>
        </p:nvSpPr>
        <p:spPr bwMode="auto">
          <a:xfrm>
            <a:off x="6084888" y="5049838"/>
            <a:ext cx="1524000" cy="1295400"/>
          </a:xfrm>
          <a:prstGeom prst="ellipse">
            <a:avLst/>
          </a:prstGeom>
          <a:solidFill>
            <a:srgbClr val="9999FF"/>
          </a:solidFill>
          <a:ln w="28575" cap="sq">
            <a:noFill/>
            <a:miter lim="800000"/>
            <a:headEnd type="none" w="sm" len="sm"/>
            <a:tailEnd type="none" w="sm" len="sm"/>
          </a:ln>
        </p:spPr>
        <p:txBody>
          <a:bodyPr wrap="none" anchor="ctr"/>
          <a:lstStyle/>
          <a:p>
            <a:pPr algn="ctr"/>
            <a:endParaRPr lang="zh-CN" altLang="en-US" b="1" i="1">
              <a:ea typeface="宋体" pitchFamily="2" charset="-122"/>
            </a:endParaRPr>
          </a:p>
        </p:txBody>
      </p:sp>
      <p:sp>
        <p:nvSpPr>
          <p:cNvPr id="642068" name="Oval 20"/>
          <p:cNvSpPr>
            <a:spLocks noChangeArrowheads="1"/>
          </p:cNvSpPr>
          <p:nvPr/>
        </p:nvSpPr>
        <p:spPr bwMode="auto">
          <a:xfrm>
            <a:off x="6923088" y="5202238"/>
            <a:ext cx="609600" cy="609600"/>
          </a:xfrm>
          <a:prstGeom prst="ellipse">
            <a:avLst/>
          </a:prstGeom>
          <a:solidFill>
            <a:schemeClr val="accent2"/>
          </a:solidFill>
          <a:ln w="28575" cap="sq">
            <a:noFill/>
            <a:miter lim="800000"/>
            <a:headEnd type="none" w="sm" len="sm"/>
            <a:tailEnd type="none" w="sm" len="sm"/>
          </a:ln>
        </p:spPr>
        <p:txBody>
          <a:bodyPr wrap="none" anchor="ctr"/>
          <a:lstStyle/>
          <a:p>
            <a:pPr algn="ctr"/>
            <a:r>
              <a:rPr lang="en-US" altLang="zh-CN" b="1" i="1">
                <a:solidFill>
                  <a:srgbClr val="FFFF00"/>
                </a:solidFill>
                <a:ea typeface="宋体" pitchFamily="2" charset="-122"/>
              </a:rPr>
              <a:t>B</a:t>
            </a:r>
          </a:p>
        </p:txBody>
      </p:sp>
      <p:graphicFrame>
        <p:nvGraphicFramePr>
          <p:cNvPr id="642069" name="Object 21"/>
          <p:cNvGraphicFramePr>
            <a:graphicFrameLocks noChangeAspect="1"/>
          </p:cNvGraphicFramePr>
          <p:nvPr/>
        </p:nvGraphicFramePr>
        <p:xfrm>
          <a:off x="2674938" y="4875213"/>
          <a:ext cx="977900" cy="330200"/>
        </p:xfrm>
        <a:graphic>
          <a:graphicData uri="http://schemas.openxmlformats.org/presentationml/2006/ole">
            <p:oleObj spid="_x0000_s8194" name="Equation" r:id="rId4" imgW="977760" imgH="330120" progId="Equation.3">
              <p:embed/>
            </p:oleObj>
          </a:graphicData>
        </a:graphic>
      </p:graphicFrame>
      <p:graphicFrame>
        <p:nvGraphicFramePr>
          <p:cNvPr id="642070" name="Object 22"/>
          <p:cNvGraphicFramePr>
            <a:graphicFrameLocks noChangeAspect="1"/>
          </p:cNvGraphicFramePr>
          <p:nvPr/>
        </p:nvGraphicFramePr>
        <p:xfrm>
          <a:off x="6234113" y="4487863"/>
          <a:ext cx="977900" cy="304800"/>
        </p:xfrm>
        <a:graphic>
          <a:graphicData uri="http://schemas.openxmlformats.org/presentationml/2006/ole">
            <p:oleObj spid="_x0000_s8195" name="Equation" r:id="rId5" imgW="977760" imgH="304560" progId="Equation.3">
              <p:embed/>
            </p:oleObj>
          </a:graphicData>
        </a:graphic>
      </p:graphicFrame>
      <p:graphicFrame>
        <p:nvGraphicFramePr>
          <p:cNvPr id="642071" name="Object 23"/>
          <p:cNvGraphicFramePr>
            <a:graphicFrameLocks noChangeAspect="1"/>
          </p:cNvGraphicFramePr>
          <p:nvPr/>
        </p:nvGraphicFramePr>
        <p:xfrm>
          <a:off x="2124075" y="5876925"/>
          <a:ext cx="685800" cy="293688"/>
        </p:xfrm>
        <a:graphic>
          <a:graphicData uri="http://schemas.openxmlformats.org/presentationml/2006/ole">
            <p:oleObj spid="_x0000_s8196" name="Equation" r:id="rId6" imgW="888840" imgH="304560" progId="Equation.3">
              <p:embed/>
            </p:oleObj>
          </a:graphicData>
        </a:graphic>
      </p:graphicFrame>
      <p:graphicFrame>
        <p:nvGraphicFramePr>
          <p:cNvPr id="642072" name="Object 24"/>
          <p:cNvGraphicFramePr>
            <a:graphicFrameLocks noChangeAspect="1"/>
          </p:cNvGraphicFramePr>
          <p:nvPr/>
        </p:nvGraphicFramePr>
        <p:xfrm>
          <a:off x="6389688" y="5888038"/>
          <a:ext cx="889000" cy="304800"/>
        </p:xfrm>
        <a:graphic>
          <a:graphicData uri="http://schemas.openxmlformats.org/presentationml/2006/ole">
            <p:oleObj spid="_x0000_s8197" name="Equation" r:id="rId7" imgW="888840" imgH="304560" progId="Equation.3">
              <p:embed/>
            </p:oleObj>
          </a:graphicData>
        </a:graphic>
      </p:graphicFrame>
      <p:sp>
        <p:nvSpPr>
          <p:cNvPr id="642073" name="Rectangle 25"/>
          <p:cNvSpPr>
            <a:spLocks noChangeArrowheads="1"/>
          </p:cNvSpPr>
          <p:nvPr/>
        </p:nvSpPr>
        <p:spPr bwMode="auto">
          <a:xfrm>
            <a:off x="1187450" y="2997200"/>
            <a:ext cx="7056438" cy="1158875"/>
          </a:xfrm>
          <a:prstGeom prst="rect">
            <a:avLst/>
          </a:prstGeom>
          <a:noFill/>
          <a:ln w="12700" cap="sq">
            <a:noFill/>
            <a:miter lim="800000"/>
            <a:headEnd type="none" w="sm" len="sm"/>
            <a:tailEnd type="none" w="sm" len="sm"/>
          </a:ln>
        </p:spPr>
        <p:txBody>
          <a:bodyPr wrap="none">
            <a:spAutoFit/>
          </a:bodyPr>
          <a:lstStyle/>
          <a:p>
            <a:pPr>
              <a:lnSpc>
                <a:spcPct val="125000"/>
              </a:lnSpc>
            </a:pPr>
            <a:r>
              <a:rPr lang="zh-CN" altLang="en-US" b="1">
                <a:solidFill>
                  <a:srgbClr val="0000FF"/>
                </a:solidFill>
                <a:ea typeface="黑体" pitchFamily="49" charset="-122"/>
              </a:rPr>
              <a:t>实例</a:t>
            </a:r>
            <a:r>
              <a:rPr lang="zh-CN" altLang="en-US" b="1">
                <a:ea typeface="宋体" pitchFamily="2" charset="-122"/>
              </a:rPr>
              <a:t> “</a:t>
            </a:r>
            <a:r>
              <a:rPr lang="zh-CN" altLang="en-US" b="1">
                <a:solidFill>
                  <a:srgbClr val="FF0000"/>
                </a:solidFill>
                <a:ea typeface="宋体" pitchFamily="2" charset="-122"/>
              </a:rPr>
              <a:t>长度合格但直径不合格</a:t>
            </a:r>
            <a:r>
              <a:rPr lang="zh-CN" altLang="en-US" b="1">
                <a:ea typeface="宋体" pitchFamily="2" charset="-122"/>
              </a:rPr>
              <a:t>”是“</a:t>
            </a:r>
            <a:r>
              <a:rPr lang="zh-CN" altLang="en-US" b="1">
                <a:solidFill>
                  <a:srgbClr val="0000FF"/>
                </a:solidFill>
                <a:ea typeface="宋体" pitchFamily="2" charset="-122"/>
              </a:rPr>
              <a:t>长度合格</a:t>
            </a:r>
            <a:r>
              <a:rPr lang="zh-CN" altLang="en-US" b="1">
                <a:ea typeface="宋体" pitchFamily="2" charset="-122"/>
              </a:rPr>
              <a:t>”</a:t>
            </a:r>
          </a:p>
          <a:p>
            <a:pPr>
              <a:lnSpc>
                <a:spcPct val="125000"/>
              </a:lnSpc>
            </a:pPr>
            <a:r>
              <a:rPr lang="zh-CN" altLang="en-US" b="1">
                <a:ea typeface="宋体" pitchFamily="2" charset="-122"/>
              </a:rPr>
              <a:t>          与“</a:t>
            </a:r>
            <a:r>
              <a:rPr lang="zh-CN" altLang="en-US" b="1">
                <a:solidFill>
                  <a:srgbClr val="006600"/>
                </a:solidFill>
                <a:ea typeface="宋体" pitchFamily="2" charset="-122"/>
              </a:rPr>
              <a:t>直径合格</a:t>
            </a:r>
            <a:r>
              <a:rPr lang="zh-CN" altLang="en-US" b="1">
                <a:ea typeface="宋体" pitchFamily="2" charset="-122"/>
              </a:rPr>
              <a:t>”的差</a:t>
            </a:r>
            <a:r>
              <a:rPr lang="en-US" altLang="zh-CN" b="1">
                <a:ea typeface="宋体" pitchFamily="2" charset="-122"/>
              </a:rPr>
              <a:t>.</a:t>
            </a:r>
          </a:p>
        </p:txBody>
      </p:sp>
      <p:sp>
        <p:nvSpPr>
          <p:cNvPr id="642074" name="Rectangle 26"/>
          <p:cNvSpPr>
            <a:spLocks noChangeArrowheads="1"/>
          </p:cNvSpPr>
          <p:nvPr/>
        </p:nvSpPr>
        <p:spPr bwMode="auto">
          <a:xfrm>
            <a:off x="6364288" y="5354638"/>
            <a:ext cx="420687" cy="519112"/>
          </a:xfrm>
          <a:prstGeom prst="rect">
            <a:avLst/>
          </a:prstGeom>
          <a:noFill/>
          <a:ln w="9525">
            <a:noFill/>
            <a:miter lim="800000"/>
            <a:headEnd/>
            <a:tailEnd/>
          </a:ln>
        </p:spPr>
        <p:txBody>
          <a:bodyPr>
            <a:spAutoFit/>
          </a:bodyPr>
          <a:lstStyle/>
          <a:p>
            <a:r>
              <a:rPr lang="en-US" altLang="zh-CN" b="1" i="1">
                <a:ea typeface="宋体" pitchFamily="2" charset="-122"/>
              </a:rPr>
              <a:t>A</a:t>
            </a:r>
          </a:p>
        </p:txBody>
      </p:sp>
      <p:sp>
        <p:nvSpPr>
          <p:cNvPr id="642075" name="Rectangle 27"/>
          <p:cNvSpPr>
            <a:spLocks noChangeArrowheads="1"/>
          </p:cNvSpPr>
          <p:nvPr/>
        </p:nvSpPr>
        <p:spPr bwMode="auto">
          <a:xfrm>
            <a:off x="1258888" y="1916113"/>
            <a:ext cx="7315200" cy="1158875"/>
          </a:xfrm>
          <a:prstGeom prst="rect">
            <a:avLst/>
          </a:prstGeom>
          <a:noFill/>
          <a:ln w="12700" cap="sq">
            <a:noFill/>
            <a:miter lim="800000"/>
            <a:headEnd type="none" w="sm" len="sm"/>
            <a:tailEnd type="none" w="sm" len="sm"/>
          </a:ln>
        </p:spPr>
        <p:txBody>
          <a:bodyPr>
            <a:spAutoFit/>
          </a:bodyPr>
          <a:lstStyle/>
          <a:p>
            <a:pPr>
              <a:lnSpc>
                <a:spcPct val="125000"/>
              </a:lnSpc>
              <a:spcBef>
                <a:spcPct val="50000"/>
              </a:spcBef>
            </a:pPr>
            <a:r>
              <a:rPr lang="zh-CN" altLang="en-US" b="1">
                <a:ea typeface="宋体" pitchFamily="2" charset="-122"/>
              </a:rPr>
              <a:t>事件 “</a:t>
            </a:r>
            <a:r>
              <a:rPr lang="en-US" altLang="zh-CN" b="1" i="1">
                <a:ea typeface="宋体" pitchFamily="2" charset="-122"/>
              </a:rPr>
              <a:t>A </a:t>
            </a:r>
            <a:r>
              <a:rPr lang="zh-CN" altLang="en-US" b="1">
                <a:ea typeface="宋体" pitchFamily="2" charset="-122"/>
              </a:rPr>
              <a:t>出现而 </a:t>
            </a:r>
            <a:r>
              <a:rPr lang="en-US" altLang="zh-CN" b="1" i="1">
                <a:ea typeface="宋体" pitchFamily="2" charset="-122"/>
              </a:rPr>
              <a:t>B </a:t>
            </a:r>
            <a:r>
              <a:rPr lang="zh-CN" altLang="en-US" b="1">
                <a:ea typeface="宋体" pitchFamily="2" charset="-122"/>
              </a:rPr>
              <a:t>不出现”，称为事件 </a:t>
            </a:r>
            <a:r>
              <a:rPr lang="en-US" altLang="zh-CN" b="1" i="1">
                <a:ea typeface="宋体" pitchFamily="2" charset="-122"/>
              </a:rPr>
              <a:t>A </a:t>
            </a:r>
            <a:r>
              <a:rPr lang="zh-CN" altLang="en-US" b="1">
                <a:ea typeface="宋体" pitchFamily="2" charset="-122"/>
              </a:rPr>
              <a:t>与 </a:t>
            </a:r>
            <a:r>
              <a:rPr lang="en-US" altLang="zh-CN" b="1" i="1">
                <a:ea typeface="宋体" pitchFamily="2" charset="-122"/>
              </a:rPr>
              <a:t>B </a:t>
            </a:r>
            <a:r>
              <a:rPr lang="zh-CN" altLang="en-US" b="1">
                <a:ea typeface="宋体" pitchFamily="2" charset="-122"/>
              </a:rPr>
              <a:t>的差</a:t>
            </a:r>
            <a:r>
              <a:rPr lang="en-US" altLang="zh-CN" b="1">
                <a:ea typeface="宋体" pitchFamily="2" charset="-122"/>
              </a:rPr>
              <a:t>. </a:t>
            </a:r>
            <a:r>
              <a:rPr lang="zh-CN" altLang="en-US" b="1">
                <a:ea typeface="宋体" pitchFamily="2" charset="-122"/>
              </a:rPr>
              <a:t>记作 </a:t>
            </a:r>
            <a:r>
              <a:rPr lang="en-US" altLang="zh-CN" b="1" i="1">
                <a:ea typeface="宋体" pitchFamily="2" charset="-122"/>
              </a:rPr>
              <a:t>A</a:t>
            </a:r>
            <a:r>
              <a:rPr lang="en-US" altLang="zh-CN" b="1" i="1">
                <a:latin typeface="宋体" pitchFamily="2" charset="-122"/>
                <a:ea typeface="宋体" pitchFamily="2" charset="-122"/>
              </a:rPr>
              <a:t>-</a:t>
            </a:r>
            <a:r>
              <a:rPr lang="en-US" altLang="zh-CN" b="1" i="1">
                <a:ea typeface="宋体" pitchFamily="2" charset="-122"/>
              </a:rPr>
              <a:t> B</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2054"/>
                                        </p:tgtEl>
                                        <p:attrNameLst>
                                          <p:attrName>style.visibility</p:attrName>
                                        </p:attrNameLst>
                                      </p:cBhvr>
                                      <p:to>
                                        <p:strVal val="visible"/>
                                      </p:to>
                                    </p:set>
                                    <p:anim calcmode="lin" valueType="num">
                                      <p:cBhvr additive="base">
                                        <p:cTn id="7" dur="500" fill="hold"/>
                                        <p:tgtEl>
                                          <p:spTgt spid="642054"/>
                                        </p:tgtEl>
                                        <p:attrNameLst>
                                          <p:attrName>ppt_x</p:attrName>
                                        </p:attrNameLst>
                                      </p:cBhvr>
                                      <p:tavLst>
                                        <p:tav tm="0">
                                          <p:val>
                                            <p:strVal val="0-#ppt_w/2"/>
                                          </p:val>
                                        </p:tav>
                                        <p:tav tm="100000">
                                          <p:val>
                                            <p:strVal val="#ppt_x"/>
                                          </p:val>
                                        </p:tav>
                                      </p:tavLst>
                                    </p:anim>
                                    <p:anim calcmode="lin" valueType="num">
                                      <p:cBhvr additive="base">
                                        <p:cTn id="8" dur="500" fill="hold"/>
                                        <p:tgtEl>
                                          <p:spTgt spid="6420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2075"/>
                                        </p:tgtEl>
                                        <p:attrNameLst>
                                          <p:attrName>style.visibility</p:attrName>
                                        </p:attrNameLst>
                                      </p:cBhvr>
                                      <p:to>
                                        <p:strVal val="visible"/>
                                      </p:to>
                                    </p:set>
                                    <p:animEffect transition="in" filter="wipe(left)">
                                      <p:cBhvr>
                                        <p:cTn id="13" dur="500"/>
                                        <p:tgtEl>
                                          <p:spTgt spid="64207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2073"/>
                                        </p:tgtEl>
                                        <p:attrNameLst>
                                          <p:attrName>style.visibility</p:attrName>
                                        </p:attrNameLst>
                                      </p:cBhvr>
                                      <p:to>
                                        <p:strVal val="visible"/>
                                      </p:to>
                                    </p:set>
                                    <p:animEffect transition="in" filter="wipe(left)">
                                      <p:cBhvr>
                                        <p:cTn id="18" dur="500"/>
                                        <p:tgtEl>
                                          <p:spTgt spid="64207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42055"/>
                                        </p:tgtEl>
                                        <p:attrNameLst>
                                          <p:attrName>style.visibility</p:attrName>
                                        </p:attrNameLst>
                                      </p:cBhvr>
                                      <p:to>
                                        <p:strVal val="visible"/>
                                      </p:to>
                                    </p:set>
                                    <p:animEffect transition="in" filter="wipe(left)">
                                      <p:cBhvr>
                                        <p:cTn id="23" dur="500"/>
                                        <p:tgtEl>
                                          <p:spTgt spid="64205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42069"/>
                                        </p:tgtEl>
                                        <p:attrNameLst>
                                          <p:attrName>style.visibility</p:attrName>
                                        </p:attrNameLst>
                                      </p:cBhvr>
                                      <p:to>
                                        <p:strVal val="visible"/>
                                      </p:to>
                                    </p:set>
                                    <p:animEffect transition="in" filter="wipe(left)">
                                      <p:cBhvr>
                                        <p:cTn id="28" dur="500"/>
                                        <p:tgtEl>
                                          <p:spTgt spid="64206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42056"/>
                                        </p:tgtEl>
                                        <p:attrNameLst>
                                          <p:attrName>style.visibility</p:attrName>
                                        </p:attrNameLst>
                                      </p:cBhvr>
                                      <p:to>
                                        <p:strVal val="visible"/>
                                      </p:to>
                                    </p:set>
                                    <p:animEffect transition="in" filter="wipe(left)">
                                      <p:cBhvr>
                                        <p:cTn id="33" dur="500"/>
                                        <p:tgtEl>
                                          <p:spTgt spid="64205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42057"/>
                                        </p:tgtEl>
                                        <p:attrNameLst>
                                          <p:attrName>style.visibility</p:attrName>
                                        </p:attrNameLst>
                                      </p:cBhvr>
                                      <p:to>
                                        <p:strVal val="visible"/>
                                      </p:to>
                                    </p:set>
                                    <p:animEffect transition="in" filter="wipe(left)">
                                      <p:cBhvr>
                                        <p:cTn id="38" dur="500"/>
                                        <p:tgtEl>
                                          <p:spTgt spid="64205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ox(out)">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642071"/>
                                        </p:tgtEl>
                                        <p:attrNameLst>
                                          <p:attrName>style.visibility</p:attrName>
                                        </p:attrNameLst>
                                      </p:cBhvr>
                                      <p:to>
                                        <p:strVal val="visible"/>
                                      </p:to>
                                    </p:set>
                                    <p:animEffect transition="in" filter="dissolve">
                                      <p:cBhvr>
                                        <p:cTn id="53" dur="500"/>
                                        <p:tgtEl>
                                          <p:spTgt spid="64207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42070"/>
                                        </p:tgtEl>
                                        <p:attrNameLst>
                                          <p:attrName>style.visibility</p:attrName>
                                        </p:attrNameLst>
                                      </p:cBhvr>
                                      <p:to>
                                        <p:strVal val="visible"/>
                                      </p:to>
                                    </p:set>
                                    <p:animEffect transition="in" filter="wipe(left)">
                                      <p:cBhvr>
                                        <p:cTn id="58" dur="500"/>
                                        <p:tgtEl>
                                          <p:spTgt spid="642070"/>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out)">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42067"/>
                                        </p:tgtEl>
                                        <p:attrNameLst>
                                          <p:attrName>style.visibility</p:attrName>
                                        </p:attrNameLst>
                                      </p:cBhvr>
                                      <p:to>
                                        <p:strVal val="visible"/>
                                      </p:to>
                                    </p:set>
                                    <p:animEffect transition="in" filter="wipe(left)">
                                      <p:cBhvr>
                                        <p:cTn id="68" dur="500"/>
                                        <p:tgtEl>
                                          <p:spTgt spid="642067"/>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42074"/>
                                        </p:tgtEl>
                                        <p:attrNameLst>
                                          <p:attrName>style.visibility</p:attrName>
                                        </p:attrNameLst>
                                      </p:cBhvr>
                                      <p:to>
                                        <p:strVal val="visible"/>
                                      </p:to>
                                    </p:set>
                                    <p:anim calcmode="lin" valueType="num">
                                      <p:cBhvr additive="base">
                                        <p:cTn id="73" dur="500" fill="hold"/>
                                        <p:tgtEl>
                                          <p:spTgt spid="642074"/>
                                        </p:tgtEl>
                                        <p:attrNameLst>
                                          <p:attrName>ppt_x</p:attrName>
                                        </p:attrNameLst>
                                      </p:cBhvr>
                                      <p:tavLst>
                                        <p:tav tm="0">
                                          <p:val>
                                            <p:strVal val="#ppt_x"/>
                                          </p:val>
                                        </p:tav>
                                        <p:tav tm="100000">
                                          <p:val>
                                            <p:strVal val="#ppt_x"/>
                                          </p:val>
                                        </p:tav>
                                      </p:tavLst>
                                    </p:anim>
                                    <p:anim calcmode="lin" valueType="num">
                                      <p:cBhvr additive="base">
                                        <p:cTn id="74" dur="500" fill="hold"/>
                                        <p:tgtEl>
                                          <p:spTgt spid="64207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42068"/>
                                        </p:tgtEl>
                                        <p:attrNameLst>
                                          <p:attrName>style.visibility</p:attrName>
                                        </p:attrNameLst>
                                      </p:cBhvr>
                                      <p:to>
                                        <p:strVal val="visible"/>
                                      </p:to>
                                    </p:set>
                                    <p:animEffect transition="in" filter="wipe(left)">
                                      <p:cBhvr>
                                        <p:cTn id="79" dur="500"/>
                                        <p:tgtEl>
                                          <p:spTgt spid="642068"/>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642072"/>
                                        </p:tgtEl>
                                        <p:attrNameLst>
                                          <p:attrName>style.visibility</p:attrName>
                                        </p:attrNameLst>
                                      </p:cBhvr>
                                      <p:to>
                                        <p:strVal val="visible"/>
                                      </p:to>
                                    </p:set>
                                    <p:animEffect transition="in" filter="wipe(left)">
                                      <p:cBhvr>
                                        <p:cTn id="83" dur="500"/>
                                        <p:tgtEl>
                                          <p:spTgt spid="64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4" grpId="0" autoUpdateAnimBg="0"/>
      <p:bldP spid="642055" grpId="0" autoUpdateAnimBg="0"/>
      <p:bldP spid="642056" grpId="0" animBg="1"/>
      <p:bldP spid="642057" grpId="0" autoUpdateAnimBg="0"/>
      <p:bldP spid="642067" grpId="0" animBg="1" autoUpdateAnimBg="0"/>
      <p:bldP spid="642068" grpId="0" animBg="1" autoUpdateAnimBg="0"/>
      <p:bldP spid="642073" grpId="0" autoUpdateAnimBg="0"/>
      <p:bldP spid="642074" grpId="0" autoUpdateAnimBg="0"/>
      <p:bldP spid="64207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44102" name="Rectangle 6"/>
          <p:cNvSpPr>
            <a:spLocks noChangeArrowheads="1"/>
          </p:cNvSpPr>
          <p:nvPr/>
        </p:nvSpPr>
        <p:spPr bwMode="auto">
          <a:xfrm>
            <a:off x="1258888" y="1595438"/>
            <a:ext cx="5410200" cy="519112"/>
          </a:xfrm>
          <a:prstGeom prst="rect">
            <a:avLst/>
          </a:prstGeom>
          <a:noFill/>
          <a:ln w="12700" cap="sq">
            <a:noFill/>
            <a:miter lim="800000"/>
            <a:headEnd type="none" w="sm" len="sm"/>
            <a:tailEnd type="none" w="sm" len="sm"/>
          </a:ln>
        </p:spPr>
        <p:txBody>
          <a:bodyPr>
            <a:spAutoFit/>
          </a:bodyPr>
          <a:lstStyle/>
          <a:p>
            <a:r>
              <a:rPr lang="en-US" altLang="zh-CN" b="1">
                <a:solidFill>
                  <a:srgbClr val="0000FF"/>
                </a:solidFill>
                <a:ea typeface="黑体" pitchFamily="49" charset="-122"/>
              </a:rPr>
              <a:t>6. </a:t>
            </a:r>
            <a:r>
              <a:rPr lang="zh-CN" altLang="en-US" b="1">
                <a:solidFill>
                  <a:srgbClr val="2736F7"/>
                </a:solidFill>
                <a:latin typeface="黑体" pitchFamily="49" charset="-122"/>
                <a:ea typeface="黑体" pitchFamily="49" charset="-122"/>
              </a:rPr>
              <a:t>事件</a:t>
            </a:r>
            <a:r>
              <a:rPr lang="zh-CN" altLang="en-US" b="1">
                <a:solidFill>
                  <a:srgbClr val="2736F7"/>
                </a:solidFill>
                <a:ea typeface="黑体" pitchFamily="49" charset="-122"/>
              </a:rPr>
              <a:t>的</a:t>
            </a:r>
            <a:r>
              <a:rPr lang="zh-CN" altLang="en-US" b="1">
                <a:solidFill>
                  <a:srgbClr val="2736F7"/>
                </a:solidFill>
                <a:latin typeface="黑体" pitchFamily="49" charset="-122"/>
                <a:ea typeface="黑体" pitchFamily="49" charset="-122"/>
              </a:rPr>
              <a:t>互不相容 </a:t>
            </a:r>
            <a:r>
              <a:rPr lang="en-US" altLang="zh-CN" b="1">
                <a:solidFill>
                  <a:srgbClr val="2736F7"/>
                </a:solidFill>
                <a:ea typeface="黑体" pitchFamily="49" charset="-122"/>
              </a:rPr>
              <a:t>(</a:t>
            </a:r>
            <a:r>
              <a:rPr lang="zh-CN" altLang="en-US" b="1">
                <a:solidFill>
                  <a:srgbClr val="2736F7"/>
                </a:solidFill>
                <a:latin typeface="黑体" pitchFamily="49" charset="-122"/>
                <a:ea typeface="黑体" pitchFamily="49" charset="-122"/>
              </a:rPr>
              <a:t>互斥</a:t>
            </a:r>
            <a:r>
              <a:rPr lang="en-US" altLang="zh-CN" b="1">
                <a:solidFill>
                  <a:srgbClr val="2736F7"/>
                </a:solidFill>
                <a:ea typeface="黑体" pitchFamily="49" charset="-122"/>
              </a:rPr>
              <a:t>)</a:t>
            </a:r>
            <a:endParaRPr lang="en-US" altLang="zh-CN" b="1">
              <a:solidFill>
                <a:srgbClr val="2736F7"/>
              </a:solidFill>
              <a:latin typeface="黑体" pitchFamily="49" charset="-122"/>
              <a:ea typeface="黑体" pitchFamily="49" charset="-122"/>
            </a:endParaRPr>
          </a:p>
        </p:txBody>
      </p:sp>
      <p:sp>
        <p:nvSpPr>
          <p:cNvPr id="644103" name="Text Box 7"/>
          <p:cNvSpPr txBox="1">
            <a:spLocks noChangeArrowheads="1"/>
          </p:cNvSpPr>
          <p:nvPr/>
        </p:nvSpPr>
        <p:spPr bwMode="auto">
          <a:xfrm>
            <a:off x="1258888" y="2205038"/>
            <a:ext cx="6705600" cy="1735137"/>
          </a:xfrm>
          <a:prstGeom prst="rect">
            <a:avLst/>
          </a:prstGeom>
          <a:noFill/>
          <a:ln w="12700" cap="sq">
            <a:noFill/>
            <a:miter lim="800000"/>
            <a:headEnd type="none" w="sm" len="sm"/>
            <a:tailEnd type="none" w="sm" len="sm"/>
          </a:ln>
        </p:spPr>
        <p:txBody>
          <a:bodyPr>
            <a:spAutoFit/>
          </a:bodyPr>
          <a:lstStyle/>
          <a:p>
            <a:pPr>
              <a:lnSpc>
                <a:spcPct val="125000"/>
              </a:lnSpc>
              <a:spcBef>
                <a:spcPct val="10000"/>
              </a:spcBef>
            </a:pPr>
            <a:r>
              <a:rPr lang="zh-CN" altLang="en-US" b="1">
                <a:ea typeface="宋体" pitchFamily="2" charset="-122"/>
              </a:rPr>
              <a:t>         若事件 </a:t>
            </a:r>
            <a:r>
              <a:rPr lang="en-US" altLang="zh-CN" b="1" i="1">
                <a:ea typeface="宋体" pitchFamily="2" charset="-122"/>
              </a:rPr>
              <a:t>A </a:t>
            </a:r>
            <a:r>
              <a:rPr lang="zh-CN" altLang="en-US" b="1" i="1">
                <a:ea typeface="宋体" pitchFamily="2" charset="-122"/>
              </a:rPr>
              <a:t>、</a:t>
            </a:r>
            <a:r>
              <a:rPr lang="en-US" altLang="zh-CN" b="1" i="1">
                <a:ea typeface="宋体" pitchFamily="2" charset="-122"/>
              </a:rPr>
              <a:t>B </a:t>
            </a:r>
            <a:r>
              <a:rPr lang="zh-CN" altLang="en-US" b="1">
                <a:ea typeface="宋体" pitchFamily="2" charset="-122"/>
              </a:rPr>
              <a:t>满足</a:t>
            </a:r>
          </a:p>
          <a:p>
            <a:pPr>
              <a:lnSpc>
                <a:spcPct val="125000"/>
              </a:lnSpc>
              <a:spcBef>
                <a:spcPct val="10000"/>
              </a:spcBef>
            </a:pPr>
            <a:r>
              <a:rPr lang="zh-CN" altLang="en-US" b="1">
                <a:ea typeface="宋体" pitchFamily="2" charset="-122"/>
              </a:rPr>
              <a:t>则称事件 </a:t>
            </a:r>
            <a:r>
              <a:rPr lang="en-US" altLang="zh-CN" b="1" i="1">
                <a:ea typeface="宋体" pitchFamily="2" charset="-122"/>
              </a:rPr>
              <a:t>A</a:t>
            </a:r>
            <a:r>
              <a:rPr lang="zh-CN" altLang="en-US" b="1">
                <a:ea typeface="宋体" pitchFamily="2" charset="-122"/>
              </a:rPr>
              <a:t>与</a:t>
            </a:r>
            <a:r>
              <a:rPr lang="en-US" altLang="zh-CN" b="1" i="1">
                <a:ea typeface="宋体" pitchFamily="2" charset="-122"/>
              </a:rPr>
              <a:t>B</a:t>
            </a:r>
            <a:r>
              <a:rPr lang="zh-CN" altLang="en-US" b="1">
                <a:ea typeface="宋体" pitchFamily="2" charset="-122"/>
              </a:rPr>
              <a:t>互不相容，其中</a:t>
            </a:r>
            <a:r>
              <a:rPr lang="en-US" altLang="zh-CN" b="1" i="1">
                <a:ea typeface="宋体" pitchFamily="2" charset="-122"/>
              </a:rPr>
              <a:t>V </a:t>
            </a:r>
            <a:r>
              <a:rPr lang="zh-CN" altLang="en-US" b="1">
                <a:ea typeface="宋体" pitchFamily="2" charset="-122"/>
              </a:rPr>
              <a:t>表示不可能事件</a:t>
            </a:r>
            <a:r>
              <a:rPr lang="en-US" altLang="zh-CN" b="1">
                <a:ea typeface="宋体" pitchFamily="2" charset="-122"/>
              </a:rPr>
              <a:t>.</a:t>
            </a:r>
          </a:p>
        </p:txBody>
      </p:sp>
      <p:graphicFrame>
        <p:nvGraphicFramePr>
          <p:cNvPr id="644104" name="Object 8"/>
          <p:cNvGraphicFramePr>
            <a:graphicFrameLocks noChangeAspect="1"/>
          </p:cNvGraphicFramePr>
          <p:nvPr/>
        </p:nvGraphicFramePr>
        <p:xfrm>
          <a:off x="5148263" y="2276475"/>
          <a:ext cx="3001962" cy="555625"/>
        </p:xfrm>
        <a:graphic>
          <a:graphicData uri="http://schemas.openxmlformats.org/presentationml/2006/ole">
            <p:oleObj spid="_x0000_s9218" name="Equation" r:id="rId4" imgW="1028520" imgH="190440" progId="Equation.3">
              <p:embed/>
            </p:oleObj>
          </a:graphicData>
        </a:graphic>
      </p:graphicFrame>
      <p:sp>
        <p:nvSpPr>
          <p:cNvPr id="644105" name="Rectangle 9"/>
          <p:cNvSpPr>
            <a:spLocks noChangeArrowheads="1"/>
          </p:cNvSpPr>
          <p:nvPr/>
        </p:nvSpPr>
        <p:spPr bwMode="auto">
          <a:xfrm>
            <a:off x="971550" y="3933825"/>
            <a:ext cx="7589838" cy="1201738"/>
          </a:xfrm>
          <a:prstGeom prst="rect">
            <a:avLst/>
          </a:prstGeom>
          <a:noFill/>
          <a:ln w="12700" cap="sq">
            <a:noFill/>
            <a:miter lim="800000"/>
            <a:headEnd type="none" w="sm" len="sm"/>
            <a:tailEnd type="none" w="sm" len="sm"/>
          </a:ln>
        </p:spPr>
        <p:txBody>
          <a:bodyPr wrap="none">
            <a:spAutoFit/>
          </a:bodyPr>
          <a:lstStyle/>
          <a:p>
            <a:pPr>
              <a:lnSpc>
                <a:spcPct val="125000"/>
              </a:lnSpc>
              <a:spcBef>
                <a:spcPct val="10000"/>
              </a:spcBef>
            </a:pPr>
            <a:r>
              <a:rPr lang="zh-CN" altLang="en-US" b="1">
                <a:solidFill>
                  <a:srgbClr val="0000FF"/>
                </a:solidFill>
                <a:ea typeface="黑体" pitchFamily="49" charset="-122"/>
              </a:rPr>
              <a:t>实例</a:t>
            </a:r>
            <a:r>
              <a:rPr lang="zh-CN" altLang="en-US" b="1">
                <a:ea typeface="宋体" pitchFamily="2" charset="-122"/>
              </a:rPr>
              <a:t>   抛掷一枚硬币</a:t>
            </a:r>
            <a:r>
              <a:rPr lang="en-US" altLang="zh-CN" b="1">
                <a:ea typeface="宋体" pitchFamily="2" charset="-122"/>
              </a:rPr>
              <a:t>, “</a:t>
            </a:r>
            <a:r>
              <a:rPr lang="zh-CN" altLang="en-US" b="1">
                <a:ea typeface="宋体" pitchFamily="2" charset="-122"/>
              </a:rPr>
              <a:t>出现花面” 与 “出现字面”</a:t>
            </a:r>
          </a:p>
          <a:p>
            <a:pPr>
              <a:lnSpc>
                <a:spcPct val="125000"/>
              </a:lnSpc>
              <a:spcBef>
                <a:spcPct val="10000"/>
              </a:spcBef>
            </a:pPr>
            <a:r>
              <a:rPr lang="zh-CN" altLang="en-US" b="1">
                <a:ea typeface="宋体" pitchFamily="2" charset="-122"/>
              </a:rPr>
              <a:t>           是互不相容的两个事件</a:t>
            </a:r>
            <a:r>
              <a:rPr lang="en-US" altLang="zh-CN"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102"/>
                                        </p:tgtEl>
                                        <p:attrNameLst>
                                          <p:attrName>style.visibility</p:attrName>
                                        </p:attrNameLst>
                                      </p:cBhvr>
                                      <p:to>
                                        <p:strVal val="visible"/>
                                      </p:to>
                                    </p:set>
                                    <p:anim calcmode="lin" valueType="num">
                                      <p:cBhvr additive="base">
                                        <p:cTn id="7" dur="500" fill="hold"/>
                                        <p:tgtEl>
                                          <p:spTgt spid="644102"/>
                                        </p:tgtEl>
                                        <p:attrNameLst>
                                          <p:attrName>ppt_x</p:attrName>
                                        </p:attrNameLst>
                                      </p:cBhvr>
                                      <p:tavLst>
                                        <p:tav tm="0">
                                          <p:val>
                                            <p:strVal val="0-#ppt_w/2"/>
                                          </p:val>
                                        </p:tav>
                                        <p:tav tm="100000">
                                          <p:val>
                                            <p:strVal val="#ppt_x"/>
                                          </p:val>
                                        </p:tav>
                                      </p:tavLst>
                                    </p:anim>
                                    <p:anim calcmode="lin" valueType="num">
                                      <p:cBhvr additive="base">
                                        <p:cTn id="8" dur="500" fill="hold"/>
                                        <p:tgtEl>
                                          <p:spTgt spid="644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4103"/>
                                        </p:tgtEl>
                                        <p:attrNameLst>
                                          <p:attrName>style.visibility</p:attrName>
                                        </p:attrNameLst>
                                      </p:cBhvr>
                                      <p:to>
                                        <p:strVal val="visible"/>
                                      </p:to>
                                    </p:set>
                                    <p:animEffect transition="in" filter="wipe(left)">
                                      <p:cBhvr>
                                        <p:cTn id="13" dur="500"/>
                                        <p:tgtEl>
                                          <p:spTgt spid="6441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4104"/>
                                        </p:tgtEl>
                                        <p:attrNameLst>
                                          <p:attrName>style.visibility</p:attrName>
                                        </p:attrNameLst>
                                      </p:cBhvr>
                                      <p:to>
                                        <p:strVal val="visible"/>
                                      </p:to>
                                    </p:set>
                                    <p:animEffect transition="in" filter="wipe(left)">
                                      <p:cBhvr>
                                        <p:cTn id="18" dur="500"/>
                                        <p:tgtEl>
                                          <p:spTgt spid="6441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44105"/>
                                        </p:tgtEl>
                                        <p:attrNameLst>
                                          <p:attrName>style.visibility</p:attrName>
                                        </p:attrNameLst>
                                      </p:cBhvr>
                                      <p:to>
                                        <p:strVal val="visible"/>
                                      </p:to>
                                    </p:set>
                                    <p:animEffect transition="in" filter="wipe(left)">
                                      <p:cBhvr>
                                        <p:cTn id="23" dur="500"/>
                                        <p:tgtEl>
                                          <p:spTgt spid="64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2" grpId="0" autoUpdateAnimBg="0"/>
      <p:bldP spid="644103" grpId="0" autoUpdateAnimBg="0"/>
      <p:bldP spid="64410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646150" name="Text Box 6"/>
          <p:cNvSpPr txBox="1">
            <a:spLocks noChangeArrowheads="1"/>
          </p:cNvSpPr>
          <p:nvPr/>
        </p:nvSpPr>
        <p:spPr bwMode="auto">
          <a:xfrm>
            <a:off x="1403350" y="2708275"/>
            <a:ext cx="6067425" cy="519113"/>
          </a:xfrm>
          <a:prstGeom prst="rect">
            <a:avLst/>
          </a:prstGeom>
          <a:noFill/>
          <a:ln w="12700" cap="sq">
            <a:noFill/>
            <a:miter lim="800000"/>
            <a:headEnd type="none" w="sm" len="sm"/>
            <a:tailEnd type="none" w="sm" len="sm"/>
          </a:ln>
        </p:spPr>
        <p:txBody>
          <a:bodyPr wrap="none">
            <a:spAutoFit/>
          </a:bodyPr>
          <a:lstStyle/>
          <a:p>
            <a:r>
              <a:rPr lang="zh-CN" altLang="en-US" b="1">
                <a:ea typeface="宋体" pitchFamily="2" charset="-122"/>
              </a:rPr>
              <a:t>“骰子出现</a:t>
            </a:r>
            <a:r>
              <a:rPr lang="en-US" altLang="zh-CN" b="1">
                <a:ea typeface="宋体" pitchFamily="2" charset="-122"/>
              </a:rPr>
              <a:t>1</a:t>
            </a:r>
            <a:r>
              <a:rPr lang="zh-CN" altLang="en-US" b="1">
                <a:ea typeface="宋体" pitchFamily="2" charset="-122"/>
              </a:rPr>
              <a:t>点”              “骰子出现</a:t>
            </a:r>
            <a:r>
              <a:rPr lang="en-US" altLang="zh-CN" b="1">
                <a:ea typeface="宋体" pitchFamily="2" charset="-122"/>
              </a:rPr>
              <a:t>2</a:t>
            </a:r>
            <a:r>
              <a:rPr lang="zh-CN" altLang="en-US" b="1">
                <a:ea typeface="宋体" pitchFamily="2" charset="-122"/>
              </a:rPr>
              <a:t>点”</a:t>
            </a:r>
          </a:p>
        </p:txBody>
      </p:sp>
      <p:sp>
        <p:nvSpPr>
          <p:cNvPr id="646151" name="Text Box 7"/>
          <p:cNvSpPr txBox="1">
            <a:spLocks noChangeArrowheads="1"/>
          </p:cNvSpPr>
          <p:nvPr/>
        </p:nvSpPr>
        <p:spPr bwMode="auto">
          <a:xfrm>
            <a:off x="1631950" y="4232275"/>
            <a:ext cx="2532063" cy="519113"/>
          </a:xfrm>
          <a:prstGeom prst="rect">
            <a:avLst/>
          </a:prstGeom>
          <a:noFill/>
          <a:ln w="12700" cap="sq">
            <a:noFill/>
            <a:miter lim="800000"/>
            <a:headEnd type="none" w="sm" len="sm"/>
            <a:tailEnd type="none" w="sm" len="sm"/>
          </a:ln>
        </p:spPr>
        <p:txBody>
          <a:bodyPr>
            <a:spAutoFit/>
          </a:bodyPr>
          <a:lstStyle/>
          <a:p>
            <a:r>
              <a:rPr lang="zh-CN" altLang="en-US" b="1">
                <a:ea typeface="宋体" pitchFamily="2" charset="-122"/>
              </a:rPr>
              <a:t>图示 </a:t>
            </a:r>
            <a:r>
              <a:rPr lang="en-US" altLang="zh-CN" b="1" i="1">
                <a:ea typeface="宋体" pitchFamily="2" charset="-122"/>
              </a:rPr>
              <a:t>A</a:t>
            </a:r>
            <a:r>
              <a:rPr lang="zh-CN" altLang="en-US" b="1">
                <a:ea typeface="宋体" pitchFamily="2" charset="-122"/>
              </a:rPr>
              <a:t>与</a:t>
            </a:r>
            <a:r>
              <a:rPr lang="en-US" altLang="zh-CN" b="1" i="1">
                <a:ea typeface="宋体" pitchFamily="2" charset="-122"/>
              </a:rPr>
              <a:t>B</a:t>
            </a:r>
            <a:r>
              <a:rPr lang="zh-CN" altLang="en-US" b="1">
                <a:ea typeface="宋体" pitchFamily="2" charset="-122"/>
              </a:rPr>
              <a:t>互斥</a:t>
            </a:r>
          </a:p>
        </p:txBody>
      </p:sp>
      <p:sp>
        <p:nvSpPr>
          <p:cNvPr id="646152" name="Rectangle 8"/>
          <p:cNvSpPr>
            <a:spLocks noChangeArrowheads="1"/>
          </p:cNvSpPr>
          <p:nvPr/>
        </p:nvSpPr>
        <p:spPr bwMode="auto">
          <a:xfrm>
            <a:off x="2851150" y="4841875"/>
            <a:ext cx="3581400" cy="1219200"/>
          </a:xfrm>
          <a:prstGeom prst="rect">
            <a:avLst/>
          </a:prstGeom>
          <a:solidFill>
            <a:schemeClr val="accent1"/>
          </a:solidFill>
          <a:ln w="28575" cap="sq">
            <a:noFill/>
            <a:miter lim="800000"/>
            <a:headEnd type="none" w="sm" len="sm"/>
            <a:tailEnd type="none" w="sm" len="sm"/>
          </a:ln>
        </p:spPr>
        <p:txBody>
          <a:bodyPr wrap="none" anchor="ctr"/>
          <a:lstStyle/>
          <a:p>
            <a:endParaRPr lang="zh-CN" altLang="en-US"/>
          </a:p>
        </p:txBody>
      </p:sp>
      <p:sp>
        <p:nvSpPr>
          <p:cNvPr id="646153" name="Text Box 9"/>
          <p:cNvSpPr txBox="1">
            <a:spLocks noChangeArrowheads="1"/>
          </p:cNvSpPr>
          <p:nvPr/>
        </p:nvSpPr>
        <p:spPr bwMode="auto">
          <a:xfrm>
            <a:off x="5899150" y="5527675"/>
            <a:ext cx="533400" cy="519113"/>
          </a:xfrm>
          <a:prstGeom prst="rect">
            <a:avLst/>
          </a:prstGeom>
          <a:noFill/>
          <a:ln w="12700" cap="sq">
            <a:noFill/>
            <a:miter lim="800000"/>
            <a:headEnd type="none" w="sm" len="sm"/>
            <a:tailEnd type="none" w="sm" len="sm"/>
          </a:ln>
        </p:spPr>
        <p:txBody>
          <a:bodyPr>
            <a:spAutoFit/>
          </a:bodyPr>
          <a:lstStyle/>
          <a:p>
            <a:r>
              <a:rPr lang="zh-CN" altLang="en-US" b="1" i="1">
                <a:ea typeface="宋体" pitchFamily="2" charset="-122"/>
                <a:sym typeface="Symbol" pitchFamily="18" charset="2"/>
              </a:rPr>
              <a:t></a:t>
            </a:r>
            <a:endParaRPr lang="zh-CN" altLang="en-US" b="1" i="1">
              <a:ea typeface="宋体" pitchFamily="2" charset="-122"/>
            </a:endParaRPr>
          </a:p>
        </p:txBody>
      </p:sp>
      <p:grpSp>
        <p:nvGrpSpPr>
          <p:cNvPr id="2" name="Group 10"/>
          <p:cNvGrpSpPr>
            <a:grpSpLocks/>
          </p:cNvGrpSpPr>
          <p:nvPr/>
        </p:nvGrpSpPr>
        <p:grpSpPr bwMode="auto">
          <a:xfrm>
            <a:off x="3003550" y="5146675"/>
            <a:ext cx="914400" cy="838200"/>
            <a:chOff x="2688" y="3168"/>
            <a:chExt cx="576" cy="528"/>
          </a:xfrm>
        </p:grpSpPr>
        <p:sp>
          <p:nvSpPr>
            <p:cNvPr id="122895" name="Oval 11"/>
            <p:cNvSpPr>
              <a:spLocks noChangeArrowheads="1"/>
            </p:cNvSpPr>
            <p:nvPr/>
          </p:nvSpPr>
          <p:spPr bwMode="auto">
            <a:xfrm>
              <a:off x="2688" y="3168"/>
              <a:ext cx="576" cy="528"/>
            </a:xfrm>
            <a:prstGeom prst="ellipse">
              <a:avLst/>
            </a:prstGeom>
            <a:solidFill>
              <a:srgbClr val="F8F83E"/>
            </a:solidFill>
            <a:ln w="28575" cap="sq">
              <a:noFill/>
              <a:miter lim="800000"/>
              <a:headEnd type="none" w="sm" len="sm"/>
              <a:tailEnd type="none" w="sm" len="sm"/>
            </a:ln>
          </p:spPr>
          <p:txBody>
            <a:bodyPr wrap="none" anchor="ctr"/>
            <a:lstStyle/>
            <a:p>
              <a:endParaRPr lang="zh-CN" altLang="en-US"/>
            </a:p>
          </p:txBody>
        </p:sp>
        <p:sp>
          <p:nvSpPr>
            <p:cNvPr id="122896" name="Text Box 12"/>
            <p:cNvSpPr txBox="1">
              <a:spLocks noChangeArrowheads="1"/>
            </p:cNvSpPr>
            <p:nvPr/>
          </p:nvSpPr>
          <p:spPr bwMode="auto">
            <a:xfrm>
              <a:off x="2736" y="3216"/>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grpSp>
      <p:grpSp>
        <p:nvGrpSpPr>
          <p:cNvPr id="3" name="Group 13"/>
          <p:cNvGrpSpPr>
            <a:grpSpLocks/>
          </p:cNvGrpSpPr>
          <p:nvPr/>
        </p:nvGrpSpPr>
        <p:grpSpPr bwMode="auto">
          <a:xfrm>
            <a:off x="4527550" y="5146675"/>
            <a:ext cx="1231900" cy="901700"/>
            <a:chOff x="3600" y="3168"/>
            <a:chExt cx="776" cy="568"/>
          </a:xfrm>
        </p:grpSpPr>
        <p:sp>
          <p:nvSpPr>
            <p:cNvPr id="122893" name="Freeform 14"/>
            <p:cNvSpPr>
              <a:spLocks/>
            </p:cNvSpPr>
            <p:nvPr/>
          </p:nvSpPr>
          <p:spPr bwMode="auto">
            <a:xfrm>
              <a:off x="3600" y="3168"/>
              <a:ext cx="776" cy="568"/>
            </a:xfrm>
            <a:custGeom>
              <a:avLst/>
              <a:gdLst>
                <a:gd name="T0" fmla="*/ 112 w 776"/>
                <a:gd name="T1" fmla="*/ 152 h 568"/>
                <a:gd name="T2" fmla="*/ 544 w 776"/>
                <a:gd name="T3" fmla="*/ 8 h 568"/>
                <a:gd name="T4" fmla="*/ 688 w 776"/>
                <a:gd name="T5" fmla="*/ 200 h 568"/>
                <a:gd name="T6" fmla="*/ 688 w 776"/>
                <a:gd name="T7" fmla="*/ 488 h 568"/>
                <a:gd name="T8" fmla="*/ 160 w 776"/>
                <a:gd name="T9" fmla="*/ 536 h 568"/>
                <a:gd name="T10" fmla="*/ 16 w 776"/>
                <a:gd name="T11" fmla="*/ 296 h 568"/>
                <a:gd name="T12" fmla="*/ 112 w 776"/>
                <a:gd name="T13" fmla="*/ 152 h 568"/>
                <a:gd name="T14" fmla="*/ 0 60000 65536"/>
                <a:gd name="T15" fmla="*/ 0 60000 65536"/>
                <a:gd name="T16" fmla="*/ 0 60000 65536"/>
                <a:gd name="T17" fmla="*/ 0 60000 65536"/>
                <a:gd name="T18" fmla="*/ 0 60000 65536"/>
                <a:gd name="T19" fmla="*/ 0 60000 65536"/>
                <a:gd name="T20" fmla="*/ 0 60000 65536"/>
                <a:gd name="T21" fmla="*/ 0 w 776"/>
                <a:gd name="T22" fmla="*/ 0 h 568"/>
                <a:gd name="T23" fmla="*/ 776 w 776"/>
                <a:gd name="T24" fmla="*/ 568 h 5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568">
                  <a:moveTo>
                    <a:pt x="112" y="152"/>
                  </a:moveTo>
                  <a:cubicBezTo>
                    <a:pt x="200" y="104"/>
                    <a:pt x="448" y="0"/>
                    <a:pt x="544" y="8"/>
                  </a:cubicBezTo>
                  <a:cubicBezTo>
                    <a:pt x="640" y="16"/>
                    <a:pt x="664" y="120"/>
                    <a:pt x="688" y="200"/>
                  </a:cubicBezTo>
                  <a:cubicBezTo>
                    <a:pt x="712" y="280"/>
                    <a:pt x="776" y="432"/>
                    <a:pt x="688" y="488"/>
                  </a:cubicBezTo>
                  <a:cubicBezTo>
                    <a:pt x="600" y="544"/>
                    <a:pt x="272" y="568"/>
                    <a:pt x="160" y="536"/>
                  </a:cubicBezTo>
                  <a:cubicBezTo>
                    <a:pt x="48" y="504"/>
                    <a:pt x="32" y="352"/>
                    <a:pt x="16" y="296"/>
                  </a:cubicBezTo>
                  <a:cubicBezTo>
                    <a:pt x="0" y="240"/>
                    <a:pt x="24" y="200"/>
                    <a:pt x="112" y="152"/>
                  </a:cubicBezTo>
                  <a:close/>
                </a:path>
              </a:pathLst>
            </a:custGeom>
            <a:solidFill>
              <a:srgbClr val="9933FF"/>
            </a:solidFill>
            <a:ln w="12700" cap="sq">
              <a:noFill/>
              <a:miter lim="800000"/>
              <a:headEnd type="none" w="sm" len="sm"/>
              <a:tailEnd type="none" w="sm" len="sm"/>
            </a:ln>
          </p:spPr>
          <p:txBody>
            <a:bodyPr wrap="none"/>
            <a:lstStyle/>
            <a:p>
              <a:endParaRPr lang="zh-CN" altLang="en-US"/>
            </a:p>
          </p:txBody>
        </p:sp>
        <p:sp>
          <p:nvSpPr>
            <p:cNvPr id="122894" name="Text Box 15"/>
            <p:cNvSpPr txBox="1">
              <a:spLocks noChangeArrowheads="1"/>
            </p:cNvSpPr>
            <p:nvPr/>
          </p:nvSpPr>
          <p:spPr bwMode="auto">
            <a:xfrm>
              <a:off x="3888" y="3312"/>
              <a:ext cx="265" cy="327"/>
            </a:xfrm>
            <a:prstGeom prst="rect">
              <a:avLst/>
            </a:prstGeom>
            <a:solidFill>
              <a:srgbClr val="9933FF"/>
            </a:solidFill>
            <a:ln w="12700" cap="sq">
              <a:noFill/>
              <a:miter lim="800000"/>
              <a:headEnd type="none" w="sm" len="sm"/>
              <a:tailEnd type="none" w="sm" len="sm"/>
            </a:ln>
          </p:spPr>
          <p:txBody>
            <a:bodyPr wrap="none">
              <a:spAutoFit/>
            </a:bodyPr>
            <a:lstStyle/>
            <a:p>
              <a:r>
                <a:rPr lang="en-US" altLang="zh-CN" b="1" i="1">
                  <a:ea typeface="宋体" pitchFamily="2" charset="-122"/>
                </a:rPr>
                <a:t>B</a:t>
              </a:r>
            </a:p>
          </p:txBody>
        </p:sp>
      </p:grpSp>
      <p:grpSp>
        <p:nvGrpSpPr>
          <p:cNvPr id="4" name="Group 16"/>
          <p:cNvGrpSpPr>
            <a:grpSpLocks/>
          </p:cNvGrpSpPr>
          <p:nvPr/>
        </p:nvGrpSpPr>
        <p:grpSpPr bwMode="auto">
          <a:xfrm>
            <a:off x="4286248" y="2555875"/>
            <a:ext cx="1066800" cy="519113"/>
            <a:chOff x="2496" y="2544"/>
            <a:chExt cx="672" cy="327"/>
          </a:xfrm>
        </p:grpSpPr>
        <p:sp>
          <p:nvSpPr>
            <p:cNvPr id="122891" name="Rectangle 17"/>
            <p:cNvSpPr>
              <a:spLocks noChangeArrowheads="1"/>
            </p:cNvSpPr>
            <p:nvPr/>
          </p:nvSpPr>
          <p:spPr bwMode="auto">
            <a:xfrm>
              <a:off x="2544" y="2544"/>
              <a:ext cx="566" cy="327"/>
            </a:xfrm>
            <a:prstGeom prst="rect">
              <a:avLst/>
            </a:prstGeom>
            <a:noFill/>
            <a:ln w="12700" cap="sq">
              <a:noFill/>
              <a:miter lim="800000"/>
              <a:headEnd type="none" w="sm" len="sm"/>
              <a:tailEnd type="none" w="sm" len="sm"/>
            </a:ln>
          </p:spPr>
          <p:txBody>
            <a:bodyPr wrap="none">
              <a:spAutoFit/>
            </a:bodyPr>
            <a:lstStyle/>
            <a:p>
              <a:r>
                <a:rPr lang="zh-CN" altLang="en-US" b="1">
                  <a:solidFill>
                    <a:srgbClr val="FF0000"/>
                  </a:solidFill>
                  <a:ea typeface="宋体" pitchFamily="2" charset="-122"/>
                </a:rPr>
                <a:t>互斥</a:t>
              </a:r>
            </a:p>
          </p:txBody>
        </p:sp>
        <p:sp>
          <p:nvSpPr>
            <p:cNvPr id="122892" name="Line 18"/>
            <p:cNvSpPr>
              <a:spLocks noChangeShapeType="1"/>
            </p:cNvSpPr>
            <p:nvPr/>
          </p:nvSpPr>
          <p:spPr bwMode="auto">
            <a:xfrm>
              <a:off x="2496" y="2832"/>
              <a:ext cx="672" cy="0"/>
            </a:xfrm>
            <a:prstGeom prst="line">
              <a:avLst/>
            </a:prstGeom>
            <a:noFill/>
            <a:ln w="28575" cap="sq">
              <a:solidFill>
                <a:schemeClr val="tx1"/>
              </a:solidFill>
              <a:miter lim="800000"/>
              <a:headEnd type="triangle" w="med" len="med"/>
              <a:tailEnd type="triangle" w="med" len="med"/>
            </a:ln>
          </p:spPr>
          <p:txBody>
            <a:bodyPr wrap="none"/>
            <a:lstStyle/>
            <a:p>
              <a:endParaRPr lang="zh-CN" altLang="en-US"/>
            </a:p>
          </p:txBody>
        </p:sp>
      </p:grpSp>
      <p:sp>
        <p:nvSpPr>
          <p:cNvPr id="646166" name="Rectangle 22"/>
          <p:cNvSpPr>
            <a:spLocks noChangeArrowheads="1"/>
          </p:cNvSpPr>
          <p:nvPr/>
        </p:nvSpPr>
        <p:spPr bwMode="auto">
          <a:xfrm>
            <a:off x="1174750" y="1870075"/>
            <a:ext cx="6253163" cy="519113"/>
          </a:xfrm>
          <a:prstGeom prst="rect">
            <a:avLst/>
          </a:prstGeom>
          <a:noFill/>
          <a:ln w="9525">
            <a:noFill/>
            <a:miter lim="800000"/>
            <a:headEnd/>
            <a:tailEnd/>
          </a:ln>
        </p:spPr>
        <p:txBody>
          <a:bodyPr wrap="none">
            <a:spAutoFit/>
          </a:bodyPr>
          <a:lstStyle/>
          <a:p>
            <a:r>
              <a:rPr lang="zh-CN" altLang="en-US" b="1">
                <a:solidFill>
                  <a:srgbClr val="0000FF"/>
                </a:solidFill>
                <a:ea typeface="黑体" pitchFamily="49" charset="-122"/>
              </a:rPr>
              <a:t>实例   </a:t>
            </a:r>
            <a:r>
              <a:rPr lang="zh-CN" altLang="en-US" b="1">
                <a:ea typeface="宋体" pitchFamily="2" charset="-122"/>
              </a:rPr>
              <a:t>抛掷一枚骰子</a:t>
            </a:r>
            <a:r>
              <a:rPr lang="en-US" altLang="zh-CN" b="1">
                <a:ea typeface="宋体" pitchFamily="2" charset="-122"/>
              </a:rPr>
              <a:t>, </a:t>
            </a:r>
            <a:r>
              <a:rPr lang="zh-CN" altLang="en-US" b="1">
                <a:ea typeface="宋体" pitchFamily="2" charset="-122"/>
              </a:rPr>
              <a:t>观察出现的点数 </a:t>
            </a:r>
            <a:r>
              <a:rPr lang="en-US" altLang="zh-CN" b="1">
                <a:ea typeface="宋体" pitchFamily="2" charset="-122"/>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66"/>
                                        </p:tgtEl>
                                        <p:attrNameLst>
                                          <p:attrName>style.visibility</p:attrName>
                                        </p:attrNameLst>
                                      </p:cBhvr>
                                      <p:to>
                                        <p:strVal val="visible"/>
                                      </p:to>
                                    </p:set>
                                    <p:anim calcmode="lin" valueType="num">
                                      <p:cBhvr additive="base">
                                        <p:cTn id="7" dur="500" fill="hold"/>
                                        <p:tgtEl>
                                          <p:spTgt spid="646166"/>
                                        </p:tgtEl>
                                        <p:attrNameLst>
                                          <p:attrName>ppt_x</p:attrName>
                                        </p:attrNameLst>
                                      </p:cBhvr>
                                      <p:tavLst>
                                        <p:tav tm="0">
                                          <p:val>
                                            <p:strVal val="0-#ppt_w/2"/>
                                          </p:val>
                                        </p:tav>
                                        <p:tav tm="100000">
                                          <p:val>
                                            <p:strVal val="#ppt_x"/>
                                          </p:val>
                                        </p:tav>
                                      </p:tavLst>
                                    </p:anim>
                                    <p:anim calcmode="lin" valueType="num">
                                      <p:cBhvr additive="base">
                                        <p:cTn id="8" dur="500" fill="hold"/>
                                        <p:tgtEl>
                                          <p:spTgt spid="6461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6150"/>
                                        </p:tgtEl>
                                        <p:attrNameLst>
                                          <p:attrName>style.visibility</p:attrName>
                                        </p:attrNameLst>
                                      </p:cBhvr>
                                      <p:to>
                                        <p:strVal val="visible"/>
                                      </p:to>
                                    </p:set>
                                    <p:animEffect transition="in" filter="wipe(left)">
                                      <p:cBhvr>
                                        <p:cTn id="13" dur="500"/>
                                        <p:tgtEl>
                                          <p:spTgt spid="6461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46151"/>
                                        </p:tgtEl>
                                        <p:attrNameLst>
                                          <p:attrName>style.visibility</p:attrName>
                                        </p:attrNameLst>
                                      </p:cBhvr>
                                      <p:to>
                                        <p:strVal val="visible"/>
                                      </p:to>
                                    </p:set>
                                    <p:animEffect transition="in" filter="wipe(left)">
                                      <p:cBhvr>
                                        <p:cTn id="23" dur="500"/>
                                        <p:tgtEl>
                                          <p:spTgt spid="6461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6152"/>
                                        </p:tgtEl>
                                        <p:attrNameLst>
                                          <p:attrName>style.visibility</p:attrName>
                                        </p:attrNameLst>
                                      </p:cBhvr>
                                      <p:to>
                                        <p:strVal val="visible"/>
                                      </p:to>
                                    </p:set>
                                    <p:animEffect transition="in" filter="wipe(left)">
                                      <p:cBhvr>
                                        <p:cTn id="28" dur="500"/>
                                        <p:tgtEl>
                                          <p:spTgt spid="646152"/>
                                        </p:tgtEl>
                                      </p:cBhvr>
                                    </p:animEffect>
                                  </p:childTnLst>
                                </p:cTn>
                              </p:par>
                            </p:childTnLst>
                          </p:cTn>
                        </p:par>
                        <p:par>
                          <p:cTn id="29" fill="hold">
                            <p:stCondLst>
                              <p:cond delay="500"/>
                            </p:stCondLst>
                            <p:childTnLst>
                              <p:par>
                                <p:cTn id="30" presetID="22" presetClass="entr" presetSubtype="8" fill="hold" grpId="0" nodeType="afterEffect">
                                  <p:stCondLst>
                                    <p:cond delay="0"/>
                                  </p:stCondLst>
                                  <p:iterate type="lt">
                                    <p:tmPct val="100000"/>
                                  </p:iterate>
                                  <p:childTnLst>
                                    <p:set>
                                      <p:cBhvr>
                                        <p:cTn id="31" dur="1" fill="hold">
                                          <p:stCondLst>
                                            <p:cond delay="0"/>
                                          </p:stCondLst>
                                        </p:cTn>
                                        <p:tgtEl>
                                          <p:spTgt spid="646153"/>
                                        </p:tgtEl>
                                        <p:attrNameLst>
                                          <p:attrName>style.visibility</p:attrName>
                                        </p:attrNameLst>
                                      </p:cBhvr>
                                      <p:to>
                                        <p:strVal val="visible"/>
                                      </p:to>
                                    </p:set>
                                    <p:animEffect transition="in" filter="wipe(left)">
                                      <p:cBhvr>
                                        <p:cTn id="32" dur="75"/>
                                        <p:tgtEl>
                                          <p:spTgt spid="64615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ou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ou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0" grpId="0" autoUpdateAnimBg="0"/>
      <p:bldP spid="646151" grpId="0" autoUpdateAnimBg="0"/>
      <p:bldP spid="646152" grpId="0" animBg="1"/>
      <p:bldP spid="646153" grpId="0" autoUpdateAnimBg="0"/>
      <p:bldP spid="64616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bwMode="auto">
          <a:xfrm>
            <a:off x="1116013" y="69215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确定性</a:t>
            </a:r>
            <a:r>
              <a:rPr lang="zh-CN" altLang="en-US" b="1" smtClean="0">
                <a:ea typeface="宋体" pitchFamily="2" charset="-122"/>
              </a:rPr>
              <a:t>现象与</a:t>
            </a:r>
            <a:r>
              <a:rPr lang="zh-CN" altLang="en-US" b="1" smtClean="0">
                <a:solidFill>
                  <a:srgbClr val="0000CC"/>
                </a:solidFill>
                <a:ea typeface="宋体" pitchFamily="2" charset="-122"/>
              </a:rPr>
              <a:t>随机</a:t>
            </a:r>
            <a:r>
              <a:rPr lang="zh-CN" altLang="en-US" b="1" smtClean="0">
                <a:ea typeface="宋体" pitchFamily="2" charset="-122"/>
              </a:rPr>
              <a:t>现象</a:t>
            </a:r>
          </a:p>
        </p:txBody>
      </p:sp>
      <p:sp>
        <p:nvSpPr>
          <p:cNvPr id="572420" name="Rectangle 4"/>
          <p:cNvSpPr>
            <a:spLocks noChangeArrowheads="1"/>
          </p:cNvSpPr>
          <p:nvPr/>
        </p:nvSpPr>
        <p:spPr bwMode="auto">
          <a:xfrm>
            <a:off x="730250" y="3683000"/>
            <a:ext cx="4287838"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黑体" pitchFamily="49" charset="-122"/>
              </a:rPr>
              <a:t>     </a:t>
            </a:r>
            <a:r>
              <a:rPr lang="zh-CN" altLang="en-US" b="1">
                <a:solidFill>
                  <a:srgbClr val="000000"/>
                </a:solidFill>
                <a:ea typeface="宋体" pitchFamily="2" charset="-122"/>
              </a:rPr>
              <a:t>“太阳不会从西边升起”</a:t>
            </a:r>
            <a:r>
              <a:rPr lang="en-US" altLang="zh-CN" b="1" dirty="0">
                <a:solidFill>
                  <a:srgbClr val="000000"/>
                </a:solidFill>
                <a:ea typeface="宋体" pitchFamily="2" charset="-122"/>
              </a:rPr>
              <a:t>,</a:t>
            </a:r>
          </a:p>
        </p:txBody>
      </p:sp>
      <p:sp>
        <p:nvSpPr>
          <p:cNvPr id="572421" name="Rectangle 5"/>
          <p:cNvSpPr>
            <a:spLocks noChangeArrowheads="1"/>
          </p:cNvSpPr>
          <p:nvPr/>
        </p:nvSpPr>
        <p:spPr bwMode="auto">
          <a:xfrm>
            <a:off x="1187450" y="4902200"/>
            <a:ext cx="3486150"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宋体" pitchFamily="2" charset="-122"/>
              </a:rPr>
              <a:t>“同性电荷必然互斥”</a:t>
            </a:r>
            <a:r>
              <a:rPr lang="en-US" altLang="zh-CN" b="1" dirty="0">
                <a:solidFill>
                  <a:srgbClr val="000000"/>
                </a:solidFill>
                <a:ea typeface="宋体" pitchFamily="2" charset="-122"/>
              </a:rPr>
              <a:t>,</a:t>
            </a:r>
          </a:p>
        </p:txBody>
      </p:sp>
      <p:sp>
        <p:nvSpPr>
          <p:cNvPr id="572422" name="Rectangle 6"/>
          <p:cNvSpPr>
            <a:spLocks noChangeArrowheads="1"/>
          </p:cNvSpPr>
          <p:nvPr/>
        </p:nvSpPr>
        <p:spPr bwMode="auto">
          <a:xfrm>
            <a:off x="1187450" y="4292600"/>
            <a:ext cx="3486150"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宋体" pitchFamily="2" charset="-122"/>
              </a:rPr>
              <a:t>“水从高处流向低处”</a:t>
            </a:r>
            <a:r>
              <a:rPr lang="en-US" altLang="zh-CN" b="1" dirty="0">
                <a:solidFill>
                  <a:srgbClr val="000000"/>
                </a:solidFill>
                <a:ea typeface="宋体" pitchFamily="2" charset="-122"/>
              </a:rPr>
              <a:t>,</a:t>
            </a:r>
          </a:p>
        </p:txBody>
      </p:sp>
      <p:sp>
        <p:nvSpPr>
          <p:cNvPr id="114694" name="Rectangle 9"/>
          <p:cNvSpPr>
            <a:spLocks noChangeArrowheads="1"/>
          </p:cNvSpPr>
          <p:nvPr/>
        </p:nvSpPr>
        <p:spPr bwMode="auto">
          <a:xfrm>
            <a:off x="1187450" y="1700213"/>
            <a:ext cx="2663825" cy="519112"/>
          </a:xfrm>
          <a:prstGeom prst="rect">
            <a:avLst/>
          </a:prstGeom>
          <a:noFill/>
          <a:ln w="9525">
            <a:noFill/>
            <a:miter lim="800000"/>
            <a:headEnd/>
            <a:tailEnd/>
          </a:ln>
        </p:spPr>
        <p:txBody>
          <a:bodyPr>
            <a:spAutoFit/>
          </a:bodyPr>
          <a:lstStyle/>
          <a:p>
            <a:r>
              <a:rPr lang="zh-CN" altLang="en-US" b="1">
                <a:solidFill>
                  <a:srgbClr val="0000CC"/>
                </a:solidFill>
                <a:ea typeface="宋体" pitchFamily="2" charset="-122"/>
              </a:rPr>
              <a:t>确定性</a:t>
            </a:r>
            <a:r>
              <a:rPr lang="zh-CN" altLang="en-US" b="1">
                <a:solidFill>
                  <a:schemeClr val="tx2"/>
                </a:solidFill>
                <a:ea typeface="宋体" pitchFamily="2" charset="-122"/>
              </a:rPr>
              <a:t>现象</a:t>
            </a:r>
          </a:p>
        </p:txBody>
      </p:sp>
      <p:sp>
        <p:nvSpPr>
          <p:cNvPr id="572426" name="Rectangle 10"/>
          <p:cNvSpPr>
            <a:spLocks noChangeArrowheads="1"/>
          </p:cNvSpPr>
          <p:nvPr/>
        </p:nvSpPr>
        <p:spPr bwMode="auto">
          <a:xfrm>
            <a:off x="1116013" y="2636838"/>
            <a:ext cx="1295400" cy="519112"/>
          </a:xfrm>
          <a:prstGeom prst="rect">
            <a:avLst/>
          </a:prstGeom>
          <a:noFill/>
          <a:ln w="12700" cap="sq">
            <a:noFill/>
            <a:miter lim="800000"/>
            <a:headEnd type="none" w="sm" len="sm"/>
            <a:tailEnd type="none" w="sm" len="sm"/>
          </a:ln>
        </p:spPr>
        <p:txBody>
          <a:bodyPr>
            <a:spAutoFit/>
          </a:bodyPr>
          <a:lstStyle/>
          <a:p>
            <a:r>
              <a:rPr lang="zh-CN" altLang="en-US" b="1">
                <a:solidFill>
                  <a:srgbClr val="0000FF"/>
                </a:solidFill>
                <a:ea typeface="黑体" pitchFamily="49" charset="-122"/>
              </a:rPr>
              <a:t>实例</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Effect transition="in" filter="wipe(left)">
                                      <p:cBhvr>
                                        <p:cTn id="7" dur="500"/>
                                        <p:tgtEl>
                                          <p:spTgt spid="572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2"/>
                                        </p:tgtEl>
                                        <p:attrNameLst>
                                          <p:attrName>style.visibility</p:attrName>
                                        </p:attrNameLst>
                                      </p:cBhvr>
                                      <p:to>
                                        <p:strVal val="visible"/>
                                      </p:to>
                                    </p:set>
                                    <p:animEffect transition="in" filter="wipe(left)">
                                      <p:cBhvr>
                                        <p:cTn id="12" dur="500"/>
                                        <p:tgtEl>
                                          <p:spTgt spid="572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2421"/>
                                        </p:tgtEl>
                                        <p:attrNameLst>
                                          <p:attrName>style.visibility</p:attrName>
                                        </p:attrNameLst>
                                      </p:cBhvr>
                                      <p:to>
                                        <p:strVal val="visible"/>
                                      </p:to>
                                    </p:set>
                                    <p:animEffect transition="in" filter="wipe(left)">
                                      <p:cBhvr>
                                        <p:cTn id="17" dur="500"/>
                                        <p:tgtEl>
                                          <p:spTgt spid="5724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2426"/>
                                        </p:tgtEl>
                                        <p:attrNameLst>
                                          <p:attrName>style.visibility</p:attrName>
                                        </p:attrNameLst>
                                      </p:cBhvr>
                                      <p:to>
                                        <p:strVal val="visible"/>
                                      </p:to>
                                    </p:set>
                                    <p:animEffect transition="in" filter="wipe(left)">
                                      <p:cBhvr>
                                        <p:cTn id="22" dur="500"/>
                                        <p:tgtEl>
                                          <p:spTgt spid="572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autoUpdateAnimBg="0"/>
      <p:bldP spid="572421" grpId="0" autoUpdateAnimBg="0"/>
      <p:bldP spid="572422" grpId="0" autoUpdateAnimBg="0"/>
      <p:bldP spid="57242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0" lang="zh-CN" altLang="en-US" b="1" smtClean="0">
                <a:solidFill>
                  <a:srgbClr val="0000CC"/>
                </a:solidFill>
                <a:ea typeface="宋体" pitchFamily="2" charset="-122"/>
              </a:rPr>
              <a:t>事件的关系和运算 </a:t>
            </a:r>
            <a:r>
              <a:rPr kumimoji="0" lang="en-US" altLang="zh-CN" b="1" smtClean="0">
                <a:solidFill>
                  <a:srgbClr val="0000CC"/>
                </a:solidFill>
                <a:ea typeface="宋体" pitchFamily="2" charset="-122"/>
              </a:rPr>
              <a:t>(Cont.)</a:t>
            </a:r>
          </a:p>
        </p:txBody>
      </p:sp>
      <p:sp>
        <p:nvSpPr>
          <p:cNvPr id="10246" name="Rectangle 6"/>
          <p:cNvSpPr>
            <a:spLocks noChangeArrowheads="1"/>
          </p:cNvSpPr>
          <p:nvPr/>
        </p:nvSpPr>
        <p:spPr bwMode="auto">
          <a:xfrm>
            <a:off x="900113" y="1700213"/>
            <a:ext cx="5111750" cy="519112"/>
          </a:xfrm>
          <a:prstGeom prst="rect">
            <a:avLst/>
          </a:prstGeom>
          <a:noFill/>
          <a:ln w="12700" cap="sq">
            <a:noFill/>
            <a:miter lim="800000"/>
            <a:headEnd type="none" w="sm" len="sm"/>
            <a:tailEnd type="none" w="sm" len="sm"/>
          </a:ln>
        </p:spPr>
        <p:txBody>
          <a:bodyPr>
            <a:spAutoFit/>
          </a:bodyPr>
          <a:lstStyle/>
          <a:p>
            <a:r>
              <a:rPr lang="zh-CN" altLang="en-US" b="1">
                <a:solidFill>
                  <a:srgbClr val="2736F7"/>
                </a:solidFill>
                <a:ea typeface="黑体" pitchFamily="49" charset="-122"/>
              </a:rPr>
              <a:t>对立事件与互斥事件的区别</a:t>
            </a:r>
          </a:p>
        </p:txBody>
      </p:sp>
      <p:sp>
        <p:nvSpPr>
          <p:cNvPr id="648199" name="Rectangle 7"/>
          <p:cNvSpPr>
            <a:spLocks noChangeArrowheads="1"/>
          </p:cNvSpPr>
          <p:nvPr/>
        </p:nvSpPr>
        <p:spPr bwMode="auto">
          <a:xfrm>
            <a:off x="1258888" y="3644900"/>
            <a:ext cx="3124200" cy="914400"/>
          </a:xfrm>
          <a:prstGeom prst="rect">
            <a:avLst/>
          </a:prstGeom>
          <a:solidFill>
            <a:srgbClr val="33CC33"/>
          </a:solidFill>
          <a:ln w="28575" cap="sq">
            <a:noFill/>
            <a:miter lim="800000"/>
            <a:headEnd type="none" w="sm" len="sm"/>
            <a:tailEnd type="none" w="sm" len="sm"/>
          </a:ln>
        </p:spPr>
        <p:txBody>
          <a:bodyPr wrap="none" anchor="ctr"/>
          <a:lstStyle/>
          <a:p>
            <a:endParaRPr lang="zh-CN" altLang="en-US"/>
          </a:p>
        </p:txBody>
      </p:sp>
      <p:sp>
        <p:nvSpPr>
          <p:cNvPr id="648200" name="Rectangle 8"/>
          <p:cNvSpPr>
            <a:spLocks noChangeArrowheads="1"/>
          </p:cNvSpPr>
          <p:nvPr/>
        </p:nvSpPr>
        <p:spPr bwMode="auto">
          <a:xfrm>
            <a:off x="5068888" y="3644900"/>
            <a:ext cx="3124200" cy="914400"/>
          </a:xfrm>
          <a:prstGeom prst="rect">
            <a:avLst/>
          </a:prstGeom>
          <a:solidFill>
            <a:srgbClr val="33CC33"/>
          </a:solidFill>
          <a:ln w="28575" cap="sq">
            <a:noFill/>
            <a:miter lim="800000"/>
            <a:headEnd type="none" w="sm" len="sm"/>
            <a:tailEnd type="none" w="sm" len="sm"/>
          </a:ln>
        </p:spPr>
        <p:txBody>
          <a:bodyPr wrap="none" anchor="ctr"/>
          <a:lstStyle/>
          <a:p>
            <a:endParaRPr lang="zh-CN" altLang="en-US"/>
          </a:p>
        </p:txBody>
      </p:sp>
      <p:sp>
        <p:nvSpPr>
          <p:cNvPr id="648201" name="Text Box 9"/>
          <p:cNvSpPr txBox="1">
            <a:spLocks noChangeArrowheads="1"/>
          </p:cNvSpPr>
          <p:nvPr/>
        </p:nvSpPr>
        <p:spPr bwMode="auto">
          <a:xfrm>
            <a:off x="3849688" y="4095750"/>
            <a:ext cx="609600" cy="519113"/>
          </a:xfrm>
          <a:prstGeom prst="rect">
            <a:avLst/>
          </a:prstGeom>
          <a:noFill/>
          <a:ln w="12700" cap="sq">
            <a:noFill/>
            <a:miter lim="800000"/>
            <a:headEnd type="none" w="sm" len="sm"/>
            <a:tailEnd type="none" w="sm" len="sm"/>
          </a:ln>
        </p:spPr>
        <p:txBody>
          <a:bodyPr>
            <a:spAutoFit/>
          </a:bodyPr>
          <a:lstStyle/>
          <a:p>
            <a:r>
              <a:rPr lang="zh-CN" altLang="en-US" b="1" i="1">
                <a:ea typeface="黑体" pitchFamily="49" charset="-122"/>
                <a:sym typeface="Symbol" pitchFamily="18" charset="2"/>
              </a:rPr>
              <a:t></a:t>
            </a:r>
            <a:endParaRPr lang="zh-CN" altLang="en-US" b="1" i="1">
              <a:ea typeface="黑体" pitchFamily="49" charset="-122"/>
            </a:endParaRPr>
          </a:p>
        </p:txBody>
      </p:sp>
      <p:sp>
        <p:nvSpPr>
          <p:cNvPr id="648202" name="Text Box 10"/>
          <p:cNvSpPr txBox="1">
            <a:spLocks noChangeArrowheads="1"/>
          </p:cNvSpPr>
          <p:nvPr/>
        </p:nvSpPr>
        <p:spPr bwMode="auto">
          <a:xfrm>
            <a:off x="7659688" y="4117975"/>
            <a:ext cx="685800" cy="519113"/>
          </a:xfrm>
          <a:prstGeom prst="rect">
            <a:avLst/>
          </a:prstGeom>
          <a:noFill/>
          <a:ln w="12700" cap="sq">
            <a:noFill/>
            <a:miter lim="800000"/>
            <a:headEnd type="none" w="sm" len="sm"/>
            <a:tailEnd type="none" w="sm" len="sm"/>
          </a:ln>
        </p:spPr>
        <p:txBody>
          <a:bodyPr>
            <a:spAutoFit/>
          </a:bodyPr>
          <a:lstStyle/>
          <a:p>
            <a:r>
              <a:rPr lang="zh-CN" altLang="en-US" b="1" i="1">
                <a:ea typeface="黑体" pitchFamily="49" charset="-122"/>
                <a:sym typeface="Symbol" pitchFamily="18" charset="2"/>
              </a:rPr>
              <a:t></a:t>
            </a:r>
            <a:endParaRPr lang="zh-CN" altLang="en-US" b="1" i="1">
              <a:ea typeface="黑体" pitchFamily="49" charset="-122"/>
            </a:endParaRPr>
          </a:p>
        </p:txBody>
      </p:sp>
      <p:grpSp>
        <p:nvGrpSpPr>
          <p:cNvPr id="2" name="Group 11"/>
          <p:cNvGrpSpPr>
            <a:grpSpLocks/>
          </p:cNvGrpSpPr>
          <p:nvPr/>
        </p:nvGrpSpPr>
        <p:grpSpPr bwMode="auto">
          <a:xfrm>
            <a:off x="1563688" y="3797300"/>
            <a:ext cx="838200" cy="533400"/>
            <a:chOff x="960" y="1584"/>
            <a:chExt cx="528" cy="336"/>
          </a:xfrm>
        </p:grpSpPr>
        <p:sp>
          <p:nvSpPr>
            <p:cNvPr id="10269" name="Oval 12"/>
            <p:cNvSpPr>
              <a:spLocks noChangeArrowheads="1"/>
            </p:cNvSpPr>
            <p:nvPr/>
          </p:nvSpPr>
          <p:spPr bwMode="auto">
            <a:xfrm>
              <a:off x="960" y="1584"/>
              <a:ext cx="528" cy="336"/>
            </a:xfrm>
            <a:prstGeom prst="ellipse">
              <a:avLst/>
            </a:prstGeom>
            <a:solidFill>
              <a:srgbClr val="F8F83E"/>
            </a:solidFill>
            <a:ln w="28575" cap="sq">
              <a:noFill/>
              <a:miter lim="800000"/>
              <a:headEnd type="none" w="sm" len="sm"/>
              <a:tailEnd type="none" w="sm" len="sm"/>
            </a:ln>
          </p:spPr>
          <p:txBody>
            <a:bodyPr wrap="none" anchor="ctr"/>
            <a:lstStyle/>
            <a:p>
              <a:endParaRPr lang="zh-CN" altLang="en-US"/>
            </a:p>
          </p:txBody>
        </p:sp>
        <p:sp>
          <p:nvSpPr>
            <p:cNvPr id="10270" name="Rectangle 13"/>
            <p:cNvSpPr>
              <a:spLocks noChangeArrowheads="1"/>
            </p:cNvSpPr>
            <p:nvPr/>
          </p:nvSpPr>
          <p:spPr bwMode="auto">
            <a:xfrm>
              <a:off x="1104" y="1584"/>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grpSp>
      <p:grpSp>
        <p:nvGrpSpPr>
          <p:cNvPr id="3" name="Group 14"/>
          <p:cNvGrpSpPr>
            <a:grpSpLocks/>
          </p:cNvGrpSpPr>
          <p:nvPr/>
        </p:nvGrpSpPr>
        <p:grpSpPr bwMode="auto">
          <a:xfrm>
            <a:off x="2859088" y="3873500"/>
            <a:ext cx="685800" cy="519113"/>
            <a:chOff x="1776" y="1632"/>
            <a:chExt cx="432" cy="327"/>
          </a:xfrm>
        </p:grpSpPr>
        <p:sp>
          <p:nvSpPr>
            <p:cNvPr id="10267" name="Oval 15"/>
            <p:cNvSpPr>
              <a:spLocks noChangeArrowheads="1"/>
            </p:cNvSpPr>
            <p:nvPr/>
          </p:nvSpPr>
          <p:spPr bwMode="auto">
            <a:xfrm>
              <a:off x="1776" y="1632"/>
              <a:ext cx="432" cy="288"/>
            </a:xfrm>
            <a:prstGeom prst="ellipse">
              <a:avLst/>
            </a:prstGeom>
            <a:solidFill>
              <a:srgbClr val="F8F83E"/>
            </a:solidFill>
            <a:ln w="28575" cap="sq">
              <a:noFill/>
              <a:miter lim="800000"/>
              <a:headEnd type="none" w="sm" len="sm"/>
              <a:tailEnd type="none" w="sm" len="sm"/>
            </a:ln>
          </p:spPr>
          <p:txBody>
            <a:bodyPr wrap="none" anchor="ctr"/>
            <a:lstStyle/>
            <a:p>
              <a:endParaRPr lang="zh-CN" altLang="en-US"/>
            </a:p>
          </p:txBody>
        </p:sp>
        <p:sp>
          <p:nvSpPr>
            <p:cNvPr id="10268" name="Rectangle 16"/>
            <p:cNvSpPr>
              <a:spLocks noChangeArrowheads="1"/>
            </p:cNvSpPr>
            <p:nvPr/>
          </p:nvSpPr>
          <p:spPr bwMode="auto">
            <a:xfrm>
              <a:off x="1920" y="1632"/>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B</a:t>
              </a:r>
            </a:p>
          </p:txBody>
        </p:sp>
      </p:grpSp>
      <p:grpSp>
        <p:nvGrpSpPr>
          <p:cNvPr id="4" name="Group 17"/>
          <p:cNvGrpSpPr>
            <a:grpSpLocks/>
          </p:cNvGrpSpPr>
          <p:nvPr/>
        </p:nvGrpSpPr>
        <p:grpSpPr bwMode="auto">
          <a:xfrm>
            <a:off x="5526088" y="3797300"/>
            <a:ext cx="1143000" cy="685800"/>
            <a:chOff x="3456" y="1584"/>
            <a:chExt cx="720" cy="432"/>
          </a:xfrm>
        </p:grpSpPr>
        <p:sp>
          <p:nvSpPr>
            <p:cNvPr id="10265" name="Oval 18"/>
            <p:cNvSpPr>
              <a:spLocks noChangeArrowheads="1"/>
            </p:cNvSpPr>
            <p:nvPr/>
          </p:nvSpPr>
          <p:spPr bwMode="auto">
            <a:xfrm>
              <a:off x="3456" y="1584"/>
              <a:ext cx="720" cy="432"/>
            </a:xfrm>
            <a:prstGeom prst="ellipse">
              <a:avLst/>
            </a:prstGeom>
            <a:solidFill>
              <a:srgbClr val="F8F83E"/>
            </a:solidFill>
            <a:ln w="28575" cap="sq">
              <a:noFill/>
              <a:miter lim="800000"/>
              <a:headEnd type="none" w="sm" len="sm"/>
              <a:tailEnd type="none" w="sm" len="sm"/>
            </a:ln>
          </p:spPr>
          <p:txBody>
            <a:bodyPr wrap="none" anchor="ctr"/>
            <a:lstStyle/>
            <a:p>
              <a:endParaRPr lang="zh-CN" altLang="en-US"/>
            </a:p>
          </p:txBody>
        </p:sp>
        <p:sp>
          <p:nvSpPr>
            <p:cNvPr id="10266" name="Rectangle 19"/>
            <p:cNvSpPr>
              <a:spLocks noChangeArrowheads="1"/>
            </p:cNvSpPr>
            <p:nvPr/>
          </p:nvSpPr>
          <p:spPr bwMode="auto">
            <a:xfrm>
              <a:off x="3552" y="1632"/>
              <a:ext cx="265" cy="327"/>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A</a:t>
              </a:r>
            </a:p>
          </p:txBody>
        </p:sp>
      </p:grpSp>
      <p:sp>
        <p:nvSpPr>
          <p:cNvPr id="648212" name="Rectangle 20"/>
          <p:cNvSpPr>
            <a:spLocks noChangeArrowheads="1"/>
          </p:cNvSpPr>
          <p:nvPr/>
        </p:nvSpPr>
        <p:spPr bwMode="auto">
          <a:xfrm>
            <a:off x="6973888" y="3949700"/>
            <a:ext cx="420687" cy="519113"/>
          </a:xfrm>
          <a:prstGeom prst="rect">
            <a:avLst/>
          </a:prstGeom>
          <a:noFill/>
          <a:ln w="12700" cap="sq">
            <a:noFill/>
            <a:miter lim="800000"/>
            <a:headEnd type="none" w="sm" len="sm"/>
            <a:tailEnd type="none" w="sm" len="sm"/>
          </a:ln>
        </p:spPr>
        <p:txBody>
          <a:bodyPr wrap="none">
            <a:spAutoFit/>
          </a:bodyPr>
          <a:lstStyle/>
          <a:p>
            <a:r>
              <a:rPr lang="en-US" altLang="zh-CN" b="1" i="1">
                <a:ea typeface="宋体" pitchFamily="2" charset="-122"/>
              </a:rPr>
              <a:t>B</a:t>
            </a:r>
          </a:p>
        </p:txBody>
      </p:sp>
      <p:graphicFrame>
        <p:nvGraphicFramePr>
          <p:cNvPr id="648213" name="Object 21"/>
          <p:cNvGraphicFramePr>
            <a:graphicFrameLocks noChangeAspect="1"/>
          </p:cNvGraphicFramePr>
          <p:nvPr/>
        </p:nvGraphicFramePr>
        <p:xfrm>
          <a:off x="7307263" y="3992563"/>
          <a:ext cx="584200" cy="368300"/>
        </p:xfrm>
        <a:graphic>
          <a:graphicData uri="http://schemas.openxmlformats.org/presentationml/2006/ole">
            <p:oleObj spid="_x0000_s10242" name="Equation" r:id="rId4" imgW="583920" imgH="368280" progId="Equation.3">
              <p:embed/>
            </p:oleObj>
          </a:graphicData>
        </a:graphic>
      </p:graphicFrame>
      <p:sp>
        <p:nvSpPr>
          <p:cNvPr id="648214" name="Rectangle 22"/>
          <p:cNvSpPr>
            <a:spLocks noChangeArrowheads="1"/>
          </p:cNvSpPr>
          <p:nvPr/>
        </p:nvSpPr>
        <p:spPr bwMode="auto">
          <a:xfrm>
            <a:off x="5602288" y="2273300"/>
            <a:ext cx="2786062" cy="519113"/>
          </a:xfrm>
          <a:prstGeom prst="rect">
            <a:avLst/>
          </a:prstGeom>
          <a:noFill/>
          <a:ln w="12700" cap="sq">
            <a:noFill/>
            <a:miter lim="800000"/>
            <a:headEnd type="none" w="sm" len="sm"/>
            <a:tailEnd type="none" w="sm" len="sm"/>
          </a:ln>
        </p:spPr>
        <p:txBody>
          <a:bodyPr>
            <a:spAutoFit/>
          </a:bodyPr>
          <a:lstStyle/>
          <a:p>
            <a:r>
              <a:rPr lang="en-US" altLang="zh-CN" b="1" i="1">
                <a:ea typeface="黑体" pitchFamily="49" charset="-122"/>
              </a:rPr>
              <a:t>A</a:t>
            </a:r>
            <a:r>
              <a:rPr lang="zh-CN" altLang="en-US" b="1">
                <a:ea typeface="黑体" pitchFamily="49" charset="-122"/>
              </a:rPr>
              <a:t>、</a:t>
            </a:r>
            <a:r>
              <a:rPr lang="en-US" altLang="zh-CN" b="1" i="1">
                <a:ea typeface="黑体" pitchFamily="49" charset="-122"/>
              </a:rPr>
              <a:t>B </a:t>
            </a:r>
            <a:r>
              <a:rPr lang="zh-CN" altLang="en-US" b="1">
                <a:ea typeface="黑体" pitchFamily="49" charset="-122"/>
              </a:rPr>
              <a:t>对立</a:t>
            </a:r>
          </a:p>
        </p:txBody>
      </p:sp>
      <p:sp>
        <p:nvSpPr>
          <p:cNvPr id="648215" name="Rectangle 23"/>
          <p:cNvSpPr>
            <a:spLocks noChangeArrowheads="1"/>
          </p:cNvSpPr>
          <p:nvPr/>
        </p:nvSpPr>
        <p:spPr bwMode="auto">
          <a:xfrm>
            <a:off x="1792288" y="2273300"/>
            <a:ext cx="2274887" cy="519113"/>
          </a:xfrm>
          <a:prstGeom prst="rect">
            <a:avLst/>
          </a:prstGeom>
          <a:noFill/>
          <a:ln w="12700" cap="sq">
            <a:noFill/>
            <a:miter lim="800000"/>
            <a:headEnd type="none" w="sm" len="sm"/>
            <a:tailEnd type="none" w="sm" len="sm"/>
          </a:ln>
        </p:spPr>
        <p:txBody>
          <a:bodyPr>
            <a:spAutoFit/>
          </a:bodyPr>
          <a:lstStyle/>
          <a:p>
            <a:r>
              <a:rPr lang="en-US" altLang="zh-CN" b="1" i="1">
                <a:ea typeface="黑体" pitchFamily="49" charset="-122"/>
              </a:rPr>
              <a:t>A</a:t>
            </a:r>
            <a:r>
              <a:rPr lang="zh-CN" altLang="en-US" b="1">
                <a:ea typeface="黑体" pitchFamily="49" charset="-122"/>
              </a:rPr>
              <a:t>、</a:t>
            </a:r>
            <a:r>
              <a:rPr lang="en-US" altLang="zh-CN" b="1" i="1">
                <a:ea typeface="黑体" pitchFamily="49" charset="-122"/>
              </a:rPr>
              <a:t>B </a:t>
            </a:r>
            <a:r>
              <a:rPr lang="zh-CN" altLang="en-US" b="1">
                <a:ea typeface="黑体" pitchFamily="49" charset="-122"/>
              </a:rPr>
              <a:t>互斥</a:t>
            </a:r>
          </a:p>
        </p:txBody>
      </p:sp>
      <p:graphicFrame>
        <p:nvGraphicFramePr>
          <p:cNvPr id="648216" name="Object 24"/>
          <p:cNvGraphicFramePr>
            <a:graphicFrameLocks noChangeAspect="1"/>
          </p:cNvGraphicFramePr>
          <p:nvPr/>
        </p:nvGraphicFramePr>
        <p:xfrm>
          <a:off x="5221288" y="4941888"/>
          <a:ext cx="3124200" cy="411162"/>
        </p:xfrm>
        <a:graphic>
          <a:graphicData uri="http://schemas.openxmlformats.org/presentationml/2006/ole">
            <p:oleObj spid="_x0000_s10243" name="Equation" r:id="rId5" imgW="1549080" imgH="203040" progId="Equation.3">
              <p:embed/>
            </p:oleObj>
          </a:graphicData>
        </a:graphic>
      </p:graphicFrame>
      <p:graphicFrame>
        <p:nvGraphicFramePr>
          <p:cNvPr id="648217" name="Object 25"/>
          <p:cNvGraphicFramePr>
            <a:graphicFrameLocks noChangeAspect="1"/>
          </p:cNvGraphicFramePr>
          <p:nvPr/>
        </p:nvGraphicFramePr>
        <p:xfrm>
          <a:off x="2173288" y="4940300"/>
          <a:ext cx="1308100" cy="368300"/>
        </p:xfrm>
        <a:graphic>
          <a:graphicData uri="http://schemas.openxmlformats.org/presentationml/2006/ole">
            <p:oleObj spid="_x0000_s10244" name="Equation" r:id="rId6" imgW="1307880" imgH="368280" progId="Equation.3">
              <p:embed/>
            </p:oleObj>
          </a:graphicData>
        </a:graphic>
      </p:graphicFrame>
      <p:sp>
        <p:nvSpPr>
          <p:cNvPr id="648218" name="Rectangle 26"/>
          <p:cNvSpPr>
            <a:spLocks noChangeArrowheads="1"/>
          </p:cNvSpPr>
          <p:nvPr/>
        </p:nvSpPr>
        <p:spPr bwMode="auto">
          <a:xfrm>
            <a:off x="2173288" y="5756275"/>
            <a:ext cx="1390650" cy="519113"/>
          </a:xfrm>
          <a:prstGeom prst="rect">
            <a:avLst/>
          </a:prstGeom>
          <a:solidFill>
            <a:srgbClr val="800080"/>
          </a:solidFill>
          <a:ln w="12700" cap="sq">
            <a:noFill/>
            <a:miter lim="800000"/>
            <a:headEnd type="none" w="sm" len="sm"/>
            <a:tailEnd type="none" w="sm" len="sm"/>
          </a:ln>
        </p:spPr>
        <p:txBody>
          <a:bodyPr>
            <a:spAutoFit/>
          </a:bodyPr>
          <a:lstStyle/>
          <a:p>
            <a:r>
              <a:rPr lang="zh-CN" altLang="en-US" b="1">
                <a:solidFill>
                  <a:srgbClr val="FFFF00"/>
                </a:solidFill>
                <a:latin typeface="宋体" pitchFamily="2" charset="-122"/>
                <a:ea typeface="宋体" pitchFamily="2" charset="-122"/>
              </a:rPr>
              <a:t>互  斥</a:t>
            </a:r>
          </a:p>
        </p:txBody>
      </p:sp>
      <p:sp>
        <p:nvSpPr>
          <p:cNvPr id="648219" name="Rectangle 27"/>
          <p:cNvSpPr>
            <a:spLocks noChangeArrowheads="1"/>
          </p:cNvSpPr>
          <p:nvPr/>
        </p:nvSpPr>
        <p:spPr bwMode="auto">
          <a:xfrm>
            <a:off x="5830888" y="5778500"/>
            <a:ext cx="1693862" cy="519113"/>
          </a:xfrm>
          <a:prstGeom prst="rect">
            <a:avLst/>
          </a:prstGeom>
          <a:solidFill>
            <a:srgbClr val="800080"/>
          </a:solidFill>
          <a:ln w="12700" cap="sq">
            <a:noFill/>
            <a:miter lim="800000"/>
            <a:headEnd type="none" w="sm" len="sm"/>
            <a:tailEnd type="none" w="sm" len="sm"/>
          </a:ln>
        </p:spPr>
        <p:txBody>
          <a:bodyPr>
            <a:spAutoFit/>
          </a:bodyPr>
          <a:lstStyle/>
          <a:p>
            <a:r>
              <a:rPr lang="zh-CN" altLang="en-US" b="1">
                <a:solidFill>
                  <a:srgbClr val="FFFF00"/>
                </a:solidFill>
                <a:ea typeface="宋体" pitchFamily="2" charset="-122"/>
              </a:rPr>
              <a:t>对</a:t>
            </a:r>
            <a:r>
              <a:rPr lang="zh-CN" altLang="en-US" b="1">
                <a:solidFill>
                  <a:srgbClr val="FFFF00"/>
                </a:solidFill>
                <a:ea typeface="黑体" pitchFamily="49" charset="-122"/>
              </a:rPr>
              <a:t>    </a:t>
            </a:r>
            <a:r>
              <a:rPr lang="zh-CN" altLang="en-US" b="1">
                <a:solidFill>
                  <a:srgbClr val="FFFF00"/>
                </a:solidFill>
                <a:ea typeface="宋体" pitchFamily="2" charset="-122"/>
              </a:rPr>
              <a:t>立</a:t>
            </a:r>
          </a:p>
        </p:txBody>
      </p:sp>
      <p:grpSp>
        <p:nvGrpSpPr>
          <p:cNvPr id="5" name="Group 28"/>
          <p:cNvGrpSpPr>
            <a:grpSpLocks/>
          </p:cNvGrpSpPr>
          <p:nvPr/>
        </p:nvGrpSpPr>
        <p:grpSpPr bwMode="auto">
          <a:xfrm>
            <a:off x="3849688" y="5854700"/>
            <a:ext cx="1524000" cy="304800"/>
            <a:chOff x="2352" y="3216"/>
            <a:chExt cx="720" cy="192"/>
          </a:xfrm>
        </p:grpSpPr>
        <p:sp>
          <p:nvSpPr>
            <p:cNvPr id="10263" name="Line 29"/>
            <p:cNvSpPr>
              <a:spLocks noChangeShapeType="1"/>
            </p:cNvSpPr>
            <p:nvPr/>
          </p:nvSpPr>
          <p:spPr bwMode="auto">
            <a:xfrm>
              <a:off x="2352" y="3312"/>
              <a:ext cx="720" cy="0"/>
            </a:xfrm>
            <a:prstGeom prst="line">
              <a:avLst/>
            </a:prstGeom>
            <a:noFill/>
            <a:ln w="28575" cap="sq">
              <a:solidFill>
                <a:schemeClr val="tx1"/>
              </a:solidFill>
              <a:miter lim="800000"/>
              <a:headEnd type="none" w="sm" len="sm"/>
              <a:tailEnd type="triangle" w="med" len="med"/>
            </a:ln>
          </p:spPr>
          <p:txBody>
            <a:bodyPr wrap="none"/>
            <a:lstStyle/>
            <a:p>
              <a:endParaRPr lang="zh-CN" altLang="en-US"/>
            </a:p>
          </p:txBody>
        </p:sp>
        <p:sp>
          <p:nvSpPr>
            <p:cNvPr id="10264" name="Line 30"/>
            <p:cNvSpPr>
              <a:spLocks noChangeShapeType="1"/>
            </p:cNvSpPr>
            <p:nvPr/>
          </p:nvSpPr>
          <p:spPr bwMode="auto">
            <a:xfrm>
              <a:off x="2496" y="3216"/>
              <a:ext cx="336" cy="192"/>
            </a:xfrm>
            <a:prstGeom prst="line">
              <a:avLst/>
            </a:prstGeom>
            <a:noFill/>
            <a:ln w="28575" cap="sq">
              <a:solidFill>
                <a:schemeClr val="tx1"/>
              </a:solidFill>
              <a:miter lim="800000"/>
              <a:headEnd type="none" w="sm" len="sm"/>
              <a:tailEnd type="none" w="sm" len="sm"/>
            </a:ln>
          </p:spPr>
          <p:txBody>
            <a:bodyPr wrap="none"/>
            <a:lstStyle/>
            <a:p>
              <a:endParaRPr lang="zh-CN" altLang="en-US"/>
            </a:p>
          </p:txBody>
        </p:sp>
      </p:grpSp>
      <p:sp>
        <p:nvSpPr>
          <p:cNvPr id="648223" name="Line 31"/>
          <p:cNvSpPr>
            <a:spLocks noChangeShapeType="1"/>
          </p:cNvSpPr>
          <p:nvPr/>
        </p:nvSpPr>
        <p:spPr bwMode="auto">
          <a:xfrm flipH="1">
            <a:off x="3849688" y="6235700"/>
            <a:ext cx="1524000" cy="0"/>
          </a:xfrm>
          <a:prstGeom prst="line">
            <a:avLst/>
          </a:prstGeom>
          <a:noFill/>
          <a:ln w="28575" cap="sq">
            <a:solidFill>
              <a:schemeClr val="tx1"/>
            </a:solidFill>
            <a:miter lim="800000"/>
            <a:headEnd type="none" w="sm" len="sm"/>
            <a:tailEnd type="triangle" w="sm" len="sm"/>
          </a:ln>
        </p:spPr>
        <p:txBody>
          <a:bodyPr wrap="none"/>
          <a:lstStyle/>
          <a:p>
            <a:endParaRPr lang="zh-CN" altLang="en-US"/>
          </a:p>
        </p:txBody>
      </p:sp>
      <p:sp>
        <p:nvSpPr>
          <p:cNvPr id="648224" name="AutoShape 32"/>
          <p:cNvSpPr>
            <a:spLocks noChangeArrowheads="1"/>
          </p:cNvSpPr>
          <p:nvPr/>
        </p:nvSpPr>
        <p:spPr bwMode="auto">
          <a:xfrm>
            <a:off x="6288088" y="3035300"/>
            <a:ext cx="609600" cy="533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648225" name="AutoShape 33"/>
          <p:cNvSpPr>
            <a:spLocks noChangeArrowheads="1"/>
          </p:cNvSpPr>
          <p:nvPr/>
        </p:nvSpPr>
        <p:spPr bwMode="auto">
          <a:xfrm>
            <a:off x="2325688" y="2959100"/>
            <a:ext cx="609600" cy="533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215"/>
                                        </p:tgtEl>
                                        <p:attrNameLst>
                                          <p:attrName>style.visibility</p:attrName>
                                        </p:attrNameLst>
                                      </p:cBhvr>
                                      <p:to>
                                        <p:strVal val="visible"/>
                                      </p:to>
                                    </p:set>
                                    <p:animEffect transition="in" filter="wipe(left)">
                                      <p:cBhvr>
                                        <p:cTn id="7" dur="500"/>
                                        <p:tgtEl>
                                          <p:spTgt spid="6482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8225"/>
                                        </p:tgtEl>
                                        <p:attrNameLst>
                                          <p:attrName>style.visibility</p:attrName>
                                        </p:attrNameLst>
                                      </p:cBhvr>
                                      <p:to>
                                        <p:strVal val="visible"/>
                                      </p:to>
                                    </p:set>
                                    <p:animEffect transition="in" filter="wipe(up)">
                                      <p:cBhvr>
                                        <p:cTn id="12" dur="500"/>
                                        <p:tgtEl>
                                          <p:spTgt spid="6482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8199"/>
                                        </p:tgtEl>
                                        <p:attrNameLst>
                                          <p:attrName>style.visibility</p:attrName>
                                        </p:attrNameLst>
                                      </p:cBhvr>
                                      <p:to>
                                        <p:strVal val="visible"/>
                                      </p:to>
                                    </p:set>
                                    <p:animEffect transition="in" filter="wipe(left)">
                                      <p:cBhvr>
                                        <p:cTn id="17" dur="500"/>
                                        <p:tgtEl>
                                          <p:spTgt spid="648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648201"/>
                                        </p:tgtEl>
                                        <p:attrNameLst>
                                          <p:attrName>style.visibility</p:attrName>
                                        </p:attrNameLst>
                                      </p:cBhvr>
                                      <p:to>
                                        <p:strVal val="visible"/>
                                      </p:to>
                                    </p:set>
                                    <p:animEffect transition="in" filter="wipe(left)">
                                      <p:cBhvr>
                                        <p:cTn id="22" dur="500"/>
                                        <p:tgtEl>
                                          <p:spTgt spid="6482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48217"/>
                                        </p:tgtEl>
                                        <p:attrNameLst>
                                          <p:attrName>style.visibility</p:attrName>
                                        </p:attrNameLst>
                                      </p:cBhvr>
                                      <p:to>
                                        <p:strVal val="visible"/>
                                      </p:to>
                                    </p:set>
                                    <p:animEffect transition="in" filter="wipe(left)">
                                      <p:cBhvr>
                                        <p:cTn id="37" dur="500"/>
                                        <p:tgtEl>
                                          <p:spTgt spid="6482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48214"/>
                                        </p:tgtEl>
                                        <p:attrNameLst>
                                          <p:attrName>style.visibility</p:attrName>
                                        </p:attrNameLst>
                                      </p:cBhvr>
                                      <p:to>
                                        <p:strVal val="visible"/>
                                      </p:to>
                                    </p:set>
                                    <p:animEffect transition="in" filter="wipe(left)">
                                      <p:cBhvr>
                                        <p:cTn id="42" dur="500"/>
                                        <p:tgtEl>
                                          <p:spTgt spid="6482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48224"/>
                                        </p:tgtEl>
                                        <p:attrNameLst>
                                          <p:attrName>style.visibility</p:attrName>
                                        </p:attrNameLst>
                                      </p:cBhvr>
                                      <p:to>
                                        <p:strVal val="visible"/>
                                      </p:to>
                                    </p:set>
                                    <p:animEffect transition="in" filter="wipe(up)">
                                      <p:cBhvr>
                                        <p:cTn id="47" dur="500"/>
                                        <p:tgtEl>
                                          <p:spTgt spid="6482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48200"/>
                                        </p:tgtEl>
                                        <p:attrNameLst>
                                          <p:attrName>style.visibility</p:attrName>
                                        </p:attrNameLst>
                                      </p:cBhvr>
                                      <p:to>
                                        <p:strVal val="visible"/>
                                      </p:to>
                                    </p:set>
                                    <p:animEffect transition="in" filter="wipe(left)">
                                      <p:cBhvr>
                                        <p:cTn id="52" dur="500"/>
                                        <p:tgtEl>
                                          <p:spTgt spid="64820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648202"/>
                                        </p:tgtEl>
                                        <p:attrNameLst>
                                          <p:attrName>style.visibility</p:attrName>
                                        </p:attrNameLst>
                                      </p:cBhvr>
                                      <p:to>
                                        <p:strVal val="visible"/>
                                      </p:to>
                                    </p:set>
                                    <p:animEffect transition="in" filter="wipe(left)">
                                      <p:cBhvr>
                                        <p:cTn id="57" dur="500"/>
                                        <p:tgtEl>
                                          <p:spTgt spid="64820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iterate type="lt">
                                    <p:tmPct val="100000"/>
                                  </p:iterate>
                                  <p:childTnLst>
                                    <p:set>
                                      <p:cBhvr>
                                        <p:cTn id="66" dur="1" fill="hold">
                                          <p:stCondLst>
                                            <p:cond delay="0"/>
                                          </p:stCondLst>
                                        </p:cTn>
                                        <p:tgtEl>
                                          <p:spTgt spid="648212"/>
                                        </p:tgtEl>
                                        <p:attrNameLst>
                                          <p:attrName>style.visibility</p:attrName>
                                        </p:attrNameLst>
                                      </p:cBhvr>
                                      <p:to>
                                        <p:strVal val="visible"/>
                                      </p:to>
                                    </p:set>
                                    <p:animEffect transition="in" filter="wipe(left)">
                                      <p:cBhvr>
                                        <p:cTn id="67" dur="500"/>
                                        <p:tgtEl>
                                          <p:spTgt spid="6482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48213"/>
                                        </p:tgtEl>
                                        <p:attrNameLst>
                                          <p:attrName>style.visibility</p:attrName>
                                        </p:attrNameLst>
                                      </p:cBhvr>
                                      <p:to>
                                        <p:strVal val="visible"/>
                                      </p:to>
                                    </p:set>
                                    <p:animEffect transition="in" filter="wipe(left)">
                                      <p:cBhvr>
                                        <p:cTn id="72" dur="500"/>
                                        <p:tgtEl>
                                          <p:spTgt spid="6482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48216"/>
                                        </p:tgtEl>
                                        <p:attrNameLst>
                                          <p:attrName>style.visibility</p:attrName>
                                        </p:attrNameLst>
                                      </p:cBhvr>
                                      <p:to>
                                        <p:strVal val="visible"/>
                                      </p:to>
                                    </p:set>
                                    <p:animEffect transition="in" filter="wipe(left)">
                                      <p:cBhvr>
                                        <p:cTn id="77" dur="500"/>
                                        <p:tgtEl>
                                          <p:spTgt spid="6482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48218"/>
                                        </p:tgtEl>
                                        <p:attrNameLst>
                                          <p:attrName>style.visibility</p:attrName>
                                        </p:attrNameLst>
                                      </p:cBhvr>
                                      <p:to>
                                        <p:strVal val="visible"/>
                                      </p:to>
                                    </p:set>
                                    <p:animEffect transition="in" filter="wipe(left)">
                                      <p:cBhvr>
                                        <p:cTn id="82" dur="500"/>
                                        <p:tgtEl>
                                          <p:spTgt spid="6482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left)">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48219"/>
                                        </p:tgtEl>
                                        <p:attrNameLst>
                                          <p:attrName>style.visibility</p:attrName>
                                        </p:attrNameLst>
                                      </p:cBhvr>
                                      <p:to>
                                        <p:strVal val="visible"/>
                                      </p:to>
                                    </p:set>
                                    <p:animEffect transition="in" filter="wipe(left)">
                                      <p:cBhvr>
                                        <p:cTn id="92" dur="500"/>
                                        <p:tgtEl>
                                          <p:spTgt spid="6482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648223"/>
                                        </p:tgtEl>
                                        <p:attrNameLst>
                                          <p:attrName>style.visibility</p:attrName>
                                        </p:attrNameLst>
                                      </p:cBhvr>
                                      <p:to>
                                        <p:strVal val="visible"/>
                                      </p:to>
                                    </p:set>
                                    <p:animEffect transition="in" filter="wipe(right)">
                                      <p:cBhvr>
                                        <p:cTn id="97" dur="500"/>
                                        <p:tgtEl>
                                          <p:spTgt spid="64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9" grpId="0" animBg="1"/>
      <p:bldP spid="648200" grpId="0" animBg="1"/>
      <p:bldP spid="648201" grpId="0" autoUpdateAnimBg="0"/>
      <p:bldP spid="648202" grpId="0" autoUpdateAnimBg="0"/>
      <p:bldP spid="648212" grpId="0" autoUpdateAnimBg="0"/>
      <p:bldP spid="648214" grpId="0" autoUpdateAnimBg="0"/>
      <p:bldP spid="648215" grpId="0" autoUpdateAnimBg="0"/>
      <p:bldP spid="648218" grpId="0" animBg="1" autoUpdateAnimBg="0"/>
      <p:bldP spid="648219" grpId="0" animBg="1" autoUpdateAnimBg="0"/>
      <p:bldP spid="648223" grpId="0" animBg="1"/>
      <p:bldP spid="648224" grpId="0" animBg="1"/>
      <p:bldP spid="6482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Rectangle 2"/>
          <p:cNvSpPr>
            <a:spLocks noGrp="1" noChangeArrowheads="1"/>
          </p:cNvSpPr>
          <p:nvPr>
            <p:ph type="title"/>
          </p:nvPr>
        </p:nvSpPr>
        <p:spPr bwMode="auto">
          <a:xfrm>
            <a:off x="914400" y="620713"/>
            <a:ext cx="6249988" cy="8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2736F7"/>
                </a:solidFill>
                <a:latin typeface="宋体" pitchFamily="2" charset="-122"/>
                <a:ea typeface="宋体" pitchFamily="2" charset="-122"/>
              </a:rPr>
              <a:t>事件的运算规律</a:t>
            </a:r>
          </a:p>
        </p:txBody>
      </p:sp>
      <p:graphicFrame>
        <p:nvGraphicFramePr>
          <p:cNvPr id="650245" name="Object 5"/>
          <p:cNvGraphicFramePr>
            <a:graphicFrameLocks noChangeAspect="1"/>
          </p:cNvGraphicFramePr>
          <p:nvPr/>
        </p:nvGraphicFramePr>
        <p:xfrm>
          <a:off x="1116013" y="2276475"/>
          <a:ext cx="5829300" cy="431800"/>
        </p:xfrm>
        <a:graphic>
          <a:graphicData uri="http://schemas.openxmlformats.org/presentationml/2006/ole">
            <p:oleObj spid="_x0000_s11266" name="Equation" r:id="rId4" imgW="5829120" imgH="431640" progId="Equation.3">
              <p:embed/>
            </p:oleObj>
          </a:graphicData>
        </a:graphic>
      </p:graphicFrame>
      <p:graphicFrame>
        <p:nvGraphicFramePr>
          <p:cNvPr id="650246" name="Object 6"/>
          <p:cNvGraphicFramePr>
            <a:graphicFrameLocks noChangeAspect="1"/>
          </p:cNvGraphicFramePr>
          <p:nvPr/>
        </p:nvGraphicFramePr>
        <p:xfrm>
          <a:off x="1116013" y="2809875"/>
          <a:ext cx="5905500" cy="431800"/>
        </p:xfrm>
        <a:graphic>
          <a:graphicData uri="http://schemas.openxmlformats.org/presentationml/2006/ole">
            <p:oleObj spid="_x0000_s11267" name="Equation" r:id="rId5" imgW="5905440" imgH="431640" progId="Equation.3">
              <p:embed/>
            </p:oleObj>
          </a:graphicData>
        </a:graphic>
      </p:graphicFrame>
      <p:graphicFrame>
        <p:nvGraphicFramePr>
          <p:cNvPr id="650247" name="Object 7"/>
          <p:cNvGraphicFramePr>
            <a:graphicFrameLocks noChangeAspect="1"/>
          </p:cNvGraphicFramePr>
          <p:nvPr/>
        </p:nvGraphicFramePr>
        <p:xfrm>
          <a:off x="1166813" y="3840163"/>
          <a:ext cx="6794500" cy="1139825"/>
        </p:xfrm>
        <a:graphic>
          <a:graphicData uri="http://schemas.openxmlformats.org/presentationml/2006/ole">
            <p:oleObj spid="_x0000_s11268" name="Equation" r:id="rId6" imgW="2730240" imgH="457200" progId="Equation.3">
              <p:embed/>
            </p:oleObj>
          </a:graphicData>
        </a:graphic>
      </p:graphicFrame>
      <p:graphicFrame>
        <p:nvGraphicFramePr>
          <p:cNvPr id="650248" name="Object 8"/>
          <p:cNvGraphicFramePr>
            <a:graphicFrameLocks noChangeAspect="1"/>
          </p:cNvGraphicFramePr>
          <p:nvPr/>
        </p:nvGraphicFramePr>
        <p:xfrm>
          <a:off x="1036638" y="5934075"/>
          <a:ext cx="6440487" cy="560388"/>
        </p:xfrm>
        <a:graphic>
          <a:graphicData uri="http://schemas.openxmlformats.org/presentationml/2006/ole">
            <p:oleObj spid="_x0000_s11269" name="公式" r:id="rId7" imgW="2768400" imgH="241200" progId="Equation.3">
              <p:embed/>
            </p:oleObj>
          </a:graphicData>
        </a:graphic>
      </p:graphicFrame>
      <p:graphicFrame>
        <p:nvGraphicFramePr>
          <p:cNvPr id="650249" name="Object 9"/>
          <p:cNvGraphicFramePr>
            <a:graphicFrameLocks noChangeAspect="1"/>
          </p:cNvGraphicFramePr>
          <p:nvPr/>
        </p:nvGraphicFramePr>
        <p:xfrm>
          <a:off x="1187450" y="1700213"/>
          <a:ext cx="3594100" cy="431800"/>
        </p:xfrm>
        <a:graphic>
          <a:graphicData uri="http://schemas.openxmlformats.org/presentationml/2006/ole">
            <p:oleObj spid="_x0000_s11270" name="Equation" r:id="rId8" imgW="3593880" imgH="431640" progId="Equation.3">
              <p:embed/>
            </p:oleObj>
          </a:graphicData>
        </a:graphic>
      </p:graphicFrame>
      <p:graphicFrame>
        <p:nvGraphicFramePr>
          <p:cNvPr id="650250" name="Object 10"/>
          <p:cNvGraphicFramePr>
            <a:graphicFrameLocks noChangeAspect="1"/>
          </p:cNvGraphicFramePr>
          <p:nvPr/>
        </p:nvGraphicFramePr>
        <p:xfrm>
          <a:off x="3021013" y="3343275"/>
          <a:ext cx="2552700" cy="393700"/>
        </p:xfrm>
        <a:graphic>
          <a:graphicData uri="http://schemas.openxmlformats.org/presentationml/2006/ole">
            <p:oleObj spid="_x0000_s11271" name="Equation" r:id="rId9" imgW="2552400" imgH="393480" progId="Equation.3">
              <p:embed/>
            </p:oleObj>
          </a:graphicData>
        </a:graphic>
      </p:graphicFrame>
      <p:graphicFrame>
        <p:nvGraphicFramePr>
          <p:cNvPr id="650251" name="Object 11"/>
          <p:cNvGraphicFramePr>
            <a:graphicFrameLocks noChangeAspect="1"/>
          </p:cNvGraphicFramePr>
          <p:nvPr/>
        </p:nvGraphicFramePr>
        <p:xfrm>
          <a:off x="1116013" y="5400675"/>
          <a:ext cx="7505700" cy="406400"/>
        </p:xfrm>
        <a:graphic>
          <a:graphicData uri="http://schemas.openxmlformats.org/presentationml/2006/ole">
            <p:oleObj spid="_x0000_s11272" name="Equation" r:id="rId10" imgW="7505640" imgH="406080" progId="Equation.3">
              <p:embed/>
            </p:oleObj>
          </a:graphicData>
        </a:graphic>
      </p:graphicFrame>
      <p:sp>
        <p:nvSpPr>
          <p:cNvPr id="10" name="TextBox 9"/>
          <p:cNvSpPr txBox="1"/>
          <p:nvPr/>
        </p:nvSpPr>
        <p:spPr>
          <a:xfrm>
            <a:off x="7286644" y="5929330"/>
            <a:ext cx="1980029" cy="523220"/>
          </a:xfrm>
          <a:prstGeom prst="rect">
            <a:avLst/>
          </a:prstGeom>
          <a:noFill/>
        </p:spPr>
        <p:txBody>
          <a:bodyPr wrap="none" rtlCol="0">
            <a:spAutoFit/>
          </a:bodyPr>
          <a:lstStyle/>
          <a:p>
            <a:r>
              <a:rPr lang="zh-CN" altLang="en-US" dirty="0" smtClean="0">
                <a:solidFill>
                  <a:srgbClr val="FF0000"/>
                </a:solidFill>
              </a:rPr>
              <a:t>如何证明？</a:t>
            </a:r>
            <a:endParaRPr lang="zh-CN" altLang="en-US" dirty="0">
              <a:solidFill>
                <a:srgbClr val="FF0000"/>
              </a:solidFill>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0249"/>
                                        </p:tgtEl>
                                        <p:attrNameLst>
                                          <p:attrName>style.visibility</p:attrName>
                                        </p:attrNameLst>
                                      </p:cBhvr>
                                      <p:to>
                                        <p:strVal val="visible"/>
                                      </p:to>
                                    </p:set>
                                    <p:animEffect transition="in" filter="wipe(left)">
                                      <p:cBhvr>
                                        <p:cTn id="7" dur="500"/>
                                        <p:tgtEl>
                                          <p:spTgt spid="6502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0245"/>
                                        </p:tgtEl>
                                        <p:attrNameLst>
                                          <p:attrName>style.visibility</p:attrName>
                                        </p:attrNameLst>
                                      </p:cBhvr>
                                      <p:to>
                                        <p:strVal val="visible"/>
                                      </p:to>
                                    </p:set>
                                    <p:animEffect transition="in" filter="wipe(left)">
                                      <p:cBhvr>
                                        <p:cTn id="12" dur="500"/>
                                        <p:tgtEl>
                                          <p:spTgt spid="6502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0246"/>
                                        </p:tgtEl>
                                        <p:attrNameLst>
                                          <p:attrName>style.visibility</p:attrName>
                                        </p:attrNameLst>
                                      </p:cBhvr>
                                      <p:to>
                                        <p:strVal val="visible"/>
                                      </p:to>
                                    </p:set>
                                    <p:animEffect transition="in" filter="wipe(left)">
                                      <p:cBhvr>
                                        <p:cTn id="17" dur="500"/>
                                        <p:tgtEl>
                                          <p:spTgt spid="6502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0250"/>
                                        </p:tgtEl>
                                        <p:attrNameLst>
                                          <p:attrName>style.visibility</p:attrName>
                                        </p:attrNameLst>
                                      </p:cBhvr>
                                      <p:to>
                                        <p:strVal val="visible"/>
                                      </p:to>
                                    </p:set>
                                    <p:animEffect transition="in" filter="wipe(left)">
                                      <p:cBhvr>
                                        <p:cTn id="22" dur="500"/>
                                        <p:tgtEl>
                                          <p:spTgt spid="6502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0247"/>
                                        </p:tgtEl>
                                        <p:attrNameLst>
                                          <p:attrName>style.visibility</p:attrName>
                                        </p:attrNameLst>
                                      </p:cBhvr>
                                      <p:to>
                                        <p:strVal val="visible"/>
                                      </p:to>
                                    </p:set>
                                    <p:animEffect transition="in" filter="wipe(left)">
                                      <p:cBhvr>
                                        <p:cTn id="27" dur="500"/>
                                        <p:tgtEl>
                                          <p:spTgt spid="6502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0251"/>
                                        </p:tgtEl>
                                        <p:attrNameLst>
                                          <p:attrName>style.visibility</p:attrName>
                                        </p:attrNameLst>
                                      </p:cBhvr>
                                      <p:to>
                                        <p:strVal val="visible"/>
                                      </p:to>
                                    </p:set>
                                    <p:animEffect transition="in" filter="wipe(left)">
                                      <p:cBhvr>
                                        <p:cTn id="32" dur="500"/>
                                        <p:tgtEl>
                                          <p:spTgt spid="6502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50248"/>
                                        </p:tgtEl>
                                        <p:attrNameLst>
                                          <p:attrName>style.visibility</p:attrName>
                                        </p:attrNameLst>
                                      </p:cBhvr>
                                      <p:to>
                                        <p:strVal val="visible"/>
                                      </p:to>
                                    </p:set>
                                    <p:animEffect transition="in" filter="wipe(left)">
                                      <p:cBhvr>
                                        <p:cTn id="37" dur="500"/>
                                        <p:tgtEl>
                                          <p:spTgt spid="65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   </a:t>
            </a:r>
            <a:r>
              <a:rPr lang="zh-CN" altLang="en-US" smtClean="0"/>
              <a:t>证明</a:t>
            </a:r>
            <a:endParaRPr lang="zh-CN" altLang="en-US" dirty="0"/>
          </a:p>
        </p:txBody>
      </p:sp>
      <p:sp>
        <p:nvSpPr>
          <p:cNvPr id="9" name="内容占位符 8"/>
          <p:cNvSpPr>
            <a:spLocks noGrp="1"/>
          </p:cNvSpPr>
          <p:nvPr>
            <p:ph idx="1"/>
          </p:nvPr>
        </p:nvSpPr>
        <p:spPr/>
        <p:txBody>
          <a:bodyPr/>
          <a:lstStyle/>
          <a:p>
            <a:endParaRPr lang="zh-CN" altLang="en-US"/>
          </a:p>
        </p:txBody>
      </p:sp>
      <p:graphicFrame>
        <p:nvGraphicFramePr>
          <p:cNvPr id="650248" name="Object 8"/>
          <p:cNvGraphicFramePr>
            <a:graphicFrameLocks noChangeAspect="1"/>
          </p:cNvGraphicFramePr>
          <p:nvPr/>
        </p:nvGraphicFramePr>
        <p:xfrm>
          <a:off x="2000232" y="642918"/>
          <a:ext cx="2127250" cy="531812"/>
        </p:xfrm>
        <a:graphic>
          <a:graphicData uri="http://schemas.openxmlformats.org/presentationml/2006/ole">
            <p:oleObj spid="_x0000_s820226" name="公式" r:id="rId3" imgW="914400" imgH="228600" progId="Equation.3">
              <p:embed/>
            </p:oleObj>
          </a:graphicData>
        </a:graphic>
      </p:graphicFrame>
      <p:pic>
        <p:nvPicPr>
          <p:cNvPr id="820228" name="Picture 4" descr="C:\Users\Administrator\AppData\Roaming\Tencent\Users\65959505\QQ\WinTemp\RichOle\%E({@VUT@TP2`$J%H]4OSN9.png"/>
          <p:cNvPicPr>
            <a:picLocks noChangeAspect="1" noChangeArrowheads="1"/>
          </p:cNvPicPr>
          <p:nvPr/>
        </p:nvPicPr>
        <p:blipFill>
          <a:blip r:embed="rId4"/>
          <a:srcRect/>
          <a:stretch>
            <a:fillRect/>
          </a:stretch>
        </p:blipFill>
        <p:spPr bwMode="auto">
          <a:xfrm>
            <a:off x="214282" y="2643182"/>
            <a:ext cx="4066937" cy="2543177"/>
          </a:xfrm>
          <a:prstGeom prst="rect">
            <a:avLst/>
          </a:prstGeom>
          <a:noFill/>
        </p:spPr>
      </p:pic>
      <p:pic>
        <p:nvPicPr>
          <p:cNvPr id="820229" name="Picture 5" descr="C:\Users\Administrator\AppData\Roaming\Tencent\Users\65959505\QQ\WinTemp\RichOle\6U6GD%%EJ9X]~0S7}O0L__V.png"/>
          <p:cNvPicPr>
            <a:picLocks noChangeAspect="1" noChangeArrowheads="1"/>
          </p:cNvPicPr>
          <p:nvPr/>
        </p:nvPicPr>
        <p:blipFill>
          <a:blip r:embed="rId5"/>
          <a:srcRect/>
          <a:stretch>
            <a:fillRect/>
          </a:stretch>
        </p:blipFill>
        <p:spPr bwMode="auto">
          <a:xfrm>
            <a:off x="4429124" y="2643182"/>
            <a:ext cx="4457700" cy="2409825"/>
          </a:xfrm>
          <a:prstGeom prst="rect">
            <a:avLst/>
          </a:prstGeom>
          <a:noFill/>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0248">
                                            <p:subSp spid="_x0000_s820226"/>
                                          </p:spTgt>
                                        </p:tgtEl>
                                        <p:attrNameLst>
                                          <p:attrName>style.visibility</p:attrName>
                                        </p:attrNameLst>
                                      </p:cBhvr>
                                      <p:to>
                                        <p:strVal val="visible"/>
                                      </p:to>
                                    </p:set>
                                    <p:animEffect transition="in" filter="wipe(left)">
                                      <p:cBhvr>
                                        <p:cTn id="7" dur="500"/>
                                        <p:tgtEl>
                                          <p:spTgt spid="650248">
                                            <p:subSp spid="_x0000_s820226"/>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0228"/>
                                        </p:tgtEl>
                                        <p:attrNameLst>
                                          <p:attrName>style.visibility</p:attrName>
                                        </p:attrNameLst>
                                      </p:cBhvr>
                                      <p:to>
                                        <p:strVal val="visible"/>
                                      </p:to>
                                    </p:set>
                                    <p:animEffect transition="in" filter="blinds(horizontal)">
                                      <p:cBhvr>
                                        <p:cTn id="12" dur="500"/>
                                        <p:tgtEl>
                                          <p:spTgt spid="8202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20229"/>
                                        </p:tgtEl>
                                        <p:attrNameLst>
                                          <p:attrName>style.visibility</p:attrName>
                                        </p:attrNameLst>
                                      </p:cBhvr>
                                      <p:to>
                                        <p:strVal val="visible"/>
                                      </p:to>
                                    </p:set>
                                    <p:anim calcmode="lin" valueType="num">
                                      <p:cBhvr additive="base">
                                        <p:cTn id="17" dur="500" fill="hold"/>
                                        <p:tgtEl>
                                          <p:spTgt spid="820229"/>
                                        </p:tgtEl>
                                        <p:attrNameLst>
                                          <p:attrName>ppt_x</p:attrName>
                                        </p:attrNameLst>
                                      </p:cBhvr>
                                      <p:tavLst>
                                        <p:tav tm="0">
                                          <p:val>
                                            <p:strVal val="#ppt_x"/>
                                          </p:val>
                                        </p:tav>
                                        <p:tav tm="100000">
                                          <p:val>
                                            <p:strVal val="#ppt_x"/>
                                          </p:val>
                                        </p:tav>
                                      </p:tavLst>
                                    </p:anim>
                                    <p:anim calcmode="lin" valueType="num">
                                      <p:cBhvr additive="base">
                                        <p:cTn id="18" dur="500" fill="hold"/>
                                        <p:tgtEl>
                                          <p:spTgt spid="820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5"/>
          <p:cNvSpPr>
            <a:spLocks noGrp="1" noChangeArrowheads="1"/>
          </p:cNvSpPr>
          <p:nvPr>
            <p:ph type="title"/>
          </p:nvPr>
        </p:nvSpPr>
        <p:spPr bwMode="auto">
          <a:xfrm>
            <a:off x="914400" y="620713"/>
            <a:ext cx="6249988" cy="8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2736F7"/>
                </a:solidFill>
                <a:latin typeface="宋体" pitchFamily="2" charset="-122"/>
                <a:ea typeface="宋体" pitchFamily="2" charset="-122"/>
              </a:rPr>
              <a:t>多个事件的和与积</a:t>
            </a:r>
          </a:p>
        </p:txBody>
      </p:sp>
      <p:graphicFrame>
        <p:nvGraphicFramePr>
          <p:cNvPr id="652294" name="Object 6"/>
          <p:cNvGraphicFramePr>
            <a:graphicFrameLocks noChangeAspect="1"/>
          </p:cNvGraphicFramePr>
          <p:nvPr/>
        </p:nvGraphicFramePr>
        <p:xfrm>
          <a:off x="1962150" y="1628775"/>
          <a:ext cx="6437313" cy="1352550"/>
        </p:xfrm>
        <a:graphic>
          <a:graphicData uri="http://schemas.openxmlformats.org/presentationml/2006/ole">
            <p:oleObj spid="_x0000_s12290" name="公式" r:id="rId4" imgW="2933640" imgH="609480" progId="Equation.3">
              <p:embed/>
            </p:oleObj>
          </a:graphicData>
        </a:graphic>
      </p:graphicFrame>
      <p:graphicFrame>
        <p:nvGraphicFramePr>
          <p:cNvPr id="652295" name="Object 7"/>
          <p:cNvGraphicFramePr>
            <a:graphicFrameLocks noChangeAspect="1"/>
          </p:cNvGraphicFramePr>
          <p:nvPr/>
        </p:nvGraphicFramePr>
        <p:xfrm>
          <a:off x="1920875" y="2924175"/>
          <a:ext cx="6400800" cy="1327150"/>
        </p:xfrm>
        <a:graphic>
          <a:graphicData uri="http://schemas.openxmlformats.org/presentationml/2006/ole">
            <p:oleObj spid="_x0000_s12291" name="公式" r:id="rId5" imgW="2831760" imgH="609480" progId="Equation.3">
              <p:embed/>
            </p:oleObj>
          </a:graphicData>
        </a:graphic>
      </p:graphicFrame>
      <p:sp>
        <p:nvSpPr>
          <p:cNvPr id="652296" name="Rectangle 8"/>
          <p:cNvSpPr>
            <a:spLocks noChangeArrowheads="1"/>
          </p:cNvSpPr>
          <p:nvPr/>
        </p:nvSpPr>
        <p:spPr bwMode="auto">
          <a:xfrm>
            <a:off x="930275" y="1781175"/>
            <a:ext cx="914400" cy="519113"/>
          </a:xfrm>
          <a:prstGeom prst="rect">
            <a:avLst/>
          </a:prstGeom>
          <a:noFill/>
          <a:ln w="9525">
            <a:noFill/>
            <a:miter lim="800000"/>
            <a:headEnd/>
            <a:tailEnd/>
          </a:ln>
        </p:spPr>
        <p:txBody>
          <a:bodyPr>
            <a:spAutoFit/>
          </a:bodyPr>
          <a:lstStyle/>
          <a:p>
            <a:r>
              <a:rPr lang="zh-CN" altLang="en-US" b="1">
                <a:solidFill>
                  <a:srgbClr val="2736F7"/>
                </a:solidFill>
                <a:ea typeface="黑体" pitchFamily="49" charset="-122"/>
              </a:rPr>
              <a:t>推广</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6"/>
                                        </p:tgtEl>
                                        <p:attrNameLst>
                                          <p:attrName>style.visibility</p:attrName>
                                        </p:attrNameLst>
                                      </p:cBhvr>
                                      <p:to>
                                        <p:strVal val="visible"/>
                                      </p:to>
                                    </p:set>
                                    <p:anim calcmode="lin" valueType="num">
                                      <p:cBhvr additive="base">
                                        <p:cTn id="7" dur="500" fill="hold"/>
                                        <p:tgtEl>
                                          <p:spTgt spid="652296"/>
                                        </p:tgtEl>
                                        <p:attrNameLst>
                                          <p:attrName>ppt_x</p:attrName>
                                        </p:attrNameLst>
                                      </p:cBhvr>
                                      <p:tavLst>
                                        <p:tav tm="0">
                                          <p:val>
                                            <p:strVal val="0-#ppt_w/2"/>
                                          </p:val>
                                        </p:tav>
                                        <p:tav tm="100000">
                                          <p:val>
                                            <p:strVal val="#ppt_x"/>
                                          </p:val>
                                        </p:tav>
                                      </p:tavLst>
                                    </p:anim>
                                    <p:anim calcmode="lin" valueType="num">
                                      <p:cBhvr additive="base">
                                        <p:cTn id="8" dur="500" fill="hold"/>
                                        <p:tgtEl>
                                          <p:spTgt spid="6522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52294"/>
                                        </p:tgtEl>
                                        <p:attrNameLst>
                                          <p:attrName>style.visibility</p:attrName>
                                        </p:attrNameLst>
                                      </p:cBhvr>
                                      <p:to>
                                        <p:strVal val="visible"/>
                                      </p:to>
                                    </p:set>
                                    <p:anim calcmode="lin" valueType="num">
                                      <p:cBhvr additive="base">
                                        <p:cTn id="13" dur="500" fill="hold"/>
                                        <p:tgtEl>
                                          <p:spTgt spid="652294"/>
                                        </p:tgtEl>
                                        <p:attrNameLst>
                                          <p:attrName>ppt_x</p:attrName>
                                        </p:attrNameLst>
                                      </p:cBhvr>
                                      <p:tavLst>
                                        <p:tav tm="0">
                                          <p:val>
                                            <p:strVal val="0-#ppt_w/2"/>
                                          </p:val>
                                        </p:tav>
                                        <p:tav tm="100000">
                                          <p:val>
                                            <p:strVal val="#ppt_x"/>
                                          </p:val>
                                        </p:tav>
                                      </p:tavLst>
                                    </p:anim>
                                    <p:anim calcmode="lin" valueType="num">
                                      <p:cBhvr additive="base">
                                        <p:cTn id="14" dur="500" fill="hold"/>
                                        <p:tgtEl>
                                          <p:spTgt spid="6522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52295"/>
                                        </p:tgtEl>
                                        <p:attrNameLst>
                                          <p:attrName>style.visibility</p:attrName>
                                        </p:attrNameLst>
                                      </p:cBhvr>
                                      <p:to>
                                        <p:strVal val="visible"/>
                                      </p:to>
                                    </p:set>
                                    <p:animEffect transition="in" filter="wipe(left)">
                                      <p:cBhvr>
                                        <p:cTn id="19" dur="500"/>
                                        <p:tgtEl>
                                          <p:spTgt spid="65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bwMode="auto">
          <a:xfrm>
            <a:off x="1042988" y="620713"/>
            <a:ext cx="6249987" cy="863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rgbClr val="2736F7"/>
                </a:solidFill>
                <a:latin typeface="宋体" pitchFamily="2" charset="-122"/>
                <a:ea typeface="宋体" pitchFamily="2" charset="-122"/>
              </a:rPr>
              <a:t>多个事件的和与积 </a:t>
            </a:r>
            <a:r>
              <a:rPr lang="en-US" altLang="zh-CN" sz="4000" b="1" smtClean="0">
                <a:solidFill>
                  <a:srgbClr val="2736F7"/>
                </a:solidFill>
                <a:latin typeface="宋体" pitchFamily="2" charset="-122"/>
                <a:ea typeface="宋体" pitchFamily="2" charset="-122"/>
              </a:rPr>
              <a:t>(Cont.)</a:t>
            </a:r>
          </a:p>
        </p:txBody>
      </p:sp>
      <p:graphicFrame>
        <p:nvGraphicFramePr>
          <p:cNvPr id="654342" name="Object 6"/>
          <p:cNvGraphicFramePr>
            <a:graphicFrameLocks noChangeAspect="1"/>
          </p:cNvGraphicFramePr>
          <p:nvPr/>
        </p:nvGraphicFramePr>
        <p:xfrm>
          <a:off x="1458913" y="1743075"/>
          <a:ext cx="7239000" cy="1544638"/>
        </p:xfrm>
        <a:graphic>
          <a:graphicData uri="http://schemas.openxmlformats.org/presentationml/2006/ole">
            <p:oleObj spid="_x0000_s13314" name="公式" r:id="rId4" imgW="3213000" imgH="685800" progId="Equation.3">
              <p:embed/>
            </p:oleObj>
          </a:graphicData>
        </a:graphic>
      </p:graphicFrame>
      <p:graphicFrame>
        <p:nvGraphicFramePr>
          <p:cNvPr id="654343" name="Object 7"/>
          <p:cNvGraphicFramePr>
            <a:graphicFrameLocks noChangeAspect="1"/>
          </p:cNvGraphicFramePr>
          <p:nvPr/>
        </p:nvGraphicFramePr>
        <p:xfrm>
          <a:off x="1763713" y="3213100"/>
          <a:ext cx="6172200" cy="1457325"/>
        </p:xfrm>
        <a:graphic>
          <a:graphicData uri="http://schemas.openxmlformats.org/presentationml/2006/ole">
            <p:oleObj spid="_x0000_s13315" name="公式" r:id="rId5" imgW="2743200" imgH="6858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4342"/>
                                        </p:tgtEl>
                                        <p:attrNameLst>
                                          <p:attrName>style.visibility</p:attrName>
                                        </p:attrNameLst>
                                      </p:cBhvr>
                                      <p:to>
                                        <p:strVal val="visible"/>
                                      </p:to>
                                    </p:set>
                                    <p:anim calcmode="lin" valueType="num">
                                      <p:cBhvr additive="base">
                                        <p:cTn id="7" dur="500" fill="hold"/>
                                        <p:tgtEl>
                                          <p:spTgt spid="654342"/>
                                        </p:tgtEl>
                                        <p:attrNameLst>
                                          <p:attrName>ppt_x</p:attrName>
                                        </p:attrNameLst>
                                      </p:cBhvr>
                                      <p:tavLst>
                                        <p:tav tm="0">
                                          <p:val>
                                            <p:strVal val="0-#ppt_w/2"/>
                                          </p:val>
                                        </p:tav>
                                        <p:tav tm="100000">
                                          <p:val>
                                            <p:strVal val="#ppt_x"/>
                                          </p:val>
                                        </p:tav>
                                      </p:tavLst>
                                    </p:anim>
                                    <p:anim calcmode="lin" valueType="num">
                                      <p:cBhvr additive="base">
                                        <p:cTn id="8" dur="500" fill="hold"/>
                                        <p:tgtEl>
                                          <p:spTgt spid="6543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54343"/>
                                        </p:tgtEl>
                                        <p:attrNameLst>
                                          <p:attrName>style.visibility</p:attrName>
                                        </p:attrNameLst>
                                      </p:cBhvr>
                                      <p:to>
                                        <p:strVal val="visible"/>
                                      </p:to>
                                    </p:set>
                                    <p:animEffect transition="in" filter="wipe(left)">
                                      <p:cBhvr>
                                        <p:cTn id="13" dur="500"/>
                                        <p:tgtEl>
                                          <p:spTgt spid="65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bwMode="auto">
          <a:xfrm>
            <a:off x="914400" y="47625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2736F7"/>
                </a:solidFill>
                <a:latin typeface="宋体" pitchFamily="2" charset="-122"/>
                <a:ea typeface="宋体" pitchFamily="2" charset="-122"/>
              </a:rPr>
              <a:t>多个事件的和与积的运算规律</a:t>
            </a:r>
          </a:p>
        </p:txBody>
      </p:sp>
      <p:graphicFrame>
        <p:nvGraphicFramePr>
          <p:cNvPr id="656388" name="Object 4"/>
          <p:cNvGraphicFramePr>
            <a:graphicFrameLocks noChangeAspect="1"/>
          </p:cNvGraphicFramePr>
          <p:nvPr/>
        </p:nvGraphicFramePr>
        <p:xfrm>
          <a:off x="2195513" y="2349500"/>
          <a:ext cx="3835400" cy="812800"/>
        </p:xfrm>
        <a:graphic>
          <a:graphicData uri="http://schemas.openxmlformats.org/presentationml/2006/ole">
            <p:oleObj spid="_x0000_s14338" name="Equation" r:id="rId4" imgW="3835080" imgH="812520" progId="Equation.3">
              <p:embed/>
            </p:oleObj>
          </a:graphicData>
        </a:graphic>
      </p:graphicFrame>
      <p:graphicFrame>
        <p:nvGraphicFramePr>
          <p:cNvPr id="656389" name="Object 5"/>
          <p:cNvGraphicFramePr>
            <a:graphicFrameLocks noChangeAspect="1"/>
          </p:cNvGraphicFramePr>
          <p:nvPr/>
        </p:nvGraphicFramePr>
        <p:xfrm>
          <a:off x="2268538" y="3860800"/>
          <a:ext cx="3835400" cy="812800"/>
        </p:xfrm>
        <a:graphic>
          <a:graphicData uri="http://schemas.openxmlformats.org/presentationml/2006/ole">
            <p:oleObj spid="_x0000_s14339" name="Equation" r:id="rId5" imgW="3835080" imgH="81252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6388"/>
                                        </p:tgtEl>
                                        <p:attrNameLst>
                                          <p:attrName>style.visibility</p:attrName>
                                        </p:attrNameLst>
                                      </p:cBhvr>
                                      <p:to>
                                        <p:strVal val="visible"/>
                                      </p:to>
                                    </p:set>
                                    <p:animEffect transition="in" filter="wipe(left)">
                                      <p:cBhvr>
                                        <p:cTn id="7" dur="500"/>
                                        <p:tgtEl>
                                          <p:spTgt spid="65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6389"/>
                                        </p:tgtEl>
                                        <p:attrNameLst>
                                          <p:attrName>style.visibility</p:attrName>
                                        </p:attrNameLst>
                                      </p:cBhvr>
                                      <p:to>
                                        <p:strVal val="visible"/>
                                      </p:to>
                                    </p:set>
                                    <p:animEffect transition="in" filter="wipe(left)">
                                      <p:cBhvr>
                                        <p:cTn id="12" dur="500"/>
                                        <p:tgtEl>
                                          <p:spTgt spid="65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Rectangle 2"/>
          <p:cNvSpPr>
            <a:spLocks noGrp="1" noChangeArrowheads="1"/>
          </p:cNvSpPr>
          <p:nvPr>
            <p:ph type="title"/>
          </p:nvPr>
        </p:nvSpPr>
        <p:spPr bwMode="auto">
          <a:xfrm>
            <a:off x="914400" y="47625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事件的关系及运算图示表示</a:t>
            </a:r>
          </a:p>
        </p:txBody>
      </p:sp>
      <p:graphicFrame>
        <p:nvGraphicFramePr>
          <p:cNvPr id="658436" name="Object 4"/>
          <p:cNvGraphicFramePr>
            <a:graphicFrameLocks noChangeAspect="1"/>
          </p:cNvGraphicFramePr>
          <p:nvPr/>
        </p:nvGraphicFramePr>
        <p:xfrm>
          <a:off x="1331913" y="1700213"/>
          <a:ext cx="6934200" cy="393700"/>
        </p:xfrm>
        <a:graphic>
          <a:graphicData uri="http://schemas.openxmlformats.org/presentationml/2006/ole">
            <p:oleObj spid="_x0000_s15362" name="Equation" r:id="rId4" imgW="6933960" imgH="393480" progId="Equation.3">
              <p:embed/>
            </p:oleObj>
          </a:graphicData>
        </a:graphic>
      </p:graphicFrame>
      <p:graphicFrame>
        <p:nvGraphicFramePr>
          <p:cNvPr id="658437" name="Object 5"/>
          <p:cNvGraphicFramePr>
            <a:graphicFrameLocks noChangeAspect="1"/>
          </p:cNvGraphicFramePr>
          <p:nvPr/>
        </p:nvGraphicFramePr>
        <p:xfrm>
          <a:off x="971550" y="2205038"/>
          <a:ext cx="3873500" cy="406400"/>
        </p:xfrm>
        <a:graphic>
          <a:graphicData uri="http://schemas.openxmlformats.org/presentationml/2006/ole">
            <p:oleObj spid="_x0000_s15363" name="Equation" r:id="rId5" imgW="3873240" imgH="406080" progId="Equation.3">
              <p:embed/>
            </p:oleObj>
          </a:graphicData>
        </a:graphic>
      </p:graphicFrame>
      <p:graphicFrame>
        <p:nvGraphicFramePr>
          <p:cNvPr id="658438" name="Object 6"/>
          <p:cNvGraphicFramePr>
            <a:graphicFrameLocks noChangeAspect="1"/>
          </p:cNvGraphicFramePr>
          <p:nvPr/>
        </p:nvGraphicFramePr>
        <p:xfrm>
          <a:off x="2239963" y="4657725"/>
          <a:ext cx="965200" cy="304800"/>
        </p:xfrm>
        <a:graphic>
          <a:graphicData uri="http://schemas.openxmlformats.org/presentationml/2006/ole">
            <p:oleObj spid="_x0000_s15364" name="Equation" r:id="rId6" imgW="965160" imgH="304560" progId="Equation.3">
              <p:embed/>
            </p:oleObj>
          </a:graphicData>
        </a:graphic>
      </p:graphicFrame>
      <p:graphicFrame>
        <p:nvGraphicFramePr>
          <p:cNvPr id="658439" name="Object 7"/>
          <p:cNvGraphicFramePr>
            <a:graphicFrameLocks noChangeAspect="1"/>
          </p:cNvGraphicFramePr>
          <p:nvPr/>
        </p:nvGraphicFramePr>
        <p:xfrm>
          <a:off x="5583238" y="4591050"/>
          <a:ext cx="1041400" cy="395288"/>
        </p:xfrm>
        <a:graphic>
          <a:graphicData uri="http://schemas.openxmlformats.org/presentationml/2006/ole">
            <p:oleObj spid="_x0000_s15365" name="公式" r:id="rId7" imgW="431640" imgH="164880" progId="Equation.3">
              <p:embed/>
            </p:oleObj>
          </a:graphicData>
        </a:graphic>
      </p:graphicFrame>
      <p:grpSp>
        <p:nvGrpSpPr>
          <p:cNvPr id="2" name="Group 8"/>
          <p:cNvGrpSpPr>
            <a:grpSpLocks/>
          </p:cNvGrpSpPr>
          <p:nvPr/>
        </p:nvGrpSpPr>
        <p:grpSpPr bwMode="auto">
          <a:xfrm>
            <a:off x="4932363" y="3068638"/>
            <a:ext cx="2438400" cy="1446212"/>
            <a:chOff x="3068" y="2840"/>
            <a:chExt cx="1536" cy="911"/>
          </a:xfrm>
        </p:grpSpPr>
        <p:graphicFrame>
          <p:nvGraphicFramePr>
            <p:cNvPr id="15368" name="Object 9"/>
            <p:cNvGraphicFramePr>
              <a:graphicFrameLocks noChangeAspect="1"/>
            </p:cNvGraphicFramePr>
            <p:nvPr/>
          </p:nvGraphicFramePr>
          <p:xfrm>
            <a:off x="3548" y="3224"/>
            <a:ext cx="181" cy="181"/>
          </p:xfrm>
          <a:graphic>
            <a:graphicData uri="http://schemas.openxmlformats.org/presentationml/2006/ole">
              <p:oleObj spid="_x0000_s15368" name="公式" r:id="rId8" imgW="152280" imgH="152280" progId="Equation.3">
                <p:embed/>
              </p:oleObj>
            </a:graphicData>
          </a:graphic>
        </p:graphicFrame>
        <p:pic>
          <p:nvPicPr>
            <p:cNvPr id="15375" name="Picture 10" descr="未标题-12 副本"/>
            <p:cNvPicPr>
              <a:picLocks noChangeAspect="1" noChangeArrowheads="1"/>
            </p:cNvPicPr>
            <p:nvPr/>
          </p:nvPicPr>
          <p:blipFill>
            <a:blip r:embed="rId9"/>
            <a:srcRect/>
            <a:stretch>
              <a:fillRect/>
            </a:stretch>
          </p:blipFill>
          <p:spPr bwMode="auto">
            <a:xfrm>
              <a:off x="3068" y="2840"/>
              <a:ext cx="1536" cy="911"/>
            </a:xfrm>
            <a:prstGeom prst="rect">
              <a:avLst/>
            </a:prstGeom>
            <a:noFill/>
            <a:ln w="9525">
              <a:noFill/>
              <a:miter lim="800000"/>
              <a:headEnd/>
              <a:tailEnd/>
            </a:ln>
          </p:spPr>
        </p:pic>
        <p:graphicFrame>
          <p:nvGraphicFramePr>
            <p:cNvPr id="15369" name="Object 11"/>
            <p:cNvGraphicFramePr>
              <a:graphicFrameLocks noChangeAspect="1"/>
            </p:cNvGraphicFramePr>
            <p:nvPr/>
          </p:nvGraphicFramePr>
          <p:xfrm>
            <a:off x="3731" y="3224"/>
            <a:ext cx="240" cy="240"/>
          </p:xfrm>
          <a:graphic>
            <a:graphicData uri="http://schemas.openxmlformats.org/presentationml/2006/ole">
              <p:oleObj spid="_x0000_s15369" name="公式" r:id="rId10" imgW="164880" imgH="164880" progId="Equation.3">
                <p:embed/>
              </p:oleObj>
            </a:graphicData>
          </a:graphic>
        </p:graphicFrame>
        <p:graphicFrame>
          <p:nvGraphicFramePr>
            <p:cNvPr id="15370" name="Object 12"/>
            <p:cNvGraphicFramePr>
              <a:graphicFrameLocks noChangeAspect="1"/>
            </p:cNvGraphicFramePr>
            <p:nvPr/>
          </p:nvGraphicFramePr>
          <p:xfrm>
            <a:off x="3404" y="3186"/>
            <a:ext cx="230" cy="230"/>
          </p:xfrm>
          <a:graphic>
            <a:graphicData uri="http://schemas.openxmlformats.org/presentationml/2006/ole">
              <p:oleObj spid="_x0000_s15370" name="公式" r:id="rId11" imgW="152280" imgH="152280" progId="Equation.3">
                <p:embed/>
              </p:oleObj>
            </a:graphicData>
          </a:graphic>
        </p:graphicFrame>
      </p:grpSp>
      <p:grpSp>
        <p:nvGrpSpPr>
          <p:cNvPr id="3" name="Group 13"/>
          <p:cNvGrpSpPr>
            <a:grpSpLocks/>
          </p:cNvGrpSpPr>
          <p:nvPr/>
        </p:nvGrpSpPr>
        <p:grpSpPr bwMode="auto">
          <a:xfrm>
            <a:off x="1497013" y="3143250"/>
            <a:ext cx="2433637" cy="1443038"/>
            <a:chOff x="884" y="2884"/>
            <a:chExt cx="1533" cy="909"/>
          </a:xfrm>
        </p:grpSpPr>
        <p:pic>
          <p:nvPicPr>
            <p:cNvPr id="15374" name="Picture 14" descr="A+B"/>
            <p:cNvPicPr>
              <a:picLocks noChangeAspect="1" noChangeArrowheads="1"/>
            </p:cNvPicPr>
            <p:nvPr/>
          </p:nvPicPr>
          <p:blipFill>
            <a:blip r:embed="rId12"/>
            <a:srcRect/>
            <a:stretch>
              <a:fillRect/>
            </a:stretch>
          </p:blipFill>
          <p:spPr bwMode="auto">
            <a:xfrm>
              <a:off x="884" y="2884"/>
              <a:ext cx="1533" cy="909"/>
            </a:xfrm>
            <a:prstGeom prst="rect">
              <a:avLst/>
            </a:prstGeom>
            <a:noFill/>
            <a:ln w="9525">
              <a:noFill/>
              <a:miter lim="800000"/>
              <a:headEnd/>
              <a:tailEnd/>
            </a:ln>
          </p:spPr>
        </p:pic>
        <p:graphicFrame>
          <p:nvGraphicFramePr>
            <p:cNvPr id="15366" name="Object 15"/>
            <p:cNvGraphicFramePr>
              <a:graphicFrameLocks noChangeAspect="1"/>
            </p:cNvGraphicFramePr>
            <p:nvPr/>
          </p:nvGraphicFramePr>
          <p:xfrm>
            <a:off x="1231" y="3154"/>
            <a:ext cx="244" cy="244"/>
          </p:xfrm>
          <a:graphic>
            <a:graphicData uri="http://schemas.openxmlformats.org/presentationml/2006/ole">
              <p:oleObj spid="_x0000_s15366" name="公式" r:id="rId13" imgW="164880" imgH="164880" progId="Equation.3">
                <p:embed/>
              </p:oleObj>
            </a:graphicData>
          </a:graphic>
        </p:graphicFrame>
        <p:graphicFrame>
          <p:nvGraphicFramePr>
            <p:cNvPr id="15367" name="Object 16"/>
            <p:cNvGraphicFramePr>
              <a:graphicFrameLocks noChangeAspect="1"/>
            </p:cNvGraphicFramePr>
            <p:nvPr/>
          </p:nvGraphicFramePr>
          <p:xfrm>
            <a:off x="1903" y="3202"/>
            <a:ext cx="231" cy="230"/>
          </p:xfrm>
          <a:graphic>
            <a:graphicData uri="http://schemas.openxmlformats.org/presentationml/2006/ole">
              <p:oleObj spid="_x0000_s15367" name="公式" r:id="rId14" imgW="152280" imgH="1522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8436"/>
                                        </p:tgtEl>
                                        <p:attrNameLst>
                                          <p:attrName>style.visibility</p:attrName>
                                        </p:attrNameLst>
                                      </p:cBhvr>
                                      <p:to>
                                        <p:strVal val="visible"/>
                                      </p:to>
                                    </p:set>
                                    <p:animEffect transition="in" filter="wipe(left)">
                                      <p:cBhvr>
                                        <p:cTn id="7" dur="500"/>
                                        <p:tgtEl>
                                          <p:spTgt spid="65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8437"/>
                                        </p:tgtEl>
                                        <p:attrNameLst>
                                          <p:attrName>style.visibility</p:attrName>
                                        </p:attrNameLst>
                                      </p:cBhvr>
                                      <p:to>
                                        <p:strVal val="visible"/>
                                      </p:to>
                                    </p:set>
                                    <p:animEffect transition="in" filter="wipe(left)">
                                      <p:cBhvr>
                                        <p:cTn id="12" dur="500"/>
                                        <p:tgtEl>
                                          <p:spTgt spid="6584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8438"/>
                                        </p:tgtEl>
                                        <p:attrNameLst>
                                          <p:attrName>style.visibility</p:attrName>
                                        </p:attrNameLst>
                                      </p:cBhvr>
                                      <p:to>
                                        <p:strVal val="visible"/>
                                      </p:to>
                                    </p:set>
                                    <p:animEffect transition="in" filter="wipe(left)">
                                      <p:cBhvr>
                                        <p:cTn id="22" dur="500"/>
                                        <p:tgtEl>
                                          <p:spTgt spid="6584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8439"/>
                                        </p:tgtEl>
                                        <p:attrNameLst>
                                          <p:attrName>style.visibility</p:attrName>
                                        </p:attrNameLst>
                                      </p:cBhvr>
                                      <p:to>
                                        <p:strVal val="visible"/>
                                      </p:to>
                                    </p:set>
                                    <p:animEffect transition="in" filter="wipe(left)">
                                      <p:cBhvr>
                                        <p:cTn id="32" dur="500"/>
                                        <p:tgtEl>
                                          <p:spTgt spid="65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9" name="Rectangle 5"/>
          <p:cNvSpPr>
            <a:spLocks noGrp="1" noChangeArrowheads="1"/>
          </p:cNvSpPr>
          <p:nvPr>
            <p:ph type="title"/>
          </p:nvPr>
        </p:nvSpPr>
        <p:spPr bwMode="auto">
          <a:xfrm>
            <a:off x="914400" y="47625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rgbClr val="0000CC"/>
                </a:solidFill>
                <a:ea typeface="宋体" pitchFamily="2" charset="-122"/>
              </a:rPr>
              <a:t>事件的关系及运算图示表示 </a:t>
            </a:r>
            <a:r>
              <a:rPr lang="en-US" altLang="zh-CN" sz="4000" b="1" smtClean="0">
                <a:solidFill>
                  <a:srgbClr val="0000CC"/>
                </a:solidFill>
                <a:ea typeface="宋体" pitchFamily="2" charset="-122"/>
              </a:rPr>
              <a:t>(Cont.)</a:t>
            </a:r>
          </a:p>
        </p:txBody>
      </p:sp>
      <p:graphicFrame>
        <p:nvGraphicFramePr>
          <p:cNvPr id="660508" name="Object 28"/>
          <p:cNvGraphicFramePr>
            <a:graphicFrameLocks noChangeAspect="1"/>
          </p:cNvGraphicFramePr>
          <p:nvPr/>
        </p:nvGraphicFramePr>
        <p:xfrm>
          <a:off x="5724525" y="3683000"/>
          <a:ext cx="1689100" cy="393700"/>
        </p:xfrm>
        <a:graphic>
          <a:graphicData uri="http://schemas.openxmlformats.org/presentationml/2006/ole">
            <p:oleObj spid="_x0000_s16386" name="Equation" r:id="rId4" imgW="1688760" imgH="393480" progId="Equation.3">
              <p:embed/>
            </p:oleObj>
          </a:graphicData>
        </a:graphic>
      </p:graphicFrame>
      <p:graphicFrame>
        <p:nvGraphicFramePr>
          <p:cNvPr id="660509" name="Object 29"/>
          <p:cNvGraphicFramePr>
            <a:graphicFrameLocks noChangeAspect="1"/>
          </p:cNvGraphicFramePr>
          <p:nvPr/>
        </p:nvGraphicFramePr>
        <p:xfrm>
          <a:off x="1984375" y="6053138"/>
          <a:ext cx="1854200" cy="381000"/>
        </p:xfrm>
        <a:graphic>
          <a:graphicData uri="http://schemas.openxmlformats.org/presentationml/2006/ole">
            <p:oleObj spid="_x0000_s16387" name="Equation" r:id="rId5" imgW="1854000" imgH="380880" progId="Equation.3">
              <p:embed/>
            </p:oleObj>
          </a:graphicData>
        </a:graphic>
      </p:graphicFrame>
      <p:graphicFrame>
        <p:nvGraphicFramePr>
          <p:cNvPr id="660510" name="Object 30"/>
          <p:cNvGraphicFramePr>
            <a:graphicFrameLocks noChangeAspect="1"/>
          </p:cNvGraphicFramePr>
          <p:nvPr/>
        </p:nvGraphicFramePr>
        <p:xfrm>
          <a:off x="5799138" y="6046788"/>
          <a:ext cx="1712912" cy="311150"/>
        </p:xfrm>
        <a:graphic>
          <a:graphicData uri="http://schemas.openxmlformats.org/presentationml/2006/ole">
            <p:oleObj spid="_x0000_s16388" name="Equation" r:id="rId6" imgW="1815840" imgH="330120" progId="Equation.3">
              <p:embed/>
            </p:oleObj>
          </a:graphicData>
        </a:graphic>
      </p:graphicFrame>
      <p:graphicFrame>
        <p:nvGraphicFramePr>
          <p:cNvPr id="660511" name="Object 31"/>
          <p:cNvGraphicFramePr>
            <a:graphicFrameLocks noChangeAspect="1"/>
          </p:cNvGraphicFramePr>
          <p:nvPr/>
        </p:nvGraphicFramePr>
        <p:xfrm>
          <a:off x="5867400" y="3284538"/>
          <a:ext cx="1230313" cy="487362"/>
        </p:xfrm>
        <a:graphic>
          <a:graphicData uri="http://schemas.openxmlformats.org/presentationml/2006/ole">
            <p:oleObj spid="_x0000_s16389" name="公式" r:id="rId7" imgW="507960" imgH="203040" progId="Equation.3">
              <p:embed/>
            </p:oleObj>
          </a:graphicData>
        </a:graphic>
      </p:graphicFrame>
      <p:grpSp>
        <p:nvGrpSpPr>
          <p:cNvPr id="2" name="Group 32"/>
          <p:cNvGrpSpPr>
            <a:grpSpLocks/>
          </p:cNvGrpSpPr>
          <p:nvPr/>
        </p:nvGrpSpPr>
        <p:grpSpPr bwMode="auto">
          <a:xfrm>
            <a:off x="5148263" y="1700213"/>
            <a:ext cx="2438400" cy="1446212"/>
            <a:chOff x="3243" y="754"/>
            <a:chExt cx="1536" cy="911"/>
          </a:xfrm>
        </p:grpSpPr>
        <p:pic>
          <p:nvPicPr>
            <p:cNvPr id="16407" name="Picture 33" descr="未标题-4 副本"/>
            <p:cNvPicPr>
              <a:picLocks noChangeAspect="1" noChangeArrowheads="1"/>
            </p:cNvPicPr>
            <p:nvPr/>
          </p:nvPicPr>
          <p:blipFill>
            <a:blip r:embed="rId8"/>
            <a:srcRect/>
            <a:stretch>
              <a:fillRect/>
            </a:stretch>
          </p:blipFill>
          <p:spPr bwMode="auto">
            <a:xfrm>
              <a:off x="3243" y="754"/>
              <a:ext cx="1536" cy="911"/>
            </a:xfrm>
            <a:prstGeom prst="rect">
              <a:avLst/>
            </a:prstGeom>
            <a:noFill/>
            <a:ln w="9525">
              <a:noFill/>
              <a:miter lim="800000"/>
              <a:headEnd/>
              <a:tailEnd/>
            </a:ln>
          </p:spPr>
        </p:pic>
        <p:graphicFrame>
          <p:nvGraphicFramePr>
            <p:cNvPr id="16397" name="Object 34"/>
            <p:cNvGraphicFramePr>
              <a:graphicFrameLocks noChangeAspect="1"/>
            </p:cNvGraphicFramePr>
            <p:nvPr/>
          </p:nvGraphicFramePr>
          <p:xfrm>
            <a:off x="3580" y="1041"/>
            <a:ext cx="249" cy="249"/>
          </p:xfrm>
          <a:graphic>
            <a:graphicData uri="http://schemas.openxmlformats.org/presentationml/2006/ole">
              <p:oleObj spid="_x0000_s16397" name="公式" r:id="rId9" imgW="164880" imgH="164880" progId="Equation.3">
                <p:embed/>
              </p:oleObj>
            </a:graphicData>
          </a:graphic>
        </p:graphicFrame>
        <p:graphicFrame>
          <p:nvGraphicFramePr>
            <p:cNvPr id="16398" name="Object 35"/>
            <p:cNvGraphicFramePr>
              <a:graphicFrameLocks noChangeAspect="1"/>
            </p:cNvGraphicFramePr>
            <p:nvPr/>
          </p:nvGraphicFramePr>
          <p:xfrm>
            <a:off x="4203" y="1051"/>
            <a:ext cx="230" cy="230"/>
          </p:xfrm>
          <a:graphic>
            <a:graphicData uri="http://schemas.openxmlformats.org/presentationml/2006/ole">
              <p:oleObj spid="_x0000_s16398" name="公式" r:id="rId10" imgW="152280" imgH="152280" progId="Equation.3">
                <p:embed/>
              </p:oleObj>
            </a:graphicData>
          </a:graphic>
        </p:graphicFrame>
      </p:grpSp>
      <p:grpSp>
        <p:nvGrpSpPr>
          <p:cNvPr id="3" name="Group 36"/>
          <p:cNvGrpSpPr>
            <a:grpSpLocks/>
          </p:cNvGrpSpPr>
          <p:nvPr/>
        </p:nvGrpSpPr>
        <p:grpSpPr bwMode="auto">
          <a:xfrm>
            <a:off x="1619250" y="4397375"/>
            <a:ext cx="2427288" cy="1439863"/>
            <a:chOff x="1020" y="2453"/>
            <a:chExt cx="1529" cy="907"/>
          </a:xfrm>
        </p:grpSpPr>
        <p:pic>
          <p:nvPicPr>
            <p:cNvPr id="16406" name="Picture 37" descr="未标题-4 副本"/>
            <p:cNvPicPr>
              <a:picLocks noChangeAspect="1" noChangeArrowheads="1"/>
            </p:cNvPicPr>
            <p:nvPr/>
          </p:nvPicPr>
          <p:blipFill>
            <a:blip r:embed="rId11"/>
            <a:srcRect/>
            <a:stretch>
              <a:fillRect/>
            </a:stretch>
          </p:blipFill>
          <p:spPr bwMode="auto">
            <a:xfrm>
              <a:off x="1020" y="2453"/>
              <a:ext cx="1529" cy="907"/>
            </a:xfrm>
            <a:prstGeom prst="rect">
              <a:avLst/>
            </a:prstGeom>
            <a:noFill/>
            <a:ln w="9525">
              <a:noFill/>
              <a:miter lim="800000"/>
              <a:headEnd/>
              <a:tailEnd/>
            </a:ln>
          </p:spPr>
        </p:pic>
        <p:graphicFrame>
          <p:nvGraphicFramePr>
            <p:cNvPr id="16395" name="Object 38"/>
            <p:cNvGraphicFramePr>
              <a:graphicFrameLocks noChangeAspect="1"/>
            </p:cNvGraphicFramePr>
            <p:nvPr/>
          </p:nvGraphicFramePr>
          <p:xfrm>
            <a:off x="1588" y="2736"/>
            <a:ext cx="251" cy="249"/>
          </p:xfrm>
          <a:graphic>
            <a:graphicData uri="http://schemas.openxmlformats.org/presentationml/2006/ole">
              <p:oleObj spid="_x0000_s16395" name="公式" r:id="rId12" imgW="164880" imgH="164880" progId="Equation.3">
                <p:embed/>
              </p:oleObj>
            </a:graphicData>
          </a:graphic>
        </p:graphicFrame>
        <p:graphicFrame>
          <p:nvGraphicFramePr>
            <p:cNvPr id="16396" name="Object 39"/>
            <p:cNvGraphicFramePr>
              <a:graphicFrameLocks noChangeAspect="1"/>
            </p:cNvGraphicFramePr>
            <p:nvPr/>
          </p:nvGraphicFramePr>
          <p:xfrm>
            <a:off x="2146" y="2515"/>
            <a:ext cx="269" cy="290"/>
          </p:xfrm>
          <a:graphic>
            <a:graphicData uri="http://schemas.openxmlformats.org/presentationml/2006/ole">
              <p:oleObj spid="_x0000_s16396" name="公式" r:id="rId13" imgW="177480" imgH="190440" progId="Equation.3">
                <p:embed/>
              </p:oleObj>
            </a:graphicData>
          </a:graphic>
        </p:graphicFrame>
      </p:grpSp>
      <p:grpSp>
        <p:nvGrpSpPr>
          <p:cNvPr id="4" name="Group 40"/>
          <p:cNvGrpSpPr>
            <a:grpSpLocks/>
          </p:cNvGrpSpPr>
          <p:nvPr/>
        </p:nvGrpSpPr>
        <p:grpSpPr bwMode="auto">
          <a:xfrm>
            <a:off x="5413375" y="4367213"/>
            <a:ext cx="2471738" cy="1470025"/>
            <a:chOff x="3410" y="2434"/>
            <a:chExt cx="1557" cy="926"/>
          </a:xfrm>
        </p:grpSpPr>
        <p:pic>
          <p:nvPicPr>
            <p:cNvPr id="16405" name="Picture 41" descr="A-B"/>
            <p:cNvPicPr>
              <a:picLocks noChangeAspect="1" noChangeArrowheads="1"/>
            </p:cNvPicPr>
            <p:nvPr/>
          </p:nvPicPr>
          <p:blipFill>
            <a:blip r:embed="rId14"/>
            <a:srcRect/>
            <a:stretch>
              <a:fillRect/>
            </a:stretch>
          </p:blipFill>
          <p:spPr bwMode="auto">
            <a:xfrm>
              <a:off x="3410" y="2434"/>
              <a:ext cx="1557" cy="926"/>
            </a:xfrm>
            <a:prstGeom prst="rect">
              <a:avLst/>
            </a:prstGeom>
            <a:noFill/>
            <a:ln w="9525">
              <a:noFill/>
              <a:miter lim="800000"/>
              <a:headEnd/>
              <a:tailEnd/>
            </a:ln>
          </p:spPr>
        </p:pic>
        <p:graphicFrame>
          <p:nvGraphicFramePr>
            <p:cNvPr id="16393" name="Object 42"/>
            <p:cNvGraphicFramePr>
              <a:graphicFrameLocks noChangeAspect="1"/>
            </p:cNvGraphicFramePr>
            <p:nvPr/>
          </p:nvGraphicFramePr>
          <p:xfrm>
            <a:off x="3747" y="2688"/>
            <a:ext cx="249" cy="249"/>
          </p:xfrm>
          <a:graphic>
            <a:graphicData uri="http://schemas.openxmlformats.org/presentationml/2006/ole">
              <p:oleObj spid="_x0000_s16393" name="公式" r:id="rId15" imgW="164880" imgH="164880" progId="Equation.3">
                <p:embed/>
              </p:oleObj>
            </a:graphicData>
          </a:graphic>
        </p:graphicFrame>
        <p:graphicFrame>
          <p:nvGraphicFramePr>
            <p:cNvPr id="16394" name="Object 43"/>
            <p:cNvGraphicFramePr>
              <a:graphicFrameLocks noChangeAspect="1"/>
            </p:cNvGraphicFramePr>
            <p:nvPr/>
          </p:nvGraphicFramePr>
          <p:xfrm>
            <a:off x="4428" y="2736"/>
            <a:ext cx="230" cy="230"/>
          </p:xfrm>
          <a:graphic>
            <a:graphicData uri="http://schemas.openxmlformats.org/presentationml/2006/ole">
              <p:oleObj spid="_x0000_s16394" name="公式" r:id="rId16" imgW="152280" imgH="152280" progId="Equation.3">
                <p:embed/>
              </p:oleObj>
            </a:graphicData>
          </a:graphic>
        </p:graphicFrame>
      </p:grpSp>
      <p:graphicFrame>
        <p:nvGraphicFramePr>
          <p:cNvPr id="660524" name="Object 44"/>
          <p:cNvGraphicFramePr>
            <a:graphicFrameLocks noChangeAspect="1"/>
          </p:cNvGraphicFramePr>
          <p:nvPr/>
        </p:nvGraphicFramePr>
        <p:xfrm>
          <a:off x="2409825" y="3300413"/>
          <a:ext cx="641350" cy="395287"/>
        </p:xfrm>
        <a:graphic>
          <a:graphicData uri="http://schemas.openxmlformats.org/presentationml/2006/ole">
            <p:oleObj spid="_x0000_s16390" name="公式" r:id="rId17" imgW="266400" imgH="164880" progId="Equation.3">
              <p:embed/>
            </p:oleObj>
          </a:graphicData>
        </a:graphic>
      </p:graphicFrame>
      <p:grpSp>
        <p:nvGrpSpPr>
          <p:cNvPr id="5" name="Group 45"/>
          <p:cNvGrpSpPr>
            <a:grpSpLocks/>
          </p:cNvGrpSpPr>
          <p:nvPr/>
        </p:nvGrpSpPr>
        <p:grpSpPr bwMode="auto">
          <a:xfrm>
            <a:off x="1619250" y="1700213"/>
            <a:ext cx="2438400" cy="1446212"/>
            <a:chOff x="1020" y="754"/>
            <a:chExt cx="1536" cy="911"/>
          </a:xfrm>
        </p:grpSpPr>
        <p:pic>
          <p:nvPicPr>
            <p:cNvPr id="16404" name="Picture 46" descr="未标题-2 副本"/>
            <p:cNvPicPr>
              <a:picLocks noChangeAspect="1" noChangeArrowheads="1"/>
            </p:cNvPicPr>
            <p:nvPr/>
          </p:nvPicPr>
          <p:blipFill>
            <a:blip r:embed="rId18"/>
            <a:srcRect/>
            <a:stretch>
              <a:fillRect/>
            </a:stretch>
          </p:blipFill>
          <p:spPr bwMode="auto">
            <a:xfrm>
              <a:off x="1020" y="754"/>
              <a:ext cx="1536" cy="911"/>
            </a:xfrm>
            <a:prstGeom prst="rect">
              <a:avLst/>
            </a:prstGeom>
            <a:noFill/>
            <a:ln w="9525">
              <a:noFill/>
              <a:miter lim="800000"/>
              <a:headEnd/>
              <a:tailEnd/>
            </a:ln>
          </p:spPr>
        </p:pic>
        <p:graphicFrame>
          <p:nvGraphicFramePr>
            <p:cNvPr id="16391" name="Object 47"/>
            <p:cNvGraphicFramePr>
              <a:graphicFrameLocks noChangeAspect="1"/>
            </p:cNvGraphicFramePr>
            <p:nvPr/>
          </p:nvGraphicFramePr>
          <p:xfrm>
            <a:off x="1405" y="1081"/>
            <a:ext cx="249" cy="249"/>
          </p:xfrm>
          <a:graphic>
            <a:graphicData uri="http://schemas.openxmlformats.org/presentationml/2006/ole">
              <p:oleObj spid="_x0000_s16391" name="公式" r:id="rId19" imgW="164880" imgH="164880" progId="Equation.3">
                <p:embed/>
              </p:oleObj>
            </a:graphicData>
          </a:graphic>
        </p:graphicFrame>
        <p:graphicFrame>
          <p:nvGraphicFramePr>
            <p:cNvPr id="16392" name="Object 48"/>
            <p:cNvGraphicFramePr>
              <a:graphicFrameLocks noChangeAspect="1"/>
            </p:cNvGraphicFramePr>
            <p:nvPr/>
          </p:nvGraphicFramePr>
          <p:xfrm>
            <a:off x="2028" y="1090"/>
            <a:ext cx="230" cy="230"/>
          </p:xfrm>
          <a:graphic>
            <a:graphicData uri="http://schemas.openxmlformats.org/presentationml/2006/ole">
              <p:oleObj spid="_x0000_s16392" name="公式" r:id="rId20" imgW="152280" imgH="15228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0524"/>
                                        </p:tgtEl>
                                        <p:attrNameLst>
                                          <p:attrName>style.visibility</p:attrName>
                                        </p:attrNameLst>
                                      </p:cBhvr>
                                      <p:to>
                                        <p:strVal val="visible"/>
                                      </p:to>
                                    </p:set>
                                    <p:animEffect transition="in" filter="wipe(left)">
                                      <p:cBhvr>
                                        <p:cTn id="12" dur="500"/>
                                        <p:tgtEl>
                                          <p:spTgt spid="6605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0508"/>
                                        </p:tgtEl>
                                        <p:attrNameLst>
                                          <p:attrName>style.visibility</p:attrName>
                                        </p:attrNameLst>
                                      </p:cBhvr>
                                      <p:to>
                                        <p:strVal val="visible"/>
                                      </p:to>
                                    </p:set>
                                    <p:animEffect transition="in" filter="wipe(left)">
                                      <p:cBhvr>
                                        <p:cTn id="22" dur="500"/>
                                        <p:tgtEl>
                                          <p:spTgt spid="66050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660511"/>
                                        </p:tgtEl>
                                        <p:attrNameLst>
                                          <p:attrName>style.visibility</p:attrName>
                                        </p:attrNameLst>
                                      </p:cBhvr>
                                      <p:to>
                                        <p:strVal val="visible"/>
                                      </p:to>
                                    </p:set>
                                    <p:animEffect transition="in" filter="wipe(left)">
                                      <p:cBhvr>
                                        <p:cTn id="26" dur="500"/>
                                        <p:tgtEl>
                                          <p:spTgt spid="6605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0509"/>
                                        </p:tgtEl>
                                        <p:attrNameLst>
                                          <p:attrName>style.visibility</p:attrName>
                                        </p:attrNameLst>
                                      </p:cBhvr>
                                      <p:to>
                                        <p:strVal val="visible"/>
                                      </p:to>
                                    </p:set>
                                    <p:animEffect transition="in" filter="wipe(left)">
                                      <p:cBhvr>
                                        <p:cTn id="36" dur="500"/>
                                        <p:tgtEl>
                                          <p:spTgt spid="66050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60510"/>
                                        </p:tgtEl>
                                        <p:attrNameLst>
                                          <p:attrName>style.visibility</p:attrName>
                                        </p:attrNameLst>
                                      </p:cBhvr>
                                      <p:to>
                                        <p:strVal val="visible"/>
                                      </p:to>
                                    </p:set>
                                    <p:animEffect transition="in" filter="wipe(left)">
                                      <p:cBhvr>
                                        <p:cTn id="46" dur="500"/>
                                        <p:tgtEl>
                                          <p:spTgt spid="660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8" name="Rectangle 16"/>
          <p:cNvSpPr>
            <a:spLocks noChangeArrowheads="1"/>
          </p:cNvSpPr>
          <p:nvPr/>
        </p:nvSpPr>
        <p:spPr bwMode="auto">
          <a:xfrm>
            <a:off x="6196013" y="785813"/>
            <a:ext cx="2947987" cy="5645150"/>
          </a:xfrm>
          <a:prstGeom prst="rect">
            <a:avLst/>
          </a:prstGeom>
          <a:noFill/>
          <a:ln w="9525">
            <a:noFill/>
            <a:miter lim="800000"/>
            <a:headEnd/>
            <a:tailEnd/>
          </a:ln>
        </p:spPr>
        <p:txBody>
          <a:bodyPr/>
          <a:lstStyle/>
          <a:p>
            <a:pPr algn="l">
              <a:spcBef>
                <a:spcPct val="20000"/>
              </a:spcBef>
              <a:buSzPct val="80000"/>
            </a:pPr>
            <a:r>
              <a:rPr lang="zh-CN" altLang="en-US" sz="2800" i="0">
                <a:solidFill>
                  <a:schemeClr val="tx1"/>
                </a:solidFill>
                <a:latin typeface="楷体_GB2312" pitchFamily="49" charset="-122"/>
              </a:rPr>
              <a:t>空间、全集</a:t>
            </a:r>
          </a:p>
          <a:p>
            <a:pPr algn="l">
              <a:spcBef>
                <a:spcPct val="20000"/>
              </a:spcBef>
              <a:buSzPct val="80000"/>
            </a:pPr>
            <a:r>
              <a:rPr lang="zh-CN" altLang="en-US" sz="2800" i="0">
                <a:solidFill>
                  <a:schemeClr val="tx1"/>
                </a:solidFill>
                <a:latin typeface="楷体_GB2312" pitchFamily="49" charset="-122"/>
              </a:rPr>
              <a:t>空集</a:t>
            </a:r>
          </a:p>
          <a:p>
            <a:pPr algn="l">
              <a:spcBef>
                <a:spcPct val="20000"/>
              </a:spcBef>
              <a:buSzPct val="80000"/>
            </a:pPr>
            <a:r>
              <a:rPr lang="zh-CN" altLang="en-US" sz="2800" i="0">
                <a:solidFill>
                  <a:schemeClr val="tx1"/>
                </a:solidFill>
                <a:latin typeface="楷体_GB2312" pitchFamily="49" charset="-122"/>
              </a:rPr>
              <a:t>全集中的元素</a:t>
            </a:r>
          </a:p>
          <a:p>
            <a:pPr algn="l">
              <a:spcBef>
                <a:spcPct val="20000"/>
              </a:spcBef>
              <a:buSzPct val="80000"/>
            </a:pPr>
            <a:r>
              <a:rPr lang="zh-CN" altLang="en-US" sz="2800" i="0">
                <a:solidFill>
                  <a:schemeClr val="tx1"/>
                </a:solidFill>
                <a:latin typeface="楷体_GB2312" pitchFamily="49" charset="-122"/>
              </a:rPr>
              <a:t>     的子集</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包含于</a:t>
            </a:r>
            <a:r>
              <a:rPr lang="en-US" altLang="zh-CN" sz="2800" i="0">
                <a:solidFill>
                  <a:schemeClr val="tx1"/>
                </a:solidFill>
                <a:latin typeface="楷体_GB2312" pitchFamily="49" charset="-122"/>
              </a:rPr>
              <a:t>B</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与</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相等</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与</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的并</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与</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的交</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的余集</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与</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交为空</a:t>
            </a:r>
          </a:p>
          <a:p>
            <a:pPr algn="l">
              <a:spcBef>
                <a:spcPct val="20000"/>
              </a:spcBef>
              <a:buSzPct val="80000"/>
            </a:pPr>
            <a:r>
              <a:rPr lang="zh-CN" altLang="en-US" sz="2800" i="0">
                <a:solidFill>
                  <a:schemeClr val="tx1"/>
                </a:solidFill>
                <a:latin typeface="楷体_GB2312" pitchFamily="49" charset="-122"/>
              </a:rPr>
              <a:t>集合</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与</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的差集</a:t>
            </a:r>
          </a:p>
        </p:txBody>
      </p:sp>
      <p:sp>
        <p:nvSpPr>
          <p:cNvPr id="16399" name="Rectangle 14"/>
          <p:cNvSpPr>
            <a:spLocks noChangeArrowheads="1"/>
          </p:cNvSpPr>
          <p:nvPr/>
        </p:nvSpPr>
        <p:spPr bwMode="auto">
          <a:xfrm>
            <a:off x="0" y="785813"/>
            <a:ext cx="1738313" cy="5645150"/>
          </a:xfrm>
          <a:prstGeom prst="rect">
            <a:avLst/>
          </a:prstGeom>
          <a:noFill/>
          <a:ln w="9525">
            <a:noFill/>
            <a:miter lim="800000"/>
            <a:headEnd/>
            <a:tailEnd/>
          </a:ln>
        </p:spPr>
        <p:txBody>
          <a:bodyPr/>
          <a:lstStyle/>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r>
              <a:rPr lang="en-US" altLang="zh-CN" sz="2800" i="0">
                <a:solidFill>
                  <a:schemeClr val="tx1"/>
                </a:solidFill>
                <a:latin typeface="Arial" pitchFamily="34" charset="0"/>
                <a:ea typeface="宋体" pitchFamily="2" charset="-122"/>
              </a:rPr>
              <a:t>    A=B</a:t>
            </a: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endParaRPr lang="en-US" altLang="zh-CN" sz="2800" i="0">
              <a:solidFill>
                <a:schemeClr val="tx1"/>
              </a:solidFill>
              <a:latin typeface="Arial" pitchFamily="34" charset="0"/>
              <a:ea typeface="宋体" pitchFamily="2" charset="-122"/>
            </a:endParaRPr>
          </a:p>
          <a:p>
            <a:pPr algn="l">
              <a:spcBef>
                <a:spcPct val="20000"/>
              </a:spcBef>
              <a:buSzPct val="80000"/>
            </a:pPr>
            <a:r>
              <a:rPr lang="en-US" altLang="zh-CN" sz="2800" i="0">
                <a:solidFill>
                  <a:schemeClr val="tx1"/>
                </a:solidFill>
                <a:latin typeface="Arial" pitchFamily="34" charset="0"/>
                <a:ea typeface="宋体" pitchFamily="2" charset="-122"/>
              </a:rPr>
              <a:t>   A-B</a:t>
            </a:r>
          </a:p>
        </p:txBody>
      </p:sp>
      <p:sp>
        <p:nvSpPr>
          <p:cNvPr id="16400" name="Rectangle 7"/>
          <p:cNvSpPr>
            <a:spLocks noChangeArrowheads="1"/>
          </p:cNvSpPr>
          <p:nvPr/>
        </p:nvSpPr>
        <p:spPr bwMode="auto">
          <a:xfrm>
            <a:off x="6196013" y="249238"/>
            <a:ext cx="2947987" cy="536575"/>
          </a:xfrm>
          <a:prstGeom prst="rect">
            <a:avLst/>
          </a:prstGeom>
          <a:noFill/>
          <a:ln w="9525">
            <a:noFill/>
            <a:miter lim="800000"/>
            <a:headEnd/>
            <a:tailEnd/>
          </a:ln>
        </p:spPr>
        <p:txBody>
          <a:bodyPr/>
          <a:lstStyle/>
          <a:p>
            <a:pPr>
              <a:spcBef>
                <a:spcPct val="20000"/>
              </a:spcBef>
              <a:buSzPct val="80000"/>
            </a:pPr>
            <a:r>
              <a:rPr lang="zh-CN" altLang="en-US" sz="2800" i="0">
                <a:solidFill>
                  <a:schemeClr val="tx1"/>
                </a:solidFill>
                <a:latin typeface="Arial" pitchFamily="34" charset="0"/>
                <a:ea typeface="宋体" pitchFamily="2" charset="-122"/>
              </a:rPr>
              <a:t>集 合 论</a:t>
            </a:r>
          </a:p>
        </p:txBody>
      </p:sp>
      <p:sp>
        <p:nvSpPr>
          <p:cNvPr id="16401" name="Rectangle 6"/>
          <p:cNvSpPr>
            <a:spLocks noChangeArrowheads="1"/>
          </p:cNvSpPr>
          <p:nvPr/>
        </p:nvSpPr>
        <p:spPr bwMode="auto">
          <a:xfrm>
            <a:off x="1738313" y="249238"/>
            <a:ext cx="4457700" cy="536575"/>
          </a:xfrm>
          <a:prstGeom prst="rect">
            <a:avLst/>
          </a:prstGeom>
          <a:noFill/>
          <a:ln w="9525">
            <a:noFill/>
            <a:miter lim="800000"/>
            <a:headEnd/>
            <a:tailEnd/>
          </a:ln>
        </p:spPr>
        <p:txBody>
          <a:bodyPr/>
          <a:lstStyle/>
          <a:p>
            <a:pPr>
              <a:spcBef>
                <a:spcPct val="20000"/>
              </a:spcBef>
              <a:buSzPct val="80000"/>
            </a:pPr>
            <a:r>
              <a:rPr lang="zh-CN" altLang="en-US" sz="2800" i="0">
                <a:solidFill>
                  <a:schemeClr val="tx1"/>
                </a:solidFill>
                <a:latin typeface="Arial" pitchFamily="34" charset="0"/>
                <a:ea typeface="宋体" pitchFamily="2" charset="-122"/>
              </a:rPr>
              <a:t>概 率 论</a:t>
            </a:r>
          </a:p>
        </p:txBody>
      </p:sp>
      <p:sp>
        <p:nvSpPr>
          <p:cNvPr id="16402" name="Rectangle 5"/>
          <p:cNvSpPr>
            <a:spLocks noChangeArrowheads="1"/>
          </p:cNvSpPr>
          <p:nvPr/>
        </p:nvSpPr>
        <p:spPr bwMode="auto">
          <a:xfrm>
            <a:off x="0" y="249238"/>
            <a:ext cx="1738313" cy="536575"/>
          </a:xfrm>
          <a:prstGeom prst="rect">
            <a:avLst/>
          </a:prstGeom>
          <a:noFill/>
          <a:ln w="9525">
            <a:noFill/>
            <a:miter lim="800000"/>
            <a:headEnd/>
            <a:tailEnd/>
          </a:ln>
        </p:spPr>
        <p:txBody>
          <a:bodyPr/>
          <a:lstStyle/>
          <a:p>
            <a:pPr>
              <a:spcBef>
                <a:spcPct val="20000"/>
              </a:spcBef>
              <a:buSzPct val="80000"/>
            </a:pPr>
            <a:r>
              <a:rPr lang="zh-CN" altLang="en-US" sz="2800" i="0">
                <a:solidFill>
                  <a:schemeClr val="tx1"/>
                </a:solidFill>
                <a:latin typeface="Arial" pitchFamily="34" charset="0"/>
                <a:ea typeface="宋体" pitchFamily="2" charset="-122"/>
              </a:rPr>
              <a:t>记    号</a:t>
            </a:r>
          </a:p>
        </p:txBody>
      </p:sp>
      <p:sp>
        <p:nvSpPr>
          <p:cNvPr id="16403" name="Line 17"/>
          <p:cNvSpPr>
            <a:spLocks noChangeShapeType="1"/>
          </p:cNvSpPr>
          <p:nvPr/>
        </p:nvSpPr>
        <p:spPr bwMode="auto">
          <a:xfrm>
            <a:off x="0" y="228600"/>
            <a:ext cx="9144000" cy="0"/>
          </a:xfrm>
          <a:prstGeom prst="line">
            <a:avLst/>
          </a:prstGeom>
          <a:noFill/>
          <a:ln w="28575" cap="sq">
            <a:solidFill>
              <a:schemeClr val="tx1"/>
            </a:solidFill>
            <a:round/>
            <a:headEnd/>
            <a:tailEnd/>
          </a:ln>
        </p:spPr>
        <p:txBody>
          <a:bodyPr wrap="none"/>
          <a:lstStyle/>
          <a:p>
            <a:endParaRPr lang="zh-CN" altLang="en-US"/>
          </a:p>
        </p:txBody>
      </p:sp>
      <p:sp>
        <p:nvSpPr>
          <p:cNvPr id="16404" name="Line 18"/>
          <p:cNvSpPr>
            <a:spLocks noChangeShapeType="1"/>
          </p:cNvSpPr>
          <p:nvPr/>
        </p:nvSpPr>
        <p:spPr bwMode="auto">
          <a:xfrm>
            <a:off x="0" y="785813"/>
            <a:ext cx="9144000" cy="0"/>
          </a:xfrm>
          <a:prstGeom prst="line">
            <a:avLst/>
          </a:prstGeom>
          <a:noFill/>
          <a:ln w="12700">
            <a:solidFill>
              <a:schemeClr val="tx1"/>
            </a:solidFill>
            <a:round/>
            <a:headEnd/>
            <a:tailEnd/>
          </a:ln>
        </p:spPr>
        <p:txBody>
          <a:bodyPr wrap="none"/>
          <a:lstStyle/>
          <a:p>
            <a:endParaRPr lang="zh-CN" altLang="en-US"/>
          </a:p>
        </p:txBody>
      </p:sp>
      <p:sp>
        <p:nvSpPr>
          <p:cNvPr id="16405" name="Line 21"/>
          <p:cNvSpPr>
            <a:spLocks noChangeShapeType="1"/>
          </p:cNvSpPr>
          <p:nvPr/>
        </p:nvSpPr>
        <p:spPr bwMode="auto">
          <a:xfrm>
            <a:off x="0" y="6430963"/>
            <a:ext cx="9144000" cy="0"/>
          </a:xfrm>
          <a:prstGeom prst="line">
            <a:avLst/>
          </a:prstGeom>
          <a:noFill/>
          <a:ln w="28575" cap="sq">
            <a:solidFill>
              <a:schemeClr val="tx1"/>
            </a:solidFill>
            <a:round/>
            <a:headEnd/>
            <a:tailEnd/>
          </a:ln>
        </p:spPr>
        <p:txBody>
          <a:bodyPr wrap="none"/>
          <a:lstStyle/>
          <a:p>
            <a:endParaRPr lang="zh-CN" altLang="en-US"/>
          </a:p>
        </p:txBody>
      </p:sp>
      <p:sp>
        <p:nvSpPr>
          <p:cNvPr id="16406" name="Line 23"/>
          <p:cNvSpPr>
            <a:spLocks noChangeShapeType="1"/>
          </p:cNvSpPr>
          <p:nvPr/>
        </p:nvSpPr>
        <p:spPr bwMode="auto">
          <a:xfrm>
            <a:off x="1738313" y="249238"/>
            <a:ext cx="0" cy="6181725"/>
          </a:xfrm>
          <a:prstGeom prst="line">
            <a:avLst/>
          </a:prstGeom>
          <a:noFill/>
          <a:ln w="12700">
            <a:solidFill>
              <a:schemeClr val="tx1"/>
            </a:solidFill>
            <a:round/>
            <a:headEnd/>
            <a:tailEnd/>
          </a:ln>
        </p:spPr>
        <p:txBody>
          <a:bodyPr wrap="none"/>
          <a:lstStyle/>
          <a:p>
            <a:endParaRPr lang="zh-CN" altLang="en-US"/>
          </a:p>
        </p:txBody>
      </p:sp>
      <p:sp>
        <p:nvSpPr>
          <p:cNvPr id="16407" name="Line 24"/>
          <p:cNvSpPr>
            <a:spLocks noChangeShapeType="1"/>
          </p:cNvSpPr>
          <p:nvPr/>
        </p:nvSpPr>
        <p:spPr bwMode="auto">
          <a:xfrm>
            <a:off x="6227763" y="260350"/>
            <a:ext cx="0" cy="6181725"/>
          </a:xfrm>
          <a:prstGeom prst="line">
            <a:avLst/>
          </a:prstGeom>
          <a:noFill/>
          <a:ln w="12700">
            <a:solidFill>
              <a:schemeClr val="tx1"/>
            </a:solidFill>
            <a:round/>
            <a:headEnd/>
            <a:tailEnd/>
          </a:ln>
        </p:spPr>
        <p:txBody>
          <a:bodyPr wrap="none"/>
          <a:lstStyle/>
          <a:p>
            <a:endParaRPr lang="zh-CN" altLang="en-US"/>
          </a:p>
        </p:txBody>
      </p:sp>
      <p:sp>
        <p:nvSpPr>
          <p:cNvPr id="16408" name="Line 25"/>
          <p:cNvSpPr>
            <a:spLocks noChangeShapeType="1"/>
          </p:cNvSpPr>
          <p:nvPr/>
        </p:nvSpPr>
        <p:spPr bwMode="auto">
          <a:xfrm>
            <a:off x="9144000" y="249238"/>
            <a:ext cx="0" cy="6181725"/>
          </a:xfrm>
          <a:prstGeom prst="line">
            <a:avLst/>
          </a:prstGeom>
          <a:noFill/>
          <a:ln w="28575" cap="sq">
            <a:solidFill>
              <a:schemeClr val="tx1"/>
            </a:solidFill>
            <a:round/>
            <a:headEnd/>
            <a:tailEnd/>
          </a:ln>
        </p:spPr>
        <p:txBody>
          <a:bodyPr wrap="none"/>
          <a:lstStyle/>
          <a:p>
            <a:endParaRPr lang="zh-CN" altLang="en-US"/>
          </a:p>
        </p:txBody>
      </p:sp>
      <p:graphicFrame>
        <p:nvGraphicFramePr>
          <p:cNvPr id="782392" name="Object 56"/>
          <p:cNvGraphicFramePr>
            <a:graphicFrameLocks noChangeAspect="1"/>
          </p:cNvGraphicFramePr>
          <p:nvPr/>
        </p:nvGraphicFramePr>
        <p:xfrm>
          <a:off x="4806950" y="3543300"/>
          <a:ext cx="819150" cy="600075"/>
        </p:xfrm>
        <a:graphic>
          <a:graphicData uri="http://schemas.openxmlformats.org/presentationml/2006/ole">
            <p:oleObj spid="_x0000_s460802" name="Equation" r:id="rId3" imgW="114120" imgH="215640" progId="Equation.3">
              <p:embed/>
            </p:oleObj>
          </a:graphicData>
        </a:graphic>
      </p:graphicFrame>
      <p:grpSp>
        <p:nvGrpSpPr>
          <p:cNvPr id="2" name="Group 104"/>
          <p:cNvGrpSpPr>
            <a:grpSpLocks/>
          </p:cNvGrpSpPr>
          <p:nvPr/>
        </p:nvGrpSpPr>
        <p:grpSpPr bwMode="auto">
          <a:xfrm>
            <a:off x="0" y="304800"/>
            <a:ext cx="6934200" cy="6181725"/>
            <a:chOff x="0" y="157"/>
            <a:chExt cx="4368" cy="3894"/>
          </a:xfrm>
        </p:grpSpPr>
        <p:sp>
          <p:nvSpPr>
            <p:cNvPr id="16411" name="Rectangle 15"/>
            <p:cNvSpPr>
              <a:spLocks noChangeArrowheads="1"/>
            </p:cNvSpPr>
            <p:nvPr/>
          </p:nvSpPr>
          <p:spPr bwMode="auto">
            <a:xfrm>
              <a:off x="1095" y="495"/>
              <a:ext cx="2808" cy="3556"/>
            </a:xfrm>
            <a:prstGeom prst="rect">
              <a:avLst/>
            </a:prstGeom>
            <a:noFill/>
            <a:ln w="9525">
              <a:noFill/>
              <a:miter lim="800000"/>
              <a:headEnd/>
              <a:tailEnd/>
            </a:ln>
          </p:spPr>
          <p:txBody>
            <a:bodyPr/>
            <a:lstStyle/>
            <a:p>
              <a:pPr algn="l">
                <a:spcBef>
                  <a:spcPct val="20000"/>
                </a:spcBef>
                <a:buSzPct val="80000"/>
              </a:pPr>
              <a:r>
                <a:rPr lang="zh-CN" altLang="en-US" sz="2800" i="0">
                  <a:solidFill>
                    <a:schemeClr val="tx1"/>
                  </a:solidFill>
                  <a:latin typeface="楷体_GB2312" pitchFamily="49" charset="-122"/>
                </a:rPr>
                <a:t>样本空间、必然事件</a:t>
              </a:r>
            </a:p>
            <a:p>
              <a:pPr algn="l">
                <a:spcBef>
                  <a:spcPct val="20000"/>
                </a:spcBef>
                <a:buSzPct val="80000"/>
              </a:pPr>
              <a:r>
                <a:rPr lang="zh-CN" altLang="en-US" sz="2800" i="0">
                  <a:solidFill>
                    <a:schemeClr val="tx1"/>
                  </a:solidFill>
                  <a:latin typeface="楷体_GB2312" pitchFamily="49" charset="-122"/>
                </a:rPr>
                <a:t>不可能事件</a:t>
              </a:r>
            </a:p>
            <a:p>
              <a:pPr algn="l">
                <a:spcBef>
                  <a:spcPct val="20000"/>
                </a:spcBef>
                <a:buSzPct val="80000"/>
              </a:pPr>
              <a:r>
                <a:rPr lang="zh-CN" altLang="en-US" sz="2800" i="0">
                  <a:solidFill>
                    <a:schemeClr val="tx1"/>
                  </a:solidFill>
                  <a:latin typeface="楷体_GB2312" pitchFamily="49" charset="-122"/>
                </a:rPr>
                <a:t>基本事件，样本点</a:t>
              </a:r>
            </a:p>
            <a:p>
              <a:pPr algn="l">
                <a:spcBef>
                  <a:spcPct val="20000"/>
                </a:spcBef>
                <a:buSzPct val="80000"/>
              </a:pPr>
              <a:r>
                <a:rPr lang="zh-CN" altLang="en-US" sz="2800" i="0">
                  <a:solidFill>
                    <a:schemeClr val="tx1"/>
                  </a:solidFill>
                  <a:latin typeface="楷体_GB2312" pitchFamily="49" charset="-122"/>
                </a:rPr>
                <a:t>事件</a:t>
              </a:r>
              <a:r>
                <a:rPr lang="en-US" altLang="zh-CN" sz="2800" i="0">
                  <a:solidFill>
                    <a:schemeClr val="tx1"/>
                  </a:solidFill>
                  <a:latin typeface="楷体_GB2312" pitchFamily="49" charset="-122"/>
                </a:rPr>
                <a:t>A</a:t>
              </a:r>
            </a:p>
            <a:p>
              <a:pPr algn="l">
                <a:spcBef>
                  <a:spcPct val="20000"/>
                </a:spcBef>
                <a:buSzPct val="80000"/>
              </a:pPr>
              <a:r>
                <a:rPr lang="zh-CN" altLang="en-US" sz="2800" i="0">
                  <a:solidFill>
                    <a:schemeClr val="tx1"/>
                  </a:solidFill>
                  <a:latin typeface="楷体_GB2312" pitchFamily="49" charset="-122"/>
                </a:rPr>
                <a:t>事件</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发生必然导致</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发生</a:t>
              </a:r>
            </a:p>
            <a:p>
              <a:pPr algn="l">
                <a:spcBef>
                  <a:spcPct val="20000"/>
                </a:spcBef>
                <a:buSzPct val="80000"/>
              </a:pPr>
              <a:r>
                <a:rPr lang="zh-CN" altLang="en-US" sz="2800" i="0">
                  <a:solidFill>
                    <a:schemeClr val="tx1"/>
                  </a:solidFill>
                  <a:latin typeface="楷体_GB2312" pitchFamily="49" charset="-122"/>
                </a:rPr>
                <a:t>事件</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与</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相等</a:t>
              </a:r>
            </a:p>
            <a:p>
              <a:pPr algn="l">
                <a:spcBef>
                  <a:spcPct val="20000"/>
                </a:spcBef>
                <a:buSzPct val="80000"/>
              </a:pPr>
              <a:r>
                <a:rPr lang="zh-CN" altLang="en-US" sz="2400" i="0">
                  <a:solidFill>
                    <a:schemeClr val="tx1"/>
                  </a:solidFill>
                  <a:latin typeface="楷体_GB2312" pitchFamily="49" charset="-122"/>
                </a:rPr>
                <a:t>事件</a:t>
              </a:r>
              <a:r>
                <a:rPr lang="zh-CN" altLang="en-US" sz="2400" i="0">
                  <a:solidFill>
                    <a:schemeClr val="tx1"/>
                  </a:solidFill>
                </a:rPr>
                <a:t>“</a:t>
              </a:r>
              <a:r>
                <a:rPr lang="en-US" altLang="zh-CN" sz="2400" i="0">
                  <a:solidFill>
                    <a:schemeClr val="tx1"/>
                  </a:solidFill>
                  <a:latin typeface="楷体_GB2312" pitchFamily="49" charset="-122"/>
                </a:rPr>
                <a:t>A</a:t>
              </a:r>
              <a:r>
                <a:rPr lang="zh-CN" altLang="en-US" sz="2400" i="0">
                  <a:solidFill>
                    <a:schemeClr val="tx1"/>
                  </a:solidFill>
                  <a:latin typeface="楷体_GB2312" pitchFamily="49" charset="-122"/>
                </a:rPr>
                <a:t>，</a:t>
              </a:r>
              <a:r>
                <a:rPr lang="en-US" altLang="zh-CN" sz="2400" i="0">
                  <a:solidFill>
                    <a:schemeClr val="tx1"/>
                  </a:solidFill>
                  <a:latin typeface="楷体_GB2312" pitchFamily="49" charset="-122"/>
                </a:rPr>
                <a:t>B</a:t>
              </a:r>
              <a:r>
                <a:rPr lang="zh-CN" altLang="en-US" sz="2400" i="0">
                  <a:solidFill>
                    <a:schemeClr val="tx1"/>
                  </a:solidFill>
                  <a:latin typeface="楷体_GB2312" pitchFamily="49" charset="-122"/>
                </a:rPr>
                <a:t>至少有一个发生</a:t>
              </a:r>
              <a:r>
                <a:rPr lang="zh-CN" altLang="en-US" sz="2400" i="0">
                  <a:solidFill>
                    <a:schemeClr val="tx1"/>
                  </a:solidFill>
                </a:rPr>
                <a:t>”</a:t>
              </a:r>
              <a:endParaRPr lang="zh-CN" altLang="en-US" sz="2400" i="0">
                <a:solidFill>
                  <a:schemeClr val="tx1"/>
                </a:solidFill>
                <a:latin typeface="楷体_GB2312" pitchFamily="49" charset="-122"/>
              </a:endParaRPr>
            </a:p>
            <a:p>
              <a:pPr algn="l">
                <a:spcBef>
                  <a:spcPct val="20000"/>
                </a:spcBef>
                <a:buSzPct val="80000"/>
              </a:pPr>
              <a:r>
                <a:rPr lang="zh-CN" altLang="en-US" sz="2800" i="0">
                  <a:solidFill>
                    <a:schemeClr val="tx1"/>
                  </a:solidFill>
                  <a:latin typeface="楷体_GB2312" pitchFamily="49" charset="-122"/>
                </a:rPr>
                <a:t>事件</a:t>
              </a:r>
              <a:r>
                <a:rPr lang="zh-CN" altLang="en-US" sz="2800" i="0">
                  <a:solidFill>
                    <a:schemeClr val="tx1"/>
                  </a:solidFill>
                </a:rPr>
                <a:t>“</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同时发生</a:t>
              </a:r>
              <a:r>
                <a:rPr lang="zh-CN" altLang="en-US" sz="2800" i="0">
                  <a:solidFill>
                    <a:schemeClr val="tx1"/>
                  </a:solidFill>
                </a:rPr>
                <a:t>”</a:t>
              </a:r>
              <a:endParaRPr lang="zh-CN" altLang="en-US" sz="2800" i="0">
                <a:solidFill>
                  <a:schemeClr val="tx1"/>
                </a:solidFill>
                <a:latin typeface="楷体_GB2312" pitchFamily="49" charset="-122"/>
              </a:endParaRPr>
            </a:p>
            <a:p>
              <a:pPr algn="l">
                <a:spcBef>
                  <a:spcPct val="20000"/>
                </a:spcBef>
                <a:buSzPct val="80000"/>
              </a:pP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的对立事件或逆事件</a:t>
              </a:r>
            </a:p>
            <a:p>
              <a:pPr algn="l">
                <a:spcBef>
                  <a:spcPct val="20000"/>
                </a:spcBef>
                <a:buSzPct val="80000"/>
              </a:pPr>
              <a:r>
                <a:rPr lang="en-US" altLang="zh-CN" sz="2800" i="0">
                  <a:solidFill>
                    <a:schemeClr val="tx1"/>
                  </a:solidFill>
                  <a:latin typeface="楷体_GB2312" pitchFamily="49" charset="-122"/>
                </a:rPr>
                <a:t>A,B</a:t>
              </a:r>
              <a:r>
                <a:rPr lang="zh-CN" altLang="en-US" sz="2800" i="0">
                  <a:solidFill>
                    <a:schemeClr val="tx1"/>
                  </a:solidFill>
                  <a:latin typeface="楷体_GB2312" pitchFamily="49" charset="-122"/>
                </a:rPr>
                <a:t>事件互不相容</a:t>
              </a:r>
              <a:r>
                <a:rPr lang="en-US" altLang="zh-CN" sz="2800" i="0">
                  <a:solidFill>
                    <a:schemeClr val="tx1"/>
                  </a:solidFill>
                  <a:latin typeface="楷体_GB2312" pitchFamily="49" charset="-122"/>
                </a:rPr>
                <a:t>(</a:t>
              </a:r>
              <a:r>
                <a:rPr lang="zh-CN" altLang="en-US" sz="2800" i="0">
                  <a:solidFill>
                    <a:schemeClr val="tx1"/>
                  </a:solidFill>
                  <a:latin typeface="楷体_GB2312" pitchFamily="49" charset="-122"/>
                </a:rPr>
                <a:t>互斥</a:t>
              </a:r>
              <a:r>
                <a:rPr lang="en-US" altLang="zh-CN" sz="2800" i="0">
                  <a:solidFill>
                    <a:schemeClr val="tx1"/>
                  </a:solidFill>
                  <a:latin typeface="楷体_GB2312" pitchFamily="49" charset="-122"/>
                </a:rPr>
                <a:t>)</a:t>
              </a:r>
            </a:p>
            <a:p>
              <a:pPr algn="l">
                <a:spcBef>
                  <a:spcPct val="20000"/>
                </a:spcBef>
                <a:buSzPct val="80000"/>
              </a:pPr>
              <a:r>
                <a:rPr lang="zh-CN" altLang="en-US" sz="2800" i="0">
                  <a:solidFill>
                    <a:schemeClr val="tx1"/>
                  </a:solidFill>
                  <a:latin typeface="楷体_GB2312" pitchFamily="49" charset="-122"/>
                </a:rPr>
                <a:t>事件</a:t>
              </a:r>
              <a:r>
                <a:rPr lang="zh-CN" altLang="en-US" sz="2800" i="0">
                  <a:solidFill>
                    <a:schemeClr val="tx1"/>
                  </a:solidFill>
                </a:rPr>
                <a:t>“</a:t>
              </a:r>
              <a:r>
                <a:rPr lang="en-US" altLang="zh-CN" sz="2800" i="0">
                  <a:solidFill>
                    <a:schemeClr val="tx1"/>
                  </a:solidFill>
                  <a:latin typeface="楷体_GB2312" pitchFamily="49" charset="-122"/>
                </a:rPr>
                <a:t>A</a:t>
              </a:r>
              <a:r>
                <a:rPr lang="zh-CN" altLang="en-US" sz="2800" i="0">
                  <a:solidFill>
                    <a:schemeClr val="tx1"/>
                  </a:solidFill>
                  <a:latin typeface="楷体_GB2312" pitchFamily="49" charset="-122"/>
                </a:rPr>
                <a:t>发生</a:t>
              </a:r>
              <a:r>
                <a:rPr lang="en-US" altLang="zh-CN" sz="2800" i="0">
                  <a:solidFill>
                    <a:schemeClr val="tx1"/>
                  </a:solidFill>
                  <a:latin typeface="楷体_GB2312" pitchFamily="49" charset="-122"/>
                </a:rPr>
                <a:t>,B</a:t>
              </a:r>
              <a:r>
                <a:rPr lang="zh-CN" altLang="en-US" sz="2800" i="0">
                  <a:solidFill>
                    <a:schemeClr val="tx1"/>
                  </a:solidFill>
                  <a:latin typeface="楷体_GB2312" pitchFamily="49" charset="-122"/>
                </a:rPr>
                <a:t>不发生</a:t>
              </a:r>
              <a:r>
                <a:rPr lang="zh-CN" altLang="en-US" sz="2800" i="0">
                  <a:solidFill>
                    <a:schemeClr val="tx1"/>
                  </a:solidFill>
                  <a:ea typeface="宋体" pitchFamily="2" charset="-122"/>
                </a:rPr>
                <a:t>”</a:t>
              </a:r>
              <a:endParaRPr lang="zh-CN" altLang="en-US" sz="2800" i="0">
                <a:solidFill>
                  <a:schemeClr val="tx1"/>
                </a:solidFill>
                <a:latin typeface="Arial" pitchFamily="34" charset="0"/>
                <a:ea typeface="宋体" pitchFamily="2" charset="-122"/>
              </a:endParaRPr>
            </a:p>
          </p:txBody>
        </p:sp>
        <p:sp>
          <p:nvSpPr>
            <p:cNvPr id="16412" name="Line 22"/>
            <p:cNvSpPr>
              <a:spLocks noChangeShapeType="1"/>
            </p:cNvSpPr>
            <p:nvPr/>
          </p:nvSpPr>
          <p:spPr bwMode="auto">
            <a:xfrm>
              <a:off x="0" y="157"/>
              <a:ext cx="0" cy="3894"/>
            </a:xfrm>
            <a:prstGeom prst="line">
              <a:avLst/>
            </a:prstGeom>
            <a:noFill/>
            <a:ln w="28575" cap="sq">
              <a:solidFill>
                <a:schemeClr val="tx1"/>
              </a:solidFill>
              <a:round/>
              <a:headEnd/>
              <a:tailEnd/>
            </a:ln>
          </p:spPr>
          <p:txBody>
            <a:bodyPr wrap="none"/>
            <a:lstStyle/>
            <a:p>
              <a:endParaRPr lang="zh-CN" altLang="en-US"/>
            </a:p>
          </p:txBody>
        </p:sp>
        <p:graphicFrame>
          <p:nvGraphicFramePr>
            <p:cNvPr id="16397" name="Object 63"/>
            <p:cNvGraphicFramePr>
              <a:graphicFrameLocks noChangeAspect="1"/>
            </p:cNvGraphicFramePr>
            <p:nvPr/>
          </p:nvGraphicFramePr>
          <p:xfrm>
            <a:off x="4128" y="1536"/>
            <a:ext cx="240" cy="225"/>
          </p:xfrm>
          <a:graphic>
            <a:graphicData uri="http://schemas.openxmlformats.org/presentationml/2006/ole">
              <p:oleObj spid="_x0000_s460813" name="Equation" r:id="rId4" imgW="164880" imgH="164880" progId="Equation.3">
                <p:embed/>
              </p:oleObj>
            </a:graphicData>
          </a:graphic>
        </p:graphicFrame>
      </p:grpSp>
      <p:graphicFrame>
        <p:nvGraphicFramePr>
          <p:cNvPr id="782412" name="Object 76"/>
          <p:cNvGraphicFramePr>
            <a:graphicFrameLocks noChangeAspect="1"/>
          </p:cNvGraphicFramePr>
          <p:nvPr/>
        </p:nvGraphicFramePr>
        <p:xfrm>
          <a:off x="4806950" y="3543300"/>
          <a:ext cx="114300" cy="201613"/>
        </p:xfrm>
        <a:graphic>
          <a:graphicData uri="http://schemas.openxmlformats.org/presentationml/2006/ole">
            <p:oleObj spid="_x0000_s460803" name="Equation" r:id="rId5" imgW="114120" imgH="215640" progId="Equation.3">
              <p:embed/>
            </p:oleObj>
          </a:graphicData>
        </a:graphic>
      </p:graphicFrame>
      <p:grpSp>
        <p:nvGrpSpPr>
          <p:cNvPr id="3" name="Group 103"/>
          <p:cNvGrpSpPr>
            <a:grpSpLocks/>
          </p:cNvGrpSpPr>
          <p:nvPr/>
        </p:nvGrpSpPr>
        <p:grpSpPr bwMode="auto">
          <a:xfrm>
            <a:off x="0" y="838200"/>
            <a:ext cx="1595438" cy="5068888"/>
            <a:chOff x="0" y="528"/>
            <a:chExt cx="1005" cy="3193"/>
          </a:xfrm>
        </p:grpSpPr>
        <p:graphicFrame>
          <p:nvGraphicFramePr>
            <p:cNvPr id="16388" name="Object 55"/>
            <p:cNvGraphicFramePr>
              <a:graphicFrameLocks noChangeAspect="1"/>
            </p:cNvGraphicFramePr>
            <p:nvPr/>
          </p:nvGraphicFramePr>
          <p:xfrm>
            <a:off x="432" y="528"/>
            <a:ext cx="240" cy="225"/>
          </p:xfrm>
          <a:graphic>
            <a:graphicData uri="http://schemas.openxmlformats.org/presentationml/2006/ole">
              <p:oleObj spid="_x0000_s460804" name="Equation" r:id="rId6" imgW="164880" imgH="164880" progId="Equation.3">
                <p:embed/>
              </p:oleObj>
            </a:graphicData>
          </a:graphic>
        </p:graphicFrame>
        <p:graphicFrame>
          <p:nvGraphicFramePr>
            <p:cNvPr id="16389" name="Object 59"/>
            <p:cNvGraphicFramePr>
              <a:graphicFrameLocks noChangeAspect="1"/>
            </p:cNvGraphicFramePr>
            <p:nvPr/>
          </p:nvGraphicFramePr>
          <p:xfrm>
            <a:off x="480" y="864"/>
            <a:ext cx="190" cy="284"/>
          </p:xfrm>
          <a:graphic>
            <a:graphicData uri="http://schemas.openxmlformats.org/presentationml/2006/ole">
              <p:oleObj spid="_x0000_s460805" name="Equation" r:id="rId7" imgW="126720" imgH="203040" progId="Equation.3">
                <p:embed/>
              </p:oleObj>
            </a:graphicData>
          </a:graphic>
        </p:graphicFrame>
        <p:graphicFrame>
          <p:nvGraphicFramePr>
            <p:cNvPr id="16390" name="Object 60"/>
            <p:cNvGraphicFramePr>
              <a:graphicFrameLocks noChangeAspect="1"/>
            </p:cNvGraphicFramePr>
            <p:nvPr/>
          </p:nvGraphicFramePr>
          <p:xfrm>
            <a:off x="288" y="1152"/>
            <a:ext cx="516" cy="205"/>
          </p:xfrm>
          <a:graphic>
            <a:graphicData uri="http://schemas.openxmlformats.org/presentationml/2006/ole">
              <p:oleObj spid="_x0000_s460806" name="Equation" r:id="rId8" imgW="419040" imgH="177480" progId="Equation.3">
                <p:embed/>
              </p:oleObj>
            </a:graphicData>
          </a:graphic>
        </p:graphicFrame>
        <p:graphicFrame>
          <p:nvGraphicFramePr>
            <p:cNvPr id="16391" name="Object 62"/>
            <p:cNvGraphicFramePr>
              <a:graphicFrameLocks noChangeAspect="1"/>
            </p:cNvGraphicFramePr>
            <p:nvPr/>
          </p:nvGraphicFramePr>
          <p:xfrm>
            <a:off x="192" y="1488"/>
            <a:ext cx="716" cy="249"/>
          </p:xfrm>
          <a:graphic>
            <a:graphicData uri="http://schemas.openxmlformats.org/presentationml/2006/ole">
              <p:oleObj spid="_x0000_s460807" name="Equation" r:id="rId9" imgW="444240" imgH="164880" progId="Equation.3">
                <p:embed/>
              </p:oleObj>
            </a:graphicData>
          </a:graphic>
        </p:graphicFrame>
        <p:graphicFrame>
          <p:nvGraphicFramePr>
            <p:cNvPr id="16392" name="Object 72"/>
            <p:cNvGraphicFramePr>
              <a:graphicFrameLocks noChangeAspect="1"/>
            </p:cNvGraphicFramePr>
            <p:nvPr/>
          </p:nvGraphicFramePr>
          <p:xfrm>
            <a:off x="192" y="1776"/>
            <a:ext cx="712" cy="255"/>
          </p:xfrm>
          <a:graphic>
            <a:graphicData uri="http://schemas.openxmlformats.org/presentationml/2006/ole">
              <p:oleObj spid="_x0000_s460808" name="Equation" r:id="rId10" imgW="431640" imgH="164880" progId="Equation.3">
                <p:embed/>
              </p:oleObj>
            </a:graphicData>
          </a:graphic>
        </p:graphicFrame>
        <p:graphicFrame>
          <p:nvGraphicFramePr>
            <p:cNvPr id="16393" name="Object 77"/>
            <p:cNvGraphicFramePr>
              <a:graphicFrameLocks noChangeAspect="1"/>
            </p:cNvGraphicFramePr>
            <p:nvPr/>
          </p:nvGraphicFramePr>
          <p:xfrm>
            <a:off x="192" y="2496"/>
            <a:ext cx="576" cy="260"/>
          </p:xfrm>
          <a:graphic>
            <a:graphicData uri="http://schemas.openxmlformats.org/presentationml/2006/ole">
              <p:oleObj spid="_x0000_s460809" name="Equation" r:id="rId11" imgW="393480" imgH="190440" progId="Equation.3">
                <p:embed/>
              </p:oleObj>
            </a:graphicData>
          </a:graphic>
        </p:graphicFrame>
        <p:graphicFrame>
          <p:nvGraphicFramePr>
            <p:cNvPr id="16394" name="Object 79"/>
            <p:cNvGraphicFramePr>
              <a:graphicFrameLocks noChangeAspect="1"/>
            </p:cNvGraphicFramePr>
            <p:nvPr/>
          </p:nvGraphicFramePr>
          <p:xfrm>
            <a:off x="0" y="2832"/>
            <a:ext cx="1005" cy="240"/>
          </p:xfrm>
          <a:graphic>
            <a:graphicData uri="http://schemas.openxmlformats.org/presentationml/2006/ole">
              <p:oleObj spid="_x0000_s460810" name="Equation" r:id="rId12" imgW="749160" imgH="190440" progId="Equation.3">
                <p:embed/>
              </p:oleObj>
            </a:graphicData>
          </a:graphic>
        </p:graphicFrame>
        <p:graphicFrame>
          <p:nvGraphicFramePr>
            <p:cNvPr id="16395" name="Object 81"/>
            <p:cNvGraphicFramePr>
              <a:graphicFrameLocks noChangeAspect="1"/>
            </p:cNvGraphicFramePr>
            <p:nvPr/>
          </p:nvGraphicFramePr>
          <p:xfrm>
            <a:off x="336" y="3120"/>
            <a:ext cx="208" cy="225"/>
          </p:xfrm>
          <a:graphic>
            <a:graphicData uri="http://schemas.openxmlformats.org/presentationml/2006/ole">
              <p:oleObj spid="_x0000_s460811" name="Equation" r:id="rId13" imgW="164880" imgH="190440" progId="Equation.3">
                <p:embed/>
              </p:oleObj>
            </a:graphicData>
          </a:graphic>
        </p:graphicFrame>
        <p:graphicFrame>
          <p:nvGraphicFramePr>
            <p:cNvPr id="16396" name="Object 89"/>
            <p:cNvGraphicFramePr>
              <a:graphicFrameLocks noChangeAspect="1"/>
            </p:cNvGraphicFramePr>
            <p:nvPr/>
          </p:nvGraphicFramePr>
          <p:xfrm>
            <a:off x="144" y="3456"/>
            <a:ext cx="672" cy="265"/>
          </p:xfrm>
          <a:graphic>
            <a:graphicData uri="http://schemas.openxmlformats.org/presentationml/2006/ole">
              <p:oleObj spid="_x0000_s460812" name="Equation" r:id="rId14" imgW="482400" imgH="20304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82392"/>
                                        </p:tgtEl>
                                        <p:attrNameLst>
                                          <p:attrName>style.visibility</p:attrName>
                                        </p:attrNameLst>
                                      </p:cBhvr>
                                      <p:to>
                                        <p:strVal val="visible"/>
                                      </p:to>
                                    </p:set>
                                    <p:animEffect transition="in" filter="wipe(left)">
                                      <p:cBhvr>
                                        <p:cTn id="7" dur="500"/>
                                        <p:tgtEl>
                                          <p:spTgt spid="78239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82412"/>
                                        </p:tgtEl>
                                        <p:attrNameLst>
                                          <p:attrName>style.visibility</p:attrName>
                                        </p:attrNameLst>
                                      </p:cBhvr>
                                      <p:to>
                                        <p:strVal val="visible"/>
                                      </p:to>
                                    </p:set>
                                    <p:animEffect transition="in" filter="wipe(left)">
                                      <p:cBhvr>
                                        <p:cTn id="11" dur="500"/>
                                        <p:tgtEl>
                                          <p:spTgt spid="782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例题</a:t>
            </a:r>
            <a:endParaRPr lang="en-US" altLang="zh-CN" b="1" smtClean="0">
              <a:solidFill>
                <a:srgbClr val="0000CC"/>
              </a:solidFill>
              <a:ea typeface="宋体" pitchFamily="2" charset="-122"/>
            </a:endParaRPr>
          </a:p>
        </p:txBody>
      </p:sp>
      <p:grpSp>
        <p:nvGrpSpPr>
          <p:cNvPr id="123907" name="Group 4"/>
          <p:cNvGrpSpPr>
            <a:grpSpLocks/>
          </p:cNvGrpSpPr>
          <p:nvPr/>
        </p:nvGrpSpPr>
        <p:grpSpPr bwMode="auto">
          <a:xfrm>
            <a:off x="1116013" y="1557338"/>
            <a:ext cx="6697662" cy="4557712"/>
            <a:chOff x="576" y="480"/>
            <a:chExt cx="4219" cy="2871"/>
          </a:xfrm>
        </p:grpSpPr>
        <p:sp>
          <p:nvSpPr>
            <p:cNvPr id="123908" name="Rectangle 5"/>
            <p:cNvSpPr>
              <a:spLocks noChangeArrowheads="1"/>
            </p:cNvSpPr>
            <p:nvPr/>
          </p:nvSpPr>
          <p:spPr bwMode="auto">
            <a:xfrm>
              <a:off x="576" y="480"/>
              <a:ext cx="4219" cy="730"/>
            </a:xfrm>
            <a:prstGeom prst="rect">
              <a:avLst/>
            </a:prstGeom>
            <a:noFill/>
            <a:ln w="12700" cap="sq">
              <a:noFill/>
              <a:miter lim="800000"/>
              <a:headEnd type="none" w="sm" len="sm"/>
              <a:tailEnd type="none" w="sm" len="sm"/>
            </a:ln>
          </p:spPr>
          <p:txBody>
            <a:bodyPr wrap="none">
              <a:spAutoFit/>
            </a:bodyPr>
            <a:lstStyle/>
            <a:p>
              <a:pPr>
                <a:lnSpc>
                  <a:spcPct val="125000"/>
                </a:lnSpc>
              </a:pPr>
              <a:r>
                <a:rPr lang="zh-CN" altLang="en-US" b="1">
                  <a:latin typeface="宋体" pitchFamily="2" charset="-122"/>
                  <a:ea typeface="宋体" pitchFamily="2" charset="-122"/>
                </a:rPr>
                <a:t>设</a:t>
              </a:r>
              <a:r>
                <a:rPr lang="en-US" altLang="zh-CN" b="1" i="1">
                  <a:ea typeface="宋体" pitchFamily="2" charset="-122"/>
                </a:rPr>
                <a:t>A</a:t>
              </a:r>
              <a:r>
                <a:rPr lang="en-US" altLang="zh-CN" b="1">
                  <a:ea typeface="宋体" pitchFamily="2" charset="-122"/>
                </a:rPr>
                <a:t>,</a:t>
              </a:r>
              <a:r>
                <a:rPr lang="en-US" altLang="zh-CN" b="1" i="1">
                  <a:ea typeface="宋体" pitchFamily="2" charset="-122"/>
                </a:rPr>
                <a:t>B</a:t>
              </a:r>
              <a:r>
                <a:rPr lang="en-US" altLang="zh-CN" b="1">
                  <a:ea typeface="宋体" pitchFamily="2" charset="-122"/>
                </a:rPr>
                <a:t>,</a:t>
              </a:r>
              <a:r>
                <a:rPr lang="en-US" altLang="zh-CN" b="1" i="1">
                  <a:ea typeface="宋体" pitchFamily="2" charset="-122"/>
                </a:rPr>
                <a:t>C </a:t>
              </a:r>
              <a:r>
                <a:rPr lang="zh-CN" altLang="en-US" b="1">
                  <a:latin typeface="宋体" pitchFamily="2" charset="-122"/>
                  <a:ea typeface="宋体" pitchFamily="2" charset="-122"/>
                </a:rPr>
                <a:t>表示三个随机事件</a:t>
              </a:r>
              <a:r>
                <a:rPr lang="en-US" altLang="zh-CN" b="1">
                  <a:latin typeface="宋体" pitchFamily="2" charset="-122"/>
                  <a:ea typeface="宋体" pitchFamily="2" charset="-122"/>
                </a:rPr>
                <a:t>,</a:t>
              </a:r>
              <a:r>
                <a:rPr lang="zh-CN" altLang="en-US" b="1">
                  <a:latin typeface="宋体" pitchFamily="2" charset="-122"/>
                  <a:ea typeface="宋体" pitchFamily="2" charset="-122"/>
                </a:rPr>
                <a:t>试将下列事件</a:t>
              </a:r>
            </a:p>
            <a:p>
              <a:pPr>
                <a:lnSpc>
                  <a:spcPct val="125000"/>
                </a:lnSpc>
              </a:pPr>
              <a:r>
                <a:rPr lang="zh-CN" altLang="en-US" b="1">
                  <a:latin typeface="宋体" pitchFamily="2" charset="-122"/>
                  <a:ea typeface="宋体" pitchFamily="2" charset="-122"/>
                </a:rPr>
                <a:t>用</a:t>
              </a:r>
              <a:r>
                <a:rPr lang="en-US" altLang="zh-CN" b="1" i="1">
                  <a:ea typeface="黑体" pitchFamily="49" charset="-122"/>
                </a:rPr>
                <a:t>A</a:t>
              </a:r>
              <a:r>
                <a:rPr lang="en-US" altLang="zh-CN" b="1">
                  <a:ea typeface="黑体" pitchFamily="49" charset="-122"/>
                </a:rPr>
                <a:t>,</a:t>
              </a:r>
              <a:r>
                <a:rPr lang="en-US" altLang="zh-CN" b="1" i="1">
                  <a:ea typeface="黑体" pitchFamily="49" charset="-122"/>
                </a:rPr>
                <a:t>B</a:t>
              </a:r>
              <a:r>
                <a:rPr lang="en-US" altLang="zh-CN" b="1">
                  <a:ea typeface="黑体" pitchFamily="49" charset="-122"/>
                </a:rPr>
                <a:t>,</a:t>
              </a:r>
              <a:r>
                <a:rPr lang="en-US" altLang="zh-CN" b="1" i="1">
                  <a:ea typeface="黑体" pitchFamily="49" charset="-122"/>
                </a:rPr>
                <a:t>C </a:t>
              </a:r>
              <a:r>
                <a:rPr lang="zh-CN" altLang="en-US" b="1">
                  <a:latin typeface="宋体" pitchFamily="2" charset="-122"/>
                  <a:ea typeface="宋体" pitchFamily="2" charset="-122"/>
                </a:rPr>
                <a:t>表示出来</a:t>
              </a:r>
              <a:r>
                <a:rPr lang="en-US" altLang="zh-CN" b="1">
                  <a:latin typeface="宋体" pitchFamily="2" charset="-122"/>
                  <a:ea typeface="宋体" pitchFamily="2" charset="-122"/>
                </a:rPr>
                <a:t>.</a:t>
              </a:r>
            </a:p>
          </p:txBody>
        </p:sp>
        <p:sp>
          <p:nvSpPr>
            <p:cNvPr id="123909" name="Text Box 6"/>
            <p:cNvSpPr txBox="1">
              <a:spLocks noChangeArrowheads="1"/>
            </p:cNvSpPr>
            <p:nvPr/>
          </p:nvSpPr>
          <p:spPr bwMode="auto">
            <a:xfrm>
              <a:off x="576" y="1344"/>
              <a:ext cx="2585" cy="327"/>
            </a:xfrm>
            <a:prstGeom prst="rect">
              <a:avLst/>
            </a:prstGeom>
            <a:noFill/>
            <a:ln w="12700" cap="sq">
              <a:noFill/>
              <a:miter lim="800000"/>
              <a:headEnd type="none" w="sm" len="sm"/>
              <a:tailEnd type="none" w="sm" len="sm"/>
            </a:ln>
          </p:spPr>
          <p:txBody>
            <a:bodyPr wrap="none">
              <a:spAutoFit/>
            </a:bodyPr>
            <a:lstStyle/>
            <a:p>
              <a:r>
                <a:rPr lang="en-US" altLang="zh-CN" b="1">
                  <a:ea typeface="宋体" pitchFamily="2" charset="-122"/>
                </a:rPr>
                <a:t>(1)   </a:t>
              </a:r>
              <a:r>
                <a:rPr lang="en-US" altLang="zh-CN" b="1" i="1">
                  <a:ea typeface="宋体" pitchFamily="2" charset="-122"/>
                </a:rPr>
                <a:t>A </a:t>
              </a:r>
              <a:r>
                <a:rPr lang="zh-CN" altLang="en-US" b="1">
                  <a:ea typeface="宋体" pitchFamily="2" charset="-122"/>
                </a:rPr>
                <a:t>出现 </a:t>
              </a:r>
              <a:r>
                <a:rPr lang="en-US" altLang="zh-CN" b="1">
                  <a:ea typeface="宋体" pitchFamily="2" charset="-122"/>
                </a:rPr>
                <a:t>, </a:t>
              </a:r>
              <a:r>
                <a:rPr lang="en-US" altLang="zh-CN" b="1" i="1">
                  <a:ea typeface="宋体" pitchFamily="2" charset="-122"/>
                </a:rPr>
                <a:t>B</a:t>
              </a:r>
              <a:r>
                <a:rPr lang="en-US" altLang="zh-CN" b="1">
                  <a:ea typeface="宋体" pitchFamily="2" charset="-122"/>
                </a:rPr>
                <a:t>, </a:t>
              </a:r>
              <a:r>
                <a:rPr lang="en-US" altLang="zh-CN" b="1" i="1">
                  <a:ea typeface="宋体" pitchFamily="2" charset="-122"/>
                </a:rPr>
                <a:t>C </a:t>
              </a:r>
              <a:r>
                <a:rPr lang="zh-CN" altLang="en-US" b="1">
                  <a:ea typeface="宋体" pitchFamily="2" charset="-122"/>
                </a:rPr>
                <a:t>不出现</a:t>
              </a:r>
              <a:r>
                <a:rPr lang="en-US" altLang="zh-CN" b="1">
                  <a:ea typeface="宋体" pitchFamily="2" charset="-122"/>
                </a:rPr>
                <a:t>;</a:t>
              </a:r>
            </a:p>
          </p:txBody>
        </p:sp>
        <p:sp>
          <p:nvSpPr>
            <p:cNvPr id="123910" name="Rectangle 7"/>
            <p:cNvSpPr>
              <a:spLocks noChangeArrowheads="1"/>
            </p:cNvSpPr>
            <p:nvPr/>
          </p:nvSpPr>
          <p:spPr bwMode="auto">
            <a:xfrm>
              <a:off x="576" y="3024"/>
              <a:ext cx="2421" cy="327"/>
            </a:xfrm>
            <a:prstGeom prst="rect">
              <a:avLst/>
            </a:prstGeom>
            <a:noFill/>
            <a:ln w="12700" cap="sq">
              <a:noFill/>
              <a:miter lim="800000"/>
              <a:headEnd type="none" w="sm" len="sm"/>
              <a:tailEnd type="none" w="sm" len="sm"/>
            </a:ln>
          </p:spPr>
          <p:txBody>
            <a:bodyPr wrap="none">
              <a:spAutoFit/>
            </a:bodyPr>
            <a:lstStyle/>
            <a:p>
              <a:r>
                <a:rPr lang="en-US" altLang="zh-CN" b="1">
                  <a:ea typeface="宋体" pitchFamily="2" charset="-122"/>
                </a:rPr>
                <a:t>(5)   </a:t>
              </a:r>
              <a:r>
                <a:rPr lang="zh-CN" altLang="en-US" b="1">
                  <a:ea typeface="宋体" pitchFamily="2" charset="-122"/>
                </a:rPr>
                <a:t>三个事件都不出现</a:t>
              </a:r>
              <a:r>
                <a:rPr lang="en-US" altLang="zh-CN" b="1">
                  <a:ea typeface="宋体" pitchFamily="2" charset="-122"/>
                </a:rPr>
                <a:t>;</a:t>
              </a:r>
            </a:p>
          </p:txBody>
        </p:sp>
        <p:sp>
          <p:nvSpPr>
            <p:cNvPr id="123911" name="Rectangle 8"/>
            <p:cNvSpPr>
              <a:spLocks noChangeArrowheads="1"/>
            </p:cNvSpPr>
            <p:nvPr/>
          </p:nvSpPr>
          <p:spPr bwMode="auto">
            <a:xfrm>
              <a:off x="576" y="1776"/>
              <a:ext cx="2698" cy="327"/>
            </a:xfrm>
            <a:prstGeom prst="rect">
              <a:avLst/>
            </a:prstGeom>
            <a:noFill/>
            <a:ln w="12700" cap="sq">
              <a:noFill/>
              <a:miter lim="800000"/>
              <a:headEnd type="none" w="sm" len="sm"/>
              <a:tailEnd type="none" w="sm" len="sm"/>
            </a:ln>
          </p:spPr>
          <p:txBody>
            <a:bodyPr wrap="none">
              <a:spAutoFit/>
            </a:bodyPr>
            <a:lstStyle/>
            <a:p>
              <a:r>
                <a:rPr lang="en-US" altLang="zh-CN" b="1">
                  <a:ea typeface="宋体" pitchFamily="2" charset="-122"/>
                </a:rPr>
                <a:t>(2)   </a:t>
              </a:r>
              <a:r>
                <a:rPr lang="en-US" altLang="zh-CN" b="1" i="1">
                  <a:ea typeface="宋体" pitchFamily="2" charset="-122"/>
                </a:rPr>
                <a:t>A</a:t>
              </a:r>
              <a:r>
                <a:rPr lang="en-US" altLang="zh-CN" b="1">
                  <a:ea typeface="宋体" pitchFamily="2" charset="-122"/>
                </a:rPr>
                <a:t>, </a:t>
              </a:r>
              <a:r>
                <a:rPr lang="en-US" altLang="zh-CN" b="1" i="1">
                  <a:ea typeface="宋体" pitchFamily="2" charset="-122"/>
                </a:rPr>
                <a:t>B</a:t>
              </a:r>
              <a:r>
                <a:rPr lang="zh-CN" altLang="en-US" b="1">
                  <a:ea typeface="宋体" pitchFamily="2" charset="-122"/>
                </a:rPr>
                <a:t>都出现</a:t>
              </a:r>
              <a:r>
                <a:rPr lang="en-US" altLang="zh-CN" b="1">
                  <a:ea typeface="宋体" pitchFamily="2" charset="-122"/>
                </a:rPr>
                <a:t>, </a:t>
              </a:r>
              <a:r>
                <a:rPr lang="en-US" altLang="zh-CN" b="1" i="1">
                  <a:ea typeface="宋体" pitchFamily="2" charset="-122"/>
                </a:rPr>
                <a:t>C </a:t>
              </a:r>
              <a:r>
                <a:rPr lang="zh-CN" altLang="en-US" b="1">
                  <a:ea typeface="宋体" pitchFamily="2" charset="-122"/>
                </a:rPr>
                <a:t>不出现</a:t>
              </a:r>
              <a:r>
                <a:rPr lang="en-US" altLang="zh-CN" b="1">
                  <a:ea typeface="宋体" pitchFamily="2" charset="-122"/>
                </a:rPr>
                <a:t>;</a:t>
              </a:r>
            </a:p>
          </p:txBody>
        </p:sp>
        <p:sp>
          <p:nvSpPr>
            <p:cNvPr id="123912" name="Rectangle 9"/>
            <p:cNvSpPr>
              <a:spLocks noChangeArrowheads="1"/>
            </p:cNvSpPr>
            <p:nvPr/>
          </p:nvSpPr>
          <p:spPr bwMode="auto">
            <a:xfrm>
              <a:off x="576" y="2208"/>
              <a:ext cx="2196" cy="327"/>
            </a:xfrm>
            <a:prstGeom prst="rect">
              <a:avLst/>
            </a:prstGeom>
            <a:noFill/>
            <a:ln w="12700" cap="sq">
              <a:noFill/>
              <a:miter lim="800000"/>
              <a:headEnd type="none" w="sm" len="sm"/>
              <a:tailEnd type="none" w="sm" len="sm"/>
            </a:ln>
          </p:spPr>
          <p:txBody>
            <a:bodyPr wrap="none">
              <a:spAutoFit/>
            </a:bodyPr>
            <a:lstStyle/>
            <a:p>
              <a:r>
                <a:rPr lang="en-US" altLang="zh-CN" b="1">
                  <a:ea typeface="宋体" pitchFamily="2" charset="-122"/>
                </a:rPr>
                <a:t>(3)   </a:t>
              </a:r>
              <a:r>
                <a:rPr lang="zh-CN" altLang="en-US" b="1">
                  <a:ea typeface="宋体" pitchFamily="2" charset="-122"/>
                </a:rPr>
                <a:t>三个事件都出现</a:t>
              </a:r>
              <a:r>
                <a:rPr lang="en-US" altLang="zh-CN" b="1">
                  <a:ea typeface="宋体" pitchFamily="2" charset="-122"/>
                </a:rPr>
                <a:t>;</a:t>
              </a:r>
            </a:p>
          </p:txBody>
        </p:sp>
        <p:sp>
          <p:nvSpPr>
            <p:cNvPr id="123913" name="Rectangle 10"/>
            <p:cNvSpPr>
              <a:spLocks noChangeArrowheads="1"/>
            </p:cNvSpPr>
            <p:nvPr/>
          </p:nvSpPr>
          <p:spPr bwMode="auto">
            <a:xfrm>
              <a:off x="576" y="2592"/>
              <a:ext cx="3096" cy="327"/>
            </a:xfrm>
            <a:prstGeom prst="rect">
              <a:avLst/>
            </a:prstGeom>
            <a:noFill/>
            <a:ln w="12700" cap="sq">
              <a:noFill/>
              <a:miter lim="800000"/>
              <a:headEnd type="none" w="sm" len="sm"/>
              <a:tailEnd type="none" w="sm" len="sm"/>
            </a:ln>
          </p:spPr>
          <p:txBody>
            <a:bodyPr wrap="none">
              <a:spAutoFit/>
            </a:bodyPr>
            <a:lstStyle/>
            <a:p>
              <a:r>
                <a:rPr lang="en-US" altLang="zh-CN" b="1">
                  <a:ea typeface="宋体" pitchFamily="2" charset="-122"/>
                </a:rPr>
                <a:t>(4)   </a:t>
              </a:r>
              <a:r>
                <a:rPr lang="zh-CN" altLang="en-US" b="1">
                  <a:ea typeface="宋体" pitchFamily="2" charset="-122"/>
                </a:rPr>
                <a:t>三个事件至少有一个出现</a:t>
              </a:r>
              <a:r>
                <a:rPr lang="en-US" altLang="zh-CN" b="1">
                  <a:ea typeface="宋体" pitchFamily="2" charset="-122"/>
                </a:rPr>
                <a:t>;</a:t>
              </a:r>
            </a:p>
          </p:txBody>
        </p:sp>
      </p:grpSp>
      <p:sp>
        <p:nvSpPr>
          <p:cNvPr id="10" name="Rectangle 12"/>
          <p:cNvSpPr>
            <a:spLocks noChangeArrowheads="1"/>
          </p:cNvSpPr>
          <p:nvPr/>
        </p:nvSpPr>
        <p:spPr bwMode="auto">
          <a:xfrm>
            <a:off x="1071538" y="6124598"/>
            <a:ext cx="5681662" cy="519112"/>
          </a:xfrm>
          <a:prstGeom prst="rect">
            <a:avLst/>
          </a:prstGeom>
          <a:noFill/>
          <a:ln w="9525">
            <a:noFill/>
            <a:miter lim="800000"/>
            <a:headEnd/>
            <a:tailEnd/>
          </a:ln>
        </p:spPr>
        <p:txBody>
          <a:bodyPr>
            <a:spAutoFit/>
          </a:bodyPr>
          <a:lstStyle/>
          <a:p>
            <a:r>
              <a:rPr lang="en-US" altLang="zh-CN" b="1" dirty="0">
                <a:ea typeface="宋体" pitchFamily="2" charset="-122"/>
              </a:rPr>
              <a:t>(6)   </a:t>
            </a:r>
            <a:r>
              <a:rPr lang="zh-CN" altLang="en-US" b="1" dirty="0">
                <a:ea typeface="宋体" pitchFamily="2" charset="-122"/>
              </a:rPr>
              <a:t>不多于一个事件出现</a:t>
            </a:r>
            <a:r>
              <a:rPr lang="en-US" altLang="zh-CN" b="1" dirty="0">
                <a:ea typeface="宋体" pitchFamily="2" charset="-122"/>
              </a:rPr>
              <a:t>;</a:t>
            </a:r>
          </a:p>
        </p:txBody>
      </p:sp>
    </p:spTree>
  </p:cSld>
  <p:clrMapOvr>
    <a:masterClrMapping/>
  </p:clrMapOvr>
  <p:transition spd="slow">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确定性</a:t>
            </a:r>
            <a:r>
              <a:rPr lang="zh-CN" altLang="en-US" b="1" smtClean="0">
                <a:ea typeface="宋体" pitchFamily="2" charset="-122"/>
              </a:rPr>
              <a:t>现象与</a:t>
            </a:r>
            <a:r>
              <a:rPr lang="zh-CN" altLang="en-US" b="1" smtClean="0">
                <a:solidFill>
                  <a:srgbClr val="0000CC"/>
                </a:solidFill>
                <a:ea typeface="宋体" pitchFamily="2" charset="-122"/>
              </a:rPr>
              <a:t>随机</a:t>
            </a:r>
            <a:r>
              <a:rPr lang="zh-CN" altLang="en-US" b="1" smtClean="0">
                <a:ea typeface="宋体" pitchFamily="2" charset="-122"/>
              </a:rPr>
              <a:t>现象 </a:t>
            </a:r>
            <a:r>
              <a:rPr lang="en-US" altLang="zh-CN" b="1" dirty="0" smtClean="0">
                <a:ea typeface="宋体" pitchFamily="2" charset="-122"/>
              </a:rPr>
              <a:t>(Cont.)</a:t>
            </a:r>
          </a:p>
        </p:txBody>
      </p:sp>
      <p:sp>
        <p:nvSpPr>
          <p:cNvPr id="574468" name="Text Box 4"/>
          <p:cNvSpPr txBox="1">
            <a:spLocks noChangeArrowheads="1"/>
          </p:cNvSpPr>
          <p:nvPr/>
        </p:nvSpPr>
        <p:spPr bwMode="auto">
          <a:xfrm>
            <a:off x="971550" y="2349500"/>
            <a:ext cx="6970713"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宋体" pitchFamily="2" charset="-122"/>
              </a:rPr>
              <a:t>在一定条件下可能出现也可能不出现</a:t>
            </a:r>
            <a:r>
              <a:rPr lang="zh-CN" altLang="en-US" b="1">
                <a:solidFill>
                  <a:srgbClr val="000000"/>
                </a:solidFill>
                <a:latin typeface="黑体" pitchFamily="49" charset="-122"/>
                <a:ea typeface="宋体" pitchFamily="2" charset="-122"/>
              </a:rPr>
              <a:t>的现象</a:t>
            </a:r>
          </a:p>
        </p:txBody>
      </p:sp>
      <p:sp>
        <p:nvSpPr>
          <p:cNvPr id="574469" name="Text Box 5"/>
          <p:cNvSpPr txBox="1">
            <a:spLocks noChangeArrowheads="1"/>
          </p:cNvSpPr>
          <p:nvPr/>
        </p:nvSpPr>
        <p:spPr bwMode="auto">
          <a:xfrm>
            <a:off x="900113" y="3070225"/>
            <a:ext cx="2416175"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宋体" pitchFamily="2" charset="-122"/>
              </a:rPr>
              <a:t>称为随机现象</a:t>
            </a:r>
            <a:r>
              <a:rPr lang="en-US" altLang="zh-CN" b="1" dirty="0">
                <a:solidFill>
                  <a:srgbClr val="000000"/>
                </a:solidFill>
                <a:ea typeface="宋体" pitchFamily="2" charset="-122"/>
              </a:rPr>
              <a:t>.</a:t>
            </a:r>
          </a:p>
        </p:txBody>
      </p:sp>
      <p:sp>
        <p:nvSpPr>
          <p:cNvPr id="574470" name="Text Box 6"/>
          <p:cNvSpPr txBox="1">
            <a:spLocks noChangeArrowheads="1"/>
          </p:cNvSpPr>
          <p:nvPr/>
        </p:nvSpPr>
        <p:spPr bwMode="auto">
          <a:xfrm>
            <a:off x="900113" y="3717925"/>
            <a:ext cx="7848600" cy="1158875"/>
          </a:xfrm>
          <a:prstGeom prst="rect">
            <a:avLst/>
          </a:prstGeom>
          <a:noFill/>
          <a:ln w="12700" cap="sq">
            <a:noFill/>
            <a:miter lim="800000"/>
            <a:headEnd type="none" w="sm" len="sm"/>
            <a:tailEnd type="none" w="sm" len="sm"/>
          </a:ln>
        </p:spPr>
        <p:txBody>
          <a:bodyPr>
            <a:spAutoFit/>
          </a:bodyPr>
          <a:lstStyle/>
          <a:p>
            <a:pPr>
              <a:lnSpc>
                <a:spcPct val="125000"/>
              </a:lnSpc>
            </a:pPr>
            <a:r>
              <a:rPr lang="zh-CN" altLang="en-US" b="1">
                <a:solidFill>
                  <a:srgbClr val="0000FF"/>
                </a:solidFill>
                <a:latin typeface="黑体" pitchFamily="49" charset="-122"/>
                <a:ea typeface="黑体" pitchFamily="49" charset="-122"/>
              </a:rPr>
              <a:t>实例</a:t>
            </a:r>
            <a:r>
              <a:rPr lang="en-US" altLang="zh-CN" b="1" dirty="0">
                <a:solidFill>
                  <a:srgbClr val="0000FF"/>
                </a:solidFill>
                <a:ea typeface="黑体" pitchFamily="49" charset="-122"/>
              </a:rPr>
              <a:t>1</a:t>
            </a:r>
            <a:r>
              <a:rPr lang="en-US" altLang="zh-CN" b="1" dirty="0">
                <a:ea typeface="宋体" pitchFamily="2" charset="-122"/>
              </a:rPr>
              <a:t>   </a:t>
            </a:r>
            <a:r>
              <a:rPr lang="zh-CN" altLang="en-US" b="1">
                <a:solidFill>
                  <a:srgbClr val="000000"/>
                </a:solidFill>
                <a:ea typeface="宋体" pitchFamily="2" charset="-122"/>
              </a:rPr>
              <a:t>在相同条件下掷一枚均匀的硬币，观察</a:t>
            </a:r>
          </a:p>
          <a:p>
            <a:pPr>
              <a:lnSpc>
                <a:spcPct val="125000"/>
              </a:lnSpc>
            </a:pPr>
            <a:r>
              <a:rPr lang="zh-CN" altLang="en-US" b="1">
                <a:solidFill>
                  <a:srgbClr val="000000"/>
                </a:solidFill>
                <a:ea typeface="宋体" pitchFamily="2" charset="-122"/>
              </a:rPr>
              <a:t>正反两面出现的情况</a:t>
            </a:r>
            <a:r>
              <a:rPr lang="en-US" altLang="zh-CN" b="1" dirty="0">
                <a:solidFill>
                  <a:srgbClr val="000000"/>
                </a:solidFill>
                <a:ea typeface="宋体" pitchFamily="2" charset="-122"/>
              </a:rPr>
              <a:t>.</a:t>
            </a:r>
          </a:p>
        </p:txBody>
      </p:sp>
      <p:sp>
        <p:nvSpPr>
          <p:cNvPr id="574471" name="Rectangle 7"/>
          <p:cNvSpPr>
            <a:spLocks noChangeArrowheads="1"/>
          </p:cNvSpPr>
          <p:nvPr/>
        </p:nvSpPr>
        <p:spPr bwMode="auto">
          <a:xfrm>
            <a:off x="1042988" y="1628775"/>
            <a:ext cx="2514600" cy="579438"/>
          </a:xfrm>
          <a:prstGeom prst="rect">
            <a:avLst/>
          </a:prstGeom>
          <a:noFill/>
          <a:ln w="12700" cap="sq">
            <a:noFill/>
            <a:miter lim="800000"/>
            <a:headEnd type="none" w="sm" len="sm"/>
            <a:tailEnd type="none" w="sm" len="sm"/>
          </a:ln>
        </p:spPr>
        <p:txBody>
          <a:bodyPr>
            <a:spAutoFit/>
          </a:bodyPr>
          <a:lstStyle/>
          <a:p>
            <a:r>
              <a:rPr lang="zh-CN" altLang="en-US" sz="3200" b="1">
                <a:solidFill>
                  <a:srgbClr val="0000FF"/>
                </a:solidFill>
                <a:ea typeface="黑体" pitchFamily="49" charset="-122"/>
              </a:rPr>
              <a:t>随机现象         </a:t>
            </a:r>
          </a:p>
        </p:txBody>
      </p:sp>
      <p:sp>
        <p:nvSpPr>
          <p:cNvPr id="574472" name="Rectangle 8"/>
          <p:cNvSpPr>
            <a:spLocks noChangeArrowheads="1"/>
          </p:cNvSpPr>
          <p:nvPr/>
        </p:nvSpPr>
        <p:spPr bwMode="auto">
          <a:xfrm>
            <a:off x="971550" y="5086350"/>
            <a:ext cx="5988050"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宋体" pitchFamily="2" charset="-122"/>
              </a:rPr>
              <a:t>结果有可能</a:t>
            </a:r>
            <a:r>
              <a:rPr lang="zh-CN" altLang="en-US" b="1">
                <a:solidFill>
                  <a:srgbClr val="FF0000"/>
                </a:solidFill>
                <a:ea typeface="黑体" pitchFamily="49" charset="-122"/>
              </a:rPr>
              <a:t>出现正面</a:t>
            </a:r>
            <a:r>
              <a:rPr lang="zh-CN" altLang="en-US" b="1">
                <a:solidFill>
                  <a:srgbClr val="000000"/>
                </a:solidFill>
                <a:ea typeface="宋体" pitchFamily="2" charset="-122"/>
              </a:rPr>
              <a:t>也可能</a:t>
            </a:r>
            <a:r>
              <a:rPr lang="zh-CN" altLang="en-US" b="1">
                <a:solidFill>
                  <a:srgbClr val="FF0000"/>
                </a:solidFill>
                <a:ea typeface="黑体" pitchFamily="49" charset="-122"/>
              </a:rPr>
              <a:t>出现反面</a:t>
            </a:r>
            <a:r>
              <a:rPr lang="en-US" altLang="zh-CN" b="1" dirty="0">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4471"/>
                                        </p:tgtEl>
                                        <p:attrNameLst>
                                          <p:attrName>style.visibility</p:attrName>
                                        </p:attrNameLst>
                                      </p:cBhvr>
                                      <p:to>
                                        <p:strVal val="visible"/>
                                      </p:to>
                                    </p:set>
                                    <p:animEffect transition="in" filter="wipe(left)">
                                      <p:cBhvr>
                                        <p:cTn id="7" dur="500"/>
                                        <p:tgtEl>
                                          <p:spTgt spid="5744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68"/>
                                        </p:tgtEl>
                                        <p:attrNameLst>
                                          <p:attrName>style.visibility</p:attrName>
                                        </p:attrNameLst>
                                      </p:cBhvr>
                                      <p:to>
                                        <p:strVal val="visible"/>
                                      </p:to>
                                    </p:set>
                                    <p:animEffect transition="in" filter="wipe(left)">
                                      <p:cBhvr>
                                        <p:cTn id="12" dur="500"/>
                                        <p:tgtEl>
                                          <p:spTgt spid="5744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wipe(left)">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wipe(left)">
                                      <p:cBhvr>
                                        <p:cTn id="22" dur="500"/>
                                        <p:tgtEl>
                                          <p:spTgt spid="574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4472"/>
                                        </p:tgtEl>
                                        <p:attrNameLst>
                                          <p:attrName>style.visibility</p:attrName>
                                        </p:attrNameLst>
                                      </p:cBhvr>
                                      <p:to>
                                        <p:strVal val="visible"/>
                                      </p:to>
                                    </p:set>
                                    <p:animEffect transition="in" filter="wipe(left)">
                                      <p:cBhvr>
                                        <p:cTn id="27" dur="500"/>
                                        <p:tgtEl>
                                          <p:spTgt spid="574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utoUpdateAnimBg="0"/>
      <p:bldP spid="574469" grpId="0" autoUpdateAnimBg="0"/>
      <p:bldP spid="574470" grpId="0" autoUpdateAnimBg="0"/>
      <p:bldP spid="574471" grpId="0" autoUpdateAnimBg="0"/>
      <p:bldP spid="57447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5"/>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例题解答</a:t>
            </a:r>
            <a:endParaRPr lang="en-US" altLang="zh-CN" b="1" smtClean="0">
              <a:solidFill>
                <a:srgbClr val="0000CC"/>
              </a:solidFill>
              <a:ea typeface="宋体" pitchFamily="2" charset="-122"/>
            </a:endParaRPr>
          </a:p>
        </p:txBody>
      </p:sp>
      <p:sp>
        <p:nvSpPr>
          <p:cNvPr id="664582" name="Text Box 6"/>
          <p:cNvSpPr txBox="1">
            <a:spLocks noChangeArrowheads="1"/>
          </p:cNvSpPr>
          <p:nvPr/>
        </p:nvSpPr>
        <p:spPr bwMode="auto">
          <a:xfrm>
            <a:off x="890588" y="2243138"/>
            <a:ext cx="542925" cy="519112"/>
          </a:xfrm>
          <a:prstGeom prst="rect">
            <a:avLst/>
          </a:prstGeom>
          <a:noFill/>
          <a:ln w="12700" cap="sq">
            <a:noFill/>
            <a:miter lim="800000"/>
            <a:headEnd type="none" w="sm" len="sm"/>
            <a:tailEnd type="none" w="sm" len="sm"/>
          </a:ln>
        </p:spPr>
        <p:txBody>
          <a:bodyPr>
            <a:spAutoFit/>
          </a:bodyPr>
          <a:lstStyle/>
          <a:p>
            <a:r>
              <a:rPr lang="zh-CN" altLang="en-US" b="1">
                <a:ea typeface="黑体" pitchFamily="49" charset="-122"/>
              </a:rPr>
              <a:t>解</a:t>
            </a:r>
          </a:p>
        </p:txBody>
      </p:sp>
      <p:graphicFrame>
        <p:nvGraphicFramePr>
          <p:cNvPr id="664583" name="Object 7"/>
          <p:cNvGraphicFramePr>
            <a:graphicFrameLocks noChangeAspect="1"/>
          </p:cNvGraphicFramePr>
          <p:nvPr/>
        </p:nvGraphicFramePr>
        <p:xfrm>
          <a:off x="1576388" y="2243138"/>
          <a:ext cx="1524000" cy="579437"/>
        </p:xfrm>
        <a:graphic>
          <a:graphicData uri="http://schemas.openxmlformats.org/presentationml/2006/ole">
            <p:oleObj spid="_x0000_s17410" name="Equation" r:id="rId4" imgW="634680" imgH="241200" progId="Equation.3">
              <p:embed/>
            </p:oleObj>
          </a:graphicData>
        </a:graphic>
      </p:graphicFrame>
      <p:graphicFrame>
        <p:nvGraphicFramePr>
          <p:cNvPr id="664584" name="Object 8"/>
          <p:cNvGraphicFramePr>
            <a:graphicFrameLocks noChangeAspect="1"/>
          </p:cNvGraphicFramePr>
          <p:nvPr/>
        </p:nvGraphicFramePr>
        <p:xfrm>
          <a:off x="1576388" y="2932113"/>
          <a:ext cx="2978150" cy="530225"/>
        </p:xfrm>
        <a:graphic>
          <a:graphicData uri="http://schemas.openxmlformats.org/presentationml/2006/ole">
            <p:oleObj spid="_x0000_s17411" name="Equation" r:id="rId5" imgW="1358640" imgH="241200" progId="Equation.3">
              <p:embed/>
            </p:oleObj>
          </a:graphicData>
        </a:graphic>
      </p:graphicFrame>
      <p:graphicFrame>
        <p:nvGraphicFramePr>
          <p:cNvPr id="664585" name="Object 9"/>
          <p:cNvGraphicFramePr>
            <a:graphicFrameLocks noChangeAspect="1"/>
          </p:cNvGraphicFramePr>
          <p:nvPr/>
        </p:nvGraphicFramePr>
        <p:xfrm>
          <a:off x="1576388" y="3729038"/>
          <a:ext cx="1600200" cy="419100"/>
        </p:xfrm>
        <a:graphic>
          <a:graphicData uri="http://schemas.openxmlformats.org/presentationml/2006/ole">
            <p:oleObj spid="_x0000_s17412" name="Equation" r:id="rId6" imgW="1498320" imgH="393480" progId="Equation.3">
              <p:embed/>
            </p:oleObj>
          </a:graphicData>
        </a:graphic>
      </p:graphicFrame>
      <p:graphicFrame>
        <p:nvGraphicFramePr>
          <p:cNvPr id="664586" name="Object 10"/>
          <p:cNvGraphicFramePr>
            <a:graphicFrameLocks noChangeAspect="1"/>
          </p:cNvGraphicFramePr>
          <p:nvPr/>
        </p:nvGraphicFramePr>
        <p:xfrm>
          <a:off x="1550988" y="4427538"/>
          <a:ext cx="2235200" cy="406400"/>
        </p:xfrm>
        <a:graphic>
          <a:graphicData uri="http://schemas.openxmlformats.org/presentationml/2006/ole">
            <p:oleObj spid="_x0000_s17413" name="Equation" r:id="rId7" imgW="2234880" imgH="406080" progId="Equation.3">
              <p:embed/>
            </p:oleObj>
          </a:graphicData>
        </a:graphic>
      </p:graphicFrame>
      <p:graphicFrame>
        <p:nvGraphicFramePr>
          <p:cNvPr id="664587" name="Object 11"/>
          <p:cNvGraphicFramePr>
            <a:graphicFrameLocks noChangeAspect="1"/>
          </p:cNvGraphicFramePr>
          <p:nvPr/>
        </p:nvGraphicFramePr>
        <p:xfrm>
          <a:off x="1576388" y="5062538"/>
          <a:ext cx="1663700" cy="457200"/>
        </p:xfrm>
        <a:graphic>
          <a:graphicData uri="http://schemas.openxmlformats.org/presentationml/2006/ole">
            <p:oleObj spid="_x0000_s17414" name="Equation" r:id="rId8" imgW="1663560" imgH="457200" progId="Equation.3">
              <p:embed/>
            </p:oleObj>
          </a:graphicData>
        </a:graphic>
      </p:graphicFrame>
      <p:graphicFrame>
        <p:nvGraphicFramePr>
          <p:cNvPr id="17415" name="Object 13"/>
          <p:cNvGraphicFramePr>
            <a:graphicFrameLocks noChangeAspect="1"/>
          </p:cNvGraphicFramePr>
          <p:nvPr/>
        </p:nvGraphicFramePr>
        <p:xfrm>
          <a:off x="3252788" y="2319338"/>
          <a:ext cx="1981200" cy="485775"/>
        </p:xfrm>
        <a:graphic>
          <a:graphicData uri="http://schemas.openxmlformats.org/presentationml/2006/ole">
            <p:oleObj spid="_x0000_s17415" name="Equation" r:id="rId9" imgW="825480" imgH="203040" progId="Equation.3">
              <p:embed/>
            </p:oleObj>
          </a:graphicData>
        </a:graphic>
      </p:graphicFrame>
      <p:graphicFrame>
        <p:nvGraphicFramePr>
          <p:cNvPr id="17416" name="Object 14"/>
          <p:cNvGraphicFramePr>
            <a:graphicFrameLocks noChangeAspect="1"/>
          </p:cNvGraphicFramePr>
          <p:nvPr/>
        </p:nvGraphicFramePr>
        <p:xfrm>
          <a:off x="5264150" y="2319338"/>
          <a:ext cx="2378075" cy="487362"/>
        </p:xfrm>
        <a:graphic>
          <a:graphicData uri="http://schemas.openxmlformats.org/presentationml/2006/ole">
            <p:oleObj spid="_x0000_s17416" name="Equation" r:id="rId10" imgW="990360" imgH="203040" progId="Equation.3">
              <p:embed/>
            </p:oleObj>
          </a:graphicData>
        </a:graphic>
      </p:graphicFrame>
      <p:graphicFrame>
        <p:nvGraphicFramePr>
          <p:cNvPr id="17417" name="Object 15"/>
          <p:cNvGraphicFramePr>
            <a:graphicFrameLocks noChangeAspect="1"/>
          </p:cNvGraphicFramePr>
          <p:nvPr/>
        </p:nvGraphicFramePr>
        <p:xfrm>
          <a:off x="1476375" y="5949950"/>
          <a:ext cx="4851400" cy="457200"/>
        </p:xfrm>
        <a:graphic>
          <a:graphicData uri="http://schemas.openxmlformats.org/presentationml/2006/ole">
            <p:oleObj spid="_x0000_s17417" name="Equation" r:id="rId11" imgW="4851360" imgH="457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64582"/>
                                        </p:tgtEl>
                                        <p:attrNameLst>
                                          <p:attrName>style.visibility</p:attrName>
                                        </p:attrNameLst>
                                      </p:cBhvr>
                                      <p:to>
                                        <p:strVal val="visible"/>
                                      </p:to>
                                    </p:set>
                                    <p:animEffect transition="in" filter="wipe(left)">
                                      <p:cBhvr>
                                        <p:cTn id="7" dur="75"/>
                                        <p:tgtEl>
                                          <p:spTgt spid="664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4583"/>
                                        </p:tgtEl>
                                        <p:attrNameLst>
                                          <p:attrName>style.visibility</p:attrName>
                                        </p:attrNameLst>
                                      </p:cBhvr>
                                      <p:to>
                                        <p:strVal val="visible"/>
                                      </p:to>
                                    </p:set>
                                    <p:animEffect transition="in" filter="wipe(left)">
                                      <p:cBhvr>
                                        <p:cTn id="12" dur="500"/>
                                        <p:tgtEl>
                                          <p:spTgt spid="6645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4584"/>
                                        </p:tgtEl>
                                        <p:attrNameLst>
                                          <p:attrName>style.visibility</p:attrName>
                                        </p:attrNameLst>
                                      </p:cBhvr>
                                      <p:to>
                                        <p:strVal val="visible"/>
                                      </p:to>
                                    </p:set>
                                    <p:animEffect transition="in" filter="wipe(left)">
                                      <p:cBhvr>
                                        <p:cTn id="17" dur="500"/>
                                        <p:tgtEl>
                                          <p:spTgt spid="6645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4585"/>
                                        </p:tgtEl>
                                        <p:attrNameLst>
                                          <p:attrName>style.visibility</p:attrName>
                                        </p:attrNameLst>
                                      </p:cBhvr>
                                      <p:to>
                                        <p:strVal val="visible"/>
                                      </p:to>
                                    </p:set>
                                    <p:animEffect transition="in" filter="wipe(left)">
                                      <p:cBhvr>
                                        <p:cTn id="22" dur="500"/>
                                        <p:tgtEl>
                                          <p:spTgt spid="6645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64586"/>
                                        </p:tgtEl>
                                        <p:attrNameLst>
                                          <p:attrName>style.visibility</p:attrName>
                                        </p:attrNameLst>
                                      </p:cBhvr>
                                      <p:to>
                                        <p:strVal val="visible"/>
                                      </p:to>
                                    </p:set>
                                    <p:animEffect transition="in" filter="wipe(left)">
                                      <p:cBhvr>
                                        <p:cTn id="27" dur="500"/>
                                        <p:tgtEl>
                                          <p:spTgt spid="6645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4587"/>
                                        </p:tgtEl>
                                        <p:attrNameLst>
                                          <p:attrName>style.visibility</p:attrName>
                                        </p:attrNameLst>
                                      </p:cBhvr>
                                      <p:to>
                                        <p:strVal val="visible"/>
                                      </p:to>
                                    </p:set>
                                    <p:animEffect transition="in" filter="wipe(left)">
                                      <p:cBhvr>
                                        <p:cTn id="32" dur="500"/>
                                        <p:tgtEl>
                                          <p:spTgt spid="66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900113" y="825500"/>
            <a:ext cx="184150" cy="457200"/>
          </a:xfrm>
          <a:prstGeom prst="rect">
            <a:avLst/>
          </a:prstGeom>
          <a:noFill/>
          <a:ln w="9525">
            <a:noFill/>
            <a:miter lim="800000"/>
            <a:headEnd/>
            <a:tailEnd/>
          </a:ln>
        </p:spPr>
        <p:txBody>
          <a:bodyPr wrap="none">
            <a:spAutoFit/>
          </a:bodyPr>
          <a:lstStyle/>
          <a:p>
            <a:endParaRPr lang="zh-CN" altLang="en-US" sz="2400" b="1">
              <a:ea typeface="宋体" pitchFamily="2" charset="-122"/>
            </a:endParaRPr>
          </a:p>
        </p:txBody>
      </p:sp>
      <p:sp>
        <p:nvSpPr>
          <p:cNvPr id="124931" name="Text Box 5"/>
          <p:cNvSpPr txBox="1">
            <a:spLocks noChangeArrowheads="1"/>
          </p:cNvSpPr>
          <p:nvPr/>
        </p:nvSpPr>
        <p:spPr bwMode="auto">
          <a:xfrm>
            <a:off x="611188" y="881063"/>
            <a:ext cx="184150" cy="396875"/>
          </a:xfrm>
          <a:prstGeom prst="rect">
            <a:avLst/>
          </a:prstGeom>
          <a:noFill/>
          <a:ln w="9525">
            <a:noFill/>
            <a:miter lim="800000"/>
            <a:headEnd/>
            <a:tailEnd/>
          </a:ln>
        </p:spPr>
        <p:txBody>
          <a:bodyPr wrap="none">
            <a:spAutoFit/>
          </a:bodyPr>
          <a:lstStyle/>
          <a:p>
            <a:endParaRPr lang="zh-CN" altLang="en-US" sz="2000" b="1">
              <a:ea typeface="宋体" pitchFamily="2" charset="-122"/>
            </a:endParaRPr>
          </a:p>
        </p:txBody>
      </p:sp>
      <p:sp>
        <p:nvSpPr>
          <p:cNvPr id="930822" name="Rectangle 6"/>
          <p:cNvSpPr>
            <a:spLocks noChangeArrowheads="1"/>
          </p:cNvSpPr>
          <p:nvPr/>
        </p:nvSpPr>
        <p:spPr bwMode="auto">
          <a:xfrm>
            <a:off x="1222375" y="1989138"/>
            <a:ext cx="7920038" cy="3295650"/>
          </a:xfrm>
          <a:prstGeom prst="rect">
            <a:avLst/>
          </a:prstGeom>
          <a:noFill/>
          <a:ln w="9525">
            <a:noFill/>
            <a:miter lim="800000"/>
            <a:headEnd/>
            <a:tailEnd/>
          </a:ln>
        </p:spPr>
        <p:txBody>
          <a:bodyPr>
            <a:spAutoFit/>
          </a:bodyPr>
          <a:lstStyle/>
          <a:p>
            <a:r>
              <a:rPr lang="zh-CN" altLang="en-US" b="1">
                <a:ea typeface="楷体_GB2312" pitchFamily="49" charset="-122"/>
              </a:rPr>
              <a:t> 由于随机现象的结果事先无法预知，初看起来，随机</a:t>
            </a:r>
            <a:r>
              <a:rPr lang="zh-CN" altLang="en-US" b="1">
                <a:solidFill>
                  <a:srgbClr val="0000CC"/>
                </a:solidFill>
                <a:ea typeface="楷体_GB2312" pitchFamily="49" charset="-122"/>
              </a:rPr>
              <a:t>现象毫无规律</a:t>
            </a:r>
            <a:r>
              <a:rPr lang="zh-CN" altLang="en-US" b="1">
                <a:ea typeface="楷体_GB2312" pitchFamily="49" charset="-122"/>
              </a:rPr>
              <a:t>可言。</a:t>
            </a:r>
          </a:p>
          <a:p>
            <a:endParaRPr lang="zh-CN" altLang="en-US" b="1">
              <a:ea typeface="楷体_GB2312" pitchFamily="49" charset="-122"/>
            </a:endParaRPr>
          </a:p>
          <a:p>
            <a:r>
              <a:rPr lang="zh-CN" altLang="en-US" b="1">
                <a:ea typeface="楷体_GB2312" pitchFamily="49" charset="-122"/>
              </a:rPr>
              <a:t>    然而人们发现同一随机现象在</a:t>
            </a:r>
            <a:r>
              <a:rPr lang="zh-CN" altLang="en-US" b="1">
                <a:solidFill>
                  <a:srgbClr val="0000CC"/>
                </a:solidFill>
                <a:ea typeface="楷体_GB2312" pitchFamily="49" charset="-122"/>
              </a:rPr>
              <a:t>大量重复</a:t>
            </a:r>
            <a:r>
              <a:rPr lang="zh-CN" altLang="en-US" b="1">
                <a:ea typeface="楷体_GB2312" pitchFamily="49" charset="-122"/>
              </a:rPr>
              <a:t>出现时，其每种可能的结果</a:t>
            </a:r>
            <a:r>
              <a:rPr lang="zh-CN" altLang="en-US" b="1">
                <a:ea typeface="宋体" pitchFamily="2" charset="-122"/>
              </a:rPr>
              <a:t>出现的频率却具有稳定性，从而表明随机现象也有其</a:t>
            </a:r>
            <a:r>
              <a:rPr lang="zh-CN" altLang="en-US" b="1">
                <a:solidFill>
                  <a:srgbClr val="0000CC"/>
                </a:solidFill>
                <a:ea typeface="宋体" pitchFamily="2" charset="-122"/>
              </a:rPr>
              <a:t>固有的规律性</a:t>
            </a:r>
            <a:r>
              <a:rPr lang="zh-CN" altLang="en-US" b="1">
                <a:ea typeface="宋体" pitchFamily="2" charset="-122"/>
              </a:rPr>
              <a:t>。</a:t>
            </a:r>
            <a:endParaRPr lang="zh-CN" altLang="en-US" b="1">
              <a:ea typeface="楷体_GB2312" pitchFamily="49" charset="-122"/>
            </a:endParaRPr>
          </a:p>
          <a:p>
            <a:pPr>
              <a:spcBef>
                <a:spcPct val="50000"/>
              </a:spcBef>
            </a:pPr>
            <a:endParaRPr lang="zh-CN" altLang="en-US" b="1">
              <a:ea typeface="楷体_GB2312" pitchFamily="49" charset="-122"/>
            </a:endParaRPr>
          </a:p>
        </p:txBody>
      </p:sp>
      <p:sp>
        <p:nvSpPr>
          <p:cNvPr id="930823" name="Rectangle 7"/>
          <p:cNvSpPr>
            <a:spLocks noChangeArrowheads="1"/>
          </p:cNvSpPr>
          <p:nvPr/>
        </p:nvSpPr>
        <p:spPr bwMode="auto">
          <a:xfrm>
            <a:off x="1476375" y="5013325"/>
            <a:ext cx="7921625" cy="519113"/>
          </a:xfrm>
          <a:prstGeom prst="rect">
            <a:avLst/>
          </a:prstGeom>
          <a:noFill/>
          <a:ln w="9525">
            <a:noFill/>
            <a:miter lim="800000"/>
            <a:headEnd/>
            <a:tailEnd/>
          </a:ln>
        </p:spPr>
        <p:txBody>
          <a:bodyPr>
            <a:spAutoFit/>
          </a:bodyPr>
          <a:lstStyle/>
          <a:p>
            <a:pPr fontAlgn="t"/>
            <a:r>
              <a:rPr lang="zh-CN" altLang="en-US" b="1">
                <a:latin typeface="楷体_GB2312" pitchFamily="49" charset="-122"/>
                <a:ea typeface="楷体_GB2312" pitchFamily="49" charset="-122"/>
              </a:rPr>
              <a:t>这一点被历史上许多人的试验所证明。</a:t>
            </a:r>
          </a:p>
        </p:txBody>
      </p:sp>
      <p:sp>
        <p:nvSpPr>
          <p:cNvPr id="124934" name="Rectangle 8"/>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随机事件及其概率 </a:t>
            </a:r>
            <a:r>
              <a:rPr lang="en-US" altLang="zh-CN" b="1" smtClean="0">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0822"/>
                                        </p:tgtEl>
                                        <p:attrNameLst>
                                          <p:attrName>style.visibility</p:attrName>
                                        </p:attrNameLst>
                                      </p:cBhvr>
                                      <p:to>
                                        <p:strVal val="visible"/>
                                      </p:to>
                                    </p:set>
                                    <p:animEffect transition="in" filter="wipe(left)">
                                      <p:cBhvr>
                                        <p:cTn id="7" dur="500"/>
                                        <p:tgtEl>
                                          <p:spTgt spid="9308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0823"/>
                                        </p:tgtEl>
                                        <p:attrNameLst>
                                          <p:attrName>style.visibility</p:attrName>
                                        </p:attrNameLst>
                                      </p:cBhvr>
                                      <p:to>
                                        <p:strVal val="visible"/>
                                      </p:to>
                                    </p:set>
                                    <p:animEffect transition="in" filter="wipe(left)">
                                      <p:cBhvr>
                                        <p:cTn id="12" dur="500"/>
                                        <p:tgtEl>
                                          <p:spTgt spid="93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2" grpId="0"/>
      <p:bldP spid="9308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title"/>
          </p:nvPr>
        </p:nvSpPr>
        <p:spPr bwMode="auto">
          <a:xfrm>
            <a:off x="1258888"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随机事件及其概率 </a:t>
            </a:r>
            <a:r>
              <a:rPr lang="en-US" altLang="zh-CN" b="1" smtClean="0">
                <a:ea typeface="宋体" pitchFamily="2" charset="-122"/>
              </a:rPr>
              <a:t>(Cont.)</a:t>
            </a:r>
          </a:p>
        </p:txBody>
      </p:sp>
      <p:sp>
        <p:nvSpPr>
          <p:cNvPr id="125955" name="Text Box 5"/>
          <p:cNvSpPr txBox="1">
            <a:spLocks noChangeArrowheads="1"/>
          </p:cNvSpPr>
          <p:nvPr/>
        </p:nvSpPr>
        <p:spPr bwMode="auto">
          <a:xfrm>
            <a:off x="638175" y="973138"/>
            <a:ext cx="717550" cy="762000"/>
          </a:xfrm>
          <a:prstGeom prst="rect">
            <a:avLst/>
          </a:prstGeom>
          <a:noFill/>
          <a:ln w="9525">
            <a:noFill/>
            <a:miter lim="800000"/>
            <a:headEnd/>
            <a:tailEnd/>
          </a:ln>
        </p:spPr>
        <p:txBody>
          <a:bodyPr wrap="none">
            <a:spAutoFit/>
          </a:bodyPr>
          <a:lstStyle/>
          <a:p>
            <a:r>
              <a:rPr lang="zh-CN" altLang="en-US" sz="2400" b="1">
                <a:solidFill>
                  <a:srgbClr val="000000"/>
                </a:solidFill>
                <a:ea typeface="宋体" pitchFamily="2" charset="-122"/>
              </a:rPr>
              <a:t>       </a:t>
            </a:r>
            <a:endParaRPr lang="zh-CN" altLang="en-US" sz="2000" b="1">
              <a:solidFill>
                <a:srgbClr val="000000"/>
              </a:solidFill>
              <a:ea typeface="宋体" pitchFamily="2" charset="-122"/>
            </a:endParaRPr>
          </a:p>
          <a:p>
            <a:endParaRPr lang="zh-CN" altLang="en-US" sz="2000" b="1">
              <a:solidFill>
                <a:srgbClr val="000000"/>
              </a:solidFill>
              <a:ea typeface="宋体" pitchFamily="2" charset="-122"/>
            </a:endParaRPr>
          </a:p>
        </p:txBody>
      </p:sp>
      <p:sp>
        <p:nvSpPr>
          <p:cNvPr id="125956" name="Text Box 6"/>
          <p:cNvSpPr txBox="1">
            <a:spLocks noChangeArrowheads="1"/>
          </p:cNvSpPr>
          <p:nvPr/>
        </p:nvSpPr>
        <p:spPr bwMode="auto">
          <a:xfrm>
            <a:off x="257175" y="1277938"/>
            <a:ext cx="8915400" cy="457200"/>
          </a:xfrm>
          <a:prstGeom prst="rect">
            <a:avLst/>
          </a:prstGeom>
          <a:noFill/>
          <a:ln w="9525">
            <a:noFill/>
            <a:miter lim="800000"/>
            <a:headEnd/>
            <a:tailEnd/>
          </a:ln>
        </p:spPr>
        <p:txBody>
          <a:bodyPr>
            <a:spAutoFit/>
          </a:bodyPr>
          <a:lstStyle/>
          <a:p>
            <a:endParaRPr lang="zh-CN" altLang="en-US" sz="2400" b="1">
              <a:ea typeface="宋体" pitchFamily="2" charset="-122"/>
            </a:endParaRPr>
          </a:p>
        </p:txBody>
      </p:sp>
      <p:sp>
        <p:nvSpPr>
          <p:cNvPr id="125957" name="Text Box 7"/>
          <p:cNvSpPr txBox="1">
            <a:spLocks noChangeArrowheads="1"/>
          </p:cNvSpPr>
          <p:nvPr/>
        </p:nvSpPr>
        <p:spPr bwMode="auto">
          <a:xfrm>
            <a:off x="5651500" y="3068638"/>
            <a:ext cx="3292475" cy="457200"/>
          </a:xfrm>
          <a:prstGeom prst="rect">
            <a:avLst/>
          </a:prstGeom>
          <a:noFill/>
          <a:ln w="9525">
            <a:noFill/>
            <a:miter lim="800000"/>
            <a:headEnd/>
            <a:tailEnd/>
          </a:ln>
        </p:spPr>
        <p:txBody>
          <a:bodyPr>
            <a:spAutoFit/>
          </a:bodyPr>
          <a:lstStyle/>
          <a:p>
            <a:r>
              <a:rPr lang="zh-CN" altLang="en-US" sz="2400" b="1">
                <a:solidFill>
                  <a:srgbClr val="0000CC"/>
                </a:solidFill>
                <a:latin typeface="宋体" pitchFamily="2" charset="-122"/>
                <a:ea typeface="宋体" pitchFamily="2" charset="-122"/>
              </a:rPr>
              <a:t>表</a:t>
            </a:r>
            <a:r>
              <a:rPr lang="en-US" altLang="zh-CN" sz="2400" b="1">
                <a:solidFill>
                  <a:srgbClr val="0000CC"/>
                </a:solidFill>
                <a:latin typeface="宋体" pitchFamily="2" charset="-122"/>
                <a:ea typeface="宋体" pitchFamily="2" charset="-122"/>
              </a:rPr>
              <a:t>1.1</a:t>
            </a:r>
            <a:r>
              <a:rPr lang="zh-CN" altLang="en-US" sz="2400" b="1">
                <a:solidFill>
                  <a:srgbClr val="0000CC"/>
                </a:solidFill>
                <a:latin typeface="宋体" pitchFamily="2" charset="-122"/>
                <a:ea typeface="宋体" pitchFamily="2" charset="-122"/>
              </a:rPr>
              <a:t>抛掷硬币试验</a:t>
            </a:r>
          </a:p>
        </p:txBody>
      </p:sp>
      <p:sp>
        <p:nvSpPr>
          <p:cNvPr id="125958" name="Line 8"/>
          <p:cNvSpPr>
            <a:spLocks noChangeShapeType="1"/>
          </p:cNvSpPr>
          <p:nvPr/>
        </p:nvSpPr>
        <p:spPr bwMode="auto">
          <a:xfrm>
            <a:off x="2466975" y="4249738"/>
            <a:ext cx="0" cy="0"/>
          </a:xfrm>
          <a:prstGeom prst="line">
            <a:avLst/>
          </a:prstGeom>
          <a:noFill/>
          <a:ln w="9525">
            <a:solidFill>
              <a:srgbClr val="000000"/>
            </a:solidFill>
            <a:round/>
            <a:headEnd/>
            <a:tailEnd/>
          </a:ln>
        </p:spPr>
        <p:txBody>
          <a:bodyPr/>
          <a:lstStyle/>
          <a:p>
            <a:endParaRPr lang="zh-CN" altLang="en-US"/>
          </a:p>
        </p:txBody>
      </p:sp>
      <p:sp>
        <p:nvSpPr>
          <p:cNvPr id="125959" name="Line 9"/>
          <p:cNvSpPr>
            <a:spLocks noChangeShapeType="1"/>
          </p:cNvSpPr>
          <p:nvPr/>
        </p:nvSpPr>
        <p:spPr bwMode="auto">
          <a:xfrm>
            <a:off x="1144588" y="3656013"/>
            <a:ext cx="7467600" cy="0"/>
          </a:xfrm>
          <a:prstGeom prst="line">
            <a:avLst/>
          </a:prstGeom>
          <a:noFill/>
          <a:ln w="9525">
            <a:solidFill>
              <a:srgbClr val="000000"/>
            </a:solidFill>
            <a:round/>
            <a:headEnd/>
            <a:tailEnd/>
          </a:ln>
        </p:spPr>
        <p:txBody>
          <a:bodyPr/>
          <a:lstStyle/>
          <a:p>
            <a:endParaRPr lang="zh-CN" altLang="en-US"/>
          </a:p>
        </p:txBody>
      </p:sp>
      <p:sp>
        <p:nvSpPr>
          <p:cNvPr id="125960" name="Text Box 10"/>
          <p:cNvSpPr txBox="1">
            <a:spLocks noChangeArrowheads="1"/>
          </p:cNvSpPr>
          <p:nvPr/>
        </p:nvSpPr>
        <p:spPr bwMode="auto">
          <a:xfrm>
            <a:off x="1247775" y="3716338"/>
            <a:ext cx="950913" cy="396875"/>
          </a:xfrm>
          <a:prstGeom prst="rect">
            <a:avLst/>
          </a:prstGeom>
          <a:noFill/>
          <a:ln w="9525">
            <a:noFill/>
            <a:miter lim="800000"/>
            <a:headEnd/>
            <a:tailEnd/>
          </a:ln>
        </p:spPr>
        <p:txBody>
          <a:bodyPr wrap="none">
            <a:spAutoFit/>
          </a:bodyPr>
          <a:lstStyle/>
          <a:p>
            <a:r>
              <a:rPr lang="zh-CN" altLang="en-US" sz="2000" b="1">
                <a:solidFill>
                  <a:srgbClr val="000000"/>
                </a:solidFill>
                <a:ea typeface="宋体" pitchFamily="2" charset="-122"/>
              </a:rPr>
              <a:t>试验者</a:t>
            </a:r>
          </a:p>
        </p:txBody>
      </p:sp>
      <p:sp>
        <p:nvSpPr>
          <p:cNvPr id="125961" name="Text Box 11"/>
          <p:cNvSpPr txBox="1">
            <a:spLocks noChangeArrowheads="1"/>
          </p:cNvSpPr>
          <p:nvPr/>
        </p:nvSpPr>
        <p:spPr bwMode="auto">
          <a:xfrm>
            <a:off x="2771775" y="3716338"/>
            <a:ext cx="1462088" cy="396875"/>
          </a:xfrm>
          <a:prstGeom prst="rect">
            <a:avLst/>
          </a:prstGeom>
          <a:noFill/>
          <a:ln w="9525">
            <a:noFill/>
            <a:miter lim="800000"/>
            <a:headEnd/>
            <a:tailEnd/>
          </a:ln>
        </p:spPr>
        <p:txBody>
          <a:bodyPr wrap="none">
            <a:spAutoFit/>
          </a:bodyPr>
          <a:lstStyle/>
          <a:p>
            <a:r>
              <a:rPr lang="zh-CN" altLang="en-US" sz="2000" b="1">
                <a:solidFill>
                  <a:srgbClr val="000000"/>
                </a:solidFill>
                <a:ea typeface="宋体" pitchFamily="2" charset="-122"/>
              </a:rPr>
              <a:t>抛硬币次数</a:t>
            </a:r>
          </a:p>
        </p:txBody>
      </p:sp>
      <p:sp>
        <p:nvSpPr>
          <p:cNvPr id="125962" name="Text Box 12"/>
          <p:cNvSpPr txBox="1">
            <a:spLocks noChangeArrowheads="1"/>
          </p:cNvSpPr>
          <p:nvPr/>
        </p:nvSpPr>
        <p:spPr bwMode="auto">
          <a:xfrm>
            <a:off x="4752975" y="3716338"/>
            <a:ext cx="1717675" cy="396875"/>
          </a:xfrm>
          <a:prstGeom prst="rect">
            <a:avLst/>
          </a:prstGeom>
          <a:noFill/>
          <a:ln w="9525">
            <a:noFill/>
            <a:miter lim="800000"/>
            <a:headEnd/>
            <a:tailEnd/>
          </a:ln>
        </p:spPr>
        <p:txBody>
          <a:bodyPr wrap="none">
            <a:spAutoFit/>
          </a:bodyPr>
          <a:lstStyle/>
          <a:p>
            <a:r>
              <a:rPr lang="zh-CN" altLang="en-US" sz="2000" b="1">
                <a:solidFill>
                  <a:srgbClr val="000000"/>
                </a:solidFill>
                <a:ea typeface="宋体" pitchFamily="2" charset="-122"/>
              </a:rPr>
              <a:t>出现正面次数</a:t>
            </a:r>
          </a:p>
        </p:txBody>
      </p:sp>
      <p:sp>
        <p:nvSpPr>
          <p:cNvPr id="125963" name="Text Box 13"/>
          <p:cNvSpPr txBox="1">
            <a:spLocks noChangeArrowheads="1"/>
          </p:cNvSpPr>
          <p:nvPr/>
        </p:nvSpPr>
        <p:spPr bwMode="auto">
          <a:xfrm>
            <a:off x="6810375" y="3716338"/>
            <a:ext cx="1717675" cy="396875"/>
          </a:xfrm>
          <a:prstGeom prst="rect">
            <a:avLst/>
          </a:prstGeom>
          <a:noFill/>
          <a:ln w="9525">
            <a:noFill/>
            <a:miter lim="800000"/>
            <a:headEnd/>
            <a:tailEnd/>
          </a:ln>
        </p:spPr>
        <p:txBody>
          <a:bodyPr wrap="none">
            <a:spAutoFit/>
          </a:bodyPr>
          <a:lstStyle/>
          <a:p>
            <a:r>
              <a:rPr lang="zh-CN" altLang="en-US" sz="2000" b="1">
                <a:solidFill>
                  <a:srgbClr val="000000"/>
                </a:solidFill>
                <a:ea typeface="宋体" pitchFamily="2" charset="-122"/>
              </a:rPr>
              <a:t>出现正面频率</a:t>
            </a:r>
          </a:p>
        </p:txBody>
      </p:sp>
      <p:sp>
        <p:nvSpPr>
          <p:cNvPr id="125964" name="Line 14"/>
          <p:cNvSpPr>
            <a:spLocks noChangeShapeType="1"/>
          </p:cNvSpPr>
          <p:nvPr/>
        </p:nvSpPr>
        <p:spPr bwMode="auto">
          <a:xfrm>
            <a:off x="1171575" y="4173538"/>
            <a:ext cx="7467600" cy="0"/>
          </a:xfrm>
          <a:prstGeom prst="line">
            <a:avLst/>
          </a:prstGeom>
          <a:noFill/>
          <a:ln w="9525">
            <a:solidFill>
              <a:srgbClr val="000000"/>
            </a:solidFill>
            <a:round/>
            <a:headEnd/>
            <a:tailEnd/>
          </a:ln>
        </p:spPr>
        <p:txBody>
          <a:bodyPr/>
          <a:lstStyle/>
          <a:p>
            <a:endParaRPr lang="zh-CN" altLang="en-US"/>
          </a:p>
        </p:txBody>
      </p:sp>
      <p:sp>
        <p:nvSpPr>
          <p:cNvPr id="125965" name="Line 15"/>
          <p:cNvSpPr>
            <a:spLocks noChangeShapeType="1"/>
          </p:cNvSpPr>
          <p:nvPr/>
        </p:nvSpPr>
        <p:spPr bwMode="auto">
          <a:xfrm>
            <a:off x="2689225" y="3665538"/>
            <a:ext cx="0" cy="3048000"/>
          </a:xfrm>
          <a:prstGeom prst="line">
            <a:avLst/>
          </a:prstGeom>
          <a:noFill/>
          <a:ln w="9525">
            <a:solidFill>
              <a:srgbClr val="000000"/>
            </a:solidFill>
            <a:round/>
            <a:headEnd/>
            <a:tailEnd/>
          </a:ln>
        </p:spPr>
        <p:txBody>
          <a:bodyPr/>
          <a:lstStyle/>
          <a:p>
            <a:endParaRPr lang="zh-CN" altLang="en-US"/>
          </a:p>
        </p:txBody>
      </p:sp>
      <p:sp>
        <p:nvSpPr>
          <p:cNvPr id="125966" name="Line 16"/>
          <p:cNvSpPr>
            <a:spLocks noChangeShapeType="1"/>
          </p:cNvSpPr>
          <p:nvPr/>
        </p:nvSpPr>
        <p:spPr bwMode="auto">
          <a:xfrm>
            <a:off x="4448175" y="3640138"/>
            <a:ext cx="0" cy="3048000"/>
          </a:xfrm>
          <a:prstGeom prst="line">
            <a:avLst/>
          </a:prstGeom>
          <a:noFill/>
          <a:ln w="9525">
            <a:solidFill>
              <a:srgbClr val="000000"/>
            </a:solidFill>
            <a:round/>
            <a:headEnd/>
            <a:tailEnd/>
          </a:ln>
        </p:spPr>
        <p:txBody>
          <a:bodyPr/>
          <a:lstStyle/>
          <a:p>
            <a:endParaRPr lang="zh-CN" altLang="en-US"/>
          </a:p>
        </p:txBody>
      </p:sp>
      <p:sp>
        <p:nvSpPr>
          <p:cNvPr id="125967" name="Line 17"/>
          <p:cNvSpPr>
            <a:spLocks noChangeShapeType="1"/>
          </p:cNvSpPr>
          <p:nvPr/>
        </p:nvSpPr>
        <p:spPr bwMode="auto">
          <a:xfrm>
            <a:off x="6657975" y="3640138"/>
            <a:ext cx="0" cy="3048000"/>
          </a:xfrm>
          <a:prstGeom prst="line">
            <a:avLst/>
          </a:prstGeom>
          <a:noFill/>
          <a:ln w="9525">
            <a:solidFill>
              <a:srgbClr val="000000"/>
            </a:solidFill>
            <a:round/>
            <a:headEnd/>
            <a:tailEnd/>
          </a:ln>
        </p:spPr>
        <p:txBody>
          <a:bodyPr/>
          <a:lstStyle/>
          <a:p>
            <a:endParaRPr lang="zh-CN" altLang="en-US"/>
          </a:p>
        </p:txBody>
      </p:sp>
      <p:sp>
        <p:nvSpPr>
          <p:cNvPr id="125968" name="Line 18"/>
          <p:cNvSpPr>
            <a:spLocks noChangeShapeType="1"/>
          </p:cNvSpPr>
          <p:nvPr/>
        </p:nvSpPr>
        <p:spPr bwMode="auto">
          <a:xfrm>
            <a:off x="1171575" y="3640138"/>
            <a:ext cx="0" cy="3048000"/>
          </a:xfrm>
          <a:prstGeom prst="line">
            <a:avLst/>
          </a:prstGeom>
          <a:noFill/>
          <a:ln w="9525">
            <a:solidFill>
              <a:srgbClr val="000000"/>
            </a:solidFill>
            <a:round/>
            <a:headEnd/>
            <a:tailEnd/>
          </a:ln>
        </p:spPr>
        <p:txBody>
          <a:bodyPr/>
          <a:lstStyle/>
          <a:p>
            <a:endParaRPr lang="zh-CN" altLang="en-US"/>
          </a:p>
        </p:txBody>
      </p:sp>
      <p:sp>
        <p:nvSpPr>
          <p:cNvPr id="125969" name="Line 19"/>
          <p:cNvSpPr>
            <a:spLocks noChangeShapeType="1"/>
          </p:cNvSpPr>
          <p:nvPr/>
        </p:nvSpPr>
        <p:spPr bwMode="auto">
          <a:xfrm>
            <a:off x="8639175" y="3640138"/>
            <a:ext cx="0" cy="3048000"/>
          </a:xfrm>
          <a:prstGeom prst="line">
            <a:avLst/>
          </a:prstGeom>
          <a:noFill/>
          <a:ln w="9525">
            <a:solidFill>
              <a:srgbClr val="000000"/>
            </a:solidFill>
            <a:round/>
            <a:headEnd/>
            <a:tailEnd/>
          </a:ln>
        </p:spPr>
        <p:txBody>
          <a:bodyPr/>
          <a:lstStyle/>
          <a:p>
            <a:endParaRPr lang="zh-CN" altLang="en-US"/>
          </a:p>
        </p:txBody>
      </p:sp>
      <p:sp>
        <p:nvSpPr>
          <p:cNvPr id="125970" name="Text Box 20"/>
          <p:cNvSpPr txBox="1">
            <a:spLocks noChangeArrowheads="1"/>
          </p:cNvSpPr>
          <p:nvPr/>
        </p:nvSpPr>
        <p:spPr bwMode="auto">
          <a:xfrm>
            <a:off x="1247775" y="4173538"/>
            <a:ext cx="1225550" cy="396875"/>
          </a:xfrm>
          <a:prstGeom prst="rect">
            <a:avLst/>
          </a:prstGeom>
          <a:noFill/>
          <a:ln w="9525">
            <a:noFill/>
            <a:miter lim="800000"/>
            <a:headEnd/>
            <a:tailEnd/>
          </a:ln>
        </p:spPr>
        <p:txBody>
          <a:bodyPr>
            <a:spAutoFit/>
          </a:bodyPr>
          <a:lstStyle/>
          <a:p>
            <a:r>
              <a:rPr lang="en-US" altLang="zh-CN" sz="2000" b="1">
                <a:solidFill>
                  <a:srgbClr val="000000"/>
                </a:solidFill>
                <a:ea typeface="宋体" pitchFamily="2" charset="-122"/>
              </a:rPr>
              <a:t>Buffon</a:t>
            </a:r>
          </a:p>
        </p:txBody>
      </p:sp>
      <p:sp>
        <p:nvSpPr>
          <p:cNvPr id="125971" name="Line 21"/>
          <p:cNvSpPr>
            <a:spLocks noChangeShapeType="1"/>
          </p:cNvSpPr>
          <p:nvPr/>
        </p:nvSpPr>
        <p:spPr bwMode="auto">
          <a:xfrm>
            <a:off x="1171575" y="4630738"/>
            <a:ext cx="7467600" cy="0"/>
          </a:xfrm>
          <a:prstGeom prst="line">
            <a:avLst/>
          </a:prstGeom>
          <a:noFill/>
          <a:ln w="9525">
            <a:solidFill>
              <a:srgbClr val="000000"/>
            </a:solidFill>
            <a:round/>
            <a:headEnd/>
            <a:tailEnd/>
          </a:ln>
        </p:spPr>
        <p:txBody>
          <a:bodyPr/>
          <a:lstStyle/>
          <a:p>
            <a:endParaRPr lang="zh-CN" altLang="en-US"/>
          </a:p>
        </p:txBody>
      </p:sp>
      <p:sp>
        <p:nvSpPr>
          <p:cNvPr id="125972" name="Text Box 22"/>
          <p:cNvSpPr txBox="1">
            <a:spLocks noChangeArrowheads="1"/>
          </p:cNvSpPr>
          <p:nvPr/>
        </p:nvSpPr>
        <p:spPr bwMode="auto">
          <a:xfrm>
            <a:off x="1177925" y="4602163"/>
            <a:ext cx="1419225" cy="396875"/>
          </a:xfrm>
          <a:prstGeom prst="rect">
            <a:avLst/>
          </a:prstGeom>
          <a:noFill/>
          <a:ln w="9525">
            <a:noFill/>
            <a:miter lim="800000"/>
            <a:headEnd/>
            <a:tailEnd/>
          </a:ln>
        </p:spPr>
        <p:txBody>
          <a:bodyPr wrap="none">
            <a:spAutoFit/>
          </a:bodyPr>
          <a:lstStyle/>
          <a:p>
            <a:r>
              <a:rPr lang="en-US" altLang="zh-CN" sz="2000" b="1">
                <a:solidFill>
                  <a:srgbClr val="000000"/>
                </a:solidFill>
                <a:ea typeface="宋体" pitchFamily="2" charset="-122"/>
              </a:rPr>
              <a:t>De Morgan</a:t>
            </a:r>
          </a:p>
        </p:txBody>
      </p:sp>
      <p:sp>
        <p:nvSpPr>
          <p:cNvPr id="125973" name="Line 23"/>
          <p:cNvSpPr>
            <a:spLocks noChangeShapeType="1"/>
          </p:cNvSpPr>
          <p:nvPr/>
        </p:nvSpPr>
        <p:spPr bwMode="auto">
          <a:xfrm>
            <a:off x="1171575" y="5087938"/>
            <a:ext cx="7467600" cy="0"/>
          </a:xfrm>
          <a:prstGeom prst="line">
            <a:avLst/>
          </a:prstGeom>
          <a:noFill/>
          <a:ln w="9525">
            <a:solidFill>
              <a:srgbClr val="000000"/>
            </a:solidFill>
            <a:round/>
            <a:headEnd/>
            <a:tailEnd/>
          </a:ln>
        </p:spPr>
        <p:txBody>
          <a:bodyPr/>
          <a:lstStyle/>
          <a:p>
            <a:endParaRPr lang="zh-CN" altLang="en-US"/>
          </a:p>
        </p:txBody>
      </p:sp>
      <p:sp>
        <p:nvSpPr>
          <p:cNvPr id="125974" name="Text Box 24"/>
          <p:cNvSpPr txBox="1">
            <a:spLocks noChangeArrowheads="1"/>
          </p:cNvSpPr>
          <p:nvPr/>
        </p:nvSpPr>
        <p:spPr bwMode="auto">
          <a:xfrm>
            <a:off x="1231900" y="5102225"/>
            <a:ext cx="817563" cy="396875"/>
          </a:xfrm>
          <a:prstGeom prst="rect">
            <a:avLst/>
          </a:prstGeom>
          <a:noFill/>
          <a:ln w="9525">
            <a:noFill/>
            <a:miter lim="800000"/>
            <a:headEnd/>
            <a:tailEnd/>
          </a:ln>
        </p:spPr>
        <p:txBody>
          <a:bodyPr wrap="none">
            <a:spAutoFit/>
          </a:bodyPr>
          <a:lstStyle/>
          <a:p>
            <a:r>
              <a:rPr lang="en-US" altLang="zh-CN" sz="2000" b="1">
                <a:solidFill>
                  <a:srgbClr val="000000"/>
                </a:solidFill>
                <a:ea typeface="宋体" pitchFamily="2" charset="-122"/>
              </a:rPr>
              <a:t>Feller</a:t>
            </a:r>
          </a:p>
        </p:txBody>
      </p:sp>
      <p:sp>
        <p:nvSpPr>
          <p:cNvPr id="125975" name="Line 25"/>
          <p:cNvSpPr>
            <a:spLocks noChangeShapeType="1"/>
          </p:cNvSpPr>
          <p:nvPr/>
        </p:nvSpPr>
        <p:spPr bwMode="auto">
          <a:xfrm>
            <a:off x="1171575" y="5468938"/>
            <a:ext cx="7467600" cy="0"/>
          </a:xfrm>
          <a:prstGeom prst="line">
            <a:avLst/>
          </a:prstGeom>
          <a:noFill/>
          <a:ln w="9525">
            <a:solidFill>
              <a:srgbClr val="000000"/>
            </a:solidFill>
            <a:round/>
            <a:headEnd/>
            <a:tailEnd/>
          </a:ln>
        </p:spPr>
        <p:txBody>
          <a:bodyPr/>
          <a:lstStyle/>
          <a:p>
            <a:endParaRPr lang="zh-CN" altLang="en-US"/>
          </a:p>
        </p:txBody>
      </p:sp>
      <p:sp>
        <p:nvSpPr>
          <p:cNvPr id="125976" name="Text Box 26"/>
          <p:cNvSpPr txBox="1">
            <a:spLocks noChangeArrowheads="1"/>
          </p:cNvSpPr>
          <p:nvPr/>
        </p:nvSpPr>
        <p:spPr bwMode="auto">
          <a:xfrm>
            <a:off x="1231900" y="5483225"/>
            <a:ext cx="1058863" cy="396875"/>
          </a:xfrm>
          <a:prstGeom prst="rect">
            <a:avLst/>
          </a:prstGeom>
          <a:noFill/>
          <a:ln w="9525">
            <a:noFill/>
            <a:miter lim="800000"/>
            <a:headEnd/>
            <a:tailEnd/>
          </a:ln>
        </p:spPr>
        <p:txBody>
          <a:bodyPr wrap="none">
            <a:spAutoFit/>
          </a:bodyPr>
          <a:lstStyle/>
          <a:p>
            <a:r>
              <a:rPr lang="en-US" altLang="zh-CN" sz="2000" b="1">
                <a:solidFill>
                  <a:srgbClr val="000000"/>
                </a:solidFill>
                <a:ea typeface="宋体" pitchFamily="2" charset="-122"/>
              </a:rPr>
              <a:t>Pearson</a:t>
            </a:r>
          </a:p>
        </p:txBody>
      </p:sp>
      <p:sp>
        <p:nvSpPr>
          <p:cNvPr id="125977" name="Line 27"/>
          <p:cNvSpPr>
            <a:spLocks noChangeShapeType="1"/>
          </p:cNvSpPr>
          <p:nvPr/>
        </p:nvSpPr>
        <p:spPr bwMode="auto">
          <a:xfrm>
            <a:off x="1171575" y="5849938"/>
            <a:ext cx="7467600" cy="0"/>
          </a:xfrm>
          <a:prstGeom prst="line">
            <a:avLst/>
          </a:prstGeom>
          <a:noFill/>
          <a:ln w="9525">
            <a:solidFill>
              <a:srgbClr val="000000"/>
            </a:solidFill>
            <a:round/>
            <a:headEnd/>
            <a:tailEnd/>
          </a:ln>
        </p:spPr>
        <p:txBody>
          <a:bodyPr/>
          <a:lstStyle/>
          <a:p>
            <a:endParaRPr lang="zh-CN" altLang="en-US"/>
          </a:p>
        </p:txBody>
      </p:sp>
      <p:sp>
        <p:nvSpPr>
          <p:cNvPr id="125978" name="Text Box 28"/>
          <p:cNvSpPr txBox="1">
            <a:spLocks noChangeArrowheads="1"/>
          </p:cNvSpPr>
          <p:nvPr/>
        </p:nvSpPr>
        <p:spPr bwMode="auto">
          <a:xfrm>
            <a:off x="1247775" y="5849938"/>
            <a:ext cx="1058863" cy="396875"/>
          </a:xfrm>
          <a:prstGeom prst="rect">
            <a:avLst/>
          </a:prstGeom>
          <a:noFill/>
          <a:ln w="9525">
            <a:noFill/>
            <a:miter lim="800000"/>
            <a:headEnd/>
            <a:tailEnd/>
          </a:ln>
        </p:spPr>
        <p:txBody>
          <a:bodyPr wrap="none">
            <a:spAutoFit/>
          </a:bodyPr>
          <a:lstStyle/>
          <a:p>
            <a:r>
              <a:rPr lang="en-US" altLang="zh-CN" sz="2000" b="1">
                <a:solidFill>
                  <a:srgbClr val="000000"/>
                </a:solidFill>
                <a:ea typeface="宋体" pitchFamily="2" charset="-122"/>
              </a:rPr>
              <a:t>Pearson</a:t>
            </a:r>
            <a:endParaRPr lang="en-US" altLang="zh-CN" sz="2400" b="1">
              <a:solidFill>
                <a:srgbClr val="000000"/>
              </a:solidFill>
              <a:ea typeface="宋体" pitchFamily="2" charset="-122"/>
            </a:endParaRPr>
          </a:p>
        </p:txBody>
      </p:sp>
      <p:sp>
        <p:nvSpPr>
          <p:cNvPr id="125979" name="Line 29"/>
          <p:cNvSpPr>
            <a:spLocks noChangeShapeType="1"/>
          </p:cNvSpPr>
          <p:nvPr/>
        </p:nvSpPr>
        <p:spPr bwMode="auto">
          <a:xfrm>
            <a:off x="1171575" y="6230938"/>
            <a:ext cx="7467600" cy="0"/>
          </a:xfrm>
          <a:prstGeom prst="line">
            <a:avLst/>
          </a:prstGeom>
          <a:noFill/>
          <a:ln w="9525">
            <a:solidFill>
              <a:srgbClr val="000000"/>
            </a:solidFill>
            <a:round/>
            <a:headEnd/>
            <a:tailEnd/>
          </a:ln>
        </p:spPr>
        <p:txBody>
          <a:bodyPr/>
          <a:lstStyle/>
          <a:p>
            <a:endParaRPr lang="zh-CN" altLang="en-US"/>
          </a:p>
        </p:txBody>
      </p:sp>
      <p:sp>
        <p:nvSpPr>
          <p:cNvPr id="125980" name="Text Box 30"/>
          <p:cNvSpPr txBox="1">
            <a:spLocks noChangeArrowheads="1"/>
          </p:cNvSpPr>
          <p:nvPr/>
        </p:nvSpPr>
        <p:spPr bwMode="auto">
          <a:xfrm>
            <a:off x="1095375" y="6230938"/>
            <a:ext cx="1593850" cy="396875"/>
          </a:xfrm>
          <a:prstGeom prst="rect">
            <a:avLst/>
          </a:prstGeom>
          <a:noFill/>
          <a:ln w="9525">
            <a:noFill/>
            <a:miter lim="800000"/>
            <a:headEnd/>
            <a:tailEnd/>
          </a:ln>
        </p:spPr>
        <p:txBody>
          <a:bodyPr wrap="none">
            <a:spAutoFit/>
          </a:bodyPr>
          <a:lstStyle/>
          <a:p>
            <a:r>
              <a:rPr lang="en-US" altLang="zh-CN" sz="2000" b="1">
                <a:solidFill>
                  <a:srgbClr val="000000"/>
                </a:solidFill>
                <a:ea typeface="宋体" pitchFamily="2" charset="-122"/>
              </a:rPr>
              <a:t>Lomanovskii</a:t>
            </a:r>
          </a:p>
        </p:txBody>
      </p:sp>
      <p:sp>
        <p:nvSpPr>
          <p:cNvPr id="125981" name="Line 31"/>
          <p:cNvSpPr>
            <a:spLocks noChangeShapeType="1"/>
          </p:cNvSpPr>
          <p:nvPr/>
        </p:nvSpPr>
        <p:spPr bwMode="auto">
          <a:xfrm>
            <a:off x="1171575" y="6688138"/>
            <a:ext cx="7467600" cy="0"/>
          </a:xfrm>
          <a:prstGeom prst="line">
            <a:avLst/>
          </a:prstGeom>
          <a:noFill/>
          <a:ln w="9525">
            <a:solidFill>
              <a:srgbClr val="000000"/>
            </a:solidFill>
            <a:round/>
            <a:headEnd/>
            <a:tailEnd/>
          </a:ln>
        </p:spPr>
        <p:txBody>
          <a:bodyPr/>
          <a:lstStyle/>
          <a:p>
            <a:endParaRPr lang="zh-CN" altLang="en-US"/>
          </a:p>
        </p:txBody>
      </p:sp>
      <p:sp>
        <p:nvSpPr>
          <p:cNvPr id="125982" name="Text Box 32"/>
          <p:cNvSpPr txBox="1">
            <a:spLocks noChangeArrowheads="1"/>
          </p:cNvSpPr>
          <p:nvPr/>
        </p:nvSpPr>
        <p:spPr bwMode="auto">
          <a:xfrm>
            <a:off x="2847975" y="4124325"/>
            <a:ext cx="7937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4040</a:t>
            </a:r>
          </a:p>
        </p:txBody>
      </p:sp>
      <p:sp>
        <p:nvSpPr>
          <p:cNvPr id="125983" name="Text Box 33"/>
          <p:cNvSpPr txBox="1">
            <a:spLocks noChangeArrowheads="1"/>
          </p:cNvSpPr>
          <p:nvPr/>
        </p:nvSpPr>
        <p:spPr bwMode="auto">
          <a:xfrm>
            <a:off x="2847975" y="4657725"/>
            <a:ext cx="7937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4092</a:t>
            </a:r>
          </a:p>
        </p:txBody>
      </p:sp>
      <p:sp>
        <p:nvSpPr>
          <p:cNvPr id="125984" name="Text Box 34"/>
          <p:cNvSpPr txBox="1">
            <a:spLocks noChangeArrowheads="1"/>
          </p:cNvSpPr>
          <p:nvPr/>
        </p:nvSpPr>
        <p:spPr bwMode="auto">
          <a:xfrm>
            <a:off x="2771775" y="5087938"/>
            <a:ext cx="1143000" cy="457200"/>
          </a:xfrm>
          <a:prstGeom prst="rect">
            <a:avLst/>
          </a:prstGeom>
          <a:noFill/>
          <a:ln w="9525">
            <a:noFill/>
            <a:miter lim="800000"/>
            <a:headEnd/>
            <a:tailEnd/>
          </a:ln>
        </p:spPr>
        <p:txBody>
          <a:bodyPr>
            <a:spAutoFit/>
          </a:bodyPr>
          <a:lstStyle/>
          <a:p>
            <a:r>
              <a:rPr lang="en-US" altLang="zh-CN" sz="2400" b="1">
                <a:solidFill>
                  <a:srgbClr val="000000"/>
                </a:solidFill>
                <a:ea typeface="宋体" pitchFamily="2" charset="-122"/>
              </a:rPr>
              <a:t>10000</a:t>
            </a:r>
          </a:p>
        </p:txBody>
      </p:sp>
      <p:sp>
        <p:nvSpPr>
          <p:cNvPr id="125985" name="Text Box 35"/>
          <p:cNvSpPr txBox="1">
            <a:spLocks noChangeArrowheads="1"/>
          </p:cNvSpPr>
          <p:nvPr/>
        </p:nvSpPr>
        <p:spPr bwMode="auto">
          <a:xfrm>
            <a:off x="2771775" y="5419725"/>
            <a:ext cx="1219200" cy="457200"/>
          </a:xfrm>
          <a:prstGeom prst="rect">
            <a:avLst/>
          </a:prstGeom>
          <a:noFill/>
          <a:ln w="9525">
            <a:noFill/>
            <a:miter lim="800000"/>
            <a:headEnd/>
            <a:tailEnd/>
          </a:ln>
        </p:spPr>
        <p:txBody>
          <a:bodyPr>
            <a:spAutoFit/>
          </a:bodyPr>
          <a:lstStyle/>
          <a:p>
            <a:r>
              <a:rPr lang="en-US" altLang="zh-CN" sz="2400" b="1">
                <a:solidFill>
                  <a:srgbClr val="000000"/>
                </a:solidFill>
                <a:ea typeface="宋体" pitchFamily="2" charset="-122"/>
              </a:rPr>
              <a:t>12000</a:t>
            </a:r>
          </a:p>
        </p:txBody>
      </p:sp>
      <p:sp>
        <p:nvSpPr>
          <p:cNvPr id="125986" name="Text Box 36"/>
          <p:cNvSpPr txBox="1">
            <a:spLocks noChangeArrowheads="1"/>
          </p:cNvSpPr>
          <p:nvPr/>
        </p:nvSpPr>
        <p:spPr bwMode="auto">
          <a:xfrm>
            <a:off x="2771775" y="5800725"/>
            <a:ext cx="9461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24000</a:t>
            </a:r>
          </a:p>
        </p:txBody>
      </p:sp>
      <p:sp>
        <p:nvSpPr>
          <p:cNvPr id="125987" name="Text Box 37"/>
          <p:cNvSpPr txBox="1">
            <a:spLocks noChangeArrowheads="1"/>
          </p:cNvSpPr>
          <p:nvPr/>
        </p:nvSpPr>
        <p:spPr bwMode="auto">
          <a:xfrm>
            <a:off x="2771775" y="6181725"/>
            <a:ext cx="9461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80640</a:t>
            </a:r>
          </a:p>
        </p:txBody>
      </p:sp>
      <p:sp>
        <p:nvSpPr>
          <p:cNvPr id="125988" name="Text Box 38"/>
          <p:cNvSpPr txBox="1">
            <a:spLocks noChangeArrowheads="1"/>
          </p:cNvSpPr>
          <p:nvPr/>
        </p:nvSpPr>
        <p:spPr bwMode="auto">
          <a:xfrm>
            <a:off x="4829175" y="4124325"/>
            <a:ext cx="7937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2048</a:t>
            </a:r>
          </a:p>
        </p:txBody>
      </p:sp>
      <p:sp>
        <p:nvSpPr>
          <p:cNvPr id="125989" name="Text Box 39"/>
          <p:cNvSpPr txBox="1">
            <a:spLocks noChangeArrowheads="1"/>
          </p:cNvSpPr>
          <p:nvPr/>
        </p:nvSpPr>
        <p:spPr bwMode="auto">
          <a:xfrm>
            <a:off x="4829175" y="4581525"/>
            <a:ext cx="7937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2048</a:t>
            </a:r>
          </a:p>
        </p:txBody>
      </p:sp>
      <p:sp>
        <p:nvSpPr>
          <p:cNvPr id="125990" name="Text Box 40"/>
          <p:cNvSpPr txBox="1">
            <a:spLocks noChangeArrowheads="1"/>
          </p:cNvSpPr>
          <p:nvPr/>
        </p:nvSpPr>
        <p:spPr bwMode="auto">
          <a:xfrm>
            <a:off x="4829175" y="5038725"/>
            <a:ext cx="7937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4979</a:t>
            </a:r>
          </a:p>
        </p:txBody>
      </p:sp>
      <p:sp>
        <p:nvSpPr>
          <p:cNvPr id="125991" name="Text Box 41"/>
          <p:cNvSpPr txBox="1">
            <a:spLocks noChangeArrowheads="1"/>
          </p:cNvSpPr>
          <p:nvPr/>
        </p:nvSpPr>
        <p:spPr bwMode="auto">
          <a:xfrm>
            <a:off x="4829175" y="5419725"/>
            <a:ext cx="7937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6019</a:t>
            </a:r>
          </a:p>
        </p:txBody>
      </p:sp>
      <p:sp>
        <p:nvSpPr>
          <p:cNvPr id="125992" name="Text Box 42"/>
          <p:cNvSpPr txBox="1">
            <a:spLocks noChangeArrowheads="1"/>
          </p:cNvSpPr>
          <p:nvPr/>
        </p:nvSpPr>
        <p:spPr bwMode="auto">
          <a:xfrm>
            <a:off x="4829175" y="5800725"/>
            <a:ext cx="9461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12012</a:t>
            </a:r>
          </a:p>
        </p:txBody>
      </p:sp>
      <p:sp>
        <p:nvSpPr>
          <p:cNvPr id="125993" name="Text Box 43"/>
          <p:cNvSpPr txBox="1">
            <a:spLocks noChangeArrowheads="1"/>
          </p:cNvSpPr>
          <p:nvPr/>
        </p:nvSpPr>
        <p:spPr bwMode="auto">
          <a:xfrm>
            <a:off x="4829175" y="6181725"/>
            <a:ext cx="9461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39699</a:t>
            </a:r>
          </a:p>
        </p:txBody>
      </p:sp>
      <p:sp>
        <p:nvSpPr>
          <p:cNvPr id="125994" name="Text Box 44"/>
          <p:cNvSpPr txBox="1">
            <a:spLocks noChangeArrowheads="1"/>
          </p:cNvSpPr>
          <p:nvPr/>
        </p:nvSpPr>
        <p:spPr bwMode="auto">
          <a:xfrm>
            <a:off x="6886575" y="4249738"/>
            <a:ext cx="1098550" cy="457200"/>
          </a:xfrm>
          <a:prstGeom prst="rect">
            <a:avLst/>
          </a:prstGeom>
          <a:noFill/>
          <a:ln w="9525">
            <a:noFill/>
            <a:miter lim="800000"/>
            <a:headEnd/>
            <a:tailEnd/>
          </a:ln>
        </p:spPr>
        <p:txBody>
          <a:bodyPr wrap="none">
            <a:spAutoFit/>
          </a:bodyPr>
          <a:lstStyle/>
          <a:p>
            <a:r>
              <a:rPr lang="zh-CN" altLang="en-US" sz="2400" b="1">
                <a:solidFill>
                  <a:srgbClr val="000000"/>
                </a:solidFill>
                <a:ea typeface="宋体" pitchFamily="2" charset="-122"/>
              </a:rPr>
              <a:t> </a:t>
            </a:r>
            <a:r>
              <a:rPr lang="en-US" altLang="zh-CN" sz="2400" b="1">
                <a:solidFill>
                  <a:srgbClr val="000000"/>
                </a:solidFill>
                <a:ea typeface="宋体" pitchFamily="2" charset="-122"/>
              </a:rPr>
              <a:t>0.5069</a:t>
            </a:r>
          </a:p>
        </p:txBody>
      </p:sp>
      <p:sp>
        <p:nvSpPr>
          <p:cNvPr id="125995" name="Text Box 45"/>
          <p:cNvSpPr txBox="1">
            <a:spLocks noChangeArrowheads="1"/>
          </p:cNvSpPr>
          <p:nvPr/>
        </p:nvSpPr>
        <p:spPr bwMode="auto">
          <a:xfrm>
            <a:off x="6886575" y="4630738"/>
            <a:ext cx="1098550" cy="457200"/>
          </a:xfrm>
          <a:prstGeom prst="rect">
            <a:avLst/>
          </a:prstGeom>
          <a:noFill/>
          <a:ln w="9525">
            <a:noFill/>
            <a:miter lim="800000"/>
            <a:headEnd/>
            <a:tailEnd/>
          </a:ln>
        </p:spPr>
        <p:txBody>
          <a:bodyPr wrap="none">
            <a:spAutoFit/>
          </a:bodyPr>
          <a:lstStyle/>
          <a:p>
            <a:r>
              <a:rPr lang="zh-CN" altLang="en-US" sz="2400" b="1">
                <a:solidFill>
                  <a:srgbClr val="000000"/>
                </a:solidFill>
                <a:ea typeface="宋体" pitchFamily="2" charset="-122"/>
              </a:rPr>
              <a:t> </a:t>
            </a:r>
            <a:r>
              <a:rPr lang="en-US" altLang="zh-CN" sz="2400" b="1">
                <a:solidFill>
                  <a:srgbClr val="000000"/>
                </a:solidFill>
                <a:ea typeface="宋体" pitchFamily="2" charset="-122"/>
              </a:rPr>
              <a:t>0.5005</a:t>
            </a:r>
          </a:p>
        </p:txBody>
      </p:sp>
      <p:sp>
        <p:nvSpPr>
          <p:cNvPr id="125996" name="Text Box 46"/>
          <p:cNvSpPr txBox="1">
            <a:spLocks noChangeArrowheads="1"/>
          </p:cNvSpPr>
          <p:nvPr/>
        </p:nvSpPr>
        <p:spPr bwMode="auto">
          <a:xfrm>
            <a:off x="6946900" y="5053013"/>
            <a:ext cx="10223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0.4979</a:t>
            </a:r>
          </a:p>
        </p:txBody>
      </p:sp>
      <p:sp>
        <p:nvSpPr>
          <p:cNvPr id="125997" name="Text Box 47"/>
          <p:cNvSpPr txBox="1">
            <a:spLocks noChangeArrowheads="1"/>
          </p:cNvSpPr>
          <p:nvPr/>
        </p:nvSpPr>
        <p:spPr bwMode="auto">
          <a:xfrm>
            <a:off x="6946900" y="5434013"/>
            <a:ext cx="10223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0.5016</a:t>
            </a:r>
          </a:p>
        </p:txBody>
      </p:sp>
      <p:sp>
        <p:nvSpPr>
          <p:cNvPr id="125998" name="Text Box 48"/>
          <p:cNvSpPr txBox="1">
            <a:spLocks noChangeArrowheads="1"/>
          </p:cNvSpPr>
          <p:nvPr/>
        </p:nvSpPr>
        <p:spPr bwMode="auto">
          <a:xfrm>
            <a:off x="6946900" y="5815013"/>
            <a:ext cx="10223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0.5005</a:t>
            </a:r>
          </a:p>
        </p:txBody>
      </p:sp>
      <p:sp>
        <p:nvSpPr>
          <p:cNvPr id="125999" name="Text Box 49"/>
          <p:cNvSpPr txBox="1">
            <a:spLocks noChangeArrowheads="1"/>
          </p:cNvSpPr>
          <p:nvPr/>
        </p:nvSpPr>
        <p:spPr bwMode="auto">
          <a:xfrm>
            <a:off x="6946900" y="6196013"/>
            <a:ext cx="1022350" cy="457200"/>
          </a:xfrm>
          <a:prstGeom prst="rect">
            <a:avLst/>
          </a:prstGeom>
          <a:noFill/>
          <a:ln w="9525">
            <a:noFill/>
            <a:miter lim="800000"/>
            <a:headEnd/>
            <a:tailEnd/>
          </a:ln>
        </p:spPr>
        <p:txBody>
          <a:bodyPr wrap="none">
            <a:spAutoFit/>
          </a:bodyPr>
          <a:lstStyle/>
          <a:p>
            <a:r>
              <a:rPr lang="en-US" altLang="zh-CN" sz="2400" b="1">
                <a:solidFill>
                  <a:srgbClr val="000000"/>
                </a:solidFill>
                <a:ea typeface="宋体" pitchFamily="2" charset="-122"/>
              </a:rPr>
              <a:t>0.4923</a:t>
            </a:r>
          </a:p>
        </p:txBody>
      </p:sp>
      <p:sp>
        <p:nvSpPr>
          <p:cNvPr id="126000" name="Rectangle 50"/>
          <p:cNvSpPr>
            <a:spLocks noChangeArrowheads="1"/>
          </p:cNvSpPr>
          <p:nvPr/>
        </p:nvSpPr>
        <p:spPr bwMode="auto">
          <a:xfrm>
            <a:off x="900113" y="1628775"/>
            <a:ext cx="7921625" cy="1552575"/>
          </a:xfrm>
          <a:prstGeom prst="rect">
            <a:avLst/>
          </a:prstGeom>
          <a:noFill/>
          <a:ln w="9525">
            <a:noFill/>
            <a:miter lim="800000"/>
            <a:headEnd/>
            <a:tailEnd/>
          </a:ln>
        </p:spPr>
        <p:txBody>
          <a:bodyPr>
            <a:spAutoFit/>
          </a:bodyPr>
          <a:lstStyle/>
          <a:p>
            <a:pPr fontAlgn="t">
              <a:spcBef>
                <a:spcPct val="50000"/>
              </a:spcBef>
            </a:pPr>
            <a:r>
              <a:rPr lang="zh-CN" altLang="en-US" sz="2400" b="1">
                <a:solidFill>
                  <a:srgbClr val="000000"/>
                </a:solidFill>
                <a:latin typeface="宋体" pitchFamily="2" charset="-122"/>
                <a:ea typeface="宋体" pitchFamily="2" charset="-122"/>
              </a:rPr>
              <a:t>表</a:t>
            </a:r>
            <a:r>
              <a:rPr lang="en-US" altLang="zh-CN" sz="2400" b="1">
                <a:solidFill>
                  <a:srgbClr val="000000"/>
                </a:solidFill>
                <a:latin typeface="宋体" pitchFamily="2" charset="-122"/>
                <a:ea typeface="宋体" pitchFamily="2" charset="-122"/>
              </a:rPr>
              <a:t>1.1</a:t>
            </a:r>
            <a:r>
              <a:rPr lang="zh-CN" altLang="en-US" sz="2400" b="1">
                <a:solidFill>
                  <a:srgbClr val="000000"/>
                </a:solidFill>
                <a:latin typeface="宋体" pitchFamily="2" charset="-122"/>
                <a:ea typeface="宋体" pitchFamily="2" charset="-122"/>
              </a:rPr>
              <a:t>列出</a:t>
            </a:r>
            <a:r>
              <a:rPr lang="en-US" altLang="zh-CN" sz="2400" b="1">
                <a:solidFill>
                  <a:srgbClr val="000000"/>
                </a:solidFill>
                <a:latin typeface="宋体" pitchFamily="2" charset="-122"/>
                <a:ea typeface="宋体" pitchFamily="2" charset="-122"/>
              </a:rPr>
              <a:t>Buffon</a:t>
            </a:r>
            <a:r>
              <a:rPr lang="zh-CN" altLang="en-US" sz="2400" b="1">
                <a:solidFill>
                  <a:srgbClr val="000000"/>
                </a:solidFill>
                <a:latin typeface="宋体" pitchFamily="2" charset="-122"/>
                <a:ea typeface="宋体" pitchFamily="2" charset="-122"/>
              </a:rPr>
              <a:t>等人连续抛掷均匀硬币所得的结果。从表中数据可以看到，当抛掷次数很大时，正面出现的频率非常接近</a:t>
            </a:r>
            <a:r>
              <a:rPr lang="en-US" altLang="zh-CN" sz="2400" b="1">
                <a:solidFill>
                  <a:srgbClr val="000000"/>
                </a:solidFill>
                <a:latin typeface="宋体" pitchFamily="2" charset="-122"/>
                <a:ea typeface="宋体" pitchFamily="2" charset="-122"/>
              </a:rPr>
              <a:t>0.5</a:t>
            </a:r>
            <a:r>
              <a:rPr lang="zh-CN" altLang="en-US" sz="2400" b="1">
                <a:solidFill>
                  <a:srgbClr val="000000"/>
                </a:solidFill>
                <a:latin typeface="宋体" pitchFamily="2" charset="-122"/>
                <a:ea typeface="宋体" pitchFamily="2" charset="-122"/>
              </a:rPr>
              <a:t>，就是说，出现正面与出现反面的机会差不多各占一半。</a:t>
            </a:r>
          </a:p>
        </p:txBody>
      </p:sp>
    </p:spTree>
  </p:cSld>
  <p:clrMapOvr>
    <a:masterClrMapping/>
  </p:clrMapOvr>
  <p:transition spd="slow">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2" name="Rectangle 4"/>
          <p:cNvSpPr>
            <a:spLocks noChangeArrowheads="1"/>
          </p:cNvSpPr>
          <p:nvPr/>
        </p:nvSpPr>
        <p:spPr bwMode="auto">
          <a:xfrm>
            <a:off x="1079500" y="1989138"/>
            <a:ext cx="7740650" cy="2227262"/>
          </a:xfrm>
          <a:prstGeom prst="rect">
            <a:avLst/>
          </a:prstGeom>
          <a:noFill/>
          <a:ln w="9525">
            <a:noFill/>
            <a:miter lim="800000"/>
            <a:headEnd/>
            <a:tailEnd/>
          </a:ln>
        </p:spPr>
        <p:txBody>
          <a:bodyPr>
            <a:spAutoFit/>
          </a:bodyPr>
          <a:lstStyle/>
          <a:p>
            <a:r>
              <a:rPr lang="zh-CN" altLang="en-US" sz="2000" b="1">
                <a:ea typeface="宋体" pitchFamily="2" charset="-122"/>
              </a:rPr>
              <a:t>        </a:t>
            </a:r>
            <a:r>
              <a:rPr lang="zh-CN" altLang="en-US">
                <a:ea typeface="楷体_GB2312" pitchFamily="49" charset="-122"/>
              </a:rPr>
              <a:t>上面的试验的结果表明，在相同条件下大量地重复某一随机试验时，各可能结果出现的频率稳定在某个确定的数值附近。称这种性质为</a:t>
            </a:r>
            <a:r>
              <a:rPr lang="zh-CN" altLang="en-US" b="1">
                <a:solidFill>
                  <a:schemeClr val="accent2"/>
                </a:solidFill>
                <a:ea typeface="楷体_GB2312" pitchFamily="49" charset="-122"/>
              </a:rPr>
              <a:t>频率的稳定性</a:t>
            </a:r>
            <a:r>
              <a:rPr lang="zh-CN" altLang="en-US">
                <a:ea typeface="楷体_GB2312" pitchFamily="49" charset="-122"/>
              </a:rPr>
              <a:t>。频率的稳定性的存在，标志着随机现象也有它的数量规律性。</a:t>
            </a:r>
            <a:endParaRPr lang="zh-CN" altLang="en-US">
              <a:solidFill>
                <a:schemeClr val="accent2"/>
              </a:solidFill>
              <a:ea typeface="楷体_GB2312" pitchFamily="49" charset="-122"/>
            </a:endParaRPr>
          </a:p>
        </p:txBody>
      </p:sp>
      <p:sp>
        <p:nvSpPr>
          <p:cNvPr id="126979" name="Rectangle 5"/>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随机事件及其概率 </a:t>
            </a:r>
            <a:r>
              <a:rPr lang="en-US" altLang="zh-CN" b="1" smtClean="0">
                <a:ea typeface="宋体" pitchFamily="2" charset="-122"/>
              </a:rPr>
              <a:t>(Cont.)</a:t>
            </a:r>
            <a:br>
              <a:rPr lang="en-US" altLang="zh-CN" b="1" smtClean="0">
                <a:ea typeface="宋体" pitchFamily="2" charset="-122"/>
              </a:rPr>
            </a:br>
            <a:endParaRPr lang="en-US" altLang="zh-CN" b="1" smtClean="0">
              <a:ea typeface="宋体" pitchFamily="2" charset="-122"/>
            </a:endParaRPr>
          </a:p>
        </p:txBody>
      </p:sp>
      <p:sp>
        <p:nvSpPr>
          <p:cNvPr id="126980" name="Text Box 6"/>
          <p:cNvSpPr txBox="1">
            <a:spLocks noChangeArrowheads="1"/>
          </p:cNvSpPr>
          <p:nvPr/>
        </p:nvSpPr>
        <p:spPr bwMode="auto">
          <a:xfrm>
            <a:off x="1476375" y="4508500"/>
            <a:ext cx="7127875" cy="1373188"/>
          </a:xfrm>
          <a:prstGeom prst="rect">
            <a:avLst/>
          </a:prstGeom>
          <a:noFill/>
          <a:ln w="9525">
            <a:noFill/>
            <a:miter lim="800000"/>
            <a:headEnd/>
            <a:tailEnd/>
          </a:ln>
        </p:spPr>
        <p:txBody>
          <a:bodyPr>
            <a:spAutoFit/>
          </a:bodyPr>
          <a:lstStyle/>
          <a:p>
            <a:r>
              <a:rPr lang="zh-CN" altLang="en-US" b="1">
                <a:ea typeface="宋体" pitchFamily="2" charset="-122"/>
              </a:rPr>
              <a:t>发生的频率有稳定性的事件称为</a:t>
            </a:r>
            <a:r>
              <a:rPr lang="zh-CN" altLang="en-US" b="1">
                <a:solidFill>
                  <a:srgbClr val="0000CC"/>
                </a:solidFill>
                <a:ea typeface="宋体" pitchFamily="2" charset="-122"/>
              </a:rPr>
              <a:t>随机事件</a:t>
            </a:r>
            <a:r>
              <a:rPr lang="zh-CN" altLang="en-US" b="1">
                <a:ea typeface="宋体" pitchFamily="2" charset="-122"/>
              </a:rPr>
              <a:t>，简称</a:t>
            </a:r>
            <a:r>
              <a:rPr lang="zh-CN" altLang="en-US" b="1">
                <a:solidFill>
                  <a:srgbClr val="0000CC"/>
                </a:solidFill>
                <a:ea typeface="宋体" pitchFamily="2" charset="-122"/>
              </a:rPr>
              <a:t>事件</a:t>
            </a:r>
            <a:r>
              <a:rPr lang="zh-CN" altLang="en-US" b="1">
                <a:ea typeface="宋体" pitchFamily="2" charset="-122"/>
              </a:rPr>
              <a:t>，频率摆动的中心叫作该随机事件的</a:t>
            </a:r>
            <a:r>
              <a:rPr lang="zh-CN" altLang="en-US" b="1">
                <a:solidFill>
                  <a:srgbClr val="0000CC"/>
                </a:solidFill>
                <a:ea typeface="宋体" pitchFamily="2" charset="-122"/>
              </a:rPr>
              <a:t>概率</a:t>
            </a:r>
            <a:r>
              <a:rPr lang="zh-CN" altLang="en-US" b="1">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3892"/>
                                        </p:tgtEl>
                                        <p:attrNameLst>
                                          <p:attrName>style.visibility</p:attrName>
                                        </p:attrNameLst>
                                      </p:cBhvr>
                                      <p:to>
                                        <p:strVal val="visible"/>
                                      </p:to>
                                    </p:set>
                                    <p:animEffect transition="in" filter="wipe(left)">
                                      <p:cBhvr>
                                        <p:cTn id="7" dur="500"/>
                                        <p:tgtEl>
                                          <p:spTgt spid="93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随机事件及其概率 </a:t>
            </a:r>
            <a:r>
              <a:rPr lang="en-US" altLang="zh-CN" b="1" smtClean="0">
                <a:ea typeface="宋体" pitchFamily="2" charset="-122"/>
              </a:rPr>
              <a:t>(Cont.)</a:t>
            </a:r>
            <a:br>
              <a:rPr lang="en-US" altLang="zh-CN" b="1" smtClean="0">
                <a:ea typeface="宋体" pitchFamily="2" charset="-122"/>
              </a:rPr>
            </a:br>
            <a:endParaRPr lang="en-US" altLang="zh-CN" b="1" smtClean="0">
              <a:ea typeface="宋体" pitchFamily="2" charset="-122"/>
            </a:endParaRPr>
          </a:p>
        </p:txBody>
      </p:sp>
      <p:grpSp>
        <p:nvGrpSpPr>
          <p:cNvPr id="2" name="Group 5"/>
          <p:cNvGrpSpPr>
            <a:grpSpLocks/>
          </p:cNvGrpSpPr>
          <p:nvPr/>
        </p:nvGrpSpPr>
        <p:grpSpPr bwMode="auto">
          <a:xfrm>
            <a:off x="971550" y="1844675"/>
            <a:ext cx="8001000" cy="2428875"/>
            <a:chOff x="432" y="1968"/>
            <a:chExt cx="5040" cy="1530"/>
          </a:xfrm>
        </p:grpSpPr>
        <p:sp>
          <p:nvSpPr>
            <p:cNvPr id="128004" name="Text Box 6"/>
            <p:cNvSpPr txBox="1">
              <a:spLocks noChangeArrowheads="1"/>
            </p:cNvSpPr>
            <p:nvPr/>
          </p:nvSpPr>
          <p:spPr bwMode="auto">
            <a:xfrm>
              <a:off x="432" y="1968"/>
              <a:ext cx="5040" cy="1530"/>
            </a:xfrm>
            <a:prstGeom prst="rect">
              <a:avLst/>
            </a:prstGeom>
            <a:noFill/>
            <a:ln w="9525">
              <a:noFill/>
              <a:miter lim="800000"/>
              <a:headEnd/>
              <a:tailEnd/>
            </a:ln>
          </p:spPr>
          <p:txBody>
            <a:bodyPr>
              <a:spAutoFit/>
            </a:bodyPr>
            <a:lstStyle/>
            <a:p>
              <a:pPr>
                <a:lnSpc>
                  <a:spcPct val="120000"/>
                </a:lnSpc>
              </a:pPr>
              <a:r>
                <a:rPr lang="zh-CN" altLang="en-US" sz="3200" b="1">
                  <a:solidFill>
                    <a:srgbClr val="000000"/>
                  </a:solidFill>
                  <a:latin typeface="楷体_GB2312" pitchFamily="49" charset="-122"/>
                  <a:ea typeface="楷体_GB2312" pitchFamily="49" charset="-122"/>
                </a:rPr>
                <a:t>               指的是：当各轮试验次数</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1</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2</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a:t>
              </a:r>
              <a:r>
                <a:rPr lang="en-US" altLang="zh-CN" sz="3200" b="1">
                  <a:solidFill>
                    <a:srgbClr val="000000"/>
                  </a:solidFill>
                  <a:ea typeface="楷体_GB2312" pitchFamily="49" charset="-122"/>
                </a:rPr>
                <a:t>,</a:t>
              </a:r>
              <a:r>
                <a:rPr lang="en-US" altLang="zh-CN" sz="3200" b="1" i="1">
                  <a:solidFill>
                    <a:srgbClr val="000000"/>
                  </a:solidFill>
                  <a:ea typeface="楷体_GB2312" pitchFamily="49" charset="-122"/>
                </a:rPr>
                <a:t>n</a:t>
              </a:r>
              <a:r>
                <a:rPr lang="en-US" altLang="zh-CN" sz="3200" b="1" baseline="-25000">
                  <a:solidFill>
                    <a:srgbClr val="000000"/>
                  </a:solidFill>
                  <a:ea typeface="楷体_GB2312" pitchFamily="49" charset="-122"/>
                </a:rPr>
                <a:t>s</a:t>
              </a:r>
              <a:r>
                <a:rPr lang="en-US" altLang="zh-CN" sz="32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rPr>
                <a:t>充分大时，在各轮试验中事件</a:t>
              </a:r>
              <a:r>
                <a:rPr lang="en-US" altLang="zh-CN" sz="3200" b="1" i="1">
                  <a:solidFill>
                    <a:srgbClr val="000000"/>
                  </a:solidFill>
                  <a:ea typeface="楷体_GB2312" pitchFamily="49" charset="-122"/>
                </a:rPr>
                <a:t>A</a:t>
              </a:r>
              <a:r>
                <a:rPr lang="zh-CN" altLang="en-US" sz="3200" b="1">
                  <a:solidFill>
                    <a:srgbClr val="000000"/>
                  </a:solidFill>
                  <a:latin typeface="楷体_GB2312" pitchFamily="49" charset="-122"/>
                  <a:ea typeface="楷体_GB2312" pitchFamily="49" charset="-122"/>
                </a:rPr>
                <a:t>出现的频率之间、或者它们与某个平均值相差甚微。 </a:t>
              </a:r>
            </a:p>
          </p:txBody>
        </p:sp>
        <p:sp>
          <p:nvSpPr>
            <p:cNvPr id="128005" name="Rectangle 7"/>
            <p:cNvSpPr>
              <a:spLocks noChangeArrowheads="1"/>
            </p:cNvSpPr>
            <p:nvPr/>
          </p:nvSpPr>
          <p:spPr bwMode="auto">
            <a:xfrm>
              <a:off x="768" y="2016"/>
              <a:ext cx="1584" cy="365"/>
            </a:xfrm>
            <a:prstGeom prst="rect">
              <a:avLst/>
            </a:prstGeom>
            <a:solidFill>
              <a:srgbClr val="00CC99"/>
            </a:solidFill>
            <a:ln w="9525">
              <a:noFill/>
              <a:miter lim="800000"/>
              <a:headEnd/>
              <a:tailEnd/>
            </a:ln>
          </p:spPr>
          <p:txBody>
            <a:bodyPr>
              <a:spAutoFit/>
            </a:bodyPr>
            <a:lstStyle/>
            <a:p>
              <a:r>
                <a:rPr lang="zh-CN" altLang="en-US" sz="3200" b="1">
                  <a:solidFill>
                    <a:srgbClr val="000000"/>
                  </a:solidFill>
                  <a:latin typeface="楷体_GB2312" pitchFamily="49" charset="-122"/>
                  <a:ea typeface="楷体_GB2312" pitchFamily="49" charset="-122"/>
                </a:rPr>
                <a:t> 频率稳定性</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40" name="Rectangle 4"/>
          <p:cNvSpPr>
            <a:spLocks noChangeArrowheads="1"/>
          </p:cNvSpPr>
          <p:nvPr/>
        </p:nvSpPr>
        <p:spPr bwMode="auto">
          <a:xfrm>
            <a:off x="1006475" y="1484313"/>
            <a:ext cx="7704138" cy="1373187"/>
          </a:xfrm>
          <a:prstGeom prst="rect">
            <a:avLst/>
          </a:prstGeom>
          <a:noFill/>
          <a:ln w="9525">
            <a:noFill/>
            <a:miter lim="800000"/>
            <a:headEnd/>
            <a:tailEnd/>
          </a:ln>
        </p:spPr>
        <p:txBody>
          <a:bodyPr>
            <a:spAutoFit/>
          </a:bodyPr>
          <a:lstStyle/>
          <a:p>
            <a:r>
              <a:rPr lang="zh-CN" altLang="en-US" b="1">
                <a:latin typeface="楷体_GB2312" pitchFamily="49" charset="-122"/>
                <a:ea typeface="楷体_GB2312" pitchFamily="49" charset="-122"/>
              </a:rPr>
              <a:t> 若事件</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在 </a:t>
            </a:r>
            <a:r>
              <a:rPr lang="en-US" altLang="zh-CN" b="1">
                <a:latin typeface="楷体_GB2312" pitchFamily="49" charset="-122"/>
                <a:ea typeface="楷体_GB2312" pitchFamily="49" charset="-122"/>
              </a:rPr>
              <a:t>n </a:t>
            </a:r>
            <a:r>
              <a:rPr lang="zh-CN" altLang="en-US" b="1">
                <a:latin typeface="楷体_GB2312" pitchFamily="49" charset="-122"/>
                <a:ea typeface="楷体_GB2312" pitchFamily="49" charset="-122"/>
              </a:rPr>
              <a:t>次试验中发生了</a:t>
            </a:r>
            <a:r>
              <a:rPr lang="en-US" altLang="zh-CN" b="1">
                <a:latin typeface="楷体_GB2312" pitchFamily="49" charset="-122"/>
                <a:ea typeface="楷体_GB2312" pitchFamily="49" charset="-122"/>
              </a:rPr>
              <a:t>m </a:t>
            </a:r>
            <a:r>
              <a:rPr lang="en-US" altLang="zh-CN" b="1" i="1">
                <a:latin typeface="楷体_GB2312" pitchFamily="49" charset="-122"/>
                <a:ea typeface="楷体_GB2312" pitchFamily="49" charset="-122"/>
              </a:rPr>
              <a:t>            </a:t>
            </a:r>
            <a:r>
              <a:rPr lang="zh-CN" altLang="en-US" b="1">
                <a:latin typeface="楷体_GB2312" pitchFamily="49" charset="-122"/>
                <a:ea typeface="楷体_GB2312" pitchFamily="49" charset="-122"/>
              </a:rPr>
              <a:t>次，则量      称为事件</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在</a:t>
            </a:r>
            <a:r>
              <a:rPr lang="en-US" altLang="zh-CN" b="1">
                <a:latin typeface="楷体_GB2312" pitchFamily="49" charset="-122"/>
                <a:ea typeface="楷体_GB2312" pitchFamily="49" charset="-122"/>
              </a:rPr>
              <a:t>n </a:t>
            </a:r>
            <a:r>
              <a:rPr lang="zh-CN" altLang="en-US" b="1">
                <a:latin typeface="楷体_GB2312" pitchFamily="49" charset="-122"/>
                <a:ea typeface="楷体_GB2312" pitchFamily="49" charset="-122"/>
              </a:rPr>
              <a:t>次试验中发生的</a:t>
            </a:r>
            <a:r>
              <a:rPr lang="zh-CN" altLang="en-US" b="1">
                <a:solidFill>
                  <a:schemeClr val="accent2"/>
                </a:solidFill>
                <a:latin typeface="楷体_GB2312" pitchFamily="49" charset="-122"/>
                <a:ea typeface="楷体_GB2312" pitchFamily="49" charset="-122"/>
              </a:rPr>
              <a:t>频率</a:t>
            </a:r>
            <a:r>
              <a:rPr lang="zh-CN" altLang="en-US" b="1">
                <a:latin typeface="楷体_GB2312" pitchFamily="49" charset="-122"/>
                <a:ea typeface="楷体_GB2312" pitchFamily="49" charset="-122"/>
              </a:rPr>
              <a:t>，记作     ，即：      </a:t>
            </a:r>
            <a:r>
              <a:rPr lang="en-US" altLang="zh-CN" b="1">
                <a:latin typeface="楷体_GB2312" pitchFamily="49" charset="-122"/>
                <a:ea typeface="楷体_GB2312" pitchFamily="49" charset="-122"/>
              </a:rPr>
              <a:t>.</a:t>
            </a:r>
          </a:p>
        </p:txBody>
      </p:sp>
      <p:graphicFrame>
        <p:nvGraphicFramePr>
          <p:cNvPr id="935941" name="Object 5"/>
          <p:cNvGraphicFramePr>
            <a:graphicFrameLocks noChangeAspect="1"/>
          </p:cNvGraphicFramePr>
          <p:nvPr/>
        </p:nvGraphicFramePr>
        <p:xfrm>
          <a:off x="6300788" y="1628775"/>
          <a:ext cx="1512887" cy="369888"/>
        </p:xfrm>
        <a:graphic>
          <a:graphicData uri="http://schemas.openxmlformats.org/presentationml/2006/ole">
            <p:oleObj spid="_x0000_s18434" name="公式" r:id="rId3" imgW="1663560" imgH="406080" progId="Equation.3">
              <p:embed/>
            </p:oleObj>
          </a:graphicData>
        </a:graphic>
      </p:graphicFrame>
      <p:graphicFrame>
        <p:nvGraphicFramePr>
          <p:cNvPr id="935942" name="Object 6"/>
          <p:cNvGraphicFramePr>
            <a:graphicFrameLocks noChangeAspect="1"/>
          </p:cNvGraphicFramePr>
          <p:nvPr/>
        </p:nvGraphicFramePr>
        <p:xfrm>
          <a:off x="2700338" y="2060575"/>
          <a:ext cx="723900" cy="317500"/>
        </p:xfrm>
        <a:graphic>
          <a:graphicData uri="http://schemas.openxmlformats.org/presentationml/2006/ole">
            <p:oleObj spid="_x0000_s18435" name="公式" r:id="rId4" imgW="723600" imgH="317160" progId="Equation.3">
              <p:embed/>
            </p:oleObj>
          </a:graphicData>
        </a:graphic>
      </p:graphicFrame>
      <p:graphicFrame>
        <p:nvGraphicFramePr>
          <p:cNvPr id="935943" name="Object 7"/>
          <p:cNvGraphicFramePr>
            <a:graphicFrameLocks noChangeAspect="1"/>
          </p:cNvGraphicFramePr>
          <p:nvPr/>
        </p:nvGraphicFramePr>
        <p:xfrm>
          <a:off x="2916238" y="2420938"/>
          <a:ext cx="863600" cy="396875"/>
        </p:xfrm>
        <a:graphic>
          <a:graphicData uri="http://schemas.openxmlformats.org/presentationml/2006/ole">
            <p:oleObj spid="_x0000_s18436" name="公式" r:id="rId5" imgW="939600" imgH="431640" progId="Equation.3">
              <p:embed/>
            </p:oleObj>
          </a:graphicData>
        </a:graphic>
      </p:graphicFrame>
      <p:grpSp>
        <p:nvGrpSpPr>
          <p:cNvPr id="2" name="Group 8"/>
          <p:cNvGrpSpPr>
            <a:grpSpLocks/>
          </p:cNvGrpSpPr>
          <p:nvPr/>
        </p:nvGrpSpPr>
        <p:grpSpPr bwMode="auto">
          <a:xfrm>
            <a:off x="4716463" y="2276475"/>
            <a:ext cx="1160462" cy="869950"/>
            <a:chOff x="1045" y="1797"/>
            <a:chExt cx="2051" cy="1615"/>
          </a:xfrm>
        </p:grpSpPr>
        <p:graphicFrame>
          <p:nvGraphicFramePr>
            <p:cNvPr id="18439" name="Object 9"/>
            <p:cNvGraphicFramePr>
              <a:graphicFrameLocks noChangeAspect="1"/>
            </p:cNvGraphicFramePr>
            <p:nvPr/>
          </p:nvGraphicFramePr>
          <p:xfrm>
            <a:off x="1308" y="1797"/>
            <a:ext cx="1788" cy="1278"/>
          </p:xfrm>
          <a:graphic>
            <a:graphicData uri="http://schemas.openxmlformats.org/presentationml/2006/ole">
              <p:oleObj spid="_x0000_s18439" name="公式" r:id="rId6" imgW="1104840" imgH="838080" progId="Equation.3">
                <p:embed/>
              </p:oleObj>
            </a:graphicData>
          </a:graphic>
        </p:graphicFrame>
        <p:sp>
          <p:nvSpPr>
            <p:cNvPr id="18446" name="Text Box 10"/>
            <p:cNvSpPr txBox="1">
              <a:spLocks noChangeArrowheads="1"/>
            </p:cNvSpPr>
            <p:nvPr/>
          </p:nvSpPr>
          <p:spPr bwMode="auto">
            <a:xfrm>
              <a:off x="1045" y="2222"/>
              <a:ext cx="326" cy="1190"/>
            </a:xfrm>
            <a:prstGeom prst="rect">
              <a:avLst/>
            </a:prstGeom>
            <a:noFill/>
            <a:ln w="9525">
              <a:noFill/>
              <a:miter lim="800000"/>
              <a:headEnd/>
              <a:tailEnd/>
            </a:ln>
          </p:spPr>
          <p:txBody>
            <a:bodyPr wrap="none">
              <a:spAutoFit/>
            </a:bodyPr>
            <a:lstStyle/>
            <a:p>
              <a:endParaRPr lang="zh-CN" altLang="en-US" sz="3600">
                <a:solidFill>
                  <a:srgbClr val="FFFF99"/>
                </a:solidFill>
                <a:ea typeface="楷体_GB2312" pitchFamily="49" charset="-122"/>
              </a:endParaRPr>
            </a:p>
          </p:txBody>
        </p:sp>
      </p:grpSp>
      <p:sp>
        <p:nvSpPr>
          <p:cNvPr id="935947" name="Rectangle 11"/>
          <p:cNvSpPr>
            <a:spLocks noChangeArrowheads="1"/>
          </p:cNvSpPr>
          <p:nvPr/>
        </p:nvSpPr>
        <p:spPr bwMode="auto">
          <a:xfrm>
            <a:off x="1258888" y="2997200"/>
            <a:ext cx="7488237" cy="2654300"/>
          </a:xfrm>
          <a:prstGeom prst="rect">
            <a:avLst/>
          </a:prstGeom>
          <a:noFill/>
          <a:ln w="9525">
            <a:noFill/>
            <a:miter lim="800000"/>
            <a:headEnd/>
            <a:tailEnd/>
          </a:ln>
        </p:spPr>
        <p:txBody>
          <a:bodyPr>
            <a:spAutoFit/>
          </a:bodyPr>
          <a:lstStyle/>
          <a:p>
            <a:r>
              <a:rPr lang="zh-CN" altLang="en-US" b="1">
                <a:ea typeface="楷体_GB2312" pitchFamily="49" charset="-122"/>
              </a:rPr>
              <a:t>如果频率          稳定地在某一数值</a:t>
            </a:r>
            <a:r>
              <a:rPr lang="en-US" altLang="zh-CN" b="1">
                <a:ea typeface="楷体_GB2312" pitchFamily="49" charset="-122"/>
              </a:rPr>
              <a:t>p</a:t>
            </a:r>
            <a:r>
              <a:rPr lang="zh-CN" altLang="en-US" b="1">
                <a:ea typeface="楷体_GB2312" pitchFamily="49" charset="-122"/>
              </a:rPr>
              <a:t>左右摆动，而且随着实验次数的增多这种摆动的幅度变小，则称：</a:t>
            </a:r>
          </a:p>
          <a:p>
            <a:r>
              <a:rPr lang="en-US" altLang="zh-CN" b="1">
                <a:ea typeface="楷体_GB2312" pitchFamily="49" charset="-122"/>
              </a:rPr>
              <a:t>A</a:t>
            </a:r>
            <a:r>
              <a:rPr lang="zh-CN" altLang="en-US" b="1">
                <a:ea typeface="楷体_GB2312" pitchFamily="49" charset="-122"/>
              </a:rPr>
              <a:t>为</a:t>
            </a:r>
            <a:r>
              <a:rPr lang="zh-CN" altLang="en-US" b="1">
                <a:solidFill>
                  <a:srgbClr val="0000CC"/>
                </a:solidFill>
                <a:ea typeface="楷体_GB2312" pitchFamily="49" charset="-122"/>
              </a:rPr>
              <a:t>随机事件</a:t>
            </a:r>
            <a:r>
              <a:rPr lang="zh-CN" altLang="en-US" b="1">
                <a:ea typeface="楷体_GB2312" pitchFamily="49" charset="-122"/>
              </a:rPr>
              <a:t>，</a:t>
            </a:r>
            <a:r>
              <a:rPr lang="en-US" altLang="zh-CN" b="1">
                <a:ea typeface="楷体_GB2312" pitchFamily="49" charset="-122"/>
              </a:rPr>
              <a:t>P(A)=p</a:t>
            </a:r>
            <a:r>
              <a:rPr lang="zh-CN" altLang="en-US" b="1">
                <a:ea typeface="楷体_GB2312" pitchFamily="49" charset="-122"/>
              </a:rPr>
              <a:t>为随机事件</a:t>
            </a:r>
            <a:r>
              <a:rPr lang="en-US" altLang="zh-CN" b="1">
                <a:ea typeface="楷体_GB2312" pitchFamily="49" charset="-122"/>
              </a:rPr>
              <a:t>A</a:t>
            </a:r>
            <a:r>
              <a:rPr lang="zh-CN" altLang="en-US" b="1">
                <a:ea typeface="楷体_GB2312" pitchFamily="49" charset="-122"/>
              </a:rPr>
              <a:t>发生的</a:t>
            </a:r>
            <a:r>
              <a:rPr lang="zh-CN" altLang="en-US" b="1">
                <a:solidFill>
                  <a:srgbClr val="0000CC"/>
                </a:solidFill>
                <a:ea typeface="楷体_GB2312" pitchFamily="49" charset="-122"/>
              </a:rPr>
              <a:t>概率</a:t>
            </a:r>
            <a:r>
              <a:rPr lang="zh-CN" altLang="en-US" b="1">
                <a:ea typeface="楷体_GB2312" pitchFamily="49" charset="-122"/>
              </a:rPr>
              <a:t>。</a:t>
            </a:r>
          </a:p>
          <a:p>
            <a:r>
              <a:rPr lang="zh-CN" altLang="en-US" b="1">
                <a:ea typeface="楷体_GB2312" pitchFamily="49" charset="-122"/>
              </a:rPr>
              <a:t>它满足不等式：</a:t>
            </a:r>
          </a:p>
        </p:txBody>
      </p:sp>
      <p:graphicFrame>
        <p:nvGraphicFramePr>
          <p:cNvPr id="935948" name="Object 12"/>
          <p:cNvGraphicFramePr>
            <a:graphicFrameLocks noChangeAspect="1"/>
          </p:cNvGraphicFramePr>
          <p:nvPr/>
        </p:nvGraphicFramePr>
        <p:xfrm>
          <a:off x="2771775" y="3068638"/>
          <a:ext cx="863600" cy="396875"/>
        </p:xfrm>
        <a:graphic>
          <a:graphicData uri="http://schemas.openxmlformats.org/presentationml/2006/ole">
            <p:oleObj spid="_x0000_s18437" name="公式" r:id="rId7" imgW="939600" imgH="431640" progId="Equation.3">
              <p:embed/>
            </p:oleObj>
          </a:graphicData>
        </a:graphic>
      </p:graphicFrame>
      <p:sp>
        <p:nvSpPr>
          <p:cNvPr id="18443" name="Rectangle 1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8" name="Object 14"/>
          <p:cNvGraphicFramePr>
            <a:graphicFrameLocks noChangeAspect="1"/>
          </p:cNvGraphicFramePr>
          <p:nvPr/>
        </p:nvGraphicFramePr>
        <p:xfrm>
          <a:off x="3851275" y="5229225"/>
          <a:ext cx="1655763" cy="414338"/>
        </p:xfrm>
        <a:graphic>
          <a:graphicData uri="http://schemas.openxmlformats.org/presentationml/2006/ole">
            <p:oleObj spid="_x0000_s18438" name="Equation" r:id="rId8" imgW="799753" imgH="203112" progId="Equation.3">
              <p:embed/>
            </p:oleObj>
          </a:graphicData>
        </a:graphic>
      </p:graphicFrame>
      <p:sp>
        <p:nvSpPr>
          <p:cNvPr id="18444" name="Rectangle 15"/>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随机事件及其概率 </a:t>
            </a:r>
            <a:r>
              <a:rPr lang="en-US" altLang="zh-CN" b="1" smtClean="0">
                <a:ea typeface="宋体" pitchFamily="2" charset="-122"/>
              </a:rPr>
              <a:t>(Cont.)</a:t>
            </a:r>
            <a:br>
              <a:rPr lang="en-US" altLang="zh-CN" b="1" smtClean="0">
                <a:ea typeface="宋体" pitchFamily="2" charset="-122"/>
              </a:rPr>
            </a:br>
            <a:endParaRPr lang="en-US" altLang="zh-CN" b="1" smtClean="0">
              <a:ea typeface="宋体" pitchFamily="2" charset="-122"/>
            </a:endParaRPr>
          </a:p>
        </p:txBody>
      </p:sp>
      <p:sp>
        <p:nvSpPr>
          <p:cNvPr id="935952" name="Rectangle 16"/>
          <p:cNvSpPr>
            <a:spLocks noChangeArrowheads="1"/>
          </p:cNvSpPr>
          <p:nvPr/>
        </p:nvSpPr>
        <p:spPr bwMode="auto">
          <a:xfrm>
            <a:off x="1331913" y="5876925"/>
            <a:ext cx="7812087" cy="519113"/>
          </a:xfrm>
          <a:prstGeom prst="rect">
            <a:avLst/>
          </a:prstGeom>
          <a:noFill/>
          <a:ln w="9525">
            <a:noFill/>
            <a:miter lim="800000"/>
            <a:headEnd/>
            <a:tailEnd/>
          </a:ln>
        </p:spPr>
        <p:txBody>
          <a:bodyPr>
            <a:spAutoFit/>
          </a:bodyPr>
          <a:lstStyle/>
          <a:p>
            <a:r>
              <a:rPr lang="zh-CN" altLang="en-US" b="1">
                <a:solidFill>
                  <a:schemeClr val="accent2"/>
                </a:solidFill>
                <a:latin typeface="楷体_GB2312" pitchFamily="49" charset="-122"/>
                <a:ea typeface="楷体_GB2312" pitchFamily="49" charset="-122"/>
              </a:rPr>
              <a:t>必然事件：</a:t>
            </a:r>
            <a:r>
              <a:rPr lang="en-US" altLang="zh-CN" b="1">
                <a:solidFill>
                  <a:schemeClr val="accent2"/>
                </a:solidFill>
                <a:latin typeface="楷体_GB2312" pitchFamily="49" charset="-122"/>
                <a:ea typeface="楷体_GB2312" pitchFamily="49" charset="-122"/>
              </a:rPr>
              <a:t>P(A)=1, </a:t>
            </a:r>
            <a:r>
              <a:rPr lang="zh-CN" altLang="en-US" b="1">
                <a:solidFill>
                  <a:schemeClr val="accent2"/>
                </a:solidFill>
                <a:latin typeface="楷体_GB2312" pitchFamily="49" charset="-122"/>
                <a:ea typeface="楷体_GB2312" pitchFamily="49" charset="-122"/>
              </a:rPr>
              <a:t>不可能事件</a:t>
            </a:r>
            <a:r>
              <a:rPr lang="en-US" altLang="zh-CN" b="1">
                <a:solidFill>
                  <a:schemeClr val="accent2"/>
                </a:solidFill>
                <a:latin typeface="楷体_GB2312" pitchFamily="49" charset="-122"/>
                <a:ea typeface="楷体_GB2312" pitchFamily="49" charset="-122"/>
              </a:rPr>
              <a:t>: P(A)=0</a:t>
            </a:r>
            <a:endParaRPr lang="zh-CN" altLang="en-US" b="1">
              <a:solidFill>
                <a:schemeClr val="accent2"/>
              </a:solidFill>
              <a:latin typeface="楷体_GB2312" pitchFamily="49" charset="-122"/>
              <a:ea typeface="楷体_GB2312" pitchFamily="49"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5940"/>
                                        </p:tgtEl>
                                        <p:attrNameLst>
                                          <p:attrName>style.visibility</p:attrName>
                                        </p:attrNameLst>
                                      </p:cBhvr>
                                      <p:to>
                                        <p:strVal val="visible"/>
                                      </p:to>
                                    </p:set>
                                    <p:animEffect transition="in" filter="wipe(left)">
                                      <p:cBhvr>
                                        <p:cTn id="7" dur="500"/>
                                        <p:tgtEl>
                                          <p:spTgt spid="9359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35941"/>
                                        </p:tgtEl>
                                        <p:attrNameLst>
                                          <p:attrName>style.visibility</p:attrName>
                                        </p:attrNameLst>
                                      </p:cBhvr>
                                      <p:to>
                                        <p:strVal val="visible"/>
                                      </p:to>
                                    </p:set>
                                    <p:animEffect transition="in" filter="wipe(down)">
                                      <p:cBhvr>
                                        <p:cTn id="12" dur="500"/>
                                        <p:tgtEl>
                                          <p:spTgt spid="9359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35942"/>
                                        </p:tgtEl>
                                        <p:attrNameLst>
                                          <p:attrName>style.visibility</p:attrName>
                                        </p:attrNameLst>
                                      </p:cBhvr>
                                      <p:to>
                                        <p:strVal val="visible"/>
                                      </p:to>
                                    </p:set>
                                    <p:animEffect transition="in" filter="wipe(down)">
                                      <p:cBhvr>
                                        <p:cTn id="17" dur="500"/>
                                        <p:tgtEl>
                                          <p:spTgt spid="9359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35943"/>
                                        </p:tgtEl>
                                        <p:attrNameLst>
                                          <p:attrName>style.visibility</p:attrName>
                                        </p:attrNameLst>
                                      </p:cBhvr>
                                      <p:to>
                                        <p:strVal val="visible"/>
                                      </p:to>
                                    </p:set>
                                    <p:animEffect transition="in" filter="wipe(down)">
                                      <p:cBhvr>
                                        <p:cTn id="22" dur="500"/>
                                        <p:tgtEl>
                                          <p:spTgt spid="9359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35947"/>
                                        </p:tgtEl>
                                        <p:attrNameLst>
                                          <p:attrName>style.visibility</p:attrName>
                                        </p:attrNameLst>
                                      </p:cBhvr>
                                      <p:to>
                                        <p:strVal val="visible"/>
                                      </p:to>
                                    </p:set>
                                    <p:animEffect transition="in" filter="wipe(down)">
                                      <p:cBhvr>
                                        <p:cTn id="32" dur="500"/>
                                        <p:tgtEl>
                                          <p:spTgt spid="9359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35948"/>
                                        </p:tgtEl>
                                        <p:attrNameLst>
                                          <p:attrName>style.visibility</p:attrName>
                                        </p:attrNameLst>
                                      </p:cBhvr>
                                      <p:to>
                                        <p:strVal val="visible"/>
                                      </p:to>
                                    </p:set>
                                    <p:animEffect transition="in" filter="wipe(down)">
                                      <p:cBhvr>
                                        <p:cTn id="37" dur="500"/>
                                        <p:tgtEl>
                                          <p:spTgt spid="9359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35952"/>
                                        </p:tgtEl>
                                        <p:attrNameLst>
                                          <p:attrName>style.visibility</p:attrName>
                                        </p:attrNameLst>
                                      </p:cBhvr>
                                      <p:to>
                                        <p:strVal val="visible"/>
                                      </p:to>
                                    </p:set>
                                    <p:animEffect transition="in" filter="wipe(down)">
                                      <p:cBhvr>
                                        <p:cTn id="42" dur="500"/>
                                        <p:tgtEl>
                                          <p:spTgt spid="935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0" grpId="0"/>
      <p:bldP spid="935947" grpId="0"/>
      <p:bldP spid="9359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随机事件及其概率 </a:t>
            </a:r>
            <a:r>
              <a:rPr lang="en-US" altLang="zh-CN" b="1" smtClean="0">
                <a:ea typeface="宋体" pitchFamily="2" charset="-122"/>
              </a:rPr>
              <a:t>(Cont.)</a:t>
            </a:r>
            <a:br>
              <a:rPr lang="en-US" altLang="zh-CN" b="1" smtClean="0">
                <a:ea typeface="宋体" pitchFamily="2" charset="-122"/>
              </a:rPr>
            </a:br>
            <a:endParaRPr lang="en-US" altLang="zh-CN" b="1" smtClean="0">
              <a:ea typeface="宋体" pitchFamily="2" charset="-122"/>
            </a:endParaRPr>
          </a:p>
        </p:txBody>
      </p:sp>
      <p:sp>
        <p:nvSpPr>
          <p:cNvPr id="936965" name="Text Box 5"/>
          <p:cNvSpPr txBox="1">
            <a:spLocks noChangeArrowheads="1"/>
          </p:cNvSpPr>
          <p:nvPr/>
        </p:nvSpPr>
        <p:spPr bwMode="auto">
          <a:xfrm>
            <a:off x="1447800" y="1981200"/>
            <a:ext cx="6400800" cy="579438"/>
          </a:xfrm>
          <a:prstGeom prst="rect">
            <a:avLst/>
          </a:prstGeom>
          <a:noFill/>
          <a:ln w="9525">
            <a:noFill/>
            <a:miter lim="800000"/>
            <a:headEnd/>
            <a:tailEnd/>
          </a:ln>
        </p:spPr>
        <p:txBody>
          <a:bodyPr>
            <a:spAutoFit/>
          </a:bodyPr>
          <a:lstStyle/>
          <a:p>
            <a:r>
              <a:rPr lang="zh-CN" altLang="en-US" sz="3200" b="1">
                <a:solidFill>
                  <a:srgbClr val="000000"/>
                </a:solidFill>
                <a:latin typeface="楷体_GB2312" pitchFamily="49" charset="-122"/>
                <a:ea typeface="楷体_GB2312" pitchFamily="49" charset="-122"/>
              </a:rPr>
              <a:t>考虑在相同条件下进行试验</a:t>
            </a:r>
          </a:p>
        </p:txBody>
      </p:sp>
      <p:grpSp>
        <p:nvGrpSpPr>
          <p:cNvPr id="2" name="Group 6"/>
          <p:cNvGrpSpPr>
            <a:grpSpLocks/>
          </p:cNvGrpSpPr>
          <p:nvPr/>
        </p:nvGrpSpPr>
        <p:grpSpPr bwMode="auto">
          <a:xfrm>
            <a:off x="2876550" y="2778125"/>
            <a:ext cx="1905000" cy="2955925"/>
            <a:chOff x="1536" y="912"/>
            <a:chExt cx="1200" cy="1862"/>
          </a:xfrm>
        </p:grpSpPr>
        <p:sp>
          <p:nvSpPr>
            <p:cNvPr id="129045" name="Oval 7"/>
            <p:cNvSpPr>
              <a:spLocks noChangeArrowheads="1"/>
            </p:cNvSpPr>
            <p:nvPr/>
          </p:nvSpPr>
          <p:spPr bwMode="auto">
            <a:xfrm>
              <a:off x="1536" y="912"/>
              <a:ext cx="960" cy="624"/>
            </a:xfrm>
            <a:prstGeom prst="ellipse">
              <a:avLst/>
            </a:prstGeom>
            <a:solidFill>
              <a:srgbClr val="800000"/>
            </a:solidFill>
            <a:ln w="9525">
              <a:solidFill>
                <a:srgbClr val="000000"/>
              </a:solidFill>
              <a:round/>
              <a:headEnd/>
              <a:tailEnd/>
            </a:ln>
          </p:spPr>
          <p:txBody>
            <a:bodyPr wrap="none" anchor="ctr"/>
            <a:lstStyle/>
            <a:p>
              <a:pPr algn="ctr"/>
              <a:r>
                <a:rPr lang="zh-CN" altLang="en-US" sz="2400">
                  <a:solidFill>
                    <a:srgbClr val="000000"/>
                  </a:solidFill>
                  <a:latin typeface="楷体_GB2312" pitchFamily="49" charset="-122"/>
                  <a:ea typeface="楷体_GB2312" pitchFamily="49" charset="-122"/>
                </a:rPr>
                <a:t>第二轮</a:t>
              </a:r>
            </a:p>
            <a:p>
              <a:pPr algn="ctr"/>
              <a:r>
                <a:rPr lang="zh-CN" altLang="en-US" sz="2400">
                  <a:solidFill>
                    <a:srgbClr val="000000"/>
                  </a:solidFill>
                  <a:latin typeface="楷体_GB2312" pitchFamily="49" charset="-122"/>
                  <a:ea typeface="楷体_GB2312" pitchFamily="49" charset="-122"/>
                </a:rPr>
                <a:t>试验</a:t>
              </a:r>
            </a:p>
          </p:txBody>
        </p:sp>
        <p:sp>
          <p:nvSpPr>
            <p:cNvPr id="129046" name="Text Box 8"/>
            <p:cNvSpPr txBox="1">
              <a:spLocks noChangeArrowheads="1"/>
            </p:cNvSpPr>
            <p:nvPr/>
          </p:nvSpPr>
          <p:spPr bwMode="auto">
            <a:xfrm>
              <a:off x="1584" y="1776"/>
              <a:ext cx="1152" cy="288"/>
            </a:xfrm>
            <a:prstGeom prst="rect">
              <a:avLst/>
            </a:prstGeom>
            <a:noFill/>
            <a:ln w="9525">
              <a:noFill/>
              <a:miter lim="800000"/>
              <a:headEnd/>
              <a:tailEnd/>
            </a:ln>
          </p:spPr>
          <p:txBody>
            <a:bodyPr>
              <a:spAutoFit/>
            </a:bodyPr>
            <a:lstStyle/>
            <a:p>
              <a:pPr>
                <a:spcBef>
                  <a:spcPct val="50000"/>
                </a:spcBef>
              </a:pPr>
              <a:r>
                <a:rPr lang="zh-CN" altLang="en-US" sz="2400" b="1">
                  <a:solidFill>
                    <a:srgbClr val="000000"/>
                  </a:solidFill>
                  <a:latin typeface="楷体_GB2312" pitchFamily="49" charset="-122"/>
                  <a:ea typeface="楷体_GB2312" pitchFamily="49" charset="-122"/>
                </a:rPr>
                <a:t>试验次数</a:t>
              </a:r>
              <a:r>
                <a:rPr lang="en-US" altLang="zh-CN" sz="2400" b="1" i="1">
                  <a:solidFill>
                    <a:srgbClr val="000000"/>
                  </a:solidFill>
                  <a:ea typeface="楷体_GB2312" pitchFamily="49" charset="-122"/>
                </a:rPr>
                <a:t>n</a:t>
              </a:r>
              <a:r>
                <a:rPr lang="en-US" altLang="zh-CN" sz="2400" b="1" i="1" baseline="-25000">
                  <a:solidFill>
                    <a:srgbClr val="000000"/>
                  </a:solidFill>
                  <a:ea typeface="楷体_GB2312" pitchFamily="49" charset="-122"/>
                </a:rPr>
                <a:t>2</a:t>
              </a:r>
              <a:endParaRPr lang="en-US" altLang="zh-CN" sz="2400" b="1" baseline="-25000">
                <a:solidFill>
                  <a:srgbClr val="000000"/>
                </a:solidFill>
                <a:ea typeface="楷体_GB2312" pitchFamily="49" charset="-122"/>
              </a:endParaRPr>
            </a:p>
          </p:txBody>
        </p:sp>
        <p:sp>
          <p:nvSpPr>
            <p:cNvPr id="129047" name="AutoShape 9"/>
            <p:cNvSpPr>
              <a:spLocks noChangeArrowheads="1"/>
            </p:cNvSpPr>
            <p:nvPr/>
          </p:nvSpPr>
          <p:spPr bwMode="auto">
            <a:xfrm>
              <a:off x="1920" y="1584"/>
              <a:ext cx="288" cy="192"/>
            </a:xfrm>
            <a:prstGeom prst="downArrow">
              <a:avLst>
                <a:gd name="adj1" fmla="val 50000"/>
                <a:gd name="adj2" fmla="val 25000"/>
              </a:avLst>
            </a:prstGeom>
            <a:solidFill>
              <a:srgbClr val="00CC99"/>
            </a:solidFill>
            <a:ln w="9525">
              <a:solidFill>
                <a:srgbClr val="000000"/>
              </a:solidFill>
              <a:miter lim="800000"/>
              <a:headEnd/>
              <a:tailEnd/>
            </a:ln>
          </p:spPr>
          <p:txBody>
            <a:bodyPr vert="eaVert" wrap="none" anchor="ctr"/>
            <a:lstStyle/>
            <a:p>
              <a:endParaRPr lang="zh-CN" altLang="en-US"/>
            </a:p>
          </p:txBody>
        </p:sp>
        <p:sp>
          <p:nvSpPr>
            <p:cNvPr id="129048" name="Text Box 10"/>
            <p:cNvSpPr txBox="1">
              <a:spLocks noChangeArrowheads="1"/>
            </p:cNvSpPr>
            <p:nvPr/>
          </p:nvSpPr>
          <p:spPr bwMode="auto">
            <a:xfrm>
              <a:off x="1536" y="2256"/>
              <a:ext cx="1152" cy="518"/>
            </a:xfrm>
            <a:prstGeom prst="rect">
              <a:avLst/>
            </a:prstGeom>
            <a:noFill/>
            <a:ln w="9525">
              <a:noFill/>
              <a:miter lim="800000"/>
              <a:headEnd/>
              <a:tailEnd/>
            </a:ln>
          </p:spPr>
          <p:txBody>
            <a:bodyPr>
              <a:spAutoFit/>
            </a:bodyPr>
            <a:lstStyle/>
            <a:p>
              <a:pPr algn="ctr">
                <a:spcBef>
                  <a:spcPct val="50000"/>
                </a:spcBef>
              </a:pPr>
              <a:r>
                <a:rPr lang="zh-CN" altLang="en-US" sz="2400" b="1">
                  <a:solidFill>
                    <a:srgbClr val="000000"/>
                  </a:solidFill>
                  <a:latin typeface="楷体_GB2312" pitchFamily="49" charset="-122"/>
                  <a:ea typeface="楷体_GB2312" pitchFamily="49" charset="-122"/>
                </a:rPr>
                <a:t>事件</a:t>
              </a:r>
              <a:r>
                <a:rPr lang="en-US" altLang="zh-CN" sz="2400" b="1" i="1">
                  <a:solidFill>
                    <a:srgbClr val="000000"/>
                  </a:solidFill>
                  <a:ea typeface="楷体_GB2312" pitchFamily="49" charset="-122"/>
                </a:rPr>
                <a:t>A</a:t>
              </a:r>
              <a:r>
                <a:rPr lang="zh-CN" altLang="en-US" sz="2400" b="1">
                  <a:solidFill>
                    <a:srgbClr val="000000"/>
                  </a:solidFill>
                  <a:latin typeface="楷体_GB2312" pitchFamily="49" charset="-122"/>
                  <a:ea typeface="楷体_GB2312" pitchFamily="49" charset="-122"/>
                </a:rPr>
                <a:t>出现</a:t>
              </a:r>
              <a:r>
                <a:rPr lang="en-US" altLang="zh-CN" sz="2400" b="1" i="1">
                  <a:solidFill>
                    <a:srgbClr val="000000"/>
                  </a:solidFill>
                  <a:ea typeface="楷体_GB2312" pitchFamily="49" charset="-122"/>
                </a:rPr>
                <a:t>m</a:t>
              </a:r>
              <a:r>
                <a:rPr lang="en-US" altLang="zh-CN" sz="2400" b="1" i="1" baseline="-25000">
                  <a:solidFill>
                    <a:srgbClr val="000000"/>
                  </a:solidFill>
                  <a:ea typeface="楷体_GB2312" pitchFamily="49" charset="-122"/>
                </a:rPr>
                <a:t>2</a:t>
              </a:r>
              <a:r>
                <a:rPr lang="zh-CN" altLang="en-US" sz="2400" b="1">
                  <a:solidFill>
                    <a:srgbClr val="000000"/>
                  </a:solidFill>
                  <a:latin typeface="楷体_GB2312" pitchFamily="49" charset="-122"/>
                  <a:ea typeface="楷体_GB2312" pitchFamily="49" charset="-122"/>
                </a:rPr>
                <a:t>次</a:t>
              </a:r>
              <a:endParaRPr lang="zh-CN" altLang="en-US" sz="2400" b="1" baseline="-25000">
                <a:solidFill>
                  <a:srgbClr val="000000"/>
                </a:solidFill>
                <a:latin typeface="楷体_GB2312" pitchFamily="49" charset="-122"/>
                <a:ea typeface="楷体_GB2312" pitchFamily="49" charset="-122"/>
              </a:endParaRPr>
            </a:p>
          </p:txBody>
        </p:sp>
        <p:sp>
          <p:nvSpPr>
            <p:cNvPr id="129049" name="AutoShape 11"/>
            <p:cNvSpPr>
              <a:spLocks noChangeArrowheads="1"/>
            </p:cNvSpPr>
            <p:nvPr/>
          </p:nvSpPr>
          <p:spPr bwMode="auto">
            <a:xfrm>
              <a:off x="1920" y="2064"/>
              <a:ext cx="288" cy="192"/>
            </a:xfrm>
            <a:prstGeom prst="downArrow">
              <a:avLst>
                <a:gd name="adj1" fmla="val 50000"/>
                <a:gd name="adj2" fmla="val 25000"/>
              </a:avLst>
            </a:prstGeom>
            <a:solidFill>
              <a:srgbClr val="00CC99"/>
            </a:solidFill>
            <a:ln w="9525">
              <a:solidFill>
                <a:srgbClr val="000000"/>
              </a:solidFill>
              <a:miter lim="800000"/>
              <a:headEnd/>
              <a:tailEnd/>
            </a:ln>
          </p:spPr>
          <p:txBody>
            <a:bodyPr vert="eaVert" wrap="none" anchor="ctr"/>
            <a:lstStyle/>
            <a:p>
              <a:endParaRPr lang="zh-CN" altLang="en-US"/>
            </a:p>
          </p:txBody>
        </p:sp>
      </p:grpSp>
      <p:grpSp>
        <p:nvGrpSpPr>
          <p:cNvPr id="3" name="Group 12"/>
          <p:cNvGrpSpPr>
            <a:grpSpLocks/>
          </p:cNvGrpSpPr>
          <p:nvPr/>
        </p:nvGrpSpPr>
        <p:grpSpPr bwMode="auto">
          <a:xfrm>
            <a:off x="6153150" y="2778125"/>
            <a:ext cx="1905000" cy="2879725"/>
            <a:chOff x="3600" y="912"/>
            <a:chExt cx="1200" cy="1814"/>
          </a:xfrm>
        </p:grpSpPr>
        <p:sp>
          <p:nvSpPr>
            <p:cNvPr id="129040" name="Oval 13"/>
            <p:cNvSpPr>
              <a:spLocks noChangeArrowheads="1"/>
            </p:cNvSpPr>
            <p:nvPr/>
          </p:nvSpPr>
          <p:spPr bwMode="auto">
            <a:xfrm>
              <a:off x="3648" y="912"/>
              <a:ext cx="960" cy="624"/>
            </a:xfrm>
            <a:prstGeom prst="ellipse">
              <a:avLst/>
            </a:prstGeom>
            <a:solidFill>
              <a:srgbClr val="800000"/>
            </a:solidFill>
            <a:ln w="9525">
              <a:solidFill>
                <a:srgbClr val="000000"/>
              </a:solidFill>
              <a:round/>
              <a:headEnd/>
              <a:tailEnd/>
            </a:ln>
          </p:spPr>
          <p:txBody>
            <a:bodyPr wrap="none" anchor="ctr"/>
            <a:lstStyle/>
            <a:p>
              <a:pPr algn="ctr"/>
              <a:r>
                <a:rPr lang="zh-CN" altLang="en-US" sz="2400">
                  <a:solidFill>
                    <a:srgbClr val="000000"/>
                  </a:solidFill>
                  <a:latin typeface="楷体_GB2312" pitchFamily="49" charset="-122"/>
                  <a:ea typeface="楷体_GB2312" pitchFamily="49" charset="-122"/>
                </a:rPr>
                <a:t>第</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轮</a:t>
              </a:r>
            </a:p>
            <a:p>
              <a:pPr algn="ctr"/>
              <a:r>
                <a:rPr lang="zh-CN" altLang="en-US" sz="2400">
                  <a:solidFill>
                    <a:srgbClr val="000000"/>
                  </a:solidFill>
                  <a:latin typeface="楷体_GB2312" pitchFamily="49" charset="-122"/>
                  <a:ea typeface="楷体_GB2312" pitchFamily="49" charset="-122"/>
                </a:rPr>
                <a:t>试验</a:t>
              </a:r>
            </a:p>
          </p:txBody>
        </p:sp>
        <p:sp>
          <p:nvSpPr>
            <p:cNvPr id="129041" name="Text Box 14"/>
            <p:cNvSpPr txBox="1">
              <a:spLocks noChangeArrowheads="1"/>
            </p:cNvSpPr>
            <p:nvPr/>
          </p:nvSpPr>
          <p:spPr bwMode="auto">
            <a:xfrm>
              <a:off x="3648" y="1728"/>
              <a:ext cx="1152" cy="288"/>
            </a:xfrm>
            <a:prstGeom prst="rect">
              <a:avLst/>
            </a:prstGeom>
            <a:noFill/>
            <a:ln w="9525">
              <a:noFill/>
              <a:miter lim="800000"/>
              <a:headEnd/>
              <a:tailEnd/>
            </a:ln>
          </p:spPr>
          <p:txBody>
            <a:bodyPr>
              <a:spAutoFit/>
            </a:bodyPr>
            <a:lstStyle/>
            <a:p>
              <a:pPr>
                <a:spcBef>
                  <a:spcPct val="50000"/>
                </a:spcBef>
              </a:pPr>
              <a:r>
                <a:rPr lang="zh-CN" altLang="en-US" sz="2400" b="1">
                  <a:solidFill>
                    <a:srgbClr val="000000"/>
                  </a:solidFill>
                  <a:latin typeface="楷体_GB2312" pitchFamily="49" charset="-122"/>
                  <a:ea typeface="楷体_GB2312" pitchFamily="49" charset="-122"/>
                </a:rPr>
                <a:t>试验次数</a:t>
              </a:r>
              <a:r>
                <a:rPr lang="en-US" altLang="zh-CN" sz="2400" b="1" i="1">
                  <a:solidFill>
                    <a:srgbClr val="000000"/>
                  </a:solidFill>
                  <a:ea typeface="楷体_GB2312" pitchFamily="49" charset="-122"/>
                </a:rPr>
                <a:t>n</a:t>
              </a:r>
              <a:r>
                <a:rPr lang="en-US" altLang="zh-CN" sz="2400" b="1" i="1" baseline="-25000">
                  <a:solidFill>
                    <a:srgbClr val="000000"/>
                  </a:solidFill>
                  <a:ea typeface="楷体_GB2312" pitchFamily="49" charset="-122"/>
                </a:rPr>
                <a:t>s</a:t>
              </a:r>
              <a:endParaRPr lang="en-US" altLang="zh-CN" sz="2400" b="1" baseline="-25000">
                <a:solidFill>
                  <a:srgbClr val="000000"/>
                </a:solidFill>
                <a:ea typeface="楷体_GB2312" pitchFamily="49" charset="-122"/>
              </a:endParaRPr>
            </a:p>
          </p:txBody>
        </p:sp>
        <p:sp>
          <p:nvSpPr>
            <p:cNvPr id="129042" name="AutoShape 15"/>
            <p:cNvSpPr>
              <a:spLocks noChangeArrowheads="1"/>
            </p:cNvSpPr>
            <p:nvPr/>
          </p:nvSpPr>
          <p:spPr bwMode="auto">
            <a:xfrm>
              <a:off x="3984" y="1584"/>
              <a:ext cx="288" cy="192"/>
            </a:xfrm>
            <a:prstGeom prst="downArrow">
              <a:avLst>
                <a:gd name="adj1" fmla="val 50000"/>
                <a:gd name="adj2" fmla="val 25000"/>
              </a:avLst>
            </a:prstGeom>
            <a:solidFill>
              <a:srgbClr val="00CC99"/>
            </a:solidFill>
            <a:ln w="9525">
              <a:solidFill>
                <a:srgbClr val="000000"/>
              </a:solidFill>
              <a:miter lim="800000"/>
              <a:headEnd/>
              <a:tailEnd/>
            </a:ln>
          </p:spPr>
          <p:txBody>
            <a:bodyPr vert="eaVert" wrap="none" anchor="ctr"/>
            <a:lstStyle/>
            <a:p>
              <a:endParaRPr lang="zh-CN" altLang="en-US"/>
            </a:p>
          </p:txBody>
        </p:sp>
        <p:sp>
          <p:nvSpPr>
            <p:cNvPr id="129043" name="Text Box 16"/>
            <p:cNvSpPr txBox="1">
              <a:spLocks noChangeArrowheads="1"/>
            </p:cNvSpPr>
            <p:nvPr/>
          </p:nvSpPr>
          <p:spPr bwMode="auto">
            <a:xfrm>
              <a:off x="3600" y="2208"/>
              <a:ext cx="1152" cy="518"/>
            </a:xfrm>
            <a:prstGeom prst="rect">
              <a:avLst/>
            </a:prstGeom>
            <a:noFill/>
            <a:ln w="9525">
              <a:noFill/>
              <a:miter lim="800000"/>
              <a:headEnd/>
              <a:tailEnd/>
            </a:ln>
          </p:spPr>
          <p:txBody>
            <a:bodyPr>
              <a:spAutoFit/>
            </a:bodyPr>
            <a:lstStyle/>
            <a:p>
              <a:pPr algn="ctr">
                <a:spcBef>
                  <a:spcPct val="50000"/>
                </a:spcBef>
              </a:pPr>
              <a:r>
                <a:rPr lang="zh-CN" altLang="en-US" sz="2400" b="1">
                  <a:solidFill>
                    <a:srgbClr val="000000"/>
                  </a:solidFill>
                  <a:latin typeface="楷体_GB2312" pitchFamily="49" charset="-122"/>
                  <a:ea typeface="楷体_GB2312" pitchFamily="49" charset="-122"/>
                </a:rPr>
                <a:t>事件</a:t>
              </a:r>
              <a:r>
                <a:rPr lang="en-US" altLang="zh-CN" sz="2400" b="1" i="1">
                  <a:solidFill>
                    <a:srgbClr val="000000"/>
                  </a:solidFill>
                  <a:ea typeface="楷体_GB2312" pitchFamily="49" charset="-122"/>
                </a:rPr>
                <a:t>A</a:t>
              </a:r>
              <a:r>
                <a:rPr lang="zh-CN" altLang="en-US" sz="2400" b="1">
                  <a:solidFill>
                    <a:srgbClr val="000000"/>
                  </a:solidFill>
                  <a:latin typeface="楷体_GB2312" pitchFamily="49" charset="-122"/>
                  <a:ea typeface="楷体_GB2312" pitchFamily="49" charset="-122"/>
                </a:rPr>
                <a:t>出现</a:t>
              </a:r>
              <a:r>
                <a:rPr lang="en-US" altLang="zh-CN" sz="2400" b="1" i="1">
                  <a:solidFill>
                    <a:srgbClr val="000000"/>
                  </a:solidFill>
                  <a:ea typeface="楷体_GB2312" pitchFamily="49" charset="-122"/>
                </a:rPr>
                <a:t>m</a:t>
              </a:r>
              <a:r>
                <a:rPr lang="en-US" altLang="zh-CN" sz="2400" b="1" i="1" baseline="-25000">
                  <a:solidFill>
                    <a:srgbClr val="000000"/>
                  </a:solidFill>
                  <a:ea typeface="楷体_GB2312" pitchFamily="49" charset="-122"/>
                </a:rPr>
                <a:t>s </a:t>
              </a:r>
              <a:r>
                <a:rPr lang="zh-CN" altLang="en-US" sz="2400" b="1">
                  <a:solidFill>
                    <a:srgbClr val="000000"/>
                  </a:solidFill>
                  <a:latin typeface="楷体_GB2312" pitchFamily="49" charset="-122"/>
                  <a:ea typeface="楷体_GB2312" pitchFamily="49" charset="-122"/>
                </a:rPr>
                <a:t>次</a:t>
              </a:r>
              <a:endParaRPr lang="zh-CN" altLang="en-US" sz="2400" b="1" baseline="-25000">
                <a:solidFill>
                  <a:srgbClr val="000000"/>
                </a:solidFill>
                <a:latin typeface="楷体_GB2312" pitchFamily="49" charset="-122"/>
                <a:ea typeface="楷体_GB2312" pitchFamily="49" charset="-122"/>
              </a:endParaRPr>
            </a:p>
          </p:txBody>
        </p:sp>
        <p:sp>
          <p:nvSpPr>
            <p:cNvPr id="129044" name="AutoShape 17"/>
            <p:cNvSpPr>
              <a:spLocks noChangeArrowheads="1"/>
            </p:cNvSpPr>
            <p:nvPr/>
          </p:nvSpPr>
          <p:spPr bwMode="auto">
            <a:xfrm>
              <a:off x="3984" y="2016"/>
              <a:ext cx="288" cy="192"/>
            </a:xfrm>
            <a:prstGeom prst="downArrow">
              <a:avLst>
                <a:gd name="adj1" fmla="val 50000"/>
                <a:gd name="adj2" fmla="val 25000"/>
              </a:avLst>
            </a:prstGeom>
            <a:solidFill>
              <a:srgbClr val="00CC99"/>
            </a:solidFill>
            <a:ln w="9525">
              <a:solidFill>
                <a:srgbClr val="000000"/>
              </a:solidFill>
              <a:miter lim="800000"/>
              <a:headEnd/>
              <a:tailEnd/>
            </a:ln>
          </p:spPr>
          <p:txBody>
            <a:bodyPr vert="eaVert" wrap="none" anchor="ctr"/>
            <a:lstStyle/>
            <a:p>
              <a:endParaRPr lang="zh-CN" altLang="en-US"/>
            </a:p>
          </p:txBody>
        </p:sp>
      </p:grpSp>
      <p:grpSp>
        <p:nvGrpSpPr>
          <p:cNvPr id="4" name="Group 18"/>
          <p:cNvGrpSpPr>
            <a:grpSpLocks/>
          </p:cNvGrpSpPr>
          <p:nvPr/>
        </p:nvGrpSpPr>
        <p:grpSpPr bwMode="auto">
          <a:xfrm>
            <a:off x="895350" y="2778125"/>
            <a:ext cx="1905000" cy="2879725"/>
            <a:chOff x="288" y="672"/>
            <a:chExt cx="1200" cy="1814"/>
          </a:xfrm>
        </p:grpSpPr>
        <p:sp>
          <p:nvSpPr>
            <p:cNvPr id="129035" name="Text Box 19"/>
            <p:cNvSpPr txBox="1">
              <a:spLocks noChangeArrowheads="1"/>
            </p:cNvSpPr>
            <p:nvPr/>
          </p:nvSpPr>
          <p:spPr bwMode="auto">
            <a:xfrm>
              <a:off x="336" y="1488"/>
              <a:ext cx="1152" cy="288"/>
            </a:xfrm>
            <a:prstGeom prst="rect">
              <a:avLst/>
            </a:prstGeom>
            <a:noFill/>
            <a:ln w="9525">
              <a:noFill/>
              <a:miter lim="800000"/>
              <a:headEnd/>
              <a:tailEnd/>
            </a:ln>
          </p:spPr>
          <p:txBody>
            <a:bodyPr>
              <a:spAutoFit/>
            </a:bodyPr>
            <a:lstStyle/>
            <a:p>
              <a:pPr>
                <a:spcBef>
                  <a:spcPct val="50000"/>
                </a:spcBef>
              </a:pPr>
              <a:r>
                <a:rPr lang="zh-CN" altLang="en-US" sz="2400" b="1">
                  <a:solidFill>
                    <a:srgbClr val="000000"/>
                  </a:solidFill>
                  <a:latin typeface="楷体_GB2312" pitchFamily="49" charset="-122"/>
                  <a:ea typeface="楷体_GB2312" pitchFamily="49" charset="-122"/>
                </a:rPr>
                <a:t>试验次数</a:t>
              </a:r>
              <a:r>
                <a:rPr lang="en-US" altLang="zh-CN" sz="2400" b="1" i="1">
                  <a:solidFill>
                    <a:srgbClr val="000000"/>
                  </a:solidFill>
                  <a:ea typeface="楷体_GB2312" pitchFamily="49" charset="-122"/>
                </a:rPr>
                <a:t>n</a:t>
              </a:r>
              <a:r>
                <a:rPr lang="en-US" altLang="zh-CN" sz="2400" b="1" i="1" baseline="-25000">
                  <a:solidFill>
                    <a:srgbClr val="000000"/>
                  </a:solidFill>
                  <a:ea typeface="楷体_GB2312" pitchFamily="49" charset="-122"/>
                </a:rPr>
                <a:t>1</a:t>
              </a:r>
            </a:p>
          </p:txBody>
        </p:sp>
        <p:sp>
          <p:nvSpPr>
            <p:cNvPr id="129036" name="Text Box 20"/>
            <p:cNvSpPr txBox="1">
              <a:spLocks noChangeArrowheads="1"/>
            </p:cNvSpPr>
            <p:nvPr/>
          </p:nvSpPr>
          <p:spPr bwMode="auto">
            <a:xfrm>
              <a:off x="288" y="1968"/>
              <a:ext cx="1152" cy="518"/>
            </a:xfrm>
            <a:prstGeom prst="rect">
              <a:avLst/>
            </a:prstGeom>
            <a:noFill/>
            <a:ln w="9525">
              <a:noFill/>
              <a:miter lim="800000"/>
              <a:headEnd/>
              <a:tailEnd/>
            </a:ln>
          </p:spPr>
          <p:txBody>
            <a:bodyPr>
              <a:spAutoFit/>
            </a:bodyPr>
            <a:lstStyle/>
            <a:p>
              <a:pPr algn="ctr">
                <a:spcBef>
                  <a:spcPct val="50000"/>
                </a:spcBef>
              </a:pPr>
              <a:r>
                <a:rPr lang="zh-CN" altLang="en-US" sz="2400" b="1">
                  <a:solidFill>
                    <a:srgbClr val="000000"/>
                  </a:solidFill>
                  <a:latin typeface="楷体_GB2312" pitchFamily="49" charset="-122"/>
                  <a:ea typeface="楷体_GB2312" pitchFamily="49" charset="-122"/>
                </a:rPr>
                <a:t>事件</a:t>
              </a:r>
              <a:r>
                <a:rPr lang="en-US" altLang="zh-CN" sz="2400" b="1" i="1">
                  <a:solidFill>
                    <a:srgbClr val="000000"/>
                  </a:solidFill>
                  <a:ea typeface="楷体_GB2312" pitchFamily="49" charset="-122"/>
                </a:rPr>
                <a:t>A</a:t>
              </a:r>
              <a:r>
                <a:rPr lang="zh-CN" altLang="en-US" sz="2400" b="1">
                  <a:solidFill>
                    <a:srgbClr val="000000"/>
                  </a:solidFill>
                  <a:latin typeface="楷体_GB2312" pitchFamily="49" charset="-122"/>
                  <a:ea typeface="楷体_GB2312" pitchFamily="49" charset="-122"/>
                </a:rPr>
                <a:t>出现</a:t>
              </a:r>
              <a:r>
                <a:rPr lang="en-US" altLang="zh-CN" sz="2400" b="1" i="1">
                  <a:solidFill>
                    <a:srgbClr val="000000"/>
                  </a:solidFill>
                  <a:ea typeface="楷体_GB2312" pitchFamily="49" charset="-122"/>
                </a:rPr>
                <a:t>m</a:t>
              </a:r>
              <a:r>
                <a:rPr lang="en-US" altLang="zh-CN" sz="2400" b="1" i="1" baseline="-25000">
                  <a:solidFill>
                    <a:srgbClr val="000000"/>
                  </a:solidFill>
                  <a:ea typeface="楷体_GB2312" pitchFamily="49" charset="-122"/>
                </a:rPr>
                <a:t>1</a:t>
              </a:r>
              <a:r>
                <a:rPr lang="zh-CN" altLang="en-US" sz="2400" b="1">
                  <a:solidFill>
                    <a:srgbClr val="000000"/>
                  </a:solidFill>
                  <a:latin typeface="楷体_GB2312" pitchFamily="49" charset="-122"/>
                  <a:ea typeface="楷体_GB2312" pitchFamily="49" charset="-122"/>
                </a:rPr>
                <a:t>次</a:t>
              </a:r>
              <a:endParaRPr lang="zh-CN" altLang="en-US" sz="2400" b="1" baseline="-25000">
                <a:solidFill>
                  <a:srgbClr val="000000"/>
                </a:solidFill>
                <a:latin typeface="楷体_GB2312" pitchFamily="49" charset="-122"/>
                <a:ea typeface="楷体_GB2312" pitchFamily="49" charset="-122"/>
              </a:endParaRPr>
            </a:p>
          </p:txBody>
        </p:sp>
        <p:sp>
          <p:nvSpPr>
            <p:cNvPr id="129037" name="Oval 21"/>
            <p:cNvSpPr>
              <a:spLocks noChangeArrowheads="1"/>
            </p:cNvSpPr>
            <p:nvPr/>
          </p:nvSpPr>
          <p:spPr bwMode="auto">
            <a:xfrm>
              <a:off x="432" y="672"/>
              <a:ext cx="960" cy="624"/>
            </a:xfrm>
            <a:prstGeom prst="ellipse">
              <a:avLst/>
            </a:prstGeom>
            <a:solidFill>
              <a:srgbClr val="800000"/>
            </a:solidFill>
            <a:ln w="9525">
              <a:solidFill>
                <a:srgbClr val="000000"/>
              </a:solidFill>
              <a:round/>
              <a:headEnd/>
              <a:tailEnd/>
            </a:ln>
          </p:spPr>
          <p:txBody>
            <a:bodyPr wrap="none" anchor="ctr"/>
            <a:lstStyle/>
            <a:p>
              <a:pPr algn="ctr"/>
              <a:r>
                <a:rPr lang="zh-CN" altLang="en-US" sz="2400">
                  <a:solidFill>
                    <a:srgbClr val="000000"/>
                  </a:solidFill>
                  <a:latin typeface="楷体_GB2312" pitchFamily="49" charset="-122"/>
                  <a:ea typeface="楷体_GB2312" pitchFamily="49" charset="-122"/>
                </a:rPr>
                <a:t>第一轮</a:t>
              </a:r>
            </a:p>
            <a:p>
              <a:pPr algn="ctr"/>
              <a:r>
                <a:rPr lang="zh-CN" altLang="en-US" sz="2400">
                  <a:solidFill>
                    <a:srgbClr val="000000"/>
                  </a:solidFill>
                  <a:latin typeface="楷体_GB2312" pitchFamily="49" charset="-122"/>
                  <a:ea typeface="楷体_GB2312" pitchFamily="49" charset="-122"/>
                </a:rPr>
                <a:t>试验</a:t>
              </a:r>
            </a:p>
          </p:txBody>
        </p:sp>
        <p:sp>
          <p:nvSpPr>
            <p:cNvPr id="129038" name="AutoShape 22"/>
            <p:cNvSpPr>
              <a:spLocks noChangeArrowheads="1"/>
            </p:cNvSpPr>
            <p:nvPr/>
          </p:nvSpPr>
          <p:spPr bwMode="auto">
            <a:xfrm>
              <a:off x="720" y="1344"/>
              <a:ext cx="288" cy="192"/>
            </a:xfrm>
            <a:prstGeom prst="downArrow">
              <a:avLst>
                <a:gd name="adj1" fmla="val 50000"/>
                <a:gd name="adj2" fmla="val 25000"/>
              </a:avLst>
            </a:prstGeom>
            <a:solidFill>
              <a:srgbClr val="00CC99"/>
            </a:solidFill>
            <a:ln w="9525">
              <a:solidFill>
                <a:srgbClr val="000000"/>
              </a:solidFill>
              <a:miter lim="800000"/>
              <a:headEnd/>
              <a:tailEnd/>
            </a:ln>
          </p:spPr>
          <p:txBody>
            <a:bodyPr vert="eaVert" wrap="none" anchor="ctr"/>
            <a:lstStyle/>
            <a:p>
              <a:endParaRPr lang="zh-CN" altLang="en-US"/>
            </a:p>
          </p:txBody>
        </p:sp>
        <p:sp>
          <p:nvSpPr>
            <p:cNvPr id="129039" name="AutoShape 23"/>
            <p:cNvSpPr>
              <a:spLocks noChangeArrowheads="1"/>
            </p:cNvSpPr>
            <p:nvPr/>
          </p:nvSpPr>
          <p:spPr bwMode="auto">
            <a:xfrm>
              <a:off x="720" y="1776"/>
              <a:ext cx="288" cy="192"/>
            </a:xfrm>
            <a:prstGeom prst="downArrow">
              <a:avLst>
                <a:gd name="adj1" fmla="val 50000"/>
                <a:gd name="adj2" fmla="val 25000"/>
              </a:avLst>
            </a:prstGeom>
            <a:solidFill>
              <a:srgbClr val="00CC99"/>
            </a:solidFill>
            <a:ln w="9525">
              <a:solidFill>
                <a:srgbClr val="000000"/>
              </a:solidFill>
              <a:miter lim="800000"/>
              <a:headEnd/>
              <a:tailEnd/>
            </a:ln>
          </p:spPr>
          <p:txBody>
            <a:bodyPr vert="eaVert" wrap="none" anchor="ctr"/>
            <a:lstStyle/>
            <a:p>
              <a:endParaRPr lang="zh-CN" altLang="en-US"/>
            </a:p>
          </p:txBody>
        </p:sp>
      </p:grpSp>
      <p:grpSp>
        <p:nvGrpSpPr>
          <p:cNvPr id="5" name="Group 24"/>
          <p:cNvGrpSpPr>
            <a:grpSpLocks/>
          </p:cNvGrpSpPr>
          <p:nvPr/>
        </p:nvGrpSpPr>
        <p:grpSpPr bwMode="auto">
          <a:xfrm>
            <a:off x="5010150" y="3049588"/>
            <a:ext cx="609600" cy="2411412"/>
            <a:chOff x="2880" y="843"/>
            <a:chExt cx="384" cy="1519"/>
          </a:xfrm>
        </p:grpSpPr>
        <p:sp>
          <p:nvSpPr>
            <p:cNvPr id="129032" name="Rectangle 25"/>
            <p:cNvSpPr>
              <a:spLocks noChangeArrowheads="1"/>
            </p:cNvSpPr>
            <p:nvPr/>
          </p:nvSpPr>
          <p:spPr bwMode="auto">
            <a:xfrm>
              <a:off x="2880" y="843"/>
              <a:ext cx="372" cy="365"/>
            </a:xfrm>
            <a:prstGeom prst="rect">
              <a:avLst/>
            </a:prstGeom>
            <a:noFill/>
            <a:ln w="9525">
              <a:noFill/>
              <a:miter lim="800000"/>
              <a:headEnd/>
              <a:tailEnd/>
            </a:ln>
          </p:spPr>
          <p:txBody>
            <a:bodyPr wrap="none">
              <a:spAutoFit/>
            </a:bodyPr>
            <a:lstStyle/>
            <a:p>
              <a:r>
                <a:rPr lang="en-US" altLang="zh-CN" sz="3200" b="1">
                  <a:solidFill>
                    <a:srgbClr val="000000"/>
                  </a:solidFill>
                  <a:ea typeface="楷体_GB2312" pitchFamily="49" charset="-122"/>
                </a:rPr>
                <a:t>…</a:t>
              </a:r>
              <a:endParaRPr lang="en-US" altLang="zh-CN" sz="3200" b="1">
                <a:solidFill>
                  <a:srgbClr val="000000"/>
                </a:solidFill>
                <a:latin typeface="楷体_GB2312" pitchFamily="49" charset="-122"/>
                <a:ea typeface="楷体_GB2312" pitchFamily="49" charset="-122"/>
              </a:endParaRPr>
            </a:p>
          </p:txBody>
        </p:sp>
        <p:sp>
          <p:nvSpPr>
            <p:cNvPr id="129033" name="Rectangle 26"/>
            <p:cNvSpPr>
              <a:spLocks noChangeArrowheads="1"/>
            </p:cNvSpPr>
            <p:nvPr/>
          </p:nvSpPr>
          <p:spPr bwMode="auto">
            <a:xfrm>
              <a:off x="2880" y="1421"/>
              <a:ext cx="372" cy="365"/>
            </a:xfrm>
            <a:prstGeom prst="rect">
              <a:avLst/>
            </a:prstGeom>
            <a:noFill/>
            <a:ln w="9525">
              <a:noFill/>
              <a:miter lim="800000"/>
              <a:headEnd/>
              <a:tailEnd/>
            </a:ln>
          </p:spPr>
          <p:txBody>
            <a:bodyPr wrap="none">
              <a:spAutoFit/>
            </a:bodyPr>
            <a:lstStyle/>
            <a:p>
              <a:r>
                <a:rPr lang="en-US" altLang="zh-CN" sz="3200" b="1">
                  <a:solidFill>
                    <a:srgbClr val="000000"/>
                  </a:solidFill>
                  <a:ea typeface="楷体_GB2312" pitchFamily="49" charset="-122"/>
                </a:rPr>
                <a:t>…</a:t>
              </a:r>
              <a:endParaRPr lang="en-US" altLang="zh-CN" sz="3200" b="1">
                <a:solidFill>
                  <a:srgbClr val="000000"/>
                </a:solidFill>
                <a:latin typeface="楷体_GB2312" pitchFamily="49" charset="-122"/>
                <a:ea typeface="楷体_GB2312" pitchFamily="49" charset="-122"/>
              </a:endParaRPr>
            </a:p>
          </p:txBody>
        </p:sp>
        <p:sp>
          <p:nvSpPr>
            <p:cNvPr id="129034" name="Rectangle 27"/>
            <p:cNvSpPr>
              <a:spLocks noChangeArrowheads="1"/>
            </p:cNvSpPr>
            <p:nvPr/>
          </p:nvSpPr>
          <p:spPr bwMode="auto">
            <a:xfrm>
              <a:off x="2892" y="1997"/>
              <a:ext cx="372" cy="365"/>
            </a:xfrm>
            <a:prstGeom prst="rect">
              <a:avLst/>
            </a:prstGeom>
            <a:noFill/>
            <a:ln w="9525">
              <a:noFill/>
              <a:miter lim="800000"/>
              <a:headEnd/>
              <a:tailEnd/>
            </a:ln>
          </p:spPr>
          <p:txBody>
            <a:bodyPr wrap="none">
              <a:spAutoFit/>
            </a:bodyPr>
            <a:lstStyle/>
            <a:p>
              <a:r>
                <a:rPr lang="en-US" altLang="zh-CN" sz="3200" b="1">
                  <a:solidFill>
                    <a:srgbClr val="000000"/>
                  </a:solidFill>
                  <a:ea typeface="楷体_GB2312" pitchFamily="49" charset="-122"/>
                </a:rPr>
                <a:t>…</a:t>
              </a:r>
              <a:endParaRPr lang="en-US" altLang="zh-CN" sz="3200" b="1">
                <a:solidFill>
                  <a:srgbClr val="000000"/>
                </a:solidFill>
                <a:latin typeface="楷体_GB2312" pitchFamily="49" charset="-122"/>
                <a:ea typeface="楷体_GB2312" pitchFamily="49"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6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4"/>
          <p:cNvSpPr>
            <a:spLocks noGrp="1" noChangeArrowheads="1"/>
          </p:cNvSpPr>
          <p:nvPr>
            <p:ph type="title"/>
          </p:nvPr>
        </p:nvSpPr>
        <p:spPr bwMode="auto">
          <a:xfrm>
            <a:off x="1187450" y="620713"/>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zh-CN" altLang="en-US" b="1" smtClean="0">
                <a:ea typeface="宋体" pitchFamily="2" charset="-122"/>
              </a:rPr>
              <a:t>随机事件及其概率 </a:t>
            </a:r>
            <a:r>
              <a:rPr lang="en-US" altLang="zh-CN" b="1" smtClean="0">
                <a:ea typeface="宋体" pitchFamily="2" charset="-122"/>
              </a:rPr>
              <a:t>(Cont.)</a:t>
            </a:r>
            <a:br>
              <a:rPr lang="en-US" altLang="zh-CN" b="1" smtClean="0">
                <a:ea typeface="宋体" pitchFamily="2" charset="-122"/>
              </a:rPr>
            </a:br>
            <a:endParaRPr lang="en-US" altLang="zh-CN" b="1" smtClean="0">
              <a:ea typeface="宋体" pitchFamily="2" charset="-122"/>
            </a:endParaRPr>
          </a:p>
        </p:txBody>
      </p:sp>
      <p:sp>
        <p:nvSpPr>
          <p:cNvPr id="937989" name="Text Box 5"/>
          <p:cNvSpPr txBox="1">
            <a:spLocks noChangeArrowheads="1"/>
          </p:cNvSpPr>
          <p:nvPr/>
        </p:nvSpPr>
        <p:spPr bwMode="auto">
          <a:xfrm>
            <a:off x="900113" y="1773238"/>
            <a:ext cx="7543800" cy="579437"/>
          </a:xfrm>
          <a:prstGeom prst="rect">
            <a:avLst/>
          </a:prstGeom>
          <a:noFill/>
          <a:ln w="9525">
            <a:noFill/>
            <a:miter lim="800000"/>
            <a:headEnd/>
            <a:tailEnd/>
          </a:ln>
        </p:spPr>
        <p:txBody>
          <a:bodyPr>
            <a:spAutoFit/>
          </a:bodyPr>
          <a:lstStyle/>
          <a:p>
            <a:r>
              <a:rPr lang="zh-CN" altLang="en-US" sz="3200" b="1">
                <a:solidFill>
                  <a:srgbClr val="000000"/>
                </a:solidFill>
                <a:latin typeface="楷体_GB2312" pitchFamily="49" charset="-122"/>
                <a:ea typeface="楷体_GB2312" pitchFamily="49" charset="-122"/>
              </a:rPr>
              <a:t>事件</a:t>
            </a:r>
            <a:r>
              <a:rPr lang="en-US" altLang="zh-CN" sz="3200" b="1" i="1">
                <a:solidFill>
                  <a:srgbClr val="000000"/>
                </a:solidFill>
                <a:ea typeface="楷体_GB2312" pitchFamily="49" charset="-122"/>
              </a:rPr>
              <a:t>A</a:t>
            </a:r>
            <a:r>
              <a:rPr lang="zh-CN" altLang="en-US" sz="3200" b="1">
                <a:solidFill>
                  <a:srgbClr val="000000"/>
                </a:solidFill>
                <a:latin typeface="楷体_GB2312" pitchFamily="49" charset="-122"/>
                <a:ea typeface="楷体_GB2312" pitchFamily="49" charset="-122"/>
              </a:rPr>
              <a:t>在各轮试验中频率形成一个数列</a:t>
            </a:r>
          </a:p>
        </p:txBody>
      </p:sp>
      <p:graphicFrame>
        <p:nvGraphicFramePr>
          <p:cNvPr id="937990" name="Object 6"/>
          <p:cNvGraphicFramePr>
            <a:graphicFrameLocks noChangeAspect="1"/>
          </p:cNvGraphicFramePr>
          <p:nvPr/>
        </p:nvGraphicFramePr>
        <p:xfrm>
          <a:off x="2524125" y="2363788"/>
          <a:ext cx="3043238" cy="1222375"/>
        </p:xfrm>
        <a:graphic>
          <a:graphicData uri="http://schemas.openxmlformats.org/presentationml/2006/ole">
            <p:oleObj spid="_x0000_s19458" name="Equation" r:id="rId3" imgW="939600" imgH="431640" progId="Equation.3">
              <p:embed/>
            </p:oleObj>
          </a:graphicData>
        </a:graphic>
      </p:graphicFrame>
      <p:grpSp>
        <p:nvGrpSpPr>
          <p:cNvPr id="2" name="Group 7"/>
          <p:cNvGrpSpPr>
            <a:grpSpLocks/>
          </p:cNvGrpSpPr>
          <p:nvPr/>
        </p:nvGrpSpPr>
        <p:grpSpPr bwMode="auto">
          <a:xfrm>
            <a:off x="1417638" y="3765550"/>
            <a:ext cx="4710112" cy="2087563"/>
            <a:chOff x="489" y="1968"/>
            <a:chExt cx="2910" cy="1248"/>
          </a:xfrm>
        </p:grpSpPr>
        <p:graphicFrame>
          <p:nvGraphicFramePr>
            <p:cNvPr id="19459" name="Object 8"/>
            <p:cNvGraphicFramePr>
              <a:graphicFrameLocks noChangeAspect="1"/>
            </p:cNvGraphicFramePr>
            <p:nvPr/>
          </p:nvGraphicFramePr>
          <p:xfrm>
            <a:off x="1506" y="1968"/>
            <a:ext cx="357" cy="672"/>
          </p:xfrm>
          <a:graphic>
            <a:graphicData uri="http://schemas.openxmlformats.org/presentationml/2006/ole">
              <p:oleObj spid="_x0000_s19459" name="公式" r:id="rId4" imgW="228600" imgH="431640" progId="Equation.3">
                <p:embed/>
              </p:oleObj>
            </a:graphicData>
          </a:graphic>
        </p:graphicFrame>
        <p:graphicFrame>
          <p:nvGraphicFramePr>
            <p:cNvPr id="19460" name="Object 9"/>
            <p:cNvGraphicFramePr>
              <a:graphicFrameLocks noChangeAspect="1"/>
            </p:cNvGraphicFramePr>
            <p:nvPr/>
          </p:nvGraphicFramePr>
          <p:xfrm>
            <a:off x="2601" y="2256"/>
            <a:ext cx="276" cy="117"/>
          </p:xfrm>
          <a:graphic>
            <a:graphicData uri="http://schemas.openxmlformats.org/presentationml/2006/ole">
              <p:oleObj spid="_x0000_s19460" name="公式" r:id="rId5" imgW="177480" imgH="75960" progId="Equation.3">
                <p:embed/>
              </p:oleObj>
            </a:graphicData>
          </a:graphic>
        </p:graphicFrame>
        <p:graphicFrame>
          <p:nvGraphicFramePr>
            <p:cNvPr id="19461" name="Object 10"/>
            <p:cNvGraphicFramePr>
              <a:graphicFrameLocks noChangeAspect="1"/>
            </p:cNvGraphicFramePr>
            <p:nvPr/>
          </p:nvGraphicFramePr>
          <p:xfrm>
            <a:off x="3041" y="1968"/>
            <a:ext cx="358" cy="672"/>
          </p:xfrm>
          <a:graphic>
            <a:graphicData uri="http://schemas.openxmlformats.org/presentationml/2006/ole">
              <p:oleObj spid="_x0000_s19461" name="公式" r:id="rId6" imgW="228600" imgH="431640" progId="Equation.3">
                <p:embed/>
              </p:oleObj>
            </a:graphicData>
          </a:graphic>
        </p:graphicFrame>
        <p:graphicFrame>
          <p:nvGraphicFramePr>
            <p:cNvPr id="19462" name="Object 11"/>
            <p:cNvGraphicFramePr>
              <a:graphicFrameLocks noChangeAspect="1"/>
            </p:cNvGraphicFramePr>
            <p:nvPr/>
          </p:nvGraphicFramePr>
          <p:xfrm>
            <a:off x="1986" y="1968"/>
            <a:ext cx="375" cy="672"/>
          </p:xfrm>
          <a:graphic>
            <a:graphicData uri="http://schemas.openxmlformats.org/presentationml/2006/ole">
              <p:oleObj spid="_x0000_s19462" name="公式" r:id="rId7" imgW="241200" imgH="431640" progId="Equation.3">
                <p:embed/>
              </p:oleObj>
            </a:graphicData>
          </a:graphic>
        </p:graphicFrame>
        <p:sp>
          <p:nvSpPr>
            <p:cNvPr id="19468" name="Text Box 12"/>
            <p:cNvSpPr txBox="1">
              <a:spLocks noChangeArrowheads="1"/>
            </p:cNvSpPr>
            <p:nvPr/>
          </p:nvSpPr>
          <p:spPr bwMode="auto">
            <a:xfrm>
              <a:off x="489" y="2112"/>
              <a:ext cx="1152" cy="34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频率</a:t>
              </a:r>
            </a:p>
          </p:txBody>
        </p:sp>
        <p:sp>
          <p:nvSpPr>
            <p:cNvPr id="19469" name="AutoShape 13"/>
            <p:cNvSpPr>
              <a:spLocks noChangeArrowheads="1"/>
            </p:cNvSpPr>
            <p:nvPr/>
          </p:nvSpPr>
          <p:spPr bwMode="auto">
            <a:xfrm rot="2865283">
              <a:off x="1521" y="2808"/>
              <a:ext cx="576" cy="144"/>
            </a:xfrm>
            <a:prstGeom prst="rightArrow">
              <a:avLst>
                <a:gd name="adj1" fmla="val 50000"/>
                <a:gd name="adj2" fmla="val 100000"/>
              </a:avLst>
            </a:prstGeom>
            <a:solidFill>
              <a:srgbClr val="00CC99"/>
            </a:solidFill>
            <a:ln w="9525">
              <a:solidFill>
                <a:srgbClr val="000000"/>
              </a:solidFill>
              <a:miter lim="800000"/>
              <a:headEnd/>
              <a:tailEnd/>
            </a:ln>
          </p:spPr>
          <p:txBody>
            <a:bodyPr wrap="none" anchor="ctr"/>
            <a:lstStyle/>
            <a:p>
              <a:endParaRPr lang="zh-CN" altLang="en-US"/>
            </a:p>
          </p:txBody>
        </p:sp>
        <p:sp>
          <p:nvSpPr>
            <p:cNvPr id="19470" name="AutoShape 14"/>
            <p:cNvSpPr>
              <a:spLocks noChangeArrowheads="1"/>
            </p:cNvSpPr>
            <p:nvPr/>
          </p:nvSpPr>
          <p:spPr bwMode="auto">
            <a:xfrm rot="7758843">
              <a:off x="2721" y="2808"/>
              <a:ext cx="576" cy="144"/>
            </a:xfrm>
            <a:prstGeom prst="rightArrow">
              <a:avLst>
                <a:gd name="adj1" fmla="val 50000"/>
                <a:gd name="adj2" fmla="val 100000"/>
              </a:avLst>
            </a:prstGeom>
            <a:solidFill>
              <a:srgbClr val="00CC99"/>
            </a:solidFill>
            <a:ln w="9525">
              <a:solidFill>
                <a:srgbClr val="000000"/>
              </a:solidFill>
              <a:miter lim="800000"/>
              <a:headEnd/>
              <a:tailEnd/>
            </a:ln>
          </p:spPr>
          <p:txBody>
            <a:bodyPr wrap="none" anchor="ctr"/>
            <a:lstStyle/>
            <a:p>
              <a:endParaRPr lang="zh-CN" altLang="en-US"/>
            </a:p>
          </p:txBody>
        </p:sp>
        <p:sp>
          <p:nvSpPr>
            <p:cNvPr id="19471" name="AutoShape 15"/>
            <p:cNvSpPr>
              <a:spLocks noChangeArrowheads="1"/>
            </p:cNvSpPr>
            <p:nvPr/>
          </p:nvSpPr>
          <p:spPr bwMode="auto">
            <a:xfrm rot="5280620">
              <a:off x="1905" y="2856"/>
              <a:ext cx="576" cy="144"/>
            </a:xfrm>
            <a:prstGeom prst="rightArrow">
              <a:avLst>
                <a:gd name="adj1" fmla="val 50000"/>
                <a:gd name="adj2" fmla="val 100000"/>
              </a:avLst>
            </a:prstGeom>
            <a:solidFill>
              <a:srgbClr val="00CC99"/>
            </a:solidFill>
            <a:ln w="9525">
              <a:solidFill>
                <a:srgbClr val="000000"/>
              </a:solidFill>
              <a:miter lim="800000"/>
              <a:headEnd/>
              <a:tailEnd/>
            </a:ln>
          </p:spPr>
          <p:txBody>
            <a:bodyPr wrap="none" anchor="ctr"/>
            <a:lstStyle/>
            <a:p>
              <a:endParaRPr lang="zh-CN" altLang="en-US"/>
            </a:p>
          </p:txBody>
        </p:sp>
        <p:graphicFrame>
          <p:nvGraphicFramePr>
            <p:cNvPr id="19463" name="Object 16"/>
            <p:cNvGraphicFramePr>
              <a:graphicFrameLocks noChangeAspect="1"/>
            </p:cNvGraphicFramePr>
            <p:nvPr/>
          </p:nvGraphicFramePr>
          <p:xfrm>
            <a:off x="2553" y="2763"/>
            <a:ext cx="276" cy="117"/>
          </p:xfrm>
          <a:graphic>
            <a:graphicData uri="http://schemas.openxmlformats.org/presentationml/2006/ole">
              <p:oleObj spid="_x0000_s19463" name="公式" r:id="rId8" imgW="177480" imgH="75960" progId="Equation.3">
                <p:embed/>
              </p:oleObj>
            </a:graphicData>
          </a:graphic>
        </p:graphicFrame>
      </p:grpSp>
      <p:sp>
        <p:nvSpPr>
          <p:cNvPr id="938001" name="Text Box 17"/>
          <p:cNvSpPr txBox="1">
            <a:spLocks noChangeArrowheads="1"/>
          </p:cNvSpPr>
          <p:nvPr/>
        </p:nvSpPr>
        <p:spPr bwMode="auto">
          <a:xfrm>
            <a:off x="2484438" y="6021388"/>
            <a:ext cx="48768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   稳定在概率</a:t>
            </a:r>
            <a:r>
              <a:rPr lang="zh-CN" altLang="en-US" sz="3200" b="1" i="1">
                <a:solidFill>
                  <a:srgbClr val="000000"/>
                </a:solidFill>
                <a:latin typeface="楷体_GB2312" pitchFamily="49" charset="-122"/>
                <a:ea typeface="楷体_GB2312" pitchFamily="49" charset="-122"/>
              </a:rPr>
              <a:t> </a:t>
            </a:r>
            <a:r>
              <a:rPr lang="en-US" altLang="zh-CN" sz="3200" b="1" i="1">
                <a:solidFill>
                  <a:srgbClr val="000000"/>
                </a:solidFill>
                <a:latin typeface="楷体_GB2312" pitchFamily="49" charset="-122"/>
                <a:ea typeface="楷体_GB2312" pitchFamily="49" charset="-122"/>
              </a:rPr>
              <a:t>p </a:t>
            </a:r>
            <a:r>
              <a:rPr lang="zh-CN" altLang="en-US" sz="3200" b="1">
                <a:solidFill>
                  <a:srgbClr val="000000"/>
                </a:solidFill>
                <a:latin typeface="楷体_GB2312" pitchFamily="49" charset="-122"/>
                <a:ea typeface="楷体_GB2312" pitchFamily="49" charset="-122"/>
              </a:rPr>
              <a:t>附近</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7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937990"/>
                                        </p:tgtEl>
                                        <p:attrNameLst>
                                          <p:attrName>style.visibility</p:attrName>
                                        </p:attrNameLst>
                                      </p:cBhvr>
                                      <p:to>
                                        <p:strVal val="visible"/>
                                      </p:to>
                                    </p:set>
                                    <p:anim calcmode="lin" valueType="num">
                                      <p:cBhvr>
                                        <p:cTn id="11" dur="500" fill="hold"/>
                                        <p:tgtEl>
                                          <p:spTgt spid="937990"/>
                                        </p:tgtEl>
                                        <p:attrNameLst>
                                          <p:attrName>ppt_w</p:attrName>
                                        </p:attrNameLst>
                                      </p:cBhvr>
                                      <p:tavLst>
                                        <p:tav tm="0">
                                          <p:val>
                                            <p:fltVal val="0"/>
                                          </p:val>
                                        </p:tav>
                                        <p:tav tm="100000">
                                          <p:val>
                                            <p:strVal val="#ppt_w"/>
                                          </p:val>
                                        </p:tav>
                                      </p:tavLst>
                                    </p:anim>
                                    <p:anim calcmode="lin" valueType="num">
                                      <p:cBhvr>
                                        <p:cTn id="12" dur="500" fill="hold"/>
                                        <p:tgtEl>
                                          <p:spTgt spid="93799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38001"/>
                                        </p:tgtEl>
                                        <p:attrNameLst>
                                          <p:attrName>style.visibility</p:attrName>
                                        </p:attrNameLst>
                                      </p:cBhvr>
                                      <p:to>
                                        <p:strVal val="visible"/>
                                      </p:to>
                                    </p:set>
                                    <p:anim calcmode="lin" valueType="num">
                                      <p:cBhvr additive="base">
                                        <p:cTn id="23" dur="500" fill="hold"/>
                                        <p:tgtEl>
                                          <p:spTgt spid="938001"/>
                                        </p:tgtEl>
                                        <p:attrNameLst>
                                          <p:attrName>ppt_x</p:attrName>
                                        </p:attrNameLst>
                                      </p:cBhvr>
                                      <p:tavLst>
                                        <p:tav tm="0">
                                          <p:val>
                                            <p:strVal val="#ppt_x"/>
                                          </p:val>
                                        </p:tav>
                                        <p:tav tm="100000">
                                          <p:val>
                                            <p:strVal val="#ppt_x"/>
                                          </p:val>
                                        </p:tav>
                                      </p:tavLst>
                                    </p:anim>
                                    <p:anim calcmode="lin" valueType="num">
                                      <p:cBhvr additive="base">
                                        <p:cTn id="24" dur="500" fill="hold"/>
                                        <p:tgtEl>
                                          <p:spTgt spid="9380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autoUpdateAnimBg="0"/>
      <p:bldP spid="93800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Grp="1" noChangeArrowheads="1"/>
          </p:cNvSpPr>
          <p:nvPr>
            <p:ph type="title"/>
          </p:nvPr>
        </p:nvSpPr>
        <p:spPr bwMode="auto">
          <a:xfrm>
            <a:off x="914400" y="47625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古典概率</a:t>
            </a:r>
          </a:p>
        </p:txBody>
      </p:sp>
      <p:graphicFrame>
        <p:nvGraphicFramePr>
          <p:cNvPr id="670724" name="Object 4"/>
          <p:cNvGraphicFramePr>
            <a:graphicFrameLocks noChangeAspect="1"/>
          </p:cNvGraphicFramePr>
          <p:nvPr/>
        </p:nvGraphicFramePr>
        <p:xfrm>
          <a:off x="1316038" y="2255838"/>
          <a:ext cx="6784975" cy="2065337"/>
        </p:xfrm>
        <a:graphic>
          <a:graphicData uri="http://schemas.openxmlformats.org/presentationml/2006/ole">
            <p:oleObj spid="_x0000_s21506" name="Equation" r:id="rId4" imgW="2869920" imgH="914400" progId="Equation.3">
              <p:embed/>
            </p:oleObj>
          </a:graphicData>
        </a:graphic>
      </p:graphicFrame>
      <p:sp>
        <p:nvSpPr>
          <p:cNvPr id="670725" name="Rectangle 5"/>
          <p:cNvSpPr>
            <a:spLocks noChangeArrowheads="1"/>
          </p:cNvSpPr>
          <p:nvPr/>
        </p:nvSpPr>
        <p:spPr bwMode="auto">
          <a:xfrm>
            <a:off x="1181100" y="1684338"/>
            <a:ext cx="2598738" cy="4540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2500" b="1">
                <a:solidFill>
                  <a:srgbClr val="0000FF"/>
                </a:solidFill>
                <a:ea typeface="黑体" pitchFamily="49" charset="-122"/>
              </a:rPr>
              <a:t>定义</a:t>
            </a:r>
          </a:p>
        </p:txBody>
      </p:sp>
      <p:graphicFrame>
        <p:nvGraphicFramePr>
          <p:cNvPr id="670726" name="Object 6"/>
          <p:cNvGraphicFramePr>
            <a:graphicFrameLocks noChangeAspect="1"/>
          </p:cNvGraphicFramePr>
          <p:nvPr/>
        </p:nvGraphicFramePr>
        <p:xfrm>
          <a:off x="2009775" y="4508500"/>
          <a:ext cx="4762500" cy="500063"/>
        </p:xfrm>
        <a:graphic>
          <a:graphicData uri="http://schemas.openxmlformats.org/presentationml/2006/ole">
            <p:oleObj spid="_x0000_s21507" name="Equation" r:id="rId5" imgW="1854000" imgH="203040" progId="Equation.3">
              <p:embed/>
            </p:oleObj>
          </a:graphicData>
        </a:graphic>
      </p:graphicFrame>
      <p:graphicFrame>
        <p:nvGraphicFramePr>
          <p:cNvPr id="670727" name="Object 7"/>
          <p:cNvGraphicFramePr>
            <a:graphicFrameLocks noChangeAspect="1"/>
          </p:cNvGraphicFramePr>
          <p:nvPr/>
        </p:nvGraphicFramePr>
        <p:xfrm>
          <a:off x="3203575" y="5084763"/>
          <a:ext cx="2447925" cy="544512"/>
        </p:xfrm>
        <a:graphic>
          <a:graphicData uri="http://schemas.openxmlformats.org/presentationml/2006/ole">
            <p:oleObj spid="_x0000_s21508" name="公式" r:id="rId6" imgW="1028520" imgH="228600" progId="Equation.3">
              <p:embed/>
            </p:oleObj>
          </a:graphicData>
        </a:graphic>
      </p:graphicFrame>
      <p:graphicFrame>
        <p:nvGraphicFramePr>
          <p:cNvPr id="670728" name="Object 8"/>
          <p:cNvGraphicFramePr>
            <a:graphicFrameLocks noChangeAspect="1"/>
          </p:cNvGraphicFramePr>
          <p:nvPr/>
        </p:nvGraphicFramePr>
        <p:xfrm>
          <a:off x="1763713" y="5734050"/>
          <a:ext cx="5329237" cy="788988"/>
        </p:xfrm>
        <a:graphic>
          <a:graphicData uri="http://schemas.openxmlformats.org/presentationml/2006/ole">
            <p:oleObj spid="_x0000_s21509" name="Equation" r:id="rId7" imgW="2628720" imgH="393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5"/>
                                        </p:tgtEl>
                                        <p:attrNameLst>
                                          <p:attrName>style.visibility</p:attrName>
                                        </p:attrNameLst>
                                      </p:cBhvr>
                                      <p:to>
                                        <p:strVal val="visible"/>
                                      </p:to>
                                    </p:set>
                                    <p:animEffect transition="in" filter="wipe(left)">
                                      <p:cBhvr>
                                        <p:cTn id="7" dur="500"/>
                                        <p:tgtEl>
                                          <p:spTgt spid="6707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0724"/>
                                        </p:tgtEl>
                                        <p:attrNameLst>
                                          <p:attrName>style.visibility</p:attrName>
                                        </p:attrNameLst>
                                      </p:cBhvr>
                                      <p:to>
                                        <p:strVal val="visible"/>
                                      </p:to>
                                    </p:set>
                                    <p:animEffect transition="in" filter="wipe(left)">
                                      <p:cBhvr>
                                        <p:cTn id="12" dur="500"/>
                                        <p:tgtEl>
                                          <p:spTgt spid="6707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0726"/>
                                        </p:tgtEl>
                                        <p:attrNameLst>
                                          <p:attrName>style.visibility</p:attrName>
                                        </p:attrNameLst>
                                      </p:cBhvr>
                                      <p:to>
                                        <p:strVal val="visible"/>
                                      </p:to>
                                    </p:set>
                                    <p:animEffect transition="in" filter="wipe(left)">
                                      <p:cBhvr>
                                        <p:cTn id="17" dur="500"/>
                                        <p:tgtEl>
                                          <p:spTgt spid="6707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0727"/>
                                        </p:tgtEl>
                                        <p:attrNameLst>
                                          <p:attrName>style.visibility</p:attrName>
                                        </p:attrNameLst>
                                      </p:cBhvr>
                                      <p:to>
                                        <p:strVal val="visible"/>
                                      </p:to>
                                    </p:set>
                                    <p:animEffect transition="in" filter="wipe(left)">
                                      <p:cBhvr>
                                        <p:cTn id="22" dur="500"/>
                                        <p:tgtEl>
                                          <p:spTgt spid="6707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0728"/>
                                        </p:tgtEl>
                                        <p:attrNameLst>
                                          <p:attrName>style.visibility</p:attrName>
                                        </p:attrNameLst>
                                      </p:cBhvr>
                                      <p:to>
                                        <p:strVal val="visible"/>
                                      </p:to>
                                    </p:set>
                                    <p:animEffect transition="in" filter="wipe(left)">
                                      <p:cBhvr>
                                        <p:cTn id="27" dur="500"/>
                                        <p:tgtEl>
                                          <p:spTgt spid="67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7" name="Text Box 9"/>
          <p:cNvSpPr txBox="1">
            <a:spLocks noChangeArrowheads="1"/>
          </p:cNvSpPr>
          <p:nvPr/>
        </p:nvSpPr>
        <p:spPr bwMode="auto">
          <a:xfrm>
            <a:off x="1116013" y="1700213"/>
            <a:ext cx="7632700" cy="1587500"/>
          </a:xfrm>
          <a:prstGeom prst="rect">
            <a:avLst/>
          </a:prstGeom>
          <a:noFill/>
          <a:ln w="9525">
            <a:noFill/>
            <a:miter lim="800000"/>
            <a:headEnd/>
            <a:tailEnd/>
          </a:ln>
        </p:spPr>
        <p:txBody>
          <a:bodyPr lIns="71683" tIns="35841" rIns="71683" bIns="35841">
            <a:spAutoFit/>
          </a:bodyPr>
          <a:lstStyle/>
          <a:p>
            <a:pPr defTabSz="717550">
              <a:lnSpc>
                <a:spcPct val="115000"/>
              </a:lnSpc>
              <a:spcBef>
                <a:spcPct val="10000"/>
              </a:spcBef>
            </a:pPr>
            <a:r>
              <a:rPr lang="zh-CN" altLang="en-US" sz="2200" b="1">
                <a:solidFill>
                  <a:srgbClr val="000000"/>
                </a:solidFill>
                <a:ea typeface="宋体" pitchFamily="2" charset="-122"/>
              </a:rPr>
              <a:t>       </a:t>
            </a:r>
            <a:r>
              <a:rPr lang="zh-CN" altLang="en-US" b="1">
                <a:solidFill>
                  <a:srgbClr val="000000"/>
                </a:solidFill>
                <a:latin typeface="宋体" pitchFamily="2" charset="-122"/>
                <a:ea typeface="宋体" pitchFamily="2" charset="-122"/>
              </a:rPr>
              <a:t>设随机事件由</a:t>
            </a:r>
            <a:r>
              <a:rPr lang="en-US" altLang="zh-CN" b="1" i="1">
                <a:solidFill>
                  <a:srgbClr val="000000"/>
                </a:solidFill>
                <a:latin typeface="宋体" pitchFamily="2" charset="-122"/>
                <a:ea typeface="宋体" pitchFamily="2" charset="-122"/>
              </a:rPr>
              <a:t>n </a:t>
            </a:r>
            <a:r>
              <a:rPr lang="zh-CN" altLang="en-US" b="1">
                <a:solidFill>
                  <a:srgbClr val="000000"/>
                </a:solidFill>
                <a:latin typeface="宋体" pitchFamily="2" charset="-122"/>
                <a:ea typeface="宋体" pitchFamily="2" charset="-122"/>
              </a:rPr>
              <a:t>个样本点</a:t>
            </a:r>
            <a:r>
              <a:rPr lang="en-US" altLang="zh-CN" b="1">
                <a:solidFill>
                  <a:srgbClr val="000000"/>
                </a:solidFill>
                <a:latin typeface="宋体" pitchFamily="2" charset="-122"/>
                <a:ea typeface="宋体" pitchFamily="2" charset="-122"/>
              </a:rPr>
              <a:t>(</a:t>
            </a:r>
            <a:r>
              <a:rPr lang="zh-CN" altLang="en-US" b="1">
                <a:solidFill>
                  <a:srgbClr val="000000"/>
                </a:solidFill>
                <a:latin typeface="宋体" pitchFamily="2" charset="-122"/>
                <a:ea typeface="宋体" pitchFamily="2" charset="-122"/>
              </a:rPr>
              <a:t>基本事件</a:t>
            </a:r>
            <a:r>
              <a:rPr lang="en-US" altLang="zh-CN" b="1">
                <a:solidFill>
                  <a:srgbClr val="000000"/>
                </a:solidFill>
                <a:latin typeface="宋体" pitchFamily="2" charset="-122"/>
                <a:ea typeface="宋体" pitchFamily="2" charset="-122"/>
              </a:rPr>
              <a:t>)</a:t>
            </a:r>
            <a:r>
              <a:rPr lang="zh-CN" altLang="en-US" b="1">
                <a:solidFill>
                  <a:srgbClr val="000000"/>
                </a:solidFill>
                <a:latin typeface="宋体" pitchFamily="2" charset="-122"/>
                <a:ea typeface="宋体" pitchFamily="2" charset="-122"/>
              </a:rPr>
              <a:t>构成，</a:t>
            </a:r>
          </a:p>
          <a:p>
            <a:pPr defTabSz="717550">
              <a:lnSpc>
                <a:spcPct val="115000"/>
              </a:lnSpc>
              <a:spcBef>
                <a:spcPct val="10000"/>
              </a:spcBef>
            </a:pPr>
            <a:r>
              <a:rPr lang="en-US" altLang="zh-CN" b="1" i="1">
                <a:solidFill>
                  <a:srgbClr val="000000"/>
                </a:solidFill>
                <a:latin typeface="宋体" pitchFamily="2" charset="-122"/>
                <a:ea typeface="宋体" pitchFamily="2" charset="-122"/>
              </a:rPr>
              <a:t>A</a:t>
            </a:r>
            <a:r>
              <a:rPr lang="zh-CN" altLang="en-US" b="1">
                <a:solidFill>
                  <a:srgbClr val="000000"/>
                </a:solidFill>
                <a:latin typeface="宋体" pitchFamily="2" charset="-122"/>
                <a:ea typeface="宋体" pitchFamily="2" charset="-122"/>
              </a:rPr>
              <a:t>为其中的任意一个事件，且包含 </a:t>
            </a:r>
            <a:r>
              <a:rPr lang="en-US" altLang="zh-CN" b="1" i="1">
                <a:solidFill>
                  <a:srgbClr val="000000"/>
                </a:solidFill>
                <a:latin typeface="宋体" pitchFamily="2" charset="-122"/>
                <a:ea typeface="宋体" pitchFamily="2" charset="-122"/>
              </a:rPr>
              <a:t>k</a:t>
            </a:r>
            <a:r>
              <a:rPr lang="zh-CN" altLang="en-US" b="1">
                <a:solidFill>
                  <a:srgbClr val="000000"/>
                </a:solidFill>
                <a:latin typeface="宋体" pitchFamily="2" charset="-122"/>
                <a:ea typeface="宋体" pitchFamily="2" charset="-122"/>
              </a:rPr>
              <a:t>个样本点</a:t>
            </a:r>
            <a:r>
              <a:rPr lang="en-US" altLang="zh-CN" b="1">
                <a:solidFill>
                  <a:srgbClr val="000000"/>
                </a:solidFill>
                <a:latin typeface="宋体" pitchFamily="2" charset="-122"/>
                <a:ea typeface="宋体" pitchFamily="2" charset="-122"/>
              </a:rPr>
              <a:t>(</a:t>
            </a:r>
            <a:r>
              <a:rPr lang="zh-CN" altLang="en-US" b="1">
                <a:solidFill>
                  <a:srgbClr val="000000"/>
                </a:solidFill>
                <a:latin typeface="宋体" pitchFamily="2" charset="-122"/>
                <a:ea typeface="宋体" pitchFamily="2" charset="-122"/>
              </a:rPr>
              <a:t>基本事件</a:t>
            </a:r>
            <a:r>
              <a:rPr lang="en-US" altLang="zh-CN" b="1">
                <a:solidFill>
                  <a:srgbClr val="000000"/>
                </a:solidFill>
                <a:latin typeface="宋体" pitchFamily="2" charset="-122"/>
                <a:ea typeface="宋体" pitchFamily="2" charset="-122"/>
              </a:rPr>
              <a:t>)</a:t>
            </a:r>
            <a:r>
              <a:rPr lang="zh-CN" altLang="en-US" b="1">
                <a:solidFill>
                  <a:srgbClr val="000000"/>
                </a:solidFill>
                <a:latin typeface="宋体" pitchFamily="2" charset="-122"/>
                <a:ea typeface="宋体" pitchFamily="2" charset="-122"/>
              </a:rPr>
              <a:t>，则事件 </a:t>
            </a:r>
            <a:r>
              <a:rPr lang="en-US" altLang="zh-CN" b="1" i="1">
                <a:solidFill>
                  <a:srgbClr val="000000"/>
                </a:solidFill>
                <a:latin typeface="宋体" pitchFamily="2" charset="-122"/>
                <a:ea typeface="宋体" pitchFamily="2" charset="-122"/>
              </a:rPr>
              <a:t>A </a:t>
            </a:r>
            <a:r>
              <a:rPr lang="zh-CN" altLang="en-US" b="1">
                <a:solidFill>
                  <a:srgbClr val="000000"/>
                </a:solidFill>
                <a:latin typeface="宋体" pitchFamily="2" charset="-122"/>
                <a:ea typeface="宋体" pitchFamily="2" charset="-122"/>
              </a:rPr>
              <a:t>出现的概率记为</a:t>
            </a:r>
            <a:r>
              <a:rPr lang="en-US" altLang="zh-CN" b="1">
                <a:solidFill>
                  <a:srgbClr val="000000"/>
                </a:solidFill>
                <a:latin typeface="宋体" pitchFamily="2" charset="-122"/>
                <a:ea typeface="宋体" pitchFamily="2" charset="-122"/>
              </a:rPr>
              <a:t> </a:t>
            </a:r>
          </a:p>
        </p:txBody>
      </p:sp>
      <p:sp>
        <p:nvSpPr>
          <p:cNvPr id="22533" name="Rectangle 10"/>
          <p:cNvSpPr>
            <a:spLocks noChangeArrowheads="1"/>
          </p:cNvSpPr>
          <p:nvPr/>
        </p:nvSpPr>
        <p:spPr bwMode="auto">
          <a:xfrm>
            <a:off x="971550" y="836613"/>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古典概型中事件概率的计算公式</a:t>
            </a:r>
          </a:p>
        </p:txBody>
      </p:sp>
      <p:graphicFrame>
        <p:nvGraphicFramePr>
          <p:cNvPr id="672779" name="Object 11"/>
          <p:cNvGraphicFramePr>
            <a:graphicFrameLocks noChangeAspect="1"/>
          </p:cNvGraphicFramePr>
          <p:nvPr/>
        </p:nvGraphicFramePr>
        <p:xfrm>
          <a:off x="1619250" y="3789363"/>
          <a:ext cx="5413375" cy="906462"/>
        </p:xfrm>
        <a:graphic>
          <a:graphicData uri="http://schemas.openxmlformats.org/presentationml/2006/ole">
            <p:oleObj spid="_x0000_s22530" name="公式" r:id="rId4" imgW="2501640" imgH="419040" progId="Equation.3">
              <p:embed/>
            </p:oleObj>
          </a:graphicData>
        </a:graphic>
      </p:graphicFrame>
      <p:sp>
        <p:nvSpPr>
          <p:cNvPr id="672780" name="Rectangle 12"/>
          <p:cNvSpPr>
            <a:spLocks noChangeArrowheads="1"/>
          </p:cNvSpPr>
          <p:nvPr/>
        </p:nvSpPr>
        <p:spPr bwMode="auto">
          <a:xfrm>
            <a:off x="1116013" y="4916488"/>
            <a:ext cx="4073525" cy="500062"/>
          </a:xfrm>
          <a:prstGeom prst="rect">
            <a:avLst/>
          </a:prstGeom>
          <a:noFill/>
          <a:ln w="12700" cap="sq">
            <a:noFill/>
            <a:miter lim="800000"/>
            <a:headEnd type="none" w="sm" len="sm"/>
            <a:tailEnd type="none" w="sm" len="sm"/>
          </a:ln>
        </p:spPr>
        <p:txBody>
          <a:bodyPr wrap="none" lIns="71683" tIns="35841" rIns="71683" bIns="35841">
            <a:spAutoFit/>
          </a:bodyPr>
          <a:lstStyle/>
          <a:p>
            <a:pPr defTabSz="717550"/>
            <a:r>
              <a:rPr lang="zh-CN" altLang="en-US" b="1">
                <a:solidFill>
                  <a:srgbClr val="000000"/>
                </a:solidFill>
                <a:latin typeface="宋体" pitchFamily="2" charset="-122"/>
                <a:ea typeface="宋体" pitchFamily="2" charset="-122"/>
              </a:rPr>
              <a:t>称此为概率的古典定义</a:t>
            </a:r>
            <a:r>
              <a:rPr lang="en-US" altLang="zh-CN" b="1">
                <a:solidFill>
                  <a:srgbClr val="000000"/>
                </a:solidFill>
                <a:latin typeface="宋体" pitchFamily="2" charset="-122"/>
                <a:ea typeface="宋体" pitchFamily="2" charset="-122"/>
              </a:rPr>
              <a:t>. </a:t>
            </a:r>
          </a:p>
        </p:txBody>
      </p:sp>
      <p:graphicFrame>
        <p:nvGraphicFramePr>
          <p:cNvPr id="672781" name="Object 13"/>
          <p:cNvGraphicFramePr>
            <a:graphicFrameLocks noChangeAspect="1"/>
          </p:cNvGraphicFramePr>
          <p:nvPr/>
        </p:nvGraphicFramePr>
        <p:xfrm>
          <a:off x="5148263" y="4797425"/>
          <a:ext cx="3024187" cy="858838"/>
        </p:xfrm>
        <a:graphic>
          <a:graphicData uri="http://schemas.openxmlformats.org/presentationml/2006/ole">
            <p:oleObj spid="_x0000_s22531" name="公式" r:id="rId5" imgW="1473120" imgH="419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2777"/>
                                        </p:tgtEl>
                                        <p:attrNameLst>
                                          <p:attrName>style.visibility</p:attrName>
                                        </p:attrNameLst>
                                      </p:cBhvr>
                                      <p:to>
                                        <p:strVal val="visible"/>
                                      </p:to>
                                    </p:set>
                                    <p:animEffect transition="in" filter="wipe(left)">
                                      <p:cBhvr>
                                        <p:cTn id="7" dur="500"/>
                                        <p:tgtEl>
                                          <p:spTgt spid="6727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2779"/>
                                        </p:tgtEl>
                                        <p:attrNameLst>
                                          <p:attrName>style.visibility</p:attrName>
                                        </p:attrNameLst>
                                      </p:cBhvr>
                                      <p:to>
                                        <p:strVal val="visible"/>
                                      </p:to>
                                    </p:set>
                                    <p:animEffect transition="in" filter="wipe(left)">
                                      <p:cBhvr>
                                        <p:cTn id="12" dur="500"/>
                                        <p:tgtEl>
                                          <p:spTgt spid="6727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2780"/>
                                        </p:tgtEl>
                                        <p:attrNameLst>
                                          <p:attrName>style.visibility</p:attrName>
                                        </p:attrNameLst>
                                      </p:cBhvr>
                                      <p:to>
                                        <p:strVal val="visible"/>
                                      </p:to>
                                    </p:set>
                                    <p:animEffect transition="in" filter="wipe(left)">
                                      <p:cBhvr>
                                        <p:cTn id="17" dur="500"/>
                                        <p:tgtEl>
                                          <p:spTgt spid="6727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2781"/>
                                        </p:tgtEl>
                                        <p:attrNameLst>
                                          <p:attrName>style.visibility</p:attrName>
                                        </p:attrNameLst>
                                      </p:cBhvr>
                                      <p:to>
                                        <p:strVal val="visible"/>
                                      </p:to>
                                    </p:set>
                                    <p:animEffect transition="in" filter="wipe(left)">
                                      <p:cBhvr>
                                        <p:cTn id="22" dur="500"/>
                                        <p:tgtEl>
                                          <p:spTgt spid="67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7" grpId="0" autoUpdateAnimBg="0"/>
      <p:bldP spid="67278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914400" y="620713"/>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确定性</a:t>
            </a:r>
            <a:r>
              <a:rPr lang="zh-CN" altLang="en-US" b="1" smtClean="0">
                <a:ea typeface="宋体" pitchFamily="2" charset="-122"/>
              </a:rPr>
              <a:t>现象与</a:t>
            </a:r>
            <a:r>
              <a:rPr lang="zh-CN" altLang="en-US" b="1" smtClean="0">
                <a:solidFill>
                  <a:srgbClr val="0000CC"/>
                </a:solidFill>
                <a:ea typeface="宋体" pitchFamily="2" charset="-122"/>
              </a:rPr>
              <a:t>随机</a:t>
            </a:r>
            <a:r>
              <a:rPr lang="zh-CN" altLang="en-US" b="1" smtClean="0">
                <a:ea typeface="宋体" pitchFamily="2" charset="-122"/>
              </a:rPr>
              <a:t>现象 </a:t>
            </a:r>
            <a:r>
              <a:rPr lang="en-US" altLang="zh-CN" b="1" dirty="0" smtClean="0">
                <a:ea typeface="宋体" pitchFamily="2" charset="-122"/>
              </a:rPr>
              <a:t>(Cont.)</a:t>
            </a:r>
            <a:endParaRPr lang="zh-CN" altLang="en-US" b="1" smtClean="0">
              <a:ea typeface="宋体" pitchFamily="2" charset="-122"/>
            </a:endParaRPr>
          </a:p>
        </p:txBody>
      </p:sp>
      <p:sp>
        <p:nvSpPr>
          <p:cNvPr id="576523" name="Rectangle 11"/>
          <p:cNvSpPr>
            <a:spLocks noChangeArrowheads="1"/>
          </p:cNvSpPr>
          <p:nvPr/>
        </p:nvSpPr>
        <p:spPr bwMode="auto">
          <a:xfrm>
            <a:off x="1285852" y="5357826"/>
            <a:ext cx="2446338" cy="519112"/>
          </a:xfrm>
          <a:prstGeom prst="rect">
            <a:avLst/>
          </a:prstGeom>
          <a:noFill/>
          <a:ln w="12700" cap="sq">
            <a:noFill/>
            <a:miter lim="800000"/>
            <a:headEnd type="none" w="sm" len="sm"/>
            <a:tailEnd type="none" w="sm" len="sm"/>
          </a:ln>
        </p:spPr>
        <p:txBody>
          <a:bodyPr wrap="none">
            <a:spAutoFit/>
          </a:bodyPr>
          <a:lstStyle/>
          <a:p>
            <a:r>
              <a:rPr lang="zh-CN" altLang="en-US" b="1" dirty="0">
                <a:solidFill>
                  <a:srgbClr val="000000"/>
                </a:solidFill>
                <a:ea typeface="宋体" pitchFamily="2" charset="-122"/>
              </a:rPr>
              <a:t>结果有可能为</a:t>
            </a:r>
            <a:r>
              <a:rPr lang="en-US" altLang="zh-CN" b="1" dirty="0">
                <a:solidFill>
                  <a:srgbClr val="000000"/>
                </a:solidFill>
                <a:ea typeface="宋体" pitchFamily="2" charset="-122"/>
              </a:rPr>
              <a:t>:</a:t>
            </a:r>
          </a:p>
        </p:txBody>
      </p:sp>
      <p:sp>
        <p:nvSpPr>
          <p:cNvPr id="576524" name="Rectangle 12"/>
          <p:cNvSpPr>
            <a:spLocks noChangeArrowheads="1"/>
          </p:cNvSpPr>
          <p:nvPr/>
        </p:nvSpPr>
        <p:spPr bwMode="auto">
          <a:xfrm>
            <a:off x="6170613" y="5491163"/>
            <a:ext cx="1874837" cy="946150"/>
          </a:xfrm>
          <a:prstGeom prst="rect">
            <a:avLst/>
          </a:prstGeom>
          <a:noFill/>
          <a:ln w="12700" cap="sq">
            <a:noFill/>
            <a:miter lim="800000"/>
            <a:headEnd type="none" w="sm" len="sm"/>
            <a:tailEnd type="none" w="sm" len="sm"/>
          </a:ln>
        </p:spPr>
        <p:txBody>
          <a:bodyPr wrap="none">
            <a:spAutoFit/>
          </a:bodyPr>
          <a:lstStyle/>
          <a:p>
            <a:r>
              <a:rPr lang="en-US" altLang="zh-CN" b="1" dirty="0">
                <a:solidFill>
                  <a:srgbClr val="FF0000"/>
                </a:solidFill>
                <a:ea typeface="宋体" pitchFamily="2" charset="-122"/>
              </a:rPr>
              <a:t>1,    2,    3, </a:t>
            </a:r>
          </a:p>
          <a:p>
            <a:r>
              <a:rPr lang="en-US" altLang="zh-CN" b="1" dirty="0">
                <a:solidFill>
                  <a:srgbClr val="FF0000"/>
                </a:solidFill>
                <a:ea typeface="宋体" pitchFamily="2" charset="-122"/>
              </a:rPr>
              <a:t>4,   5  </a:t>
            </a:r>
            <a:r>
              <a:rPr lang="zh-CN" altLang="en-US" b="1">
                <a:solidFill>
                  <a:srgbClr val="FF0000"/>
                </a:solidFill>
                <a:ea typeface="宋体" pitchFamily="2" charset="-122"/>
              </a:rPr>
              <a:t>或  </a:t>
            </a:r>
            <a:r>
              <a:rPr lang="en-US" altLang="zh-CN" b="1" dirty="0">
                <a:solidFill>
                  <a:srgbClr val="FF0000"/>
                </a:solidFill>
                <a:ea typeface="宋体" pitchFamily="2" charset="-122"/>
              </a:rPr>
              <a:t>6.</a:t>
            </a:r>
          </a:p>
        </p:txBody>
      </p:sp>
      <p:sp>
        <p:nvSpPr>
          <p:cNvPr id="576525" name="Rectangle 13"/>
          <p:cNvSpPr>
            <a:spLocks noChangeArrowheads="1"/>
          </p:cNvSpPr>
          <p:nvPr/>
        </p:nvSpPr>
        <p:spPr bwMode="auto">
          <a:xfrm>
            <a:off x="1035050" y="4195763"/>
            <a:ext cx="4495800" cy="1158875"/>
          </a:xfrm>
          <a:prstGeom prst="rect">
            <a:avLst/>
          </a:prstGeom>
          <a:noFill/>
          <a:ln w="12700" cap="sq">
            <a:noFill/>
            <a:miter lim="800000"/>
            <a:headEnd type="none" w="sm" len="sm"/>
            <a:tailEnd type="none" w="sm" len="sm"/>
          </a:ln>
        </p:spPr>
        <p:txBody>
          <a:bodyPr>
            <a:spAutoFit/>
          </a:bodyPr>
          <a:lstStyle/>
          <a:p>
            <a:pPr>
              <a:lnSpc>
                <a:spcPct val="125000"/>
              </a:lnSpc>
            </a:pPr>
            <a:r>
              <a:rPr lang="zh-CN" altLang="en-US" b="1" dirty="0">
                <a:solidFill>
                  <a:srgbClr val="3333FF"/>
                </a:solidFill>
                <a:latin typeface="黑体" pitchFamily="49" charset="-122"/>
                <a:ea typeface="黑体" pitchFamily="49" charset="-122"/>
              </a:rPr>
              <a:t> 实例</a:t>
            </a:r>
            <a:r>
              <a:rPr lang="en-US" altLang="zh-CN" b="1" dirty="0">
                <a:solidFill>
                  <a:srgbClr val="3333FF"/>
                </a:solidFill>
                <a:ea typeface="黑体" pitchFamily="49" charset="-122"/>
              </a:rPr>
              <a:t>3</a:t>
            </a:r>
            <a:r>
              <a:rPr lang="en-US" altLang="zh-CN" b="1" dirty="0">
                <a:solidFill>
                  <a:srgbClr val="000000"/>
                </a:solidFill>
                <a:ea typeface="宋体" pitchFamily="2" charset="-122"/>
              </a:rPr>
              <a:t>    </a:t>
            </a:r>
            <a:r>
              <a:rPr lang="zh-CN" altLang="en-US" b="1" dirty="0">
                <a:solidFill>
                  <a:srgbClr val="000000"/>
                </a:solidFill>
                <a:ea typeface="宋体" pitchFamily="2" charset="-122"/>
              </a:rPr>
              <a:t>抛掷一枚骰子</a:t>
            </a:r>
            <a:r>
              <a:rPr lang="en-US" altLang="zh-CN" b="1" dirty="0">
                <a:solidFill>
                  <a:srgbClr val="000000"/>
                </a:solidFill>
                <a:ea typeface="宋体" pitchFamily="2" charset="-122"/>
              </a:rPr>
              <a:t>,</a:t>
            </a:r>
            <a:r>
              <a:rPr lang="zh-CN" altLang="en-US" b="1" dirty="0">
                <a:solidFill>
                  <a:srgbClr val="000000"/>
                </a:solidFill>
                <a:ea typeface="宋体" pitchFamily="2" charset="-122"/>
              </a:rPr>
              <a:t>观</a:t>
            </a:r>
          </a:p>
          <a:p>
            <a:pPr>
              <a:lnSpc>
                <a:spcPct val="125000"/>
              </a:lnSpc>
            </a:pPr>
            <a:r>
              <a:rPr lang="zh-CN" altLang="en-US" b="1" dirty="0" smtClean="0">
                <a:solidFill>
                  <a:srgbClr val="000000"/>
                </a:solidFill>
                <a:ea typeface="宋体" pitchFamily="2" charset="-122"/>
              </a:rPr>
              <a:t>  察出现的点数</a:t>
            </a:r>
            <a:r>
              <a:rPr lang="en-US" altLang="zh-CN" b="1" dirty="0" smtClean="0">
                <a:solidFill>
                  <a:srgbClr val="000000"/>
                </a:solidFill>
                <a:ea typeface="宋体" pitchFamily="2" charset="-122"/>
              </a:rPr>
              <a:t>.</a:t>
            </a:r>
            <a:endParaRPr lang="en-US" altLang="zh-CN" b="1" dirty="0">
              <a:solidFill>
                <a:srgbClr val="000000"/>
              </a:solidFill>
              <a:ea typeface="宋体" pitchFamily="2" charset="-122"/>
            </a:endParaRPr>
          </a:p>
        </p:txBody>
      </p:sp>
      <p:sp>
        <p:nvSpPr>
          <p:cNvPr id="116742" name="Text Box 14"/>
          <p:cNvSpPr txBox="1">
            <a:spLocks noChangeArrowheads="1"/>
          </p:cNvSpPr>
          <p:nvPr/>
        </p:nvSpPr>
        <p:spPr bwMode="auto">
          <a:xfrm>
            <a:off x="1035050" y="1604963"/>
            <a:ext cx="7569200" cy="1158875"/>
          </a:xfrm>
          <a:prstGeom prst="rect">
            <a:avLst/>
          </a:prstGeom>
          <a:noFill/>
          <a:ln w="12700" cap="sq">
            <a:noFill/>
            <a:miter lim="800000"/>
            <a:headEnd type="none" w="sm" len="sm"/>
            <a:tailEnd type="none" w="sm" len="sm"/>
          </a:ln>
        </p:spPr>
        <p:txBody>
          <a:bodyPr>
            <a:spAutoFit/>
          </a:bodyPr>
          <a:lstStyle/>
          <a:p>
            <a:pPr>
              <a:lnSpc>
                <a:spcPct val="125000"/>
              </a:lnSpc>
            </a:pPr>
            <a:r>
              <a:rPr lang="zh-CN" altLang="en-US" b="1">
                <a:solidFill>
                  <a:srgbClr val="3333FF"/>
                </a:solidFill>
                <a:latin typeface="黑体" pitchFamily="49" charset="-122"/>
                <a:ea typeface="黑体" pitchFamily="49" charset="-122"/>
              </a:rPr>
              <a:t> 实例</a:t>
            </a:r>
            <a:r>
              <a:rPr lang="en-US" altLang="zh-CN" b="1" dirty="0">
                <a:solidFill>
                  <a:srgbClr val="3333FF"/>
                </a:solidFill>
                <a:ea typeface="黑体" pitchFamily="49" charset="-122"/>
              </a:rPr>
              <a:t>2</a:t>
            </a:r>
            <a:r>
              <a:rPr lang="en-US" altLang="zh-CN" b="1" dirty="0">
                <a:solidFill>
                  <a:srgbClr val="000000"/>
                </a:solidFill>
                <a:ea typeface="宋体" pitchFamily="2" charset="-122"/>
              </a:rPr>
              <a:t>    </a:t>
            </a:r>
            <a:r>
              <a:rPr lang="zh-CN" altLang="en-US" b="1">
                <a:solidFill>
                  <a:srgbClr val="000000"/>
                </a:solidFill>
                <a:ea typeface="宋体" pitchFamily="2" charset="-122"/>
              </a:rPr>
              <a:t>用同一门炮向同  一目标发射同一种炮弹多  发 </a:t>
            </a:r>
            <a:r>
              <a:rPr lang="en-US" altLang="zh-CN" b="1" dirty="0">
                <a:solidFill>
                  <a:srgbClr val="000000"/>
                </a:solidFill>
                <a:ea typeface="宋体" pitchFamily="2" charset="-122"/>
              </a:rPr>
              <a:t>,  </a:t>
            </a:r>
            <a:r>
              <a:rPr lang="zh-CN" altLang="en-US" b="1">
                <a:solidFill>
                  <a:srgbClr val="000000"/>
                </a:solidFill>
                <a:ea typeface="宋体" pitchFamily="2" charset="-122"/>
              </a:rPr>
              <a:t>观察弹落点的情况</a:t>
            </a:r>
            <a:r>
              <a:rPr lang="en-US" altLang="zh-CN" b="1" dirty="0">
                <a:solidFill>
                  <a:srgbClr val="000000"/>
                </a:solidFill>
                <a:ea typeface="宋体" pitchFamily="2" charset="-122"/>
              </a:rPr>
              <a:t>.</a:t>
            </a:r>
            <a:endParaRPr lang="en-US" altLang="zh-CN" dirty="0">
              <a:solidFill>
                <a:srgbClr val="000000"/>
              </a:solidFill>
              <a:ea typeface="宋体" pitchFamily="2" charset="-122"/>
            </a:endParaRPr>
          </a:p>
        </p:txBody>
      </p:sp>
      <p:sp>
        <p:nvSpPr>
          <p:cNvPr id="576529" name="Rectangle 17"/>
          <p:cNvSpPr>
            <a:spLocks noChangeArrowheads="1"/>
          </p:cNvSpPr>
          <p:nvPr/>
        </p:nvSpPr>
        <p:spPr bwMode="auto">
          <a:xfrm>
            <a:off x="1187450" y="3357563"/>
            <a:ext cx="4052888" cy="625475"/>
          </a:xfrm>
          <a:prstGeom prst="rect">
            <a:avLst/>
          </a:prstGeom>
          <a:noFill/>
          <a:ln w="12700" cap="sq">
            <a:noFill/>
            <a:miter lim="800000"/>
            <a:headEnd type="none" w="sm" len="sm"/>
            <a:tailEnd type="none" w="sm" len="sm"/>
          </a:ln>
        </p:spPr>
        <p:txBody>
          <a:bodyPr wrap="none">
            <a:spAutoFit/>
          </a:bodyPr>
          <a:lstStyle/>
          <a:p>
            <a:pPr>
              <a:lnSpc>
                <a:spcPct val="125000"/>
              </a:lnSpc>
            </a:pPr>
            <a:r>
              <a:rPr lang="zh-CN" altLang="en-US" b="1">
                <a:solidFill>
                  <a:srgbClr val="000000"/>
                </a:solidFill>
                <a:ea typeface="宋体" pitchFamily="2" charset="-122"/>
              </a:rPr>
              <a:t>结果</a:t>
            </a:r>
            <a:r>
              <a:rPr lang="en-US" altLang="zh-CN" b="1" dirty="0">
                <a:solidFill>
                  <a:srgbClr val="000000"/>
                </a:solidFill>
                <a:ea typeface="宋体" pitchFamily="2" charset="-122"/>
              </a:rPr>
              <a:t>: </a:t>
            </a:r>
            <a:r>
              <a:rPr lang="zh-CN" altLang="en-US" b="1">
                <a:solidFill>
                  <a:srgbClr val="FF0000"/>
                </a:solidFill>
                <a:ea typeface="黑体" pitchFamily="49" charset="-122"/>
              </a:rPr>
              <a:t>弹落点会各不相同</a:t>
            </a:r>
            <a:r>
              <a:rPr lang="en-US" altLang="zh-CN" b="1" dirty="0">
                <a:solidFill>
                  <a:srgbClr val="000000"/>
                </a:solidFill>
                <a:ea typeface="宋体" pitchFamily="2" charset="-122"/>
              </a:rPr>
              <a:t>.</a:t>
            </a:r>
            <a:endParaRPr lang="en-US" altLang="zh-CN" dirty="0">
              <a:solidFill>
                <a:srgbClr val="000000"/>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6529"/>
                                        </p:tgtEl>
                                        <p:attrNameLst>
                                          <p:attrName>style.visibility</p:attrName>
                                        </p:attrNameLst>
                                      </p:cBhvr>
                                      <p:to>
                                        <p:strVal val="visible"/>
                                      </p:to>
                                    </p:set>
                                    <p:animEffect transition="in" filter="wipe(left)">
                                      <p:cBhvr>
                                        <p:cTn id="7" dur="500"/>
                                        <p:tgtEl>
                                          <p:spTgt spid="5765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25"/>
                                        </p:tgtEl>
                                        <p:attrNameLst>
                                          <p:attrName>style.visibility</p:attrName>
                                        </p:attrNameLst>
                                      </p:cBhvr>
                                      <p:to>
                                        <p:strVal val="visible"/>
                                      </p:to>
                                    </p:set>
                                    <p:animEffect transition="in" filter="wipe(left)">
                                      <p:cBhvr>
                                        <p:cTn id="12" dur="500"/>
                                        <p:tgtEl>
                                          <p:spTgt spid="5765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76523"/>
                                        </p:tgtEl>
                                        <p:attrNameLst>
                                          <p:attrName>style.visibility</p:attrName>
                                        </p:attrNameLst>
                                      </p:cBhvr>
                                      <p:to>
                                        <p:strVal val="visible"/>
                                      </p:to>
                                    </p:set>
                                    <p:animEffect transition="in" filter="wipe(left)">
                                      <p:cBhvr>
                                        <p:cTn id="17" dur="75"/>
                                        <p:tgtEl>
                                          <p:spTgt spid="5765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6524"/>
                                        </p:tgtEl>
                                        <p:attrNameLst>
                                          <p:attrName>style.visibility</p:attrName>
                                        </p:attrNameLst>
                                      </p:cBhvr>
                                      <p:to>
                                        <p:strVal val="visible"/>
                                      </p:to>
                                    </p:set>
                                    <p:animEffect transition="in" filter="wipe(left)">
                                      <p:cBhvr>
                                        <p:cTn id="22" dur="500"/>
                                        <p:tgtEl>
                                          <p:spTgt spid="576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3" grpId="0" autoUpdateAnimBg="0"/>
      <p:bldP spid="576524" grpId="0" autoUpdateAnimBg="0"/>
      <p:bldP spid="576525" grpId="0" autoUpdateAnimBg="0"/>
      <p:bldP spid="57652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35" name="Text Box 19"/>
          <p:cNvSpPr txBox="1">
            <a:spLocks noChangeArrowheads="1"/>
          </p:cNvSpPr>
          <p:nvPr/>
        </p:nvSpPr>
        <p:spPr bwMode="auto">
          <a:xfrm>
            <a:off x="1152525" y="2565400"/>
            <a:ext cx="2514600" cy="579438"/>
          </a:xfrm>
          <a:prstGeom prst="rect">
            <a:avLst/>
          </a:prstGeom>
          <a:noFill/>
          <a:ln w="9525">
            <a:noFill/>
            <a:miter lim="800000"/>
            <a:headEnd/>
            <a:tailEnd/>
          </a:ln>
        </p:spPr>
        <p:txBody>
          <a:bodyPr>
            <a:spAutoFit/>
          </a:bodyPr>
          <a:lstStyle/>
          <a:p>
            <a:pPr>
              <a:spcBef>
                <a:spcPct val="20000"/>
              </a:spcBef>
            </a:pPr>
            <a:r>
              <a:rPr lang="en-US" altLang="zh-CN" sz="3200" b="1">
                <a:solidFill>
                  <a:srgbClr val="000000"/>
                </a:solidFill>
                <a:latin typeface="楷体_GB2312" pitchFamily="49" charset="-122"/>
                <a:ea typeface="楷体_GB2312" pitchFamily="49" charset="-122"/>
              </a:rPr>
              <a:t>1</a:t>
            </a:r>
            <a:r>
              <a:rPr lang="zh-CN" altLang="en-US" sz="3200" b="1">
                <a:solidFill>
                  <a:srgbClr val="000000"/>
                </a:solidFill>
                <a:latin typeface="楷体_GB2312" pitchFamily="49" charset="-122"/>
                <a:ea typeface="楷体_GB2312" pitchFamily="49" charset="-122"/>
              </a:rPr>
              <a:t>、</a:t>
            </a:r>
            <a:r>
              <a:rPr lang="zh-CN" altLang="en-US" sz="3200" b="1">
                <a:solidFill>
                  <a:srgbClr val="FF0000"/>
                </a:solidFill>
                <a:latin typeface="楷体_GB2312" pitchFamily="49" charset="-122"/>
                <a:ea typeface="楷体_GB2312" pitchFamily="49" charset="-122"/>
              </a:rPr>
              <a:t>乘法原理</a:t>
            </a:r>
          </a:p>
        </p:txBody>
      </p:sp>
      <p:grpSp>
        <p:nvGrpSpPr>
          <p:cNvPr id="2" name="Group 20"/>
          <p:cNvGrpSpPr>
            <a:grpSpLocks/>
          </p:cNvGrpSpPr>
          <p:nvPr/>
        </p:nvGrpSpPr>
        <p:grpSpPr bwMode="auto">
          <a:xfrm>
            <a:off x="1009650" y="3357563"/>
            <a:ext cx="8077200" cy="2582862"/>
            <a:chOff x="336" y="2016"/>
            <a:chExt cx="5088" cy="1627"/>
          </a:xfrm>
        </p:grpSpPr>
        <p:grpSp>
          <p:nvGrpSpPr>
            <p:cNvPr id="23561" name="Group 21"/>
            <p:cNvGrpSpPr>
              <a:grpSpLocks/>
            </p:cNvGrpSpPr>
            <p:nvPr/>
          </p:nvGrpSpPr>
          <p:grpSpPr bwMode="auto">
            <a:xfrm>
              <a:off x="336" y="2016"/>
              <a:ext cx="5088" cy="801"/>
              <a:chOff x="288" y="2012"/>
              <a:chExt cx="5088" cy="801"/>
            </a:xfrm>
          </p:grpSpPr>
          <p:sp>
            <p:nvSpPr>
              <p:cNvPr id="23565" name="Text Box 22"/>
              <p:cNvSpPr txBox="1">
                <a:spLocks noChangeArrowheads="1"/>
              </p:cNvSpPr>
              <p:nvPr/>
            </p:nvSpPr>
            <p:spPr bwMode="auto">
              <a:xfrm>
                <a:off x="288" y="2012"/>
                <a:ext cx="5088" cy="794"/>
              </a:xfrm>
              <a:prstGeom prst="rect">
                <a:avLst/>
              </a:prstGeom>
              <a:noFill/>
              <a:ln w="9525">
                <a:noFill/>
                <a:miter lim="800000"/>
                <a:headEnd/>
                <a:tailEnd/>
              </a:ln>
            </p:spPr>
            <p:txBody>
              <a:bodyPr>
                <a:spAutoFit/>
              </a:bodyPr>
              <a:lstStyle/>
              <a:p>
                <a:pPr>
                  <a:lnSpc>
                    <a:spcPct val="120000"/>
                  </a:lnSpc>
                </a:pPr>
                <a:r>
                  <a:rPr lang="zh-CN" altLang="en-US" sz="3200" b="1">
                    <a:solidFill>
                      <a:srgbClr val="000000"/>
                    </a:solidFill>
                    <a:latin typeface="楷体_GB2312" pitchFamily="49" charset="-122"/>
                    <a:ea typeface="楷体_GB2312" pitchFamily="49" charset="-122"/>
                  </a:rPr>
                  <a:t>    乘法原理：若完成一件事情要经过两个步骤，其中第一步中有</a:t>
                </a:r>
              </a:p>
            </p:txBody>
          </p:sp>
          <p:graphicFrame>
            <p:nvGraphicFramePr>
              <p:cNvPr id="23556" name="Object 23"/>
              <p:cNvGraphicFramePr>
                <a:graphicFrameLocks noChangeAspect="1"/>
              </p:cNvGraphicFramePr>
              <p:nvPr/>
            </p:nvGraphicFramePr>
            <p:xfrm>
              <a:off x="2880" y="2448"/>
              <a:ext cx="288" cy="336"/>
            </p:xfrm>
            <a:graphic>
              <a:graphicData uri="http://schemas.openxmlformats.org/presentationml/2006/ole">
                <p:oleObj spid="_x0000_s23556" name="Equation" r:id="rId4" imgW="152280" imgH="215640" progId="Equation.3">
                  <p:embed/>
                </p:oleObj>
              </a:graphicData>
            </a:graphic>
          </p:graphicFrame>
          <p:sp>
            <p:nvSpPr>
              <p:cNvPr id="23566" name="Text Box 24"/>
              <p:cNvSpPr txBox="1">
                <a:spLocks noChangeArrowheads="1"/>
              </p:cNvSpPr>
              <p:nvPr/>
            </p:nvSpPr>
            <p:spPr bwMode="auto">
              <a:xfrm>
                <a:off x="3072" y="2448"/>
                <a:ext cx="2208" cy="365"/>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种不同的方法，第</a:t>
                </a:r>
              </a:p>
            </p:txBody>
          </p:sp>
        </p:grpSp>
        <p:sp>
          <p:nvSpPr>
            <p:cNvPr id="23562" name="Text Box 25"/>
            <p:cNvSpPr txBox="1">
              <a:spLocks noChangeArrowheads="1"/>
            </p:cNvSpPr>
            <p:nvPr/>
          </p:nvSpPr>
          <p:spPr bwMode="auto">
            <a:xfrm>
              <a:off x="336" y="2832"/>
              <a:ext cx="1440" cy="365"/>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二步骤中有</a:t>
              </a:r>
              <a:endParaRPr lang="zh-CN" altLang="en-US" sz="2400" b="1">
                <a:solidFill>
                  <a:srgbClr val="000000"/>
                </a:solidFill>
                <a:latin typeface="楷体_GB2312" pitchFamily="49" charset="-122"/>
                <a:ea typeface="楷体_GB2312" pitchFamily="49" charset="-122"/>
              </a:endParaRPr>
            </a:p>
          </p:txBody>
        </p:sp>
        <p:graphicFrame>
          <p:nvGraphicFramePr>
            <p:cNvPr id="23554" name="Object 26"/>
            <p:cNvGraphicFramePr>
              <a:graphicFrameLocks noChangeAspect="1"/>
            </p:cNvGraphicFramePr>
            <p:nvPr/>
          </p:nvGraphicFramePr>
          <p:xfrm>
            <a:off x="1728" y="2832"/>
            <a:ext cx="294" cy="384"/>
          </p:xfrm>
          <a:graphic>
            <a:graphicData uri="http://schemas.openxmlformats.org/presentationml/2006/ole">
              <p:oleObj spid="_x0000_s23554" name="Equation" r:id="rId5" imgW="164880" imgH="215640" progId="Equation.3">
                <p:embed/>
              </p:oleObj>
            </a:graphicData>
          </a:graphic>
        </p:graphicFrame>
        <p:sp>
          <p:nvSpPr>
            <p:cNvPr id="23563" name="Text Box 27"/>
            <p:cNvSpPr txBox="1">
              <a:spLocks noChangeArrowheads="1"/>
            </p:cNvSpPr>
            <p:nvPr/>
          </p:nvSpPr>
          <p:spPr bwMode="auto">
            <a:xfrm>
              <a:off x="2028" y="2844"/>
              <a:ext cx="3300" cy="365"/>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种不同的方法，则完成这件</a:t>
              </a:r>
            </a:p>
          </p:txBody>
        </p:sp>
        <p:sp>
          <p:nvSpPr>
            <p:cNvPr id="23564" name="Text Box 28"/>
            <p:cNvSpPr txBox="1">
              <a:spLocks noChangeArrowheads="1"/>
            </p:cNvSpPr>
            <p:nvPr/>
          </p:nvSpPr>
          <p:spPr bwMode="auto">
            <a:xfrm>
              <a:off x="336" y="3264"/>
              <a:ext cx="3012" cy="334"/>
            </a:xfrm>
            <a:prstGeom prst="rect">
              <a:avLst/>
            </a:prstGeom>
            <a:noFill/>
            <a:ln w="9525">
              <a:noFill/>
              <a:miter lim="800000"/>
              <a:headEnd/>
              <a:tailEnd/>
            </a:ln>
          </p:spPr>
          <p:txBody>
            <a:bodyPr>
              <a:spAutoFit/>
            </a:bodyPr>
            <a:lstStyle/>
            <a:p>
              <a:pPr>
                <a:lnSpc>
                  <a:spcPct val="90000"/>
                </a:lnSpc>
                <a:spcBef>
                  <a:spcPct val="50000"/>
                </a:spcBef>
              </a:pPr>
              <a:r>
                <a:rPr lang="zh-CN" altLang="en-US" sz="3200" b="1">
                  <a:solidFill>
                    <a:srgbClr val="000000"/>
                  </a:solidFill>
                  <a:latin typeface="楷体_GB2312" pitchFamily="49" charset="-122"/>
                  <a:ea typeface="楷体_GB2312" pitchFamily="49" charset="-122"/>
                </a:rPr>
                <a:t>事情共有      种方法。</a:t>
              </a:r>
            </a:p>
          </p:txBody>
        </p:sp>
        <p:graphicFrame>
          <p:nvGraphicFramePr>
            <p:cNvPr id="23555" name="Object 29"/>
            <p:cNvGraphicFramePr>
              <a:graphicFrameLocks noChangeAspect="1"/>
            </p:cNvGraphicFramePr>
            <p:nvPr/>
          </p:nvGraphicFramePr>
          <p:xfrm>
            <a:off x="1462" y="3249"/>
            <a:ext cx="672" cy="394"/>
          </p:xfrm>
          <a:graphic>
            <a:graphicData uri="http://schemas.openxmlformats.org/presentationml/2006/ole">
              <p:oleObj spid="_x0000_s23555" name="Equation" r:id="rId6" imgW="368280" imgH="215640" progId="Equation.3">
                <p:embed/>
              </p:oleObj>
            </a:graphicData>
          </a:graphic>
        </p:graphicFrame>
      </p:grpSp>
      <p:sp>
        <p:nvSpPr>
          <p:cNvPr id="674849" name="Rectangle 33"/>
          <p:cNvSpPr>
            <a:spLocks noChangeArrowheads="1"/>
          </p:cNvSpPr>
          <p:nvPr/>
        </p:nvSpPr>
        <p:spPr bwMode="auto">
          <a:xfrm>
            <a:off x="539750" y="1773238"/>
            <a:ext cx="7685088" cy="579437"/>
          </a:xfrm>
          <a:prstGeom prst="rect">
            <a:avLst/>
          </a:prstGeom>
          <a:noFill/>
          <a:ln w="9525">
            <a:noFill/>
            <a:miter lim="800000"/>
            <a:headEnd/>
            <a:tailEnd/>
          </a:ln>
        </p:spPr>
        <p:txBody>
          <a:bodyPr>
            <a:spAutoFit/>
          </a:bodyPr>
          <a:lstStyle/>
          <a:p>
            <a:pPr algn="ctr"/>
            <a:r>
              <a:rPr lang="zh-CN" altLang="en-US" sz="3200" b="1">
                <a:solidFill>
                  <a:srgbClr val="0000CC"/>
                </a:solidFill>
                <a:latin typeface="楷体_GB2312" pitchFamily="49" charset="-122"/>
                <a:ea typeface="楷体_GB2312" pitchFamily="49" charset="-122"/>
              </a:rPr>
              <a:t>排列组合</a:t>
            </a:r>
            <a:r>
              <a:rPr lang="zh-CN" altLang="en-US" sz="3200" b="1">
                <a:solidFill>
                  <a:srgbClr val="000000"/>
                </a:solidFill>
                <a:latin typeface="楷体_GB2312" pitchFamily="49" charset="-122"/>
                <a:ea typeface="楷体_GB2312" pitchFamily="49" charset="-122"/>
              </a:rPr>
              <a:t>是计算古典概率的重要工具</a:t>
            </a:r>
          </a:p>
        </p:txBody>
      </p:sp>
      <p:sp>
        <p:nvSpPr>
          <p:cNvPr id="23560" name="Rectangle 34"/>
          <p:cNvSpPr>
            <a:spLocks noChangeArrowheads="1"/>
          </p:cNvSpPr>
          <p:nvPr/>
        </p:nvSpPr>
        <p:spPr bwMode="auto">
          <a:xfrm>
            <a:off x="971550" y="836613"/>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4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4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35" grpId="0" autoUpdateAnimBg="0"/>
      <p:bldP spid="67484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4"/>
          <p:cNvSpPr>
            <a:spLocks noChangeArrowheads="1"/>
          </p:cNvSpPr>
          <p:nvPr/>
        </p:nvSpPr>
        <p:spPr bwMode="auto">
          <a:xfrm>
            <a:off x="1042988" y="836613"/>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graphicFrame>
        <p:nvGraphicFramePr>
          <p:cNvPr id="676882" name="Object 18"/>
          <p:cNvGraphicFramePr>
            <a:graphicFrameLocks noChangeAspect="1"/>
          </p:cNvGraphicFramePr>
          <p:nvPr/>
        </p:nvGraphicFramePr>
        <p:xfrm>
          <a:off x="2286000" y="4184650"/>
          <a:ext cx="4953000" cy="644525"/>
        </p:xfrm>
        <a:graphic>
          <a:graphicData uri="http://schemas.openxmlformats.org/presentationml/2006/ole">
            <p:oleObj spid="_x0000_s24578" name="Equation" r:id="rId4" imgW="1942920" imgH="241200" progId="Equation.3">
              <p:embed/>
            </p:oleObj>
          </a:graphicData>
        </a:graphic>
      </p:graphicFrame>
      <p:graphicFrame>
        <p:nvGraphicFramePr>
          <p:cNvPr id="676883" name="Object 19"/>
          <p:cNvGraphicFramePr>
            <a:graphicFrameLocks noChangeAspect="1"/>
          </p:cNvGraphicFramePr>
          <p:nvPr/>
        </p:nvGraphicFramePr>
        <p:xfrm>
          <a:off x="2133600" y="6165850"/>
          <a:ext cx="5638800" cy="692150"/>
        </p:xfrm>
        <a:graphic>
          <a:graphicData uri="http://schemas.openxmlformats.org/presentationml/2006/ole">
            <p:oleObj spid="_x0000_s24579" name="Equation" r:id="rId5" imgW="1968480" imgH="241200" progId="Equation.3">
              <p:embed/>
            </p:oleObj>
          </a:graphicData>
        </a:graphic>
      </p:graphicFrame>
      <p:sp>
        <p:nvSpPr>
          <p:cNvPr id="676884" name="Text Box 20"/>
          <p:cNvSpPr txBox="1">
            <a:spLocks noChangeArrowheads="1"/>
          </p:cNvSpPr>
          <p:nvPr/>
        </p:nvSpPr>
        <p:spPr bwMode="auto">
          <a:xfrm>
            <a:off x="1123950" y="1536700"/>
            <a:ext cx="2247900" cy="579438"/>
          </a:xfrm>
          <a:prstGeom prst="rect">
            <a:avLst/>
          </a:prstGeom>
          <a:noFill/>
          <a:ln w="9525">
            <a:noFill/>
            <a:miter lim="800000"/>
            <a:headEnd/>
            <a:tailEnd/>
          </a:ln>
        </p:spPr>
        <p:txBody>
          <a:bodyPr>
            <a:spAutoFit/>
          </a:bodyPr>
          <a:lstStyle/>
          <a:p>
            <a:pPr>
              <a:spcBef>
                <a:spcPct val="20000"/>
              </a:spcBef>
            </a:pPr>
            <a:r>
              <a:rPr lang="en-US" altLang="zh-CN" sz="3200" b="1">
                <a:solidFill>
                  <a:srgbClr val="000000"/>
                </a:solidFill>
                <a:latin typeface="楷体_GB2312" pitchFamily="49" charset="-122"/>
                <a:ea typeface="楷体_GB2312" pitchFamily="49" charset="-122"/>
              </a:rPr>
              <a:t>2</a:t>
            </a:r>
            <a:r>
              <a:rPr lang="zh-CN" altLang="en-US" sz="3200" b="1">
                <a:solidFill>
                  <a:srgbClr val="000000"/>
                </a:solidFill>
                <a:latin typeface="楷体_GB2312" pitchFamily="49" charset="-122"/>
                <a:ea typeface="楷体_GB2312" pitchFamily="49" charset="-122"/>
              </a:rPr>
              <a:t>、</a:t>
            </a:r>
            <a:r>
              <a:rPr lang="zh-CN" altLang="en-US" sz="3200" b="1">
                <a:solidFill>
                  <a:srgbClr val="FF0000"/>
                </a:solidFill>
                <a:latin typeface="楷体_GB2312" pitchFamily="49" charset="-122"/>
                <a:ea typeface="楷体_GB2312" pitchFamily="49" charset="-122"/>
              </a:rPr>
              <a:t>排列</a:t>
            </a:r>
          </a:p>
        </p:txBody>
      </p:sp>
      <p:grpSp>
        <p:nvGrpSpPr>
          <p:cNvPr id="2" name="Group 21"/>
          <p:cNvGrpSpPr>
            <a:grpSpLocks/>
          </p:cNvGrpSpPr>
          <p:nvPr/>
        </p:nvGrpSpPr>
        <p:grpSpPr bwMode="auto">
          <a:xfrm>
            <a:off x="990600" y="2159000"/>
            <a:ext cx="7924800" cy="2025650"/>
            <a:chOff x="432" y="792"/>
            <a:chExt cx="4992" cy="1276"/>
          </a:xfrm>
        </p:grpSpPr>
        <p:sp>
          <p:nvSpPr>
            <p:cNvPr id="24587" name="Text Box 22"/>
            <p:cNvSpPr txBox="1">
              <a:spLocks noChangeArrowheads="1"/>
            </p:cNvSpPr>
            <p:nvPr/>
          </p:nvSpPr>
          <p:spPr bwMode="auto">
            <a:xfrm>
              <a:off x="480" y="792"/>
              <a:ext cx="4944" cy="794"/>
            </a:xfrm>
            <a:prstGeom prst="rect">
              <a:avLst/>
            </a:prstGeom>
            <a:noFill/>
            <a:ln w="9525">
              <a:noFill/>
              <a:miter lim="800000"/>
              <a:headEnd/>
              <a:tailEnd/>
            </a:ln>
          </p:spPr>
          <p:txBody>
            <a:bodyPr>
              <a:spAutoFit/>
            </a:bodyPr>
            <a:lstStyle/>
            <a:p>
              <a:pPr>
                <a:lnSpc>
                  <a:spcPct val="120000"/>
                </a:lnSpc>
                <a:spcBef>
                  <a:spcPct val="50000"/>
                </a:spcBef>
              </a:pPr>
              <a:r>
                <a:rPr lang="zh-CN" altLang="en-US" sz="3200" b="1">
                  <a:solidFill>
                    <a:srgbClr val="000000"/>
                  </a:solidFill>
                  <a:latin typeface="楷体_GB2312" pitchFamily="49" charset="-122"/>
                  <a:ea typeface="楷体_GB2312" pitchFamily="49" charset="-122"/>
                </a:rPr>
                <a:t>   排列：从</a:t>
              </a:r>
              <a:r>
                <a:rPr lang="en-US" altLang="zh-CN" sz="3200" b="1" i="1">
                  <a:solidFill>
                    <a:srgbClr val="000000"/>
                  </a:solidFill>
                  <a:ea typeface="楷体_GB2312" pitchFamily="49" charset="-122"/>
                </a:rPr>
                <a:t>n</a:t>
              </a:r>
              <a:r>
                <a:rPr lang="zh-CN" altLang="en-US" sz="3200" b="1">
                  <a:solidFill>
                    <a:srgbClr val="000000"/>
                  </a:solidFill>
                  <a:latin typeface="楷体_GB2312" pitchFamily="49" charset="-122"/>
                  <a:ea typeface="楷体_GB2312" pitchFamily="49" charset="-122"/>
                </a:rPr>
                <a:t>个不同的元素中按顺序取</a:t>
              </a:r>
              <a:r>
                <a:rPr lang="en-US" altLang="zh-CN" sz="3200" b="1" i="1">
                  <a:solidFill>
                    <a:srgbClr val="000000"/>
                  </a:solidFill>
                  <a:ea typeface="楷体_GB2312" pitchFamily="49" charset="-122"/>
                </a:rPr>
                <a:t>r</a:t>
              </a:r>
              <a:r>
                <a:rPr lang="zh-CN" altLang="en-US" sz="3200" b="1">
                  <a:solidFill>
                    <a:srgbClr val="000000"/>
                  </a:solidFill>
                  <a:latin typeface="楷体_GB2312" pitchFamily="49" charset="-122"/>
                  <a:ea typeface="楷体_GB2312" pitchFamily="49" charset="-122"/>
                </a:rPr>
                <a:t>个排成一列        称为一个排列</a:t>
              </a:r>
              <a:r>
                <a:rPr lang="zh-CN" altLang="en-US" sz="3200">
                  <a:solidFill>
                    <a:srgbClr val="000000"/>
                  </a:solidFill>
                  <a:latin typeface="楷体_GB2312" pitchFamily="49" charset="-122"/>
                  <a:ea typeface="楷体_GB2312" pitchFamily="49" charset="-122"/>
                </a:rPr>
                <a:t>。</a:t>
              </a:r>
              <a:r>
                <a:rPr lang="zh-CN" altLang="en-US" sz="3200" b="1">
                  <a:solidFill>
                    <a:srgbClr val="000000"/>
                  </a:solidFill>
                  <a:latin typeface="楷体_GB2312" pitchFamily="49" charset="-122"/>
                  <a:ea typeface="楷体_GB2312" pitchFamily="49" charset="-122"/>
                </a:rPr>
                <a:t>所有可</a:t>
              </a:r>
            </a:p>
          </p:txBody>
        </p:sp>
        <p:graphicFrame>
          <p:nvGraphicFramePr>
            <p:cNvPr id="24580" name="Object 23"/>
            <p:cNvGraphicFramePr>
              <a:graphicFrameLocks noChangeAspect="1"/>
            </p:cNvGraphicFramePr>
            <p:nvPr/>
          </p:nvGraphicFramePr>
          <p:xfrm>
            <a:off x="1548" y="1250"/>
            <a:ext cx="1008" cy="330"/>
          </p:xfrm>
          <a:graphic>
            <a:graphicData uri="http://schemas.openxmlformats.org/presentationml/2006/ole">
              <p:oleObj spid="_x0000_s24580" name="Equation" r:id="rId6" imgW="660240" imgH="215640" progId="Equation.3">
                <p:embed/>
              </p:oleObj>
            </a:graphicData>
          </a:graphic>
        </p:graphicFrame>
        <p:sp>
          <p:nvSpPr>
            <p:cNvPr id="24588" name="Text Box 24"/>
            <p:cNvSpPr txBox="1">
              <a:spLocks noChangeArrowheads="1"/>
            </p:cNvSpPr>
            <p:nvPr/>
          </p:nvSpPr>
          <p:spPr bwMode="auto">
            <a:xfrm>
              <a:off x="432" y="1632"/>
              <a:ext cx="1728" cy="365"/>
            </a:xfrm>
            <a:prstGeom prst="rect">
              <a:avLst/>
            </a:prstGeom>
            <a:noFill/>
            <a:ln w="9525">
              <a:noFill/>
              <a:miter lim="800000"/>
              <a:headEnd/>
              <a:tailEnd/>
            </a:ln>
          </p:spPr>
          <p:txBody>
            <a:bodyPr>
              <a:spAutoFit/>
            </a:bodyPr>
            <a:lstStyle/>
            <a:p>
              <a:pPr>
                <a:spcBef>
                  <a:spcPct val="20000"/>
                </a:spcBef>
              </a:pPr>
              <a:r>
                <a:rPr lang="zh-CN" altLang="en-US" sz="3200" b="1">
                  <a:solidFill>
                    <a:srgbClr val="000000"/>
                  </a:solidFill>
                  <a:latin typeface="楷体_GB2312" pitchFamily="49" charset="-122"/>
                  <a:ea typeface="楷体_GB2312" pitchFamily="49" charset="-122"/>
                </a:rPr>
                <a:t>能的排列记为</a:t>
              </a:r>
            </a:p>
          </p:txBody>
        </p:sp>
        <p:graphicFrame>
          <p:nvGraphicFramePr>
            <p:cNvPr id="24581" name="Object 25"/>
            <p:cNvGraphicFramePr>
              <a:graphicFrameLocks noChangeAspect="1"/>
            </p:cNvGraphicFramePr>
            <p:nvPr/>
          </p:nvGraphicFramePr>
          <p:xfrm>
            <a:off x="2016" y="1656"/>
            <a:ext cx="412" cy="412"/>
          </p:xfrm>
          <a:graphic>
            <a:graphicData uri="http://schemas.openxmlformats.org/presentationml/2006/ole">
              <p:oleObj spid="_x0000_s24581" name="Equation" r:id="rId7" imgW="241200" imgH="241200" progId="Equation.3">
                <p:embed/>
              </p:oleObj>
            </a:graphicData>
          </a:graphic>
        </p:graphicFrame>
      </p:grpSp>
      <p:sp>
        <p:nvSpPr>
          <p:cNvPr id="676890" name="Text Box 26"/>
          <p:cNvSpPr txBox="1">
            <a:spLocks noChangeArrowheads="1"/>
          </p:cNvSpPr>
          <p:nvPr/>
        </p:nvSpPr>
        <p:spPr bwMode="auto">
          <a:xfrm>
            <a:off x="4267200" y="3452813"/>
            <a:ext cx="33528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则由乘法原理得</a:t>
            </a:r>
          </a:p>
        </p:txBody>
      </p:sp>
      <p:sp>
        <p:nvSpPr>
          <p:cNvPr id="676891" name="Text Box 27"/>
          <p:cNvSpPr txBox="1">
            <a:spLocks noChangeArrowheads="1"/>
          </p:cNvSpPr>
          <p:nvPr/>
        </p:nvSpPr>
        <p:spPr bwMode="auto">
          <a:xfrm>
            <a:off x="1143000" y="4870450"/>
            <a:ext cx="8001000" cy="1260475"/>
          </a:xfrm>
          <a:prstGeom prst="rect">
            <a:avLst/>
          </a:prstGeom>
          <a:noFill/>
          <a:ln w="9525">
            <a:noFill/>
            <a:miter lim="800000"/>
            <a:headEnd/>
            <a:tailEnd/>
          </a:ln>
        </p:spPr>
        <p:txBody>
          <a:bodyPr>
            <a:spAutoFit/>
          </a:bodyPr>
          <a:lstStyle/>
          <a:p>
            <a:pPr>
              <a:lnSpc>
                <a:spcPct val="120000"/>
              </a:lnSpc>
              <a:spcBef>
                <a:spcPct val="50000"/>
              </a:spcBef>
            </a:pPr>
            <a:r>
              <a:rPr lang="zh-CN" altLang="en-US" sz="3200" b="1">
                <a:solidFill>
                  <a:srgbClr val="000000"/>
                </a:solidFill>
                <a:latin typeface="楷体_GB2312" pitchFamily="49" charset="-122"/>
                <a:ea typeface="楷体_GB2312" pitchFamily="49" charset="-122"/>
              </a:rPr>
              <a:t>特别，当</a:t>
            </a:r>
            <a:r>
              <a:rPr lang="en-US" altLang="zh-CN" sz="3200" b="1" i="1">
                <a:solidFill>
                  <a:srgbClr val="000000"/>
                </a:solidFill>
                <a:ea typeface="楷体_GB2312" pitchFamily="49" charset="-122"/>
              </a:rPr>
              <a:t>n</a:t>
            </a:r>
            <a:r>
              <a:rPr lang="en-US" altLang="zh-CN" sz="3200" b="1">
                <a:solidFill>
                  <a:srgbClr val="000000"/>
                </a:solidFill>
                <a:latin typeface="楷体_GB2312" pitchFamily="49" charset="-122"/>
                <a:ea typeface="楷体_GB2312" pitchFamily="49" charset="-122"/>
              </a:rPr>
              <a:t> = </a:t>
            </a:r>
            <a:r>
              <a:rPr lang="en-US" altLang="zh-CN" sz="3200" b="1" i="1">
                <a:solidFill>
                  <a:srgbClr val="000000"/>
                </a:solidFill>
                <a:ea typeface="楷体_GB2312" pitchFamily="49" charset="-122"/>
              </a:rPr>
              <a:t>r</a:t>
            </a:r>
            <a:r>
              <a:rPr lang="zh-CN" altLang="en-US" sz="3200" b="1">
                <a:solidFill>
                  <a:srgbClr val="000000"/>
                </a:solidFill>
                <a:latin typeface="楷体_GB2312" pitchFamily="49" charset="-122"/>
                <a:ea typeface="楷体_GB2312" pitchFamily="49" charset="-122"/>
              </a:rPr>
              <a:t>时，称该排列为一个全排列，所有全排列的个数为</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8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68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76882"/>
                                        </p:tgtEl>
                                        <p:attrNameLst>
                                          <p:attrName>style.visibility</p:attrName>
                                        </p:attrNameLst>
                                      </p:cBhvr>
                                      <p:to>
                                        <p:strVal val="visible"/>
                                      </p:to>
                                    </p:set>
                                    <p:anim calcmode="lin" valueType="num">
                                      <p:cBhvr>
                                        <p:cTn id="19" dur="500" fill="hold"/>
                                        <p:tgtEl>
                                          <p:spTgt spid="676882"/>
                                        </p:tgtEl>
                                        <p:attrNameLst>
                                          <p:attrName>ppt_w</p:attrName>
                                        </p:attrNameLst>
                                      </p:cBhvr>
                                      <p:tavLst>
                                        <p:tav tm="0">
                                          <p:val>
                                            <p:fltVal val="0"/>
                                          </p:val>
                                        </p:tav>
                                        <p:tav tm="100000">
                                          <p:val>
                                            <p:strVal val="#ppt_w"/>
                                          </p:val>
                                        </p:tav>
                                      </p:tavLst>
                                    </p:anim>
                                    <p:anim calcmode="lin" valueType="num">
                                      <p:cBhvr>
                                        <p:cTn id="20" dur="500" fill="hold"/>
                                        <p:tgtEl>
                                          <p:spTgt spid="6768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768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676883"/>
                                        </p:tgtEl>
                                        <p:attrNameLst>
                                          <p:attrName>style.visibility</p:attrName>
                                        </p:attrNameLst>
                                      </p:cBhvr>
                                      <p:to>
                                        <p:strVal val="visible"/>
                                      </p:to>
                                    </p:set>
                                    <p:anim calcmode="lin" valueType="num">
                                      <p:cBhvr>
                                        <p:cTn id="29" dur="500" fill="hold"/>
                                        <p:tgtEl>
                                          <p:spTgt spid="676883"/>
                                        </p:tgtEl>
                                        <p:attrNameLst>
                                          <p:attrName>ppt_w</p:attrName>
                                        </p:attrNameLst>
                                      </p:cBhvr>
                                      <p:tavLst>
                                        <p:tav tm="0">
                                          <p:val>
                                            <p:fltVal val="0"/>
                                          </p:val>
                                        </p:tav>
                                        <p:tav tm="100000">
                                          <p:val>
                                            <p:strVal val="#ppt_w"/>
                                          </p:val>
                                        </p:tav>
                                      </p:tavLst>
                                    </p:anim>
                                    <p:anim calcmode="lin" valueType="num">
                                      <p:cBhvr>
                                        <p:cTn id="30" dur="500" fill="hold"/>
                                        <p:tgtEl>
                                          <p:spTgt spid="6768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84" grpId="0" autoUpdateAnimBg="0"/>
      <p:bldP spid="676890" grpId="0" autoUpdateAnimBg="0"/>
      <p:bldP spid="67689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ChangeArrowheads="1"/>
          </p:cNvSpPr>
          <p:nvPr/>
        </p:nvSpPr>
        <p:spPr bwMode="auto">
          <a:xfrm>
            <a:off x="1042988" y="836613"/>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678929" name="Text Box 17"/>
          <p:cNvSpPr txBox="1">
            <a:spLocks noChangeArrowheads="1"/>
          </p:cNvSpPr>
          <p:nvPr/>
        </p:nvSpPr>
        <p:spPr bwMode="auto">
          <a:xfrm>
            <a:off x="971550" y="1557338"/>
            <a:ext cx="7499350" cy="1408112"/>
          </a:xfrm>
          <a:prstGeom prst="rect">
            <a:avLst/>
          </a:prstGeom>
          <a:noFill/>
          <a:ln w="9525">
            <a:noFill/>
            <a:miter lim="800000"/>
            <a:headEnd/>
            <a:tailEnd/>
          </a:ln>
        </p:spPr>
        <p:txBody>
          <a:bodyPr wrap="none">
            <a:spAutoFit/>
          </a:bodyPr>
          <a:lstStyle/>
          <a:p>
            <a:pPr>
              <a:lnSpc>
                <a:spcPct val="130000"/>
              </a:lnSpc>
            </a:pPr>
            <a:r>
              <a:rPr lang="zh-CN" altLang="en-US" sz="3200" b="1">
                <a:solidFill>
                  <a:srgbClr val="000000"/>
                </a:solidFill>
                <a:ea typeface="楷体_GB2312" pitchFamily="49" charset="-122"/>
              </a:rPr>
              <a:t>  </a:t>
            </a:r>
            <a:r>
              <a:rPr lang="zh-CN" altLang="en-US" sz="3200" b="1">
                <a:solidFill>
                  <a:srgbClr val="41F141"/>
                </a:solidFill>
                <a:ea typeface="楷体_GB2312" pitchFamily="49" charset="-122"/>
              </a:rPr>
              <a:t>例</a:t>
            </a:r>
            <a:r>
              <a:rPr lang="en-US" altLang="zh-CN" sz="3200" b="1">
                <a:solidFill>
                  <a:srgbClr val="41F141"/>
                </a:solidFill>
                <a:ea typeface="楷体_GB2312" pitchFamily="49" charset="-122"/>
              </a:rPr>
              <a:t>1</a:t>
            </a:r>
            <a:r>
              <a:rPr lang="en-US" altLang="zh-CN" sz="3200" b="1">
                <a:solidFill>
                  <a:srgbClr val="000000"/>
                </a:solidFill>
                <a:ea typeface="楷体_GB2312" pitchFamily="49" charset="-122"/>
              </a:rPr>
              <a:t>   </a:t>
            </a:r>
            <a:r>
              <a:rPr lang="zh-CN" altLang="en-US" sz="3200" b="1">
                <a:solidFill>
                  <a:srgbClr val="000000"/>
                </a:solidFill>
                <a:ea typeface="楷体_GB2312" pitchFamily="49" charset="-122"/>
              </a:rPr>
              <a:t>从</a:t>
            </a:r>
            <a:r>
              <a:rPr lang="en-US" altLang="zh-CN" sz="3200" b="1">
                <a:solidFill>
                  <a:srgbClr val="000000"/>
                </a:solidFill>
                <a:ea typeface="楷体_GB2312" pitchFamily="49" charset="-122"/>
              </a:rPr>
              <a:t>1,2,3,4,5,6</a:t>
            </a:r>
            <a:r>
              <a:rPr lang="zh-CN" altLang="en-US" sz="3200" b="1">
                <a:solidFill>
                  <a:srgbClr val="000000"/>
                </a:solidFill>
                <a:ea typeface="楷体_GB2312" pitchFamily="49" charset="-122"/>
              </a:rPr>
              <a:t>这六个数字中任取五个</a:t>
            </a:r>
          </a:p>
          <a:p>
            <a:pPr>
              <a:lnSpc>
                <a:spcPct val="140000"/>
              </a:lnSpc>
            </a:pPr>
            <a:r>
              <a:rPr lang="zh-CN" altLang="en-US" sz="3200" b="1">
                <a:solidFill>
                  <a:srgbClr val="000000"/>
                </a:solidFill>
                <a:ea typeface="楷体_GB2312" pitchFamily="49" charset="-122"/>
              </a:rPr>
              <a:t>组成五位数</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问共能组成多少个五位数</a:t>
            </a:r>
            <a:r>
              <a:rPr lang="en-US" altLang="zh-CN" sz="3200" b="1">
                <a:solidFill>
                  <a:srgbClr val="000000"/>
                </a:solidFill>
                <a:ea typeface="楷体_GB2312" pitchFamily="49" charset="-122"/>
              </a:rPr>
              <a:t>?</a:t>
            </a:r>
          </a:p>
        </p:txBody>
      </p:sp>
      <p:sp>
        <p:nvSpPr>
          <p:cNvPr id="678930" name="Text Box 18"/>
          <p:cNvSpPr txBox="1">
            <a:spLocks noChangeArrowheads="1"/>
          </p:cNvSpPr>
          <p:nvPr/>
        </p:nvSpPr>
        <p:spPr bwMode="auto">
          <a:xfrm>
            <a:off x="1476375" y="2906713"/>
            <a:ext cx="592138" cy="725487"/>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solidFill>
                  <a:srgbClr val="000000"/>
                </a:solidFill>
                <a:ea typeface="楷体_GB2312" pitchFamily="49" charset="-122"/>
              </a:rPr>
              <a:t>解</a:t>
            </a:r>
          </a:p>
        </p:txBody>
      </p:sp>
      <p:sp>
        <p:nvSpPr>
          <p:cNvPr id="678931" name="Text Box 19"/>
          <p:cNvSpPr txBox="1">
            <a:spLocks noChangeArrowheads="1"/>
          </p:cNvSpPr>
          <p:nvPr/>
        </p:nvSpPr>
        <p:spPr bwMode="auto">
          <a:xfrm>
            <a:off x="2254250" y="2924175"/>
            <a:ext cx="6788150" cy="725488"/>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solidFill>
                  <a:srgbClr val="000000"/>
                </a:solidFill>
                <a:ea typeface="楷体_GB2312" pitchFamily="49" charset="-122"/>
              </a:rPr>
              <a:t>从六个不同数中任取五个组成五位数</a:t>
            </a:r>
            <a:r>
              <a:rPr lang="en-US" altLang="zh-CN" sz="3200" b="1">
                <a:solidFill>
                  <a:srgbClr val="000000"/>
                </a:solidFill>
                <a:ea typeface="楷体_GB2312" pitchFamily="49" charset="-122"/>
              </a:rPr>
              <a:t>,</a:t>
            </a:r>
          </a:p>
        </p:txBody>
      </p:sp>
      <p:sp>
        <p:nvSpPr>
          <p:cNvPr id="678932" name="Text Box 20"/>
          <p:cNvSpPr txBox="1">
            <a:spLocks noChangeArrowheads="1"/>
          </p:cNvSpPr>
          <p:nvPr/>
        </p:nvSpPr>
        <p:spPr bwMode="auto">
          <a:xfrm>
            <a:off x="730250" y="3632200"/>
            <a:ext cx="8413750" cy="725488"/>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solidFill>
                  <a:srgbClr val="000000"/>
                </a:solidFill>
                <a:ea typeface="楷体_GB2312" pitchFamily="49" charset="-122"/>
              </a:rPr>
              <a:t>相当于从六个数中任取五个数生成一个排列</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因</a:t>
            </a:r>
          </a:p>
        </p:txBody>
      </p:sp>
      <p:sp>
        <p:nvSpPr>
          <p:cNvPr id="678933" name="Text Box 21"/>
          <p:cNvSpPr txBox="1">
            <a:spLocks noChangeArrowheads="1"/>
          </p:cNvSpPr>
          <p:nvPr/>
        </p:nvSpPr>
        <p:spPr bwMode="auto">
          <a:xfrm>
            <a:off x="790575" y="4295775"/>
            <a:ext cx="5162550" cy="725488"/>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solidFill>
                  <a:srgbClr val="000000"/>
                </a:solidFill>
                <a:ea typeface="楷体_GB2312" pitchFamily="49" charset="-122"/>
              </a:rPr>
              <a:t>此</a:t>
            </a:r>
            <a:r>
              <a:rPr lang="en-US" altLang="zh-CN" sz="3200" b="1">
                <a:solidFill>
                  <a:srgbClr val="000000"/>
                </a:solidFill>
                <a:ea typeface="楷体_GB2312" pitchFamily="49" charset="-122"/>
              </a:rPr>
              <a:t>,</a:t>
            </a:r>
            <a:r>
              <a:rPr lang="zh-CN" altLang="en-US" sz="3200" b="1">
                <a:solidFill>
                  <a:srgbClr val="000000"/>
                </a:solidFill>
                <a:ea typeface="楷体_GB2312" pitchFamily="49" charset="-122"/>
              </a:rPr>
              <a:t>所有可能组成五位数共有</a:t>
            </a:r>
          </a:p>
        </p:txBody>
      </p:sp>
      <p:graphicFrame>
        <p:nvGraphicFramePr>
          <p:cNvPr id="678934" name="Object 22"/>
          <p:cNvGraphicFramePr>
            <a:graphicFrameLocks noChangeAspect="1"/>
          </p:cNvGraphicFramePr>
          <p:nvPr/>
        </p:nvGraphicFramePr>
        <p:xfrm>
          <a:off x="1949450" y="5345113"/>
          <a:ext cx="5715000" cy="738187"/>
        </p:xfrm>
        <a:graphic>
          <a:graphicData uri="http://schemas.openxmlformats.org/presentationml/2006/ole">
            <p:oleObj spid="_x0000_s25602" name="Equation" r:id="rId4" imgW="1866600" imgH="24120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89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89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89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89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89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678934"/>
                                        </p:tgtEl>
                                        <p:attrNameLst>
                                          <p:attrName>style.visibility</p:attrName>
                                        </p:attrNameLst>
                                      </p:cBhvr>
                                      <p:to>
                                        <p:strVal val="visible"/>
                                      </p:to>
                                    </p:set>
                                    <p:animEffect transition="in" filter="box(out)">
                                      <p:cBhvr>
                                        <p:cTn id="27" dur="500"/>
                                        <p:tgtEl>
                                          <p:spTgt spid="67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29" grpId="0" autoUpdateAnimBg="0"/>
      <p:bldP spid="678930" grpId="0" autoUpdateAnimBg="0"/>
      <p:bldP spid="678931" grpId="0" autoUpdateAnimBg="0"/>
      <p:bldP spid="678932" grpId="0" autoUpdateAnimBg="0"/>
      <p:bldP spid="67893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4"/>
          <p:cNvSpPr>
            <a:spLocks noChangeArrowheads="1"/>
          </p:cNvSpPr>
          <p:nvPr/>
        </p:nvSpPr>
        <p:spPr bwMode="auto">
          <a:xfrm>
            <a:off x="1042988" y="836613"/>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680965" name="Text Box 5"/>
          <p:cNvSpPr txBox="1">
            <a:spLocks noChangeArrowheads="1"/>
          </p:cNvSpPr>
          <p:nvPr/>
        </p:nvSpPr>
        <p:spPr bwMode="auto">
          <a:xfrm>
            <a:off x="831850" y="1412875"/>
            <a:ext cx="7988300" cy="1457325"/>
          </a:xfrm>
          <a:prstGeom prst="rect">
            <a:avLst/>
          </a:prstGeom>
          <a:noFill/>
          <a:ln w="9525">
            <a:noFill/>
            <a:miter lim="800000"/>
            <a:headEnd/>
            <a:tailEnd/>
          </a:ln>
        </p:spPr>
        <p:txBody>
          <a:bodyPr>
            <a:spAutoFit/>
          </a:bodyPr>
          <a:lstStyle/>
          <a:p>
            <a:pPr>
              <a:lnSpc>
                <a:spcPct val="140000"/>
              </a:lnSpc>
            </a:pPr>
            <a:r>
              <a:rPr lang="zh-CN" altLang="en-US" sz="3200" b="1">
                <a:ea typeface="楷体_GB2312" pitchFamily="49" charset="-122"/>
              </a:rPr>
              <a:t>例</a:t>
            </a:r>
            <a:r>
              <a:rPr lang="en-US" altLang="zh-CN" sz="3200" b="1">
                <a:ea typeface="楷体_GB2312" pitchFamily="49" charset="-122"/>
              </a:rPr>
              <a:t>2   </a:t>
            </a:r>
            <a:r>
              <a:rPr lang="zh-CN" altLang="en-US" sz="3200" b="1">
                <a:ea typeface="楷体_GB2312" pitchFamily="49" charset="-122"/>
              </a:rPr>
              <a:t>从</a:t>
            </a:r>
            <a:r>
              <a:rPr lang="en-US" altLang="zh-CN" sz="3200" b="1">
                <a:ea typeface="楷体_GB2312" pitchFamily="49" charset="-122"/>
              </a:rPr>
              <a:t>0,1,2,3,4,5, </a:t>
            </a:r>
            <a:r>
              <a:rPr lang="zh-CN" altLang="en-US" sz="3200" b="1">
                <a:ea typeface="楷体_GB2312" pitchFamily="49" charset="-122"/>
              </a:rPr>
              <a:t>这六个数字中任取四个</a:t>
            </a:r>
            <a:r>
              <a:rPr lang="en-US" altLang="zh-CN" sz="3200" b="1">
                <a:ea typeface="楷体_GB2312" pitchFamily="49" charset="-122"/>
              </a:rPr>
              <a:t>,</a:t>
            </a:r>
            <a:r>
              <a:rPr lang="zh-CN" altLang="en-US" sz="3200" b="1">
                <a:ea typeface="楷体_GB2312" pitchFamily="49" charset="-122"/>
              </a:rPr>
              <a:t>问能组成多少个四位偶数</a:t>
            </a:r>
            <a:r>
              <a:rPr lang="en-US" altLang="zh-CN" sz="3200" b="1">
                <a:ea typeface="楷体_GB2312" pitchFamily="49" charset="-122"/>
              </a:rPr>
              <a:t>?</a:t>
            </a:r>
          </a:p>
        </p:txBody>
      </p:sp>
      <p:sp>
        <p:nvSpPr>
          <p:cNvPr id="680966" name="Text Box 6"/>
          <p:cNvSpPr txBox="1">
            <a:spLocks noChangeArrowheads="1"/>
          </p:cNvSpPr>
          <p:nvPr/>
        </p:nvSpPr>
        <p:spPr bwMode="auto">
          <a:xfrm>
            <a:off x="1273175" y="2906713"/>
            <a:ext cx="592138" cy="725487"/>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ea typeface="楷体_GB2312" pitchFamily="49" charset="-122"/>
              </a:rPr>
              <a:t>解</a:t>
            </a:r>
          </a:p>
        </p:txBody>
      </p:sp>
      <p:sp>
        <p:nvSpPr>
          <p:cNvPr id="680967" name="Text Box 7"/>
          <p:cNvSpPr txBox="1">
            <a:spLocks noChangeArrowheads="1"/>
          </p:cNvSpPr>
          <p:nvPr/>
        </p:nvSpPr>
        <p:spPr bwMode="auto">
          <a:xfrm>
            <a:off x="2051050" y="2924175"/>
            <a:ext cx="6889750" cy="725488"/>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ea typeface="楷体_GB2312" pitchFamily="49" charset="-122"/>
              </a:rPr>
              <a:t>组成的四位数是偶数</a:t>
            </a:r>
            <a:r>
              <a:rPr lang="en-US" altLang="zh-CN" sz="3200" b="1">
                <a:ea typeface="楷体_GB2312" pitchFamily="49" charset="-122"/>
              </a:rPr>
              <a:t>,</a:t>
            </a:r>
            <a:r>
              <a:rPr lang="zh-CN" altLang="en-US" sz="3200" b="1">
                <a:ea typeface="楷体_GB2312" pitchFamily="49" charset="-122"/>
              </a:rPr>
              <a:t>要求末位为</a:t>
            </a:r>
            <a:r>
              <a:rPr lang="en-US" altLang="zh-CN" sz="3200" b="1">
                <a:ea typeface="楷体_GB2312" pitchFamily="49" charset="-122"/>
              </a:rPr>
              <a:t>0,2</a:t>
            </a:r>
            <a:r>
              <a:rPr lang="zh-CN" altLang="en-US" sz="3200" b="1">
                <a:ea typeface="楷体_GB2312" pitchFamily="49" charset="-122"/>
              </a:rPr>
              <a:t>或</a:t>
            </a:r>
          </a:p>
        </p:txBody>
      </p:sp>
      <p:graphicFrame>
        <p:nvGraphicFramePr>
          <p:cNvPr id="680968" name="Object 8"/>
          <p:cNvGraphicFramePr>
            <a:graphicFrameLocks noChangeAspect="1"/>
          </p:cNvGraphicFramePr>
          <p:nvPr/>
        </p:nvGraphicFramePr>
        <p:xfrm>
          <a:off x="2327275" y="5249863"/>
          <a:ext cx="5410200" cy="709612"/>
        </p:xfrm>
        <a:graphic>
          <a:graphicData uri="http://schemas.openxmlformats.org/presentationml/2006/ole">
            <p:oleObj spid="_x0000_s26626" name="Equation" r:id="rId4" imgW="1841400" imgH="241200" progId="Equation.3">
              <p:embed/>
            </p:oleObj>
          </a:graphicData>
        </a:graphic>
      </p:graphicFrame>
      <p:grpSp>
        <p:nvGrpSpPr>
          <p:cNvPr id="2" name="Group 9"/>
          <p:cNvGrpSpPr>
            <a:grpSpLocks/>
          </p:cNvGrpSpPr>
          <p:nvPr/>
        </p:nvGrpSpPr>
        <p:grpSpPr bwMode="auto">
          <a:xfrm>
            <a:off x="1116013" y="4221163"/>
            <a:ext cx="8023225" cy="796925"/>
            <a:chOff x="288" y="2234"/>
            <a:chExt cx="5054" cy="502"/>
          </a:xfrm>
        </p:grpSpPr>
        <p:sp>
          <p:nvSpPr>
            <p:cNvPr id="26636" name="Text Box 10"/>
            <p:cNvSpPr txBox="1">
              <a:spLocks noChangeArrowheads="1"/>
            </p:cNvSpPr>
            <p:nvPr/>
          </p:nvSpPr>
          <p:spPr bwMode="auto">
            <a:xfrm>
              <a:off x="554" y="2234"/>
              <a:ext cx="4788" cy="457"/>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b="1">
                  <a:ea typeface="楷体_GB2312" pitchFamily="49" charset="-122"/>
                </a:rPr>
                <a:t> 种</a:t>
              </a:r>
              <a:r>
                <a:rPr lang="en-US" altLang="zh-CN" sz="3200" b="1">
                  <a:ea typeface="楷体_GB2312" pitchFamily="49" charset="-122"/>
                </a:rPr>
                <a:t>,</a:t>
              </a:r>
              <a:r>
                <a:rPr lang="zh-CN" altLang="en-US" sz="3200" b="1">
                  <a:ea typeface="楷体_GB2312" pitchFamily="49" charset="-122"/>
                </a:rPr>
                <a:t>而</a:t>
              </a:r>
              <a:r>
                <a:rPr lang="en-US" altLang="zh-CN" sz="3200" b="1">
                  <a:ea typeface="楷体_GB2312" pitchFamily="49" charset="-122"/>
                </a:rPr>
                <a:t>0</a:t>
              </a:r>
              <a:r>
                <a:rPr lang="zh-CN" altLang="en-US" sz="3200" b="1">
                  <a:ea typeface="楷体_GB2312" pitchFamily="49" charset="-122"/>
                </a:rPr>
                <a:t>不能作首位</a:t>
              </a:r>
              <a:r>
                <a:rPr lang="en-US" altLang="zh-CN" sz="3200" b="1">
                  <a:ea typeface="楷体_GB2312" pitchFamily="49" charset="-122"/>
                </a:rPr>
                <a:t>,</a:t>
              </a:r>
              <a:r>
                <a:rPr lang="zh-CN" altLang="en-US" sz="3200" b="1">
                  <a:ea typeface="楷体_GB2312" pitchFamily="49" charset="-122"/>
                </a:rPr>
                <a:t>所以所组成的偶数个数</a:t>
              </a:r>
            </a:p>
          </p:txBody>
        </p:sp>
        <p:graphicFrame>
          <p:nvGraphicFramePr>
            <p:cNvPr id="26628" name="Object 11"/>
            <p:cNvGraphicFramePr>
              <a:graphicFrameLocks noChangeAspect="1"/>
            </p:cNvGraphicFramePr>
            <p:nvPr/>
          </p:nvGraphicFramePr>
          <p:xfrm>
            <a:off x="288" y="2289"/>
            <a:ext cx="376" cy="447"/>
          </p:xfrm>
          <a:graphic>
            <a:graphicData uri="http://schemas.openxmlformats.org/presentationml/2006/ole">
              <p:oleObj spid="_x0000_s26628" name="Equation" r:id="rId5" imgW="203040" imgH="241200" progId="Equation.3">
                <p:embed/>
              </p:oleObj>
            </a:graphicData>
          </a:graphic>
        </p:graphicFrame>
      </p:grpSp>
      <p:grpSp>
        <p:nvGrpSpPr>
          <p:cNvPr id="3" name="Group 12"/>
          <p:cNvGrpSpPr>
            <a:grpSpLocks/>
          </p:cNvGrpSpPr>
          <p:nvPr/>
        </p:nvGrpSpPr>
        <p:grpSpPr bwMode="auto">
          <a:xfrm>
            <a:off x="955675" y="3560763"/>
            <a:ext cx="8188325" cy="725487"/>
            <a:chOff x="240" y="1816"/>
            <a:chExt cx="5364" cy="457"/>
          </a:xfrm>
        </p:grpSpPr>
        <p:sp>
          <p:nvSpPr>
            <p:cNvPr id="26635" name="Text Box 13"/>
            <p:cNvSpPr txBox="1">
              <a:spLocks noChangeArrowheads="1"/>
            </p:cNvSpPr>
            <p:nvPr/>
          </p:nvSpPr>
          <p:spPr bwMode="auto">
            <a:xfrm>
              <a:off x="240" y="1816"/>
              <a:ext cx="5364" cy="457"/>
            </a:xfrm>
            <a:prstGeom prst="rect">
              <a:avLst/>
            </a:prstGeom>
            <a:noFill/>
            <a:ln w="9525">
              <a:noFill/>
              <a:miter lim="800000"/>
              <a:headEnd/>
              <a:tailEnd/>
            </a:ln>
          </p:spPr>
          <p:txBody>
            <a:bodyPr>
              <a:spAutoFit/>
            </a:bodyPr>
            <a:lstStyle/>
            <a:p>
              <a:pPr>
                <a:lnSpc>
                  <a:spcPct val="130000"/>
                </a:lnSpc>
                <a:spcBef>
                  <a:spcPct val="20000"/>
                </a:spcBef>
              </a:pPr>
              <a:r>
                <a:rPr lang="en-US" altLang="zh-CN" sz="3200" b="1">
                  <a:ea typeface="楷体_GB2312" pitchFamily="49" charset="-122"/>
                </a:rPr>
                <a:t>4,</a:t>
              </a:r>
              <a:r>
                <a:rPr lang="zh-CN" altLang="en-US" sz="3200" b="1">
                  <a:ea typeface="楷体_GB2312" pitchFamily="49" charset="-122"/>
                </a:rPr>
                <a:t>可先选末位数</a:t>
              </a:r>
              <a:r>
                <a:rPr lang="en-US" altLang="zh-CN" sz="3200" b="1">
                  <a:ea typeface="楷体_GB2312" pitchFamily="49" charset="-122"/>
                </a:rPr>
                <a:t>,</a:t>
              </a:r>
              <a:r>
                <a:rPr lang="zh-CN" altLang="en-US" sz="3200" b="1">
                  <a:ea typeface="楷体_GB2312" pitchFamily="49" charset="-122"/>
                </a:rPr>
                <a:t>共     种</a:t>
              </a:r>
              <a:r>
                <a:rPr lang="en-US" altLang="zh-CN" sz="3200" b="1">
                  <a:ea typeface="楷体_GB2312" pitchFamily="49" charset="-122"/>
                </a:rPr>
                <a:t>,</a:t>
              </a:r>
              <a:r>
                <a:rPr lang="zh-CN" altLang="en-US" sz="3200" b="1">
                  <a:ea typeface="楷体_GB2312" pitchFamily="49" charset="-122"/>
                </a:rPr>
                <a:t>前三位数的选取方法  </a:t>
              </a:r>
            </a:p>
          </p:txBody>
        </p:sp>
        <p:graphicFrame>
          <p:nvGraphicFramePr>
            <p:cNvPr id="26627" name="Object 14"/>
            <p:cNvGraphicFramePr>
              <a:graphicFrameLocks noChangeAspect="1"/>
            </p:cNvGraphicFramePr>
            <p:nvPr/>
          </p:nvGraphicFramePr>
          <p:xfrm>
            <a:off x="2352" y="1824"/>
            <a:ext cx="353" cy="447"/>
          </p:xfrm>
          <a:graphic>
            <a:graphicData uri="http://schemas.openxmlformats.org/presentationml/2006/ole">
              <p:oleObj spid="_x0000_s26627" name="Equation" r:id="rId6" imgW="190440" imgH="241200" progId="Equation.3">
                <p:embed/>
              </p:oleObj>
            </a:graphicData>
          </a:graphic>
        </p:graphicFrame>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0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0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80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5" grpId="0" autoUpdateAnimBg="0"/>
      <p:bldP spid="680966" grpId="0" autoUpdateAnimBg="0"/>
      <p:bldP spid="68096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4"/>
          <p:cNvSpPr>
            <a:spLocks noChangeArrowheads="1"/>
          </p:cNvSpPr>
          <p:nvPr/>
        </p:nvSpPr>
        <p:spPr bwMode="auto">
          <a:xfrm>
            <a:off x="1042988" y="836613"/>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683031" name="Text Box 23"/>
          <p:cNvSpPr txBox="1">
            <a:spLocks noChangeArrowheads="1"/>
          </p:cNvSpPr>
          <p:nvPr/>
        </p:nvSpPr>
        <p:spPr bwMode="auto">
          <a:xfrm>
            <a:off x="990600" y="1484313"/>
            <a:ext cx="4114800" cy="579437"/>
          </a:xfrm>
          <a:prstGeom prst="rect">
            <a:avLst/>
          </a:prstGeom>
          <a:noFill/>
          <a:ln w="9525">
            <a:noFill/>
            <a:miter lim="800000"/>
            <a:headEnd/>
            <a:tailEnd/>
          </a:ln>
        </p:spPr>
        <p:txBody>
          <a:bodyPr>
            <a:spAutoFit/>
          </a:bodyPr>
          <a:lstStyle/>
          <a:p>
            <a:pPr>
              <a:spcBef>
                <a:spcPct val="20000"/>
              </a:spcBef>
            </a:pPr>
            <a:r>
              <a:rPr lang="en-US" altLang="zh-CN" sz="3200" b="1">
                <a:solidFill>
                  <a:srgbClr val="000000"/>
                </a:solidFill>
                <a:latin typeface="楷体_GB2312" pitchFamily="49" charset="-122"/>
                <a:ea typeface="楷体_GB2312" pitchFamily="49" charset="-122"/>
              </a:rPr>
              <a:t>3</a:t>
            </a:r>
            <a:r>
              <a:rPr lang="zh-CN" altLang="en-US" sz="3200" b="1">
                <a:solidFill>
                  <a:srgbClr val="000000"/>
                </a:solidFill>
                <a:latin typeface="楷体_GB2312" pitchFamily="49" charset="-122"/>
                <a:ea typeface="楷体_GB2312" pitchFamily="49" charset="-122"/>
              </a:rPr>
              <a:t>、</a:t>
            </a:r>
            <a:r>
              <a:rPr lang="zh-CN" altLang="en-US" sz="3200" b="1">
                <a:solidFill>
                  <a:srgbClr val="41F141"/>
                </a:solidFill>
                <a:latin typeface="楷体_GB2312" pitchFamily="49" charset="-122"/>
                <a:ea typeface="楷体_GB2312" pitchFamily="49" charset="-122"/>
              </a:rPr>
              <a:t>组合</a:t>
            </a:r>
          </a:p>
        </p:txBody>
      </p:sp>
      <p:grpSp>
        <p:nvGrpSpPr>
          <p:cNvPr id="2" name="Group 24"/>
          <p:cNvGrpSpPr>
            <a:grpSpLocks/>
          </p:cNvGrpSpPr>
          <p:nvPr/>
        </p:nvGrpSpPr>
        <p:grpSpPr bwMode="auto">
          <a:xfrm>
            <a:off x="838200" y="2170113"/>
            <a:ext cx="8153400" cy="1936750"/>
            <a:chOff x="336" y="816"/>
            <a:chExt cx="5136" cy="1220"/>
          </a:xfrm>
        </p:grpSpPr>
        <p:graphicFrame>
          <p:nvGraphicFramePr>
            <p:cNvPr id="27652" name="Object 25"/>
            <p:cNvGraphicFramePr>
              <a:graphicFrameLocks noChangeAspect="1"/>
            </p:cNvGraphicFramePr>
            <p:nvPr/>
          </p:nvGraphicFramePr>
          <p:xfrm>
            <a:off x="2256" y="1680"/>
            <a:ext cx="384" cy="356"/>
          </p:xfrm>
          <a:graphic>
            <a:graphicData uri="http://schemas.openxmlformats.org/presentationml/2006/ole">
              <p:oleObj spid="_x0000_s27652" name="Equation" r:id="rId4" imgW="253800" imgH="241200" progId="Equation.3">
                <p:embed/>
              </p:oleObj>
            </a:graphicData>
          </a:graphic>
        </p:graphicFrame>
        <p:sp>
          <p:nvSpPr>
            <p:cNvPr id="27664" name="Text Box 26"/>
            <p:cNvSpPr txBox="1">
              <a:spLocks noChangeArrowheads="1"/>
            </p:cNvSpPr>
            <p:nvPr/>
          </p:nvSpPr>
          <p:spPr bwMode="auto">
            <a:xfrm>
              <a:off x="336" y="816"/>
              <a:ext cx="5136" cy="794"/>
            </a:xfrm>
            <a:prstGeom prst="rect">
              <a:avLst/>
            </a:prstGeom>
            <a:noFill/>
            <a:ln w="9525">
              <a:noFill/>
              <a:miter lim="800000"/>
              <a:headEnd/>
              <a:tailEnd/>
            </a:ln>
          </p:spPr>
          <p:txBody>
            <a:bodyPr>
              <a:spAutoFit/>
            </a:bodyPr>
            <a:lstStyle/>
            <a:p>
              <a:pPr>
                <a:lnSpc>
                  <a:spcPct val="120000"/>
                </a:lnSpc>
              </a:pPr>
              <a:r>
                <a:rPr lang="zh-CN" altLang="en-US" sz="3200" b="1">
                  <a:solidFill>
                    <a:srgbClr val="000000"/>
                  </a:solidFill>
                  <a:latin typeface="楷体_GB2312" pitchFamily="49" charset="-122"/>
                  <a:ea typeface="楷体_GB2312" pitchFamily="49" charset="-122"/>
                </a:rPr>
                <a:t>    组合：从</a:t>
              </a:r>
              <a:r>
                <a:rPr lang="en-US" altLang="zh-CN" sz="3200" b="1" i="1">
                  <a:solidFill>
                    <a:srgbClr val="000000"/>
                  </a:solidFill>
                  <a:ea typeface="楷体_GB2312" pitchFamily="49" charset="-122"/>
                </a:rPr>
                <a:t>n</a:t>
              </a:r>
              <a:r>
                <a:rPr lang="zh-CN" altLang="en-US" sz="3200" b="1">
                  <a:solidFill>
                    <a:srgbClr val="000000"/>
                  </a:solidFill>
                  <a:latin typeface="楷体_GB2312" pitchFamily="49" charset="-122"/>
                  <a:ea typeface="楷体_GB2312" pitchFamily="49" charset="-122"/>
                </a:rPr>
                <a:t>个不同的元素中任取</a:t>
              </a:r>
              <a:r>
                <a:rPr lang="en-US" altLang="zh-CN" sz="3200" b="1" i="1">
                  <a:solidFill>
                    <a:srgbClr val="000000"/>
                  </a:solidFill>
                  <a:latin typeface="楷体_GB2312" pitchFamily="49" charset="-122"/>
                  <a:ea typeface="楷体_GB2312" pitchFamily="49" charset="-122"/>
                </a:rPr>
                <a:t>r</a:t>
              </a:r>
              <a:r>
                <a:rPr lang="zh-CN" altLang="en-US" sz="3200" b="1">
                  <a:solidFill>
                    <a:srgbClr val="000000"/>
                  </a:solidFill>
                  <a:latin typeface="楷体_GB2312" pitchFamily="49" charset="-122"/>
                  <a:ea typeface="楷体_GB2312" pitchFamily="49" charset="-122"/>
                </a:rPr>
                <a:t>个元素组成一组          称为一个组合。所有可</a:t>
              </a:r>
            </a:p>
          </p:txBody>
        </p:sp>
        <p:graphicFrame>
          <p:nvGraphicFramePr>
            <p:cNvPr id="27653" name="Object 27"/>
            <p:cNvGraphicFramePr>
              <a:graphicFrameLocks noChangeAspect="1"/>
            </p:cNvGraphicFramePr>
            <p:nvPr/>
          </p:nvGraphicFramePr>
          <p:xfrm>
            <a:off x="1488" y="1296"/>
            <a:ext cx="1178" cy="310"/>
          </p:xfrm>
          <a:graphic>
            <a:graphicData uri="http://schemas.openxmlformats.org/presentationml/2006/ole">
              <p:oleObj spid="_x0000_s27653" name="Equation" r:id="rId5" imgW="711000" imgH="203040" progId="Equation.3">
                <p:embed/>
              </p:oleObj>
            </a:graphicData>
          </a:graphic>
        </p:graphicFrame>
        <p:sp>
          <p:nvSpPr>
            <p:cNvPr id="27665" name="Text Box 28"/>
            <p:cNvSpPr txBox="1">
              <a:spLocks noChangeArrowheads="1"/>
            </p:cNvSpPr>
            <p:nvPr/>
          </p:nvSpPr>
          <p:spPr bwMode="auto">
            <a:xfrm>
              <a:off x="384" y="1584"/>
              <a:ext cx="2052" cy="426"/>
            </a:xfrm>
            <a:prstGeom prst="rect">
              <a:avLst/>
            </a:prstGeom>
            <a:noFill/>
            <a:ln w="9525">
              <a:noFill/>
              <a:miter lim="800000"/>
              <a:headEnd/>
              <a:tailEnd/>
            </a:ln>
          </p:spPr>
          <p:txBody>
            <a:bodyPr>
              <a:spAutoFit/>
            </a:bodyPr>
            <a:lstStyle/>
            <a:p>
              <a:pPr>
                <a:lnSpc>
                  <a:spcPct val="120000"/>
                </a:lnSpc>
              </a:pPr>
              <a:r>
                <a:rPr lang="zh-CN" altLang="en-US" sz="3200" b="1">
                  <a:solidFill>
                    <a:srgbClr val="000000"/>
                  </a:solidFill>
                  <a:latin typeface="楷体_GB2312" pitchFamily="49" charset="-122"/>
                  <a:ea typeface="楷体_GB2312" pitchFamily="49" charset="-122"/>
                </a:rPr>
                <a:t>能的组合数记为</a:t>
              </a:r>
            </a:p>
          </p:txBody>
        </p:sp>
      </p:grpSp>
      <p:grpSp>
        <p:nvGrpSpPr>
          <p:cNvPr id="3" name="Group 29"/>
          <p:cNvGrpSpPr>
            <a:grpSpLocks/>
          </p:cNvGrpSpPr>
          <p:nvPr/>
        </p:nvGrpSpPr>
        <p:grpSpPr bwMode="auto">
          <a:xfrm>
            <a:off x="838200" y="3465513"/>
            <a:ext cx="7848600" cy="2987675"/>
            <a:chOff x="336" y="1632"/>
            <a:chExt cx="4944" cy="1882"/>
          </a:xfrm>
        </p:grpSpPr>
        <p:sp>
          <p:nvSpPr>
            <p:cNvPr id="27658" name="Text Box 30"/>
            <p:cNvSpPr txBox="1">
              <a:spLocks noChangeArrowheads="1"/>
            </p:cNvSpPr>
            <p:nvPr/>
          </p:nvSpPr>
          <p:spPr bwMode="auto">
            <a:xfrm>
              <a:off x="4560" y="2352"/>
              <a:ext cx="672" cy="365"/>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种方</a:t>
              </a:r>
            </a:p>
          </p:txBody>
        </p:sp>
        <p:grpSp>
          <p:nvGrpSpPr>
            <p:cNvPr id="27659" name="Group 31"/>
            <p:cNvGrpSpPr>
              <a:grpSpLocks/>
            </p:cNvGrpSpPr>
            <p:nvPr/>
          </p:nvGrpSpPr>
          <p:grpSpPr bwMode="auto">
            <a:xfrm>
              <a:off x="336" y="1632"/>
              <a:ext cx="4944" cy="1879"/>
              <a:chOff x="336" y="1632"/>
              <a:chExt cx="4944" cy="1879"/>
            </a:xfrm>
          </p:grpSpPr>
          <p:sp>
            <p:nvSpPr>
              <p:cNvPr id="27661" name="Text Box 32"/>
              <p:cNvSpPr txBox="1">
                <a:spLocks noChangeArrowheads="1"/>
              </p:cNvSpPr>
              <p:nvPr/>
            </p:nvSpPr>
            <p:spPr bwMode="auto">
              <a:xfrm>
                <a:off x="2640" y="1632"/>
                <a:ext cx="2592" cy="365"/>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由乘法原理，从</a:t>
                </a:r>
                <a:r>
                  <a:rPr lang="en-US" altLang="zh-CN" sz="3200" b="1" i="1">
                    <a:solidFill>
                      <a:srgbClr val="000000"/>
                    </a:solidFill>
                    <a:ea typeface="楷体_GB2312" pitchFamily="49" charset="-122"/>
                  </a:rPr>
                  <a:t>n</a:t>
                </a:r>
                <a:r>
                  <a:rPr lang="zh-CN" altLang="en-US" sz="3200" b="1">
                    <a:solidFill>
                      <a:srgbClr val="000000"/>
                    </a:solidFill>
                    <a:latin typeface="楷体_GB2312" pitchFamily="49" charset="-122"/>
                    <a:ea typeface="楷体_GB2312" pitchFamily="49" charset="-122"/>
                  </a:rPr>
                  <a:t>个元</a:t>
                </a:r>
              </a:p>
            </p:txBody>
          </p:sp>
          <p:sp>
            <p:nvSpPr>
              <p:cNvPr id="27662" name="Text Box 33"/>
              <p:cNvSpPr txBox="1">
                <a:spLocks noChangeArrowheads="1"/>
              </p:cNvSpPr>
              <p:nvPr/>
            </p:nvSpPr>
            <p:spPr bwMode="auto">
              <a:xfrm>
                <a:off x="336" y="1949"/>
                <a:ext cx="4896" cy="794"/>
              </a:xfrm>
              <a:prstGeom prst="rect">
                <a:avLst/>
              </a:prstGeom>
              <a:noFill/>
              <a:ln w="9525">
                <a:noFill/>
                <a:miter lim="800000"/>
                <a:headEnd/>
                <a:tailEnd/>
              </a:ln>
            </p:spPr>
            <p:txBody>
              <a:bodyPr>
                <a:spAutoFit/>
              </a:bodyPr>
              <a:lstStyle/>
              <a:p>
                <a:pPr>
                  <a:lnSpc>
                    <a:spcPct val="120000"/>
                  </a:lnSpc>
                  <a:spcBef>
                    <a:spcPct val="50000"/>
                  </a:spcBef>
                </a:pPr>
                <a:r>
                  <a:rPr lang="zh-CN" altLang="en-US" sz="3200" b="1">
                    <a:solidFill>
                      <a:srgbClr val="000000"/>
                    </a:solidFill>
                    <a:latin typeface="楷体_GB2312" pitchFamily="49" charset="-122"/>
                    <a:ea typeface="楷体_GB2312" pitchFamily="49" charset="-122"/>
                  </a:rPr>
                  <a:t>素中取</a:t>
                </a:r>
                <a:r>
                  <a:rPr lang="en-US" altLang="zh-CN" sz="3200" b="1" i="1">
                    <a:solidFill>
                      <a:srgbClr val="000000"/>
                    </a:solidFill>
                    <a:ea typeface="楷体_GB2312" pitchFamily="49" charset="-122"/>
                  </a:rPr>
                  <a:t>r</a:t>
                </a:r>
                <a:r>
                  <a:rPr lang="zh-CN" altLang="en-US" sz="3200" b="1">
                    <a:solidFill>
                      <a:srgbClr val="000000"/>
                    </a:solidFill>
                    <a:latin typeface="楷体_GB2312" pitchFamily="49" charset="-122"/>
                    <a:ea typeface="楷体_GB2312" pitchFamily="49" charset="-122"/>
                  </a:rPr>
                  <a:t>个生成的排列可分两步进行，首先从</a:t>
                </a:r>
                <a:r>
                  <a:rPr lang="en-US" altLang="zh-CN" sz="3200" b="1" i="1">
                    <a:solidFill>
                      <a:srgbClr val="000000"/>
                    </a:solidFill>
                    <a:ea typeface="楷体_GB2312" pitchFamily="49" charset="-122"/>
                  </a:rPr>
                  <a:t>n</a:t>
                </a:r>
                <a:r>
                  <a:rPr lang="zh-CN" altLang="en-US" sz="3200" b="1">
                    <a:solidFill>
                      <a:srgbClr val="000000"/>
                    </a:solidFill>
                    <a:latin typeface="楷体_GB2312" pitchFamily="49" charset="-122"/>
                    <a:ea typeface="楷体_GB2312" pitchFamily="49" charset="-122"/>
                  </a:rPr>
                  <a:t>个元素中取</a:t>
                </a:r>
                <a:r>
                  <a:rPr lang="en-US" altLang="zh-CN" sz="3200" b="1" i="1">
                    <a:solidFill>
                      <a:srgbClr val="000000"/>
                    </a:solidFill>
                    <a:ea typeface="楷体_GB2312" pitchFamily="49" charset="-122"/>
                  </a:rPr>
                  <a:t>r</a:t>
                </a:r>
                <a:r>
                  <a:rPr lang="zh-CN" altLang="en-US" sz="3200" b="1">
                    <a:solidFill>
                      <a:srgbClr val="000000"/>
                    </a:solidFill>
                    <a:latin typeface="楷体_GB2312" pitchFamily="49" charset="-122"/>
                    <a:ea typeface="楷体_GB2312" pitchFamily="49" charset="-122"/>
                  </a:rPr>
                  <a:t>个组成一组，共有</a:t>
                </a:r>
              </a:p>
            </p:txBody>
          </p:sp>
          <p:graphicFrame>
            <p:nvGraphicFramePr>
              <p:cNvPr id="27650" name="Object 34"/>
              <p:cNvGraphicFramePr>
                <a:graphicFrameLocks noChangeAspect="1"/>
              </p:cNvGraphicFramePr>
              <p:nvPr/>
            </p:nvGraphicFramePr>
            <p:xfrm>
              <a:off x="4260" y="2357"/>
              <a:ext cx="283" cy="336"/>
            </p:xfrm>
            <a:graphic>
              <a:graphicData uri="http://schemas.openxmlformats.org/presentationml/2006/ole">
                <p:oleObj spid="_x0000_s27650" name="Equation" r:id="rId6" imgW="203040" imgH="241200" progId="Equation.3">
                  <p:embed/>
                </p:oleObj>
              </a:graphicData>
            </a:graphic>
          </p:graphicFrame>
          <p:sp>
            <p:nvSpPr>
              <p:cNvPr id="27663" name="Text Box 35"/>
              <p:cNvSpPr txBox="1">
                <a:spLocks noChangeArrowheads="1"/>
              </p:cNvSpPr>
              <p:nvPr/>
            </p:nvSpPr>
            <p:spPr bwMode="auto">
              <a:xfrm>
                <a:off x="336" y="2717"/>
                <a:ext cx="4944" cy="794"/>
              </a:xfrm>
              <a:prstGeom prst="rect">
                <a:avLst/>
              </a:prstGeom>
              <a:noFill/>
              <a:ln w="9525">
                <a:noFill/>
                <a:miter lim="800000"/>
                <a:headEnd/>
                <a:tailEnd/>
              </a:ln>
            </p:spPr>
            <p:txBody>
              <a:bodyPr>
                <a:spAutoFit/>
              </a:bodyPr>
              <a:lstStyle/>
              <a:p>
                <a:pPr>
                  <a:lnSpc>
                    <a:spcPct val="120000"/>
                  </a:lnSpc>
                  <a:spcBef>
                    <a:spcPct val="50000"/>
                  </a:spcBef>
                </a:pPr>
                <a:r>
                  <a:rPr lang="zh-CN" altLang="en-US" sz="3200" b="1">
                    <a:solidFill>
                      <a:srgbClr val="000000"/>
                    </a:solidFill>
                    <a:latin typeface="楷体_GB2312" pitchFamily="49" charset="-122"/>
                    <a:ea typeface="楷体_GB2312" pitchFamily="49" charset="-122"/>
                  </a:rPr>
                  <a:t>法，然后再在取出的</a:t>
                </a:r>
                <a:r>
                  <a:rPr lang="en-US" altLang="zh-CN" sz="3200" b="1" i="1">
                    <a:solidFill>
                      <a:srgbClr val="000000"/>
                    </a:solidFill>
                    <a:ea typeface="楷体_GB2312" pitchFamily="49" charset="-122"/>
                  </a:rPr>
                  <a:t>r</a:t>
                </a:r>
                <a:r>
                  <a:rPr lang="zh-CN" altLang="en-US" sz="3200" b="1">
                    <a:solidFill>
                      <a:srgbClr val="000000"/>
                    </a:solidFill>
                    <a:latin typeface="楷体_GB2312" pitchFamily="49" charset="-122"/>
                    <a:ea typeface="楷体_GB2312" pitchFamily="49" charset="-122"/>
                  </a:rPr>
                  <a:t>个元素中进行全排列共有</a:t>
                </a:r>
              </a:p>
            </p:txBody>
          </p:sp>
          <p:graphicFrame>
            <p:nvGraphicFramePr>
              <p:cNvPr id="27651" name="Object 36"/>
              <p:cNvGraphicFramePr>
                <a:graphicFrameLocks noChangeAspect="1"/>
              </p:cNvGraphicFramePr>
              <p:nvPr/>
            </p:nvGraphicFramePr>
            <p:xfrm>
              <a:off x="984" y="3209"/>
              <a:ext cx="226" cy="288"/>
            </p:xfrm>
            <a:graphic>
              <a:graphicData uri="http://schemas.openxmlformats.org/presentationml/2006/ole">
                <p:oleObj spid="_x0000_s27651" name="Equation" r:id="rId7" imgW="139680" imgH="177480" progId="Equation.3">
                  <p:embed/>
                </p:oleObj>
              </a:graphicData>
            </a:graphic>
          </p:graphicFrame>
        </p:grpSp>
        <p:sp>
          <p:nvSpPr>
            <p:cNvPr id="27660" name="Text Box 37"/>
            <p:cNvSpPr txBox="1">
              <a:spLocks noChangeArrowheads="1"/>
            </p:cNvSpPr>
            <p:nvPr/>
          </p:nvSpPr>
          <p:spPr bwMode="auto">
            <a:xfrm>
              <a:off x="1248" y="3149"/>
              <a:ext cx="2064" cy="365"/>
            </a:xfrm>
            <a:prstGeom prst="rect">
              <a:avLst/>
            </a:prstGeom>
            <a:noFill/>
            <a:ln w="9525">
              <a:noFill/>
              <a:miter lim="800000"/>
              <a:headEnd/>
              <a:tailEnd/>
            </a:ln>
          </p:spPr>
          <p:txBody>
            <a:bodyPr>
              <a:spAutoFit/>
            </a:bodyPr>
            <a:lstStyle/>
            <a:p>
              <a:pPr>
                <a:spcBef>
                  <a:spcPct val="20000"/>
                </a:spcBef>
              </a:pPr>
              <a:r>
                <a:rPr lang="zh-CN" altLang="en-US" sz="3200" b="1">
                  <a:solidFill>
                    <a:srgbClr val="000000"/>
                  </a:solidFill>
                  <a:latin typeface="楷体_GB2312" pitchFamily="49" charset="-122"/>
                  <a:ea typeface="楷体_GB2312" pitchFamily="49" charset="-122"/>
                </a:rPr>
                <a:t>种方法，从而</a:t>
              </a:r>
              <a:endParaRPr lang="zh-CN" altLang="en-US" sz="2400" b="1">
                <a:solidFill>
                  <a:srgbClr val="000000"/>
                </a:solidFill>
                <a:latin typeface="楷体_GB2312" pitchFamily="49" charset="-122"/>
                <a:ea typeface="楷体_GB2312" pitchFamily="49" charset="-122"/>
              </a:endParaRP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3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3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graphicFrame>
        <p:nvGraphicFramePr>
          <p:cNvPr id="685076" name="Object 20"/>
          <p:cNvGraphicFramePr>
            <a:graphicFrameLocks noChangeAspect="1"/>
          </p:cNvGraphicFramePr>
          <p:nvPr/>
        </p:nvGraphicFramePr>
        <p:xfrm>
          <a:off x="1600200" y="2781300"/>
          <a:ext cx="6477000" cy="1077913"/>
        </p:xfrm>
        <a:graphic>
          <a:graphicData uri="http://schemas.openxmlformats.org/presentationml/2006/ole">
            <p:oleObj spid="_x0000_s28674" name="Equation" r:id="rId4" imgW="2641320" imgH="444240" progId="Equation.3">
              <p:embed/>
            </p:oleObj>
          </a:graphicData>
        </a:graphic>
      </p:graphicFrame>
      <p:grpSp>
        <p:nvGrpSpPr>
          <p:cNvPr id="2" name="Group 21"/>
          <p:cNvGrpSpPr>
            <a:grpSpLocks/>
          </p:cNvGrpSpPr>
          <p:nvPr/>
        </p:nvGrpSpPr>
        <p:grpSpPr bwMode="auto">
          <a:xfrm>
            <a:off x="838200" y="3825875"/>
            <a:ext cx="7772400" cy="685800"/>
            <a:chOff x="336" y="1858"/>
            <a:chExt cx="4896" cy="432"/>
          </a:xfrm>
        </p:grpSpPr>
        <p:sp>
          <p:nvSpPr>
            <p:cNvPr id="28686" name="Rectangle 22"/>
            <p:cNvSpPr>
              <a:spLocks noChangeArrowheads="1"/>
            </p:cNvSpPr>
            <p:nvPr/>
          </p:nvSpPr>
          <p:spPr bwMode="auto">
            <a:xfrm>
              <a:off x="336" y="1858"/>
              <a:ext cx="4896" cy="432"/>
            </a:xfrm>
            <a:prstGeom prst="rect">
              <a:avLst/>
            </a:prstGeom>
            <a:noFill/>
            <a:ln w="9525">
              <a:noFill/>
              <a:miter lim="800000"/>
              <a:headEnd/>
              <a:tailEnd/>
            </a:ln>
          </p:spPr>
          <p:txBody>
            <a:bodyPr/>
            <a:lstStyle/>
            <a:p>
              <a:pPr marL="342900" indent="-342900">
                <a:spcBef>
                  <a:spcPct val="20000"/>
                </a:spcBef>
              </a:pPr>
              <a:r>
                <a:rPr lang="zh-CN" altLang="en-US" sz="3200" b="1">
                  <a:solidFill>
                    <a:srgbClr val="000000"/>
                  </a:solidFill>
                  <a:latin typeface="楷体_GB2312" pitchFamily="49" charset="-122"/>
                  <a:ea typeface="楷体_GB2312" pitchFamily="49" charset="-122"/>
                </a:rPr>
                <a:t>特别，当</a:t>
              </a:r>
              <a:r>
                <a:rPr lang="en-US" altLang="zh-CN" sz="3200" b="1" i="1">
                  <a:solidFill>
                    <a:srgbClr val="000000"/>
                  </a:solidFill>
                  <a:ea typeface="楷体_GB2312" pitchFamily="49" charset="-122"/>
                </a:rPr>
                <a:t>n</a:t>
              </a:r>
              <a:r>
                <a:rPr lang="en-US" altLang="zh-CN" sz="3200" b="1">
                  <a:solidFill>
                    <a:srgbClr val="000000"/>
                  </a:solidFill>
                  <a:latin typeface="楷体_GB2312" pitchFamily="49" charset="-122"/>
                  <a:ea typeface="楷体_GB2312" pitchFamily="49" charset="-122"/>
                </a:rPr>
                <a:t> </a:t>
              </a:r>
              <a:r>
                <a:rPr lang="en-US" altLang="zh-CN" sz="3200" b="1" i="1">
                  <a:solidFill>
                    <a:srgbClr val="000000"/>
                  </a:solidFill>
                  <a:ea typeface="楷体_GB2312" pitchFamily="49" charset="-122"/>
                </a:rPr>
                <a:t>= r</a:t>
              </a:r>
              <a:r>
                <a:rPr lang="zh-CN" altLang="en-US" sz="3200" b="1">
                  <a:solidFill>
                    <a:srgbClr val="000000"/>
                  </a:solidFill>
                  <a:latin typeface="楷体_GB2312" pitchFamily="49" charset="-122"/>
                  <a:ea typeface="楷体_GB2312" pitchFamily="49" charset="-122"/>
                </a:rPr>
                <a:t>时，     而且</a:t>
              </a:r>
            </a:p>
          </p:txBody>
        </p:sp>
        <p:graphicFrame>
          <p:nvGraphicFramePr>
            <p:cNvPr id="28677" name="Object 23"/>
            <p:cNvGraphicFramePr>
              <a:graphicFrameLocks noChangeAspect="1"/>
            </p:cNvGraphicFramePr>
            <p:nvPr/>
          </p:nvGraphicFramePr>
          <p:xfrm>
            <a:off x="3744" y="1894"/>
            <a:ext cx="1344" cy="352"/>
          </p:xfrm>
          <a:graphic>
            <a:graphicData uri="http://schemas.openxmlformats.org/presentationml/2006/ole">
              <p:oleObj spid="_x0000_s28677" name="Equation" r:id="rId5" imgW="672840" imgH="241200" progId="Equation.3">
                <p:embed/>
              </p:oleObj>
            </a:graphicData>
          </a:graphic>
        </p:graphicFrame>
        <p:graphicFrame>
          <p:nvGraphicFramePr>
            <p:cNvPr id="28678" name="Object 24"/>
            <p:cNvGraphicFramePr>
              <a:graphicFrameLocks noChangeAspect="1"/>
            </p:cNvGraphicFramePr>
            <p:nvPr/>
          </p:nvGraphicFramePr>
          <p:xfrm>
            <a:off x="2304" y="1872"/>
            <a:ext cx="768" cy="383"/>
          </p:xfrm>
          <a:graphic>
            <a:graphicData uri="http://schemas.openxmlformats.org/presentationml/2006/ole">
              <p:oleObj spid="_x0000_s28678" name="Equation" r:id="rId6" imgW="419040" imgH="241200" progId="Equation.3">
                <p:embed/>
              </p:oleObj>
            </a:graphicData>
          </a:graphic>
        </p:graphicFrame>
      </p:grpSp>
      <p:graphicFrame>
        <p:nvGraphicFramePr>
          <p:cNvPr id="685081" name="Object 25"/>
          <p:cNvGraphicFramePr>
            <a:graphicFrameLocks noChangeAspect="1"/>
          </p:cNvGraphicFramePr>
          <p:nvPr/>
        </p:nvGraphicFramePr>
        <p:xfrm>
          <a:off x="3419475" y="1557338"/>
          <a:ext cx="2667000" cy="644525"/>
        </p:xfrm>
        <a:graphic>
          <a:graphicData uri="http://schemas.openxmlformats.org/presentationml/2006/ole">
            <p:oleObj spid="_x0000_s28675" name="Equation" r:id="rId7" imgW="698400" imgH="241200" progId="Equation.3">
              <p:embed/>
            </p:oleObj>
          </a:graphicData>
        </a:graphic>
      </p:graphicFrame>
      <p:sp>
        <p:nvSpPr>
          <p:cNvPr id="685082" name="Text Box 26"/>
          <p:cNvSpPr txBox="1">
            <a:spLocks noChangeArrowheads="1"/>
          </p:cNvSpPr>
          <p:nvPr/>
        </p:nvSpPr>
        <p:spPr bwMode="auto">
          <a:xfrm>
            <a:off x="838200" y="2095500"/>
            <a:ext cx="8305800" cy="579438"/>
          </a:xfrm>
          <a:prstGeom prst="rect">
            <a:avLst/>
          </a:prstGeom>
          <a:noFill/>
          <a:ln w="9525">
            <a:noFill/>
            <a:miter lim="800000"/>
            <a:headEnd/>
            <a:tailEnd/>
          </a:ln>
        </p:spPr>
        <p:txBody>
          <a:bodyPr>
            <a:spAutoFit/>
          </a:bodyPr>
          <a:lstStyle/>
          <a:p>
            <a:pPr>
              <a:spcBef>
                <a:spcPct val="20000"/>
              </a:spcBef>
            </a:pPr>
            <a:r>
              <a:rPr lang="zh-CN" altLang="en-US" sz="3200" b="1">
                <a:solidFill>
                  <a:srgbClr val="000000"/>
                </a:solidFill>
                <a:latin typeface="楷体_GB2312" pitchFamily="49" charset="-122"/>
                <a:ea typeface="楷体_GB2312" pitchFamily="49" charset="-122"/>
              </a:rPr>
              <a:t>所以从</a:t>
            </a:r>
            <a:r>
              <a:rPr lang="en-US" altLang="zh-CN" sz="3200" b="1" i="1">
                <a:solidFill>
                  <a:srgbClr val="000000"/>
                </a:solidFill>
                <a:ea typeface="楷体_GB2312" pitchFamily="49" charset="-122"/>
              </a:rPr>
              <a:t>n</a:t>
            </a:r>
            <a:r>
              <a:rPr lang="zh-CN" altLang="en-US" sz="3200" b="1">
                <a:solidFill>
                  <a:srgbClr val="000000"/>
                </a:solidFill>
                <a:latin typeface="楷体_GB2312" pitchFamily="49" charset="-122"/>
                <a:ea typeface="楷体_GB2312" pitchFamily="49" charset="-122"/>
              </a:rPr>
              <a:t>个元素中取</a:t>
            </a:r>
            <a:r>
              <a:rPr lang="en-US" altLang="zh-CN" sz="3200" b="1" i="1">
                <a:solidFill>
                  <a:srgbClr val="000000"/>
                </a:solidFill>
                <a:ea typeface="楷体_GB2312" pitchFamily="49" charset="-122"/>
              </a:rPr>
              <a:t>r</a:t>
            </a:r>
            <a:r>
              <a:rPr lang="zh-CN" altLang="en-US" sz="3200" b="1">
                <a:solidFill>
                  <a:srgbClr val="000000"/>
                </a:solidFill>
                <a:latin typeface="楷体_GB2312" pitchFamily="49" charset="-122"/>
                <a:ea typeface="楷体_GB2312" pitchFamily="49" charset="-122"/>
              </a:rPr>
              <a:t>个元素组成的组合数为</a:t>
            </a:r>
            <a:endParaRPr lang="zh-CN" altLang="en-US" sz="2400" b="1">
              <a:solidFill>
                <a:srgbClr val="000000"/>
              </a:solidFill>
              <a:latin typeface="楷体_GB2312" pitchFamily="49" charset="-122"/>
              <a:ea typeface="楷体_GB2312" pitchFamily="49" charset="-122"/>
            </a:endParaRPr>
          </a:p>
        </p:txBody>
      </p:sp>
      <p:sp>
        <p:nvSpPr>
          <p:cNvPr id="685083" name="Text Box 27"/>
          <p:cNvSpPr txBox="1">
            <a:spLocks noChangeArrowheads="1"/>
          </p:cNvSpPr>
          <p:nvPr/>
        </p:nvSpPr>
        <p:spPr bwMode="auto">
          <a:xfrm>
            <a:off x="838200" y="4305300"/>
            <a:ext cx="7924800" cy="1260475"/>
          </a:xfrm>
          <a:prstGeom prst="rect">
            <a:avLst/>
          </a:prstGeom>
          <a:noFill/>
          <a:ln w="9525">
            <a:noFill/>
            <a:miter lim="800000"/>
            <a:headEnd/>
            <a:tailEnd/>
          </a:ln>
        </p:spPr>
        <p:txBody>
          <a:bodyPr>
            <a:spAutoFit/>
          </a:bodyPr>
          <a:lstStyle/>
          <a:p>
            <a:pPr>
              <a:lnSpc>
                <a:spcPct val="120000"/>
              </a:lnSpc>
              <a:spcBef>
                <a:spcPct val="50000"/>
              </a:spcBef>
            </a:pPr>
            <a:r>
              <a:rPr lang="zh-CN" altLang="en-US" sz="3200" b="1">
                <a:solidFill>
                  <a:srgbClr val="000000"/>
                </a:solidFill>
                <a:latin typeface="楷体_GB2312" pitchFamily="49" charset="-122"/>
                <a:ea typeface="楷体_GB2312" pitchFamily="49" charset="-122"/>
              </a:rPr>
              <a:t>    例 </a:t>
            </a:r>
            <a:r>
              <a:rPr lang="en-US" altLang="zh-CN" sz="3200" b="1">
                <a:solidFill>
                  <a:srgbClr val="000000"/>
                </a:solidFill>
                <a:latin typeface="楷体_GB2312" pitchFamily="49" charset="-122"/>
                <a:ea typeface="楷体_GB2312" pitchFamily="49" charset="-122"/>
              </a:rPr>
              <a:t>3 </a:t>
            </a:r>
            <a:r>
              <a:rPr lang="zh-CN" altLang="en-US" sz="3200" b="1">
                <a:solidFill>
                  <a:srgbClr val="000000"/>
                </a:solidFill>
                <a:latin typeface="楷体_GB2312" pitchFamily="49" charset="-122"/>
                <a:ea typeface="楷体_GB2312" pitchFamily="49" charset="-122"/>
              </a:rPr>
              <a:t>从</a:t>
            </a:r>
            <a:r>
              <a:rPr lang="en-US" altLang="zh-CN" sz="3200" b="1">
                <a:solidFill>
                  <a:srgbClr val="000000"/>
                </a:solidFill>
                <a:latin typeface="楷体_GB2312" pitchFamily="49" charset="-122"/>
                <a:ea typeface="楷体_GB2312" pitchFamily="49" charset="-122"/>
              </a:rPr>
              <a:t>10</a:t>
            </a:r>
            <a:r>
              <a:rPr lang="zh-CN" altLang="en-US" sz="3200" b="1">
                <a:solidFill>
                  <a:srgbClr val="000000"/>
                </a:solidFill>
                <a:latin typeface="楷体_GB2312" pitchFamily="49" charset="-122"/>
                <a:ea typeface="楷体_GB2312" pitchFamily="49" charset="-122"/>
              </a:rPr>
              <a:t>名战士中选出</a:t>
            </a:r>
            <a:r>
              <a:rPr lang="en-US" altLang="zh-CN" sz="3200" b="1">
                <a:solidFill>
                  <a:srgbClr val="000000"/>
                </a:solidFill>
                <a:latin typeface="楷体_GB2312" pitchFamily="49" charset="-122"/>
                <a:ea typeface="楷体_GB2312" pitchFamily="49" charset="-122"/>
              </a:rPr>
              <a:t>3</a:t>
            </a:r>
            <a:r>
              <a:rPr lang="zh-CN" altLang="en-US" sz="3200" b="1">
                <a:solidFill>
                  <a:srgbClr val="000000"/>
                </a:solidFill>
                <a:latin typeface="楷体_GB2312" pitchFamily="49" charset="-122"/>
                <a:ea typeface="楷体_GB2312" pitchFamily="49" charset="-122"/>
              </a:rPr>
              <a:t>名组成一个突击队，问共有多少种组队方法？</a:t>
            </a:r>
          </a:p>
        </p:txBody>
      </p:sp>
      <p:sp>
        <p:nvSpPr>
          <p:cNvPr id="685084" name="Text Box 28"/>
          <p:cNvSpPr txBox="1">
            <a:spLocks noChangeArrowheads="1"/>
          </p:cNvSpPr>
          <p:nvPr/>
        </p:nvSpPr>
        <p:spPr bwMode="auto">
          <a:xfrm>
            <a:off x="1752600" y="5581650"/>
            <a:ext cx="6858000" cy="579438"/>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解</a:t>
            </a:r>
            <a:r>
              <a:rPr lang="en-US" altLang="zh-CN" sz="32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rPr>
              <a:t>按组合的定义，组队方法共有</a:t>
            </a:r>
          </a:p>
        </p:txBody>
      </p:sp>
      <p:grpSp>
        <p:nvGrpSpPr>
          <p:cNvPr id="3" name="Group 29"/>
          <p:cNvGrpSpPr>
            <a:grpSpLocks/>
          </p:cNvGrpSpPr>
          <p:nvPr/>
        </p:nvGrpSpPr>
        <p:grpSpPr bwMode="auto">
          <a:xfrm>
            <a:off x="3276600" y="6210300"/>
            <a:ext cx="3200400" cy="612775"/>
            <a:chOff x="1872" y="3312"/>
            <a:chExt cx="2016" cy="386"/>
          </a:xfrm>
        </p:grpSpPr>
        <p:graphicFrame>
          <p:nvGraphicFramePr>
            <p:cNvPr id="28676" name="Object 30"/>
            <p:cNvGraphicFramePr>
              <a:graphicFrameLocks noChangeAspect="1"/>
            </p:cNvGraphicFramePr>
            <p:nvPr/>
          </p:nvGraphicFramePr>
          <p:xfrm>
            <a:off x="1872" y="3312"/>
            <a:ext cx="1200" cy="386"/>
          </p:xfrm>
          <a:graphic>
            <a:graphicData uri="http://schemas.openxmlformats.org/presentationml/2006/ole">
              <p:oleObj spid="_x0000_s28676" name="Equation" r:id="rId8" imgW="609480" imgH="241200" progId="Equation.3">
                <p:embed/>
              </p:oleObj>
            </a:graphicData>
          </a:graphic>
        </p:graphicFrame>
        <p:sp>
          <p:nvSpPr>
            <p:cNvPr id="28685" name="Text Box 31"/>
            <p:cNvSpPr txBox="1">
              <a:spLocks noChangeArrowheads="1"/>
            </p:cNvSpPr>
            <p:nvPr/>
          </p:nvSpPr>
          <p:spPr bwMode="auto">
            <a:xfrm>
              <a:off x="2808" y="3324"/>
              <a:ext cx="1080" cy="365"/>
            </a:xfrm>
            <a:prstGeom prst="rect">
              <a:avLst/>
            </a:prstGeom>
            <a:noFill/>
            <a:ln w="9525">
              <a:noFill/>
              <a:miter lim="800000"/>
              <a:headEnd/>
              <a:tailEnd/>
            </a:ln>
          </p:spPr>
          <p:txBody>
            <a:bodyPr>
              <a:spAutoFit/>
            </a:bodyPr>
            <a:lstStyle/>
            <a:p>
              <a:pPr algn="ctr">
                <a:spcBef>
                  <a:spcPct val="50000"/>
                </a:spcBef>
              </a:pPr>
              <a:r>
                <a:rPr lang="zh-CN" altLang="en-US" sz="3200" b="1">
                  <a:solidFill>
                    <a:srgbClr val="000000"/>
                  </a:solidFill>
                  <a:latin typeface="楷体_GB2312" pitchFamily="49" charset="-122"/>
                  <a:ea typeface="楷体_GB2312" pitchFamily="49" charset="-122"/>
                </a:rPr>
                <a:t>（种）</a:t>
              </a:r>
              <a:r>
                <a:rPr lang="zh-CN" altLang="en-US" sz="2400">
                  <a:solidFill>
                    <a:srgbClr val="000000"/>
                  </a:solidFill>
                  <a:latin typeface="楷体_GB2312" pitchFamily="49" charset="-122"/>
                  <a:ea typeface="楷体_GB2312" pitchFamily="49" charset="-122"/>
                </a:rPr>
                <a:t>。</a:t>
              </a:r>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5081"/>
                                        </p:tgtEl>
                                        <p:attrNameLst>
                                          <p:attrName>style.visibility</p:attrName>
                                        </p:attrNameLst>
                                      </p:cBhvr>
                                      <p:to>
                                        <p:strVal val="visible"/>
                                      </p:to>
                                    </p:set>
                                    <p:anim calcmode="lin" valueType="num">
                                      <p:cBhvr>
                                        <p:cTn id="7" dur="500" fill="hold"/>
                                        <p:tgtEl>
                                          <p:spTgt spid="685081"/>
                                        </p:tgtEl>
                                        <p:attrNameLst>
                                          <p:attrName>ppt_w</p:attrName>
                                        </p:attrNameLst>
                                      </p:cBhvr>
                                      <p:tavLst>
                                        <p:tav tm="0">
                                          <p:val>
                                            <p:fltVal val="0"/>
                                          </p:val>
                                        </p:tav>
                                        <p:tav tm="100000">
                                          <p:val>
                                            <p:strVal val="#ppt_w"/>
                                          </p:val>
                                        </p:tav>
                                      </p:tavLst>
                                    </p:anim>
                                    <p:anim calcmode="lin" valueType="num">
                                      <p:cBhvr>
                                        <p:cTn id="8" dur="500" fill="hold"/>
                                        <p:tgtEl>
                                          <p:spTgt spid="6850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850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685076"/>
                                        </p:tgtEl>
                                        <p:attrNameLst>
                                          <p:attrName>style.visibility</p:attrName>
                                        </p:attrNameLst>
                                      </p:cBhvr>
                                      <p:to>
                                        <p:strVal val="visible"/>
                                      </p:to>
                                    </p:set>
                                    <p:anim calcmode="lin" valueType="num">
                                      <p:cBhvr>
                                        <p:cTn id="17" dur="500" fill="hold"/>
                                        <p:tgtEl>
                                          <p:spTgt spid="685076"/>
                                        </p:tgtEl>
                                        <p:attrNameLst>
                                          <p:attrName>ppt_w</p:attrName>
                                        </p:attrNameLst>
                                      </p:cBhvr>
                                      <p:tavLst>
                                        <p:tav tm="0">
                                          <p:val>
                                            <p:fltVal val="0"/>
                                          </p:val>
                                        </p:tav>
                                        <p:tav tm="100000">
                                          <p:val>
                                            <p:strVal val="#ppt_w"/>
                                          </p:val>
                                        </p:tav>
                                      </p:tavLst>
                                    </p:anim>
                                    <p:anim calcmode="lin" valueType="num">
                                      <p:cBhvr>
                                        <p:cTn id="18" dur="500" fill="hold"/>
                                        <p:tgtEl>
                                          <p:spTgt spid="68507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50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850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82" grpId="0" autoUpdateAnimBg="0"/>
      <p:bldP spid="685083" grpId="0" autoUpdateAnimBg="0"/>
      <p:bldP spid="68508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8" name="Text Box 14"/>
          <p:cNvSpPr txBox="1">
            <a:spLocks noChangeArrowheads="1"/>
          </p:cNvSpPr>
          <p:nvPr/>
        </p:nvSpPr>
        <p:spPr bwMode="auto">
          <a:xfrm>
            <a:off x="1187450" y="3284538"/>
            <a:ext cx="477838" cy="406400"/>
          </a:xfrm>
          <a:prstGeom prst="rect">
            <a:avLst/>
          </a:prstGeom>
          <a:noFill/>
          <a:ln w="9525">
            <a:noFill/>
            <a:miter lim="800000"/>
            <a:headEnd/>
            <a:tailEnd/>
          </a:ln>
        </p:spPr>
        <p:txBody>
          <a:bodyPr lIns="71683" tIns="35841" rIns="71683" bIns="35841">
            <a:spAutoFit/>
          </a:bodyPr>
          <a:lstStyle/>
          <a:p>
            <a:pPr defTabSz="717550"/>
            <a:r>
              <a:rPr lang="zh-CN" altLang="en-US" sz="2200" b="1">
                <a:solidFill>
                  <a:srgbClr val="000000"/>
                </a:solidFill>
                <a:ea typeface="黑体" pitchFamily="49" charset="-122"/>
              </a:rPr>
              <a:t>解</a:t>
            </a:r>
          </a:p>
        </p:txBody>
      </p:sp>
      <p:graphicFrame>
        <p:nvGraphicFramePr>
          <p:cNvPr id="687119" name="Object 15"/>
          <p:cNvGraphicFramePr>
            <a:graphicFrameLocks noChangeAspect="1"/>
          </p:cNvGraphicFramePr>
          <p:nvPr/>
        </p:nvGraphicFramePr>
        <p:xfrm>
          <a:off x="1835150" y="3933825"/>
          <a:ext cx="6769100" cy="431800"/>
        </p:xfrm>
        <a:graphic>
          <a:graphicData uri="http://schemas.openxmlformats.org/presentationml/2006/ole">
            <p:oleObj spid="_x0000_s29698" name="公式" r:id="rId4" imgW="3581280" imgH="215640" progId="Equation.3">
              <p:embed/>
            </p:oleObj>
          </a:graphicData>
        </a:graphic>
      </p:graphicFrame>
      <p:graphicFrame>
        <p:nvGraphicFramePr>
          <p:cNvPr id="687120" name="Object 16"/>
          <p:cNvGraphicFramePr>
            <a:graphicFrameLocks noChangeAspect="1"/>
          </p:cNvGraphicFramePr>
          <p:nvPr/>
        </p:nvGraphicFramePr>
        <p:xfrm>
          <a:off x="2051050" y="4437063"/>
          <a:ext cx="3816350" cy="474662"/>
        </p:xfrm>
        <a:graphic>
          <a:graphicData uri="http://schemas.openxmlformats.org/presentationml/2006/ole">
            <p:oleObj spid="_x0000_s29699" name="Equation" r:id="rId5" imgW="1714320" imgH="215640" progId="Equation.3">
              <p:embed/>
            </p:oleObj>
          </a:graphicData>
        </a:graphic>
      </p:graphicFrame>
      <p:graphicFrame>
        <p:nvGraphicFramePr>
          <p:cNvPr id="687121" name="Object 17"/>
          <p:cNvGraphicFramePr>
            <a:graphicFrameLocks noChangeAspect="1"/>
          </p:cNvGraphicFramePr>
          <p:nvPr/>
        </p:nvGraphicFramePr>
        <p:xfrm>
          <a:off x="5867400" y="4365625"/>
          <a:ext cx="2952750" cy="812800"/>
        </p:xfrm>
        <a:graphic>
          <a:graphicData uri="http://schemas.openxmlformats.org/presentationml/2006/ole">
            <p:oleObj spid="_x0000_s29700" name="公式" r:id="rId6" imgW="1523880" imgH="419040" progId="Equation.3">
              <p:embed/>
            </p:oleObj>
          </a:graphicData>
        </a:graphic>
      </p:graphicFrame>
      <p:graphicFrame>
        <p:nvGraphicFramePr>
          <p:cNvPr id="687122" name="Object 18"/>
          <p:cNvGraphicFramePr>
            <a:graphicFrameLocks noChangeAspect="1"/>
          </p:cNvGraphicFramePr>
          <p:nvPr/>
        </p:nvGraphicFramePr>
        <p:xfrm>
          <a:off x="1439863" y="5157788"/>
          <a:ext cx="7704137" cy="527050"/>
        </p:xfrm>
        <a:graphic>
          <a:graphicData uri="http://schemas.openxmlformats.org/presentationml/2006/ole">
            <p:oleObj spid="_x0000_s29701" name="Equation" r:id="rId7" imgW="3365280" imgH="215640" progId="Equation.3">
              <p:embed/>
            </p:oleObj>
          </a:graphicData>
        </a:graphic>
      </p:graphicFrame>
      <p:graphicFrame>
        <p:nvGraphicFramePr>
          <p:cNvPr id="29702" name="Object 19"/>
          <p:cNvGraphicFramePr>
            <a:graphicFrameLocks noChangeAspect="1"/>
          </p:cNvGraphicFramePr>
          <p:nvPr/>
        </p:nvGraphicFramePr>
        <p:xfrm>
          <a:off x="1476375" y="1628775"/>
          <a:ext cx="7315200" cy="1670050"/>
        </p:xfrm>
        <a:graphic>
          <a:graphicData uri="http://schemas.openxmlformats.org/presentationml/2006/ole">
            <p:oleObj spid="_x0000_s29702" name="Equation" r:id="rId8" imgW="3035160" imgH="698400" progId="Equation.3">
              <p:embed/>
            </p:oleObj>
          </a:graphicData>
        </a:graphic>
      </p:graphicFrame>
      <p:graphicFrame>
        <p:nvGraphicFramePr>
          <p:cNvPr id="687125" name="Object 21"/>
          <p:cNvGraphicFramePr>
            <a:graphicFrameLocks noChangeAspect="1"/>
          </p:cNvGraphicFramePr>
          <p:nvPr/>
        </p:nvGraphicFramePr>
        <p:xfrm>
          <a:off x="1763713" y="3357563"/>
          <a:ext cx="5184775" cy="484187"/>
        </p:xfrm>
        <a:graphic>
          <a:graphicData uri="http://schemas.openxmlformats.org/presentationml/2006/ole">
            <p:oleObj spid="_x0000_s29703" name="Equation" r:id="rId9" imgW="2323800" imgH="215640" progId="Equation.3">
              <p:embed/>
            </p:oleObj>
          </a:graphicData>
        </a:graphic>
      </p:graphicFrame>
      <p:graphicFrame>
        <p:nvGraphicFramePr>
          <p:cNvPr id="29704" name="Object 22"/>
          <p:cNvGraphicFramePr>
            <a:graphicFrameLocks noChangeAspect="1"/>
          </p:cNvGraphicFramePr>
          <p:nvPr/>
        </p:nvGraphicFramePr>
        <p:xfrm>
          <a:off x="1042988" y="1700213"/>
          <a:ext cx="341312" cy="363537"/>
        </p:xfrm>
        <a:graphic>
          <a:graphicData uri="http://schemas.openxmlformats.org/presentationml/2006/ole">
            <p:oleObj spid="_x0000_s29704" name="Equation" r:id="rId10" imgW="190440" imgH="203040" progId="Equation.3">
              <p:embed/>
            </p:oleObj>
          </a:graphicData>
        </a:graphic>
      </p:graphicFrame>
      <p:graphicFrame>
        <p:nvGraphicFramePr>
          <p:cNvPr id="687127" name="Object 23"/>
          <p:cNvGraphicFramePr>
            <a:graphicFrameLocks noChangeAspect="1"/>
          </p:cNvGraphicFramePr>
          <p:nvPr/>
        </p:nvGraphicFramePr>
        <p:xfrm>
          <a:off x="1835150" y="5734050"/>
          <a:ext cx="3890963" cy="957263"/>
        </p:xfrm>
        <a:graphic>
          <a:graphicData uri="http://schemas.openxmlformats.org/presentationml/2006/ole">
            <p:oleObj spid="_x0000_s29705" name="公式" r:id="rId11" imgW="1701720" imgH="419040" progId="Equation.3">
              <p:embed/>
            </p:oleObj>
          </a:graphicData>
        </a:graphic>
      </p:graphicFrame>
      <p:sp>
        <p:nvSpPr>
          <p:cNvPr id="29707" name="Rectangle 24"/>
          <p:cNvSpPr>
            <a:spLocks noChangeArrowheads="1"/>
          </p:cNvSpPr>
          <p:nvPr/>
        </p:nvSpPr>
        <p:spPr bwMode="auto">
          <a:xfrm>
            <a:off x="900113" y="9810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87118"/>
                                        </p:tgtEl>
                                        <p:attrNameLst>
                                          <p:attrName>style.visibility</p:attrName>
                                        </p:attrNameLst>
                                      </p:cBhvr>
                                      <p:to>
                                        <p:strVal val="visible"/>
                                      </p:to>
                                    </p:set>
                                    <p:animEffect transition="in" filter="wipe(left)">
                                      <p:cBhvr>
                                        <p:cTn id="7" dur="75"/>
                                        <p:tgtEl>
                                          <p:spTgt spid="687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7125"/>
                                        </p:tgtEl>
                                        <p:attrNameLst>
                                          <p:attrName>style.visibility</p:attrName>
                                        </p:attrNameLst>
                                      </p:cBhvr>
                                      <p:to>
                                        <p:strVal val="visible"/>
                                      </p:to>
                                    </p:set>
                                    <p:animEffect transition="in" filter="wipe(left)">
                                      <p:cBhvr>
                                        <p:cTn id="12" dur="500"/>
                                        <p:tgtEl>
                                          <p:spTgt spid="687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7119"/>
                                        </p:tgtEl>
                                        <p:attrNameLst>
                                          <p:attrName>style.visibility</p:attrName>
                                        </p:attrNameLst>
                                      </p:cBhvr>
                                      <p:to>
                                        <p:strVal val="visible"/>
                                      </p:to>
                                    </p:set>
                                    <p:animEffect transition="in" filter="wipe(left)">
                                      <p:cBhvr>
                                        <p:cTn id="17" dur="500"/>
                                        <p:tgtEl>
                                          <p:spTgt spid="687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7120"/>
                                        </p:tgtEl>
                                        <p:attrNameLst>
                                          <p:attrName>style.visibility</p:attrName>
                                        </p:attrNameLst>
                                      </p:cBhvr>
                                      <p:to>
                                        <p:strVal val="visible"/>
                                      </p:to>
                                    </p:set>
                                    <p:animEffect transition="in" filter="wipe(left)">
                                      <p:cBhvr>
                                        <p:cTn id="22" dur="500"/>
                                        <p:tgtEl>
                                          <p:spTgt spid="6871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7121"/>
                                        </p:tgtEl>
                                        <p:attrNameLst>
                                          <p:attrName>style.visibility</p:attrName>
                                        </p:attrNameLst>
                                      </p:cBhvr>
                                      <p:to>
                                        <p:strVal val="visible"/>
                                      </p:to>
                                    </p:set>
                                    <p:animEffect transition="in" filter="wipe(left)">
                                      <p:cBhvr>
                                        <p:cTn id="27" dur="500"/>
                                        <p:tgtEl>
                                          <p:spTgt spid="6871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7122"/>
                                        </p:tgtEl>
                                        <p:attrNameLst>
                                          <p:attrName>style.visibility</p:attrName>
                                        </p:attrNameLst>
                                      </p:cBhvr>
                                      <p:to>
                                        <p:strVal val="visible"/>
                                      </p:to>
                                    </p:set>
                                    <p:animEffect transition="in" filter="wipe(left)">
                                      <p:cBhvr>
                                        <p:cTn id="32" dur="500"/>
                                        <p:tgtEl>
                                          <p:spTgt spid="6871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7127"/>
                                        </p:tgtEl>
                                        <p:attrNameLst>
                                          <p:attrName>style.visibility</p:attrName>
                                        </p:attrNameLst>
                                      </p:cBhvr>
                                      <p:to>
                                        <p:strVal val="visible"/>
                                      </p:to>
                                    </p:set>
                                    <p:animEffect transition="in" filter="wipe(left)">
                                      <p:cBhvr>
                                        <p:cTn id="37" dur="500"/>
                                        <p:tgtEl>
                                          <p:spTgt spid="68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1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689334" name="Text Box 182"/>
          <p:cNvSpPr txBox="1">
            <a:spLocks noChangeArrowheads="1"/>
          </p:cNvSpPr>
          <p:nvPr/>
        </p:nvSpPr>
        <p:spPr bwMode="auto">
          <a:xfrm>
            <a:off x="827088" y="1557338"/>
            <a:ext cx="7924800" cy="1520825"/>
          </a:xfrm>
          <a:prstGeom prst="rect">
            <a:avLst/>
          </a:prstGeom>
          <a:noFill/>
          <a:ln w="12700" cap="sq">
            <a:noFill/>
            <a:miter lim="800000"/>
            <a:headEnd type="none" w="sm" len="sm"/>
            <a:tailEnd type="none" w="sm" len="sm"/>
          </a:ln>
        </p:spPr>
        <p:txBody>
          <a:bodyPr>
            <a:spAutoFit/>
          </a:bodyPr>
          <a:lstStyle/>
          <a:p>
            <a:pPr>
              <a:lnSpc>
                <a:spcPct val="105000"/>
              </a:lnSpc>
              <a:spcBef>
                <a:spcPct val="10000"/>
              </a:spcBef>
            </a:pPr>
            <a:r>
              <a:rPr lang="zh-CN" altLang="en-US" b="1">
                <a:solidFill>
                  <a:srgbClr val="2736F7"/>
                </a:solidFill>
                <a:latin typeface="黑体" pitchFamily="49" charset="-122"/>
                <a:ea typeface="黑体" pitchFamily="49" charset="-122"/>
              </a:rPr>
              <a:t>问题</a:t>
            </a:r>
            <a:r>
              <a:rPr lang="en-US" altLang="zh-CN" b="1">
                <a:solidFill>
                  <a:srgbClr val="007A77"/>
                </a:solidFill>
                <a:latin typeface="黑体" pitchFamily="49" charset="-122"/>
                <a:ea typeface="黑体" pitchFamily="49" charset="-122"/>
              </a:rPr>
              <a:t> </a:t>
            </a:r>
            <a:r>
              <a:rPr lang="zh-CN" altLang="en-US" b="1">
                <a:solidFill>
                  <a:srgbClr val="000000"/>
                </a:solidFill>
                <a:latin typeface="宋体" pitchFamily="2" charset="-122"/>
                <a:ea typeface="宋体" pitchFamily="2" charset="-122"/>
              </a:rPr>
              <a:t>设袋中有</a:t>
            </a:r>
            <a:r>
              <a:rPr lang="en-US" altLang="zh-CN" b="1">
                <a:solidFill>
                  <a:srgbClr val="000000"/>
                </a:solidFill>
                <a:ea typeface="宋体" pitchFamily="2" charset="-122"/>
              </a:rPr>
              <a:t>4</a:t>
            </a:r>
            <a:r>
              <a:rPr lang="zh-CN" altLang="en-US" b="1">
                <a:solidFill>
                  <a:srgbClr val="000000"/>
                </a:solidFill>
                <a:latin typeface="宋体" pitchFamily="2" charset="-122"/>
                <a:ea typeface="宋体" pitchFamily="2" charset="-122"/>
              </a:rPr>
              <a:t>只红球和</a:t>
            </a:r>
            <a:r>
              <a:rPr lang="en-US" altLang="zh-CN" b="1">
                <a:solidFill>
                  <a:srgbClr val="000000"/>
                </a:solidFill>
                <a:ea typeface="宋体" pitchFamily="2" charset="-122"/>
              </a:rPr>
              <a:t>6</a:t>
            </a:r>
            <a:r>
              <a:rPr lang="zh-CN" altLang="en-US" b="1">
                <a:solidFill>
                  <a:srgbClr val="000000"/>
                </a:solidFill>
                <a:latin typeface="宋体" pitchFamily="2" charset="-122"/>
                <a:ea typeface="宋体" pitchFamily="2" charset="-122"/>
              </a:rPr>
              <a:t>只黑球</a:t>
            </a:r>
            <a:r>
              <a:rPr lang="en-US" altLang="zh-CN" b="1">
                <a:solidFill>
                  <a:srgbClr val="000000"/>
                </a:solidFill>
                <a:ea typeface="宋体" pitchFamily="2" charset="-122"/>
              </a:rPr>
              <a:t>,</a:t>
            </a:r>
            <a:r>
              <a:rPr lang="zh-CN" altLang="en-US" b="1">
                <a:solidFill>
                  <a:srgbClr val="41F141"/>
                </a:solidFill>
                <a:latin typeface="宋体" pitchFamily="2" charset="-122"/>
                <a:ea typeface="宋体" pitchFamily="2" charset="-122"/>
              </a:rPr>
              <a:t>现从袋中</a:t>
            </a:r>
            <a:r>
              <a:rPr lang="zh-CN" altLang="en-US" b="1">
                <a:solidFill>
                  <a:srgbClr val="0000CC"/>
                </a:solidFill>
                <a:latin typeface="宋体" pitchFamily="2" charset="-122"/>
                <a:ea typeface="宋体" pitchFamily="2" charset="-122"/>
              </a:rPr>
              <a:t>有放</a:t>
            </a:r>
          </a:p>
          <a:p>
            <a:pPr>
              <a:lnSpc>
                <a:spcPct val="105000"/>
              </a:lnSpc>
              <a:spcBef>
                <a:spcPct val="10000"/>
              </a:spcBef>
            </a:pPr>
            <a:r>
              <a:rPr lang="zh-CN" altLang="en-US" b="1">
                <a:solidFill>
                  <a:srgbClr val="0000CC"/>
                </a:solidFill>
                <a:latin typeface="宋体" pitchFamily="2" charset="-122"/>
                <a:ea typeface="宋体" pitchFamily="2" charset="-122"/>
              </a:rPr>
              <a:t>回</a:t>
            </a:r>
            <a:r>
              <a:rPr lang="zh-CN" altLang="en-US" b="1">
                <a:solidFill>
                  <a:srgbClr val="41F141"/>
                </a:solidFill>
                <a:latin typeface="宋体" pitchFamily="2" charset="-122"/>
                <a:ea typeface="宋体" pitchFamily="2" charset="-122"/>
              </a:rPr>
              <a:t>地摸球</a:t>
            </a:r>
            <a:r>
              <a:rPr lang="en-US" altLang="zh-CN" b="1">
                <a:solidFill>
                  <a:srgbClr val="000000"/>
                </a:solidFill>
                <a:ea typeface="宋体" pitchFamily="2" charset="-122"/>
              </a:rPr>
              <a:t>3</a:t>
            </a:r>
            <a:r>
              <a:rPr lang="zh-CN" altLang="en-US" b="1">
                <a:solidFill>
                  <a:srgbClr val="000000"/>
                </a:solidFill>
                <a:ea typeface="宋体" pitchFamily="2" charset="-122"/>
              </a:rPr>
              <a:t>次</a:t>
            </a:r>
            <a:r>
              <a:rPr lang="en-US" altLang="zh-CN" b="1">
                <a:solidFill>
                  <a:srgbClr val="000000"/>
                </a:solidFill>
                <a:ea typeface="宋体" pitchFamily="2" charset="-122"/>
              </a:rPr>
              <a:t>,</a:t>
            </a:r>
            <a:r>
              <a:rPr lang="zh-CN" altLang="en-US" b="1">
                <a:solidFill>
                  <a:srgbClr val="000000"/>
                </a:solidFill>
                <a:latin typeface="宋体" pitchFamily="2" charset="-122"/>
                <a:ea typeface="宋体" pitchFamily="2" charset="-122"/>
              </a:rPr>
              <a:t>求前</a:t>
            </a:r>
            <a:r>
              <a:rPr lang="en-US" altLang="zh-CN" b="1">
                <a:solidFill>
                  <a:srgbClr val="000000"/>
                </a:solidFill>
                <a:ea typeface="宋体" pitchFamily="2" charset="-122"/>
              </a:rPr>
              <a:t>2 </a:t>
            </a:r>
            <a:r>
              <a:rPr lang="zh-CN" altLang="en-US" b="1">
                <a:solidFill>
                  <a:srgbClr val="000000"/>
                </a:solidFill>
                <a:ea typeface="宋体" pitchFamily="2" charset="-122"/>
              </a:rPr>
              <a:t>次摸到</a:t>
            </a:r>
            <a:r>
              <a:rPr lang="zh-CN" altLang="en-US" b="1">
                <a:solidFill>
                  <a:srgbClr val="000000"/>
                </a:solidFill>
                <a:latin typeface="宋体" pitchFamily="2" charset="-122"/>
                <a:ea typeface="宋体" pitchFamily="2" charset="-122"/>
              </a:rPr>
              <a:t>黑球</a:t>
            </a:r>
            <a:r>
              <a:rPr lang="zh-CN" altLang="en-US" b="1">
                <a:solidFill>
                  <a:srgbClr val="000000"/>
                </a:solidFill>
                <a:ea typeface="宋体" pitchFamily="2" charset="-122"/>
              </a:rPr>
              <a:t>、</a:t>
            </a:r>
            <a:r>
              <a:rPr lang="zh-CN" altLang="en-US" b="1">
                <a:solidFill>
                  <a:srgbClr val="000000"/>
                </a:solidFill>
                <a:latin typeface="宋体" pitchFamily="2" charset="-122"/>
                <a:ea typeface="宋体" pitchFamily="2" charset="-122"/>
              </a:rPr>
              <a:t>第</a:t>
            </a:r>
            <a:r>
              <a:rPr lang="en-US" altLang="zh-CN" b="1">
                <a:solidFill>
                  <a:srgbClr val="000000"/>
                </a:solidFill>
                <a:ea typeface="宋体" pitchFamily="2" charset="-122"/>
              </a:rPr>
              <a:t>3 </a:t>
            </a:r>
            <a:r>
              <a:rPr lang="zh-CN" altLang="en-US" b="1">
                <a:solidFill>
                  <a:srgbClr val="000000"/>
                </a:solidFill>
                <a:latin typeface="宋体" pitchFamily="2" charset="-122"/>
                <a:ea typeface="宋体" pitchFamily="2" charset="-122"/>
              </a:rPr>
              <a:t>次摸到红球</a:t>
            </a:r>
          </a:p>
          <a:p>
            <a:pPr>
              <a:lnSpc>
                <a:spcPct val="105000"/>
              </a:lnSpc>
              <a:spcBef>
                <a:spcPct val="10000"/>
              </a:spcBef>
            </a:pPr>
            <a:r>
              <a:rPr lang="zh-CN" altLang="en-US" b="1">
                <a:solidFill>
                  <a:srgbClr val="000000"/>
                </a:solidFill>
                <a:latin typeface="宋体" pitchFamily="2" charset="-122"/>
                <a:ea typeface="宋体" pitchFamily="2" charset="-122"/>
              </a:rPr>
              <a:t>的概率</a:t>
            </a:r>
            <a:r>
              <a:rPr lang="en-US" altLang="zh-CN" b="1">
                <a:solidFill>
                  <a:srgbClr val="000000"/>
                </a:solidFill>
                <a:ea typeface="宋体" pitchFamily="2" charset="-122"/>
              </a:rPr>
              <a:t>.</a:t>
            </a:r>
          </a:p>
        </p:txBody>
      </p:sp>
      <p:sp>
        <p:nvSpPr>
          <p:cNvPr id="689335" name="Rectangle 183"/>
          <p:cNvSpPr>
            <a:spLocks noChangeArrowheads="1"/>
          </p:cNvSpPr>
          <p:nvPr/>
        </p:nvSpPr>
        <p:spPr bwMode="auto">
          <a:xfrm>
            <a:off x="827088" y="3067050"/>
            <a:ext cx="542925"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黑体" pitchFamily="49" charset="-122"/>
              </a:rPr>
              <a:t>解</a:t>
            </a:r>
          </a:p>
        </p:txBody>
      </p:sp>
      <p:graphicFrame>
        <p:nvGraphicFramePr>
          <p:cNvPr id="689336" name="Object 184"/>
          <p:cNvGraphicFramePr>
            <a:graphicFrameLocks noChangeAspect="1"/>
          </p:cNvGraphicFramePr>
          <p:nvPr/>
        </p:nvGraphicFramePr>
        <p:xfrm>
          <a:off x="1589088" y="3157538"/>
          <a:ext cx="6324600" cy="444500"/>
        </p:xfrm>
        <a:graphic>
          <a:graphicData uri="http://schemas.openxmlformats.org/presentationml/2006/ole">
            <p:oleObj spid="_x0000_s30722" name="Equation" r:id="rId4" imgW="6324480" imgH="444240" progId="Equation.3">
              <p:embed/>
            </p:oleObj>
          </a:graphicData>
        </a:graphic>
      </p:graphicFrame>
      <p:grpSp>
        <p:nvGrpSpPr>
          <p:cNvPr id="2" name="Group 185"/>
          <p:cNvGrpSpPr>
            <a:grpSpLocks/>
          </p:cNvGrpSpPr>
          <p:nvPr/>
        </p:nvGrpSpPr>
        <p:grpSpPr bwMode="auto">
          <a:xfrm>
            <a:off x="1665288" y="4605338"/>
            <a:ext cx="1981200" cy="381000"/>
            <a:chOff x="1056" y="2640"/>
            <a:chExt cx="1248" cy="240"/>
          </a:xfrm>
        </p:grpSpPr>
        <p:sp>
          <p:nvSpPr>
            <p:cNvPr id="30778" name="Oval 186"/>
            <p:cNvSpPr>
              <a:spLocks noChangeArrowheads="1"/>
            </p:cNvSpPr>
            <p:nvPr/>
          </p:nvSpPr>
          <p:spPr bwMode="auto">
            <a:xfrm>
              <a:off x="1056" y="2640"/>
              <a:ext cx="240" cy="240"/>
            </a:xfrm>
            <a:prstGeom prst="ellipse">
              <a:avLst/>
            </a:prstGeom>
            <a:solidFill>
              <a:srgbClr val="FF0000"/>
            </a:solidFill>
            <a:ln w="12700" cap="sq">
              <a:noFill/>
              <a:miter lim="800000"/>
              <a:headEnd type="none" w="sm" len="sm"/>
              <a:tailEnd type="none" w="sm" len="sm"/>
            </a:ln>
          </p:spPr>
          <p:txBody>
            <a:bodyPr wrap="none" anchor="ctr"/>
            <a:lstStyle/>
            <a:p>
              <a:endParaRPr lang="zh-CN" altLang="en-US"/>
            </a:p>
          </p:txBody>
        </p:sp>
        <p:sp>
          <p:nvSpPr>
            <p:cNvPr id="30779" name="Oval 187"/>
            <p:cNvSpPr>
              <a:spLocks noChangeArrowheads="1"/>
            </p:cNvSpPr>
            <p:nvPr/>
          </p:nvSpPr>
          <p:spPr bwMode="auto">
            <a:xfrm>
              <a:off x="1392" y="2640"/>
              <a:ext cx="240" cy="240"/>
            </a:xfrm>
            <a:prstGeom prst="ellipse">
              <a:avLst/>
            </a:prstGeom>
            <a:solidFill>
              <a:srgbClr val="FF0000"/>
            </a:solidFill>
            <a:ln w="12700" cap="sq">
              <a:noFill/>
              <a:miter lim="800000"/>
              <a:headEnd type="none" w="sm" len="sm"/>
              <a:tailEnd type="none" w="sm" len="sm"/>
            </a:ln>
          </p:spPr>
          <p:txBody>
            <a:bodyPr wrap="none" anchor="ctr"/>
            <a:lstStyle/>
            <a:p>
              <a:endParaRPr lang="zh-CN" altLang="en-US"/>
            </a:p>
          </p:txBody>
        </p:sp>
        <p:sp>
          <p:nvSpPr>
            <p:cNvPr id="30780" name="Oval 188"/>
            <p:cNvSpPr>
              <a:spLocks noChangeArrowheads="1"/>
            </p:cNvSpPr>
            <p:nvPr/>
          </p:nvSpPr>
          <p:spPr bwMode="auto">
            <a:xfrm>
              <a:off x="1728" y="2640"/>
              <a:ext cx="240" cy="240"/>
            </a:xfrm>
            <a:prstGeom prst="ellipse">
              <a:avLst/>
            </a:prstGeom>
            <a:solidFill>
              <a:srgbClr val="FF0000"/>
            </a:solidFill>
            <a:ln w="12700" cap="sq">
              <a:noFill/>
              <a:miter lim="800000"/>
              <a:headEnd type="none" w="sm" len="sm"/>
              <a:tailEnd type="none" w="sm" len="sm"/>
            </a:ln>
          </p:spPr>
          <p:txBody>
            <a:bodyPr wrap="none" anchor="ctr"/>
            <a:lstStyle/>
            <a:p>
              <a:endParaRPr lang="zh-CN" altLang="en-US"/>
            </a:p>
          </p:txBody>
        </p:sp>
        <p:sp>
          <p:nvSpPr>
            <p:cNvPr id="30781" name="Oval 189"/>
            <p:cNvSpPr>
              <a:spLocks noChangeArrowheads="1"/>
            </p:cNvSpPr>
            <p:nvPr/>
          </p:nvSpPr>
          <p:spPr bwMode="auto">
            <a:xfrm>
              <a:off x="2064" y="2640"/>
              <a:ext cx="240" cy="240"/>
            </a:xfrm>
            <a:prstGeom prst="ellipse">
              <a:avLst/>
            </a:prstGeom>
            <a:solidFill>
              <a:srgbClr val="FF0000"/>
            </a:solidFill>
            <a:ln w="12700" cap="sq">
              <a:noFill/>
              <a:miter lim="800000"/>
              <a:headEnd type="none" w="sm" len="sm"/>
              <a:tailEnd type="none" w="sm" len="sm"/>
            </a:ln>
          </p:spPr>
          <p:txBody>
            <a:bodyPr wrap="none" anchor="ctr"/>
            <a:lstStyle/>
            <a:p>
              <a:endParaRPr lang="zh-CN" altLang="en-US"/>
            </a:p>
          </p:txBody>
        </p:sp>
      </p:grpSp>
      <p:grpSp>
        <p:nvGrpSpPr>
          <p:cNvPr id="3" name="Group 190"/>
          <p:cNvGrpSpPr>
            <a:grpSpLocks/>
          </p:cNvGrpSpPr>
          <p:nvPr/>
        </p:nvGrpSpPr>
        <p:grpSpPr bwMode="auto">
          <a:xfrm>
            <a:off x="1817688" y="4986338"/>
            <a:ext cx="5029200" cy="1066800"/>
            <a:chOff x="1200" y="2832"/>
            <a:chExt cx="3120" cy="624"/>
          </a:xfrm>
        </p:grpSpPr>
        <p:sp>
          <p:nvSpPr>
            <p:cNvPr id="30768" name="Line 191"/>
            <p:cNvSpPr>
              <a:spLocks noChangeShapeType="1"/>
            </p:cNvSpPr>
            <p:nvPr/>
          </p:nvSpPr>
          <p:spPr bwMode="auto">
            <a:xfrm>
              <a:off x="1200" y="2832"/>
              <a:ext cx="480"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69" name="Line 192"/>
            <p:cNvSpPr>
              <a:spLocks noChangeShapeType="1"/>
            </p:cNvSpPr>
            <p:nvPr/>
          </p:nvSpPr>
          <p:spPr bwMode="auto">
            <a:xfrm>
              <a:off x="1584" y="2832"/>
              <a:ext cx="96"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0" name="Line 193"/>
            <p:cNvSpPr>
              <a:spLocks noChangeShapeType="1"/>
            </p:cNvSpPr>
            <p:nvPr/>
          </p:nvSpPr>
          <p:spPr bwMode="auto">
            <a:xfrm flipH="1">
              <a:off x="1680" y="2832"/>
              <a:ext cx="192"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1" name="Line 194"/>
            <p:cNvSpPr>
              <a:spLocks noChangeShapeType="1"/>
            </p:cNvSpPr>
            <p:nvPr/>
          </p:nvSpPr>
          <p:spPr bwMode="auto">
            <a:xfrm flipH="1">
              <a:off x="1680" y="2832"/>
              <a:ext cx="528"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2" name="Line 195"/>
            <p:cNvSpPr>
              <a:spLocks noChangeShapeType="1"/>
            </p:cNvSpPr>
            <p:nvPr/>
          </p:nvSpPr>
          <p:spPr bwMode="auto">
            <a:xfrm flipH="1">
              <a:off x="1680" y="2832"/>
              <a:ext cx="864"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3" name="Line 196"/>
            <p:cNvSpPr>
              <a:spLocks noChangeShapeType="1"/>
            </p:cNvSpPr>
            <p:nvPr/>
          </p:nvSpPr>
          <p:spPr bwMode="auto">
            <a:xfrm flipH="1">
              <a:off x="1680" y="2832"/>
              <a:ext cx="1200"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4" name="Line 197"/>
            <p:cNvSpPr>
              <a:spLocks noChangeShapeType="1"/>
            </p:cNvSpPr>
            <p:nvPr/>
          </p:nvSpPr>
          <p:spPr bwMode="auto">
            <a:xfrm flipH="1">
              <a:off x="1680" y="2832"/>
              <a:ext cx="1584"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5" name="Line 198"/>
            <p:cNvSpPr>
              <a:spLocks noChangeShapeType="1"/>
            </p:cNvSpPr>
            <p:nvPr/>
          </p:nvSpPr>
          <p:spPr bwMode="auto">
            <a:xfrm flipH="1">
              <a:off x="1680" y="2832"/>
              <a:ext cx="1920"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6" name="Line 199"/>
            <p:cNvSpPr>
              <a:spLocks noChangeShapeType="1"/>
            </p:cNvSpPr>
            <p:nvPr/>
          </p:nvSpPr>
          <p:spPr bwMode="auto">
            <a:xfrm flipH="1">
              <a:off x="1680" y="2832"/>
              <a:ext cx="2256"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sp>
          <p:nvSpPr>
            <p:cNvPr id="30777" name="Line 200"/>
            <p:cNvSpPr>
              <a:spLocks noChangeShapeType="1"/>
            </p:cNvSpPr>
            <p:nvPr/>
          </p:nvSpPr>
          <p:spPr bwMode="auto">
            <a:xfrm flipH="1">
              <a:off x="1680" y="2832"/>
              <a:ext cx="2640" cy="624"/>
            </a:xfrm>
            <a:prstGeom prst="line">
              <a:avLst/>
            </a:prstGeom>
            <a:noFill/>
            <a:ln w="12700" cap="sq">
              <a:solidFill>
                <a:srgbClr val="007A77"/>
              </a:solidFill>
              <a:miter lim="800000"/>
              <a:headEnd type="none" w="sm" len="sm"/>
              <a:tailEnd type="none" w="sm" len="sm"/>
            </a:ln>
          </p:spPr>
          <p:txBody>
            <a:bodyPr wrap="none"/>
            <a:lstStyle/>
            <a:p>
              <a:endParaRPr lang="zh-CN" altLang="en-US"/>
            </a:p>
          </p:txBody>
        </p:sp>
      </p:grpSp>
      <p:sp>
        <p:nvSpPr>
          <p:cNvPr id="689353" name="Text Box 201"/>
          <p:cNvSpPr txBox="1">
            <a:spLocks noChangeArrowheads="1"/>
          </p:cNvSpPr>
          <p:nvPr/>
        </p:nvSpPr>
        <p:spPr bwMode="auto">
          <a:xfrm>
            <a:off x="2203450" y="5973763"/>
            <a:ext cx="1828800" cy="519112"/>
          </a:xfrm>
          <a:prstGeom prst="rect">
            <a:avLst/>
          </a:prstGeom>
          <a:solidFill>
            <a:srgbClr val="FFFF00"/>
          </a:solidFill>
          <a:ln w="12700" cap="sq">
            <a:noFill/>
            <a:miter lim="800000"/>
            <a:headEnd type="none" w="sm" len="sm"/>
            <a:tailEnd type="none" w="sm" len="sm"/>
          </a:ln>
        </p:spPr>
        <p:txBody>
          <a:bodyPr>
            <a:spAutoFit/>
          </a:bodyPr>
          <a:lstStyle/>
          <a:p>
            <a:pPr>
              <a:spcBef>
                <a:spcPct val="50000"/>
              </a:spcBef>
            </a:pPr>
            <a:r>
              <a:rPr lang="zh-CN" altLang="en-US" b="1">
                <a:solidFill>
                  <a:srgbClr val="007A77"/>
                </a:solidFill>
                <a:latin typeface="黑体" pitchFamily="49" charset="-122"/>
                <a:ea typeface="黑体" pitchFamily="49" charset="-122"/>
              </a:rPr>
              <a:t>第</a:t>
            </a:r>
            <a:r>
              <a:rPr lang="en-US" altLang="zh-CN" b="1">
                <a:solidFill>
                  <a:srgbClr val="007A77"/>
                </a:solidFill>
                <a:latin typeface="黑体" pitchFamily="49" charset="-122"/>
                <a:ea typeface="黑体" pitchFamily="49" charset="-122"/>
              </a:rPr>
              <a:t>1</a:t>
            </a:r>
            <a:r>
              <a:rPr lang="zh-CN" altLang="en-US" b="1">
                <a:solidFill>
                  <a:srgbClr val="007A77"/>
                </a:solidFill>
                <a:latin typeface="黑体" pitchFamily="49" charset="-122"/>
                <a:ea typeface="黑体" pitchFamily="49" charset="-122"/>
              </a:rPr>
              <a:t>次摸球</a:t>
            </a:r>
          </a:p>
        </p:txBody>
      </p:sp>
      <p:grpSp>
        <p:nvGrpSpPr>
          <p:cNvPr id="4" name="Group 202"/>
          <p:cNvGrpSpPr>
            <a:grpSpLocks/>
          </p:cNvGrpSpPr>
          <p:nvPr/>
        </p:nvGrpSpPr>
        <p:grpSpPr bwMode="auto">
          <a:xfrm>
            <a:off x="4032250" y="5973763"/>
            <a:ext cx="1806575" cy="519112"/>
            <a:chOff x="2544" y="3504"/>
            <a:chExt cx="1138" cy="327"/>
          </a:xfrm>
        </p:grpSpPr>
        <p:sp>
          <p:nvSpPr>
            <p:cNvPr id="30766" name="Line 203"/>
            <p:cNvSpPr>
              <a:spLocks noChangeShapeType="1"/>
            </p:cNvSpPr>
            <p:nvPr/>
          </p:nvSpPr>
          <p:spPr bwMode="auto">
            <a:xfrm>
              <a:off x="2544" y="3648"/>
              <a:ext cx="288" cy="0"/>
            </a:xfrm>
            <a:prstGeom prst="line">
              <a:avLst/>
            </a:prstGeom>
            <a:noFill/>
            <a:ln w="28575" cap="sq">
              <a:solidFill>
                <a:srgbClr val="007A77"/>
              </a:solidFill>
              <a:miter lim="800000"/>
              <a:headEnd type="none" w="sm" len="sm"/>
              <a:tailEnd type="triangle" w="sm" len="sm"/>
            </a:ln>
          </p:spPr>
          <p:txBody>
            <a:bodyPr wrap="none"/>
            <a:lstStyle/>
            <a:p>
              <a:endParaRPr lang="zh-CN" altLang="en-US"/>
            </a:p>
          </p:txBody>
        </p:sp>
        <p:sp>
          <p:nvSpPr>
            <p:cNvPr id="30767" name="Text Box 204"/>
            <p:cNvSpPr txBox="1">
              <a:spLocks noChangeArrowheads="1"/>
            </p:cNvSpPr>
            <p:nvPr/>
          </p:nvSpPr>
          <p:spPr bwMode="auto">
            <a:xfrm>
              <a:off x="2832" y="3504"/>
              <a:ext cx="85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FF33CC"/>
                  </a:solidFill>
                  <a:ea typeface="宋体" pitchFamily="2" charset="-122"/>
                </a:rPr>
                <a:t>10</a:t>
              </a:r>
              <a:r>
                <a:rPr lang="zh-CN" altLang="en-US" b="1">
                  <a:solidFill>
                    <a:srgbClr val="FF33CC"/>
                  </a:solidFill>
                  <a:ea typeface="宋体" pitchFamily="2" charset="-122"/>
                </a:rPr>
                <a:t>种</a:t>
              </a:r>
            </a:p>
          </p:txBody>
        </p:sp>
      </p:grpSp>
      <p:grpSp>
        <p:nvGrpSpPr>
          <p:cNvPr id="5" name="Group 205"/>
          <p:cNvGrpSpPr>
            <a:grpSpLocks/>
          </p:cNvGrpSpPr>
          <p:nvPr/>
        </p:nvGrpSpPr>
        <p:grpSpPr bwMode="auto">
          <a:xfrm>
            <a:off x="2203450" y="5973763"/>
            <a:ext cx="3635375" cy="519112"/>
            <a:chOff x="1536" y="3552"/>
            <a:chExt cx="2290" cy="327"/>
          </a:xfrm>
        </p:grpSpPr>
        <p:sp>
          <p:nvSpPr>
            <p:cNvPr id="30762" name="Text Box 206"/>
            <p:cNvSpPr txBox="1">
              <a:spLocks noChangeArrowheads="1"/>
            </p:cNvSpPr>
            <p:nvPr/>
          </p:nvSpPr>
          <p:spPr bwMode="auto">
            <a:xfrm>
              <a:off x="1536" y="3552"/>
              <a:ext cx="1152" cy="327"/>
            </a:xfrm>
            <a:prstGeom prst="rect">
              <a:avLst/>
            </a:prstGeom>
            <a:solidFill>
              <a:srgbClr val="FFFF00"/>
            </a:solidFill>
            <a:ln w="12700" cap="sq">
              <a:noFill/>
              <a:miter lim="800000"/>
              <a:headEnd type="none" w="sm" len="sm"/>
              <a:tailEnd type="none" w="sm" len="sm"/>
            </a:ln>
          </p:spPr>
          <p:txBody>
            <a:bodyPr>
              <a:spAutoFit/>
            </a:bodyPr>
            <a:lstStyle/>
            <a:p>
              <a:pPr>
                <a:spcBef>
                  <a:spcPct val="50000"/>
                </a:spcBef>
              </a:pPr>
              <a:r>
                <a:rPr lang="zh-CN" altLang="en-US" b="1">
                  <a:solidFill>
                    <a:srgbClr val="007A77"/>
                  </a:solidFill>
                  <a:latin typeface="黑体" pitchFamily="49" charset="-122"/>
                  <a:ea typeface="黑体" pitchFamily="49" charset="-122"/>
                </a:rPr>
                <a:t>第</a:t>
              </a:r>
              <a:r>
                <a:rPr lang="en-US" altLang="zh-CN" b="1">
                  <a:solidFill>
                    <a:srgbClr val="0000FF"/>
                  </a:solidFill>
                  <a:ea typeface="黑体" pitchFamily="49" charset="-122"/>
                </a:rPr>
                <a:t>2</a:t>
              </a:r>
              <a:r>
                <a:rPr lang="zh-CN" altLang="en-US" b="1">
                  <a:solidFill>
                    <a:srgbClr val="007A77"/>
                  </a:solidFill>
                  <a:latin typeface="黑体" pitchFamily="49" charset="-122"/>
                  <a:ea typeface="黑体" pitchFamily="49" charset="-122"/>
                </a:rPr>
                <a:t>次摸球</a:t>
              </a:r>
            </a:p>
          </p:txBody>
        </p:sp>
        <p:grpSp>
          <p:nvGrpSpPr>
            <p:cNvPr id="30763" name="Group 207"/>
            <p:cNvGrpSpPr>
              <a:grpSpLocks/>
            </p:cNvGrpSpPr>
            <p:nvPr/>
          </p:nvGrpSpPr>
          <p:grpSpPr bwMode="auto">
            <a:xfrm>
              <a:off x="2688" y="3552"/>
              <a:ext cx="1138" cy="327"/>
              <a:chOff x="2544" y="3504"/>
              <a:chExt cx="1138" cy="327"/>
            </a:xfrm>
          </p:grpSpPr>
          <p:sp>
            <p:nvSpPr>
              <p:cNvPr id="30764" name="Line 208"/>
              <p:cNvSpPr>
                <a:spLocks noChangeShapeType="1"/>
              </p:cNvSpPr>
              <p:nvPr/>
            </p:nvSpPr>
            <p:spPr bwMode="auto">
              <a:xfrm>
                <a:off x="2544" y="3648"/>
                <a:ext cx="288" cy="0"/>
              </a:xfrm>
              <a:prstGeom prst="line">
                <a:avLst/>
              </a:prstGeom>
              <a:noFill/>
              <a:ln w="28575" cap="sq">
                <a:solidFill>
                  <a:srgbClr val="007A77"/>
                </a:solidFill>
                <a:miter lim="800000"/>
                <a:headEnd type="none" w="sm" len="sm"/>
                <a:tailEnd type="triangle" w="sm" len="sm"/>
              </a:ln>
            </p:spPr>
            <p:txBody>
              <a:bodyPr wrap="none"/>
              <a:lstStyle/>
              <a:p>
                <a:endParaRPr lang="zh-CN" altLang="en-US"/>
              </a:p>
            </p:txBody>
          </p:sp>
          <p:sp>
            <p:nvSpPr>
              <p:cNvPr id="30765" name="Text Box 209"/>
              <p:cNvSpPr txBox="1">
                <a:spLocks noChangeArrowheads="1"/>
              </p:cNvSpPr>
              <p:nvPr/>
            </p:nvSpPr>
            <p:spPr bwMode="auto">
              <a:xfrm>
                <a:off x="2832" y="3504"/>
                <a:ext cx="850"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FF33CC"/>
                    </a:solidFill>
                    <a:ea typeface="宋体" pitchFamily="2" charset="-122"/>
                  </a:rPr>
                  <a:t>10</a:t>
                </a:r>
                <a:r>
                  <a:rPr lang="zh-CN" altLang="en-US" b="1">
                    <a:solidFill>
                      <a:srgbClr val="FF33CC"/>
                    </a:solidFill>
                    <a:ea typeface="宋体" pitchFamily="2" charset="-122"/>
                  </a:rPr>
                  <a:t>种</a:t>
                </a:r>
              </a:p>
            </p:txBody>
          </p:sp>
        </p:grpSp>
      </p:grpSp>
      <p:grpSp>
        <p:nvGrpSpPr>
          <p:cNvPr id="7" name="Group 210"/>
          <p:cNvGrpSpPr>
            <a:grpSpLocks/>
          </p:cNvGrpSpPr>
          <p:nvPr/>
        </p:nvGrpSpPr>
        <p:grpSpPr bwMode="auto">
          <a:xfrm>
            <a:off x="2203450" y="5973763"/>
            <a:ext cx="3635375" cy="519112"/>
            <a:chOff x="1536" y="3552"/>
            <a:chExt cx="2290" cy="361"/>
          </a:xfrm>
        </p:grpSpPr>
        <p:sp>
          <p:nvSpPr>
            <p:cNvPr id="30758" name="Text Box 211"/>
            <p:cNvSpPr txBox="1">
              <a:spLocks noChangeArrowheads="1"/>
            </p:cNvSpPr>
            <p:nvPr/>
          </p:nvSpPr>
          <p:spPr bwMode="auto">
            <a:xfrm>
              <a:off x="1536" y="3552"/>
              <a:ext cx="1152" cy="361"/>
            </a:xfrm>
            <a:prstGeom prst="rect">
              <a:avLst/>
            </a:prstGeom>
            <a:solidFill>
              <a:srgbClr val="FFFF00"/>
            </a:solidFill>
            <a:ln w="12700" cap="sq">
              <a:noFill/>
              <a:miter lim="800000"/>
              <a:headEnd type="none" w="sm" len="sm"/>
              <a:tailEnd type="none" w="sm" len="sm"/>
            </a:ln>
          </p:spPr>
          <p:txBody>
            <a:bodyPr>
              <a:spAutoFit/>
            </a:bodyPr>
            <a:lstStyle/>
            <a:p>
              <a:pPr>
                <a:spcBef>
                  <a:spcPct val="50000"/>
                </a:spcBef>
              </a:pPr>
              <a:r>
                <a:rPr lang="zh-CN" altLang="en-US" b="1">
                  <a:solidFill>
                    <a:srgbClr val="007A77"/>
                  </a:solidFill>
                  <a:latin typeface="黑体" pitchFamily="49" charset="-122"/>
                  <a:ea typeface="黑体" pitchFamily="49" charset="-122"/>
                </a:rPr>
                <a:t>第</a:t>
              </a:r>
              <a:r>
                <a:rPr lang="en-US" altLang="zh-CN" b="1">
                  <a:solidFill>
                    <a:srgbClr val="FF33CC"/>
                  </a:solidFill>
                  <a:ea typeface="黑体" pitchFamily="49" charset="-122"/>
                </a:rPr>
                <a:t>3</a:t>
              </a:r>
              <a:r>
                <a:rPr lang="zh-CN" altLang="en-US" b="1">
                  <a:solidFill>
                    <a:srgbClr val="007A77"/>
                  </a:solidFill>
                  <a:latin typeface="黑体" pitchFamily="49" charset="-122"/>
                  <a:ea typeface="黑体" pitchFamily="49" charset="-122"/>
                </a:rPr>
                <a:t>次摸球</a:t>
              </a:r>
            </a:p>
          </p:txBody>
        </p:sp>
        <p:grpSp>
          <p:nvGrpSpPr>
            <p:cNvPr id="30759" name="Group 212"/>
            <p:cNvGrpSpPr>
              <a:grpSpLocks/>
            </p:cNvGrpSpPr>
            <p:nvPr/>
          </p:nvGrpSpPr>
          <p:grpSpPr bwMode="auto">
            <a:xfrm>
              <a:off x="2688" y="3552"/>
              <a:ext cx="1138" cy="361"/>
              <a:chOff x="2544" y="3504"/>
              <a:chExt cx="1138" cy="361"/>
            </a:xfrm>
          </p:grpSpPr>
          <p:sp>
            <p:nvSpPr>
              <p:cNvPr id="30760" name="Line 213"/>
              <p:cNvSpPr>
                <a:spLocks noChangeShapeType="1"/>
              </p:cNvSpPr>
              <p:nvPr/>
            </p:nvSpPr>
            <p:spPr bwMode="auto">
              <a:xfrm>
                <a:off x="2544" y="3648"/>
                <a:ext cx="288" cy="0"/>
              </a:xfrm>
              <a:prstGeom prst="line">
                <a:avLst/>
              </a:prstGeom>
              <a:noFill/>
              <a:ln w="28575" cap="sq">
                <a:solidFill>
                  <a:srgbClr val="007A77"/>
                </a:solidFill>
                <a:miter lim="800000"/>
                <a:headEnd type="none" w="sm" len="sm"/>
                <a:tailEnd type="triangle" w="sm" len="sm"/>
              </a:ln>
            </p:spPr>
            <p:txBody>
              <a:bodyPr wrap="none"/>
              <a:lstStyle/>
              <a:p>
                <a:endParaRPr lang="zh-CN" altLang="en-US"/>
              </a:p>
            </p:txBody>
          </p:sp>
          <p:sp>
            <p:nvSpPr>
              <p:cNvPr id="30761" name="Text Box 214"/>
              <p:cNvSpPr txBox="1">
                <a:spLocks noChangeArrowheads="1"/>
              </p:cNvSpPr>
              <p:nvPr/>
            </p:nvSpPr>
            <p:spPr bwMode="auto">
              <a:xfrm>
                <a:off x="2832" y="3504"/>
                <a:ext cx="850" cy="36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solidFill>
                      <a:srgbClr val="CC0066"/>
                    </a:solidFill>
                    <a:ea typeface="宋体" pitchFamily="2" charset="-122"/>
                  </a:rPr>
                  <a:t>10</a:t>
                </a:r>
                <a:r>
                  <a:rPr lang="zh-CN" altLang="en-US" b="1">
                    <a:solidFill>
                      <a:srgbClr val="CC0066"/>
                    </a:solidFill>
                    <a:ea typeface="宋体" pitchFamily="2" charset="-122"/>
                  </a:rPr>
                  <a:t>种</a:t>
                </a:r>
              </a:p>
            </p:txBody>
          </p:sp>
        </p:grpSp>
      </p:grpSp>
      <p:sp>
        <p:nvSpPr>
          <p:cNvPr id="689367" name="Rectangle 215"/>
          <p:cNvSpPr>
            <a:spLocks noChangeArrowheads="1"/>
          </p:cNvSpPr>
          <p:nvPr/>
        </p:nvSpPr>
        <p:spPr bwMode="auto">
          <a:xfrm>
            <a:off x="6999288" y="3690938"/>
            <a:ext cx="720725" cy="519112"/>
          </a:xfrm>
          <a:prstGeom prst="rect">
            <a:avLst/>
          </a:prstGeom>
          <a:noFill/>
          <a:ln w="12700" cap="sq">
            <a:noFill/>
            <a:miter lim="800000"/>
            <a:headEnd type="none" w="sm" len="sm"/>
            <a:tailEnd type="none" w="sm" len="sm"/>
          </a:ln>
        </p:spPr>
        <p:txBody>
          <a:bodyPr wrap="none">
            <a:spAutoFit/>
          </a:bodyPr>
          <a:lstStyle/>
          <a:p>
            <a:pPr>
              <a:spcBef>
                <a:spcPct val="50000"/>
              </a:spcBef>
            </a:pPr>
            <a:r>
              <a:rPr lang="en-US" altLang="zh-CN" b="1">
                <a:solidFill>
                  <a:srgbClr val="FF33CC"/>
                </a:solidFill>
                <a:ea typeface="宋体" pitchFamily="2" charset="-122"/>
              </a:rPr>
              <a:t>6</a:t>
            </a:r>
            <a:r>
              <a:rPr lang="zh-CN" altLang="en-US" b="1">
                <a:solidFill>
                  <a:srgbClr val="FF33CC"/>
                </a:solidFill>
                <a:ea typeface="宋体" pitchFamily="2" charset="-122"/>
              </a:rPr>
              <a:t>种</a:t>
            </a:r>
          </a:p>
        </p:txBody>
      </p:sp>
      <p:grpSp>
        <p:nvGrpSpPr>
          <p:cNvPr id="9" name="Group 216"/>
          <p:cNvGrpSpPr>
            <a:grpSpLocks/>
          </p:cNvGrpSpPr>
          <p:nvPr/>
        </p:nvGrpSpPr>
        <p:grpSpPr bwMode="auto">
          <a:xfrm>
            <a:off x="4027488" y="3995738"/>
            <a:ext cx="2819400" cy="838200"/>
            <a:chOff x="2544" y="2256"/>
            <a:chExt cx="1776" cy="528"/>
          </a:xfrm>
        </p:grpSpPr>
        <p:sp>
          <p:nvSpPr>
            <p:cNvPr id="30752" name="Line 217"/>
            <p:cNvSpPr>
              <a:spLocks noChangeShapeType="1"/>
            </p:cNvSpPr>
            <p:nvPr/>
          </p:nvSpPr>
          <p:spPr bwMode="auto">
            <a:xfrm flipV="1">
              <a:off x="2544" y="2256"/>
              <a:ext cx="1152" cy="384"/>
            </a:xfrm>
            <a:prstGeom prst="line">
              <a:avLst/>
            </a:prstGeom>
            <a:noFill/>
            <a:ln w="12700" cap="sq">
              <a:solidFill>
                <a:srgbClr val="3399FF"/>
              </a:solidFill>
              <a:miter lim="800000"/>
              <a:headEnd type="none" w="sm" len="sm"/>
              <a:tailEnd type="none" w="sm" len="sm"/>
            </a:ln>
          </p:spPr>
          <p:txBody>
            <a:bodyPr wrap="none"/>
            <a:lstStyle/>
            <a:p>
              <a:endParaRPr lang="zh-CN" altLang="en-US"/>
            </a:p>
          </p:txBody>
        </p:sp>
        <p:sp>
          <p:nvSpPr>
            <p:cNvPr id="30753" name="Line 218"/>
            <p:cNvSpPr>
              <a:spLocks noChangeShapeType="1"/>
            </p:cNvSpPr>
            <p:nvPr/>
          </p:nvSpPr>
          <p:spPr bwMode="auto">
            <a:xfrm flipH="1">
              <a:off x="2976" y="2256"/>
              <a:ext cx="720" cy="480"/>
            </a:xfrm>
            <a:prstGeom prst="line">
              <a:avLst/>
            </a:prstGeom>
            <a:noFill/>
            <a:ln w="12700" cap="sq">
              <a:solidFill>
                <a:srgbClr val="3399FF"/>
              </a:solidFill>
              <a:miter lim="800000"/>
              <a:headEnd type="none" w="sm" len="sm"/>
              <a:tailEnd type="none" w="sm" len="sm"/>
            </a:ln>
          </p:spPr>
          <p:txBody>
            <a:bodyPr wrap="none"/>
            <a:lstStyle/>
            <a:p>
              <a:endParaRPr lang="zh-CN" altLang="en-US"/>
            </a:p>
          </p:txBody>
        </p:sp>
        <p:sp>
          <p:nvSpPr>
            <p:cNvPr id="30754" name="Line 219"/>
            <p:cNvSpPr>
              <a:spLocks noChangeShapeType="1"/>
            </p:cNvSpPr>
            <p:nvPr/>
          </p:nvSpPr>
          <p:spPr bwMode="auto">
            <a:xfrm flipH="1">
              <a:off x="3360" y="2256"/>
              <a:ext cx="336" cy="528"/>
            </a:xfrm>
            <a:prstGeom prst="line">
              <a:avLst/>
            </a:prstGeom>
            <a:noFill/>
            <a:ln w="12700" cap="sq">
              <a:solidFill>
                <a:srgbClr val="3399FF"/>
              </a:solidFill>
              <a:miter lim="800000"/>
              <a:headEnd type="none" w="sm" len="sm"/>
              <a:tailEnd type="none" w="sm" len="sm"/>
            </a:ln>
          </p:spPr>
          <p:txBody>
            <a:bodyPr wrap="none"/>
            <a:lstStyle/>
            <a:p>
              <a:endParaRPr lang="zh-CN" altLang="en-US"/>
            </a:p>
          </p:txBody>
        </p:sp>
        <p:sp>
          <p:nvSpPr>
            <p:cNvPr id="30755" name="Line 220"/>
            <p:cNvSpPr>
              <a:spLocks noChangeShapeType="1"/>
            </p:cNvSpPr>
            <p:nvPr/>
          </p:nvSpPr>
          <p:spPr bwMode="auto">
            <a:xfrm flipH="1">
              <a:off x="3600" y="2256"/>
              <a:ext cx="96" cy="384"/>
            </a:xfrm>
            <a:prstGeom prst="line">
              <a:avLst/>
            </a:prstGeom>
            <a:noFill/>
            <a:ln w="12700" cap="sq">
              <a:solidFill>
                <a:srgbClr val="3399FF"/>
              </a:solidFill>
              <a:miter lim="800000"/>
              <a:headEnd type="none" w="sm" len="sm"/>
              <a:tailEnd type="none" w="sm" len="sm"/>
            </a:ln>
          </p:spPr>
          <p:txBody>
            <a:bodyPr wrap="none"/>
            <a:lstStyle/>
            <a:p>
              <a:endParaRPr lang="zh-CN" altLang="en-US"/>
            </a:p>
          </p:txBody>
        </p:sp>
        <p:sp>
          <p:nvSpPr>
            <p:cNvPr id="30756" name="Line 221"/>
            <p:cNvSpPr>
              <a:spLocks noChangeShapeType="1"/>
            </p:cNvSpPr>
            <p:nvPr/>
          </p:nvSpPr>
          <p:spPr bwMode="auto">
            <a:xfrm>
              <a:off x="3696" y="2256"/>
              <a:ext cx="192" cy="384"/>
            </a:xfrm>
            <a:prstGeom prst="line">
              <a:avLst/>
            </a:prstGeom>
            <a:noFill/>
            <a:ln w="12700" cap="sq">
              <a:solidFill>
                <a:srgbClr val="3399FF"/>
              </a:solidFill>
              <a:miter lim="800000"/>
              <a:headEnd type="none" w="sm" len="sm"/>
              <a:tailEnd type="none" w="sm" len="sm"/>
            </a:ln>
          </p:spPr>
          <p:txBody>
            <a:bodyPr wrap="none"/>
            <a:lstStyle/>
            <a:p>
              <a:endParaRPr lang="zh-CN" altLang="en-US"/>
            </a:p>
          </p:txBody>
        </p:sp>
        <p:sp>
          <p:nvSpPr>
            <p:cNvPr id="30757" name="Line 222"/>
            <p:cNvSpPr>
              <a:spLocks noChangeShapeType="1"/>
            </p:cNvSpPr>
            <p:nvPr/>
          </p:nvSpPr>
          <p:spPr bwMode="auto">
            <a:xfrm>
              <a:off x="3696" y="2256"/>
              <a:ext cx="624" cy="384"/>
            </a:xfrm>
            <a:prstGeom prst="line">
              <a:avLst/>
            </a:prstGeom>
            <a:noFill/>
            <a:ln w="12700" cap="sq">
              <a:solidFill>
                <a:srgbClr val="3399FF"/>
              </a:solidFill>
              <a:miter lim="800000"/>
              <a:headEnd type="none" w="sm" len="sm"/>
              <a:tailEnd type="none" w="sm" len="sm"/>
            </a:ln>
          </p:spPr>
          <p:txBody>
            <a:bodyPr wrap="none"/>
            <a:lstStyle/>
            <a:p>
              <a:endParaRPr lang="zh-CN" altLang="en-US"/>
            </a:p>
          </p:txBody>
        </p:sp>
      </p:grpSp>
      <p:sp>
        <p:nvSpPr>
          <p:cNvPr id="689375" name="Rectangle 223"/>
          <p:cNvSpPr>
            <a:spLocks noChangeArrowheads="1"/>
          </p:cNvSpPr>
          <p:nvPr/>
        </p:nvSpPr>
        <p:spPr bwMode="auto">
          <a:xfrm>
            <a:off x="4484688" y="3690938"/>
            <a:ext cx="2506662" cy="519112"/>
          </a:xfrm>
          <a:prstGeom prst="rect">
            <a:avLst/>
          </a:prstGeom>
          <a:solidFill>
            <a:srgbClr val="FFFF00"/>
          </a:solidFill>
          <a:ln w="12700" cap="sq">
            <a:noFill/>
            <a:miter lim="800000"/>
            <a:headEnd type="none" w="sm" len="sm"/>
            <a:tailEnd type="none" w="sm" len="sm"/>
          </a:ln>
        </p:spPr>
        <p:txBody>
          <a:bodyPr wrap="none">
            <a:spAutoFit/>
          </a:bodyPr>
          <a:lstStyle/>
          <a:p>
            <a:r>
              <a:rPr lang="zh-CN" altLang="en-US" b="1">
                <a:solidFill>
                  <a:srgbClr val="007A77"/>
                </a:solidFill>
                <a:latin typeface="黑体" pitchFamily="49" charset="-122"/>
                <a:ea typeface="黑体" pitchFamily="49" charset="-122"/>
              </a:rPr>
              <a:t>第</a:t>
            </a:r>
            <a:r>
              <a:rPr lang="en-US" altLang="zh-CN" b="1">
                <a:solidFill>
                  <a:srgbClr val="007A77"/>
                </a:solidFill>
                <a:latin typeface="黑体" pitchFamily="49" charset="-122"/>
                <a:ea typeface="黑体" pitchFamily="49" charset="-122"/>
              </a:rPr>
              <a:t>1</a:t>
            </a:r>
            <a:r>
              <a:rPr lang="zh-CN" altLang="en-US" b="1">
                <a:solidFill>
                  <a:srgbClr val="007A77"/>
                </a:solidFill>
                <a:latin typeface="黑体" pitchFamily="49" charset="-122"/>
                <a:ea typeface="黑体" pitchFamily="49" charset="-122"/>
              </a:rPr>
              <a:t>次摸到黑球</a:t>
            </a:r>
          </a:p>
        </p:txBody>
      </p:sp>
      <p:grpSp>
        <p:nvGrpSpPr>
          <p:cNvPr id="10" name="Group 224"/>
          <p:cNvGrpSpPr>
            <a:grpSpLocks/>
          </p:cNvGrpSpPr>
          <p:nvPr/>
        </p:nvGrpSpPr>
        <p:grpSpPr bwMode="auto">
          <a:xfrm>
            <a:off x="5508625" y="4076700"/>
            <a:ext cx="3232150" cy="541338"/>
            <a:chOff x="2928" y="2160"/>
            <a:chExt cx="2036" cy="341"/>
          </a:xfrm>
        </p:grpSpPr>
        <p:sp>
          <p:nvSpPr>
            <p:cNvPr id="30750" name="Rectangle 225"/>
            <p:cNvSpPr>
              <a:spLocks noChangeArrowheads="1"/>
            </p:cNvSpPr>
            <p:nvPr/>
          </p:nvSpPr>
          <p:spPr bwMode="auto">
            <a:xfrm>
              <a:off x="4512" y="2160"/>
              <a:ext cx="452" cy="327"/>
            </a:xfrm>
            <a:prstGeom prst="rect">
              <a:avLst/>
            </a:prstGeom>
            <a:noFill/>
            <a:ln w="12700" cap="sq">
              <a:noFill/>
              <a:miter lim="800000"/>
              <a:headEnd type="none" w="sm" len="sm"/>
              <a:tailEnd type="none" w="sm" len="sm"/>
            </a:ln>
          </p:spPr>
          <p:txBody>
            <a:bodyPr wrap="none">
              <a:spAutoFit/>
            </a:bodyPr>
            <a:lstStyle/>
            <a:p>
              <a:pPr>
                <a:spcBef>
                  <a:spcPct val="50000"/>
                </a:spcBef>
              </a:pPr>
              <a:r>
                <a:rPr lang="en-US" altLang="zh-CN" b="1">
                  <a:solidFill>
                    <a:srgbClr val="CC0066"/>
                  </a:solidFill>
                  <a:ea typeface="宋体" pitchFamily="2" charset="-122"/>
                </a:rPr>
                <a:t>6</a:t>
              </a:r>
              <a:r>
                <a:rPr lang="zh-CN" altLang="en-US" b="1">
                  <a:solidFill>
                    <a:srgbClr val="CC0066"/>
                  </a:solidFill>
                  <a:ea typeface="宋体" pitchFamily="2" charset="-122"/>
                </a:rPr>
                <a:t>种</a:t>
              </a:r>
            </a:p>
          </p:txBody>
        </p:sp>
        <p:sp>
          <p:nvSpPr>
            <p:cNvPr id="30751" name="Rectangle 226"/>
            <p:cNvSpPr>
              <a:spLocks noChangeArrowheads="1"/>
            </p:cNvSpPr>
            <p:nvPr/>
          </p:nvSpPr>
          <p:spPr bwMode="auto">
            <a:xfrm>
              <a:off x="2928" y="2174"/>
              <a:ext cx="1572" cy="327"/>
            </a:xfrm>
            <a:prstGeom prst="rect">
              <a:avLst/>
            </a:prstGeom>
            <a:solidFill>
              <a:srgbClr val="FFFF00"/>
            </a:solidFill>
            <a:ln w="12700" cap="sq">
              <a:noFill/>
              <a:miter lim="800000"/>
              <a:headEnd type="none" w="sm" len="sm"/>
              <a:tailEnd type="none" w="sm" len="sm"/>
            </a:ln>
          </p:spPr>
          <p:txBody>
            <a:bodyPr wrap="none">
              <a:spAutoFit/>
            </a:bodyPr>
            <a:lstStyle/>
            <a:p>
              <a:r>
                <a:rPr lang="zh-CN" altLang="en-US" b="1">
                  <a:solidFill>
                    <a:srgbClr val="007A77"/>
                  </a:solidFill>
                  <a:latin typeface="黑体" pitchFamily="49" charset="-122"/>
                  <a:ea typeface="黑体" pitchFamily="49" charset="-122"/>
                </a:rPr>
                <a:t>第</a:t>
              </a:r>
              <a:r>
                <a:rPr lang="en-US" altLang="zh-CN" b="1">
                  <a:solidFill>
                    <a:srgbClr val="0000FF"/>
                  </a:solidFill>
                  <a:ea typeface="黑体" pitchFamily="49" charset="-122"/>
                </a:rPr>
                <a:t>2</a:t>
              </a:r>
              <a:r>
                <a:rPr lang="zh-CN" altLang="en-US" b="1">
                  <a:solidFill>
                    <a:srgbClr val="007A77"/>
                  </a:solidFill>
                  <a:latin typeface="黑体" pitchFamily="49" charset="-122"/>
                  <a:ea typeface="黑体" pitchFamily="49" charset="-122"/>
                </a:rPr>
                <a:t>次摸到黑球</a:t>
              </a:r>
            </a:p>
          </p:txBody>
        </p:sp>
      </p:grpSp>
      <p:grpSp>
        <p:nvGrpSpPr>
          <p:cNvPr id="11" name="Group 227"/>
          <p:cNvGrpSpPr>
            <a:grpSpLocks/>
          </p:cNvGrpSpPr>
          <p:nvPr/>
        </p:nvGrpSpPr>
        <p:grpSpPr bwMode="auto">
          <a:xfrm>
            <a:off x="1817688" y="4071938"/>
            <a:ext cx="1676400" cy="533400"/>
            <a:chOff x="1152" y="2304"/>
            <a:chExt cx="1056" cy="336"/>
          </a:xfrm>
        </p:grpSpPr>
        <p:sp>
          <p:nvSpPr>
            <p:cNvPr id="30746" name="Line 228"/>
            <p:cNvSpPr>
              <a:spLocks noChangeShapeType="1"/>
            </p:cNvSpPr>
            <p:nvPr/>
          </p:nvSpPr>
          <p:spPr bwMode="auto">
            <a:xfrm flipV="1">
              <a:off x="1152" y="2304"/>
              <a:ext cx="528" cy="336"/>
            </a:xfrm>
            <a:prstGeom prst="line">
              <a:avLst/>
            </a:prstGeom>
            <a:noFill/>
            <a:ln w="12700" cap="sq">
              <a:solidFill>
                <a:srgbClr val="CC0066"/>
              </a:solidFill>
              <a:miter lim="800000"/>
              <a:headEnd type="none" w="sm" len="sm"/>
              <a:tailEnd type="none" w="sm" len="sm"/>
            </a:ln>
          </p:spPr>
          <p:txBody>
            <a:bodyPr wrap="none"/>
            <a:lstStyle/>
            <a:p>
              <a:endParaRPr lang="zh-CN" altLang="en-US"/>
            </a:p>
          </p:txBody>
        </p:sp>
        <p:sp>
          <p:nvSpPr>
            <p:cNvPr id="30747" name="Line 229"/>
            <p:cNvSpPr>
              <a:spLocks noChangeShapeType="1"/>
            </p:cNvSpPr>
            <p:nvPr/>
          </p:nvSpPr>
          <p:spPr bwMode="auto">
            <a:xfrm flipH="1">
              <a:off x="1536" y="2352"/>
              <a:ext cx="96" cy="288"/>
            </a:xfrm>
            <a:prstGeom prst="line">
              <a:avLst/>
            </a:prstGeom>
            <a:noFill/>
            <a:ln w="12700" cap="sq">
              <a:solidFill>
                <a:srgbClr val="CC0066"/>
              </a:solidFill>
              <a:miter lim="800000"/>
              <a:headEnd type="none" w="sm" len="sm"/>
              <a:tailEnd type="none" w="sm" len="sm"/>
            </a:ln>
          </p:spPr>
          <p:txBody>
            <a:bodyPr wrap="none"/>
            <a:lstStyle/>
            <a:p>
              <a:endParaRPr lang="zh-CN" altLang="en-US"/>
            </a:p>
          </p:txBody>
        </p:sp>
        <p:sp>
          <p:nvSpPr>
            <p:cNvPr id="30748" name="Line 230"/>
            <p:cNvSpPr>
              <a:spLocks noChangeShapeType="1"/>
            </p:cNvSpPr>
            <p:nvPr/>
          </p:nvSpPr>
          <p:spPr bwMode="auto">
            <a:xfrm>
              <a:off x="1632" y="2352"/>
              <a:ext cx="192" cy="288"/>
            </a:xfrm>
            <a:prstGeom prst="line">
              <a:avLst/>
            </a:prstGeom>
            <a:noFill/>
            <a:ln w="12700" cap="sq">
              <a:solidFill>
                <a:srgbClr val="CC0066"/>
              </a:solidFill>
              <a:miter lim="800000"/>
              <a:headEnd type="none" w="sm" len="sm"/>
              <a:tailEnd type="none" w="sm" len="sm"/>
            </a:ln>
          </p:spPr>
          <p:txBody>
            <a:bodyPr wrap="none"/>
            <a:lstStyle/>
            <a:p>
              <a:endParaRPr lang="zh-CN" altLang="en-US"/>
            </a:p>
          </p:txBody>
        </p:sp>
        <p:sp>
          <p:nvSpPr>
            <p:cNvPr id="30749" name="Line 231"/>
            <p:cNvSpPr>
              <a:spLocks noChangeShapeType="1"/>
            </p:cNvSpPr>
            <p:nvPr/>
          </p:nvSpPr>
          <p:spPr bwMode="auto">
            <a:xfrm>
              <a:off x="1632" y="2352"/>
              <a:ext cx="576" cy="288"/>
            </a:xfrm>
            <a:prstGeom prst="line">
              <a:avLst/>
            </a:prstGeom>
            <a:noFill/>
            <a:ln w="12700" cap="sq">
              <a:solidFill>
                <a:srgbClr val="CC0066"/>
              </a:solidFill>
              <a:miter lim="800000"/>
              <a:headEnd type="none" w="sm" len="sm"/>
              <a:tailEnd type="none" w="sm" len="sm"/>
            </a:ln>
          </p:spPr>
          <p:txBody>
            <a:bodyPr wrap="none"/>
            <a:lstStyle/>
            <a:p>
              <a:endParaRPr lang="zh-CN" altLang="en-US"/>
            </a:p>
          </p:txBody>
        </p:sp>
      </p:grpSp>
      <p:sp>
        <p:nvSpPr>
          <p:cNvPr id="689384" name="Text Box 232"/>
          <p:cNvSpPr txBox="1">
            <a:spLocks noChangeArrowheads="1"/>
          </p:cNvSpPr>
          <p:nvPr/>
        </p:nvSpPr>
        <p:spPr bwMode="auto">
          <a:xfrm>
            <a:off x="3417888" y="3690938"/>
            <a:ext cx="720725" cy="519112"/>
          </a:xfrm>
          <a:prstGeom prst="rect">
            <a:avLst/>
          </a:prstGeom>
          <a:noFill/>
          <a:ln w="12700" cap="sq">
            <a:noFill/>
            <a:miter lim="800000"/>
            <a:headEnd type="none" w="sm" len="sm"/>
            <a:tailEnd type="none" w="sm" len="sm"/>
          </a:ln>
        </p:spPr>
        <p:txBody>
          <a:bodyPr wrap="none">
            <a:spAutoFit/>
          </a:bodyPr>
          <a:lstStyle/>
          <a:p>
            <a:r>
              <a:rPr lang="en-US" altLang="zh-CN" b="1">
                <a:solidFill>
                  <a:srgbClr val="CC0066"/>
                </a:solidFill>
                <a:ea typeface="宋体" pitchFamily="2" charset="-122"/>
              </a:rPr>
              <a:t>4</a:t>
            </a:r>
            <a:r>
              <a:rPr lang="zh-CN" altLang="en-US" b="1">
                <a:solidFill>
                  <a:srgbClr val="CC0066"/>
                </a:solidFill>
                <a:ea typeface="宋体" pitchFamily="2" charset="-122"/>
              </a:rPr>
              <a:t>种</a:t>
            </a:r>
          </a:p>
        </p:txBody>
      </p:sp>
      <p:sp>
        <p:nvSpPr>
          <p:cNvPr id="689385" name="Rectangle 233"/>
          <p:cNvSpPr>
            <a:spLocks noChangeArrowheads="1"/>
          </p:cNvSpPr>
          <p:nvPr/>
        </p:nvSpPr>
        <p:spPr bwMode="auto">
          <a:xfrm>
            <a:off x="903288" y="3713163"/>
            <a:ext cx="2505075" cy="519112"/>
          </a:xfrm>
          <a:prstGeom prst="rect">
            <a:avLst/>
          </a:prstGeom>
          <a:solidFill>
            <a:srgbClr val="FFFF00"/>
          </a:solidFill>
          <a:ln w="12700" cap="sq">
            <a:noFill/>
            <a:miter lim="800000"/>
            <a:headEnd type="none" w="sm" len="sm"/>
            <a:tailEnd type="none" w="sm" len="sm"/>
          </a:ln>
        </p:spPr>
        <p:txBody>
          <a:bodyPr wrap="none">
            <a:spAutoFit/>
          </a:bodyPr>
          <a:lstStyle/>
          <a:p>
            <a:r>
              <a:rPr lang="zh-CN" altLang="en-US" b="1">
                <a:solidFill>
                  <a:srgbClr val="007A77"/>
                </a:solidFill>
                <a:latin typeface="黑体" pitchFamily="49" charset="-122"/>
                <a:ea typeface="黑体" pitchFamily="49" charset="-122"/>
              </a:rPr>
              <a:t>第</a:t>
            </a:r>
            <a:r>
              <a:rPr lang="en-US" altLang="zh-CN" b="1">
                <a:solidFill>
                  <a:srgbClr val="FF33CC"/>
                </a:solidFill>
                <a:ea typeface="黑体" pitchFamily="49" charset="-122"/>
              </a:rPr>
              <a:t>3</a:t>
            </a:r>
            <a:r>
              <a:rPr lang="zh-CN" altLang="en-US" b="1">
                <a:solidFill>
                  <a:srgbClr val="007A77"/>
                </a:solidFill>
                <a:latin typeface="黑体" pitchFamily="49" charset="-122"/>
                <a:ea typeface="黑体" pitchFamily="49" charset="-122"/>
              </a:rPr>
              <a:t>次摸到红球</a:t>
            </a:r>
          </a:p>
        </p:txBody>
      </p:sp>
      <p:grpSp>
        <p:nvGrpSpPr>
          <p:cNvPr id="12" name="Group 234"/>
          <p:cNvGrpSpPr>
            <a:grpSpLocks/>
          </p:cNvGrpSpPr>
          <p:nvPr/>
        </p:nvGrpSpPr>
        <p:grpSpPr bwMode="auto">
          <a:xfrm>
            <a:off x="3798888" y="4605338"/>
            <a:ext cx="3200400" cy="381000"/>
            <a:chOff x="2400" y="2640"/>
            <a:chExt cx="2016" cy="240"/>
          </a:xfrm>
        </p:grpSpPr>
        <p:sp>
          <p:nvSpPr>
            <p:cNvPr id="30740" name="Oval 235"/>
            <p:cNvSpPr>
              <a:spLocks noChangeArrowheads="1"/>
            </p:cNvSpPr>
            <p:nvPr/>
          </p:nvSpPr>
          <p:spPr bwMode="auto">
            <a:xfrm>
              <a:off x="2400" y="2640"/>
              <a:ext cx="240" cy="240"/>
            </a:xfrm>
            <a:prstGeom prst="ellipse">
              <a:avLst/>
            </a:prstGeom>
            <a:solidFill>
              <a:srgbClr val="032849"/>
            </a:solidFill>
            <a:ln w="12700" cap="sq">
              <a:solidFill>
                <a:srgbClr val="003399"/>
              </a:solidFill>
              <a:miter lim="800000"/>
              <a:headEnd type="none" w="sm" len="sm"/>
              <a:tailEnd type="none" w="sm" len="sm"/>
            </a:ln>
          </p:spPr>
          <p:txBody>
            <a:bodyPr wrap="none" anchor="ctr"/>
            <a:lstStyle/>
            <a:p>
              <a:endParaRPr lang="zh-CN" altLang="en-US"/>
            </a:p>
          </p:txBody>
        </p:sp>
        <p:sp>
          <p:nvSpPr>
            <p:cNvPr id="30741" name="Oval 236"/>
            <p:cNvSpPr>
              <a:spLocks noChangeArrowheads="1"/>
            </p:cNvSpPr>
            <p:nvPr/>
          </p:nvSpPr>
          <p:spPr bwMode="auto">
            <a:xfrm>
              <a:off x="2784" y="2640"/>
              <a:ext cx="240" cy="240"/>
            </a:xfrm>
            <a:prstGeom prst="ellipse">
              <a:avLst/>
            </a:prstGeom>
            <a:solidFill>
              <a:srgbClr val="032849"/>
            </a:solidFill>
            <a:ln w="12700" cap="sq">
              <a:solidFill>
                <a:srgbClr val="003399"/>
              </a:solidFill>
              <a:miter lim="800000"/>
              <a:headEnd type="none" w="sm" len="sm"/>
              <a:tailEnd type="none" w="sm" len="sm"/>
            </a:ln>
          </p:spPr>
          <p:txBody>
            <a:bodyPr wrap="none" anchor="ctr"/>
            <a:lstStyle/>
            <a:p>
              <a:endParaRPr lang="zh-CN" altLang="en-US"/>
            </a:p>
          </p:txBody>
        </p:sp>
        <p:sp>
          <p:nvSpPr>
            <p:cNvPr id="30742" name="Oval 237"/>
            <p:cNvSpPr>
              <a:spLocks noChangeArrowheads="1"/>
            </p:cNvSpPr>
            <p:nvPr/>
          </p:nvSpPr>
          <p:spPr bwMode="auto">
            <a:xfrm>
              <a:off x="3120" y="2640"/>
              <a:ext cx="240" cy="240"/>
            </a:xfrm>
            <a:prstGeom prst="ellipse">
              <a:avLst/>
            </a:prstGeom>
            <a:solidFill>
              <a:srgbClr val="032849"/>
            </a:solidFill>
            <a:ln w="12700" cap="sq">
              <a:solidFill>
                <a:srgbClr val="003399"/>
              </a:solidFill>
              <a:miter lim="800000"/>
              <a:headEnd type="none" w="sm" len="sm"/>
              <a:tailEnd type="none" w="sm" len="sm"/>
            </a:ln>
          </p:spPr>
          <p:txBody>
            <a:bodyPr wrap="none" anchor="ctr"/>
            <a:lstStyle/>
            <a:p>
              <a:endParaRPr lang="zh-CN" altLang="en-US"/>
            </a:p>
          </p:txBody>
        </p:sp>
        <p:sp>
          <p:nvSpPr>
            <p:cNvPr id="30743" name="Oval 238"/>
            <p:cNvSpPr>
              <a:spLocks noChangeArrowheads="1"/>
            </p:cNvSpPr>
            <p:nvPr/>
          </p:nvSpPr>
          <p:spPr bwMode="auto">
            <a:xfrm>
              <a:off x="3456" y="2640"/>
              <a:ext cx="240" cy="240"/>
            </a:xfrm>
            <a:prstGeom prst="ellipse">
              <a:avLst/>
            </a:prstGeom>
            <a:solidFill>
              <a:srgbClr val="032849"/>
            </a:solidFill>
            <a:ln w="12700" cap="sq">
              <a:solidFill>
                <a:srgbClr val="003399"/>
              </a:solidFill>
              <a:miter lim="800000"/>
              <a:headEnd type="none" w="sm" len="sm"/>
              <a:tailEnd type="none" w="sm" len="sm"/>
            </a:ln>
          </p:spPr>
          <p:txBody>
            <a:bodyPr wrap="none" anchor="ctr"/>
            <a:lstStyle/>
            <a:p>
              <a:endParaRPr lang="zh-CN" altLang="en-US"/>
            </a:p>
          </p:txBody>
        </p:sp>
        <p:sp>
          <p:nvSpPr>
            <p:cNvPr id="30744" name="Oval 239"/>
            <p:cNvSpPr>
              <a:spLocks noChangeArrowheads="1"/>
            </p:cNvSpPr>
            <p:nvPr/>
          </p:nvSpPr>
          <p:spPr bwMode="auto">
            <a:xfrm>
              <a:off x="3792" y="2640"/>
              <a:ext cx="240" cy="240"/>
            </a:xfrm>
            <a:prstGeom prst="ellipse">
              <a:avLst/>
            </a:prstGeom>
            <a:solidFill>
              <a:srgbClr val="032849"/>
            </a:solidFill>
            <a:ln w="12700" cap="sq">
              <a:solidFill>
                <a:srgbClr val="003399"/>
              </a:solidFill>
              <a:miter lim="800000"/>
              <a:headEnd type="none" w="sm" len="sm"/>
              <a:tailEnd type="none" w="sm" len="sm"/>
            </a:ln>
          </p:spPr>
          <p:txBody>
            <a:bodyPr wrap="none" anchor="ctr"/>
            <a:lstStyle/>
            <a:p>
              <a:endParaRPr lang="zh-CN" altLang="en-US"/>
            </a:p>
          </p:txBody>
        </p:sp>
        <p:sp>
          <p:nvSpPr>
            <p:cNvPr id="30745" name="Oval 240"/>
            <p:cNvSpPr>
              <a:spLocks noChangeArrowheads="1"/>
            </p:cNvSpPr>
            <p:nvPr/>
          </p:nvSpPr>
          <p:spPr bwMode="auto">
            <a:xfrm>
              <a:off x="4176" y="2640"/>
              <a:ext cx="240" cy="240"/>
            </a:xfrm>
            <a:prstGeom prst="ellipse">
              <a:avLst/>
            </a:prstGeom>
            <a:solidFill>
              <a:srgbClr val="032849"/>
            </a:solidFill>
            <a:ln w="12700" cap="sq">
              <a:solidFill>
                <a:srgbClr val="003399"/>
              </a:solidFill>
              <a:miter lim="800000"/>
              <a:headEnd type="none" w="sm" len="sm"/>
              <a:tailEnd type="none" w="sm" len="sm"/>
            </a:ln>
          </p:spPr>
          <p:txBody>
            <a:bodyPr wrap="none" anchor="ctr"/>
            <a:lstStyle/>
            <a:p>
              <a:endParaRPr lang="zh-CN" altLang="en-US"/>
            </a:p>
          </p:txBody>
        </p:sp>
      </p:gr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9334"/>
                                        </p:tgtEl>
                                        <p:attrNameLst>
                                          <p:attrName>style.visibility</p:attrName>
                                        </p:attrNameLst>
                                      </p:cBhvr>
                                      <p:to>
                                        <p:strVal val="visible"/>
                                      </p:to>
                                    </p:set>
                                    <p:animEffect transition="in" filter="wipe(left)">
                                      <p:cBhvr>
                                        <p:cTn id="7" dur="500"/>
                                        <p:tgtEl>
                                          <p:spTgt spid="6893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9335"/>
                                        </p:tgtEl>
                                        <p:attrNameLst>
                                          <p:attrName>style.visibility</p:attrName>
                                        </p:attrNameLst>
                                      </p:cBhvr>
                                      <p:to>
                                        <p:strVal val="visible"/>
                                      </p:to>
                                    </p:set>
                                    <p:animEffect transition="in" filter="wipe(left)">
                                      <p:cBhvr>
                                        <p:cTn id="12" dur="500"/>
                                        <p:tgtEl>
                                          <p:spTgt spid="6893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9336"/>
                                        </p:tgtEl>
                                        <p:attrNameLst>
                                          <p:attrName>style.visibility</p:attrName>
                                        </p:attrNameLst>
                                      </p:cBhvr>
                                      <p:to>
                                        <p:strVal val="visible"/>
                                      </p:to>
                                    </p:set>
                                    <p:animEffect transition="in" filter="wipe(left)">
                                      <p:cBhvr>
                                        <p:cTn id="17" dur="500"/>
                                        <p:tgtEl>
                                          <p:spTgt spid="6893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9353"/>
                                        </p:tgtEl>
                                        <p:attrNameLst>
                                          <p:attrName>style.visibility</p:attrName>
                                        </p:attrNameLst>
                                      </p:cBhvr>
                                      <p:to>
                                        <p:strVal val="visible"/>
                                      </p:to>
                                    </p:set>
                                    <p:animEffect transition="in" filter="wipe(left)">
                                      <p:cBhvr>
                                        <p:cTn id="32" dur="500"/>
                                        <p:tgtEl>
                                          <p:spTgt spid="6893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89375"/>
                                        </p:tgtEl>
                                        <p:attrNameLst>
                                          <p:attrName>style.visibility</p:attrName>
                                        </p:attrNameLst>
                                      </p:cBhvr>
                                      <p:to>
                                        <p:strVal val="visible"/>
                                      </p:to>
                                    </p:set>
                                    <p:animEffect transition="in" filter="wipe(left)">
                                      <p:cBhvr>
                                        <p:cTn id="57" dur="500"/>
                                        <p:tgtEl>
                                          <p:spTgt spid="6893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89367"/>
                                        </p:tgtEl>
                                        <p:attrNameLst>
                                          <p:attrName>style.visibility</p:attrName>
                                        </p:attrNameLst>
                                      </p:cBhvr>
                                      <p:to>
                                        <p:strVal val="visible"/>
                                      </p:to>
                                    </p:set>
                                    <p:animEffect transition="in" filter="wipe(left)">
                                      <p:cBhvr>
                                        <p:cTn id="67" dur="500"/>
                                        <p:tgtEl>
                                          <p:spTgt spid="68936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left)">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89385"/>
                                        </p:tgtEl>
                                        <p:attrNameLst>
                                          <p:attrName>style.visibility</p:attrName>
                                        </p:attrNameLst>
                                      </p:cBhvr>
                                      <p:to>
                                        <p:strVal val="visible"/>
                                      </p:to>
                                    </p:set>
                                    <p:animEffect transition="in" filter="wipe(left)">
                                      <p:cBhvr>
                                        <p:cTn id="77" dur="500"/>
                                        <p:tgtEl>
                                          <p:spTgt spid="6893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up)">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89384"/>
                                        </p:tgtEl>
                                        <p:attrNameLst>
                                          <p:attrName>style.visibility</p:attrName>
                                        </p:attrNameLst>
                                      </p:cBhvr>
                                      <p:to>
                                        <p:strVal val="visible"/>
                                      </p:to>
                                    </p:set>
                                    <p:animEffect transition="in" filter="wipe(left)">
                                      <p:cBhvr>
                                        <p:cTn id="87" dur="500"/>
                                        <p:tgtEl>
                                          <p:spTgt spid="68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334" grpId="0" autoUpdateAnimBg="0"/>
      <p:bldP spid="689335" grpId="0" autoUpdateAnimBg="0"/>
      <p:bldP spid="689353" grpId="0" animBg="1" autoUpdateAnimBg="0"/>
      <p:bldP spid="689367" grpId="0" autoUpdateAnimBg="0"/>
      <p:bldP spid="689375" grpId="0" animBg="1" autoUpdateAnimBg="0"/>
      <p:bldP spid="689384" grpId="0" autoUpdateAnimBg="0"/>
      <p:bldP spid="689385"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31751" name="Rectangle 5"/>
          <p:cNvSpPr>
            <a:spLocks noChangeArrowheads="1"/>
          </p:cNvSpPr>
          <p:nvPr/>
        </p:nvSpPr>
        <p:spPr bwMode="auto">
          <a:xfrm>
            <a:off x="1476375" y="1879600"/>
            <a:ext cx="2327275"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latin typeface="宋体" pitchFamily="2" charset="-122"/>
                <a:ea typeface="宋体" pitchFamily="2" charset="-122"/>
              </a:rPr>
              <a:t>样本点总数为</a:t>
            </a:r>
          </a:p>
        </p:txBody>
      </p:sp>
      <p:graphicFrame>
        <p:nvGraphicFramePr>
          <p:cNvPr id="691206" name="Object 6"/>
          <p:cNvGraphicFramePr>
            <a:graphicFrameLocks noChangeAspect="1"/>
          </p:cNvGraphicFramePr>
          <p:nvPr/>
        </p:nvGraphicFramePr>
        <p:xfrm>
          <a:off x="4143375" y="1955800"/>
          <a:ext cx="2386013" cy="431800"/>
        </p:xfrm>
        <a:graphic>
          <a:graphicData uri="http://schemas.openxmlformats.org/presentationml/2006/ole">
            <p:oleObj spid="_x0000_s31746" name="Equation" r:id="rId4" imgW="2539800" imgH="431640" progId="Equation.3">
              <p:embed/>
            </p:oleObj>
          </a:graphicData>
        </a:graphic>
      </p:graphicFrame>
      <p:sp>
        <p:nvSpPr>
          <p:cNvPr id="691207" name="Rectangle 7"/>
          <p:cNvSpPr>
            <a:spLocks noChangeArrowheads="1"/>
          </p:cNvSpPr>
          <p:nvPr/>
        </p:nvSpPr>
        <p:spPr bwMode="auto">
          <a:xfrm>
            <a:off x="1476375" y="2565400"/>
            <a:ext cx="4081463" cy="519113"/>
          </a:xfrm>
          <a:prstGeom prst="rect">
            <a:avLst/>
          </a:prstGeom>
          <a:noFill/>
          <a:ln w="12700" cap="sq">
            <a:noFill/>
            <a:miter lim="800000"/>
            <a:headEnd type="none" w="sm" len="sm"/>
            <a:tailEnd type="none" w="sm" len="sm"/>
          </a:ln>
        </p:spPr>
        <p:txBody>
          <a:bodyPr wrap="none">
            <a:spAutoFit/>
          </a:bodyPr>
          <a:lstStyle/>
          <a:p>
            <a:r>
              <a:rPr lang="en-US" altLang="zh-CN" b="1" i="1">
                <a:solidFill>
                  <a:srgbClr val="000000"/>
                </a:solidFill>
                <a:ea typeface="宋体" pitchFamily="2" charset="-122"/>
              </a:rPr>
              <a:t>A </a:t>
            </a:r>
            <a:r>
              <a:rPr lang="zh-CN" altLang="en-US" b="1">
                <a:solidFill>
                  <a:srgbClr val="000000"/>
                </a:solidFill>
                <a:ea typeface="宋体" pitchFamily="2" charset="-122"/>
              </a:rPr>
              <a:t>所包含</a:t>
            </a:r>
            <a:r>
              <a:rPr lang="zh-CN" altLang="en-US" b="1">
                <a:solidFill>
                  <a:srgbClr val="000000"/>
                </a:solidFill>
                <a:latin typeface="宋体" pitchFamily="2" charset="-122"/>
                <a:ea typeface="宋体" pitchFamily="2" charset="-122"/>
              </a:rPr>
              <a:t>样本点的个数为</a:t>
            </a:r>
          </a:p>
        </p:txBody>
      </p:sp>
      <p:graphicFrame>
        <p:nvGraphicFramePr>
          <p:cNvPr id="691208" name="Object 8"/>
          <p:cNvGraphicFramePr>
            <a:graphicFrameLocks noChangeAspect="1"/>
          </p:cNvGraphicFramePr>
          <p:nvPr/>
        </p:nvGraphicFramePr>
        <p:xfrm>
          <a:off x="5972175" y="2717800"/>
          <a:ext cx="1143000" cy="368300"/>
        </p:xfrm>
        <a:graphic>
          <a:graphicData uri="http://schemas.openxmlformats.org/presentationml/2006/ole">
            <p:oleObj spid="_x0000_s31747" name="Equation" r:id="rId5" imgW="1218960" imgH="368280" progId="Equation.3">
              <p:embed/>
            </p:oleObj>
          </a:graphicData>
        </a:graphic>
      </p:graphicFrame>
      <p:graphicFrame>
        <p:nvGraphicFramePr>
          <p:cNvPr id="691209" name="Object 9"/>
          <p:cNvGraphicFramePr>
            <a:graphicFrameLocks noChangeAspect="1"/>
          </p:cNvGraphicFramePr>
          <p:nvPr/>
        </p:nvGraphicFramePr>
        <p:xfrm>
          <a:off x="1552575" y="3175000"/>
          <a:ext cx="2971800" cy="838200"/>
        </p:xfrm>
        <a:graphic>
          <a:graphicData uri="http://schemas.openxmlformats.org/presentationml/2006/ole">
            <p:oleObj spid="_x0000_s31748" name="Equation" r:id="rId6" imgW="2971800" imgH="838080" progId="Equation.3">
              <p:embed/>
            </p:oleObj>
          </a:graphicData>
        </a:graphic>
      </p:graphicFrame>
      <p:graphicFrame>
        <p:nvGraphicFramePr>
          <p:cNvPr id="691210" name="Object 10"/>
          <p:cNvGraphicFramePr>
            <a:graphicFrameLocks noChangeAspect="1"/>
          </p:cNvGraphicFramePr>
          <p:nvPr/>
        </p:nvGraphicFramePr>
        <p:xfrm>
          <a:off x="4632325" y="3403600"/>
          <a:ext cx="1206500" cy="317500"/>
        </p:xfrm>
        <a:graphic>
          <a:graphicData uri="http://schemas.openxmlformats.org/presentationml/2006/ole">
            <p:oleObj spid="_x0000_s31749" name="Equation" r:id="rId7" imgW="1206360" imgH="31716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1206"/>
                                        </p:tgtEl>
                                        <p:attrNameLst>
                                          <p:attrName>style.visibility</p:attrName>
                                        </p:attrNameLst>
                                      </p:cBhvr>
                                      <p:to>
                                        <p:strVal val="visible"/>
                                      </p:to>
                                    </p:set>
                                    <p:animEffect transition="in" filter="wipe(left)">
                                      <p:cBhvr>
                                        <p:cTn id="7" dur="500"/>
                                        <p:tgtEl>
                                          <p:spTgt spid="6912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1207"/>
                                        </p:tgtEl>
                                        <p:attrNameLst>
                                          <p:attrName>style.visibility</p:attrName>
                                        </p:attrNameLst>
                                      </p:cBhvr>
                                      <p:to>
                                        <p:strVal val="visible"/>
                                      </p:to>
                                    </p:set>
                                    <p:animEffect transition="in" filter="wipe(left)">
                                      <p:cBhvr>
                                        <p:cTn id="12" dur="500"/>
                                        <p:tgtEl>
                                          <p:spTgt spid="6912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1208"/>
                                        </p:tgtEl>
                                        <p:attrNameLst>
                                          <p:attrName>style.visibility</p:attrName>
                                        </p:attrNameLst>
                                      </p:cBhvr>
                                      <p:to>
                                        <p:strVal val="visible"/>
                                      </p:to>
                                    </p:set>
                                    <p:animEffect transition="in" filter="wipe(left)">
                                      <p:cBhvr>
                                        <p:cTn id="17" dur="500"/>
                                        <p:tgtEl>
                                          <p:spTgt spid="691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1209"/>
                                        </p:tgtEl>
                                        <p:attrNameLst>
                                          <p:attrName>style.visibility</p:attrName>
                                        </p:attrNameLst>
                                      </p:cBhvr>
                                      <p:to>
                                        <p:strVal val="visible"/>
                                      </p:to>
                                    </p:set>
                                    <p:animEffect transition="in" filter="wipe(left)">
                                      <p:cBhvr>
                                        <p:cTn id="22" dur="500"/>
                                        <p:tgtEl>
                                          <p:spTgt spid="6912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1210"/>
                                        </p:tgtEl>
                                        <p:attrNameLst>
                                          <p:attrName>style.visibility</p:attrName>
                                        </p:attrNameLst>
                                      </p:cBhvr>
                                      <p:to>
                                        <p:strVal val="visible"/>
                                      </p:to>
                                    </p:set>
                                    <p:animEffect transition="in" filter="wipe(left)">
                                      <p:cBhvr>
                                        <p:cTn id="27" dur="500"/>
                                        <p:tgtEl>
                                          <p:spTgt spid="69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382" name="Rectangle 102"/>
          <p:cNvSpPr>
            <a:spLocks noChangeArrowheads="1"/>
          </p:cNvSpPr>
          <p:nvPr/>
        </p:nvSpPr>
        <p:spPr bwMode="auto">
          <a:xfrm>
            <a:off x="1143000" y="1628775"/>
            <a:ext cx="8001000" cy="1520825"/>
          </a:xfrm>
          <a:prstGeom prst="rect">
            <a:avLst/>
          </a:prstGeom>
          <a:noFill/>
          <a:ln w="12700" cap="sq">
            <a:noFill/>
            <a:miter lim="800000"/>
            <a:headEnd type="none" w="sm" len="sm"/>
            <a:tailEnd type="none" w="sm" len="sm"/>
          </a:ln>
        </p:spPr>
        <p:txBody>
          <a:bodyPr>
            <a:spAutoFit/>
          </a:bodyPr>
          <a:lstStyle/>
          <a:p>
            <a:pPr>
              <a:lnSpc>
                <a:spcPct val="105000"/>
              </a:lnSpc>
              <a:spcBef>
                <a:spcPct val="10000"/>
              </a:spcBef>
            </a:pPr>
            <a:r>
              <a:rPr lang="zh-CN" altLang="en-US" b="1">
                <a:solidFill>
                  <a:srgbClr val="2736F7"/>
                </a:solidFill>
                <a:latin typeface="黑体" pitchFamily="49" charset="-122"/>
                <a:ea typeface="黑体" pitchFamily="49" charset="-122"/>
              </a:rPr>
              <a:t>问题</a:t>
            </a:r>
            <a:r>
              <a:rPr lang="en-US" altLang="zh-CN" b="1">
                <a:solidFill>
                  <a:srgbClr val="2736F7"/>
                </a:solidFill>
                <a:latin typeface="黑体" pitchFamily="49" charset="-122"/>
                <a:ea typeface="黑体" pitchFamily="49" charset="-122"/>
              </a:rPr>
              <a:t>  </a:t>
            </a:r>
            <a:r>
              <a:rPr lang="zh-CN" altLang="en-US" b="1">
                <a:solidFill>
                  <a:srgbClr val="000000"/>
                </a:solidFill>
                <a:latin typeface="宋体" pitchFamily="2" charset="-122"/>
                <a:ea typeface="宋体" pitchFamily="2" charset="-122"/>
              </a:rPr>
              <a:t>把</a:t>
            </a:r>
            <a:r>
              <a:rPr lang="zh-CN" altLang="en-US" b="1">
                <a:solidFill>
                  <a:srgbClr val="000000"/>
                </a:solidFill>
                <a:ea typeface="宋体" pitchFamily="2" charset="-122"/>
              </a:rPr>
              <a:t> </a:t>
            </a:r>
            <a:r>
              <a:rPr lang="en-US" altLang="zh-CN" b="1">
                <a:solidFill>
                  <a:srgbClr val="000000"/>
                </a:solidFill>
                <a:ea typeface="宋体" pitchFamily="2" charset="-122"/>
              </a:rPr>
              <a:t>4 </a:t>
            </a:r>
            <a:r>
              <a:rPr lang="zh-CN" altLang="en-US" b="1">
                <a:solidFill>
                  <a:srgbClr val="000000"/>
                </a:solidFill>
                <a:latin typeface="宋体" pitchFamily="2" charset="-122"/>
                <a:ea typeface="宋体" pitchFamily="2" charset="-122"/>
              </a:rPr>
              <a:t>个球放到</a:t>
            </a:r>
            <a:r>
              <a:rPr lang="zh-CN" altLang="en-US" b="1">
                <a:solidFill>
                  <a:srgbClr val="000000"/>
                </a:solidFill>
                <a:ea typeface="宋体" pitchFamily="2" charset="-122"/>
              </a:rPr>
              <a:t> </a:t>
            </a:r>
            <a:r>
              <a:rPr lang="en-US" altLang="zh-CN" b="1">
                <a:solidFill>
                  <a:srgbClr val="000000"/>
                </a:solidFill>
                <a:ea typeface="宋体" pitchFamily="2" charset="-122"/>
              </a:rPr>
              <a:t>3</a:t>
            </a:r>
            <a:r>
              <a:rPr lang="zh-CN" altLang="en-US" b="1">
                <a:solidFill>
                  <a:srgbClr val="000000"/>
                </a:solidFill>
                <a:latin typeface="宋体" pitchFamily="2" charset="-122"/>
                <a:ea typeface="宋体" pitchFamily="2" charset="-122"/>
              </a:rPr>
              <a:t>个杯子中去</a:t>
            </a:r>
            <a:r>
              <a:rPr lang="en-US" altLang="zh-CN" b="1">
                <a:solidFill>
                  <a:srgbClr val="000000"/>
                </a:solidFill>
                <a:ea typeface="宋体" pitchFamily="2" charset="-122"/>
              </a:rPr>
              <a:t>,</a:t>
            </a:r>
            <a:r>
              <a:rPr lang="zh-CN" altLang="en-US" b="1">
                <a:solidFill>
                  <a:srgbClr val="000000"/>
                </a:solidFill>
                <a:latin typeface="宋体" pitchFamily="2" charset="-122"/>
                <a:ea typeface="宋体" pitchFamily="2" charset="-122"/>
              </a:rPr>
              <a:t>求第</a:t>
            </a:r>
            <a:r>
              <a:rPr lang="en-US" altLang="zh-CN" b="1">
                <a:solidFill>
                  <a:srgbClr val="000000"/>
                </a:solidFill>
                <a:latin typeface="宋体" pitchFamily="2" charset="-122"/>
                <a:ea typeface="宋体" pitchFamily="2" charset="-122"/>
              </a:rPr>
              <a:t>1</a:t>
            </a:r>
            <a:r>
              <a:rPr lang="zh-CN" altLang="en-US" b="1">
                <a:solidFill>
                  <a:srgbClr val="000000"/>
                </a:solidFill>
                <a:latin typeface="宋体" pitchFamily="2" charset="-122"/>
                <a:ea typeface="宋体" pitchFamily="2" charset="-122"/>
              </a:rPr>
              <a:t>、</a:t>
            </a:r>
            <a:r>
              <a:rPr lang="en-US" altLang="zh-CN" b="1">
                <a:solidFill>
                  <a:srgbClr val="000000"/>
                </a:solidFill>
                <a:ea typeface="宋体" pitchFamily="2" charset="-122"/>
              </a:rPr>
              <a:t>2</a:t>
            </a:r>
            <a:r>
              <a:rPr lang="zh-CN" altLang="en-US" b="1">
                <a:solidFill>
                  <a:srgbClr val="000000"/>
                </a:solidFill>
                <a:ea typeface="宋体" pitchFamily="2" charset="-122"/>
              </a:rPr>
              <a:t>个</a:t>
            </a:r>
          </a:p>
          <a:p>
            <a:pPr>
              <a:lnSpc>
                <a:spcPct val="105000"/>
              </a:lnSpc>
              <a:spcBef>
                <a:spcPct val="10000"/>
              </a:spcBef>
            </a:pPr>
            <a:r>
              <a:rPr lang="zh-CN" altLang="en-US" b="1">
                <a:solidFill>
                  <a:srgbClr val="000000"/>
                </a:solidFill>
                <a:ea typeface="宋体" pitchFamily="2" charset="-122"/>
              </a:rPr>
              <a:t>杯子中各有两个球的概率</a:t>
            </a:r>
            <a:r>
              <a:rPr lang="en-US" altLang="zh-CN" b="1">
                <a:solidFill>
                  <a:srgbClr val="000000"/>
                </a:solidFill>
                <a:ea typeface="宋体" pitchFamily="2" charset="-122"/>
              </a:rPr>
              <a:t>, </a:t>
            </a:r>
            <a:r>
              <a:rPr lang="zh-CN" altLang="en-US" b="1">
                <a:solidFill>
                  <a:srgbClr val="000000"/>
                </a:solidFill>
                <a:ea typeface="宋体" pitchFamily="2" charset="-122"/>
              </a:rPr>
              <a:t>其中假设每个杯子可</a:t>
            </a:r>
          </a:p>
          <a:p>
            <a:pPr>
              <a:lnSpc>
                <a:spcPct val="105000"/>
              </a:lnSpc>
              <a:spcBef>
                <a:spcPct val="10000"/>
              </a:spcBef>
            </a:pPr>
            <a:r>
              <a:rPr lang="zh-CN" altLang="en-US" b="1">
                <a:solidFill>
                  <a:srgbClr val="000000"/>
                </a:solidFill>
                <a:ea typeface="宋体" pitchFamily="2" charset="-122"/>
              </a:rPr>
              <a:t>放任意多个球</a:t>
            </a:r>
            <a:r>
              <a:rPr lang="en-US" altLang="zh-CN" b="1">
                <a:solidFill>
                  <a:srgbClr val="000000"/>
                </a:solidFill>
                <a:ea typeface="宋体" pitchFamily="2" charset="-122"/>
              </a:rPr>
              <a:t>. </a:t>
            </a:r>
            <a:r>
              <a:rPr lang="en-US" altLang="zh-CN" b="1">
                <a:solidFill>
                  <a:srgbClr val="000000"/>
                </a:solidFill>
                <a:latin typeface="黑体" pitchFamily="49" charset="-122"/>
                <a:ea typeface="黑体" pitchFamily="49" charset="-122"/>
              </a:rPr>
              <a:t> </a:t>
            </a:r>
          </a:p>
        </p:txBody>
      </p:sp>
      <p:grpSp>
        <p:nvGrpSpPr>
          <p:cNvPr id="2" name="Group 103"/>
          <p:cNvGrpSpPr>
            <a:grpSpLocks/>
          </p:cNvGrpSpPr>
          <p:nvPr/>
        </p:nvGrpSpPr>
        <p:grpSpPr bwMode="auto">
          <a:xfrm>
            <a:off x="2667000" y="3305175"/>
            <a:ext cx="4038600" cy="381000"/>
            <a:chOff x="1536" y="2160"/>
            <a:chExt cx="2544" cy="240"/>
          </a:xfrm>
        </p:grpSpPr>
        <p:sp>
          <p:nvSpPr>
            <p:cNvPr id="32799" name="Oval 104"/>
            <p:cNvSpPr>
              <a:spLocks noChangeArrowheads="1"/>
            </p:cNvSpPr>
            <p:nvPr/>
          </p:nvSpPr>
          <p:spPr bwMode="auto">
            <a:xfrm>
              <a:off x="1536"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sp>
          <p:nvSpPr>
            <p:cNvPr id="32800" name="Oval 105"/>
            <p:cNvSpPr>
              <a:spLocks noChangeArrowheads="1"/>
            </p:cNvSpPr>
            <p:nvPr/>
          </p:nvSpPr>
          <p:spPr bwMode="auto">
            <a:xfrm>
              <a:off x="2256"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sp>
          <p:nvSpPr>
            <p:cNvPr id="32801" name="Oval 106"/>
            <p:cNvSpPr>
              <a:spLocks noChangeArrowheads="1"/>
            </p:cNvSpPr>
            <p:nvPr/>
          </p:nvSpPr>
          <p:spPr bwMode="auto">
            <a:xfrm>
              <a:off x="3024"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sp>
          <p:nvSpPr>
            <p:cNvPr id="32802" name="Oval 107"/>
            <p:cNvSpPr>
              <a:spLocks noChangeArrowheads="1"/>
            </p:cNvSpPr>
            <p:nvPr/>
          </p:nvSpPr>
          <p:spPr bwMode="auto">
            <a:xfrm>
              <a:off x="3840"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grpSp>
      <p:grpSp>
        <p:nvGrpSpPr>
          <p:cNvPr id="3" name="Group 108"/>
          <p:cNvGrpSpPr>
            <a:grpSpLocks/>
          </p:cNvGrpSpPr>
          <p:nvPr/>
        </p:nvGrpSpPr>
        <p:grpSpPr bwMode="auto">
          <a:xfrm>
            <a:off x="2895600" y="3686175"/>
            <a:ext cx="3124200" cy="685800"/>
            <a:chOff x="1680" y="2400"/>
            <a:chExt cx="1968" cy="432"/>
          </a:xfrm>
        </p:grpSpPr>
        <p:sp>
          <p:nvSpPr>
            <p:cNvPr id="32796" name="Line 109"/>
            <p:cNvSpPr>
              <a:spLocks noChangeShapeType="1"/>
            </p:cNvSpPr>
            <p:nvPr/>
          </p:nvSpPr>
          <p:spPr bwMode="auto">
            <a:xfrm>
              <a:off x="1680" y="2400"/>
              <a:ext cx="288"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97" name="Line 110"/>
            <p:cNvSpPr>
              <a:spLocks noChangeShapeType="1"/>
            </p:cNvSpPr>
            <p:nvPr/>
          </p:nvSpPr>
          <p:spPr bwMode="auto">
            <a:xfrm>
              <a:off x="1680" y="2400"/>
              <a:ext cx="1152"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98" name="Line 111"/>
            <p:cNvSpPr>
              <a:spLocks noChangeShapeType="1"/>
            </p:cNvSpPr>
            <p:nvPr/>
          </p:nvSpPr>
          <p:spPr bwMode="auto">
            <a:xfrm>
              <a:off x="1680" y="2400"/>
              <a:ext cx="1968"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grpSp>
      <p:graphicFrame>
        <p:nvGraphicFramePr>
          <p:cNvPr id="609392" name="Object 112"/>
          <p:cNvGraphicFramePr>
            <a:graphicFrameLocks noChangeAspect="1"/>
          </p:cNvGraphicFramePr>
          <p:nvPr/>
        </p:nvGraphicFramePr>
        <p:xfrm>
          <a:off x="2743200" y="3305175"/>
          <a:ext cx="215900" cy="317500"/>
        </p:xfrm>
        <a:graphic>
          <a:graphicData uri="http://schemas.openxmlformats.org/presentationml/2006/ole">
            <p:oleObj spid="_x0000_s32770" name="Equation" r:id="rId4" imgW="215640" imgH="317160" progId="Equation.3">
              <p:embed/>
            </p:oleObj>
          </a:graphicData>
        </a:graphic>
      </p:graphicFrame>
      <p:graphicFrame>
        <p:nvGraphicFramePr>
          <p:cNvPr id="609393" name="Object 113"/>
          <p:cNvGraphicFramePr>
            <a:graphicFrameLocks noChangeAspect="1"/>
          </p:cNvGraphicFramePr>
          <p:nvPr/>
        </p:nvGraphicFramePr>
        <p:xfrm>
          <a:off x="3886200" y="3305175"/>
          <a:ext cx="215900" cy="317500"/>
        </p:xfrm>
        <a:graphic>
          <a:graphicData uri="http://schemas.openxmlformats.org/presentationml/2006/ole">
            <p:oleObj spid="_x0000_s32771" name="Equation" r:id="rId5" imgW="215640" imgH="317160" progId="Equation.3">
              <p:embed/>
            </p:oleObj>
          </a:graphicData>
        </a:graphic>
      </p:graphicFrame>
      <p:grpSp>
        <p:nvGrpSpPr>
          <p:cNvPr id="4" name="Group 114"/>
          <p:cNvGrpSpPr>
            <a:grpSpLocks/>
          </p:cNvGrpSpPr>
          <p:nvPr/>
        </p:nvGrpSpPr>
        <p:grpSpPr bwMode="auto">
          <a:xfrm>
            <a:off x="3429000" y="3686175"/>
            <a:ext cx="2438400" cy="685800"/>
            <a:chOff x="2016" y="2400"/>
            <a:chExt cx="1536" cy="432"/>
          </a:xfrm>
        </p:grpSpPr>
        <p:sp>
          <p:nvSpPr>
            <p:cNvPr id="32793" name="Line 115"/>
            <p:cNvSpPr>
              <a:spLocks noChangeShapeType="1"/>
            </p:cNvSpPr>
            <p:nvPr/>
          </p:nvSpPr>
          <p:spPr bwMode="auto">
            <a:xfrm flipH="1">
              <a:off x="2016" y="2400"/>
              <a:ext cx="336"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94" name="Line 116"/>
            <p:cNvSpPr>
              <a:spLocks noChangeShapeType="1"/>
            </p:cNvSpPr>
            <p:nvPr/>
          </p:nvSpPr>
          <p:spPr bwMode="auto">
            <a:xfrm>
              <a:off x="2352" y="2400"/>
              <a:ext cx="432"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95" name="Line 117"/>
            <p:cNvSpPr>
              <a:spLocks noChangeShapeType="1"/>
            </p:cNvSpPr>
            <p:nvPr/>
          </p:nvSpPr>
          <p:spPr bwMode="auto">
            <a:xfrm>
              <a:off x="2352" y="2400"/>
              <a:ext cx="1200"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grpSp>
      <p:grpSp>
        <p:nvGrpSpPr>
          <p:cNvPr id="5" name="Group 118"/>
          <p:cNvGrpSpPr>
            <a:grpSpLocks/>
          </p:cNvGrpSpPr>
          <p:nvPr/>
        </p:nvGrpSpPr>
        <p:grpSpPr bwMode="auto">
          <a:xfrm>
            <a:off x="3429000" y="3686175"/>
            <a:ext cx="2667000" cy="762000"/>
            <a:chOff x="2016" y="2400"/>
            <a:chExt cx="1680" cy="480"/>
          </a:xfrm>
        </p:grpSpPr>
        <p:sp>
          <p:nvSpPr>
            <p:cNvPr id="32790" name="Line 119"/>
            <p:cNvSpPr>
              <a:spLocks noChangeShapeType="1"/>
            </p:cNvSpPr>
            <p:nvPr/>
          </p:nvSpPr>
          <p:spPr bwMode="auto">
            <a:xfrm flipH="1">
              <a:off x="2016" y="2400"/>
              <a:ext cx="1104"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91" name="Line 120"/>
            <p:cNvSpPr>
              <a:spLocks noChangeShapeType="1"/>
            </p:cNvSpPr>
            <p:nvPr/>
          </p:nvSpPr>
          <p:spPr bwMode="auto">
            <a:xfrm flipH="1">
              <a:off x="2928" y="2400"/>
              <a:ext cx="192" cy="480"/>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92" name="Line 121"/>
            <p:cNvSpPr>
              <a:spLocks noChangeShapeType="1"/>
            </p:cNvSpPr>
            <p:nvPr/>
          </p:nvSpPr>
          <p:spPr bwMode="auto">
            <a:xfrm>
              <a:off x="3120" y="2400"/>
              <a:ext cx="576" cy="432"/>
            </a:xfrm>
            <a:prstGeom prst="line">
              <a:avLst/>
            </a:prstGeom>
            <a:noFill/>
            <a:ln w="19050" cap="sq">
              <a:solidFill>
                <a:srgbClr val="007A77"/>
              </a:solidFill>
              <a:miter lim="800000"/>
              <a:headEnd type="none" w="sm" len="sm"/>
              <a:tailEnd type="none" w="sm" len="sm"/>
            </a:ln>
          </p:spPr>
          <p:txBody>
            <a:bodyPr wrap="none"/>
            <a:lstStyle/>
            <a:p>
              <a:endParaRPr lang="zh-CN" altLang="en-US"/>
            </a:p>
          </p:txBody>
        </p:sp>
      </p:grpSp>
      <p:graphicFrame>
        <p:nvGraphicFramePr>
          <p:cNvPr id="609402" name="Object 122"/>
          <p:cNvGraphicFramePr>
            <a:graphicFrameLocks noChangeAspect="1"/>
          </p:cNvGraphicFramePr>
          <p:nvPr/>
        </p:nvGraphicFramePr>
        <p:xfrm>
          <a:off x="5105400" y="3305175"/>
          <a:ext cx="215900" cy="317500"/>
        </p:xfrm>
        <a:graphic>
          <a:graphicData uri="http://schemas.openxmlformats.org/presentationml/2006/ole">
            <p:oleObj spid="_x0000_s32772" name="Equation" r:id="rId6" imgW="215640" imgH="317160" progId="Equation.3">
              <p:embed/>
            </p:oleObj>
          </a:graphicData>
        </a:graphic>
      </p:graphicFrame>
      <p:grpSp>
        <p:nvGrpSpPr>
          <p:cNvPr id="6" name="Group 123"/>
          <p:cNvGrpSpPr>
            <a:grpSpLocks/>
          </p:cNvGrpSpPr>
          <p:nvPr/>
        </p:nvGrpSpPr>
        <p:grpSpPr bwMode="auto">
          <a:xfrm>
            <a:off x="3733800" y="3609975"/>
            <a:ext cx="2667000" cy="838200"/>
            <a:chOff x="2208" y="2352"/>
            <a:chExt cx="1680" cy="528"/>
          </a:xfrm>
        </p:grpSpPr>
        <p:sp>
          <p:nvSpPr>
            <p:cNvPr id="32787" name="Line 124"/>
            <p:cNvSpPr>
              <a:spLocks noChangeShapeType="1"/>
            </p:cNvSpPr>
            <p:nvPr/>
          </p:nvSpPr>
          <p:spPr bwMode="auto">
            <a:xfrm flipH="1">
              <a:off x="2208" y="2352"/>
              <a:ext cx="1680" cy="528"/>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88" name="Line 125"/>
            <p:cNvSpPr>
              <a:spLocks noChangeShapeType="1"/>
            </p:cNvSpPr>
            <p:nvPr/>
          </p:nvSpPr>
          <p:spPr bwMode="auto">
            <a:xfrm flipH="1">
              <a:off x="3024" y="2352"/>
              <a:ext cx="864" cy="528"/>
            </a:xfrm>
            <a:prstGeom prst="line">
              <a:avLst/>
            </a:prstGeom>
            <a:noFill/>
            <a:ln w="19050" cap="sq">
              <a:solidFill>
                <a:srgbClr val="007A77"/>
              </a:solidFill>
              <a:miter lim="800000"/>
              <a:headEnd type="none" w="sm" len="sm"/>
              <a:tailEnd type="none" w="sm" len="sm"/>
            </a:ln>
          </p:spPr>
          <p:txBody>
            <a:bodyPr wrap="none"/>
            <a:lstStyle/>
            <a:p>
              <a:endParaRPr lang="zh-CN" altLang="en-US"/>
            </a:p>
          </p:txBody>
        </p:sp>
        <p:sp>
          <p:nvSpPr>
            <p:cNvPr id="32789" name="Line 126"/>
            <p:cNvSpPr>
              <a:spLocks noChangeShapeType="1"/>
            </p:cNvSpPr>
            <p:nvPr/>
          </p:nvSpPr>
          <p:spPr bwMode="auto">
            <a:xfrm flipH="1">
              <a:off x="3696" y="2352"/>
              <a:ext cx="192" cy="528"/>
            </a:xfrm>
            <a:prstGeom prst="line">
              <a:avLst/>
            </a:prstGeom>
            <a:noFill/>
            <a:ln w="19050" cap="sq">
              <a:solidFill>
                <a:srgbClr val="007A77"/>
              </a:solidFill>
              <a:miter lim="800000"/>
              <a:headEnd type="none" w="sm" len="sm"/>
              <a:tailEnd type="none" w="sm" len="sm"/>
            </a:ln>
          </p:spPr>
          <p:txBody>
            <a:bodyPr wrap="none"/>
            <a:lstStyle/>
            <a:p>
              <a:endParaRPr lang="zh-CN" altLang="en-US"/>
            </a:p>
          </p:txBody>
        </p:sp>
      </p:grpSp>
      <p:graphicFrame>
        <p:nvGraphicFramePr>
          <p:cNvPr id="609407" name="Object 127"/>
          <p:cNvGraphicFramePr>
            <a:graphicFrameLocks noChangeAspect="1"/>
          </p:cNvGraphicFramePr>
          <p:nvPr/>
        </p:nvGraphicFramePr>
        <p:xfrm>
          <a:off x="6400800" y="3305175"/>
          <a:ext cx="215900" cy="317500"/>
        </p:xfrm>
        <a:graphic>
          <a:graphicData uri="http://schemas.openxmlformats.org/presentationml/2006/ole">
            <p:oleObj spid="_x0000_s32773" name="Equation" r:id="rId7" imgW="215640" imgH="317160" progId="Equation.3">
              <p:embed/>
            </p:oleObj>
          </a:graphicData>
        </a:graphic>
      </p:graphicFrame>
      <p:sp>
        <p:nvSpPr>
          <p:cNvPr id="609408" name="Rectangle 128"/>
          <p:cNvSpPr>
            <a:spLocks noChangeArrowheads="1"/>
          </p:cNvSpPr>
          <p:nvPr/>
        </p:nvSpPr>
        <p:spPr bwMode="auto">
          <a:xfrm>
            <a:off x="1143000" y="5286375"/>
            <a:ext cx="5300663" cy="519113"/>
          </a:xfrm>
          <a:prstGeom prst="rect">
            <a:avLst/>
          </a:prstGeom>
          <a:noFill/>
          <a:ln w="12700" cap="sq">
            <a:noFill/>
            <a:miter lim="800000"/>
            <a:headEnd type="none" w="sm" len="sm"/>
            <a:tailEnd type="none" w="sm" len="sm"/>
          </a:ln>
        </p:spPr>
        <p:txBody>
          <a:bodyPr>
            <a:spAutoFit/>
          </a:bodyPr>
          <a:lstStyle/>
          <a:p>
            <a:r>
              <a:rPr lang="en-US" altLang="zh-CN" b="1">
                <a:solidFill>
                  <a:srgbClr val="000000"/>
                </a:solidFill>
                <a:ea typeface="宋体" pitchFamily="2" charset="-122"/>
              </a:rPr>
              <a:t>4</a:t>
            </a:r>
            <a:r>
              <a:rPr lang="zh-CN" altLang="en-US" b="1">
                <a:solidFill>
                  <a:srgbClr val="000000"/>
                </a:solidFill>
                <a:latin typeface="宋体" pitchFamily="2" charset="-122"/>
                <a:ea typeface="宋体" pitchFamily="2" charset="-122"/>
              </a:rPr>
              <a:t>个球放到</a:t>
            </a:r>
            <a:r>
              <a:rPr lang="en-US" altLang="zh-CN" b="1">
                <a:solidFill>
                  <a:srgbClr val="000000"/>
                </a:solidFill>
                <a:ea typeface="宋体" pitchFamily="2" charset="-122"/>
              </a:rPr>
              <a:t>3</a:t>
            </a:r>
            <a:r>
              <a:rPr lang="zh-CN" altLang="en-US" b="1">
                <a:solidFill>
                  <a:srgbClr val="000000"/>
                </a:solidFill>
                <a:latin typeface="宋体" pitchFamily="2" charset="-122"/>
                <a:ea typeface="宋体" pitchFamily="2" charset="-122"/>
              </a:rPr>
              <a:t>个杯子的所有放法</a:t>
            </a:r>
          </a:p>
        </p:txBody>
      </p:sp>
      <p:graphicFrame>
        <p:nvGraphicFramePr>
          <p:cNvPr id="609409" name="Object 129"/>
          <p:cNvGraphicFramePr>
            <a:graphicFrameLocks noChangeAspect="1"/>
          </p:cNvGraphicFramePr>
          <p:nvPr/>
        </p:nvGraphicFramePr>
        <p:xfrm>
          <a:off x="5949950" y="5343525"/>
          <a:ext cx="2781300" cy="444500"/>
        </p:xfrm>
        <a:graphic>
          <a:graphicData uri="http://schemas.openxmlformats.org/presentationml/2006/ole">
            <p:oleObj spid="_x0000_s32774" name="Equation" r:id="rId8" imgW="2781000" imgH="444240" progId="Equation.3">
              <p:embed/>
            </p:oleObj>
          </a:graphicData>
        </a:graphic>
      </p:graphicFrame>
      <p:grpSp>
        <p:nvGrpSpPr>
          <p:cNvPr id="7" name="Group 130"/>
          <p:cNvGrpSpPr>
            <a:grpSpLocks/>
          </p:cNvGrpSpPr>
          <p:nvPr/>
        </p:nvGrpSpPr>
        <p:grpSpPr bwMode="auto">
          <a:xfrm>
            <a:off x="3048000" y="4371975"/>
            <a:ext cx="3352800" cy="762000"/>
            <a:chOff x="1776" y="2832"/>
            <a:chExt cx="2112" cy="480"/>
          </a:xfrm>
        </p:grpSpPr>
        <p:sp>
          <p:nvSpPr>
            <p:cNvPr id="32784" name="AutoShape 131"/>
            <p:cNvSpPr>
              <a:spLocks noChangeArrowheads="1"/>
            </p:cNvSpPr>
            <p:nvPr/>
          </p:nvSpPr>
          <p:spPr bwMode="auto">
            <a:xfrm>
              <a:off x="1776" y="2832"/>
              <a:ext cx="480" cy="480"/>
            </a:xfrm>
            <a:prstGeom prst="flowChartMagneticDisk">
              <a:avLst/>
            </a:prstGeom>
            <a:solidFill>
              <a:srgbClr val="DC5900"/>
            </a:solidFill>
            <a:ln w="12700" cap="sq">
              <a:solidFill>
                <a:srgbClr val="007A77"/>
              </a:solidFill>
              <a:miter lim="800000"/>
              <a:headEnd type="none" w="sm" len="sm"/>
              <a:tailEnd type="none" w="sm" len="sm"/>
            </a:ln>
          </p:spPr>
          <p:txBody>
            <a:bodyPr wrap="none" anchor="ctr"/>
            <a:lstStyle/>
            <a:p>
              <a:endParaRPr lang="zh-CN" altLang="en-US"/>
            </a:p>
          </p:txBody>
        </p:sp>
        <p:sp>
          <p:nvSpPr>
            <p:cNvPr id="32785" name="AutoShape 132"/>
            <p:cNvSpPr>
              <a:spLocks noChangeArrowheads="1"/>
            </p:cNvSpPr>
            <p:nvPr/>
          </p:nvSpPr>
          <p:spPr bwMode="auto">
            <a:xfrm>
              <a:off x="2592" y="2832"/>
              <a:ext cx="480" cy="480"/>
            </a:xfrm>
            <a:prstGeom prst="flowChartMagneticDisk">
              <a:avLst/>
            </a:prstGeom>
            <a:solidFill>
              <a:srgbClr val="DC5900"/>
            </a:solidFill>
            <a:ln w="12700" cap="sq">
              <a:solidFill>
                <a:srgbClr val="007A77"/>
              </a:solidFill>
              <a:miter lim="800000"/>
              <a:headEnd type="none" w="sm" len="sm"/>
              <a:tailEnd type="none" w="sm" len="sm"/>
            </a:ln>
          </p:spPr>
          <p:txBody>
            <a:bodyPr wrap="none" anchor="ctr"/>
            <a:lstStyle/>
            <a:p>
              <a:endParaRPr lang="zh-CN" altLang="en-US"/>
            </a:p>
          </p:txBody>
        </p:sp>
        <p:sp>
          <p:nvSpPr>
            <p:cNvPr id="32786" name="AutoShape 133"/>
            <p:cNvSpPr>
              <a:spLocks noChangeArrowheads="1"/>
            </p:cNvSpPr>
            <p:nvPr/>
          </p:nvSpPr>
          <p:spPr bwMode="auto">
            <a:xfrm>
              <a:off x="3408" y="2832"/>
              <a:ext cx="480" cy="480"/>
            </a:xfrm>
            <a:prstGeom prst="flowChartMagneticDisk">
              <a:avLst/>
            </a:prstGeom>
            <a:solidFill>
              <a:srgbClr val="DC5900"/>
            </a:solidFill>
            <a:ln w="12700" cap="sq">
              <a:solidFill>
                <a:srgbClr val="007A77"/>
              </a:solidFill>
              <a:miter lim="800000"/>
              <a:headEnd type="none" w="sm" len="sm"/>
              <a:tailEnd type="none" w="sm" len="sm"/>
            </a:ln>
          </p:spPr>
          <p:txBody>
            <a:bodyPr wrap="none" anchor="ctr"/>
            <a:lstStyle/>
            <a:p>
              <a:endParaRPr lang="zh-CN" altLang="en-US"/>
            </a:p>
          </p:txBody>
        </p:sp>
      </p:grpSp>
      <p:sp>
        <p:nvSpPr>
          <p:cNvPr id="32783" name="Rectangle 13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9382"/>
                                        </p:tgtEl>
                                        <p:attrNameLst>
                                          <p:attrName>style.visibility</p:attrName>
                                        </p:attrNameLst>
                                      </p:cBhvr>
                                      <p:to>
                                        <p:strVal val="visible"/>
                                      </p:to>
                                    </p:set>
                                    <p:animEffect transition="in" filter="wipe(left)">
                                      <p:cBhvr>
                                        <p:cTn id="7" dur="500"/>
                                        <p:tgtEl>
                                          <p:spTgt spid="609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9392"/>
                                        </p:tgtEl>
                                        <p:attrNameLst>
                                          <p:attrName>style.visibility</p:attrName>
                                        </p:attrNameLst>
                                      </p:cBhvr>
                                      <p:to>
                                        <p:strVal val="visible"/>
                                      </p:to>
                                    </p:set>
                                    <p:animEffect transition="in" filter="wipe(left)">
                                      <p:cBhvr>
                                        <p:cTn id="27" dur="500"/>
                                        <p:tgtEl>
                                          <p:spTgt spid="6093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9393"/>
                                        </p:tgtEl>
                                        <p:attrNameLst>
                                          <p:attrName>style.visibility</p:attrName>
                                        </p:attrNameLst>
                                      </p:cBhvr>
                                      <p:to>
                                        <p:strVal val="visible"/>
                                      </p:to>
                                    </p:set>
                                    <p:animEffect transition="in" filter="wipe(left)">
                                      <p:cBhvr>
                                        <p:cTn id="37" dur="500"/>
                                        <p:tgtEl>
                                          <p:spTgt spid="6093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09402"/>
                                        </p:tgtEl>
                                        <p:attrNameLst>
                                          <p:attrName>style.visibility</p:attrName>
                                        </p:attrNameLst>
                                      </p:cBhvr>
                                      <p:to>
                                        <p:strVal val="visible"/>
                                      </p:to>
                                    </p:set>
                                    <p:animEffect transition="in" filter="wipe(left)">
                                      <p:cBhvr>
                                        <p:cTn id="47" dur="500"/>
                                        <p:tgtEl>
                                          <p:spTgt spid="6094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up)">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09407"/>
                                        </p:tgtEl>
                                        <p:attrNameLst>
                                          <p:attrName>style.visibility</p:attrName>
                                        </p:attrNameLst>
                                      </p:cBhvr>
                                      <p:to>
                                        <p:strVal val="visible"/>
                                      </p:to>
                                    </p:set>
                                    <p:animEffect transition="in" filter="wipe(left)">
                                      <p:cBhvr>
                                        <p:cTn id="57" dur="500"/>
                                        <p:tgtEl>
                                          <p:spTgt spid="6094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9408"/>
                                        </p:tgtEl>
                                        <p:attrNameLst>
                                          <p:attrName>style.visibility</p:attrName>
                                        </p:attrNameLst>
                                      </p:cBhvr>
                                      <p:to>
                                        <p:strVal val="visible"/>
                                      </p:to>
                                    </p:set>
                                    <p:animEffect transition="in" filter="wipe(left)">
                                      <p:cBhvr>
                                        <p:cTn id="62" dur="500"/>
                                        <p:tgtEl>
                                          <p:spTgt spid="60940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09409"/>
                                        </p:tgtEl>
                                        <p:attrNameLst>
                                          <p:attrName>style.visibility</p:attrName>
                                        </p:attrNameLst>
                                      </p:cBhvr>
                                      <p:to>
                                        <p:strVal val="visible"/>
                                      </p:to>
                                    </p:set>
                                    <p:animEffect transition="in" filter="wipe(left)">
                                      <p:cBhvr>
                                        <p:cTn id="67" dur="500"/>
                                        <p:tgtEl>
                                          <p:spTgt spid="609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82" grpId="0" autoUpdateAnimBg="0"/>
      <p:bldP spid="6094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1116013" y="620713"/>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0000CC"/>
                </a:solidFill>
                <a:ea typeface="宋体" pitchFamily="2" charset="-122"/>
              </a:rPr>
              <a:t>现象的</a:t>
            </a:r>
            <a:r>
              <a:rPr lang="zh-CN" altLang="en-US" b="1" smtClean="0">
                <a:solidFill>
                  <a:srgbClr val="FF0000"/>
                </a:solidFill>
                <a:ea typeface="宋体" pitchFamily="2" charset="-122"/>
              </a:rPr>
              <a:t>数学描述</a:t>
            </a:r>
          </a:p>
        </p:txBody>
      </p:sp>
      <p:sp>
        <p:nvSpPr>
          <p:cNvPr id="582660" name="Rectangle 4"/>
          <p:cNvSpPr>
            <a:spLocks noChangeArrowheads="1"/>
          </p:cNvSpPr>
          <p:nvPr/>
        </p:nvSpPr>
        <p:spPr bwMode="auto">
          <a:xfrm>
            <a:off x="1908175" y="2349500"/>
            <a:ext cx="3486150"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0000"/>
                </a:solidFill>
                <a:ea typeface="宋体" pitchFamily="2" charset="-122"/>
              </a:rPr>
              <a:t>“同性电荷必然互斥”</a:t>
            </a:r>
            <a:r>
              <a:rPr lang="en-US" altLang="zh-CN" b="1" dirty="0">
                <a:solidFill>
                  <a:srgbClr val="000000"/>
                </a:solidFill>
                <a:ea typeface="宋体" pitchFamily="2" charset="-122"/>
              </a:rPr>
              <a:t>,</a:t>
            </a:r>
          </a:p>
        </p:txBody>
      </p:sp>
      <p:sp>
        <p:nvSpPr>
          <p:cNvPr id="117764" name="Rectangle 5"/>
          <p:cNvSpPr>
            <a:spLocks noChangeArrowheads="1"/>
          </p:cNvSpPr>
          <p:nvPr/>
        </p:nvSpPr>
        <p:spPr bwMode="auto">
          <a:xfrm>
            <a:off x="1187450" y="1700213"/>
            <a:ext cx="2952750" cy="519112"/>
          </a:xfrm>
          <a:prstGeom prst="rect">
            <a:avLst/>
          </a:prstGeom>
          <a:noFill/>
          <a:ln w="9525">
            <a:noFill/>
            <a:miter lim="800000"/>
            <a:headEnd/>
            <a:tailEnd/>
          </a:ln>
        </p:spPr>
        <p:txBody>
          <a:bodyPr>
            <a:spAutoFit/>
          </a:bodyPr>
          <a:lstStyle/>
          <a:p>
            <a:r>
              <a:rPr lang="zh-CN" altLang="en-US" b="1">
                <a:solidFill>
                  <a:srgbClr val="0000CC"/>
                </a:solidFill>
                <a:ea typeface="宋体" pitchFamily="2" charset="-122"/>
              </a:rPr>
              <a:t>确定性</a:t>
            </a:r>
            <a:r>
              <a:rPr lang="zh-CN" altLang="en-US" b="1">
                <a:solidFill>
                  <a:schemeClr val="tx2"/>
                </a:solidFill>
                <a:ea typeface="宋体" pitchFamily="2" charset="-122"/>
              </a:rPr>
              <a:t>现象</a:t>
            </a:r>
          </a:p>
        </p:txBody>
      </p:sp>
      <p:sp>
        <p:nvSpPr>
          <p:cNvPr id="117765" name="Rectangle 6"/>
          <p:cNvSpPr>
            <a:spLocks noChangeArrowheads="1"/>
          </p:cNvSpPr>
          <p:nvPr/>
        </p:nvSpPr>
        <p:spPr bwMode="auto">
          <a:xfrm>
            <a:off x="1258888" y="3933825"/>
            <a:ext cx="2736850" cy="519113"/>
          </a:xfrm>
          <a:prstGeom prst="rect">
            <a:avLst/>
          </a:prstGeom>
          <a:noFill/>
          <a:ln w="9525">
            <a:noFill/>
            <a:miter lim="800000"/>
            <a:headEnd/>
            <a:tailEnd/>
          </a:ln>
        </p:spPr>
        <p:txBody>
          <a:bodyPr>
            <a:spAutoFit/>
          </a:bodyPr>
          <a:lstStyle/>
          <a:p>
            <a:r>
              <a:rPr lang="zh-CN" altLang="en-US" b="1">
                <a:solidFill>
                  <a:srgbClr val="0000CC"/>
                </a:solidFill>
                <a:ea typeface="宋体" pitchFamily="2" charset="-122"/>
              </a:rPr>
              <a:t>随机</a:t>
            </a:r>
            <a:r>
              <a:rPr lang="zh-CN" altLang="en-US" b="1">
                <a:solidFill>
                  <a:schemeClr val="tx2"/>
                </a:solidFill>
                <a:ea typeface="宋体" pitchFamily="2" charset="-122"/>
              </a:rPr>
              <a:t>现象</a:t>
            </a:r>
          </a:p>
        </p:txBody>
      </p:sp>
      <p:sp>
        <p:nvSpPr>
          <p:cNvPr id="117766" name="Text Box 7"/>
          <p:cNvSpPr txBox="1">
            <a:spLocks noChangeArrowheads="1"/>
          </p:cNvSpPr>
          <p:nvPr/>
        </p:nvSpPr>
        <p:spPr bwMode="auto">
          <a:xfrm>
            <a:off x="1619250" y="4508500"/>
            <a:ext cx="7010400" cy="625475"/>
          </a:xfrm>
          <a:prstGeom prst="rect">
            <a:avLst/>
          </a:prstGeom>
          <a:noFill/>
          <a:ln w="12700" cap="sq">
            <a:noFill/>
            <a:miter lim="800000"/>
            <a:headEnd type="none" w="sm" len="sm"/>
            <a:tailEnd type="none" w="sm" len="sm"/>
          </a:ln>
        </p:spPr>
        <p:txBody>
          <a:bodyPr>
            <a:spAutoFit/>
          </a:bodyPr>
          <a:lstStyle/>
          <a:p>
            <a:pPr>
              <a:lnSpc>
                <a:spcPct val="125000"/>
              </a:lnSpc>
              <a:spcBef>
                <a:spcPct val="30000"/>
              </a:spcBef>
            </a:pPr>
            <a:r>
              <a:rPr lang="zh-CN" altLang="en-US" b="1">
                <a:solidFill>
                  <a:srgbClr val="000000"/>
                </a:solidFill>
                <a:ea typeface="宋体" pitchFamily="2" charset="-122"/>
              </a:rPr>
              <a:t>出生的婴儿可能是</a:t>
            </a:r>
            <a:r>
              <a:rPr lang="zh-CN" altLang="en-US" b="1">
                <a:solidFill>
                  <a:srgbClr val="FF0000"/>
                </a:solidFill>
                <a:ea typeface="黑体" pitchFamily="49" charset="-122"/>
              </a:rPr>
              <a:t>男</a:t>
            </a:r>
            <a:r>
              <a:rPr lang="en-US" altLang="zh-CN" b="1" dirty="0">
                <a:solidFill>
                  <a:srgbClr val="000000"/>
                </a:solidFill>
                <a:ea typeface="宋体" pitchFamily="2" charset="-122"/>
              </a:rPr>
              <a:t>,</a:t>
            </a:r>
            <a:r>
              <a:rPr lang="zh-CN" altLang="en-US" b="1">
                <a:solidFill>
                  <a:srgbClr val="000000"/>
                </a:solidFill>
                <a:ea typeface="宋体" pitchFamily="2" charset="-122"/>
              </a:rPr>
              <a:t>也可能是</a:t>
            </a:r>
            <a:r>
              <a:rPr lang="zh-CN" altLang="en-US" b="1">
                <a:solidFill>
                  <a:srgbClr val="FF0000"/>
                </a:solidFill>
                <a:ea typeface="黑体" pitchFamily="49" charset="-122"/>
              </a:rPr>
              <a:t>女</a:t>
            </a:r>
            <a:r>
              <a:rPr lang="en-US" altLang="zh-CN" b="1" dirty="0">
                <a:solidFill>
                  <a:srgbClr val="000000"/>
                </a:solidFill>
                <a:ea typeface="宋体" pitchFamily="2" charset="-122"/>
              </a:rPr>
              <a:t>.</a:t>
            </a:r>
          </a:p>
        </p:txBody>
      </p:sp>
      <p:sp>
        <p:nvSpPr>
          <p:cNvPr id="117767" name="Text Box 8"/>
          <p:cNvSpPr txBox="1">
            <a:spLocks noChangeArrowheads="1"/>
          </p:cNvSpPr>
          <p:nvPr/>
        </p:nvSpPr>
        <p:spPr bwMode="auto">
          <a:xfrm>
            <a:off x="1835150" y="2984500"/>
            <a:ext cx="5473700" cy="519113"/>
          </a:xfrm>
          <a:prstGeom prst="rect">
            <a:avLst/>
          </a:prstGeom>
          <a:noFill/>
          <a:ln w="9525">
            <a:noFill/>
            <a:miter lim="800000"/>
            <a:headEnd/>
            <a:tailEnd/>
          </a:ln>
        </p:spPr>
        <p:txBody>
          <a:bodyPr>
            <a:spAutoFit/>
          </a:bodyPr>
          <a:lstStyle/>
          <a:p>
            <a:r>
              <a:rPr lang="zh-CN" altLang="en-US" b="1">
                <a:solidFill>
                  <a:srgbClr val="0000CC"/>
                </a:solidFill>
                <a:ea typeface="宋体" pitchFamily="2" charset="-122"/>
              </a:rPr>
              <a:t>数学</a:t>
            </a:r>
            <a:r>
              <a:rPr lang="zh-CN" altLang="en-US">
                <a:ea typeface="宋体" pitchFamily="2" charset="-122"/>
              </a:rPr>
              <a:t>：</a:t>
            </a:r>
            <a:r>
              <a:rPr lang="zh-CN" altLang="en-US" b="1">
                <a:solidFill>
                  <a:srgbClr val="FF0000"/>
                </a:solidFill>
                <a:ea typeface="宋体" pitchFamily="2" charset="-122"/>
              </a:rPr>
              <a:t>算术</a:t>
            </a:r>
            <a:r>
              <a:rPr lang="zh-CN" altLang="en-US">
                <a:ea typeface="宋体" pitchFamily="2" charset="-122"/>
              </a:rPr>
              <a:t>或</a:t>
            </a:r>
            <a:r>
              <a:rPr lang="zh-CN" altLang="en-US" b="1">
                <a:solidFill>
                  <a:srgbClr val="FF0000"/>
                </a:solidFill>
                <a:ea typeface="宋体" pitchFamily="2" charset="-122"/>
              </a:rPr>
              <a:t>几何</a:t>
            </a:r>
            <a:r>
              <a:rPr lang="zh-CN" altLang="en-US">
                <a:ea typeface="宋体" pitchFamily="2" charset="-122"/>
              </a:rPr>
              <a:t>的方法描述</a:t>
            </a:r>
          </a:p>
        </p:txBody>
      </p:sp>
      <p:sp>
        <p:nvSpPr>
          <p:cNvPr id="117768" name="Text Box 9"/>
          <p:cNvSpPr txBox="1">
            <a:spLocks noChangeArrowheads="1"/>
          </p:cNvSpPr>
          <p:nvPr/>
        </p:nvSpPr>
        <p:spPr bwMode="auto">
          <a:xfrm>
            <a:off x="1979613" y="5229225"/>
            <a:ext cx="2447925" cy="579438"/>
          </a:xfrm>
          <a:prstGeom prst="rect">
            <a:avLst/>
          </a:prstGeom>
          <a:noFill/>
          <a:ln w="9525">
            <a:noFill/>
            <a:miter lim="800000"/>
            <a:headEnd/>
            <a:tailEnd/>
          </a:ln>
        </p:spPr>
        <p:txBody>
          <a:bodyPr>
            <a:spAutoFit/>
          </a:bodyPr>
          <a:lstStyle/>
          <a:p>
            <a:r>
              <a:rPr lang="zh-CN" altLang="en-US" b="1">
                <a:solidFill>
                  <a:srgbClr val="0000CC"/>
                </a:solidFill>
                <a:ea typeface="宋体" pitchFamily="2" charset="-122"/>
              </a:rPr>
              <a:t>数学</a:t>
            </a:r>
            <a:r>
              <a:rPr lang="zh-CN" altLang="en-US">
                <a:ea typeface="宋体" pitchFamily="2" charset="-122"/>
              </a:rPr>
              <a:t>：</a:t>
            </a:r>
            <a:r>
              <a:rPr lang="zh-CN" altLang="en-US" sz="3200" b="1">
                <a:solidFill>
                  <a:srgbClr val="FF0000"/>
                </a:solidFill>
                <a:ea typeface="宋体" pitchFamily="2" charset="-122"/>
              </a:rPr>
              <a:t>？</a:t>
            </a:r>
            <a:endParaRPr lang="zh-CN" altLang="en-US" sz="3200">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wipe(left)">
                                      <p:cBhvr>
                                        <p:cTn id="7" dur="500"/>
                                        <p:tgtEl>
                                          <p:spTgt spid="58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01" name="Group 24"/>
          <p:cNvGrpSpPr>
            <a:grpSpLocks/>
          </p:cNvGrpSpPr>
          <p:nvPr/>
        </p:nvGrpSpPr>
        <p:grpSpPr bwMode="auto">
          <a:xfrm>
            <a:off x="2466975" y="1731963"/>
            <a:ext cx="4038600" cy="381000"/>
            <a:chOff x="1536" y="2160"/>
            <a:chExt cx="2544" cy="240"/>
          </a:xfrm>
        </p:grpSpPr>
        <p:sp>
          <p:nvSpPr>
            <p:cNvPr id="33811" name="Oval 25"/>
            <p:cNvSpPr>
              <a:spLocks noChangeArrowheads="1"/>
            </p:cNvSpPr>
            <p:nvPr/>
          </p:nvSpPr>
          <p:spPr bwMode="auto">
            <a:xfrm>
              <a:off x="1536"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sp>
          <p:nvSpPr>
            <p:cNvPr id="33812" name="Oval 26"/>
            <p:cNvSpPr>
              <a:spLocks noChangeArrowheads="1"/>
            </p:cNvSpPr>
            <p:nvPr/>
          </p:nvSpPr>
          <p:spPr bwMode="auto">
            <a:xfrm>
              <a:off x="2256"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sp>
          <p:nvSpPr>
            <p:cNvPr id="33813" name="Oval 27"/>
            <p:cNvSpPr>
              <a:spLocks noChangeArrowheads="1"/>
            </p:cNvSpPr>
            <p:nvPr/>
          </p:nvSpPr>
          <p:spPr bwMode="auto">
            <a:xfrm>
              <a:off x="3024"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sp>
          <p:nvSpPr>
            <p:cNvPr id="33814" name="Oval 28"/>
            <p:cNvSpPr>
              <a:spLocks noChangeArrowheads="1"/>
            </p:cNvSpPr>
            <p:nvPr/>
          </p:nvSpPr>
          <p:spPr bwMode="auto">
            <a:xfrm>
              <a:off x="3840" y="2160"/>
              <a:ext cx="240" cy="240"/>
            </a:xfrm>
            <a:prstGeom prst="ellipse">
              <a:avLst/>
            </a:prstGeom>
            <a:solidFill>
              <a:srgbClr val="66FF33"/>
            </a:solidFill>
            <a:ln w="12700" cap="sq">
              <a:noFill/>
              <a:miter lim="800000"/>
              <a:headEnd type="none" w="sm" len="sm"/>
              <a:tailEnd type="none" w="sm" len="sm"/>
            </a:ln>
          </p:spPr>
          <p:txBody>
            <a:bodyPr wrap="none" anchor="ctr"/>
            <a:lstStyle/>
            <a:p>
              <a:endParaRPr lang="zh-CN" altLang="en-US"/>
            </a:p>
          </p:txBody>
        </p:sp>
      </p:grpSp>
      <p:grpSp>
        <p:nvGrpSpPr>
          <p:cNvPr id="33802" name="Group 29"/>
          <p:cNvGrpSpPr>
            <a:grpSpLocks/>
          </p:cNvGrpSpPr>
          <p:nvPr/>
        </p:nvGrpSpPr>
        <p:grpSpPr bwMode="auto">
          <a:xfrm>
            <a:off x="2771775" y="3789363"/>
            <a:ext cx="3352800" cy="762000"/>
            <a:chOff x="1776" y="2832"/>
            <a:chExt cx="2112" cy="480"/>
          </a:xfrm>
        </p:grpSpPr>
        <p:sp>
          <p:nvSpPr>
            <p:cNvPr id="33808" name="AutoShape 30"/>
            <p:cNvSpPr>
              <a:spLocks noChangeArrowheads="1"/>
            </p:cNvSpPr>
            <p:nvPr/>
          </p:nvSpPr>
          <p:spPr bwMode="auto">
            <a:xfrm>
              <a:off x="1776" y="2832"/>
              <a:ext cx="480" cy="480"/>
            </a:xfrm>
            <a:prstGeom prst="flowChartMagneticDisk">
              <a:avLst/>
            </a:prstGeom>
            <a:solidFill>
              <a:srgbClr val="DC5900"/>
            </a:solidFill>
            <a:ln w="12700" cap="sq">
              <a:solidFill>
                <a:srgbClr val="007A77"/>
              </a:solidFill>
              <a:miter lim="800000"/>
              <a:headEnd type="none" w="sm" len="sm"/>
              <a:tailEnd type="none" w="sm" len="sm"/>
            </a:ln>
          </p:spPr>
          <p:txBody>
            <a:bodyPr wrap="none" anchor="ctr"/>
            <a:lstStyle/>
            <a:p>
              <a:endParaRPr lang="zh-CN" altLang="en-US"/>
            </a:p>
          </p:txBody>
        </p:sp>
        <p:sp>
          <p:nvSpPr>
            <p:cNvPr id="33809" name="AutoShape 31"/>
            <p:cNvSpPr>
              <a:spLocks noChangeArrowheads="1"/>
            </p:cNvSpPr>
            <p:nvPr/>
          </p:nvSpPr>
          <p:spPr bwMode="auto">
            <a:xfrm>
              <a:off x="2592" y="2832"/>
              <a:ext cx="480" cy="480"/>
            </a:xfrm>
            <a:prstGeom prst="flowChartMagneticDisk">
              <a:avLst/>
            </a:prstGeom>
            <a:solidFill>
              <a:srgbClr val="DC5900"/>
            </a:solidFill>
            <a:ln w="12700" cap="sq">
              <a:solidFill>
                <a:srgbClr val="007A77"/>
              </a:solidFill>
              <a:miter lim="800000"/>
              <a:headEnd type="none" w="sm" len="sm"/>
              <a:tailEnd type="none" w="sm" len="sm"/>
            </a:ln>
          </p:spPr>
          <p:txBody>
            <a:bodyPr wrap="none" anchor="ctr"/>
            <a:lstStyle/>
            <a:p>
              <a:endParaRPr lang="zh-CN" altLang="en-US"/>
            </a:p>
          </p:txBody>
        </p:sp>
        <p:sp>
          <p:nvSpPr>
            <p:cNvPr id="33810" name="AutoShape 32"/>
            <p:cNvSpPr>
              <a:spLocks noChangeArrowheads="1"/>
            </p:cNvSpPr>
            <p:nvPr/>
          </p:nvSpPr>
          <p:spPr bwMode="auto">
            <a:xfrm>
              <a:off x="3408" y="2832"/>
              <a:ext cx="480" cy="480"/>
            </a:xfrm>
            <a:prstGeom prst="flowChartMagneticDisk">
              <a:avLst/>
            </a:prstGeom>
            <a:solidFill>
              <a:srgbClr val="DC5900"/>
            </a:solidFill>
            <a:ln w="12700" cap="sq">
              <a:solidFill>
                <a:srgbClr val="007A77"/>
              </a:solidFill>
              <a:miter lim="800000"/>
              <a:headEnd type="none" w="sm" len="sm"/>
              <a:tailEnd type="none" w="sm" len="sm"/>
            </a:ln>
          </p:spPr>
          <p:txBody>
            <a:bodyPr wrap="none" anchor="ctr"/>
            <a:lstStyle/>
            <a:p>
              <a:endParaRPr lang="zh-CN" altLang="en-US"/>
            </a:p>
          </p:txBody>
        </p:sp>
      </p:grpSp>
      <p:grpSp>
        <p:nvGrpSpPr>
          <p:cNvPr id="4" name="Group 33"/>
          <p:cNvGrpSpPr>
            <a:grpSpLocks/>
          </p:cNvGrpSpPr>
          <p:nvPr/>
        </p:nvGrpSpPr>
        <p:grpSpPr bwMode="auto">
          <a:xfrm>
            <a:off x="2619375" y="1808163"/>
            <a:ext cx="3886200" cy="2133600"/>
            <a:chOff x="1824" y="720"/>
            <a:chExt cx="2448" cy="1344"/>
          </a:xfrm>
        </p:grpSpPr>
        <p:graphicFrame>
          <p:nvGraphicFramePr>
            <p:cNvPr id="33800" name="Object 34"/>
            <p:cNvGraphicFramePr>
              <a:graphicFrameLocks noChangeAspect="1"/>
            </p:cNvGraphicFramePr>
            <p:nvPr/>
          </p:nvGraphicFramePr>
          <p:xfrm>
            <a:off x="1824" y="720"/>
            <a:ext cx="2448" cy="512"/>
          </p:xfrm>
          <a:graphic>
            <a:graphicData uri="http://schemas.openxmlformats.org/presentationml/2006/ole">
              <p:oleObj spid="_x0000_s33800" name="Equation" r:id="rId4" imgW="3657600" imgH="812520" progId="Equation.3">
                <p:embed/>
              </p:oleObj>
            </a:graphicData>
          </a:graphic>
        </p:graphicFrame>
        <p:sp>
          <p:nvSpPr>
            <p:cNvPr id="33807" name="Line 35"/>
            <p:cNvSpPr>
              <a:spLocks noChangeShapeType="1"/>
            </p:cNvSpPr>
            <p:nvPr/>
          </p:nvSpPr>
          <p:spPr bwMode="auto">
            <a:xfrm flipH="1">
              <a:off x="2160" y="1056"/>
              <a:ext cx="720" cy="1008"/>
            </a:xfrm>
            <a:prstGeom prst="line">
              <a:avLst/>
            </a:prstGeom>
            <a:noFill/>
            <a:ln w="19050" cap="sq">
              <a:solidFill>
                <a:srgbClr val="0000CC"/>
              </a:solidFill>
              <a:miter lim="800000"/>
              <a:headEnd type="none" w="sm" len="sm"/>
              <a:tailEnd type="triangle" w="sm" len="sm"/>
            </a:ln>
          </p:spPr>
          <p:txBody>
            <a:bodyPr wrap="none"/>
            <a:lstStyle/>
            <a:p>
              <a:endParaRPr lang="zh-CN" altLang="en-US"/>
            </a:p>
          </p:txBody>
        </p:sp>
      </p:grpSp>
      <p:graphicFrame>
        <p:nvGraphicFramePr>
          <p:cNvPr id="727076" name="Object 36"/>
          <p:cNvGraphicFramePr>
            <a:graphicFrameLocks noChangeAspect="1"/>
          </p:cNvGraphicFramePr>
          <p:nvPr/>
        </p:nvGraphicFramePr>
        <p:xfrm>
          <a:off x="2924175" y="4094163"/>
          <a:ext cx="571500" cy="406400"/>
        </p:xfrm>
        <a:graphic>
          <a:graphicData uri="http://schemas.openxmlformats.org/presentationml/2006/ole">
            <p:oleObj spid="_x0000_s33794" name="Equation" r:id="rId5" imgW="571320" imgH="406080" progId="Equation.3">
              <p:embed/>
            </p:oleObj>
          </a:graphicData>
        </a:graphic>
      </p:graphicFrame>
      <p:graphicFrame>
        <p:nvGraphicFramePr>
          <p:cNvPr id="727077" name="Object 37"/>
          <p:cNvGraphicFramePr>
            <a:graphicFrameLocks noChangeAspect="1"/>
          </p:cNvGraphicFramePr>
          <p:nvPr/>
        </p:nvGraphicFramePr>
        <p:xfrm>
          <a:off x="2695575" y="2570163"/>
          <a:ext cx="914400" cy="977900"/>
        </p:xfrm>
        <a:graphic>
          <a:graphicData uri="http://schemas.openxmlformats.org/presentationml/2006/ole">
            <p:oleObj spid="_x0000_s33795" name="Equation" r:id="rId6" imgW="914400" imgH="977760" progId="Equation.3">
              <p:embed/>
            </p:oleObj>
          </a:graphicData>
        </a:graphic>
      </p:graphicFrame>
      <p:sp>
        <p:nvSpPr>
          <p:cNvPr id="727078" name="Line 38"/>
          <p:cNvSpPr>
            <a:spLocks noChangeShapeType="1"/>
          </p:cNvSpPr>
          <p:nvPr/>
        </p:nvSpPr>
        <p:spPr bwMode="auto">
          <a:xfrm>
            <a:off x="4295775" y="2341563"/>
            <a:ext cx="228600" cy="1524000"/>
          </a:xfrm>
          <a:prstGeom prst="line">
            <a:avLst/>
          </a:prstGeom>
          <a:noFill/>
          <a:ln w="12700" cap="sq">
            <a:solidFill>
              <a:srgbClr val="0000CC"/>
            </a:solidFill>
            <a:miter lim="800000"/>
            <a:headEnd type="none" w="sm" len="sm"/>
            <a:tailEnd type="triangle" w="sm" len="sm"/>
          </a:ln>
        </p:spPr>
        <p:txBody>
          <a:bodyPr wrap="none"/>
          <a:lstStyle/>
          <a:p>
            <a:endParaRPr lang="zh-CN" altLang="en-US"/>
          </a:p>
        </p:txBody>
      </p:sp>
      <p:graphicFrame>
        <p:nvGraphicFramePr>
          <p:cNvPr id="727079" name="Object 39"/>
          <p:cNvGraphicFramePr>
            <a:graphicFrameLocks noChangeAspect="1"/>
          </p:cNvGraphicFramePr>
          <p:nvPr/>
        </p:nvGraphicFramePr>
        <p:xfrm>
          <a:off x="4219575" y="4094163"/>
          <a:ext cx="571500" cy="406400"/>
        </p:xfrm>
        <a:graphic>
          <a:graphicData uri="http://schemas.openxmlformats.org/presentationml/2006/ole">
            <p:oleObj spid="_x0000_s33796" name="Equation" r:id="rId7" imgW="571320" imgH="406080" progId="Equation.3">
              <p:embed/>
            </p:oleObj>
          </a:graphicData>
        </a:graphic>
      </p:graphicFrame>
      <p:graphicFrame>
        <p:nvGraphicFramePr>
          <p:cNvPr id="727080" name="Object 40"/>
          <p:cNvGraphicFramePr>
            <a:graphicFrameLocks noChangeAspect="1"/>
          </p:cNvGraphicFramePr>
          <p:nvPr/>
        </p:nvGraphicFramePr>
        <p:xfrm>
          <a:off x="4524375" y="2570163"/>
          <a:ext cx="914400" cy="977900"/>
        </p:xfrm>
        <a:graphic>
          <a:graphicData uri="http://schemas.openxmlformats.org/presentationml/2006/ole">
            <p:oleObj spid="_x0000_s33797" name="Equation" r:id="rId8" imgW="914400" imgH="977760" progId="Equation.3">
              <p:embed/>
            </p:oleObj>
          </a:graphicData>
        </a:graphic>
      </p:graphicFrame>
      <p:sp>
        <p:nvSpPr>
          <p:cNvPr id="727081" name="Rectangle 41"/>
          <p:cNvSpPr>
            <a:spLocks noChangeArrowheads="1"/>
          </p:cNvSpPr>
          <p:nvPr/>
        </p:nvSpPr>
        <p:spPr bwMode="auto">
          <a:xfrm>
            <a:off x="1323975" y="4856163"/>
            <a:ext cx="7010400" cy="5191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solidFill>
                  <a:srgbClr val="000000"/>
                </a:solidFill>
                <a:latin typeface="宋体" pitchFamily="2" charset="-122"/>
                <a:ea typeface="宋体" pitchFamily="2" charset="-122"/>
              </a:rPr>
              <a:t>因此第</a:t>
            </a:r>
            <a:r>
              <a:rPr lang="en-US" altLang="zh-CN" b="1">
                <a:solidFill>
                  <a:srgbClr val="000000"/>
                </a:solidFill>
                <a:ea typeface="宋体" pitchFamily="2" charset="-122"/>
              </a:rPr>
              <a:t>1</a:t>
            </a:r>
            <a:r>
              <a:rPr lang="zh-CN" altLang="en-US" b="1">
                <a:solidFill>
                  <a:srgbClr val="000000"/>
                </a:solidFill>
                <a:ea typeface="宋体" pitchFamily="2" charset="-122"/>
              </a:rPr>
              <a:t>、</a:t>
            </a:r>
            <a:r>
              <a:rPr lang="en-US" altLang="zh-CN" b="1">
                <a:solidFill>
                  <a:srgbClr val="000000"/>
                </a:solidFill>
                <a:ea typeface="宋体" pitchFamily="2" charset="-122"/>
              </a:rPr>
              <a:t>2</a:t>
            </a:r>
            <a:r>
              <a:rPr lang="zh-CN" altLang="en-US" b="1">
                <a:solidFill>
                  <a:srgbClr val="000000"/>
                </a:solidFill>
                <a:ea typeface="宋体" pitchFamily="2" charset="-122"/>
              </a:rPr>
              <a:t>个杯子中各有两个球的概率为</a:t>
            </a:r>
          </a:p>
        </p:txBody>
      </p:sp>
      <p:graphicFrame>
        <p:nvGraphicFramePr>
          <p:cNvPr id="727082" name="Object 42"/>
          <p:cNvGraphicFramePr>
            <a:graphicFrameLocks noChangeAspect="1"/>
          </p:cNvGraphicFramePr>
          <p:nvPr/>
        </p:nvGraphicFramePr>
        <p:xfrm>
          <a:off x="1552575" y="5618163"/>
          <a:ext cx="2298700" cy="977900"/>
        </p:xfrm>
        <a:graphic>
          <a:graphicData uri="http://schemas.openxmlformats.org/presentationml/2006/ole">
            <p:oleObj spid="_x0000_s33798" name="Equation" r:id="rId9" imgW="2298600" imgH="977760" progId="Equation.3">
              <p:embed/>
            </p:oleObj>
          </a:graphicData>
        </a:graphic>
      </p:graphicFrame>
      <p:graphicFrame>
        <p:nvGraphicFramePr>
          <p:cNvPr id="727083" name="Object 43"/>
          <p:cNvGraphicFramePr>
            <a:graphicFrameLocks noChangeAspect="1"/>
          </p:cNvGraphicFramePr>
          <p:nvPr/>
        </p:nvGraphicFramePr>
        <p:xfrm>
          <a:off x="3914775" y="5694363"/>
          <a:ext cx="825500" cy="825500"/>
        </p:xfrm>
        <a:graphic>
          <a:graphicData uri="http://schemas.openxmlformats.org/presentationml/2006/ole">
            <p:oleObj spid="_x0000_s33799" name="Equation" r:id="rId10" imgW="825480" imgH="825480" progId="Equation.3">
              <p:embed/>
            </p:oleObj>
          </a:graphicData>
        </a:graphic>
      </p:graphicFrame>
      <p:sp>
        <p:nvSpPr>
          <p:cNvPr id="33806" name="Rectangle 4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076"/>
                                        </p:tgtEl>
                                        <p:attrNameLst>
                                          <p:attrName>style.visibility</p:attrName>
                                        </p:attrNameLst>
                                      </p:cBhvr>
                                      <p:to>
                                        <p:strVal val="visible"/>
                                      </p:to>
                                    </p:set>
                                    <p:animEffect transition="in" filter="wipe(left)">
                                      <p:cBhvr>
                                        <p:cTn id="12" dur="500"/>
                                        <p:tgtEl>
                                          <p:spTgt spid="727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77"/>
                                        </p:tgtEl>
                                        <p:attrNameLst>
                                          <p:attrName>style.visibility</p:attrName>
                                        </p:attrNameLst>
                                      </p:cBhvr>
                                      <p:to>
                                        <p:strVal val="visible"/>
                                      </p:to>
                                    </p:set>
                                    <p:animEffect transition="in" filter="wipe(left)">
                                      <p:cBhvr>
                                        <p:cTn id="17" dur="500"/>
                                        <p:tgtEl>
                                          <p:spTgt spid="7270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27078"/>
                                        </p:tgtEl>
                                        <p:attrNameLst>
                                          <p:attrName>style.visibility</p:attrName>
                                        </p:attrNameLst>
                                      </p:cBhvr>
                                      <p:to>
                                        <p:strVal val="visible"/>
                                      </p:to>
                                    </p:set>
                                    <p:animEffect transition="in" filter="wipe(up)">
                                      <p:cBhvr>
                                        <p:cTn id="22" dur="500"/>
                                        <p:tgtEl>
                                          <p:spTgt spid="7270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27079"/>
                                        </p:tgtEl>
                                        <p:attrNameLst>
                                          <p:attrName>style.visibility</p:attrName>
                                        </p:attrNameLst>
                                      </p:cBhvr>
                                      <p:to>
                                        <p:strVal val="visible"/>
                                      </p:to>
                                    </p:set>
                                    <p:animEffect transition="in" filter="wipe(up)">
                                      <p:cBhvr>
                                        <p:cTn id="27" dur="500"/>
                                        <p:tgtEl>
                                          <p:spTgt spid="7270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27080"/>
                                        </p:tgtEl>
                                        <p:attrNameLst>
                                          <p:attrName>style.visibility</p:attrName>
                                        </p:attrNameLst>
                                      </p:cBhvr>
                                      <p:to>
                                        <p:strVal val="visible"/>
                                      </p:to>
                                    </p:set>
                                    <p:animEffect transition="in" filter="wipe(left)">
                                      <p:cBhvr>
                                        <p:cTn id="32" dur="500"/>
                                        <p:tgtEl>
                                          <p:spTgt spid="7270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727081"/>
                                        </p:tgtEl>
                                        <p:attrNameLst>
                                          <p:attrName>style.visibility</p:attrName>
                                        </p:attrNameLst>
                                      </p:cBhvr>
                                      <p:to>
                                        <p:strVal val="visible"/>
                                      </p:to>
                                    </p:set>
                                    <p:animEffect transition="in" filter="wipe(left)">
                                      <p:cBhvr>
                                        <p:cTn id="37" dur="75"/>
                                        <p:tgtEl>
                                          <p:spTgt spid="7270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27082"/>
                                        </p:tgtEl>
                                        <p:attrNameLst>
                                          <p:attrName>style.visibility</p:attrName>
                                        </p:attrNameLst>
                                      </p:cBhvr>
                                      <p:to>
                                        <p:strVal val="visible"/>
                                      </p:to>
                                    </p:set>
                                    <p:animEffect transition="in" filter="wipe(left)">
                                      <p:cBhvr>
                                        <p:cTn id="42" dur="500"/>
                                        <p:tgtEl>
                                          <p:spTgt spid="7270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27083"/>
                                        </p:tgtEl>
                                        <p:attrNameLst>
                                          <p:attrName>style.visibility</p:attrName>
                                        </p:attrNameLst>
                                      </p:cBhvr>
                                      <p:to>
                                        <p:strVal val="visible"/>
                                      </p:to>
                                    </p:set>
                                    <p:animEffect transition="in" filter="wipe(left)">
                                      <p:cBhvr>
                                        <p:cTn id="47" dur="500"/>
                                        <p:tgtEl>
                                          <p:spTgt spid="727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8" grpId="0" animBg="1"/>
      <p:bldP spid="72708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704517" name="Rectangle 5"/>
          <p:cNvSpPr>
            <a:spLocks noChangeArrowheads="1"/>
          </p:cNvSpPr>
          <p:nvPr/>
        </p:nvSpPr>
        <p:spPr bwMode="auto">
          <a:xfrm>
            <a:off x="1143000" y="1628775"/>
            <a:ext cx="8001000" cy="1520825"/>
          </a:xfrm>
          <a:prstGeom prst="rect">
            <a:avLst/>
          </a:prstGeom>
          <a:noFill/>
          <a:ln w="12700" cap="sq">
            <a:noFill/>
            <a:miter lim="800000"/>
            <a:headEnd type="none" w="sm" len="sm"/>
            <a:tailEnd type="none" w="sm" len="sm"/>
          </a:ln>
        </p:spPr>
        <p:txBody>
          <a:bodyPr>
            <a:spAutoFit/>
          </a:bodyPr>
          <a:lstStyle/>
          <a:p>
            <a:pPr>
              <a:lnSpc>
                <a:spcPct val="105000"/>
              </a:lnSpc>
              <a:spcBef>
                <a:spcPct val="10000"/>
              </a:spcBef>
            </a:pPr>
            <a:r>
              <a:rPr lang="zh-CN" altLang="en-US" b="1">
                <a:solidFill>
                  <a:srgbClr val="2736F7"/>
                </a:solidFill>
                <a:latin typeface="黑体" pitchFamily="49" charset="-122"/>
                <a:ea typeface="黑体" pitchFamily="49" charset="-122"/>
              </a:rPr>
              <a:t>问题</a:t>
            </a:r>
            <a:r>
              <a:rPr lang="en-US" altLang="zh-CN" b="1">
                <a:solidFill>
                  <a:srgbClr val="2736F7"/>
                </a:solidFill>
                <a:latin typeface="黑体" pitchFamily="49" charset="-122"/>
                <a:ea typeface="黑体" pitchFamily="49" charset="-122"/>
              </a:rPr>
              <a:t>  </a:t>
            </a:r>
            <a:r>
              <a:rPr lang="zh-CN" altLang="en-US" b="1">
                <a:solidFill>
                  <a:srgbClr val="000000"/>
                </a:solidFill>
                <a:latin typeface="宋体" pitchFamily="2" charset="-122"/>
                <a:ea typeface="宋体" pitchFamily="2" charset="-122"/>
              </a:rPr>
              <a:t>把</a:t>
            </a:r>
            <a:r>
              <a:rPr lang="zh-CN" altLang="en-US" b="1">
                <a:solidFill>
                  <a:srgbClr val="000000"/>
                </a:solidFill>
                <a:ea typeface="宋体" pitchFamily="2" charset="-122"/>
              </a:rPr>
              <a:t> </a:t>
            </a:r>
            <a:r>
              <a:rPr lang="en-US" altLang="zh-CN" b="1">
                <a:solidFill>
                  <a:srgbClr val="000000"/>
                </a:solidFill>
                <a:ea typeface="宋体" pitchFamily="2" charset="-122"/>
              </a:rPr>
              <a:t>3 </a:t>
            </a:r>
            <a:r>
              <a:rPr lang="zh-CN" altLang="en-US" b="1">
                <a:solidFill>
                  <a:srgbClr val="000000"/>
                </a:solidFill>
                <a:latin typeface="宋体" pitchFamily="2" charset="-122"/>
                <a:ea typeface="宋体" pitchFamily="2" charset="-122"/>
              </a:rPr>
              <a:t>个球放到</a:t>
            </a:r>
            <a:r>
              <a:rPr lang="zh-CN" altLang="en-US" b="1">
                <a:solidFill>
                  <a:srgbClr val="000000"/>
                </a:solidFill>
                <a:ea typeface="宋体" pitchFamily="2" charset="-122"/>
              </a:rPr>
              <a:t> </a:t>
            </a:r>
            <a:r>
              <a:rPr lang="en-US" altLang="zh-CN" b="1">
                <a:solidFill>
                  <a:srgbClr val="000000"/>
                </a:solidFill>
                <a:ea typeface="宋体" pitchFamily="2" charset="-122"/>
              </a:rPr>
              <a:t>2</a:t>
            </a:r>
            <a:r>
              <a:rPr lang="zh-CN" altLang="en-US" b="1">
                <a:solidFill>
                  <a:srgbClr val="000000"/>
                </a:solidFill>
                <a:latin typeface="宋体" pitchFamily="2" charset="-122"/>
                <a:ea typeface="宋体" pitchFamily="2" charset="-122"/>
              </a:rPr>
              <a:t>个杯子中去</a:t>
            </a:r>
            <a:r>
              <a:rPr lang="en-US" altLang="zh-CN" b="1">
                <a:solidFill>
                  <a:srgbClr val="000000"/>
                </a:solidFill>
                <a:ea typeface="宋体" pitchFamily="2" charset="-122"/>
              </a:rPr>
              <a:t>,</a:t>
            </a:r>
            <a:r>
              <a:rPr lang="zh-CN" altLang="en-US" b="1">
                <a:solidFill>
                  <a:srgbClr val="000000"/>
                </a:solidFill>
                <a:latin typeface="宋体" pitchFamily="2" charset="-122"/>
                <a:ea typeface="宋体" pitchFamily="2" charset="-122"/>
              </a:rPr>
              <a:t>求第</a:t>
            </a:r>
            <a:r>
              <a:rPr lang="en-US" altLang="zh-CN" b="1">
                <a:solidFill>
                  <a:srgbClr val="000000"/>
                </a:solidFill>
                <a:latin typeface="宋体" pitchFamily="2" charset="-122"/>
                <a:ea typeface="宋体" pitchFamily="2" charset="-122"/>
              </a:rPr>
              <a:t>1</a:t>
            </a:r>
            <a:r>
              <a:rPr lang="zh-CN" altLang="en-US" b="1">
                <a:solidFill>
                  <a:srgbClr val="000000"/>
                </a:solidFill>
                <a:ea typeface="宋体" pitchFamily="2" charset="-122"/>
              </a:rPr>
              <a:t>个</a:t>
            </a:r>
          </a:p>
          <a:p>
            <a:pPr>
              <a:lnSpc>
                <a:spcPct val="105000"/>
              </a:lnSpc>
              <a:spcBef>
                <a:spcPct val="10000"/>
              </a:spcBef>
            </a:pPr>
            <a:r>
              <a:rPr lang="zh-CN" altLang="en-US" b="1">
                <a:solidFill>
                  <a:srgbClr val="000000"/>
                </a:solidFill>
                <a:ea typeface="宋体" pitchFamily="2" charset="-122"/>
              </a:rPr>
              <a:t>杯子中有两个球的概率</a:t>
            </a:r>
            <a:r>
              <a:rPr lang="en-US" altLang="zh-CN" b="1">
                <a:solidFill>
                  <a:srgbClr val="000000"/>
                </a:solidFill>
                <a:ea typeface="宋体" pitchFamily="2" charset="-122"/>
              </a:rPr>
              <a:t>, </a:t>
            </a:r>
            <a:r>
              <a:rPr lang="zh-CN" altLang="en-US" b="1">
                <a:solidFill>
                  <a:srgbClr val="000000"/>
                </a:solidFill>
                <a:ea typeface="宋体" pitchFamily="2" charset="-122"/>
              </a:rPr>
              <a:t>其中假设每个杯子可</a:t>
            </a:r>
          </a:p>
          <a:p>
            <a:pPr>
              <a:lnSpc>
                <a:spcPct val="105000"/>
              </a:lnSpc>
              <a:spcBef>
                <a:spcPct val="10000"/>
              </a:spcBef>
            </a:pPr>
            <a:r>
              <a:rPr lang="zh-CN" altLang="en-US" b="1">
                <a:solidFill>
                  <a:srgbClr val="000000"/>
                </a:solidFill>
                <a:ea typeface="宋体" pitchFamily="2" charset="-122"/>
              </a:rPr>
              <a:t>放任意多个球</a:t>
            </a:r>
            <a:r>
              <a:rPr lang="en-US" altLang="zh-CN" b="1">
                <a:solidFill>
                  <a:srgbClr val="000000"/>
                </a:solidFill>
                <a:ea typeface="宋体" pitchFamily="2" charset="-122"/>
              </a:rPr>
              <a:t>. </a:t>
            </a:r>
            <a:r>
              <a:rPr lang="en-US" altLang="zh-CN" b="1">
                <a:solidFill>
                  <a:srgbClr val="000000"/>
                </a:solidFill>
                <a:latin typeface="黑体" pitchFamily="49" charset="-122"/>
                <a:ea typeface="黑体" pitchFamily="49" charset="-122"/>
              </a:rPr>
              <a:t> </a:t>
            </a:r>
          </a:p>
        </p:txBody>
      </p:sp>
      <p:sp>
        <p:nvSpPr>
          <p:cNvPr id="34825" name="Text Box 7"/>
          <p:cNvSpPr txBox="1">
            <a:spLocks noChangeArrowheads="1"/>
          </p:cNvSpPr>
          <p:nvPr/>
        </p:nvSpPr>
        <p:spPr bwMode="auto">
          <a:xfrm>
            <a:off x="1166813" y="3173413"/>
            <a:ext cx="895350" cy="519112"/>
          </a:xfrm>
          <a:prstGeom prst="rect">
            <a:avLst/>
          </a:prstGeom>
          <a:noFill/>
          <a:ln w="9525">
            <a:noFill/>
            <a:miter lim="800000"/>
            <a:headEnd/>
            <a:tailEnd/>
          </a:ln>
        </p:spPr>
        <p:txBody>
          <a:bodyPr wrap="none">
            <a:spAutoFit/>
          </a:bodyPr>
          <a:lstStyle/>
          <a:p>
            <a:r>
              <a:rPr lang="zh-CN" altLang="en-US">
                <a:solidFill>
                  <a:srgbClr val="0000CC"/>
                </a:solidFill>
              </a:rPr>
              <a:t>解：</a:t>
            </a:r>
          </a:p>
        </p:txBody>
      </p:sp>
      <p:sp>
        <p:nvSpPr>
          <p:cNvPr id="12" name="Text Box 11"/>
          <p:cNvSpPr txBox="1">
            <a:spLocks noChangeArrowheads="1"/>
          </p:cNvSpPr>
          <p:nvPr/>
        </p:nvSpPr>
        <p:spPr bwMode="auto">
          <a:xfrm>
            <a:off x="2203471" y="3643314"/>
            <a:ext cx="2684462" cy="519113"/>
          </a:xfrm>
          <a:prstGeom prst="rect">
            <a:avLst/>
          </a:prstGeom>
          <a:noFill/>
          <a:ln w="9525">
            <a:noFill/>
            <a:miter lim="800000"/>
            <a:headEnd/>
            <a:tailEnd/>
          </a:ln>
        </p:spPr>
        <p:txBody>
          <a:bodyPr wrap="none">
            <a:spAutoFit/>
          </a:bodyPr>
          <a:lstStyle/>
          <a:p>
            <a:r>
              <a:rPr lang="zh-CN" altLang="en-US" b="1" dirty="0">
                <a:solidFill>
                  <a:srgbClr val="0000CC"/>
                </a:solidFill>
                <a:ea typeface="宋体" pitchFamily="2" charset="-122"/>
              </a:rPr>
              <a:t>样品空间总数：</a:t>
            </a:r>
          </a:p>
        </p:txBody>
      </p:sp>
      <p:graphicFrame>
        <p:nvGraphicFramePr>
          <p:cNvPr id="13" name="Object 12"/>
          <p:cNvGraphicFramePr>
            <a:graphicFrameLocks noChangeAspect="1"/>
          </p:cNvGraphicFramePr>
          <p:nvPr/>
        </p:nvGraphicFramePr>
        <p:xfrm>
          <a:off x="4795858" y="3656014"/>
          <a:ext cx="2705100" cy="623888"/>
        </p:xfrm>
        <a:graphic>
          <a:graphicData uri="http://schemas.openxmlformats.org/presentationml/2006/ole">
            <p:oleObj spid="_x0000_s34823" name="Equation" r:id="rId4" imgW="990360" imgH="228600" progId="Equation.3">
              <p:embed/>
            </p:oleObj>
          </a:graphicData>
        </a:graphic>
      </p:graphicFrame>
      <p:sp>
        <p:nvSpPr>
          <p:cNvPr id="14" name="Text Box 13"/>
          <p:cNvSpPr txBox="1">
            <a:spLocks noChangeArrowheads="1"/>
          </p:cNvSpPr>
          <p:nvPr/>
        </p:nvSpPr>
        <p:spPr bwMode="auto">
          <a:xfrm>
            <a:off x="2059008" y="4448177"/>
            <a:ext cx="3578225" cy="519112"/>
          </a:xfrm>
          <a:prstGeom prst="rect">
            <a:avLst/>
          </a:prstGeom>
          <a:noFill/>
          <a:ln w="9525">
            <a:noFill/>
            <a:miter lim="800000"/>
            <a:headEnd/>
            <a:tailEnd/>
          </a:ln>
        </p:spPr>
        <p:txBody>
          <a:bodyPr wrap="none">
            <a:spAutoFit/>
          </a:bodyPr>
          <a:lstStyle/>
          <a:p>
            <a:r>
              <a:rPr lang="zh-CN" altLang="en-US" b="1">
                <a:solidFill>
                  <a:srgbClr val="41F141"/>
                </a:solidFill>
                <a:latin typeface="宋体" pitchFamily="2" charset="-122"/>
                <a:ea typeface="宋体" pitchFamily="2" charset="-122"/>
              </a:rPr>
              <a:t>第一个杯子有</a:t>
            </a:r>
            <a:r>
              <a:rPr lang="en-US" altLang="zh-CN" b="1">
                <a:solidFill>
                  <a:srgbClr val="41F141"/>
                </a:solidFill>
                <a:latin typeface="宋体" pitchFamily="2" charset="-122"/>
                <a:ea typeface="宋体" pitchFamily="2" charset="-122"/>
              </a:rPr>
              <a:t>2</a:t>
            </a:r>
            <a:r>
              <a:rPr lang="zh-CN" altLang="en-US" b="1">
                <a:solidFill>
                  <a:srgbClr val="41F141"/>
                </a:solidFill>
                <a:latin typeface="宋体" pitchFamily="2" charset="-122"/>
                <a:ea typeface="宋体" pitchFamily="2" charset="-122"/>
              </a:rPr>
              <a:t>个球：</a:t>
            </a:r>
          </a:p>
        </p:txBody>
      </p:sp>
      <p:graphicFrame>
        <p:nvGraphicFramePr>
          <p:cNvPr id="15" name="Object 14"/>
          <p:cNvGraphicFramePr>
            <a:graphicFrameLocks noChangeAspect="1"/>
          </p:cNvGraphicFramePr>
          <p:nvPr/>
        </p:nvGraphicFramePr>
        <p:xfrm>
          <a:off x="5659458" y="4376739"/>
          <a:ext cx="1368425" cy="712788"/>
        </p:xfrm>
        <a:graphic>
          <a:graphicData uri="http://schemas.openxmlformats.org/presentationml/2006/ole">
            <p:oleObj spid="_x0000_s34824" name="Equation" r:id="rId5" imgW="457200" imgH="241300" progId="Equation.3">
              <p:embed/>
            </p:oleObj>
          </a:graphicData>
        </a:graphic>
      </p:graphicFrame>
      <p:sp>
        <p:nvSpPr>
          <p:cNvPr id="16" name="Text Box 16"/>
          <p:cNvSpPr txBox="1">
            <a:spLocks noChangeArrowheads="1"/>
          </p:cNvSpPr>
          <p:nvPr/>
        </p:nvSpPr>
        <p:spPr bwMode="auto">
          <a:xfrm>
            <a:off x="2419371" y="5097464"/>
            <a:ext cx="2087562" cy="519113"/>
          </a:xfrm>
          <a:prstGeom prst="rect">
            <a:avLst/>
          </a:prstGeom>
          <a:noFill/>
          <a:ln w="9525">
            <a:noFill/>
            <a:miter lim="800000"/>
            <a:headEnd/>
            <a:tailEnd/>
          </a:ln>
        </p:spPr>
        <p:txBody>
          <a:bodyPr>
            <a:spAutoFit/>
          </a:bodyPr>
          <a:lstStyle/>
          <a:p>
            <a:r>
              <a:rPr lang="zh-CN" altLang="en-US" b="1">
                <a:solidFill>
                  <a:srgbClr val="FF0000"/>
                </a:solidFill>
                <a:ea typeface="宋体" pitchFamily="2" charset="-122"/>
              </a:rPr>
              <a:t>概率</a:t>
            </a:r>
            <a:r>
              <a:rPr lang="zh-CN" altLang="en-US"/>
              <a:t>：</a:t>
            </a:r>
            <a:r>
              <a:rPr lang="en-US" altLang="zh-CN"/>
              <a:t>3/8</a:t>
            </a:r>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4517"/>
                                        </p:tgtEl>
                                        <p:attrNameLst>
                                          <p:attrName>style.visibility</p:attrName>
                                        </p:attrNameLst>
                                      </p:cBhvr>
                                      <p:to>
                                        <p:strVal val="visible"/>
                                      </p:to>
                                    </p:set>
                                    <p:animEffect transition="in" filter="wipe(left)">
                                      <p:cBhvr>
                                        <p:cTn id="7" dur="500"/>
                                        <p:tgtEl>
                                          <p:spTgt spid="704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5"/>
          <p:cNvGraphicFramePr>
            <a:graphicFrameLocks noChangeAspect="1"/>
          </p:cNvGraphicFramePr>
          <p:nvPr/>
        </p:nvGraphicFramePr>
        <p:xfrm>
          <a:off x="971550" y="620713"/>
          <a:ext cx="8172450" cy="542925"/>
        </p:xfrm>
        <a:graphic>
          <a:graphicData uri="http://schemas.openxmlformats.org/presentationml/2006/ole">
            <p:oleObj spid="_x0000_s36866" name="Equation" r:id="rId4" imgW="3251160" imgH="215640" progId="Equation.3">
              <p:embed/>
            </p:oleObj>
          </a:graphicData>
        </a:graphic>
      </p:graphicFrame>
      <p:graphicFrame>
        <p:nvGraphicFramePr>
          <p:cNvPr id="36867" name="Object 6"/>
          <p:cNvGraphicFramePr>
            <a:graphicFrameLocks noChangeAspect="1"/>
          </p:cNvGraphicFramePr>
          <p:nvPr/>
        </p:nvGraphicFramePr>
        <p:xfrm>
          <a:off x="971550" y="1125538"/>
          <a:ext cx="5240338" cy="517525"/>
        </p:xfrm>
        <a:graphic>
          <a:graphicData uri="http://schemas.openxmlformats.org/presentationml/2006/ole">
            <p:oleObj spid="_x0000_s36867" name="Equation" r:id="rId5" imgW="2184120" imgH="215640" progId="Equation.3">
              <p:embed/>
            </p:oleObj>
          </a:graphicData>
        </a:graphic>
      </p:graphicFrame>
      <p:graphicFrame>
        <p:nvGraphicFramePr>
          <p:cNvPr id="36868" name="Object 7"/>
          <p:cNvGraphicFramePr>
            <a:graphicFrameLocks noChangeAspect="1"/>
          </p:cNvGraphicFramePr>
          <p:nvPr/>
        </p:nvGraphicFramePr>
        <p:xfrm>
          <a:off x="1576388" y="1803400"/>
          <a:ext cx="6578600" cy="431800"/>
        </p:xfrm>
        <a:graphic>
          <a:graphicData uri="http://schemas.openxmlformats.org/presentationml/2006/ole">
            <p:oleObj spid="_x0000_s36868" name="Equation" r:id="rId6" imgW="6578280" imgH="431640" progId="Equation.3">
              <p:embed/>
            </p:oleObj>
          </a:graphicData>
        </a:graphic>
      </p:graphicFrame>
      <p:graphicFrame>
        <p:nvGraphicFramePr>
          <p:cNvPr id="36869" name="Object 8"/>
          <p:cNvGraphicFramePr>
            <a:graphicFrameLocks noChangeAspect="1"/>
          </p:cNvGraphicFramePr>
          <p:nvPr/>
        </p:nvGraphicFramePr>
        <p:xfrm>
          <a:off x="1563688" y="2387600"/>
          <a:ext cx="6070600" cy="431800"/>
        </p:xfrm>
        <a:graphic>
          <a:graphicData uri="http://schemas.openxmlformats.org/presentationml/2006/ole">
            <p:oleObj spid="_x0000_s36869" name="Equation" r:id="rId7" imgW="6070320" imgH="431640" progId="Equation.3">
              <p:embed/>
            </p:oleObj>
          </a:graphicData>
        </a:graphic>
      </p:graphicFrame>
      <p:graphicFrame>
        <p:nvGraphicFramePr>
          <p:cNvPr id="708617" name="Object 9"/>
          <p:cNvGraphicFramePr>
            <a:graphicFrameLocks noChangeAspect="1"/>
          </p:cNvGraphicFramePr>
          <p:nvPr/>
        </p:nvGraphicFramePr>
        <p:xfrm>
          <a:off x="1589088" y="3035300"/>
          <a:ext cx="469900" cy="393700"/>
        </p:xfrm>
        <a:graphic>
          <a:graphicData uri="http://schemas.openxmlformats.org/presentationml/2006/ole">
            <p:oleObj spid="_x0000_s36870" name="Equation" r:id="rId8" imgW="469800" imgH="393480" progId="Equation.3">
              <p:embed/>
            </p:oleObj>
          </a:graphicData>
        </a:graphic>
      </p:graphicFrame>
      <p:graphicFrame>
        <p:nvGraphicFramePr>
          <p:cNvPr id="708618" name="Object 10"/>
          <p:cNvGraphicFramePr>
            <a:graphicFrameLocks noChangeAspect="1"/>
          </p:cNvGraphicFramePr>
          <p:nvPr/>
        </p:nvGraphicFramePr>
        <p:xfrm>
          <a:off x="2173288" y="2997200"/>
          <a:ext cx="6743700" cy="419100"/>
        </p:xfrm>
        <a:graphic>
          <a:graphicData uri="http://schemas.openxmlformats.org/presentationml/2006/ole">
            <p:oleObj spid="_x0000_s36871" name="Equation" r:id="rId9" imgW="6743520" imgH="419040" progId="Equation.3">
              <p:embed/>
            </p:oleObj>
          </a:graphicData>
        </a:graphic>
      </p:graphicFrame>
      <p:grpSp>
        <p:nvGrpSpPr>
          <p:cNvPr id="2" name="Group 11"/>
          <p:cNvGrpSpPr>
            <a:grpSpLocks/>
          </p:cNvGrpSpPr>
          <p:nvPr/>
        </p:nvGrpSpPr>
        <p:grpSpPr bwMode="auto">
          <a:xfrm>
            <a:off x="1116013" y="3573463"/>
            <a:ext cx="6261100" cy="450850"/>
            <a:chOff x="536" y="2560"/>
            <a:chExt cx="3944" cy="284"/>
          </a:xfrm>
        </p:grpSpPr>
        <p:graphicFrame>
          <p:nvGraphicFramePr>
            <p:cNvPr id="36880" name="Object 12"/>
            <p:cNvGraphicFramePr>
              <a:graphicFrameLocks noChangeAspect="1"/>
            </p:cNvGraphicFramePr>
            <p:nvPr/>
          </p:nvGraphicFramePr>
          <p:xfrm>
            <a:off x="536" y="2560"/>
            <a:ext cx="2344" cy="280"/>
          </p:xfrm>
          <a:graphic>
            <a:graphicData uri="http://schemas.openxmlformats.org/presentationml/2006/ole">
              <p:oleObj spid="_x0000_s36880" name="Equation" r:id="rId10" imgW="3720960" imgH="444240" progId="Equation.3">
                <p:embed/>
              </p:oleObj>
            </a:graphicData>
          </a:graphic>
        </p:graphicFrame>
        <p:graphicFrame>
          <p:nvGraphicFramePr>
            <p:cNvPr id="36881" name="Object 13"/>
            <p:cNvGraphicFramePr>
              <a:graphicFrameLocks noChangeAspect="1"/>
            </p:cNvGraphicFramePr>
            <p:nvPr/>
          </p:nvGraphicFramePr>
          <p:xfrm>
            <a:off x="2832" y="2596"/>
            <a:ext cx="1648" cy="248"/>
          </p:xfrm>
          <a:graphic>
            <a:graphicData uri="http://schemas.openxmlformats.org/presentationml/2006/ole">
              <p:oleObj spid="_x0000_s36881" name="Equation" r:id="rId11" imgW="2616120" imgH="393480" progId="Equation.3">
                <p:embed/>
              </p:oleObj>
            </a:graphicData>
          </a:graphic>
        </p:graphicFrame>
      </p:grpSp>
      <p:graphicFrame>
        <p:nvGraphicFramePr>
          <p:cNvPr id="708622" name="Object 14"/>
          <p:cNvGraphicFramePr>
            <a:graphicFrameLocks noChangeAspect="1"/>
          </p:cNvGraphicFramePr>
          <p:nvPr/>
        </p:nvGraphicFramePr>
        <p:xfrm>
          <a:off x="7451725" y="3644900"/>
          <a:ext cx="609600" cy="393700"/>
        </p:xfrm>
        <a:graphic>
          <a:graphicData uri="http://schemas.openxmlformats.org/presentationml/2006/ole">
            <p:oleObj spid="_x0000_s36872" name="Equation" r:id="rId12" imgW="609480" imgH="393480" progId="Equation.3">
              <p:embed/>
            </p:oleObj>
          </a:graphicData>
        </a:graphic>
      </p:graphicFrame>
      <p:graphicFrame>
        <p:nvGraphicFramePr>
          <p:cNvPr id="708623" name="Object 15"/>
          <p:cNvGraphicFramePr>
            <a:graphicFrameLocks noChangeAspect="1"/>
          </p:cNvGraphicFramePr>
          <p:nvPr/>
        </p:nvGraphicFramePr>
        <p:xfrm>
          <a:off x="1570038" y="4192588"/>
          <a:ext cx="4445000" cy="393700"/>
        </p:xfrm>
        <a:graphic>
          <a:graphicData uri="http://schemas.openxmlformats.org/presentationml/2006/ole">
            <p:oleObj spid="_x0000_s36873" name="Equation" r:id="rId13" imgW="4444920" imgH="393480" progId="Equation.3">
              <p:embed/>
            </p:oleObj>
          </a:graphicData>
        </a:graphic>
      </p:graphicFrame>
      <p:graphicFrame>
        <p:nvGraphicFramePr>
          <p:cNvPr id="708624" name="Object 16"/>
          <p:cNvGraphicFramePr>
            <a:graphicFrameLocks noChangeAspect="1"/>
          </p:cNvGraphicFramePr>
          <p:nvPr/>
        </p:nvGraphicFramePr>
        <p:xfrm>
          <a:off x="6173788" y="4195763"/>
          <a:ext cx="406400" cy="317500"/>
        </p:xfrm>
        <a:graphic>
          <a:graphicData uri="http://schemas.openxmlformats.org/presentationml/2006/ole">
            <p:oleObj spid="_x0000_s36874" name="Equation" r:id="rId14" imgW="406080" imgH="317160" progId="Equation.3">
              <p:embed/>
            </p:oleObj>
          </a:graphicData>
        </a:graphic>
      </p:graphicFrame>
      <p:graphicFrame>
        <p:nvGraphicFramePr>
          <p:cNvPr id="708625" name="Object 17"/>
          <p:cNvGraphicFramePr>
            <a:graphicFrameLocks noChangeAspect="1"/>
          </p:cNvGraphicFramePr>
          <p:nvPr/>
        </p:nvGraphicFramePr>
        <p:xfrm>
          <a:off x="1601788" y="4767263"/>
          <a:ext cx="4445000" cy="393700"/>
        </p:xfrm>
        <a:graphic>
          <a:graphicData uri="http://schemas.openxmlformats.org/presentationml/2006/ole">
            <p:oleObj spid="_x0000_s36875" name="Equation" r:id="rId15" imgW="4444920" imgH="393480" progId="Equation.3">
              <p:embed/>
            </p:oleObj>
          </a:graphicData>
        </a:graphic>
      </p:graphicFrame>
      <p:graphicFrame>
        <p:nvGraphicFramePr>
          <p:cNvPr id="708626" name="Object 18"/>
          <p:cNvGraphicFramePr>
            <a:graphicFrameLocks noChangeAspect="1"/>
          </p:cNvGraphicFramePr>
          <p:nvPr/>
        </p:nvGraphicFramePr>
        <p:xfrm>
          <a:off x="6097588" y="4691063"/>
          <a:ext cx="863600" cy="469900"/>
        </p:xfrm>
        <a:graphic>
          <a:graphicData uri="http://schemas.openxmlformats.org/presentationml/2006/ole">
            <p:oleObj spid="_x0000_s36876" name="Equation" r:id="rId16" imgW="863280" imgH="469800" progId="Equation.3">
              <p:embed/>
            </p:oleObj>
          </a:graphicData>
        </a:graphic>
      </p:graphicFrame>
      <p:graphicFrame>
        <p:nvGraphicFramePr>
          <p:cNvPr id="708627" name="Object 19"/>
          <p:cNvGraphicFramePr>
            <a:graphicFrameLocks noChangeAspect="1"/>
          </p:cNvGraphicFramePr>
          <p:nvPr/>
        </p:nvGraphicFramePr>
        <p:xfrm>
          <a:off x="971550" y="5445125"/>
          <a:ext cx="469900" cy="381000"/>
        </p:xfrm>
        <a:graphic>
          <a:graphicData uri="http://schemas.openxmlformats.org/presentationml/2006/ole">
            <p:oleObj spid="_x0000_s36877" name="Equation" r:id="rId17" imgW="469800" imgH="380880" progId="Equation.3">
              <p:embed/>
            </p:oleObj>
          </a:graphicData>
        </a:graphic>
      </p:graphicFrame>
      <p:graphicFrame>
        <p:nvGraphicFramePr>
          <p:cNvPr id="708628" name="Object 20"/>
          <p:cNvGraphicFramePr>
            <a:graphicFrameLocks noChangeAspect="1"/>
          </p:cNvGraphicFramePr>
          <p:nvPr/>
        </p:nvGraphicFramePr>
        <p:xfrm>
          <a:off x="1858963" y="5259388"/>
          <a:ext cx="1841500" cy="838200"/>
        </p:xfrm>
        <a:graphic>
          <a:graphicData uri="http://schemas.openxmlformats.org/presentationml/2006/ole">
            <p:oleObj spid="_x0000_s36878" name="Equation" r:id="rId18" imgW="1841400" imgH="838080" progId="Equation.3">
              <p:embed/>
            </p:oleObj>
          </a:graphicData>
        </a:graphic>
      </p:graphicFrame>
      <p:graphicFrame>
        <p:nvGraphicFramePr>
          <p:cNvPr id="708629" name="Object 21"/>
          <p:cNvGraphicFramePr>
            <a:graphicFrameLocks noChangeAspect="1"/>
          </p:cNvGraphicFramePr>
          <p:nvPr/>
        </p:nvGraphicFramePr>
        <p:xfrm>
          <a:off x="3875088" y="5233988"/>
          <a:ext cx="2171700" cy="889000"/>
        </p:xfrm>
        <a:graphic>
          <a:graphicData uri="http://schemas.openxmlformats.org/presentationml/2006/ole">
            <p:oleObj spid="_x0000_s36879" name="Equation" r:id="rId19" imgW="2171520" imgH="8888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8617"/>
                                        </p:tgtEl>
                                        <p:attrNameLst>
                                          <p:attrName>style.visibility</p:attrName>
                                        </p:attrNameLst>
                                      </p:cBhvr>
                                      <p:to>
                                        <p:strVal val="visible"/>
                                      </p:to>
                                    </p:set>
                                    <p:animEffect transition="in" filter="wipe(left)">
                                      <p:cBhvr>
                                        <p:cTn id="7" dur="500"/>
                                        <p:tgtEl>
                                          <p:spTgt spid="7086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8618"/>
                                        </p:tgtEl>
                                        <p:attrNameLst>
                                          <p:attrName>style.visibility</p:attrName>
                                        </p:attrNameLst>
                                      </p:cBhvr>
                                      <p:to>
                                        <p:strVal val="visible"/>
                                      </p:to>
                                    </p:set>
                                    <p:animEffect transition="in" filter="wipe(left)">
                                      <p:cBhvr>
                                        <p:cTn id="12" dur="500"/>
                                        <p:tgtEl>
                                          <p:spTgt spid="7086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8622"/>
                                        </p:tgtEl>
                                        <p:attrNameLst>
                                          <p:attrName>style.visibility</p:attrName>
                                        </p:attrNameLst>
                                      </p:cBhvr>
                                      <p:to>
                                        <p:strVal val="visible"/>
                                      </p:to>
                                    </p:set>
                                    <p:animEffect transition="in" filter="wipe(left)">
                                      <p:cBhvr>
                                        <p:cTn id="22" dur="500"/>
                                        <p:tgtEl>
                                          <p:spTgt spid="7086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8623"/>
                                        </p:tgtEl>
                                        <p:attrNameLst>
                                          <p:attrName>style.visibility</p:attrName>
                                        </p:attrNameLst>
                                      </p:cBhvr>
                                      <p:to>
                                        <p:strVal val="visible"/>
                                      </p:to>
                                    </p:set>
                                    <p:animEffect transition="in" filter="wipe(left)">
                                      <p:cBhvr>
                                        <p:cTn id="27" dur="500"/>
                                        <p:tgtEl>
                                          <p:spTgt spid="7086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08624"/>
                                        </p:tgtEl>
                                        <p:attrNameLst>
                                          <p:attrName>style.visibility</p:attrName>
                                        </p:attrNameLst>
                                      </p:cBhvr>
                                      <p:to>
                                        <p:strVal val="visible"/>
                                      </p:to>
                                    </p:set>
                                    <p:animEffect transition="in" filter="wipe(left)">
                                      <p:cBhvr>
                                        <p:cTn id="32" dur="500"/>
                                        <p:tgtEl>
                                          <p:spTgt spid="7086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08625"/>
                                        </p:tgtEl>
                                        <p:attrNameLst>
                                          <p:attrName>style.visibility</p:attrName>
                                        </p:attrNameLst>
                                      </p:cBhvr>
                                      <p:to>
                                        <p:strVal val="visible"/>
                                      </p:to>
                                    </p:set>
                                    <p:animEffect transition="in" filter="wipe(left)">
                                      <p:cBhvr>
                                        <p:cTn id="37" dur="500"/>
                                        <p:tgtEl>
                                          <p:spTgt spid="7086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08626"/>
                                        </p:tgtEl>
                                        <p:attrNameLst>
                                          <p:attrName>style.visibility</p:attrName>
                                        </p:attrNameLst>
                                      </p:cBhvr>
                                      <p:to>
                                        <p:strVal val="visible"/>
                                      </p:to>
                                    </p:set>
                                    <p:animEffect transition="in" filter="wipe(left)">
                                      <p:cBhvr>
                                        <p:cTn id="42" dur="500"/>
                                        <p:tgtEl>
                                          <p:spTgt spid="7086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8627"/>
                                        </p:tgtEl>
                                        <p:attrNameLst>
                                          <p:attrName>style.visibility</p:attrName>
                                        </p:attrNameLst>
                                      </p:cBhvr>
                                      <p:to>
                                        <p:strVal val="visible"/>
                                      </p:to>
                                    </p:set>
                                    <p:animEffect transition="in" filter="wipe(left)">
                                      <p:cBhvr>
                                        <p:cTn id="47" dur="500"/>
                                        <p:tgtEl>
                                          <p:spTgt spid="7086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08628"/>
                                        </p:tgtEl>
                                        <p:attrNameLst>
                                          <p:attrName>style.visibility</p:attrName>
                                        </p:attrNameLst>
                                      </p:cBhvr>
                                      <p:to>
                                        <p:strVal val="visible"/>
                                      </p:to>
                                    </p:set>
                                    <p:animEffect transition="in" filter="wipe(left)">
                                      <p:cBhvr>
                                        <p:cTn id="52" dur="500"/>
                                        <p:tgtEl>
                                          <p:spTgt spid="7086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08629"/>
                                        </p:tgtEl>
                                        <p:attrNameLst>
                                          <p:attrName>style.visibility</p:attrName>
                                        </p:attrNameLst>
                                      </p:cBhvr>
                                      <p:to>
                                        <p:strVal val="visible"/>
                                      </p:to>
                                    </p:set>
                                    <p:animEffect transition="in" filter="wipe(left)">
                                      <p:cBhvr>
                                        <p:cTn id="57" dur="500"/>
                                        <p:tgtEl>
                                          <p:spTgt spid="70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710703" name="Text Box 47"/>
          <p:cNvSpPr txBox="1">
            <a:spLocks noChangeArrowheads="1"/>
          </p:cNvSpPr>
          <p:nvPr/>
        </p:nvSpPr>
        <p:spPr bwMode="auto">
          <a:xfrm>
            <a:off x="838200" y="1676400"/>
            <a:ext cx="8305800" cy="561975"/>
          </a:xfrm>
          <a:prstGeom prst="rect">
            <a:avLst/>
          </a:prstGeom>
          <a:solidFill>
            <a:schemeClr val="bg1"/>
          </a:solidFill>
          <a:ln w="9525">
            <a:noFill/>
            <a:miter lim="800000"/>
            <a:headEnd/>
            <a:tailEnd/>
          </a:ln>
        </p:spPr>
        <p:txBody>
          <a:bodyPr>
            <a:spAutoFit/>
          </a:bodyPr>
          <a:lstStyle/>
          <a:p>
            <a:pPr>
              <a:lnSpc>
                <a:spcPct val="110000"/>
              </a:lnSpc>
              <a:spcBef>
                <a:spcPct val="50000"/>
              </a:spcBef>
            </a:pPr>
            <a:r>
              <a:rPr lang="zh-CN" altLang="en-US" b="1">
                <a:ea typeface="宋体" pitchFamily="2" charset="-122"/>
              </a:rPr>
              <a:t>许多表面上提法不同的问题</a:t>
            </a:r>
            <a:r>
              <a:rPr lang="zh-CN" altLang="en-US" b="1">
                <a:solidFill>
                  <a:srgbClr val="0000CC"/>
                </a:solidFill>
                <a:ea typeface="宋体" pitchFamily="2" charset="-122"/>
              </a:rPr>
              <a:t>实质</a:t>
            </a:r>
            <a:r>
              <a:rPr lang="zh-CN" altLang="en-US" b="1">
                <a:ea typeface="宋体" pitchFamily="2" charset="-122"/>
              </a:rPr>
              <a:t>上属于同一类型：</a:t>
            </a:r>
          </a:p>
        </p:txBody>
      </p:sp>
      <p:sp>
        <p:nvSpPr>
          <p:cNvPr id="710704" name="Text Box 48"/>
          <p:cNvSpPr txBox="1">
            <a:spLocks noChangeArrowheads="1"/>
          </p:cNvSpPr>
          <p:nvPr/>
        </p:nvSpPr>
        <p:spPr bwMode="auto">
          <a:xfrm>
            <a:off x="1066800" y="3068638"/>
            <a:ext cx="8077200" cy="1630362"/>
          </a:xfrm>
          <a:prstGeom prst="rect">
            <a:avLst/>
          </a:prstGeom>
          <a:solidFill>
            <a:srgbClr val="0000FF"/>
          </a:solidFill>
          <a:ln w="9525">
            <a:noFill/>
            <a:miter lim="800000"/>
            <a:headEnd/>
            <a:tailEnd/>
          </a:ln>
        </p:spPr>
        <p:txBody>
          <a:bodyPr>
            <a:spAutoFit/>
          </a:bodyPr>
          <a:lstStyle/>
          <a:p>
            <a:pPr>
              <a:lnSpc>
                <a:spcPct val="120000"/>
              </a:lnSpc>
              <a:spcBef>
                <a:spcPct val="50000"/>
              </a:spcBef>
            </a:pPr>
            <a:r>
              <a:rPr lang="zh-CN" altLang="en-US" b="1">
                <a:solidFill>
                  <a:srgbClr val="FFFF99"/>
                </a:solidFill>
                <a:ea typeface="宋体" pitchFamily="2" charset="-122"/>
              </a:rPr>
              <a:t>        有</a:t>
            </a:r>
            <a:r>
              <a:rPr lang="en-US" altLang="zh-CN" b="1" i="1">
                <a:solidFill>
                  <a:srgbClr val="FFFF99"/>
                </a:solidFill>
                <a:ea typeface="宋体" pitchFamily="2" charset="-122"/>
              </a:rPr>
              <a:t>n</a:t>
            </a:r>
            <a:r>
              <a:rPr lang="zh-CN" altLang="en-US" b="1">
                <a:solidFill>
                  <a:srgbClr val="FFFF99"/>
                </a:solidFill>
                <a:ea typeface="宋体" pitchFamily="2" charset="-122"/>
              </a:rPr>
              <a:t>个人，每个人都以相同的概率  </a:t>
            </a:r>
            <a:r>
              <a:rPr lang="en-US" altLang="zh-CN" b="1" i="1">
                <a:solidFill>
                  <a:srgbClr val="FFFF99"/>
                </a:solidFill>
                <a:ea typeface="宋体" pitchFamily="2" charset="-122"/>
              </a:rPr>
              <a:t>1/N </a:t>
            </a:r>
            <a:r>
              <a:rPr lang="en-US" altLang="zh-CN" b="1">
                <a:solidFill>
                  <a:srgbClr val="FFFF99"/>
                </a:solidFill>
                <a:ea typeface="宋体" pitchFamily="2" charset="-122"/>
              </a:rPr>
              <a:t>(</a:t>
            </a:r>
            <a:r>
              <a:rPr lang="en-US" altLang="zh-CN" b="1" i="1">
                <a:solidFill>
                  <a:srgbClr val="FFFF99"/>
                </a:solidFill>
                <a:ea typeface="宋体" pitchFamily="2" charset="-122"/>
              </a:rPr>
              <a:t>N</a:t>
            </a:r>
            <a:r>
              <a:rPr lang="en-US" altLang="zh-CN" b="1">
                <a:solidFill>
                  <a:srgbClr val="FFFF99"/>
                </a:solidFill>
                <a:ea typeface="宋体" pitchFamily="2" charset="-122"/>
              </a:rPr>
              <a:t>≥</a:t>
            </a:r>
            <a:r>
              <a:rPr lang="en-US" altLang="zh-CN" b="1" i="1">
                <a:solidFill>
                  <a:srgbClr val="FFFF99"/>
                </a:solidFill>
                <a:ea typeface="宋体" pitchFamily="2" charset="-122"/>
              </a:rPr>
              <a:t>n</a:t>
            </a:r>
            <a:r>
              <a:rPr lang="en-US" altLang="zh-CN" b="1">
                <a:solidFill>
                  <a:srgbClr val="FFFF99"/>
                </a:solidFill>
                <a:ea typeface="宋体" pitchFamily="2" charset="-122"/>
              </a:rPr>
              <a:t>)</a:t>
            </a:r>
            <a:r>
              <a:rPr lang="zh-CN" altLang="en-US" b="1">
                <a:solidFill>
                  <a:srgbClr val="FFFF99"/>
                </a:solidFill>
                <a:ea typeface="宋体" pitchFamily="2" charset="-122"/>
              </a:rPr>
              <a:t>被分在</a:t>
            </a:r>
            <a:r>
              <a:rPr lang="zh-CN" altLang="en-US" i="1">
                <a:solidFill>
                  <a:srgbClr val="FFFF99"/>
                </a:solidFill>
                <a:ea typeface="宋体" pitchFamily="2" charset="-122"/>
              </a:rPr>
              <a:t> </a:t>
            </a:r>
            <a:r>
              <a:rPr lang="en-US" altLang="zh-CN" b="1" i="1">
                <a:solidFill>
                  <a:srgbClr val="FFFF99"/>
                </a:solidFill>
                <a:ea typeface="宋体" pitchFamily="2" charset="-122"/>
              </a:rPr>
              <a:t>N </a:t>
            </a:r>
            <a:r>
              <a:rPr lang="zh-CN" altLang="en-US" b="1">
                <a:solidFill>
                  <a:srgbClr val="FFFF99"/>
                </a:solidFill>
                <a:ea typeface="宋体" pitchFamily="2" charset="-122"/>
              </a:rPr>
              <a:t>间房的每一间中，求指定的</a:t>
            </a:r>
            <a:r>
              <a:rPr lang="en-US" altLang="zh-CN" b="1" i="1">
                <a:solidFill>
                  <a:srgbClr val="FFFF99"/>
                </a:solidFill>
                <a:ea typeface="宋体" pitchFamily="2" charset="-122"/>
              </a:rPr>
              <a:t>n</a:t>
            </a:r>
            <a:r>
              <a:rPr lang="zh-CN" altLang="en-US" b="1">
                <a:solidFill>
                  <a:srgbClr val="FFFF99"/>
                </a:solidFill>
                <a:ea typeface="宋体" pitchFamily="2" charset="-122"/>
              </a:rPr>
              <a:t>间房中各有一人的概率</a:t>
            </a:r>
            <a:r>
              <a:rPr lang="en-US" altLang="zh-CN" b="1">
                <a:solidFill>
                  <a:srgbClr val="FFFF66"/>
                </a:solidFill>
                <a:ea typeface="宋体" pitchFamily="2" charset="-122"/>
              </a:rPr>
              <a:t>.</a:t>
            </a:r>
          </a:p>
        </p:txBody>
      </p:sp>
      <p:graphicFrame>
        <p:nvGraphicFramePr>
          <p:cNvPr id="37890" name="Object 61"/>
          <p:cNvGraphicFramePr>
            <a:graphicFrameLocks noChangeAspect="1"/>
          </p:cNvGraphicFramePr>
          <p:nvPr/>
        </p:nvGraphicFramePr>
        <p:xfrm>
          <a:off x="3708400" y="4941888"/>
          <a:ext cx="2808288" cy="1711325"/>
        </p:xfrm>
        <a:graphic>
          <a:graphicData uri="http://schemas.openxmlformats.org/presentationml/2006/ole">
            <p:oleObj spid="_x0000_s37890" name="Bitmap Image" r:id="rId4" imgW="1609524" imgH="980952" progId="PBrush">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0703"/>
                                        </p:tgtEl>
                                        <p:attrNameLst>
                                          <p:attrName>style.visibility</p:attrName>
                                        </p:attrNameLst>
                                      </p:cBhvr>
                                      <p:to>
                                        <p:strVal val="visible"/>
                                      </p:to>
                                    </p:set>
                                    <p:anim calcmode="lin" valueType="num">
                                      <p:cBhvr additive="base">
                                        <p:cTn id="7" dur="500" fill="hold"/>
                                        <p:tgtEl>
                                          <p:spTgt spid="710703"/>
                                        </p:tgtEl>
                                        <p:attrNameLst>
                                          <p:attrName>ppt_x</p:attrName>
                                        </p:attrNameLst>
                                      </p:cBhvr>
                                      <p:tavLst>
                                        <p:tav tm="0">
                                          <p:val>
                                            <p:strVal val="1+#ppt_w/2"/>
                                          </p:val>
                                        </p:tav>
                                        <p:tav tm="100000">
                                          <p:val>
                                            <p:strVal val="#ppt_x"/>
                                          </p:val>
                                        </p:tav>
                                      </p:tavLst>
                                    </p:anim>
                                    <p:anim calcmode="lin" valueType="num">
                                      <p:cBhvr additive="base">
                                        <p:cTn id="8" dur="500" fill="hold"/>
                                        <p:tgtEl>
                                          <p:spTgt spid="7107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0704"/>
                                        </p:tgtEl>
                                        <p:attrNameLst>
                                          <p:attrName>style.visibility</p:attrName>
                                        </p:attrNameLst>
                                      </p:cBhvr>
                                      <p:to>
                                        <p:strVal val="visible"/>
                                      </p:to>
                                    </p:set>
                                    <p:animEffect transition="in" filter="wipe(left)">
                                      <p:cBhvr>
                                        <p:cTn id="13" dur="500"/>
                                        <p:tgtEl>
                                          <p:spTgt spid="710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03" grpId="0" animBg="1"/>
      <p:bldP spid="710704"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712711" name="Text Box 7"/>
          <p:cNvSpPr txBox="1">
            <a:spLocks noChangeArrowheads="1"/>
          </p:cNvSpPr>
          <p:nvPr/>
        </p:nvSpPr>
        <p:spPr bwMode="auto">
          <a:xfrm>
            <a:off x="990600" y="1916113"/>
            <a:ext cx="8153400" cy="1073150"/>
          </a:xfrm>
          <a:prstGeom prst="rect">
            <a:avLst/>
          </a:prstGeom>
          <a:noFill/>
          <a:ln w="9525">
            <a:noFill/>
            <a:miter lim="800000"/>
            <a:headEnd/>
            <a:tailEnd/>
          </a:ln>
        </p:spPr>
        <p:txBody>
          <a:bodyPr>
            <a:spAutoFit/>
          </a:bodyPr>
          <a:lstStyle/>
          <a:p>
            <a:pPr>
              <a:lnSpc>
                <a:spcPct val="115000"/>
              </a:lnSpc>
              <a:spcBef>
                <a:spcPct val="50000"/>
              </a:spcBef>
            </a:pPr>
            <a:r>
              <a:rPr lang="zh-CN" altLang="en-US" b="1">
                <a:ea typeface="宋体" pitchFamily="2" charset="-122"/>
              </a:rPr>
              <a:t>       有</a:t>
            </a:r>
            <a:r>
              <a:rPr lang="en-US" altLang="zh-CN" b="1" i="1">
                <a:ea typeface="宋体" pitchFamily="2" charset="-122"/>
              </a:rPr>
              <a:t>n</a:t>
            </a:r>
            <a:r>
              <a:rPr lang="zh-CN" altLang="en-US" b="1">
                <a:ea typeface="宋体" pitchFamily="2" charset="-122"/>
              </a:rPr>
              <a:t>个人，设每个人的生日是任一天的概率为</a:t>
            </a:r>
            <a:r>
              <a:rPr lang="en-US" altLang="zh-CN" b="1">
                <a:ea typeface="宋体" pitchFamily="2" charset="-122"/>
              </a:rPr>
              <a:t>1/365.  </a:t>
            </a:r>
            <a:r>
              <a:rPr lang="zh-CN" altLang="en-US" b="1">
                <a:ea typeface="宋体" pitchFamily="2" charset="-122"/>
              </a:rPr>
              <a:t>求这</a:t>
            </a:r>
            <a:r>
              <a:rPr lang="en-US" altLang="zh-CN" b="1" i="1">
                <a:ea typeface="宋体" pitchFamily="2" charset="-122"/>
              </a:rPr>
              <a:t>n</a:t>
            </a:r>
            <a:r>
              <a:rPr lang="en-US" altLang="zh-CN" b="1">
                <a:ea typeface="宋体" pitchFamily="2" charset="-122"/>
              </a:rPr>
              <a:t> (</a:t>
            </a:r>
            <a:r>
              <a:rPr lang="en-US" altLang="zh-CN" b="1" i="1">
                <a:ea typeface="宋体" pitchFamily="2" charset="-122"/>
              </a:rPr>
              <a:t>n</a:t>
            </a:r>
            <a:r>
              <a:rPr lang="en-US" altLang="zh-CN" b="1">
                <a:ea typeface="宋体" pitchFamily="2" charset="-122"/>
              </a:rPr>
              <a:t> ≤365)</a:t>
            </a:r>
            <a:r>
              <a:rPr lang="zh-CN" altLang="en-US" b="1">
                <a:ea typeface="宋体" pitchFamily="2" charset="-122"/>
              </a:rPr>
              <a:t>个人的生日互不相同的概率</a:t>
            </a:r>
            <a:r>
              <a:rPr lang="en-US" altLang="zh-CN" b="1">
                <a:ea typeface="宋体" pitchFamily="2" charset="-122"/>
              </a:rPr>
              <a:t>.</a:t>
            </a:r>
          </a:p>
        </p:txBody>
      </p:sp>
      <p:graphicFrame>
        <p:nvGraphicFramePr>
          <p:cNvPr id="38914" name="Object 8"/>
          <p:cNvGraphicFramePr>
            <a:graphicFrameLocks noChangeAspect="1"/>
          </p:cNvGraphicFramePr>
          <p:nvPr/>
        </p:nvGraphicFramePr>
        <p:xfrm>
          <a:off x="2843213" y="3573463"/>
          <a:ext cx="3671887" cy="1720850"/>
        </p:xfrm>
        <a:graphic>
          <a:graphicData uri="http://schemas.openxmlformats.org/presentationml/2006/ole">
            <p:oleObj spid="_x0000_s38914" name="Bitmap Image" r:id="rId4" imgW="2133898" imgH="1000000" progId="PBrush">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wipe(left)">
                                      <p:cBhvr>
                                        <p:cTn id="7" dur="500"/>
                                        <p:tgtEl>
                                          <p:spTgt spid="71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6" name="Text Box 4"/>
          <p:cNvSpPr txBox="1">
            <a:spLocks noChangeArrowheads="1"/>
          </p:cNvSpPr>
          <p:nvPr/>
        </p:nvSpPr>
        <p:spPr bwMode="auto">
          <a:xfrm>
            <a:off x="990600" y="1916113"/>
            <a:ext cx="8153400" cy="1563687"/>
          </a:xfrm>
          <a:prstGeom prst="rect">
            <a:avLst/>
          </a:prstGeom>
          <a:noFill/>
          <a:ln w="9525">
            <a:noFill/>
            <a:miter lim="800000"/>
            <a:headEnd/>
            <a:tailEnd/>
          </a:ln>
        </p:spPr>
        <p:txBody>
          <a:bodyPr>
            <a:spAutoFit/>
          </a:bodyPr>
          <a:lstStyle/>
          <a:p>
            <a:pPr>
              <a:lnSpc>
                <a:spcPct val="115000"/>
              </a:lnSpc>
              <a:spcBef>
                <a:spcPct val="50000"/>
              </a:spcBef>
            </a:pPr>
            <a:r>
              <a:rPr lang="zh-CN" altLang="en-US" b="1">
                <a:ea typeface="宋体" pitchFamily="2" charset="-122"/>
              </a:rPr>
              <a:t>        有</a:t>
            </a:r>
            <a:r>
              <a:rPr lang="en-US" altLang="zh-CN" b="1" i="1">
                <a:ea typeface="宋体" pitchFamily="2" charset="-122"/>
              </a:rPr>
              <a:t>n</a:t>
            </a:r>
            <a:r>
              <a:rPr lang="zh-CN" altLang="en-US" b="1">
                <a:ea typeface="宋体" pitchFamily="2" charset="-122"/>
              </a:rPr>
              <a:t>个旅客，乘火车途经</a:t>
            </a:r>
            <a:r>
              <a:rPr lang="en-US" altLang="zh-CN" b="1" i="1">
                <a:ea typeface="宋体" pitchFamily="2" charset="-122"/>
              </a:rPr>
              <a:t>N</a:t>
            </a:r>
            <a:r>
              <a:rPr lang="zh-CN" altLang="zh-CN" b="1">
                <a:ea typeface="宋体" pitchFamily="2" charset="-122"/>
              </a:rPr>
              <a:t>个车</a:t>
            </a:r>
            <a:r>
              <a:rPr lang="zh-CN" altLang="en-US" b="1">
                <a:ea typeface="宋体" pitchFamily="2" charset="-122"/>
              </a:rPr>
              <a:t>站，设每个人在每站下车的概率为</a:t>
            </a:r>
            <a:r>
              <a:rPr lang="en-US" altLang="zh-CN" b="1">
                <a:ea typeface="宋体" pitchFamily="2" charset="-122"/>
              </a:rPr>
              <a:t>1/ </a:t>
            </a:r>
            <a:r>
              <a:rPr lang="en-US" altLang="zh-CN" b="1" i="1">
                <a:ea typeface="宋体" pitchFamily="2" charset="-122"/>
              </a:rPr>
              <a:t>N</a:t>
            </a:r>
            <a:r>
              <a:rPr lang="en-US" altLang="zh-CN" b="1">
                <a:ea typeface="宋体" pitchFamily="2" charset="-122"/>
              </a:rPr>
              <a:t>(</a:t>
            </a:r>
            <a:r>
              <a:rPr lang="en-US" altLang="zh-CN" b="1" i="1">
                <a:ea typeface="宋体" pitchFamily="2" charset="-122"/>
              </a:rPr>
              <a:t>N</a:t>
            </a:r>
            <a:r>
              <a:rPr lang="en-US" altLang="zh-CN" b="1">
                <a:ea typeface="宋体" pitchFamily="2" charset="-122"/>
              </a:rPr>
              <a:t> ≥ </a:t>
            </a:r>
            <a:r>
              <a:rPr lang="en-US" altLang="zh-CN" b="1" i="1">
                <a:ea typeface="宋体" pitchFamily="2" charset="-122"/>
              </a:rPr>
              <a:t>n</a:t>
            </a:r>
            <a:r>
              <a:rPr lang="en-US" altLang="zh-CN" b="1">
                <a:ea typeface="宋体" pitchFamily="2" charset="-122"/>
              </a:rPr>
              <a:t>) </a:t>
            </a:r>
            <a:r>
              <a:rPr lang="zh-CN" altLang="en-US" b="1">
                <a:ea typeface="宋体" pitchFamily="2" charset="-122"/>
              </a:rPr>
              <a:t>，求指定的</a:t>
            </a:r>
            <a:r>
              <a:rPr lang="en-US" altLang="zh-CN" b="1" i="1">
                <a:ea typeface="宋体" pitchFamily="2" charset="-122"/>
              </a:rPr>
              <a:t>n</a:t>
            </a:r>
            <a:r>
              <a:rPr lang="zh-CN" altLang="en-US" b="1">
                <a:ea typeface="宋体" pitchFamily="2" charset="-122"/>
              </a:rPr>
              <a:t>个站各有一人下车的概率</a:t>
            </a:r>
            <a:r>
              <a:rPr lang="en-US" altLang="zh-CN" b="1">
                <a:ea typeface="宋体" pitchFamily="2" charset="-122"/>
              </a:rPr>
              <a:t>.</a:t>
            </a:r>
          </a:p>
        </p:txBody>
      </p:sp>
      <p:graphicFrame>
        <p:nvGraphicFramePr>
          <p:cNvPr id="39938" name="Object 5"/>
          <p:cNvGraphicFramePr>
            <a:graphicFrameLocks noChangeAspect="1"/>
          </p:cNvGraphicFramePr>
          <p:nvPr/>
        </p:nvGraphicFramePr>
        <p:xfrm>
          <a:off x="2916238" y="3789363"/>
          <a:ext cx="3313112" cy="1925637"/>
        </p:xfrm>
        <a:graphic>
          <a:graphicData uri="http://schemas.openxmlformats.org/presentationml/2006/ole">
            <p:oleObj spid="_x0000_s39938" name="Bitmap Image" r:id="rId4" imgW="1819529" imgH="1057423" progId="PBrush">
              <p:embed/>
            </p:oleObj>
          </a:graphicData>
        </a:graphic>
      </p:graphicFrame>
      <p:sp>
        <p:nvSpPr>
          <p:cNvPr id="39940" name="Rectangle 6"/>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4756"/>
                                        </p:tgtEl>
                                        <p:attrNameLst>
                                          <p:attrName>style.visibility</p:attrName>
                                        </p:attrNameLst>
                                      </p:cBhvr>
                                      <p:to>
                                        <p:strVal val="visible"/>
                                      </p:to>
                                    </p:set>
                                    <p:animEffect transition="in" filter="wipe(left)">
                                      <p:cBhvr>
                                        <p:cTn id="7" dur="500"/>
                                        <p:tgtEl>
                                          <p:spTgt spid="71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Text Box 4"/>
          <p:cNvSpPr txBox="1">
            <a:spLocks noChangeArrowheads="1"/>
          </p:cNvSpPr>
          <p:nvPr/>
        </p:nvSpPr>
        <p:spPr bwMode="auto">
          <a:xfrm>
            <a:off x="990600" y="1916113"/>
            <a:ext cx="8153400" cy="1117600"/>
          </a:xfrm>
          <a:prstGeom prst="rect">
            <a:avLst/>
          </a:prstGeom>
          <a:noFill/>
          <a:ln w="9525">
            <a:noFill/>
            <a:miter lim="800000"/>
            <a:headEnd/>
            <a:tailEnd/>
          </a:ln>
        </p:spPr>
        <p:txBody>
          <a:bodyPr>
            <a:spAutoFit/>
          </a:bodyPr>
          <a:lstStyle/>
          <a:p>
            <a:pPr>
              <a:lnSpc>
                <a:spcPct val="120000"/>
              </a:lnSpc>
              <a:spcBef>
                <a:spcPct val="50000"/>
              </a:spcBef>
            </a:pPr>
            <a:r>
              <a:rPr lang="zh-CN" altLang="en-US" b="1">
                <a:ea typeface="宋体" pitchFamily="2" charset="-122"/>
              </a:rPr>
              <a:t>        某城市每周发生</a:t>
            </a:r>
            <a:r>
              <a:rPr lang="en-US" altLang="zh-CN" b="1">
                <a:ea typeface="宋体" pitchFamily="2" charset="-122"/>
              </a:rPr>
              <a:t>7</a:t>
            </a:r>
            <a:r>
              <a:rPr lang="zh-CN" altLang="en-US" b="1">
                <a:ea typeface="宋体" pitchFamily="2" charset="-122"/>
              </a:rPr>
              <a:t>次车祸，假设每天发生车祸的概率相同</a:t>
            </a:r>
            <a:r>
              <a:rPr lang="en-US" altLang="zh-CN" b="1">
                <a:ea typeface="宋体" pitchFamily="2" charset="-122"/>
              </a:rPr>
              <a:t>.   </a:t>
            </a:r>
            <a:r>
              <a:rPr lang="zh-CN" altLang="en-US" b="1">
                <a:ea typeface="宋体" pitchFamily="2" charset="-122"/>
              </a:rPr>
              <a:t>求每天恰好发生一次车祸的概率</a:t>
            </a:r>
            <a:r>
              <a:rPr lang="en-US" altLang="zh-CN" b="1">
                <a:ea typeface="宋体" pitchFamily="2" charset="-122"/>
              </a:rPr>
              <a:t>.</a:t>
            </a:r>
          </a:p>
        </p:txBody>
      </p:sp>
      <p:graphicFrame>
        <p:nvGraphicFramePr>
          <p:cNvPr id="40962" name="Object 5"/>
          <p:cNvGraphicFramePr>
            <a:graphicFrameLocks noChangeAspect="1"/>
          </p:cNvGraphicFramePr>
          <p:nvPr/>
        </p:nvGraphicFramePr>
        <p:xfrm>
          <a:off x="2916238" y="3500438"/>
          <a:ext cx="3889375" cy="1927225"/>
        </p:xfrm>
        <a:graphic>
          <a:graphicData uri="http://schemas.openxmlformats.org/presentationml/2006/ole">
            <p:oleObj spid="_x0000_s40962" name="Bitmap Image" r:id="rId4" imgW="2038095" imgH="1009791" progId="PBrush">
              <p:embed/>
            </p:oleObj>
          </a:graphicData>
        </a:graphic>
      </p:graphicFrame>
      <p:sp>
        <p:nvSpPr>
          <p:cNvPr id="40964" name="Rectangle 6"/>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804"/>
                                        </p:tgtEl>
                                        <p:attrNameLst>
                                          <p:attrName>style.visibility</p:attrName>
                                        </p:attrNameLst>
                                      </p:cBhvr>
                                      <p:to>
                                        <p:strVal val="visible"/>
                                      </p:to>
                                    </p:set>
                                    <p:animEffect transition="in" filter="wipe(left)">
                                      <p:cBhvr>
                                        <p:cTn id="7" dur="500"/>
                                        <p:tgtEl>
                                          <p:spTgt spid="71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
        <p:nvSpPr>
          <p:cNvPr id="41990" name="Text Box 5"/>
          <p:cNvSpPr txBox="1">
            <a:spLocks noChangeArrowheads="1"/>
          </p:cNvSpPr>
          <p:nvPr/>
        </p:nvSpPr>
        <p:spPr bwMode="auto">
          <a:xfrm>
            <a:off x="900113" y="1531938"/>
            <a:ext cx="7507287" cy="1630362"/>
          </a:xfrm>
          <a:prstGeom prst="rect">
            <a:avLst/>
          </a:prstGeom>
          <a:noFill/>
          <a:ln w="9525">
            <a:noFill/>
            <a:miter lim="800000"/>
            <a:headEnd/>
            <a:tailEnd/>
          </a:ln>
        </p:spPr>
        <p:txBody>
          <a:bodyPr wrap="none">
            <a:spAutoFit/>
          </a:bodyPr>
          <a:lstStyle/>
          <a:p>
            <a:pPr>
              <a:lnSpc>
                <a:spcPct val="120000"/>
              </a:lnSpc>
            </a:pPr>
            <a:r>
              <a:rPr lang="zh-CN" altLang="en-US" b="1">
                <a:solidFill>
                  <a:srgbClr val="FF3300"/>
                </a:solidFill>
                <a:latin typeface="黑体" pitchFamily="49" charset="-122"/>
                <a:ea typeface="黑体" pitchFamily="49" charset="-122"/>
              </a:rPr>
              <a:t> </a:t>
            </a:r>
            <a:r>
              <a:rPr lang="zh-CN" altLang="en-US" b="1">
                <a:solidFill>
                  <a:srgbClr val="FF3300"/>
                </a:solidFill>
                <a:ea typeface="黑体" pitchFamily="49" charset="-122"/>
              </a:rPr>
              <a:t>例：</a:t>
            </a:r>
            <a:r>
              <a:rPr lang="zh-CN" altLang="en-US" b="1">
                <a:solidFill>
                  <a:srgbClr val="000000"/>
                </a:solidFill>
                <a:ea typeface="宋体" pitchFamily="2" charset="-122"/>
              </a:rPr>
              <a:t>假设每人的生日在一年 </a:t>
            </a:r>
            <a:r>
              <a:rPr lang="en-US" altLang="zh-CN" b="1">
                <a:solidFill>
                  <a:srgbClr val="000000"/>
                </a:solidFill>
                <a:ea typeface="宋体" pitchFamily="2" charset="-122"/>
              </a:rPr>
              <a:t>365 </a:t>
            </a:r>
            <a:r>
              <a:rPr lang="zh-CN" altLang="en-US" b="1">
                <a:solidFill>
                  <a:srgbClr val="000000"/>
                </a:solidFill>
                <a:ea typeface="宋体" pitchFamily="2" charset="-122"/>
              </a:rPr>
              <a:t>天中的任一天</a:t>
            </a:r>
          </a:p>
          <a:p>
            <a:pPr>
              <a:lnSpc>
                <a:spcPct val="120000"/>
              </a:lnSpc>
            </a:pPr>
            <a:r>
              <a:rPr lang="zh-CN" altLang="en-US" b="1">
                <a:solidFill>
                  <a:srgbClr val="000000"/>
                </a:solidFill>
                <a:ea typeface="宋体" pitchFamily="2" charset="-122"/>
              </a:rPr>
              <a:t>是等可能的 </a:t>
            </a:r>
            <a:r>
              <a:rPr lang="en-US" altLang="zh-CN" b="1">
                <a:solidFill>
                  <a:srgbClr val="000000"/>
                </a:solidFill>
                <a:ea typeface="宋体" pitchFamily="2" charset="-122"/>
              </a:rPr>
              <a:t>,  </a:t>
            </a:r>
            <a:r>
              <a:rPr lang="zh-CN" altLang="en-US" b="1">
                <a:solidFill>
                  <a:srgbClr val="000000"/>
                </a:solidFill>
                <a:ea typeface="宋体" pitchFamily="2" charset="-122"/>
              </a:rPr>
              <a:t>即都等于 </a:t>
            </a:r>
            <a:r>
              <a:rPr lang="en-US" altLang="zh-CN" b="1">
                <a:solidFill>
                  <a:srgbClr val="000000"/>
                </a:solidFill>
                <a:ea typeface="宋体" pitchFamily="2" charset="-122"/>
              </a:rPr>
              <a:t>1/365 ,</a:t>
            </a:r>
            <a:r>
              <a:rPr lang="zh-CN" altLang="en-US" b="1">
                <a:solidFill>
                  <a:srgbClr val="000000"/>
                </a:solidFill>
                <a:ea typeface="宋体" pitchFamily="2" charset="-122"/>
              </a:rPr>
              <a:t>求 </a:t>
            </a:r>
            <a:r>
              <a:rPr lang="en-US" altLang="zh-CN" b="1">
                <a:solidFill>
                  <a:srgbClr val="000000"/>
                </a:solidFill>
                <a:ea typeface="宋体" pitchFamily="2" charset="-122"/>
              </a:rPr>
              <a:t>64 </a:t>
            </a:r>
            <a:r>
              <a:rPr lang="zh-CN" altLang="en-US" b="1">
                <a:solidFill>
                  <a:srgbClr val="000000"/>
                </a:solidFill>
                <a:ea typeface="宋体" pitchFamily="2" charset="-122"/>
              </a:rPr>
              <a:t>个人中至少</a:t>
            </a:r>
          </a:p>
          <a:p>
            <a:pPr>
              <a:lnSpc>
                <a:spcPct val="120000"/>
              </a:lnSpc>
            </a:pPr>
            <a:r>
              <a:rPr lang="zh-CN" altLang="en-US" b="1">
                <a:solidFill>
                  <a:srgbClr val="000000"/>
                </a:solidFill>
                <a:ea typeface="宋体" pitchFamily="2" charset="-122"/>
              </a:rPr>
              <a:t>有</a:t>
            </a:r>
            <a:r>
              <a:rPr lang="en-US" altLang="zh-CN" b="1">
                <a:solidFill>
                  <a:srgbClr val="000000"/>
                </a:solidFill>
                <a:ea typeface="宋体" pitchFamily="2" charset="-122"/>
              </a:rPr>
              <a:t>2</a:t>
            </a:r>
            <a:r>
              <a:rPr lang="zh-CN" altLang="en-US" b="1">
                <a:solidFill>
                  <a:srgbClr val="000000"/>
                </a:solidFill>
                <a:ea typeface="宋体" pitchFamily="2" charset="-122"/>
              </a:rPr>
              <a:t>人生日相同的概率</a:t>
            </a:r>
            <a:r>
              <a:rPr lang="en-US" altLang="zh-CN" b="1">
                <a:solidFill>
                  <a:srgbClr val="000000"/>
                </a:solidFill>
                <a:ea typeface="宋体" pitchFamily="2" charset="-122"/>
              </a:rPr>
              <a:t>.</a:t>
            </a:r>
          </a:p>
        </p:txBody>
      </p:sp>
      <p:sp>
        <p:nvSpPr>
          <p:cNvPr id="718854" name="Text Box 6"/>
          <p:cNvSpPr txBox="1">
            <a:spLocks noChangeArrowheads="1"/>
          </p:cNvSpPr>
          <p:nvPr/>
        </p:nvSpPr>
        <p:spPr bwMode="auto">
          <a:xfrm>
            <a:off x="1585913" y="3276600"/>
            <a:ext cx="5003800" cy="519113"/>
          </a:xfrm>
          <a:prstGeom prst="rect">
            <a:avLst/>
          </a:prstGeom>
          <a:noFill/>
          <a:ln w="9525">
            <a:noFill/>
            <a:miter lim="800000"/>
            <a:headEnd/>
            <a:tailEnd/>
          </a:ln>
        </p:spPr>
        <p:txBody>
          <a:bodyPr wrap="none">
            <a:spAutoFit/>
          </a:bodyPr>
          <a:lstStyle/>
          <a:p>
            <a:r>
              <a:rPr lang="zh-CN" altLang="en-US" b="1">
                <a:solidFill>
                  <a:srgbClr val="000000"/>
                </a:solidFill>
                <a:ea typeface="宋体" pitchFamily="2" charset="-122"/>
              </a:rPr>
              <a:t> </a:t>
            </a:r>
            <a:r>
              <a:rPr lang="en-US" altLang="zh-CN" b="1">
                <a:solidFill>
                  <a:srgbClr val="000000"/>
                </a:solidFill>
                <a:ea typeface="宋体" pitchFamily="2" charset="-122"/>
              </a:rPr>
              <a:t>64 </a:t>
            </a:r>
            <a:r>
              <a:rPr lang="zh-CN" altLang="en-US" b="1">
                <a:solidFill>
                  <a:srgbClr val="000000"/>
                </a:solidFill>
                <a:ea typeface="宋体" pitchFamily="2" charset="-122"/>
              </a:rPr>
              <a:t>个人生日各不相同的概率为</a:t>
            </a:r>
          </a:p>
        </p:txBody>
      </p:sp>
      <p:graphicFrame>
        <p:nvGraphicFramePr>
          <p:cNvPr id="718855" name="Object 7"/>
          <p:cNvGraphicFramePr>
            <a:graphicFrameLocks noChangeAspect="1"/>
          </p:cNvGraphicFramePr>
          <p:nvPr/>
        </p:nvGraphicFramePr>
        <p:xfrm>
          <a:off x="1738313" y="4038600"/>
          <a:ext cx="4889500" cy="838200"/>
        </p:xfrm>
        <a:graphic>
          <a:graphicData uri="http://schemas.openxmlformats.org/presentationml/2006/ole">
            <p:oleObj spid="_x0000_s41986" name="Equation" r:id="rId4" imgW="4889160" imgH="838080" progId="Equation.3">
              <p:embed/>
            </p:oleObj>
          </a:graphicData>
        </a:graphic>
      </p:graphicFrame>
      <p:sp>
        <p:nvSpPr>
          <p:cNvPr id="718856" name="Rectangle 8"/>
          <p:cNvSpPr>
            <a:spLocks noChangeArrowheads="1"/>
          </p:cNvSpPr>
          <p:nvPr/>
        </p:nvSpPr>
        <p:spPr bwMode="auto">
          <a:xfrm>
            <a:off x="1662113" y="5181600"/>
            <a:ext cx="7162800" cy="519113"/>
          </a:xfrm>
          <a:prstGeom prst="rect">
            <a:avLst/>
          </a:prstGeom>
          <a:noFill/>
          <a:ln w="9525">
            <a:noFill/>
            <a:miter lim="800000"/>
            <a:headEnd/>
            <a:tailEnd/>
          </a:ln>
        </p:spPr>
        <p:txBody>
          <a:bodyPr>
            <a:spAutoFit/>
          </a:bodyPr>
          <a:lstStyle/>
          <a:p>
            <a:pPr>
              <a:spcBef>
                <a:spcPct val="50000"/>
              </a:spcBef>
            </a:pPr>
            <a:r>
              <a:rPr lang="zh-CN" altLang="en-US" b="1">
                <a:solidFill>
                  <a:srgbClr val="000000"/>
                </a:solidFill>
                <a:ea typeface="宋体" pitchFamily="2" charset="-122"/>
              </a:rPr>
              <a:t>故</a:t>
            </a:r>
            <a:r>
              <a:rPr lang="en-US" altLang="zh-CN" b="1">
                <a:solidFill>
                  <a:srgbClr val="000000"/>
                </a:solidFill>
                <a:ea typeface="宋体" pitchFamily="2" charset="-122"/>
              </a:rPr>
              <a:t>64 </a:t>
            </a:r>
            <a:r>
              <a:rPr lang="zh-CN" altLang="en-US" b="1">
                <a:solidFill>
                  <a:srgbClr val="000000"/>
                </a:solidFill>
                <a:ea typeface="宋体" pitchFamily="2" charset="-122"/>
              </a:rPr>
              <a:t>个人中至少有</a:t>
            </a:r>
            <a:r>
              <a:rPr lang="en-US" altLang="zh-CN" b="1">
                <a:solidFill>
                  <a:srgbClr val="000000"/>
                </a:solidFill>
                <a:ea typeface="宋体" pitchFamily="2" charset="-122"/>
              </a:rPr>
              <a:t>2</a:t>
            </a:r>
            <a:r>
              <a:rPr lang="zh-CN" altLang="en-US" b="1">
                <a:solidFill>
                  <a:srgbClr val="000000"/>
                </a:solidFill>
                <a:ea typeface="宋体" pitchFamily="2" charset="-122"/>
              </a:rPr>
              <a:t>人生日相同的概率为</a:t>
            </a:r>
          </a:p>
        </p:txBody>
      </p:sp>
      <p:graphicFrame>
        <p:nvGraphicFramePr>
          <p:cNvPr id="718857" name="Object 9"/>
          <p:cNvGraphicFramePr>
            <a:graphicFrameLocks noChangeAspect="1"/>
          </p:cNvGraphicFramePr>
          <p:nvPr/>
        </p:nvGraphicFramePr>
        <p:xfrm>
          <a:off x="1763713" y="5805488"/>
          <a:ext cx="5308600" cy="838200"/>
        </p:xfrm>
        <a:graphic>
          <a:graphicData uri="http://schemas.openxmlformats.org/presentationml/2006/ole">
            <p:oleObj spid="_x0000_s41987" name="Equation" r:id="rId5" imgW="5308560" imgH="838080" progId="Equation.3">
              <p:embed/>
            </p:oleObj>
          </a:graphicData>
        </a:graphic>
      </p:graphicFrame>
      <p:graphicFrame>
        <p:nvGraphicFramePr>
          <p:cNvPr id="718858" name="Object 10"/>
          <p:cNvGraphicFramePr>
            <a:graphicFrameLocks noChangeAspect="1"/>
          </p:cNvGraphicFramePr>
          <p:nvPr/>
        </p:nvGraphicFramePr>
        <p:xfrm>
          <a:off x="7092950" y="6092825"/>
          <a:ext cx="1206500" cy="317500"/>
        </p:xfrm>
        <a:graphic>
          <a:graphicData uri="http://schemas.openxmlformats.org/presentationml/2006/ole">
            <p:oleObj spid="_x0000_s41988" name="Equation" r:id="rId6" imgW="1206360" imgH="317160" progId="Equation.3">
              <p:embed/>
            </p:oleObj>
          </a:graphicData>
        </a:graphic>
      </p:graphicFrame>
      <p:sp>
        <p:nvSpPr>
          <p:cNvPr id="718859" name="Rectangle 11"/>
          <p:cNvSpPr>
            <a:spLocks noChangeArrowheads="1"/>
          </p:cNvSpPr>
          <p:nvPr/>
        </p:nvSpPr>
        <p:spPr bwMode="auto">
          <a:xfrm>
            <a:off x="900113" y="3262313"/>
            <a:ext cx="542925" cy="519112"/>
          </a:xfrm>
          <a:prstGeom prst="rect">
            <a:avLst/>
          </a:prstGeom>
          <a:noFill/>
          <a:ln w="12700" cap="sq">
            <a:noFill/>
            <a:miter lim="800000"/>
            <a:headEnd type="none" w="sm" len="sm"/>
            <a:tailEnd type="none" w="sm" len="sm"/>
          </a:ln>
        </p:spPr>
        <p:txBody>
          <a:bodyPr wrap="none">
            <a:spAutoFit/>
          </a:bodyPr>
          <a:lstStyle/>
          <a:p>
            <a:r>
              <a:rPr lang="zh-CN" altLang="en-US" b="1">
                <a:solidFill>
                  <a:srgbClr val="FF3300"/>
                </a:solidFill>
                <a:ea typeface="黑体" pitchFamily="49" charset="-122"/>
              </a:rPr>
              <a:t>解</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8859"/>
                                        </p:tgtEl>
                                        <p:attrNameLst>
                                          <p:attrName>style.visibility</p:attrName>
                                        </p:attrNameLst>
                                      </p:cBhvr>
                                      <p:to>
                                        <p:strVal val="visible"/>
                                      </p:to>
                                    </p:set>
                                    <p:animEffect transition="in" filter="wipe(left)">
                                      <p:cBhvr>
                                        <p:cTn id="7" dur="75"/>
                                        <p:tgtEl>
                                          <p:spTgt spid="718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8854"/>
                                        </p:tgtEl>
                                        <p:attrNameLst>
                                          <p:attrName>style.visibility</p:attrName>
                                        </p:attrNameLst>
                                      </p:cBhvr>
                                      <p:to>
                                        <p:strVal val="visible"/>
                                      </p:to>
                                    </p:set>
                                    <p:animEffect transition="in" filter="wipe(left)">
                                      <p:cBhvr>
                                        <p:cTn id="12" dur="500"/>
                                        <p:tgtEl>
                                          <p:spTgt spid="7188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855"/>
                                        </p:tgtEl>
                                        <p:attrNameLst>
                                          <p:attrName>style.visibility</p:attrName>
                                        </p:attrNameLst>
                                      </p:cBhvr>
                                      <p:to>
                                        <p:strVal val="visible"/>
                                      </p:to>
                                    </p:set>
                                    <p:animEffect transition="in" filter="wipe(left)">
                                      <p:cBhvr>
                                        <p:cTn id="17" dur="500"/>
                                        <p:tgtEl>
                                          <p:spTgt spid="7188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8856"/>
                                        </p:tgtEl>
                                        <p:attrNameLst>
                                          <p:attrName>style.visibility</p:attrName>
                                        </p:attrNameLst>
                                      </p:cBhvr>
                                      <p:to>
                                        <p:strVal val="visible"/>
                                      </p:to>
                                    </p:set>
                                    <p:animEffect transition="in" filter="wipe(left)">
                                      <p:cBhvr>
                                        <p:cTn id="22" dur="500"/>
                                        <p:tgtEl>
                                          <p:spTgt spid="7188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8857"/>
                                        </p:tgtEl>
                                        <p:attrNameLst>
                                          <p:attrName>style.visibility</p:attrName>
                                        </p:attrNameLst>
                                      </p:cBhvr>
                                      <p:to>
                                        <p:strVal val="visible"/>
                                      </p:to>
                                    </p:set>
                                    <p:animEffect transition="in" filter="wipe(left)">
                                      <p:cBhvr>
                                        <p:cTn id="27" dur="500"/>
                                        <p:tgtEl>
                                          <p:spTgt spid="7188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8858"/>
                                        </p:tgtEl>
                                        <p:attrNameLst>
                                          <p:attrName>style.visibility</p:attrName>
                                        </p:attrNameLst>
                                      </p:cBhvr>
                                      <p:to>
                                        <p:strVal val="visible"/>
                                      </p:to>
                                    </p:set>
                                    <p:animEffect transition="in" filter="wipe(left)">
                                      <p:cBhvr>
                                        <p:cTn id="32" dur="500"/>
                                        <p:tgtEl>
                                          <p:spTgt spid="71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4" grpId="0" autoUpdateAnimBg="0"/>
      <p:bldP spid="718856" grpId="0" autoUpdateAnimBg="0"/>
      <p:bldP spid="71885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4"/>
          <p:cNvGraphicFramePr>
            <a:graphicFrameLocks noChangeAspect="1"/>
          </p:cNvGraphicFramePr>
          <p:nvPr/>
        </p:nvGraphicFramePr>
        <p:xfrm>
          <a:off x="1063625" y="1722438"/>
          <a:ext cx="723900" cy="381000"/>
        </p:xfrm>
        <a:graphic>
          <a:graphicData uri="http://schemas.openxmlformats.org/presentationml/2006/ole">
            <p:oleObj spid="_x0000_s43010" name="Equation" r:id="rId4" imgW="723600" imgH="380880" progId="">
              <p:embed/>
            </p:oleObj>
          </a:graphicData>
        </a:graphic>
      </p:graphicFrame>
      <p:graphicFrame>
        <p:nvGraphicFramePr>
          <p:cNvPr id="720901" name="Object 5"/>
          <p:cNvGraphicFramePr>
            <a:graphicFrameLocks noChangeAspect="1"/>
          </p:cNvGraphicFramePr>
          <p:nvPr/>
        </p:nvGraphicFramePr>
        <p:xfrm>
          <a:off x="1403350" y="2133600"/>
          <a:ext cx="7561263" cy="1020763"/>
        </p:xfrm>
        <a:graphic>
          <a:graphicData uri="http://schemas.openxmlformats.org/presentationml/2006/ole">
            <p:oleObj spid="_x0000_s43011" name="Equation" r:id="rId5" imgW="3200400" imgH="431640" progId="Equation.3">
              <p:embed/>
            </p:oleObj>
          </a:graphicData>
        </a:graphic>
      </p:graphicFrame>
      <p:graphicFrame>
        <p:nvGraphicFramePr>
          <p:cNvPr id="720902" name="Object 6"/>
          <p:cNvGraphicFramePr>
            <a:graphicFrameLocks noChangeAspect="1"/>
          </p:cNvGraphicFramePr>
          <p:nvPr/>
        </p:nvGraphicFramePr>
        <p:xfrm>
          <a:off x="1839913" y="3324225"/>
          <a:ext cx="4737100" cy="838200"/>
        </p:xfrm>
        <a:graphic>
          <a:graphicData uri="http://schemas.openxmlformats.org/presentationml/2006/ole">
            <p:oleObj spid="_x0000_s43012" name="Equation" r:id="rId6" imgW="4736880" imgH="838080" progId="Equation.3">
              <p:embed/>
            </p:oleObj>
          </a:graphicData>
        </a:graphic>
      </p:graphicFrame>
      <p:graphicFrame>
        <p:nvGraphicFramePr>
          <p:cNvPr id="720903" name="Object 7"/>
          <p:cNvGraphicFramePr>
            <a:graphicFrameLocks noChangeAspect="1"/>
          </p:cNvGraphicFramePr>
          <p:nvPr/>
        </p:nvGraphicFramePr>
        <p:xfrm>
          <a:off x="1027113" y="4448175"/>
          <a:ext cx="6807200" cy="444500"/>
        </p:xfrm>
        <a:graphic>
          <a:graphicData uri="http://schemas.openxmlformats.org/presentationml/2006/ole">
            <p:oleObj spid="_x0000_s43013" name="Equation" r:id="rId7" imgW="6806880" imgH="444240" progId="Equation.3">
              <p:embed/>
            </p:oleObj>
          </a:graphicData>
        </a:graphic>
      </p:graphicFrame>
      <p:graphicFrame>
        <p:nvGraphicFramePr>
          <p:cNvPr id="720904" name="Object 8"/>
          <p:cNvGraphicFramePr>
            <a:graphicFrameLocks noChangeAspect="1"/>
          </p:cNvGraphicFramePr>
          <p:nvPr/>
        </p:nvGraphicFramePr>
        <p:xfrm>
          <a:off x="1763713" y="5229225"/>
          <a:ext cx="5219700" cy="838200"/>
        </p:xfrm>
        <a:graphic>
          <a:graphicData uri="http://schemas.openxmlformats.org/presentationml/2006/ole">
            <p:oleObj spid="_x0000_s43014" name="Equation" r:id="rId8" imgW="5219640" imgH="838080" progId="Equation.3">
              <p:embed/>
            </p:oleObj>
          </a:graphicData>
        </a:graphic>
      </p:graphicFrame>
      <p:sp>
        <p:nvSpPr>
          <p:cNvPr id="43015" name="Rectangle 9"/>
          <p:cNvSpPr>
            <a:spLocks noChangeArrowheads="1"/>
          </p:cNvSpPr>
          <p:nvPr/>
        </p:nvSpPr>
        <p:spPr bwMode="auto">
          <a:xfrm>
            <a:off x="1042988" y="549275"/>
            <a:ext cx="7689850" cy="682625"/>
          </a:xfrm>
          <a:prstGeom prst="rect">
            <a:avLst/>
          </a:prstGeom>
          <a:noFill/>
          <a:ln w="12700" cap="sq">
            <a:noFill/>
            <a:miter lim="800000"/>
            <a:headEnd type="none" w="sm" len="sm"/>
            <a:tailEnd type="none" w="sm" len="sm"/>
          </a:ln>
        </p:spPr>
        <p:txBody>
          <a:bodyPr lIns="71683" tIns="35841" rIns="71683" bIns="35841">
            <a:spAutoFit/>
          </a:bodyPr>
          <a:lstStyle/>
          <a:p>
            <a:pPr defTabSz="717550"/>
            <a:r>
              <a:rPr lang="zh-CN" altLang="en-US" sz="4000" b="1">
                <a:solidFill>
                  <a:srgbClr val="0000FF"/>
                </a:solidFill>
                <a:latin typeface="宋体" pitchFamily="2" charset="-122"/>
                <a:ea typeface="宋体" pitchFamily="2" charset="-122"/>
              </a:rPr>
              <a:t>古典概率的计算</a:t>
            </a:r>
            <a:r>
              <a:rPr lang="en-US" altLang="zh-CN" sz="4000" b="1">
                <a:solidFill>
                  <a:srgbClr val="0000FF"/>
                </a:solidFill>
                <a:latin typeface="宋体" pitchFamily="2"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0901"/>
                                        </p:tgtEl>
                                        <p:attrNameLst>
                                          <p:attrName>style.visibility</p:attrName>
                                        </p:attrNameLst>
                                      </p:cBhvr>
                                      <p:to>
                                        <p:strVal val="visible"/>
                                      </p:to>
                                    </p:set>
                                    <p:animEffect transition="in" filter="wipe(left)">
                                      <p:cBhvr>
                                        <p:cTn id="7" dur="500"/>
                                        <p:tgtEl>
                                          <p:spTgt spid="7209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0902"/>
                                        </p:tgtEl>
                                        <p:attrNameLst>
                                          <p:attrName>style.visibility</p:attrName>
                                        </p:attrNameLst>
                                      </p:cBhvr>
                                      <p:to>
                                        <p:strVal val="visible"/>
                                      </p:to>
                                    </p:set>
                                    <p:animEffect transition="in" filter="wipe(left)">
                                      <p:cBhvr>
                                        <p:cTn id="12" dur="500"/>
                                        <p:tgtEl>
                                          <p:spTgt spid="7209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0903"/>
                                        </p:tgtEl>
                                        <p:attrNameLst>
                                          <p:attrName>style.visibility</p:attrName>
                                        </p:attrNameLst>
                                      </p:cBhvr>
                                      <p:to>
                                        <p:strVal val="visible"/>
                                      </p:to>
                                    </p:set>
                                    <p:animEffect transition="in" filter="wipe(left)">
                                      <p:cBhvr>
                                        <p:cTn id="17" dur="500"/>
                                        <p:tgtEl>
                                          <p:spTgt spid="7209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0904"/>
                                        </p:tgtEl>
                                        <p:attrNameLst>
                                          <p:attrName>style.visibility</p:attrName>
                                        </p:attrNameLst>
                                      </p:cBhvr>
                                      <p:to>
                                        <p:strVal val="visible"/>
                                      </p:to>
                                    </p:set>
                                    <p:animEffect transition="in" filter="wipe(left)">
                                      <p:cBhvr>
                                        <p:cTn id="22" dur="500"/>
                                        <p:tgtEl>
                                          <p:spTgt spid="72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2950" name="Picture 6"/>
          <p:cNvPicPr>
            <a:picLocks noChangeAspect="1" noChangeArrowheads="1"/>
          </p:cNvPicPr>
          <p:nvPr/>
        </p:nvPicPr>
        <p:blipFill>
          <a:blip r:embed="rId3">
            <a:lum bright="6000" contrast="30000"/>
          </a:blip>
          <a:srcRect/>
          <a:stretch>
            <a:fillRect/>
          </a:stretch>
        </p:blipFill>
        <p:spPr bwMode="auto">
          <a:xfrm>
            <a:off x="1116013" y="1196975"/>
            <a:ext cx="7705725" cy="4841875"/>
          </a:xfrm>
          <a:prstGeom prst="rect">
            <a:avLst/>
          </a:prstGeom>
          <a:noFill/>
          <a:ln w="12700" cap="sq">
            <a:noFill/>
            <a:miter lim="800000"/>
            <a:headEnd type="none" w="sm" len="sm"/>
            <a:tailEnd type="none" w="sm" len="sm"/>
          </a:ln>
        </p:spPr>
      </p:pic>
      <p:sp>
        <p:nvSpPr>
          <p:cNvPr id="130051" name="Text Box 7"/>
          <p:cNvSpPr txBox="1">
            <a:spLocks noChangeArrowheads="1"/>
          </p:cNvSpPr>
          <p:nvPr/>
        </p:nvSpPr>
        <p:spPr bwMode="auto">
          <a:xfrm>
            <a:off x="1143000" y="635000"/>
            <a:ext cx="4916488" cy="519113"/>
          </a:xfrm>
          <a:prstGeom prst="rect">
            <a:avLst/>
          </a:prstGeom>
          <a:noFill/>
          <a:ln w="12700" cap="sq">
            <a:noFill/>
            <a:miter lim="800000"/>
            <a:headEnd type="none" w="sm" len="sm"/>
            <a:tailEnd type="none" w="sm" len="sm"/>
          </a:ln>
        </p:spPr>
        <p:txBody>
          <a:bodyPr wrap="none">
            <a:spAutoFit/>
          </a:bodyPr>
          <a:lstStyle/>
          <a:p>
            <a:r>
              <a:rPr lang="zh-CN" altLang="en-US" b="1">
                <a:solidFill>
                  <a:srgbClr val="007A77"/>
                </a:solidFill>
                <a:ea typeface="宋体" pitchFamily="2" charset="-122"/>
              </a:rPr>
              <a:t>我们利用软件包进行数值计算</a:t>
            </a:r>
            <a:r>
              <a:rPr lang="en-US" altLang="zh-CN" b="1">
                <a:solidFill>
                  <a:srgbClr val="007A77"/>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2950"/>
                                        </p:tgtEl>
                                        <p:attrNameLst>
                                          <p:attrName>style.visibility</p:attrName>
                                        </p:attrNameLst>
                                      </p:cBhvr>
                                      <p:to>
                                        <p:strVal val="visible"/>
                                      </p:to>
                                    </p:set>
                                    <p:animEffect transition="in" filter="wipe(left)">
                                      <p:cBhvr>
                                        <p:cTn id="7" dur="500"/>
                                        <p:tgtEl>
                                          <p:spTgt spid="72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rgbClr val="FF0000"/>
                </a:solidFill>
              </a:rPr>
              <a:t>随机现象</a:t>
            </a:r>
            <a:endParaRPr lang="zh-CN" altLang="en-US" dirty="0"/>
          </a:p>
        </p:txBody>
      </p:sp>
      <p:sp>
        <p:nvSpPr>
          <p:cNvPr id="3" name="内容占位符 2"/>
          <p:cNvSpPr>
            <a:spLocks noGrp="1"/>
          </p:cNvSpPr>
          <p:nvPr>
            <p:ph idx="1"/>
          </p:nvPr>
        </p:nvSpPr>
        <p:spPr/>
        <p:txBody>
          <a:bodyPr/>
          <a:lstStyle/>
          <a:p>
            <a:r>
              <a:rPr lang="zh-CN" altLang="zh-CN" dirty="0" smtClean="0"/>
              <a:t>由于随机现象的结果事先不能预知，仅就一次试验或观察而言，随机现象带有不确定性，但这仅仅是随机现象的一个方面，随机现象还有规律性的另一个方面．人们发现同一随机现象大量重复出现时，它的结果呈现某种规律性．人们把随机现象在大量重复观察时，所得的结果呈现的某种规律性称为随机现象的</a:t>
            </a:r>
            <a:r>
              <a:rPr lang="zh-CN" altLang="zh-CN" dirty="0" smtClean="0">
                <a:solidFill>
                  <a:srgbClr val="FF0000"/>
                </a:solidFill>
              </a:rPr>
              <a:t>统计规律性</a:t>
            </a:r>
            <a:r>
              <a:rPr lang="zh-CN" altLang="zh-CN" dirty="0" smtClean="0"/>
              <a:t>．</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甲、乙二人参与投掷三颗骰子的游戏，如果三个数相加之和为</a:t>
            </a:r>
            <a:r>
              <a:rPr lang="en-US" altLang="zh-CN" dirty="0" smtClean="0"/>
              <a:t>9</a:t>
            </a:r>
            <a:r>
              <a:rPr lang="zh-CN" altLang="en-US" dirty="0" smtClean="0"/>
              <a:t>，则甲赢；而如果三个数之和为</a:t>
            </a:r>
            <a:r>
              <a:rPr lang="en-US" altLang="zh-CN" dirty="0" smtClean="0"/>
              <a:t>10</a:t>
            </a:r>
            <a:r>
              <a:rPr lang="zh-CN" altLang="en-US" dirty="0" smtClean="0"/>
              <a:t>，则乙赢。如果既不是</a:t>
            </a:r>
            <a:r>
              <a:rPr lang="en-US" altLang="zh-CN" dirty="0" smtClean="0"/>
              <a:t>9</a:t>
            </a:r>
            <a:r>
              <a:rPr lang="zh-CN" altLang="en-US" dirty="0" smtClean="0"/>
              <a:t>也不是</a:t>
            </a:r>
            <a:r>
              <a:rPr lang="en-US" altLang="zh-CN" dirty="0" smtClean="0"/>
              <a:t>10</a:t>
            </a:r>
            <a:r>
              <a:rPr lang="zh-CN" altLang="en-US" dirty="0" smtClean="0"/>
              <a:t>，那么就继续投掷。这种游戏规则公平吗？</a:t>
            </a:r>
            <a:endParaRPr lang="en-US" altLang="zh-CN" dirty="0" smtClean="0"/>
          </a:p>
          <a:p>
            <a:r>
              <a:rPr lang="zh-CN" altLang="en-US" dirty="0" smtClean="0"/>
              <a:t>在“碰运气”游戏中，你投掷三颗骰子其中至少一颗点数为</a:t>
            </a:r>
            <a:r>
              <a:rPr lang="en-US" altLang="zh-CN" dirty="0" smtClean="0"/>
              <a:t>6</a:t>
            </a:r>
            <a:r>
              <a:rPr lang="zh-CN" altLang="en-US" smtClean="0"/>
              <a:t>，那么你将赢得游戏。你赢的概率是多少呢？</a:t>
            </a:r>
            <a:endParaRPr lang="zh-CN" altLang="en-US"/>
          </a:p>
        </p:txBody>
      </p:sp>
    </p:spTree>
  </p:cSld>
  <p:clrMapOvr>
    <a:masterClrMapping/>
  </p:clrMapOvr>
  <p:transition spd="slow">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几何概率</a:t>
            </a:r>
          </a:p>
        </p:txBody>
      </p:sp>
      <p:sp>
        <p:nvSpPr>
          <p:cNvPr id="44036" name="Rectangle 4"/>
          <p:cNvSpPr>
            <a:spLocks noChangeArrowheads="1"/>
          </p:cNvSpPr>
          <p:nvPr/>
        </p:nvSpPr>
        <p:spPr bwMode="auto">
          <a:xfrm>
            <a:off x="1116013" y="1773238"/>
            <a:ext cx="2362200" cy="719137"/>
          </a:xfrm>
          <a:prstGeom prst="rect">
            <a:avLst/>
          </a:prstGeom>
          <a:noFill/>
          <a:ln w="9525">
            <a:noFill/>
            <a:miter lim="800000"/>
            <a:headEnd/>
            <a:tailEnd/>
          </a:ln>
        </p:spPr>
        <p:txBody>
          <a:bodyPr/>
          <a:lstStyle/>
          <a:p>
            <a:r>
              <a:rPr lang="zh-CN" altLang="en-US" sz="4000" b="1">
                <a:solidFill>
                  <a:srgbClr val="0000CC"/>
                </a:solidFill>
                <a:ea typeface="宋体" pitchFamily="2" charset="-122"/>
              </a:rPr>
              <a:t>古典概率</a:t>
            </a:r>
          </a:p>
        </p:txBody>
      </p:sp>
      <p:graphicFrame>
        <p:nvGraphicFramePr>
          <p:cNvPr id="724997" name="Object 5"/>
          <p:cNvGraphicFramePr>
            <a:graphicFrameLocks noChangeAspect="1"/>
          </p:cNvGraphicFramePr>
          <p:nvPr/>
        </p:nvGraphicFramePr>
        <p:xfrm>
          <a:off x="1187450" y="2636838"/>
          <a:ext cx="6784975" cy="1033462"/>
        </p:xfrm>
        <a:graphic>
          <a:graphicData uri="http://schemas.openxmlformats.org/presentationml/2006/ole">
            <p:oleObj spid="_x0000_s44034" name="Equation" r:id="rId4" imgW="2869920" imgH="457200" progId="Equation.3">
              <p:embed/>
            </p:oleObj>
          </a:graphicData>
        </a:graphic>
      </p:graphicFrame>
      <p:sp>
        <p:nvSpPr>
          <p:cNvPr id="44037" name="Text Box 7"/>
          <p:cNvSpPr txBox="1">
            <a:spLocks noChangeArrowheads="1"/>
          </p:cNvSpPr>
          <p:nvPr/>
        </p:nvSpPr>
        <p:spPr bwMode="auto">
          <a:xfrm>
            <a:off x="1187450" y="4076700"/>
            <a:ext cx="2478088" cy="641350"/>
          </a:xfrm>
          <a:prstGeom prst="rect">
            <a:avLst/>
          </a:prstGeom>
          <a:noFill/>
          <a:ln w="9525">
            <a:noFill/>
            <a:miter lim="800000"/>
            <a:headEnd/>
            <a:tailEnd/>
          </a:ln>
        </p:spPr>
        <p:txBody>
          <a:bodyPr wrap="none">
            <a:spAutoFit/>
          </a:bodyPr>
          <a:lstStyle/>
          <a:p>
            <a:r>
              <a:rPr lang="zh-CN" altLang="en-US" sz="3600" b="1">
                <a:solidFill>
                  <a:srgbClr val="0000CC"/>
                </a:solidFill>
                <a:ea typeface="宋体" pitchFamily="2" charset="-122"/>
              </a:rPr>
              <a:t>几何概率：</a:t>
            </a:r>
          </a:p>
        </p:txBody>
      </p:sp>
      <p:sp>
        <p:nvSpPr>
          <p:cNvPr id="44038" name="Rectangle 8"/>
          <p:cNvSpPr>
            <a:spLocks noChangeArrowheads="1"/>
          </p:cNvSpPr>
          <p:nvPr/>
        </p:nvSpPr>
        <p:spPr bwMode="auto">
          <a:xfrm>
            <a:off x="1547813" y="4941888"/>
            <a:ext cx="7596187" cy="641350"/>
          </a:xfrm>
          <a:prstGeom prst="rect">
            <a:avLst/>
          </a:prstGeom>
          <a:noFill/>
          <a:ln w="9525">
            <a:noFill/>
            <a:miter lim="800000"/>
            <a:headEnd/>
            <a:tailEnd/>
          </a:ln>
        </p:spPr>
        <p:txBody>
          <a:bodyPr>
            <a:spAutoFit/>
          </a:bodyPr>
          <a:lstStyle/>
          <a:p>
            <a:pPr>
              <a:spcBef>
                <a:spcPct val="50000"/>
              </a:spcBef>
            </a:pPr>
            <a:r>
              <a:rPr lang="zh-CN" altLang="en-US" sz="3600">
                <a:ea typeface="宋体" pitchFamily="2" charset="-122"/>
              </a:rPr>
              <a:t>有</a:t>
            </a:r>
            <a:r>
              <a:rPr lang="zh-CN" altLang="en-US" sz="3600" b="1" u="sng">
                <a:solidFill>
                  <a:srgbClr val="FF0000"/>
                </a:solidFill>
                <a:ea typeface="宋体" pitchFamily="2" charset="-122"/>
              </a:rPr>
              <a:t>无穷</a:t>
            </a:r>
            <a:r>
              <a:rPr lang="zh-CN" altLang="en-US" sz="3600" u="sng">
                <a:ea typeface="宋体" pitchFamily="2" charset="-122"/>
              </a:rPr>
              <a:t>多个</a:t>
            </a:r>
            <a:r>
              <a:rPr lang="zh-CN" altLang="en-US" sz="3600" b="1" u="sng">
                <a:solidFill>
                  <a:srgbClr val="339933"/>
                </a:solidFill>
                <a:ea typeface="宋体" pitchFamily="2" charset="-122"/>
              </a:rPr>
              <a:t>等可能</a:t>
            </a:r>
            <a:r>
              <a:rPr lang="zh-CN" altLang="en-US" sz="3600" u="sng">
                <a:ea typeface="宋体" pitchFamily="2" charset="-122"/>
              </a:rPr>
              <a:t>结果</a:t>
            </a:r>
            <a:r>
              <a:rPr lang="zh-CN" altLang="en-US" sz="3600">
                <a:ea typeface="宋体" pitchFamily="2" charset="-122"/>
              </a:rPr>
              <a:t>的随机事件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4997"/>
                                        </p:tgtEl>
                                        <p:attrNameLst>
                                          <p:attrName>style.visibility</p:attrName>
                                        </p:attrNameLst>
                                      </p:cBhvr>
                                      <p:to>
                                        <p:strVal val="visible"/>
                                      </p:to>
                                    </p:set>
                                    <p:animEffect transition="in" filter="wipe(left)">
                                      <p:cBhvr>
                                        <p:cTn id="7" dur="500"/>
                                        <p:tgtEl>
                                          <p:spTgt spid="72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几何概率 </a:t>
            </a:r>
            <a:r>
              <a:rPr lang="en-US" altLang="zh-CN" b="1" smtClean="0">
                <a:ea typeface="宋体" pitchFamily="2" charset="-122"/>
              </a:rPr>
              <a:t>(Cont.)</a:t>
            </a:r>
          </a:p>
        </p:txBody>
      </p:sp>
      <p:sp>
        <p:nvSpPr>
          <p:cNvPr id="731141" name="Text Box 5"/>
          <p:cNvSpPr txBox="1">
            <a:spLocks noChangeArrowheads="1"/>
          </p:cNvSpPr>
          <p:nvPr/>
        </p:nvSpPr>
        <p:spPr bwMode="auto">
          <a:xfrm>
            <a:off x="1042988" y="1916113"/>
            <a:ext cx="7772400" cy="244316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a:ea typeface="宋体" pitchFamily="2" charset="-122"/>
              </a:rPr>
              <a:t>     </a:t>
            </a:r>
            <a:r>
              <a:rPr lang="zh-CN" altLang="en-US" b="1">
                <a:ea typeface="宋体" pitchFamily="2" charset="-122"/>
              </a:rPr>
              <a:t>例 </a:t>
            </a:r>
            <a:r>
              <a:rPr lang="en-US" altLang="zh-CN">
                <a:ea typeface="宋体" pitchFamily="2" charset="-122"/>
              </a:rPr>
              <a:t>(</a:t>
            </a:r>
            <a:r>
              <a:rPr lang="zh-CN" altLang="en-US">
                <a:solidFill>
                  <a:srgbClr val="FF9900"/>
                </a:solidFill>
                <a:ea typeface="宋体" pitchFamily="2" charset="-122"/>
              </a:rPr>
              <a:t>会面问题</a:t>
            </a:r>
            <a:r>
              <a:rPr lang="zh-CN" altLang="en-US">
                <a:ea typeface="宋体" pitchFamily="2" charset="-122"/>
              </a:rPr>
              <a:t>）甲、乙二人约定在 </a:t>
            </a:r>
            <a:r>
              <a:rPr lang="en-US" altLang="zh-CN">
                <a:ea typeface="宋体" pitchFamily="2" charset="-122"/>
              </a:rPr>
              <a:t>0 </a:t>
            </a:r>
            <a:r>
              <a:rPr lang="zh-CN" altLang="en-US">
                <a:ea typeface="宋体" pitchFamily="2" charset="-122"/>
              </a:rPr>
              <a:t>点到 </a:t>
            </a:r>
            <a:r>
              <a:rPr lang="en-US" altLang="zh-CN">
                <a:ea typeface="宋体" pitchFamily="2" charset="-122"/>
              </a:rPr>
              <a:t>5 </a:t>
            </a:r>
          </a:p>
          <a:p>
            <a:pPr>
              <a:spcBef>
                <a:spcPct val="50000"/>
              </a:spcBef>
            </a:pPr>
            <a:r>
              <a:rPr lang="zh-CN" altLang="en-US">
                <a:ea typeface="宋体" pitchFamily="2" charset="-122"/>
              </a:rPr>
              <a:t>点之间在某地会面，先到者等一个小时后即离去</a:t>
            </a:r>
          </a:p>
          <a:p>
            <a:pPr>
              <a:spcBef>
                <a:spcPct val="50000"/>
              </a:spcBef>
            </a:pPr>
            <a:r>
              <a:rPr lang="zh-CN" altLang="en-US">
                <a:ea typeface="宋体" pitchFamily="2" charset="-122"/>
              </a:rPr>
              <a:t>设二人在这段时间内的各时刻到达是等可能的，</a:t>
            </a:r>
          </a:p>
          <a:p>
            <a:pPr>
              <a:spcBef>
                <a:spcPct val="50000"/>
              </a:spcBef>
            </a:pPr>
            <a:r>
              <a:rPr lang="zh-CN" altLang="en-US">
                <a:ea typeface="宋体" pitchFamily="2" charset="-122"/>
              </a:rPr>
              <a:t>且二人互不影响。求二人能会面的概率。</a:t>
            </a:r>
          </a:p>
        </p:txBody>
      </p:sp>
      <p:pic>
        <p:nvPicPr>
          <p:cNvPr id="731142" name="Picture 6" descr="BD05584_"/>
          <p:cNvPicPr>
            <a:picLocks noChangeAspect="1" noChangeArrowheads="1"/>
          </p:cNvPicPr>
          <p:nvPr/>
        </p:nvPicPr>
        <p:blipFill>
          <a:blip r:embed="rId3"/>
          <a:srcRect/>
          <a:stretch>
            <a:fillRect/>
          </a:stretch>
        </p:blipFill>
        <p:spPr bwMode="auto">
          <a:xfrm>
            <a:off x="7235825" y="3789363"/>
            <a:ext cx="1543050" cy="1933575"/>
          </a:xfrm>
          <a:prstGeom prst="rect">
            <a:avLst/>
          </a:prstGeom>
          <a:noFill/>
          <a:ln w="9525">
            <a:noFill/>
            <a:miter lim="800000"/>
            <a:headEnd/>
            <a:tailEnd/>
          </a:ln>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1141"/>
                                        </p:tgtEl>
                                        <p:attrNameLst>
                                          <p:attrName>style.visibility</p:attrName>
                                        </p:attrNameLst>
                                      </p:cBhvr>
                                      <p:to>
                                        <p:strVal val="visible"/>
                                      </p:to>
                                    </p:set>
                                    <p:animEffect transition="in" filter="wipe(left)">
                                      <p:cBhvr>
                                        <p:cTn id="7" dur="500"/>
                                        <p:tgtEl>
                                          <p:spTgt spid="7311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31142"/>
                                        </p:tgtEl>
                                        <p:attrNameLst>
                                          <p:attrName>style.visibility</p:attrName>
                                        </p:attrNameLst>
                                      </p:cBhvr>
                                      <p:to>
                                        <p:strVal val="visible"/>
                                      </p:to>
                                    </p:set>
                                    <p:animEffect transition="in" filter="wipe(left)">
                                      <p:cBhvr>
                                        <p:cTn id="11" dur="500"/>
                                        <p:tgtEl>
                                          <p:spTgt spid="73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几何概率 </a:t>
            </a:r>
            <a:r>
              <a:rPr lang="en-US" altLang="zh-CN" b="1" smtClean="0">
                <a:ea typeface="宋体" pitchFamily="2" charset="-122"/>
              </a:rPr>
              <a:t>(Cont.)</a:t>
            </a:r>
          </a:p>
        </p:txBody>
      </p:sp>
      <p:sp>
        <p:nvSpPr>
          <p:cNvPr id="733189" name="Rectangle 5"/>
          <p:cNvSpPr>
            <a:spLocks noChangeArrowheads="1"/>
          </p:cNvSpPr>
          <p:nvPr/>
        </p:nvSpPr>
        <p:spPr bwMode="auto">
          <a:xfrm>
            <a:off x="6269038" y="3175000"/>
            <a:ext cx="2536825" cy="2286000"/>
          </a:xfrm>
          <a:prstGeom prst="rect">
            <a:avLst/>
          </a:prstGeom>
          <a:solidFill>
            <a:srgbClr val="99CCFF"/>
          </a:solidFill>
          <a:ln w="12700" cap="sq">
            <a:solidFill>
              <a:schemeClr val="tx1"/>
            </a:solidFill>
            <a:miter lim="800000"/>
            <a:headEnd type="none" w="sm" len="sm"/>
            <a:tailEnd type="none" w="sm" len="sm"/>
          </a:ln>
        </p:spPr>
        <p:txBody>
          <a:bodyPr wrap="none" anchor="ctr"/>
          <a:lstStyle/>
          <a:p>
            <a:endParaRPr lang="zh-CN" altLang="en-US"/>
          </a:p>
        </p:txBody>
      </p:sp>
      <p:sp>
        <p:nvSpPr>
          <p:cNvPr id="733190" name="Text Box 6"/>
          <p:cNvSpPr txBox="1">
            <a:spLocks noChangeArrowheads="1"/>
          </p:cNvSpPr>
          <p:nvPr/>
        </p:nvSpPr>
        <p:spPr bwMode="auto">
          <a:xfrm>
            <a:off x="971550" y="1628775"/>
            <a:ext cx="7696200" cy="94615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ea typeface="宋体" pitchFamily="2" charset="-122"/>
              </a:rPr>
              <a:t>解：</a:t>
            </a:r>
            <a:r>
              <a:rPr lang="zh-CN" altLang="en-US">
                <a:ea typeface="宋体" pitchFamily="2" charset="-122"/>
              </a:rPr>
              <a:t>  以  </a:t>
            </a:r>
            <a:r>
              <a:rPr lang="en-US" altLang="zh-CN" i="1">
                <a:solidFill>
                  <a:srgbClr val="CC3300"/>
                </a:solidFill>
                <a:ea typeface="宋体" pitchFamily="2" charset="-122"/>
              </a:rPr>
              <a:t>X , Y</a:t>
            </a:r>
            <a:r>
              <a:rPr lang="en-US" altLang="zh-CN" i="1">
                <a:ea typeface="宋体" pitchFamily="2" charset="-122"/>
              </a:rPr>
              <a:t>  </a:t>
            </a:r>
            <a:r>
              <a:rPr lang="zh-CN" altLang="zh-CN">
                <a:ea typeface="宋体" pitchFamily="2" charset="-122"/>
              </a:rPr>
              <a:t>分别表示甲乙二人到达的时刻，于是</a:t>
            </a:r>
            <a:endParaRPr lang="zh-CN" altLang="en-US" sz="2000">
              <a:ea typeface="宋体" pitchFamily="2" charset="-122"/>
            </a:endParaRPr>
          </a:p>
        </p:txBody>
      </p:sp>
      <p:graphicFrame>
        <p:nvGraphicFramePr>
          <p:cNvPr id="733191" name="Object 7"/>
          <p:cNvGraphicFramePr>
            <a:graphicFrameLocks noChangeAspect="1"/>
          </p:cNvGraphicFramePr>
          <p:nvPr/>
        </p:nvGraphicFramePr>
        <p:xfrm>
          <a:off x="1881188" y="2181225"/>
          <a:ext cx="2665412" cy="536575"/>
        </p:xfrm>
        <a:graphic>
          <a:graphicData uri="http://schemas.openxmlformats.org/presentationml/2006/ole">
            <p:oleObj spid="_x0000_s45058" name="公式" r:id="rId4" imgW="1307880" imgH="203040" progId="Equation.3">
              <p:embed/>
            </p:oleObj>
          </a:graphicData>
        </a:graphic>
      </p:graphicFrame>
      <p:sp>
        <p:nvSpPr>
          <p:cNvPr id="733192" name="Text Box 8"/>
          <p:cNvSpPr txBox="1">
            <a:spLocks noChangeArrowheads="1"/>
          </p:cNvSpPr>
          <p:nvPr/>
        </p:nvSpPr>
        <p:spPr bwMode="auto">
          <a:xfrm>
            <a:off x="1042988" y="2565400"/>
            <a:ext cx="4495800" cy="3729038"/>
          </a:xfrm>
          <a:prstGeom prst="rect">
            <a:avLst/>
          </a:prstGeom>
          <a:noFill/>
          <a:ln w="12700" cap="sq">
            <a:noFill/>
            <a:miter lim="800000"/>
            <a:headEnd type="none" w="sm" len="sm"/>
            <a:tailEnd type="none" w="sm" len="sm"/>
          </a:ln>
        </p:spPr>
        <p:txBody>
          <a:bodyPr>
            <a:spAutoFit/>
          </a:bodyPr>
          <a:lstStyle/>
          <a:p>
            <a:pPr>
              <a:lnSpc>
                <a:spcPct val="50000"/>
              </a:lnSpc>
              <a:spcBef>
                <a:spcPct val="50000"/>
              </a:spcBef>
            </a:pPr>
            <a:r>
              <a:rPr lang="zh-CN" altLang="en-US">
                <a:ea typeface="宋体" pitchFamily="2" charset="-122"/>
              </a:rPr>
              <a:t>     </a:t>
            </a:r>
          </a:p>
          <a:p>
            <a:pPr>
              <a:lnSpc>
                <a:spcPct val="50000"/>
              </a:lnSpc>
              <a:spcBef>
                <a:spcPct val="50000"/>
              </a:spcBef>
            </a:pPr>
            <a:r>
              <a:rPr lang="zh-CN" altLang="en-US">
                <a:ea typeface="宋体" pitchFamily="2" charset="-122"/>
              </a:rPr>
              <a:t>即 点 </a:t>
            </a:r>
            <a:r>
              <a:rPr lang="en-US" altLang="zh-CN" i="1">
                <a:ea typeface="宋体" pitchFamily="2" charset="-122"/>
              </a:rPr>
              <a:t>M </a:t>
            </a:r>
            <a:r>
              <a:rPr lang="zh-CN" altLang="en-US">
                <a:ea typeface="宋体" pitchFamily="2" charset="-122"/>
              </a:rPr>
              <a:t>落在图中的阴影部</a:t>
            </a:r>
          </a:p>
          <a:p>
            <a:pPr>
              <a:lnSpc>
                <a:spcPct val="50000"/>
              </a:lnSpc>
              <a:spcBef>
                <a:spcPct val="50000"/>
              </a:spcBef>
            </a:pPr>
            <a:r>
              <a:rPr lang="zh-CN" altLang="en-US">
                <a:ea typeface="宋体" pitchFamily="2" charset="-122"/>
              </a:rPr>
              <a:t>分。所有的点构成一个正</a:t>
            </a:r>
          </a:p>
          <a:p>
            <a:pPr>
              <a:spcBef>
                <a:spcPct val="50000"/>
              </a:spcBef>
            </a:pPr>
            <a:r>
              <a:rPr lang="zh-CN" altLang="en-US">
                <a:ea typeface="宋体" pitchFamily="2" charset="-122"/>
              </a:rPr>
              <a:t>方形，即有</a:t>
            </a:r>
            <a:r>
              <a:rPr lang="zh-CN" altLang="en-US">
                <a:solidFill>
                  <a:srgbClr val="CC3300"/>
                </a:solidFill>
                <a:ea typeface="宋体" pitchFamily="2" charset="-122"/>
              </a:rPr>
              <a:t>无穷多个结果</a:t>
            </a:r>
            <a:r>
              <a:rPr lang="zh-CN" altLang="en-US">
                <a:ea typeface="宋体" pitchFamily="2" charset="-122"/>
              </a:rPr>
              <a:t>。</a:t>
            </a:r>
          </a:p>
          <a:p>
            <a:pPr>
              <a:spcBef>
                <a:spcPct val="50000"/>
              </a:spcBef>
            </a:pPr>
            <a:r>
              <a:rPr lang="zh-CN" altLang="en-US">
                <a:ea typeface="宋体" pitchFamily="2" charset="-122"/>
              </a:rPr>
              <a:t>由于每人在任一时刻到达</a:t>
            </a:r>
          </a:p>
          <a:p>
            <a:pPr>
              <a:spcBef>
                <a:spcPct val="50000"/>
              </a:spcBef>
            </a:pPr>
            <a:r>
              <a:rPr lang="zh-CN" altLang="en-US">
                <a:ea typeface="宋体" pitchFamily="2" charset="-122"/>
              </a:rPr>
              <a:t>都是等可能的，所以落在正</a:t>
            </a:r>
          </a:p>
          <a:p>
            <a:pPr>
              <a:spcBef>
                <a:spcPct val="50000"/>
              </a:spcBef>
            </a:pPr>
            <a:r>
              <a:rPr lang="zh-CN" altLang="en-US">
                <a:ea typeface="宋体" pitchFamily="2" charset="-122"/>
              </a:rPr>
              <a:t>方形内各点是</a:t>
            </a:r>
            <a:r>
              <a:rPr lang="zh-CN" altLang="en-US">
                <a:solidFill>
                  <a:srgbClr val="CC3300"/>
                </a:solidFill>
                <a:ea typeface="宋体" pitchFamily="2" charset="-122"/>
              </a:rPr>
              <a:t>等可能的</a:t>
            </a:r>
            <a:r>
              <a:rPr lang="zh-CN" altLang="en-US">
                <a:ea typeface="宋体" pitchFamily="2" charset="-122"/>
              </a:rPr>
              <a:t>。</a:t>
            </a:r>
            <a:endParaRPr lang="zh-CN" altLang="en-US" sz="2000">
              <a:ea typeface="宋体" pitchFamily="2" charset="-122"/>
            </a:endParaRPr>
          </a:p>
        </p:txBody>
      </p:sp>
      <p:sp>
        <p:nvSpPr>
          <p:cNvPr id="733193" name="Line 9"/>
          <p:cNvSpPr>
            <a:spLocks noChangeShapeType="1"/>
          </p:cNvSpPr>
          <p:nvPr/>
        </p:nvSpPr>
        <p:spPr bwMode="auto">
          <a:xfrm>
            <a:off x="5995988" y="5461000"/>
            <a:ext cx="3384550" cy="1588"/>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733194" name="Line 10"/>
          <p:cNvSpPr>
            <a:spLocks noChangeShapeType="1"/>
          </p:cNvSpPr>
          <p:nvPr/>
        </p:nvSpPr>
        <p:spPr bwMode="auto">
          <a:xfrm flipV="1">
            <a:off x="6681788" y="5338763"/>
            <a:ext cx="1587" cy="122237"/>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195" name="Text Box 11"/>
          <p:cNvSpPr txBox="1">
            <a:spLocks noChangeArrowheads="1"/>
          </p:cNvSpPr>
          <p:nvPr/>
        </p:nvSpPr>
        <p:spPr bwMode="auto">
          <a:xfrm>
            <a:off x="5964238" y="5475288"/>
            <a:ext cx="3689350" cy="5191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ea typeface="宋体" pitchFamily="2" charset="-122"/>
              </a:rPr>
              <a:t>0      1    2   3   4    5</a:t>
            </a:r>
          </a:p>
        </p:txBody>
      </p:sp>
      <p:sp>
        <p:nvSpPr>
          <p:cNvPr id="733196" name="Line 12"/>
          <p:cNvSpPr>
            <a:spLocks noChangeShapeType="1"/>
          </p:cNvSpPr>
          <p:nvPr/>
        </p:nvSpPr>
        <p:spPr bwMode="auto">
          <a:xfrm>
            <a:off x="6300788" y="5080000"/>
            <a:ext cx="127000" cy="158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197" name="Text Box 13"/>
          <p:cNvSpPr txBox="1">
            <a:spLocks noChangeArrowheads="1"/>
          </p:cNvSpPr>
          <p:nvPr/>
        </p:nvSpPr>
        <p:spPr bwMode="auto">
          <a:xfrm>
            <a:off x="6224588" y="2413000"/>
            <a:ext cx="460375" cy="519113"/>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b="1" i="1">
                <a:solidFill>
                  <a:srgbClr val="FF9900"/>
                </a:solidFill>
                <a:ea typeface="宋体" pitchFamily="2" charset="-122"/>
              </a:rPr>
              <a:t>y</a:t>
            </a:r>
            <a:endParaRPr lang="en-US" altLang="zh-CN" sz="2400">
              <a:solidFill>
                <a:srgbClr val="66FFFF"/>
              </a:solidFill>
              <a:ea typeface="宋体" pitchFamily="2" charset="-122"/>
            </a:endParaRPr>
          </a:p>
        </p:txBody>
      </p:sp>
      <p:sp>
        <p:nvSpPr>
          <p:cNvPr id="733198" name="Text Box 14"/>
          <p:cNvSpPr txBox="1">
            <a:spLocks noChangeArrowheads="1"/>
          </p:cNvSpPr>
          <p:nvPr/>
        </p:nvSpPr>
        <p:spPr bwMode="auto">
          <a:xfrm>
            <a:off x="7956550" y="5949950"/>
            <a:ext cx="692150" cy="519113"/>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i="1">
                <a:solidFill>
                  <a:srgbClr val="FF9900"/>
                </a:solidFill>
                <a:ea typeface="宋体" pitchFamily="2" charset="-122"/>
              </a:rPr>
              <a:t>x</a:t>
            </a:r>
            <a:endParaRPr lang="en-US" altLang="zh-CN" sz="2400">
              <a:ea typeface="宋体" pitchFamily="2" charset="-122"/>
            </a:endParaRPr>
          </a:p>
        </p:txBody>
      </p:sp>
      <p:sp>
        <p:nvSpPr>
          <p:cNvPr id="733199" name="Text Box 15"/>
          <p:cNvSpPr txBox="1">
            <a:spLocks noChangeArrowheads="1"/>
          </p:cNvSpPr>
          <p:nvPr/>
        </p:nvSpPr>
        <p:spPr bwMode="auto">
          <a:xfrm>
            <a:off x="5888038" y="3175000"/>
            <a:ext cx="384175" cy="1973263"/>
          </a:xfrm>
          <a:prstGeom prst="rect">
            <a:avLst/>
          </a:prstGeom>
          <a:noFill/>
          <a:ln w="12700" cap="sq">
            <a:noFill/>
            <a:miter lim="800000"/>
            <a:headEnd type="none" w="sm" len="sm"/>
            <a:tailEnd type="none" w="sm" len="sm"/>
          </a:ln>
        </p:spPr>
        <p:txBody>
          <a:bodyPr>
            <a:spAutoFit/>
          </a:bodyPr>
          <a:lstStyle/>
          <a:p>
            <a:pPr algn="ctr">
              <a:lnSpc>
                <a:spcPct val="70000"/>
              </a:lnSpc>
              <a:spcBef>
                <a:spcPct val="50000"/>
              </a:spcBef>
            </a:pPr>
            <a:r>
              <a:rPr lang="en-US" altLang="zh-CN" sz="2400">
                <a:ea typeface="宋体" pitchFamily="2" charset="-122"/>
              </a:rPr>
              <a:t>5</a:t>
            </a:r>
          </a:p>
          <a:p>
            <a:pPr algn="ctr">
              <a:lnSpc>
                <a:spcPct val="65000"/>
              </a:lnSpc>
              <a:spcBef>
                <a:spcPct val="50000"/>
              </a:spcBef>
            </a:pPr>
            <a:r>
              <a:rPr lang="en-US" altLang="zh-CN" sz="2400">
                <a:ea typeface="宋体" pitchFamily="2" charset="-122"/>
              </a:rPr>
              <a:t>4</a:t>
            </a:r>
          </a:p>
          <a:p>
            <a:pPr algn="ctr">
              <a:lnSpc>
                <a:spcPct val="60000"/>
              </a:lnSpc>
              <a:spcBef>
                <a:spcPct val="50000"/>
              </a:spcBef>
            </a:pPr>
            <a:r>
              <a:rPr lang="en-US" altLang="zh-CN" sz="2400">
                <a:ea typeface="宋体" pitchFamily="2" charset="-122"/>
              </a:rPr>
              <a:t>3</a:t>
            </a:r>
          </a:p>
          <a:p>
            <a:pPr algn="ctr">
              <a:lnSpc>
                <a:spcPct val="60000"/>
              </a:lnSpc>
              <a:spcBef>
                <a:spcPct val="50000"/>
              </a:spcBef>
            </a:pPr>
            <a:r>
              <a:rPr lang="en-US" altLang="zh-CN" sz="2400">
                <a:ea typeface="宋体" pitchFamily="2" charset="-122"/>
              </a:rPr>
              <a:t>2</a:t>
            </a:r>
          </a:p>
          <a:p>
            <a:pPr algn="ctr">
              <a:lnSpc>
                <a:spcPct val="60000"/>
              </a:lnSpc>
              <a:spcBef>
                <a:spcPct val="50000"/>
              </a:spcBef>
            </a:pPr>
            <a:r>
              <a:rPr lang="en-US" altLang="zh-CN" sz="2400">
                <a:ea typeface="宋体" pitchFamily="2" charset="-122"/>
              </a:rPr>
              <a:t>1</a:t>
            </a:r>
          </a:p>
        </p:txBody>
      </p:sp>
      <p:sp>
        <p:nvSpPr>
          <p:cNvPr id="733200" name="Line 16"/>
          <p:cNvSpPr>
            <a:spLocks noChangeShapeType="1"/>
          </p:cNvSpPr>
          <p:nvPr/>
        </p:nvSpPr>
        <p:spPr bwMode="auto">
          <a:xfrm flipV="1">
            <a:off x="6269038" y="2336800"/>
            <a:ext cx="31750" cy="3429000"/>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733201" name="Line 17"/>
          <p:cNvSpPr>
            <a:spLocks noChangeShapeType="1"/>
          </p:cNvSpPr>
          <p:nvPr/>
        </p:nvSpPr>
        <p:spPr bwMode="auto">
          <a:xfrm flipV="1">
            <a:off x="7215188" y="5338763"/>
            <a:ext cx="1587" cy="122237"/>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2" name="Line 18"/>
          <p:cNvSpPr>
            <a:spLocks noChangeShapeType="1"/>
          </p:cNvSpPr>
          <p:nvPr/>
        </p:nvSpPr>
        <p:spPr bwMode="auto">
          <a:xfrm flipV="1">
            <a:off x="7672388" y="5338763"/>
            <a:ext cx="1587" cy="122237"/>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3" name="Line 19"/>
          <p:cNvSpPr>
            <a:spLocks noChangeShapeType="1"/>
          </p:cNvSpPr>
          <p:nvPr/>
        </p:nvSpPr>
        <p:spPr bwMode="auto">
          <a:xfrm flipV="1">
            <a:off x="8129588" y="5338763"/>
            <a:ext cx="1587" cy="122237"/>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4" name="Line 20"/>
          <p:cNvSpPr>
            <a:spLocks noChangeShapeType="1"/>
          </p:cNvSpPr>
          <p:nvPr/>
        </p:nvSpPr>
        <p:spPr bwMode="auto">
          <a:xfrm flipV="1">
            <a:off x="8662988" y="5308600"/>
            <a:ext cx="1587" cy="12223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5" name="Line 21"/>
          <p:cNvSpPr>
            <a:spLocks noChangeShapeType="1"/>
          </p:cNvSpPr>
          <p:nvPr/>
        </p:nvSpPr>
        <p:spPr bwMode="auto">
          <a:xfrm>
            <a:off x="6300788" y="4622800"/>
            <a:ext cx="127000" cy="158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6" name="Line 22"/>
          <p:cNvSpPr>
            <a:spLocks noChangeShapeType="1"/>
          </p:cNvSpPr>
          <p:nvPr/>
        </p:nvSpPr>
        <p:spPr bwMode="auto">
          <a:xfrm>
            <a:off x="6300788" y="4165600"/>
            <a:ext cx="127000" cy="158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7" name="Line 23"/>
          <p:cNvSpPr>
            <a:spLocks noChangeShapeType="1"/>
          </p:cNvSpPr>
          <p:nvPr/>
        </p:nvSpPr>
        <p:spPr bwMode="auto">
          <a:xfrm>
            <a:off x="6300788" y="3632200"/>
            <a:ext cx="127000" cy="158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3208" name="Text Box 24"/>
          <p:cNvSpPr txBox="1">
            <a:spLocks noChangeArrowheads="1"/>
          </p:cNvSpPr>
          <p:nvPr/>
        </p:nvSpPr>
        <p:spPr bwMode="auto">
          <a:xfrm>
            <a:off x="7291388" y="4013200"/>
            <a:ext cx="1371600" cy="457200"/>
          </a:xfrm>
          <a:prstGeom prst="rect">
            <a:avLst/>
          </a:prstGeom>
          <a:noFill/>
          <a:ln w="9525">
            <a:noFill/>
            <a:miter lim="800000"/>
            <a:headEnd/>
            <a:tailEnd/>
          </a:ln>
        </p:spPr>
        <p:txBody>
          <a:bodyPr>
            <a:spAutoFit/>
          </a:bodyPr>
          <a:lstStyle/>
          <a:p>
            <a:pPr>
              <a:spcBef>
                <a:spcPct val="50000"/>
              </a:spcBef>
            </a:pPr>
            <a:r>
              <a:rPr lang="en-US" altLang="en-US" sz="2400">
                <a:solidFill>
                  <a:srgbClr val="FF6699"/>
                </a:solidFill>
                <a:ea typeface="宋体" pitchFamily="2" charset="-122"/>
              </a:rPr>
              <a:t>.</a:t>
            </a:r>
            <a:r>
              <a:rPr lang="en-US" altLang="zh-CN" sz="2400">
                <a:solidFill>
                  <a:srgbClr val="FF6699"/>
                </a:solidFill>
                <a:ea typeface="宋体" pitchFamily="2" charset="-122"/>
              </a:rPr>
              <a:t>M(X,Y)</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319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3319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73319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733200"/>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733194"/>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733201"/>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733202"/>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733203"/>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733204"/>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733195">
                                            <p:txEl>
                                              <p:pRg st="0" end="0"/>
                                            </p:txEl>
                                          </p:spTgt>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733205"/>
                                        </p:tgtEl>
                                        <p:attrNameLst>
                                          <p:attrName>style.visibility</p:attrName>
                                        </p:attrNameLst>
                                      </p:cBhvr>
                                      <p:to>
                                        <p:strVal val="visible"/>
                                      </p:to>
                                    </p:set>
                                  </p:childTnLst>
                                </p:cTn>
                              </p:par>
                            </p:childTnLst>
                          </p:cTn>
                        </p:par>
                        <p:par>
                          <p:cTn id="38" fill="hold">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733206"/>
                                        </p:tgtEl>
                                        <p:attrNameLst>
                                          <p:attrName>style.visibility</p:attrName>
                                        </p:attrNameLst>
                                      </p:cBhvr>
                                      <p:to>
                                        <p:strVal val="visible"/>
                                      </p:to>
                                    </p:set>
                                  </p:childTnLst>
                                </p:cTn>
                              </p:par>
                            </p:childTnLst>
                          </p:cTn>
                        </p:par>
                        <p:par>
                          <p:cTn id="41" fill="hold">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733207"/>
                                        </p:tgtEl>
                                        <p:attrNameLst>
                                          <p:attrName>style.visibility</p:attrName>
                                        </p:attrNameLst>
                                      </p:cBhvr>
                                      <p:to>
                                        <p:strVal val="visible"/>
                                      </p:to>
                                    </p:set>
                                  </p:childTnLst>
                                </p:cTn>
                              </p:par>
                            </p:childTnLst>
                          </p:cTn>
                        </p:par>
                        <p:par>
                          <p:cTn id="44" fill="hold">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733197"/>
                                        </p:tgtEl>
                                        <p:attrNameLst>
                                          <p:attrName>style.visibility</p:attrName>
                                        </p:attrNameLst>
                                      </p:cBhvr>
                                      <p:to>
                                        <p:strVal val="visible"/>
                                      </p:to>
                                    </p:set>
                                  </p:childTnLst>
                                </p:cTn>
                              </p:par>
                            </p:childTnLst>
                          </p:cTn>
                        </p:par>
                        <p:par>
                          <p:cTn id="47" fill="hold">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733198">
                                            <p:txEl>
                                              <p:pRg st="0" end="0"/>
                                            </p:txEl>
                                          </p:spTgt>
                                        </p:tgtEl>
                                        <p:attrNameLst>
                                          <p:attrName>style.visibility</p:attrName>
                                        </p:attrNameLst>
                                      </p:cBhvr>
                                      <p:to>
                                        <p:strVal val="visible"/>
                                      </p:to>
                                    </p:set>
                                  </p:childTnLst>
                                </p:cTn>
                              </p:par>
                            </p:childTnLst>
                          </p:cTn>
                        </p:par>
                        <p:par>
                          <p:cTn id="50" fill="hold">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733196"/>
                                        </p:tgtEl>
                                        <p:attrNameLst>
                                          <p:attrName>style.visibility</p:attrName>
                                        </p:attrNameLst>
                                      </p:cBhvr>
                                      <p:to>
                                        <p:strVal val="visible"/>
                                      </p:to>
                                    </p:set>
                                  </p:childTnLst>
                                </p:cTn>
                              </p:par>
                            </p:childTnLst>
                          </p:cTn>
                        </p:par>
                        <p:par>
                          <p:cTn id="53" fill="hold">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733199">
                                            <p:txEl>
                                              <p:pRg st="0" end="0"/>
                                            </p:txEl>
                                          </p:spTgt>
                                        </p:tgtEl>
                                        <p:attrNameLst>
                                          <p:attrName>style.visibility</p:attrName>
                                        </p:attrNameLst>
                                      </p:cBhvr>
                                      <p:to>
                                        <p:strVal val="visible"/>
                                      </p:to>
                                    </p:set>
                                  </p:childTnLst>
                                </p:cTn>
                              </p:par>
                            </p:childTnLst>
                          </p:cTn>
                        </p:par>
                        <p:par>
                          <p:cTn id="56" fill="hold">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733199">
                                            <p:txEl>
                                              <p:pRg st="1" end="1"/>
                                            </p:txEl>
                                          </p:spTgt>
                                        </p:tgtEl>
                                        <p:attrNameLst>
                                          <p:attrName>style.visibility</p:attrName>
                                        </p:attrNameLst>
                                      </p:cBhvr>
                                      <p:to>
                                        <p:strVal val="visible"/>
                                      </p:to>
                                    </p:set>
                                  </p:childTnLst>
                                </p:cTn>
                              </p:par>
                            </p:childTnLst>
                          </p:cTn>
                        </p:par>
                        <p:par>
                          <p:cTn id="59" fill="hold">
                            <p:stCondLst>
                              <p:cond delay="8000"/>
                            </p:stCondLst>
                            <p:childTnLst>
                              <p:par>
                                <p:cTn id="60" presetID="1" presetClass="entr" presetSubtype="0" fill="hold" grpId="0" nodeType="afterEffect">
                                  <p:stCondLst>
                                    <p:cond delay="0"/>
                                  </p:stCondLst>
                                  <p:childTnLst>
                                    <p:set>
                                      <p:cBhvr>
                                        <p:cTn id="61" dur="1" fill="hold">
                                          <p:stCondLst>
                                            <p:cond delay="499"/>
                                          </p:stCondLst>
                                        </p:cTn>
                                        <p:tgtEl>
                                          <p:spTgt spid="733199">
                                            <p:txEl>
                                              <p:pRg st="2" end="2"/>
                                            </p:txEl>
                                          </p:spTgt>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grpId="0" nodeType="afterEffect">
                                  <p:stCondLst>
                                    <p:cond delay="0"/>
                                  </p:stCondLst>
                                  <p:childTnLst>
                                    <p:set>
                                      <p:cBhvr>
                                        <p:cTn id="64" dur="1" fill="hold">
                                          <p:stCondLst>
                                            <p:cond delay="499"/>
                                          </p:stCondLst>
                                        </p:cTn>
                                        <p:tgtEl>
                                          <p:spTgt spid="733199">
                                            <p:txEl>
                                              <p:pRg st="3" end="3"/>
                                            </p:txEl>
                                          </p:spTgt>
                                        </p:tgtEl>
                                        <p:attrNameLst>
                                          <p:attrName>style.visibility</p:attrName>
                                        </p:attrNameLst>
                                      </p:cBhvr>
                                      <p:to>
                                        <p:strVal val="visible"/>
                                      </p:to>
                                    </p:set>
                                  </p:childTnLst>
                                </p:cTn>
                              </p:par>
                            </p:childTnLst>
                          </p:cTn>
                        </p:par>
                        <p:par>
                          <p:cTn id="65" fill="hold">
                            <p:stCondLst>
                              <p:cond delay="9000"/>
                            </p:stCondLst>
                            <p:childTnLst>
                              <p:par>
                                <p:cTn id="66" presetID="1" presetClass="entr" presetSubtype="0" fill="hold" grpId="0" nodeType="afterEffect">
                                  <p:stCondLst>
                                    <p:cond delay="0"/>
                                  </p:stCondLst>
                                  <p:childTnLst>
                                    <p:set>
                                      <p:cBhvr>
                                        <p:cTn id="67" dur="1" fill="hold">
                                          <p:stCondLst>
                                            <p:cond delay="499"/>
                                          </p:stCondLst>
                                        </p:cTn>
                                        <p:tgtEl>
                                          <p:spTgt spid="733199">
                                            <p:txEl>
                                              <p:pRg st="4" end="4"/>
                                            </p:txEl>
                                          </p:spTgt>
                                        </p:tgtEl>
                                        <p:attrNameLst>
                                          <p:attrName>style.visibility</p:attrName>
                                        </p:attrNameLst>
                                      </p:cBhvr>
                                      <p:to>
                                        <p:strVal val="visible"/>
                                      </p:to>
                                    </p:set>
                                  </p:childTnLst>
                                </p:cTn>
                              </p:par>
                            </p:childTnLst>
                          </p:cTn>
                        </p:par>
                        <p:par>
                          <p:cTn id="68" fill="hold">
                            <p:stCondLst>
                              <p:cond delay="9500"/>
                            </p:stCondLst>
                            <p:childTnLst>
                              <p:par>
                                <p:cTn id="69" presetID="1" presetClass="entr" presetSubtype="0" fill="hold" grpId="0" nodeType="afterEffect">
                                  <p:stCondLst>
                                    <p:cond delay="1000"/>
                                  </p:stCondLst>
                                  <p:childTnLst>
                                    <p:set>
                                      <p:cBhvr>
                                        <p:cTn id="70" dur="1" fill="hold">
                                          <p:stCondLst>
                                            <p:cond delay="499"/>
                                          </p:stCondLst>
                                        </p:cTn>
                                        <p:tgtEl>
                                          <p:spTgt spid="7331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331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33208"/>
                                        </p:tgtEl>
                                        <p:attrNameLst>
                                          <p:attrName>style.visibility</p:attrName>
                                        </p:attrNameLst>
                                      </p:cBhvr>
                                      <p:to>
                                        <p:strVal val="visible"/>
                                      </p:to>
                                    </p:set>
                                    <p:anim calcmode="lin" valueType="num">
                                      <p:cBhvr additive="base">
                                        <p:cTn id="79" dur="500" fill="hold"/>
                                        <p:tgtEl>
                                          <p:spTgt spid="733208"/>
                                        </p:tgtEl>
                                        <p:attrNameLst>
                                          <p:attrName>ppt_x</p:attrName>
                                        </p:attrNameLst>
                                      </p:cBhvr>
                                      <p:tavLst>
                                        <p:tav tm="0">
                                          <p:val>
                                            <p:strVal val="#ppt_x"/>
                                          </p:val>
                                        </p:tav>
                                        <p:tav tm="100000">
                                          <p:val>
                                            <p:strVal val="#ppt_x"/>
                                          </p:val>
                                        </p:tav>
                                      </p:tavLst>
                                    </p:anim>
                                    <p:anim calcmode="lin" valueType="num">
                                      <p:cBhvr additive="base">
                                        <p:cTn id="80" dur="500" fill="hold"/>
                                        <p:tgtEl>
                                          <p:spTgt spid="7332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9" grpId="0" animBg="1"/>
      <p:bldP spid="733190" grpId="0" build="p" autoUpdateAnimBg="0"/>
      <p:bldP spid="733192" grpId="0" autoUpdateAnimBg="0"/>
      <p:bldP spid="733193" grpId="0" animBg="1"/>
      <p:bldP spid="733194" grpId="0" animBg="1"/>
      <p:bldP spid="733195" grpId="0" build="p" autoUpdateAnimBg="0" advAuto="0"/>
      <p:bldP spid="733196" grpId="0" animBg="1"/>
      <p:bldP spid="733197" grpId="0" autoUpdateAnimBg="0"/>
      <p:bldP spid="733198" grpId="0" build="p" autoUpdateAnimBg="0" advAuto="0"/>
      <p:bldP spid="733199" grpId="0" build="p" autoUpdateAnimBg="0" advAuto="0"/>
      <p:bldP spid="733200" grpId="0" animBg="1"/>
      <p:bldP spid="733201" grpId="0" animBg="1"/>
      <p:bldP spid="733202" grpId="0" animBg="1"/>
      <p:bldP spid="733203" grpId="0" animBg="1"/>
      <p:bldP spid="733204" grpId="0" animBg="1"/>
      <p:bldP spid="733205" grpId="0" animBg="1"/>
      <p:bldP spid="733206" grpId="0" animBg="1"/>
      <p:bldP spid="733207" grpId="0" animBg="1"/>
      <p:bldP spid="73320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几何概率 </a:t>
            </a:r>
            <a:r>
              <a:rPr lang="en-US" altLang="zh-CN" b="1" smtClean="0">
                <a:ea typeface="宋体" pitchFamily="2" charset="-122"/>
              </a:rPr>
              <a:t>(Cont.)</a:t>
            </a:r>
          </a:p>
        </p:txBody>
      </p:sp>
      <p:sp>
        <p:nvSpPr>
          <p:cNvPr id="46085" name="Rectangle 5"/>
          <p:cNvSpPr>
            <a:spLocks noChangeArrowheads="1"/>
          </p:cNvSpPr>
          <p:nvPr/>
        </p:nvSpPr>
        <p:spPr bwMode="auto">
          <a:xfrm>
            <a:off x="1073150" y="1773238"/>
            <a:ext cx="3448050" cy="519112"/>
          </a:xfrm>
          <a:prstGeom prst="rect">
            <a:avLst/>
          </a:prstGeom>
          <a:noFill/>
          <a:ln w="12700" cap="sq">
            <a:noFill/>
            <a:miter lim="800000"/>
            <a:headEnd type="none" w="sm" len="sm"/>
            <a:tailEnd type="none" w="sm" len="sm"/>
          </a:ln>
        </p:spPr>
        <p:txBody>
          <a:bodyPr wrap="none">
            <a:spAutoFit/>
          </a:bodyPr>
          <a:lstStyle/>
          <a:p>
            <a:pPr>
              <a:spcBef>
                <a:spcPct val="50000"/>
              </a:spcBef>
            </a:pPr>
            <a:r>
              <a:rPr lang="zh-CN" altLang="en-US">
                <a:ea typeface="宋体" pitchFamily="2" charset="-122"/>
              </a:rPr>
              <a:t>二人会面的条件是：</a:t>
            </a:r>
            <a:r>
              <a:rPr lang="zh-CN" altLang="en-US" sz="2000">
                <a:ea typeface="宋体" pitchFamily="2" charset="-122"/>
              </a:rPr>
              <a:t> </a:t>
            </a:r>
          </a:p>
        </p:txBody>
      </p:sp>
      <p:graphicFrame>
        <p:nvGraphicFramePr>
          <p:cNvPr id="46082" name="Object 6"/>
          <p:cNvGraphicFramePr>
            <a:graphicFrameLocks noChangeAspect="1"/>
          </p:cNvGraphicFramePr>
          <p:nvPr/>
        </p:nvGraphicFramePr>
        <p:xfrm>
          <a:off x="4343400" y="1831975"/>
          <a:ext cx="1219200" cy="471488"/>
        </p:xfrm>
        <a:graphic>
          <a:graphicData uri="http://schemas.openxmlformats.org/presentationml/2006/ole">
            <p:oleObj spid="_x0000_s46082" name="公式" r:id="rId4" imgW="685800" imgH="203040" progId="Equation.3">
              <p:embed/>
            </p:oleObj>
          </a:graphicData>
        </a:graphic>
      </p:graphicFrame>
      <p:sp>
        <p:nvSpPr>
          <p:cNvPr id="46086" name="Rectangle 7"/>
          <p:cNvSpPr>
            <a:spLocks noChangeArrowheads="1"/>
          </p:cNvSpPr>
          <p:nvPr/>
        </p:nvSpPr>
        <p:spPr bwMode="auto">
          <a:xfrm>
            <a:off x="5181600" y="3602038"/>
            <a:ext cx="2514600" cy="2286000"/>
          </a:xfrm>
          <a:prstGeom prst="rect">
            <a:avLst/>
          </a:prstGeom>
          <a:solidFill>
            <a:srgbClr val="FFCC99"/>
          </a:solidFill>
          <a:ln w="12700" cap="sq">
            <a:solidFill>
              <a:schemeClr val="tx1"/>
            </a:solidFill>
            <a:miter lim="800000"/>
            <a:headEnd type="none" w="sm" len="sm"/>
            <a:tailEnd type="none" w="sm" len="sm"/>
          </a:ln>
        </p:spPr>
        <p:txBody>
          <a:bodyPr wrap="none" anchor="ctr"/>
          <a:lstStyle/>
          <a:p>
            <a:endParaRPr lang="zh-CN" altLang="en-US"/>
          </a:p>
        </p:txBody>
      </p:sp>
      <p:sp>
        <p:nvSpPr>
          <p:cNvPr id="46087" name="Line 8"/>
          <p:cNvSpPr>
            <a:spLocks noChangeShapeType="1"/>
          </p:cNvSpPr>
          <p:nvPr/>
        </p:nvSpPr>
        <p:spPr bwMode="auto">
          <a:xfrm>
            <a:off x="4724400" y="5888038"/>
            <a:ext cx="3657600" cy="0"/>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46088" name="Line 9"/>
          <p:cNvSpPr>
            <a:spLocks noChangeShapeType="1"/>
          </p:cNvSpPr>
          <p:nvPr/>
        </p:nvSpPr>
        <p:spPr bwMode="auto">
          <a:xfrm flipV="1">
            <a:off x="5715000" y="5765800"/>
            <a:ext cx="0" cy="12223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89" name="Text Box 10"/>
          <p:cNvSpPr txBox="1">
            <a:spLocks noChangeArrowheads="1"/>
          </p:cNvSpPr>
          <p:nvPr/>
        </p:nvSpPr>
        <p:spPr bwMode="auto">
          <a:xfrm>
            <a:off x="4876800" y="5902325"/>
            <a:ext cx="36576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ea typeface="宋体" pitchFamily="2" charset="-122"/>
              </a:rPr>
              <a:t>0      1    2   3   4    5</a:t>
            </a:r>
          </a:p>
        </p:txBody>
      </p:sp>
      <p:sp>
        <p:nvSpPr>
          <p:cNvPr id="46090" name="Line 11"/>
          <p:cNvSpPr>
            <a:spLocks noChangeShapeType="1"/>
          </p:cNvSpPr>
          <p:nvPr/>
        </p:nvSpPr>
        <p:spPr bwMode="auto">
          <a:xfrm>
            <a:off x="5181600" y="5507038"/>
            <a:ext cx="125413"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1" name="Text Box 12"/>
          <p:cNvSpPr txBox="1">
            <a:spLocks noChangeArrowheads="1"/>
          </p:cNvSpPr>
          <p:nvPr/>
        </p:nvSpPr>
        <p:spPr bwMode="auto">
          <a:xfrm>
            <a:off x="5257800" y="2840038"/>
            <a:ext cx="457200" cy="519112"/>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b="1" i="1">
                <a:ea typeface="宋体" pitchFamily="2" charset="-122"/>
              </a:rPr>
              <a:t>y</a:t>
            </a:r>
            <a:endParaRPr lang="en-US" altLang="zh-CN" sz="2400">
              <a:ea typeface="宋体" pitchFamily="2" charset="-122"/>
            </a:endParaRPr>
          </a:p>
        </p:txBody>
      </p:sp>
      <p:sp>
        <p:nvSpPr>
          <p:cNvPr id="46092" name="Text Box 13"/>
          <p:cNvSpPr txBox="1">
            <a:spLocks noChangeArrowheads="1"/>
          </p:cNvSpPr>
          <p:nvPr/>
        </p:nvSpPr>
        <p:spPr bwMode="auto">
          <a:xfrm>
            <a:off x="7848600" y="5888038"/>
            <a:ext cx="762000" cy="519112"/>
          </a:xfrm>
          <a:prstGeom prst="rect">
            <a:avLst/>
          </a:prstGeom>
          <a:noFill/>
          <a:ln w="12700" cap="sq">
            <a:noFill/>
            <a:miter lim="800000"/>
            <a:headEnd type="none" w="sm" len="sm"/>
            <a:tailEnd type="none" w="sm" len="sm"/>
          </a:ln>
        </p:spPr>
        <p:txBody>
          <a:bodyPr>
            <a:spAutoFit/>
          </a:bodyPr>
          <a:lstStyle/>
          <a:p>
            <a:pPr algn="ctr">
              <a:spcBef>
                <a:spcPct val="50000"/>
              </a:spcBef>
            </a:pPr>
            <a:r>
              <a:rPr lang="en-US" altLang="zh-CN" i="1">
                <a:ea typeface="宋体" pitchFamily="2" charset="-122"/>
              </a:rPr>
              <a:t>x</a:t>
            </a:r>
            <a:endParaRPr lang="en-US" altLang="zh-CN" sz="2400">
              <a:ea typeface="宋体" pitchFamily="2" charset="-122"/>
            </a:endParaRPr>
          </a:p>
        </p:txBody>
      </p:sp>
      <p:sp>
        <p:nvSpPr>
          <p:cNvPr id="46093" name="Text Box 14"/>
          <p:cNvSpPr txBox="1">
            <a:spLocks noChangeArrowheads="1"/>
          </p:cNvSpPr>
          <p:nvPr/>
        </p:nvSpPr>
        <p:spPr bwMode="auto">
          <a:xfrm>
            <a:off x="4800600" y="3602038"/>
            <a:ext cx="381000" cy="1973262"/>
          </a:xfrm>
          <a:prstGeom prst="rect">
            <a:avLst/>
          </a:prstGeom>
          <a:noFill/>
          <a:ln w="12700" cap="sq">
            <a:noFill/>
            <a:miter lim="800000"/>
            <a:headEnd type="none" w="sm" len="sm"/>
            <a:tailEnd type="none" w="sm" len="sm"/>
          </a:ln>
        </p:spPr>
        <p:txBody>
          <a:bodyPr>
            <a:spAutoFit/>
          </a:bodyPr>
          <a:lstStyle/>
          <a:p>
            <a:pPr algn="ctr">
              <a:lnSpc>
                <a:spcPct val="70000"/>
              </a:lnSpc>
              <a:spcBef>
                <a:spcPct val="50000"/>
              </a:spcBef>
            </a:pPr>
            <a:r>
              <a:rPr lang="en-US" altLang="zh-CN" sz="2400">
                <a:ea typeface="宋体" pitchFamily="2" charset="-122"/>
              </a:rPr>
              <a:t>5</a:t>
            </a:r>
          </a:p>
          <a:p>
            <a:pPr algn="ctr">
              <a:lnSpc>
                <a:spcPct val="65000"/>
              </a:lnSpc>
              <a:spcBef>
                <a:spcPct val="50000"/>
              </a:spcBef>
            </a:pPr>
            <a:r>
              <a:rPr lang="en-US" altLang="zh-CN" sz="2400">
                <a:ea typeface="宋体" pitchFamily="2" charset="-122"/>
              </a:rPr>
              <a:t>4</a:t>
            </a:r>
          </a:p>
          <a:p>
            <a:pPr algn="ctr">
              <a:lnSpc>
                <a:spcPct val="60000"/>
              </a:lnSpc>
              <a:spcBef>
                <a:spcPct val="50000"/>
              </a:spcBef>
            </a:pPr>
            <a:r>
              <a:rPr lang="en-US" altLang="zh-CN" sz="2400">
                <a:ea typeface="宋体" pitchFamily="2" charset="-122"/>
              </a:rPr>
              <a:t>3</a:t>
            </a:r>
          </a:p>
          <a:p>
            <a:pPr algn="ctr">
              <a:lnSpc>
                <a:spcPct val="60000"/>
              </a:lnSpc>
              <a:spcBef>
                <a:spcPct val="50000"/>
              </a:spcBef>
            </a:pPr>
            <a:r>
              <a:rPr lang="en-US" altLang="zh-CN" sz="2400">
                <a:ea typeface="宋体" pitchFamily="2" charset="-122"/>
              </a:rPr>
              <a:t>2</a:t>
            </a:r>
          </a:p>
          <a:p>
            <a:pPr algn="ctr">
              <a:lnSpc>
                <a:spcPct val="60000"/>
              </a:lnSpc>
              <a:spcBef>
                <a:spcPct val="50000"/>
              </a:spcBef>
            </a:pPr>
            <a:r>
              <a:rPr lang="en-US" altLang="zh-CN" sz="2400">
                <a:ea typeface="宋体" pitchFamily="2" charset="-122"/>
              </a:rPr>
              <a:t>1</a:t>
            </a:r>
          </a:p>
        </p:txBody>
      </p:sp>
      <p:sp>
        <p:nvSpPr>
          <p:cNvPr id="46094" name="Line 15"/>
          <p:cNvSpPr>
            <a:spLocks noChangeShapeType="1"/>
          </p:cNvSpPr>
          <p:nvPr/>
        </p:nvSpPr>
        <p:spPr bwMode="auto">
          <a:xfrm flipV="1">
            <a:off x="5181600" y="2763838"/>
            <a:ext cx="0" cy="3429000"/>
          </a:xfrm>
          <a:prstGeom prst="line">
            <a:avLst/>
          </a:prstGeom>
          <a:noFill/>
          <a:ln w="12700" cap="sq">
            <a:solidFill>
              <a:schemeClr val="tx1"/>
            </a:solidFill>
            <a:round/>
            <a:headEnd type="none" w="sm" len="sm"/>
            <a:tailEnd type="arrow" w="med" len="med"/>
          </a:ln>
        </p:spPr>
        <p:txBody>
          <a:bodyPr wrap="none" anchor="ctr"/>
          <a:lstStyle/>
          <a:p>
            <a:endParaRPr lang="zh-CN" altLang="en-US"/>
          </a:p>
        </p:txBody>
      </p:sp>
      <p:sp>
        <p:nvSpPr>
          <p:cNvPr id="46095" name="Line 16"/>
          <p:cNvSpPr>
            <a:spLocks noChangeShapeType="1"/>
          </p:cNvSpPr>
          <p:nvPr/>
        </p:nvSpPr>
        <p:spPr bwMode="auto">
          <a:xfrm flipV="1">
            <a:off x="6248400" y="5765800"/>
            <a:ext cx="0" cy="12223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6" name="Line 17"/>
          <p:cNvSpPr>
            <a:spLocks noChangeShapeType="1"/>
          </p:cNvSpPr>
          <p:nvPr/>
        </p:nvSpPr>
        <p:spPr bwMode="auto">
          <a:xfrm flipV="1">
            <a:off x="6705600" y="5765800"/>
            <a:ext cx="0" cy="12223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7" name="Line 18"/>
          <p:cNvSpPr>
            <a:spLocks noChangeShapeType="1"/>
          </p:cNvSpPr>
          <p:nvPr/>
        </p:nvSpPr>
        <p:spPr bwMode="auto">
          <a:xfrm flipV="1">
            <a:off x="7162800" y="5765800"/>
            <a:ext cx="0" cy="12223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8" name="Line 19"/>
          <p:cNvSpPr>
            <a:spLocks noChangeShapeType="1"/>
          </p:cNvSpPr>
          <p:nvPr/>
        </p:nvSpPr>
        <p:spPr bwMode="auto">
          <a:xfrm flipV="1">
            <a:off x="7696200" y="5735638"/>
            <a:ext cx="0" cy="122237"/>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9" name="Line 20"/>
          <p:cNvSpPr>
            <a:spLocks noChangeShapeType="1"/>
          </p:cNvSpPr>
          <p:nvPr/>
        </p:nvSpPr>
        <p:spPr bwMode="auto">
          <a:xfrm>
            <a:off x="5181600" y="5049838"/>
            <a:ext cx="125413"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0" name="Line 21"/>
          <p:cNvSpPr>
            <a:spLocks noChangeShapeType="1"/>
          </p:cNvSpPr>
          <p:nvPr/>
        </p:nvSpPr>
        <p:spPr bwMode="auto">
          <a:xfrm>
            <a:off x="5181600" y="4592638"/>
            <a:ext cx="125413"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1" name="Line 22"/>
          <p:cNvSpPr>
            <a:spLocks noChangeShapeType="1"/>
          </p:cNvSpPr>
          <p:nvPr/>
        </p:nvSpPr>
        <p:spPr bwMode="auto">
          <a:xfrm>
            <a:off x="5181600" y="4059238"/>
            <a:ext cx="125413"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2" name="Line 23"/>
          <p:cNvSpPr>
            <a:spLocks noChangeShapeType="1"/>
          </p:cNvSpPr>
          <p:nvPr/>
        </p:nvSpPr>
        <p:spPr bwMode="auto">
          <a:xfrm flipV="1">
            <a:off x="5715000" y="3906838"/>
            <a:ext cx="1981200" cy="1981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3" name="AutoShape 24"/>
          <p:cNvSpPr>
            <a:spLocks noChangeArrowheads="1"/>
          </p:cNvSpPr>
          <p:nvPr/>
        </p:nvSpPr>
        <p:spPr bwMode="auto">
          <a:xfrm rot="5395303">
            <a:off x="5181600" y="3602038"/>
            <a:ext cx="1905000" cy="1905000"/>
          </a:xfrm>
          <a:prstGeom prst="rtTriangle">
            <a:avLst/>
          </a:prstGeom>
          <a:solidFill>
            <a:srgbClr val="99CCFF"/>
          </a:solidFill>
          <a:ln w="12700" cap="sq">
            <a:solidFill>
              <a:schemeClr val="tx1"/>
            </a:solidFill>
            <a:miter lim="800000"/>
            <a:headEnd type="none" w="sm" len="sm"/>
            <a:tailEnd type="none" w="sm" len="sm"/>
          </a:ln>
        </p:spPr>
        <p:txBody>
          <a:bodyPr wrap="none" anchor="ctr"/>
          <a:lstStyle/>
          <a:p>
            <a:endParaRPr lang="zh-CN" altLang="en-US"/>
          </a:p>
        </p:txBody>
      </p:sp>
      <p:sp>
        <p:nvSpPr>
          <p:cNvPr id="46104" name="AutoShape 25"/>
          <p:cNvSpPr>
            <a:spLocks noChangeArrowheads="1"/>
          </p:cNvSpPr>
          <p:nvPr/>
        </p:nvSpPr>
        <p:spPr bwMode="auto">
          <a:xfrm rot="-5404697">
            <a:off x="5712619" y="3907631"/>
            <a:ext cx="1982788" cy="1978025"/>
          </a:xfrm>
          <a:prstGeom prst="rtTriangle">
            <a:avLst/>
          </a:prstGeom>
          <a:solidFill>
            <a:srgbClr val="99CCFF"/>
          </a:solidFill>
          <a:ln w="12700" cap="sq">
            <a:solidFill>
              <a:schemeClr val="tx1"/>
            </a:solidFill>
            <a:miter lim="800000"/>
            <a:headEnd type="none" w="sm" len="sm"/>
            <a:tailEnd type="none" w="sm" len="sm"/>
          </a:ln>
        </p:spPr>
        <p:txBody>
          <a:bodyPr wrap="none" anchor="ctr"/>
          <a:lstStyle/>
          <a:p>
            <a:endParaRPr lang="zh-CN" altLang="en-US"/>
          </a:p>
        </p:txBody>
      </p:sp>
      <p:graphicFrame>
        <p:nvGraphicFramePr>
          <p:cNvPr id="46083" name="Object 26"/>
          <p:cNvGraphicFramePr>
            <a:graphicFrameLocks noChangeAspect="1"/>
          </p:cNvGraphicFramePr>
          <p:nvPr/>
        </p:nvGraphicFramePr>
        <p:xfrm>
          <a:off x="1244600" y="2840038"/>
          <a:ext cx="3181350" cy="2155825"/>
        </p:xfrm>
        <a:graphic>
          <a:graphicData uri="http://schemas.openxmlformats.org/presentationml/2006/ole">
            <p:oleObj spid="_x0000_s46083" name="公式" r:id="rId5" imgW="1523880" imgH="990360" progId="Equation.3">
              <p:embed/>
            </p:oleObj>
          </a:graphicData>
        </a:graphic>
      </p:graphicFrame>
      <p:sp>
        <p:nvSpPr>
          <p:cNvPr id="46105" name="Line 27"/>
          <p:cNvSpPr>
            <a:spLocks noChangeShapeType="1"/>
          </p:cNvSpPr>
          <p:nvPr/>
        </p:nvSpPr>
        <p:spPr bwMode="auto">
          <a:xfrm flipV="1">
            <a:off x="5562600" y="3373438"/>
            <a:ext cx="2667000" cy="2667000"/>
          </a:xfrm>
          <a:prstGeom prst="line">
            <a:avLst/>
          </a:prstGeom>
          <a:noFill/>
          <a:ln w="12700" cap="sq">
            <a:solidFill>
              <a:srgbClr val="66FFFF"/>
            </a:solidFill>
            <a:round/>
            <a:headEnd type="none" w="sm" len="sm"/>
            <a:tailEnd type="none" w="sm" len="sm"/>
          </a:ln>
        </p:spPr>
        <p:txBody>
          <a:bodyPr wrap="none" anchor="ctr"/>
          <a:lstStyle/>
          <a:p>
            <a:endParaRPr lang="zh-CN" altLang="en-US"/>
          </a:p>
        </p:txBody>
      </p:sp>
      <p:sp>
        <p:nvSpPr>
          <p:cNvPr id="46106" name="Text Box 28"/>
          <p:cNvSpPr txBox="1">
            <a:spLocks noChangeArrowheads="1"/>
          </p:cNvSpPr>
          <p:nvPr/>
        </p:nvSpPr>
        <p:spPr bwMode="auto">
          <a:xfrm>
            <a:off x="6629400" y="2763838"/>
            <a:ext cx="1600200" cy="519112"/>
          </a:xfrm>
          <a:prstGeom prst="rect">
            <a:avLst/>
          </a:prstGeom>
          <a:noFill/>
          <a:ln w="12700" cap="sq">
            <a:noFill/>
            <a:miter lim="800000"/>
            <a:headEnd type="none" w="sm" len="sm"/>
            <a:tailEnd type="none" w="sm" len="sm"/>
          </a:ln>
        </p:spPr>
        <p:txBody>
          <a:bodyPr>
            <a:spAutoFit/>
          </a:bodyPr>
          <a:lstStyle/>
          <a:p>
            <a:pPr>
              <a:spcBef>
                <a:spcPct val="50000"/>
              </a:spcBef>
              <a:buClr>
                <a:schemeClr val="tx1"/>
              </a:buClr>
              <a:buFont typeface="MS Outlook" pitchFamily="2" charset="2"/>
              <a:buNone/>
            </a:pPr>
            <a:r>
              <a:rPr lang="en-US" altLang="zh-CN" i="1">
                <a:ea typeface="宋体" pitchFamily="2" charset="-122"/>
              </a:rPr>
              <a:t>y</a:t>
            </a:r>
            <a:r>
              <a:rPr lang="en-US" altLang="zh-CN">
                <a:ea typeface="宋体" pitchFamily="2" charset="-122"/>
              </a:rPr>
              <a:t>-</a:t>
            </a:r>
            <a:r>
              <a:rPr lang="en-US" altLang="zh-CN" i="1">
                <a:ea typeface="宋体" pitchFamily="2" charset="-122"/>
              </a:rPr>
              <a:t>x </a:t>
            </a:r>
            <a:r>
              <a:rPr lang="en-US" altLang="zh-CN">
                <a:ea typeface="宋体" pitchFamily="2" charset="-122"/>
              </a:rPr>
              <a:t>=1</a:t>
            </a:r>
          </a:p>
        </p:txBody>
      </p:sp>
      <p:sp>
        <p:nvSpPr>
          <p:cNvPr id="46107" name="Text Box 29"/>
          <p:cNvSpPr txBox="1">
            <a:spLocks noChangeArrowheads="1"/>
          </p:cNvSpPr>
          <p:nvPr/>
        </p:nvSpPr>
        <p:spPr bwMode="auto">
          <a:xfrm>
            <a:off x="7848600" y="3754438"/>
            <a:ext cx="1295400" cy="519112"/>
          </a:xfrm>
          <a:prstGeom prst="rect">
            <a:avLst/>
          </a:prstGeom>
          <a:noFill/>
          <a:ln w="12700" cap="sq">
            <a:noFill/>
            <a:miter lim="800000"/>
            <a:headEnd type="none" w="sm" len="sm"/>
            <a:tailEnd type="none" w="sm" len="sm"/>
          </a:ln>
        </p:spPr>
        <p:txBody>
          <a:bodyPr>
            <a:spAutoFit/>
          </a:bodyPr>
          <a:lstStyle/>
          <a:p>
            <a:pPr>
              <a:spcBef>
                <a:spcPct val="50000"/>
              </a:spcBef>
              <a:buClr>
                <a:schemeClr val="tx1"/>
              </a:buClr>
              <a:buFont typeface="MS Outlook" pitchFamily="2" charset="2"/>
              <a:buNone/>
            </a:pPr>
            <a:r>
              <a:rPr lang="en-US" altLang="zh-CN" i="1">
                <a:ea typeface="宋体" pitchFamily="2" charset="-122"/>
              </a:rPr>
              <a:t>y</a:t>
            </a:r>
            <a:r>
              <a:rPr lang="en-US" altLang="zh-CN">
                <a:ea typeface="宋体" pitchFamily="2" charset="-122"/>
              </a:rPr>
              <a:t>-</a:t>
            </a:r>
            <a:r>
              <a:rPr lang="en-US" altLang="zh-CN" i="1">
                <a:ea typeface="宋体" pitchFamily="2" charset="-122"/>
              </a:rPr>
              <a:t>x </a:t>
            </a:r>
            <a:r>
              <a:rPr lang="en-US" altLang="zh-CN">
                <a:ea typeface="宋体" pitchFamily="2" charset="-122"/>
              </a:rPr>
              <a:t>= -1</a:t>
            </a:r>
          </a:p>
        </p:txBody>
      </p:sp>
      <p:sp>
        <p:nvSpPr>
          <p:cNvPr id="46108" name="Line 30"/>
          <p:cNvSpPr>
            <a:spLocks noChangeShapeType="1"/>
          </p:cNvSpPr>
          <p:nvPr/>
        </p:nvSpPr>
        <p:spPr bwMode="auto">
          <a:xfrm flipV="1">
            <a:off x="4953000" y="2916238"/>
            <a:ext cx="2819400" cy="2819400"/>
          </a:xfrm>
          <a:prstGeom prst="line">
            <a:avLst/>
          </a:prstGeom>
          <a:noFill/>
          <a:ln w="12700">
            <a:solidFill>
              <a:srgbClr val="66FFFF"/>
            </a:solidFill>
            <a:round/>
            <a:headEnd type="none" w="sm" len="sm"/>
            <a:tailEnd type="none" w="sm" len="sm"/>
          </a:ln>
        </p:spPr>
        <p:txBody>
          <a:bodyPr wrap="none" anchor="ct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title"/>
          </p:nvPr>
        </p:nvSpPr>
        <p:spPr bwMode="auto">
          <a:xfrm>
            <a:off x="914400" y="549275"/>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ea typeface="宋体" pitchFamily="2" charset="-122"/>
              </a:rPr>
              <a:t>几何概率 </a:t>
            </a:r>
            <a:r>
              <a:rPr lang="en-US" altLang="zh-CN" b="1" smtClean="0">
                <a:ea typeface="宋体" pitchFamily="2" charset="-122"/>
              </a:rPr>
              <a:t>(Cont.)</a:t>
            </a:r>
          </a:p>
        </p:txBody>
      </p:sp>
      <p:sp>
        <p:nvSpPr>
          <p:cNvPr id="737287" name="Text Box 7"/>
          <p:cNvSpPr txBox="1">
            <a:spLocks noChangeArrowheads="1"/>
          </p:cNvSpPr>
          <p:nvPr/>
        </p:nvSpPr>
        <p:spPr bwMode="auto">
          <a:xfrm>
            <a:off x="1042988" y="1773238"/>
            <a:ext cx="7772400" cy="1501775"/>
          </a:xfrm>
          <a:prstGeom prst="rect">
            <a:avLst/>
          </a:prstGeom>
          <a:noFill/>
          <a:ln w="9525">
            <a:noFill/>
            <a:miter lim="800000"/>
            <a:headEnd/>
            <a:tailEnd/>
          </a:ln>
        </p:spPr>
        <p:txBody>
          <a:bodyPr>
            <a:spAutoFit/>
          </a:bodyPr>
          <a:lstStyle/>
          <a:p>
            <a:pPr>
              <a:lnSpc>
                <a:spcPct val="110000"/>
              </a:lnSpc>
              <a:spcBef>
                <a:spcPct val="10000"/>
              </a:spcBef>
            </a:pPr>
            <a:r>
              <a:rPr lang="zh-CN" altLang="en-US" b="1" dirty="0">
                <a:solidFill>
                  <a:srgbClr val="0000FF"/>
                </a:solidFill>
                <a:ea typeface="黑体" pitchFamily="49" charset="-122"/>
              </a:rPr>
              <a:t>定义</a:t>
            </a:r>
            <a:r>
              <a:rPr lang="en-US" altLang="zh-CN" b="1" dirty="0">
                <a:solidFill>
                  <a:srgbClr val="000000"/>
                </a:solidFill>
                <a:ea typeface="宋体" pitchFamily="2" charset="-122"/>
              </a:rPr>
              <a:t>  </a:t>
            </a:r>
            <a:r>
              <a:rPr lang="zh-CN" altLang="en-US" b="1" dirty="0">
                <a:solidFill>
                  <a:srgbClr val="000000"/>
                </a:solidFill>
                <a:ea typeface="黑体" pitchFamily="49" charset="-122"/>
              </a:rPr>
              <a:t>当随机试验的样本空间是某个区域</a:t>
            </a:r>
            <a:r>
              <a:rPr lang="en-US" altLang="zh-CN" b="1" dirty="0">
                <a:solidFill>
                  <a:srgbClr val="000000"/>
                </a:solidFill>
                <a:ea typeface="宋体" pitchFamily="2" charset="-122"/>
              </a:rPr>
              <a:t>,</a:t>
            </a:r>
            <a:r>
              <a:rPr lang="zh-CN" altLang="en-US" b="1" dirty="0">
                <a:solidFill>
                  <a:srgbClr val="000000"/>
                </a:solidFill>
                <a:ea typeface="黑体" pitchFamily="49" charset="-122"/>
              </a:rPr>
              <a:t>并且任意一点落在度量 </a:t>
            </a:r>
            <a:r>
              <a:rPr lang="en-US" altLang="zh-CN" b="1" dirty="0">
                <a:solidFill>
                  <a:srgbClr val="000000"/>
                </a:solidFill>
                <a:ea typeface="宋体" pitchFamily="2" charset="-122"/>
              </a:rPr>
              <a:t>(</a:t>
            </a:r>
            <a:r>
              <a:rPr lang="zh-CN" altLang="en-US" b="1" dirty="0">
                <a:solidFill>
                  <a:srgbClr val="000000"/>
                </a:solidFill>
                <a:ea typeface="黑体" pitchFamily="49" charset="-122"/>
              </a:rPr>
              <a:t>长度</a:t>
            </a:r>
            <a:r>
              <a:rPr lang="en-US" altLang="zh-CN" b="1" dirty="0">
                <a:solidFill>
                  <a:srgbClr val="000000"/>
                </a:solidFill>
                <a:ea typeface="宋体" pitchFamily="2" charset="-122"/>
              </a:rPr>
              <a:t>, </a:t>
            </a:r>
            <a:r>
              <a:rPr lang="zh-CN" altLang="en-US" b="1" dirty="0">
                <a:solidFill>
                  <a:srgbClr val="000000"/>
                </a:solidFill>
                <a:ea typeface="黑体" pitchFamily="49" charset="-122"/>
              </a:rPr>
              <a:t>面积</a:t>
            </a:r>
            <a:r>
              <a:rPr lang="en-US" altLang="zh-CN" b="1" dirty="0">
                <a:solidFill>
                  <a:srgbClr val="000000"/>
                </a:solidFill>
                <a:ea typeface="宋体" pitchFamily="2" charset="-122"/>
              </a:rPr>
              <a:t>, </a:t>
            </a:r>
            <a:r>
              <a:rPr lang="zh-CN" altLang="en-US" b="1" dirty="0">
                <a:solidFill>
                  <a:srgbClr val="000000"/>
                </a:solidFill>
                <a:ea typeface="黑体" pitchFamily="49" charset="-122"/>
              </a:rPr>
              <a:t>体积</a:t>
            </a:r>
            <a:r>
              <a:rPr lang="en-US" altLang="zh-CN" b="1" dirty="0">
                <a:solidFill>
                  <a:srgbClr val="000000"/>
                </a:solidFill>
                <a:ea typeface="宋体" pitchFamily="2" charset="-122"/>
              </a:rPr>
              <a:t>) </a:t>
            </a:r>
            <a:r>
              <a:rPr lang="zh-CN" altLang="en-US" b="1" dirty="0">
                <a:solidFill>
                  <a:srgbClr val="000000"/>
                </a:solidFill>
                <a:ea typeface="黑体" pitchFamily="49" charset="-122"/>
              </a:rPr>
              <a:t>相同的子区域是等可能的</a:t>
            </a:r>
            <a:r>
              <a:rPr lang="en-US" altLang="zh-CN" b="1" dirty="0">
                <a:solidFill>
                  <a:srgbClr val="000000"/>
                </a:solidFill>
                <a:ea typeface="宋体" pitchFamily="2" charset="-122"/>
              </a:rPr>
              <a:t>,</a:t>
            </a:r>
            <a:r>
              <a:rPr lang="zh-CN" altLang="en-US" b="1" dirty="0">
                <a:solidFill>
                  <a:srgbClr val="000000"/>
                </a:solidFill>
                <a:ea typeface="黑体" pitchFamily="49" charset="-122"/>
              </a:rPr>
              <a:t>则事件 </a:t>
            </a:r>
            <a:r>
              <a:rPr lang="en-US" altLang="zh-CN" b="1" i="1" dirty="0">
                <a:solidFill>
                  <a:srgbClr val="000000"/>
                </a:solidFill>
                <a:ea typeface="宋体" pitchFamily="2" charset="-122"/>
              </a:rPr>
              <a:t>A </a:t>
            </a:r>
            <a:r>
              <a:rPr lang="zh-CN" altLang="en-US" b="1" dirty="0">
                <a:solidFill>
                  <a:srgbClr val="000000"/>
                </a:solidFill>
                <a:ea typeface="黑体" pitchFamily="49" charset="-122"/>
              </a:rPr>
              <a:t>的概率可定义为</a:t>
            </a:r>
          </a:p>
        </p:txBody>
      </p:sp>
      <p:graphicFrame>
        <p:nvGraphicFramePr>
          <p:cNvPr id="737288" name="Object 8"/>
          <p:cNvGraphicFramePr>
            <a:graphicFrameLocks noChangeAspect="1"/>
          </p:cNvGraphicFramePr>
          <p:nvPr/>
        </p:nvGraphicFramePr>
        <p:xfrm>
          <a:off x="3176588" y="3297238"/>
          <a:ext cx="2286000" cy="1066800"/>
        </p:xfrm>
        <a:graphic>
          <a:graphicData uri="http://schemas.openxmlformats.org/presentationml/2006/ole">
            <p:oleObj spid="_x0000_s47106" name="公式" r:id="rId4" imgW="927000" imgH="431640" progId="Equation.3">
              <p:embed/>
            </p:oleObj>
          </a:graphicData>
        </a:graphic>
      </p:graphicFrame>
      <p:graphicFrame>
        <p:nvGraphicFramePr>
          <p:cNvPr id="737289" name="Object 9"/>
          <p:cNvGraphicFramePr>
            <a:graphicFrameLocks noChangeAspect="1"/>
          </p:cNvGraphicFramePr>
          <p:nvPr/>
        </p:nvGraphicFramePr>
        <p:xfrm>
          <a:off x="1119188" y="4364038"/>
          <a:ext cx="7548562" cy="1503362"/>
        </p:xfrm>
        <a:graphic>
          <a:graphicData uri="http://schemas.openxmlformats.org/presentationml/2006/ole">
            <p:oleObj spid="_x0000_s47107" name="Equation" r:id="rId5" imgW="3377880" imgH="67284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287"/>
                                        </p:tgtEl>
                                        <p:attrNameLst>
                                          <p:attrName>style.visibility</p:attrName>
                                        </p:attrNameLst>
                                      </p:cBhvr>
                                      <p:to>
                                        <p:strVal val="visible"/>
                                      </p:to>
                                    </p:set>
                                    <p:animEffect transition="in" filter="wipe(left)">
                                      <p:cBhvr>
                                        <p:cTn id="7" dur="500"/>
                                        <p:tgtEl>
                                          <p:spTgt spid="7372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288"/>
                                        </p:tgtEl>
                                        <p:attrNameLst>
                                          <p:attrName>style.visibility</p:attrName>
                                        </p:attrNameLst>
                                      </p:cBhvr>
                                      <p:to>
                                        <p:strVal val="visible"/>
                                      </p:to>
                                    </p:set>
                                    <p:animEffect transition="in" filter="wipe(left)">
                                      <p:cBhvr>
                                        <p:cTn id="12" dur="500"/>
                                        <p:tgtEl>
                                          <p:spTgt spid="7372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289"/>
                                        </p:tgtEl>
                                        <p:attrNameLst>
                                          <p:attrName>style.visibility</p:attrName>
                                        </p:attrNameLst>
                                      </p:cBhvr>
                                      <p:to>
                                        <p:strVal val="visible"/>
                                      </p:to>
                                    </p:set>
                                    <p:animEffect transition="in" filter="wipe(left)">
                                      <p:cBhvr>
                                        <p:cTn id="17" dur="500"/>
                                        <p:tgtEl>
                                          <p:spTgt spid="73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ChangeArrowheads="1"/>
          </p:cNvSpPr>
          <p:nvPr/>
        </p:nvSpPr>
        <p:spPr bwMode="auto">
          <a:xfrm>
            <a:off x="1258888" y="1773238"/>
            <a:ext cx="7885112" cy="4116387"/>
          </a:xfrm>
          <a:prstGeom prst="rect">
            <a:avLst/>
          </a:prstGeom>
          <a:noFill/>
          <a:ln w="9525">
            <a:noFill/>
            <a:miter lim="800000"/>
            <a:headEnd/>
            <a:tailEnd/>
          </a:ln>
        </p:spPr>
        <p:txBody>
          <a:bodyPr>
            <a:spAutoFit/>
          </a:bodyPr>
          <a:lstStyle/>
          <a:p>
            <a:pPr>
              <a:buClr>
                <a:srgbClr val="41F141"/>
              </a:buClr>
              <a:buFont typeface="Wingdings" pitchFamily="2" charset="2"/>
              <a:buChar char="Ø"/>
            </a:pPr>
            <a:r>
              <a:rPr lang="zh-CN" altLang="en-US" sz="3200" b="1">
                <a:solidFill>
                  <a:srgbClr val="FF0000"/>
                </a:solidFill>
                <a:latin typeface="宋体" pitchFamily="2" charset="-122"/>
                <a:ea typeface="宋体" pitchFamily="2" charset="-122"/>
              </a:rPr>
              <a:t>统计概率</a:t>
            </a:r>
            <a:r>
              <a:rPr lang="en-US" altLang="zh-CN" sz="3200" b="1">
                <a:solidFill>
                  <a:srgbClr val="FF0000"/>
                </a:solidFill>
                <a:latin typeface="宋体" pitchFamily="2" charset="-122"/>
                <a:ea typeface="宋体" pitchFamily="2" charset="-122"/>
              </a:rPr>
              <a:t>:</a:t>
            </a:r>
            <a:r>
              <a:rPr lang="en-US" altLang="zh-CN">
                <a:latin typeface="宋体" pitchFamily="2" charset="-122"/>
                <a:ea typeface="宋体" pitchFamily="2" charset="-122"/>
              </a:rPr>
              <a:t> </a:t>
            </a:r>
            <a:r>
              <a:rPr lang="zh-CN" altLang="en-US">
                <a:latin typeface="宋体" pitchFamily="2" charset="-122"/>
                <a:ea typeface="宋体" pitchFamily="2" charset="-122"/>
              </a:rPr>
              <a:t>建立在大量重复试验的基础上，试验次数</a:t>
            </a:r>
            <a:r>
              <a:rPr lang="en-US" altLang="zh-CN">
                <a:latin typeface="宋体" pitchFamily="2" charset="-122"/>
                <a:ea typeface="宋体" pitchFamily="2" charset="-122"/>
              </a:rPr>
              <a:t>n</a:t>
            </a:r>
            <a:r>
              <a:rPr lang="zh-CN" altLang="en-US">
                <a:latin typeface="宋体" pitchFamily="2" charset="-122"/>
                <a:ea typeface="宋体" pitchFamily="2" charset="-122"/>
              </a:rPr>
              <a:t>应大到什么程度，</a:t>
            </a:r>
            <a:r>
              <a:rPr lang="zh-CN" altLang="en-US">
                <a:solidFill>
                  <a:srgbClr val="0000CC"/>
                </a:solidFill>
                <a:latin typeface="宋体" pitchFamily="2" charset="-122"/>
                <a:ea typeface="宋体" pitchFamily="2" charset="-122"/>
              </a:rPr>
              <a:t>频率究竟在什么意义下趋近于概率</a:t>
            </a:r>
            <a:r>
              <a:rPr lang="zh-CN" altLang="en-US">
                <a:latin typeface="宋体" pitchFamily="2" charset="-122"/>
                <a:ea typeface="宋体" pitchFamily="2" charset="-122"/>
              </a:rPr>
              <a:t>，没有确切的说明，因此，它在数学上是不严密的</a:t>
            </a:r>
            <a:r>
              <a:rPr lang="en-US" altLang="zh-CN">
                <a:latin typeface="宋体" pitchFamily="2" charset="-122"/>
                <a:ea typeface="宋体" pitchFamily="2" charset="-122"/>
              </a:rPr>
              <a:t>;</a:t>
            </a:r>
          </a:p>
          <a:p>
            <a:pPr>
              <a:buClr>
                <a:srgbClr val="41F141"/>
              </a:buClr>
              <a:buFont typeface="Wingdings" pitchFamily="2" charset="2"/>
              <a:buChar char="Ø"/>
            </a:pPr>
            <a:r>
              <a:rPr lang="zh-CN" altLang="en-US" sz="3200" b="1">
                <a:solidFill>
                  <a:srgbClr val="FF0000"/>
                </a:solidFill>
                <a:latin typeface="宋体" pitchFamily="2" charset="-122"/>
                <a:ea typeface="宋体" pitchFamily="2" charset="-122"/>
              </a:rPr>
              <a:t>古典概率</a:t>
            </a:r>
            <a:r>
              <a:rPr lang="en-US" altLang="zh-CN" sz="3200" b="1">
                <a:solidFill>
                  <a:srgbClr val="FF0000"/>
                </a:solidFill>
                <a:latin typeface="宋体" pitchFamily="2" charset="-122"/>
                <a:ea typeface="宋体" pitchFamily="2" charset="-122"/>
              </a:rPr>
              <a:t>: </a:t>
            </a:r>
            <a:r>
              <a:rPr lang="zh-CN" altLang="en-US">
                <a:latin typeface="宋体" pitchFamily="2" charset="-122"/>
                <a:ea typeface="宋体" pitchFamily="2" charset="-122"/>
              </a:rPr>
              <a:t>要求试验的结果总是有限的、互不相容及等可能性的</a:t>
            </a:r>
            <a:r>
              <a:rPr lang="en-US" altLang="zh-CN">
                <a:latin typeface="宋体" pitchFamily="2" charset="-122"/>
                <a:ea typeface="宋体" pitchFamily="2" charset="-122"/>
              </a:rPr>
              <a:t>;</a:t>
            </a:r>
          </a:p>
          <a:p>
            <a:pPr>
              <a:buClr>
                <a:srgbClr val="41F141"/>
              </a:buClr>
              <a:buFont typeface="Wingdings" pitchFamily="2" charset="2"/>
              <a:buChar char="Ø"/>
            </a:pPr>
            <a:r>
              <a:rPr lang="zh-CN" altLang="en-US" sz="3200" b="1">
                <a:solidFill>
                  <a:srgbClr val="FF0000"/>
                </a:solidFill>
                <a:latin typeface="宋体" pitchFamily="2" charset="-122"/>
                <a:ea typeface="宋体" pitchFamily="2" charset="-122"/>
              </a:rPr>
              <a:t>几何概率</a:t>
            </a:r>
            <a:r>
              <a:rPr lang="en-US" altLang="zh-CN" sz="3200" b="1">
                <a:solidFill>
                  <a:srgbClr val="FF0000"/>
                </a:solidFill>
                <a:latin typeface="宋体" pitchFamily="2" charset="-122"/>
                <a:ea typeface="宋体" pitchFamily="2" charset="-122"/>
              </a:rPr>
              <a:t>: </a:t>
            </a:r>
            <a:r>
              <a:rPr lang="zh-CN" altLang="en-US">
                <a:latin typeface="宋体" pitchFamily="2" charset="-122"/>
                <a:ea typeface="宋体" pitchFamily="2" charset="-122"/>
              </a:rPr>
              <a:t>虽然克服了试验结果的有限性，但同样要求某种等可能性，而许多实际问题是不具备这些条件的</a:t>
            </a:r>
            <a:r>
              <a:rPr lang="en-US" altLang="zh-CN">
                <a:latin typeface="宋体" pitchFamily="2" charset="-122"/>
                <a:ea typeface="宋体" pitchFamily="2" charset="-122"/>
              </a:rPr>
              <a:t>;</a:t>
            </a:r>
            <a:r>
              <a:rPr lang="zh-CN" altLang="en-US">
                <a:latin typeface="宋体" pitchFamily="2" charset="-122"/>
                <a:ea typeface="宋体" pitchFamily="2" charset="-122"/>
              </a:rPr>
              <a:t>       </a:t>
            </a:r>
          </a:p>
        </p:txBody>
      </p:sp>
      <p:sp>
        <p:nvSpPr>
          <p:cNvPr id="132099" name="Rectangle 5"/>
          <p:cNvSpPr>
            <a:spLocks noChangeArrowheads="1"/>
          </p:cNvSpPr>
          <p:nvPr/>
        </p:nvSpPr>
        <p:spPr bwMode="auto">
          <a:xfrm>
            <a:off x="857250" y="620713"/>
            <a:ext cx="63309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endParaRPr kumimoji="0" lang="en-US" altLang="zh-CN" sz="4400">
              <a:latin typeface="黑体" pitchFamily="49" charset="-122"/>
              <a:ea typeface="宋体" pitchFamily="2" charset="-122"/>
            </a:endParaRPr>
          </a:p>
        </p:txBody>
      </p:sp>
      <p:sp>
        <p:nvSpPr>
          <p:cNvPr id="132100" name="Rectangle 6"/>
          <p:cNvSpPr>
            <a:spLocks noChangeArrowheads="1"/>
          </p:cNvSpPr>
          <p:nvPr/>
        </p:nvSpPr>
        <p:spPr bwMode="auto">
          <a:xfrm>
            <a:off x="1619250" y="5949950"/>
            <a:ext cx="7524750" cy="579438"/>
          </a:xfrm>
          <a:prstGeom prst="rect">
            <a:avLst/>
          </a:prstGeom>
          <a:noFill/>
          <a:ln w="9525">
            <a:noFill/>
            <a:miter lim="800000"/>
            <a:headEnd/>
            <a:tailEnd/>
          </a:ln>
        </p:spPr>
        <p:txBody>
          <a:bodyPr>
            <a:spAutoFit/>
          </a:bodyPr>
          <a:lstStyle/>
          <a:p>
            <a:pPr>
              <a:buClr>
                <a:srgbClr val="41F141"/>
              </a:buClr>
              <a:buFont typeface="Wingdings" pitchFamily="2" charset="2"/>
              <a:buNone/>
            </a:pPr>
            <a:r>
              <a:rPr lang="zh-CN" altLang="en-US" sz="3200" b="1">
                <a:solidFill>
                  <a:srgbClr val="0000CC"/>
                </a:solidFill>
                <a:ea typeface="宋体" pitchFamily="2" charset="-122"/>
              </a:rPr>
              <a:t>这三种定义都不能作为概率的一般定义</a:t>
            </a:r>
          </a:p>
        </p:txBody>
      </p:sp>
    </p:spTree>
  </p:cSld>
  <p:clrMapOvr>
    <a:masterClrMapping/>
  </p:clrMapOvr>
  <p:transition spd="slow">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sp>
        <p:nvSpPr>
          <p:cNvPr id="48133" name="Rectangle 7"/>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8130" name="Object 6"/>
          <p:cNvGraphicFramePr>
            <a:graphicFrameLocks noChangeAspect="1"/>
          </p:cNvGraphicFramePr>
          <p:nvPr/>
        </p:nvGraphicFramePr>
        <p:xfrm>
          <a:off x="1228725" y="1916113"/>
          <a:ext cx="7658100" cy="471487"/>
        </p:xfrm>
        <a:graphic>
          <a:graphicData uri="http://schemas.openxmlformats.org/presentationml/2006/ole">
            <p:oleObj spid="_x0000_s48130" name="公式" r:id="rId4" imgW="3555720" imgH="215640" progId="Equation.3">
              <p:embed/>
            </p:oleObj>
          </a:graphicData>
        </a:graphic>
      </p:graphicFrame>
      <p:sp>
        <p:nvSpPr>
          <p:cNvPr id="48134" name="Rectangle 9"/>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8131" name="Object 8"/>
          <p:cNvGraphicFramePr>
            <a:graphicFrameLocks noChangeAspect="1"/>
          </p:cNvGraphicFramePr>
          <p:nvPr/>
        </p:nvGraphicFramePr>
        <p:xfrm>
          <a:off x="989013" y="3284538"/>
          <a:ext cx="8154987" cy="1673225"/>
        </p:xfrm>
        <a:graphic>
          <a:graphicData uri="http://schemas.openxmlformats.org/presentationml/2006/ole">
            <p:oleObj spid="_x0000_s48131" name="公式" r:id="rId5" imgW="3327120" imgH="672840" progId="Equation.3">
              <p:embed/>
            </p:oleObj>
          </a:graphicData>
        </a:graphic>
      </p:graphicFrame>
      <p:sp>
        <p:nvSpPr>
          <p:cNvPr id="48135" name="Text Box 10"/>
          <p:cNvSpPr txBox="1">
            <a:spLocks noChangeArrowheads="1"/>
          </p:cNvSpPr>
          <p:nvPr/>
        </p:nvSpPr>
        <p:spPr bwMode="auto">
          <a:xfrm>
            <a:off x="1042988" y="2420938"/>
            <a:ext cx="1355725" cy="579437"/>
          </a:xfrm>
          <a:prstGeom prst="rect">
            <a:avLst/>
          </a:prstGeom>
          <a:noFill/>
          <a:ln w="9525">
            <a:noFill/>
            <a:miter lim="800000"/>
            <a:headEnd/>
            <a:tailEnd/>
          </a:ln>
        </p:spPr>
        <p:txBody>
          <a:bodyPr wrap="none">
            <a:spAutoFit/>
          </a:bodyPr>
          <a:lstStyle/>
          <a:p>
            <a:r>
              <a:rPr lang="zh-CN" altLang="en-US" sz="3200" b="1">
                <a:solidFill>
                  <a:srgbClr val="0000CC"/>
                </a:solidFill>
                <a:ea typeface="宋体" pitchFamily="2" charset="-122"/>
              </a:rPr>
              <a:t>定义</a:t>
            </a:r>
            <a:r>
              <a:rPr lang="zh-CN" altLang="en-US"/>
              <a:t>：</a:t>
            </a:r>
          </a:p>
        </p:txBody>
      </p:sp>
      <p:sp>
        <p:nvSpPr>
          <p:cNvPr id="48136" name="Rectangle 12"/>
          <p:cNvSpPr>
            <a:spLocks noChangeArrowheads="1"/>
          </p:cNvSpPr>
          <p:nvPr/>
        </p:nvSpPr>
        <p:spPr bwMode="auto">
          <a:xfrm>
            <a:off x="0" y="297656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dirty="0">
                <a:solidFill>
                  <a:srgbClr val="FF0000"/>
                </a:solidFill>
                <a:latin typeface="黑体" pitchFamily="49" charset="-122"/>
                <a:ea typeface="宋体" pitchFamily="2" charset="-122"/>
              </a:rPr>
              <a:t>概率的公理化定义</a:t>
            </a:r>
            <a:r>
              <a:rPr kumimoji="0" lang="zh-CN" altLang="en-US" sz="4400" dirty="0">
                <a:latin typeface="黑体" pitchFamily="49" charset="-122"/>
                <a:ea typeface="宋体" pitchFamily="2" charset="-122"/>
              </a:rPr>
              <a:t>与性质</a:t>
            </a:r>
            <a:r>
              <a:rPr kumimoji="0" lang="en-US" altLang="zh-CN" sz="4400" dirty="0">
                <a:latin typeface="黑体" pitchFamily="49" charset="-122"/>
                <a:ea typeface="宋体" pitchFamily="2" charset="-122"/>
              </a:rPr>
              <a:t>(Cont.)</a:t>
            </a:r>
          </a:p>
        </p:txBody>
      </p:sp>
      <p:sp>
        <p:nvSpPr>
          <p:cNvPr id="49158" name="Rectangle 6"/>
          <p:cNvSpPr>
            <a:spLocks noChangeArrowheads="1"/>
          </p:cNvSpPr>
          <p:nvPr/>
        </p:nvSpPr>
        <p:spPr bwMode="auto">
          <a:xfrm>
            <a:off x="0" y="3086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9154" name="Object 5"/>
          <p:cNvGraphicFramePr>
            <a:graphicFrameLocks noChangeAspect="1"/>
          </p:cNvGraphicFramePr>
          <p:nvPr/>
        </p:nvGraphicFramePr>
        <p:xfrm>
          <a:off x="1497013" y="1773238"/>
          <a:ext cx="5932487" cy="1498600"/>
        </p:xfrm>
        <a:graphic>
          <a:graphicData uri="http://schemas.openxmlformats.org/presentationml/2006/ole">
            <p:oleObj spid="_x0000_s49154" name="公式" r:id="rId4" imgW="2717640" imgH="685800" progId="Equation.3">
              <p:embed/>
            </p:oleObj>
          </a:graphicData>
        </a:graphic>
      </p:graphicFrame>
      <p:sp>
        <p:nvSpPr>
          <p:cNvPr id="49159" name="Rectangle 8"/>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9155" name="Object 7"/>
          <p:cNvGraphicFramePr>
            <a:graphicFrameLocks noChangeAspect="1"/>
          </p:cNvGraphicFramePr>
          <p:nvPr/>
        </p:nvGraphicFramePr>
        <p:xfrm>
          <a:off x="2555875" y="3500438"/>
          <a:ext cx="3600450" cy="1225550"/>
        </p:xfrm>
        <a:graphic>
          <a:graphicData uri="http://schemas.openxmlformats.org/presentationml/2006/ole">
            <p:oleObj spid="_x0000_s49155" name="Equation" r:id="rId5" imgW="1346200" imgH="457200" progId="Equation.3">
              <p:embed/>
            </p:oleObj>
          </a:graphicData>
        </a:graphic>
      </p:graphicFrame>
      <p:sp>
        <p:nvSpPr>
          <p:cNvPr id="49160" name="Text Box 9"/>
          <p:cNvSpPr txBox="1">
            <a:spLocks noChangeArrowheads="1"/>
          </p:cNvSpPr>
          <p:nvPr/>
        </p:nvSpPr>
        <p:spPr bwMode="auto">
          <a:xfrm>
            <a:off x="1671638" y="4829175"/>
            <a:ext cx="184150" cy="519113"/>
          </a:xfrm>
          <a:prstGeom prst="rect">
            <a:avLst/>
          </a:prstGeom>
          <a:noFill/>
          <a:ln w="9525">
            <a:noFill/>
            <a:miter lim="800000"/>
            <a:headEnd/>
            <a:tailEnd/>
          </a:ln>
        </p:spPr>
        <p:txBody>
          <a:bodyPr wrap="none">
            <a:spAutoFit/>
          </a:bodyPr>
          <a:lstStyle/>
          <a:p>
            <a:endParaRPr lang="zh-CN" altLang="en-US"/>
          </a:p>
        </p:txBody>
      </p:sp>
      <p:sp>
        <p:nvSpPr>
          <p:cNvPr id="49161" name="Rectangle 11"/>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9156" name="Object 10"/>
          <p:cNvGraphicFramePr>
            <a:graphicFrameLocks noChangeAspect="1"/>
          </p:cNvGraphicFramePr>
          <p:nvPr/>
        </p:nvGraphicFramePr>
        <p:xfrm>
          <a:off x="1116013" y="5013325"/>
          <a:ext cx="7758112" cy="450850"/>
        </p:xfrm>
        <a:graphic>
          <a:graphicData uri="http://schemas.openxmlformats.org/presentationml/2006/ole">
            <p:oleObj spid="_x0000_s49156" name="Equation" r:id="rId6" imgW="3771720" imgH="215640" progId="Equation.3">
              <p:embed/>
            </p:oleObj>
          </a:graphicData>
        </a:graphic>
      </p:graphicFrame>
      <p:sp>
        <p:nvSpPr>
          <p:cNvPr id="745488" name="Rectangle 16"/>
          <p:cNvSpPr>
            <a:spLocks noChangeArrowheads="1"/>
          </p:cNvSpPr>
          <p:nvPr/>
        </p:nvSpPr>
        <p:spPr bwMode="auto">
          <a:xfrm>
            <a:off x="5651500" y="2276475"/>
            <a:ext cx="1250950" cy="519113"/>
          </a:xfrm>
          <a:prstGeom prst="rect">
            <a:avLst/>
          </a:prstGeom>
          <a:noFill/>
          <a:ln w="9525">
            <a:noFill/>
            <a:miter lim="800000"/>
            <a:headEnd/>
            <a:tailEnd/>
          </a:ln>
        </p:spPr>
        <p:txBody>
          <a:bodyPr wrap="none">
            <a:spAutoFit/>
          </a:bodyPr>
          <a:lstStyle/>
          <a:p>
            <a:pPr>
              <a:buFont typeface="Wingdings" pitchFamily="2" charset="2"/>
              <a:buNone/>
            </a:pPr>
            <a:r>
              <a:rPr lang="zh-CN" altLang="en-US" b="1">
                <a:solidFill>
                  <a:srgbClr val="3333FF"/>
                </a:solidFill>
                <a:latin typeface="楷体_GB2312" pitchFamily="49" charset="-122"/>
                <a:ea typeface="楷体_GB2312" pitchFamily="49" charset="-122"/>
              </a:rPr>
              <a:t>规范性</a:t>
            </a:r>
          </a:p>
        </p:txBody>
      </p:sp>
      <p:sp>
        <p:nvSpPr>
          <p:cNvPr id="745489" name="Rectangle 17"/>
          <p:cNvSpPr>
            <a:spLocks noChangeArrowheads="1"/>
          </p:cNvSpPr>
          <p:nvPr/>
        </p:nvSpPr>
        <p:spPr bwMode="auto">
          <a:xfrm>
            <a:off x="5651500" y="1700213"/>
            <a:ext cx="1250950" cy="519112"/>
          </a:xfrm>
          <a:prstGeom prst="rect">
            <a:avLst/>
          </a:prstGeom>
          <a:noFill/>
          <a:ln w="9525">
            <a:noFill/>
            <a:miter lim="800000"/>
            <a:headEnd/>
            <a:tailEnd/>
          </a:ln>
        </p:spPr>
        <p:txBody>
          <a:bodyPr wrap="none">
            <a:spAutoFit/>
          </a:bodyPr>
          <a:lstStyle/>
          <a:p>
            <a:pPr>
              <a:buFont typeface="Wingdings" pitchFamily="2" charset="2"/>
              <a:buNone/>
            </a:pPr>
            <a:r>
              <a:rPr lang="zh-CN" altLang="en-US" b="1">
                <a:solidFill>
                  <a:srgbClr val="3333FF"/>
                </a:solidFill>
                <a:latin typeface="Arial" charset="0"/>
                <a:ea typeface="楷体_GB2312" pitchFamily="49" charset="-122"/>
              </a:rPr>
              <a:t>非负性</a:t>
            </a:r>
          </a:p>
        </p:txBody>
      </p:sp>
      <p:sp>
        <p:nvSpPr>
          <p:cNvPr id="49164" name="Rectangle 18"/>
          <p:cNvSpPr>
            <a:spLocks noChangeArrowheads="1"/>
          </p:cNvSpPr>
          <p:nvPr/>
        </p:nvSpPr>
        <p:spPr bwMode="auto">
          <a:xfrm>
            <a:off x="6516688" y="3716338"/>
            <a:ext cx="1970087" cy="519112"/>
          </a:xfrm>
          <a:prstGeom prst="rect">
            <a:avLst/>
          </a:prstGeom>
          <a:noFill/>
          <a:ln w="9525">
            <a:noFill/>
            <a:miter lim="800000"/>
            <a:headEnd/>
            <a:tailEnd/>
          </a:ln>
        </p:spPr>
        <p:txBody>
          <a:bodyPr wrap="none">
            <a:spAutoFit/>
          </a:bodyPr>
          <a:lstStyle/>
          <a:p>
            <a:r>
              <a:rPr lang="zh-CN" altLang="en-US" b="1">
                <a:solidFill>
                  <a:srgbClr val="3333FF"/>
                </a:solidFill>
                <a:ea typeface="宋体" pitchFamily="2" charset="-122"/>
              </a:rPr>
              <a:t>可列可加性</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5489"/>
                                        </p:tgtEl>
                                        <p:attrNameLst>
                                          <p:attrName>style.visibility</p:attrName>
                                        </p:attrNameLst>
                                      </p:cBhvr>
                                      <p:to>
                                        <p:strVal val="visible"/>
                                      </p:to>
                                    </p:set>
                                    <p:animEffect transition="in" filter="wipe(down)">
                                      <p:cBhvr>
                                        <p:cTn id="7" dur="500"/>
                                        <p:tgtEl>
                                          <p:spTgt spid="7454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45488"/>
                                        </p:tgtEl>
                                        <p:attrNameLst>
                                          <p:attrName>style.visibility</p:attrName>
                                        </p:attrNameLst>
                                      </p:cBhvr>
                                      <p:to>
                                        <p:strVal val="visible"/>
                                      </p:to>
                                    </p:set>
                                    <p:animEffect transition="in" filter="wipe(down)">
                                      <p:cBhvr>
                                        <p:cTn id="12" dur="500"/>
                                        <p:tgtEl>
                                          <p:spTgt spid="745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88" grpId="0"/>
      <p:bldP spid="74548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0"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dirty="0">
                <a:latin typeface="黑体" pitchFamily="49" charset="-122"/>
                <a:ea typeface="宋体" pitchFamily="2" charset="-122"/>
              </a:rPr>
              <a:t>概率的公理化定义与性质</a:t>
            </a:r>
            <a:r>
              <a:rPr kumimoji="0" lang="en-US" altLang="zh-CN" sz="4400" dirty="0">
                <a:latin typeface="黑体" pitchFamily="49" charset="-122"/>
                <a:ea typeface="宋体" pitchFamily="2" charset="-122"/>
              </a:rPr>
              <a:t>(Cont.)</a:t>
            </a:r>
          </a:p>
        </p:txBody>
      </p:sp>
      <p:graphicFrame>
        <p:nvGraphicFramePr>
          <p:cNvPr id="50178" name="Object 5"/>
          <p:cNvGraphicFramePr>
            <a:graphicFrameLocks noChangeAspect="1"/>
          </p:cNvGraphicFramePr>
          <p:nvPr/>
        </p:nvGraphicFramePr>
        <p:xfrm>
          <a:off x="1331913" y="1717675"/>
          <a:ext cx="7073900" cy="393700"/>
        </p:xfrm>
        <a:graphic>
          <a:graphicData uri="http://schemas.openxmlformats.org/presentationml/2006/ole">
            <p:oleObj spid="_x0000_s50178" name="Equation" r:id="rId4" imgW="7073640" imgH="393480" progId="Equation.3">
              <p:embed/>
            </p:oleObj>
          </a:graphicData>
        </a:graphic>
      </p:graphicFrame>
      <p:graphicFrame>
        <p:nvGraphicFramePr>
          <p:cNvPr id="747526" name="Object 6"/>
          <p:cNvGraphicFramePr>
            <a:graphicFrameLocks noChangeAspect="1"/>
          </p:cNvGraphicFramePr>
          <p:nvPr/>
        </p:nvGraphicFramePr>
        <p:xfrm>
          <a:off x="1344613" y="2400296"/>
          <a:ext cx="990600" cy="393700"/>
        </p:xfrm>
        <a:graphic>
          <a:graphicData uri="http://schemas.openxmlformats.org/presentationml/2006/ole">
            <p:oleObj spid="_x0000_s50179" name="Equation" r:id="rId5" imgW="990360" imgH="393480" progId="Equation.3">
              <p:embed/>
            </p:oleObj>
          </a:graphicData>
        </a:graphic>
      </p:graphicFrame>
      <p:graphicFrame>
        <p:nvGraphicFramePr>
          <p:cNvPr id="747527" name="Object 7"/>
          <p:cNvGraphicFramePr>
            <a:graphicFrameLocks noChangeAspect="1"/>
          </p:cNvGraphicFramePr>
          <p:nvPr/>
        </p:nvGraphicFramePr>
        <p:xfrm>
          <a:off x="2386013" y="2362196"/>
          <a:ext cx="1752600" cy="495300"/>
        </p:xfrm>
        <a:graphic>
          <a:graphicData uri="http://schemas.openxmlformats.org/presentationml/2006/ole">
            <p:oleObj spid="_x0000_s50180" name="Equation" r:id="rId6" imgW="1752480" imgH="495000" progId="">
              <p:embed/>
            </p:oleObj>
          </a:graphicData>
        </a:graphic>
      </p:graphicFrame>
      <p:graphicFrame>
        <p:nvGraphicFramePr>
          <p:cNvPr id="747528" name="Object 8"/>
          <p:cNvGraphicFramePr>
            <a:graphicFrameLocks noChangeAspect="1"/>
          </p:cNvGraphicFramePr>
          <p:nvPr/>
        </p:nvGraphicFramePr>
        <p:xfrm>
          <a:off x="1344613" y="2936875"/>
          <a:ext cx="469900" cy="355600"/>
        </p:xfrm>
        <a:graphic>
          <a:graphicData uri="http://schemas.openxmlformats.org/presentationml/2006/ole">
            <p:oleObj spid="_x0000_s50181" name="Equation" r:id="rId7" imgW="469800" imgH="355320" progId="Equation.3">
              <p:embed/>
            </p:oleObj>
          </a:graphicData>
        </a:graphic>
      </p:graphicFrame>
      <p:grpSp>
        <p:nvGrpSpPr>
          <p:cNvPr id="2" name="Group 11"/>
          <p:cNvGrpSpPr>
            <a:grpSpLocks/>
          </p:cNvGrpSpPr>
          <p:nvPr/>
        </p:nvGrpSpPr>
        <p:grpSpPr bwMode="auto">
          <a:xfrm>
            <a:off x="900113" y="3470275"/>
            <a:ext cx="7912100" cy="990600"/>
            <a:chOff x="584" y="2208"/>
            <a:chExt cx="4984" cy="624"/>
          </a:xfrm>
        </p:grpSpPr>
        <p:graphicFrame>
          <p:nvGraphicFramePr>
            <p:cNvPr id="50188" name="Object 12"/>
            <p:cNvGraphicFramePr>
              <a:graphicFrameLocks noChangeAspect="1"/>
            </p:cNvGraphicFramePr>
            <p:nvPr/>
          </p:nvGraphicFramePr>
          <p:xfrm>
            <a:off x="880" y="2208"/>
            <a:ext cx="4688" cy="264"/>
          </p:xfrm>
          <a:graphic>
            <a:graphicData uri="http://schemas.openxmlformats.org/presentationml/2006/ole">
              <p:oleObj spid="_x0000_s50188" name="Equation" r:id="rId8" imgW="7441920" imgH="419040" progId="Equation.3">
                <p:embed/>
              </p:oleObj>
            </a:graphicData>
          </a:graphic>
        </p:graphicFrame>
        <p:graphicFrame>
          <p:nvGraphicFramePr>
            <p:cNvPr id="50189" name="Object 13"/>
            <p:cNvGraphicFramePr>
              <a:graphicFrameLocks noChangeAspect="1"/>
            </p:cNvGraphicFramePr>
            <p:nvPr/>
          </p:nvGraphicFramePr>
          <p:xfrm>
            <a:off x="584" y="2576"/>
            <a:ext cx="2680" cy="256"/>
          </p:xfrm>
          <a:graphic>
            <a:graphicData uri="http://schemas.openxmlformats.org/presentationml/2006/ole">
              <p:oleObj spid="_x0000_s50189" name="Equation" r:id="rId9" imgW="4254480" imgH="406080" progId="Equation.3">
                <p:embed/>
              </p:oleObj>
            </a:graphicData>
          </a:graphic>
        </p:graphicFrame>
      </p:grpSp>
      <p:graphicFrame>
        <p:nvGraphicFramePr>
          <p:cNvPr id="747534" name="Object 14"/>
          <p:cNvGraphicFramePr>
            <a:graphicFrameLocks noChangeAspect="1"/>
          </p:cNvGraphicFramePr>
          <p:nvPr/>
        </p:nvGraphicFramePr>
        <p:xfrm>
          <a:off x="2074863" y="4516438"/>
          <a:ext cx="4699000" cy="495300"/>
        </p:xfrm>
        <a:graphic>
          <a:graphicData uri="http://schemas.openxmlformats.org/presentationml/2006/ole">
            <p:oleObj spid="_x0000_s50182" name="Equation" r:id="rId10" imgW="4698720" imgH="495000" progId="">
              <p:embed/>
            </p:oleObj>
          </a:graphicData>
        </a:graphic>
      </p:graphicFrame>
      <p:graphicFrame>
        <p:nvGraphicFramePr>
          <p:cNvPr id="747535" name="Object 15"/>
          <p:cNvGraphicFramePr>
            <a:graphicFrameLocks noChangeAspect="1"/>
          </p:cNvGraphicFramePr>
          <p:nvPr/>
        </p:nvGraphicFramePr>
        <p:xfrm>
          <a:off x="3027363" y="5100638"/>
          <a:ext cx="4914900" cy="495300"/>
        </p:xfrm>
        <a:graphic>
          <a:graphicData uri="http://schemas.openxmlformats.org/presentationml/2006/ole">
            <p:oleObj spid="_x0000_s50183" name="Equation" r:id="rId11" imgW="4914720" imgH="495000" progId="">
              <p:embed/>
            </p:oleObj>
          </a:graphicData>
        </a:graphic>
      </p:graphicFrame>
      <p:graphicFrame>
        <p:nvGraphicFramePr>
          <p:cNvPr id="747536" name="Object 16"/>
          <p:cNvGraphicFramePr>
            <a:graphicFrameLocks noChangeAspect="1"/>
          </p:cNvGraphicFramePr>
          <p:nvPr/>
        </p:nvGraphicFramePr>
        <p:xfrm>
          <a:off x="1344613" y="5765800"/>
          <a:ext cx="3784600" cy="406400"/>
        </p:xfrm>
        <a:graphic>
          <a:graphicData uri="http://schemas.openxmlformats.org/presentationml/2006/ole">
            <p:oleObj spid="_x0000_s50184" name="Equation" r:id="rId12" imgW="3784320" imgH="406080" progId="Equation.3">
              <p:embed/>
            </p:oleObj>
          </a:graphicData>
        </a:graphic>
      </p:graphicFrame>
      <p:graphicFrame>
        <p:nvGraphicFramePr>
          <p:cNvPr id="747537" name="Object 17"/>
          <p:cNvGraphicFramePr>
            <a:graphicFrameLocks noChangeAspect="1"/>
          </p:cNvGraphicFramePr>
          <p:nvPr/>
        </p:nvGraphicFramePr>
        <p:xfrm>
          <a:off x="3763963" y="6362700"/>
          <a:ext cx="1739900" cy="495300"/>
        </p:xfrm>
        <a:graphic>
          <a:graphicData uri="http://schemas.openxmlformats.org/presentationml/2006/ole">
            <p:oleObj spid="_x0000_s50185" name="Equation" r:id="rId13" imgW="1739880" imgH="495000" progId="">
              <p:embed/>
            </p:oleObj>
          </a:graphicData>
        </a:graphic>
      </p:graphicFrame>
      <p:graphicFrame>
        <p:nvGraphicFramePr>
          <p:cNvPr id="747538" name="Object 18"/>
          <p:cNvGraphicFramePr>
            <a:graphicFrameLocks noChangeAspect="1"/>
          </p:cNvGraphicFramePr>
          <p:nvPr/>
        </p:nvGraphicFramePr>
        <p:xfrm>
          <a:off x="1908175" y="2997200"/>
          <a:ext cx="2308225" cy="339725"/>
        </p:xfrm>
        <a:graphic>
          <a:graphicData uri="http://schemas.openxmlformats.org/presentationml/2006/ole">
            <p:oleObj spid="_x0000_s50186" name="Equation" r:id="rId14" imgW="2933640" imgH="431640" progId="Equation.3">
              <p:embed/>
            </p:oleObj>
          </a:graphicData>
        </a:graphic>
      </p:graphicFrame>
      <p:graphicFrame>
        <p:nvGraphicFramePr>
          <p:cNvPr id="747539" name="Object 19"/>
          <p:cNvGraphicFramePr>
            <a:graphicFrameLocks noChangeAspect="1"/>
          </p:cNvGraphicFramePr>
          <p:nvPr/>
        </p:nvGraphicFramePr>
        <p:xfrm>
          <a:off x="4284663" y="2781300"/>
          <a:ext cx="4025900" cy="646113"/>
        </p:xfrm>
        <a:graphic>
          <a:graphicData uri="http://schemas.openxmlformats.org/presentationml/2006/ole">
            <p:oleObj spid="_x0000_s50187" name="Equation" r:id="rId15" imgW="5143320" imgH="8254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526"/>
                                        </p:tgtEl>
                                        <p:attrNameLst>
                                          <p:attrName>style.visibility</p:attrName>
                                        </p:attrNameLst>
                                      </p:cBhvr>
                                      <p:to>
                                        <p:strVal val="visible"/>
                                      </p:to>
                                    </p:set>
                                    <p:animEffect transition="in" filter="wipe(left)">
                                      <p:cBhvr>
                                        <p:cTn id="7" dur="500"/>
                                        <p:tgtEl>
                                          <p:spTgt spid="7475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7527"/>
                                        </p:tgtEl>
                                        <p:attrNameLst>
                                          <p:attrName>style.visibility</p:attrName>
                                        </p:attrNameLst>
                                      </p:cBhvr>
                                      <p:to>
                                        <p:strVal val="visible"/>
                                      </p:to>
                                    </p:set>
                                    <p:animEffect transition="in" filter="wipe(left)">
                                      <p:cBhvr>
                                        <p:cTn id="12" dur="500"/>
                                        <p:tgtEl>
                                          <p:spTgt spid="7475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528"/>
                                        </p:tgtEl>
                                        <p:attrNameLst>
                                          <p:attrName>style.visibility</p:attrName>
                                        </p:attrNameLst>
                                      </p:cBhvr>
                                      <p:to>
                                        <p:strVal val="visible"/>
                                      </p:to>
                                    </p:set>
                                    <p:animEffect transition="in" filter="wipe(left)">
                                      <p:cBhvr>
                                        <p:cTn id="17" dur="500"/>
                                        <p:tgtEl>
                                          <p:spTgt spid="7475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534"/>
                                        </p:tgtEl>
                                        <p:attrNameLst>
                                          <p:attrName>style.visibility</p:attrName>
                                        </p:attrNameLst>
                                      </p:cBhvr>
                                      <p:to>
                                        <p:strVal val="visible"/>
                                      </p:to>
                                    </p:set>
                                    <p:animEffect transition="in" filter="wipe(left)">
                                      <p:cBhvr>
                                        <p:cTn id="27" dur="500"/>
                                        <p:tgtEl>
                                          <p:spTgt spid="7475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7535"/>
                                        </p:tgtEl>
                                        <p:attrNameLst>
                                          <p:attrName>style.visibility</p:attrName>
                                        </p:attrNameLst>
                                      </p:cBhvr>
                                      <p:to>
                                        <p:strVal val="visible"/>
                                      </p:to>
                                    </p:set>
                                    <p:animEffect transition="in" filter="wipe(left)">
                                      <p:cBhvr>
                                        <p:cTn id="32" dur="500"/>
                                        <p:tgtEl>
                                          <p:spTgt spid="7475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536"/>
                                        </p:tgtEl>
                                        <p:attrNameLst>
                                          <p:attrName>style.visibility</p:attrName>
                                        </p:attrNameLst>
                                      </p:cBhvr>
                                      <p:to>
                                        <p:strVal val="visible"/>
                                      </p:to>
                                    </p:set>
                                    <p:animEffect transition="in" filter="wipe(left)">
                                      <p:cBhvr>
                                        <p:cTn id="37" dur="500"/>
                                        <p:tgtEl>
                                          <p:spTgt spid="7475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7537"/>
                                        </p:tgtEl>
                                        <p:attrNameLst>
                                          <p:attrName>style.visibility</p:attrName>
                                        </p:attrNameLst>
                                      </p:cBhvr>
                                      <p:to>
                                        <p:strVal val="visible"/>
                                      </p:to>
                                    </p:set>
                                    <p:animEffect transition="in" filter="wipe(left)">
                                      <p:cBhvr>
                                        <p:cTn id="42" dur="500"/>
                                        <p:tgtEl>
                                          <p:spTgt spid="7475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47538"/>
                                        </p:tgtEl>
                                        <p:attrNameLst>
                                          <p:attrName>style.visibility</p:attrName>
                                        </p:attrNameLst>
                                      </p:cBhvr>
                                      <p:to>
                                        <p:strVal val="visible"/>
                                      </p:to>
                                    </p:set>
                                    <p:animEffect transition="in" filter="wipe(left)">
                                      <p:cBhvr>
                                        <p:cTn id="47" dur="500"/>
                                        <p:tgtEl>
                                          <p:spTgt spid="7475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47539"/>
                                        </p:tgtEl>
                                        <p:attrNameLst>
                                          <p:attrName>style.visibility</p:attrName>
                                        </p:attrNameLst>
                                      </p:cBhvr>
                                      <p:to>
                                        <p:strVal val="visible"/>
                                      </p:to>
                                    </p:set>
                                    <p:animEffect transition="in" filter="wipe(left)">
                                      <p:cBhvr>
                                        <p:cTn id="52" dur="500"/>
                                        <p:tgtEl>
                                          <p:spTgt spid="74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3" name="Text Box 9"/>
          <p:cNvSpPr txBox="1">
            <a:spLocks noChangeArrowheads="1"/>
          </p:cNvSpPr>
          <p:nvPr/>
        </p:nvSpPr>
        <p:spPr bwMode="auto">
          <a:xfrm>
            <a:off x="0" y="5257800"/>
            <a:ext cx="8382000" cy="519113"/>
          </a:xfrm>
          <a:prstGeom prst="rect">
            <a:avLst/>
          </a:prstGeom>
          <a:noFill/>
          <a:ln w="12700">
            <a:noFill/>
            <a:miter lim="800000"/>
            <a:headEnd/>
            <a:tailEnd/>
          </a:ln>
        </p:spPr>
        <p:txBody>
          <a:bodyPr>
            <a:spAutoFit/>
          </a:bodyPr>
          <a:lstStyle/>
          <a:p>
            <a:pPr algn="l"/>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4  </a:t>
            </a:r>
            <a:r>
              <a:rPr lang="en-US" altLang="zh-CN" sz="2800" i="0" dirty="0">
                <a:solidFill>
                  <a:schemeClr val="tx1"/>
                </a:solidFill>
              </a:rPr>
              <a:t>T</a:t>
            </a:r>
            <a:r>
              <a:rPr lang="en-US" altLang="zh-CN" sz="2800" i="0" baseline="-25000" dirty="0">
                <a:solidFill>
                  <a:schemeClr val="tx1"/>
                </a:solidFill>
              </a:rPr>
              <a:t>4</a:t>
            </a:r>
            <a:r>
              <a:rPr lang="en-US" altLang="zh-CN" sz="2800" i="0" dirty="0">
                <a:solidFill>
                  <a:schemeClr val="tx1"/>
                </a:solidFill>
              </a:rPr>
              <a:t>: </a:t>
            </a:r>
            <a:r>
              <a:rPr lang="zh-CN" altLang="en-US" sz="2800" i="0">
                <a:solidFill>
                  <a:schemeClr val="tx1"/>
                </a:solidFill>
              </a:rPr>
              <a:t>在一批灯泡中任取一只，测试某寿命。</a:t>
            </a:r>
          </a:p>
        </p:txBody>
      </p:sp>
      <p:sp>
        <p:nvSpPr>
          <p:cNvPr id="722954" name="Rectangle 10"/>
          <p:cNvSpPr>
            <a:spLocks noChangeArrowheads="1"/>
          </p:cNvSpPr>
          <p:nvPr/>
        </p:nvSpPr>
        <p:spPr bwMode="auto">
          <a:xfrm>
            <a:off x="457200" y="5943600"/>
            <a:ext cx="5213350" cy="641350"/>
          </a:xfrm>
          <a:prstGeom prst="rect">
            <a:avLst/>
          </a:prstGeom>
          <a:noFill/>
          <a:ln w="9525">
            <a:noFill/>
            <a:miter lim="800000"/>
            <a:headEnd/>
            <a:tailEnd/>
          </a:ln>
        </p:spPr>
        <p:txBody>
          <a:bodyPr wrap="none">
            <a:spAutoFit/>
          </a:bodyPr>
          <a:lstStyle/>
          <a:p>
            <a:pPr algn="l">
              <a:buClr>
                <a:srgbClr val="FFCC00"/>
              </a:buClr>
              <a:buFont typeface="Wingdings" pitchFamily="2" charset="2"/>
              <a:buNone/>
            </a:pPr>
            <a:r>
              <a:rPr lang="zh-CN" altLang="en-US" sz="3600" i="0">
                <a:solidFill>
                  <a:schemeClr val="tx1"/>
                </a:solidFill>
              </a:rPr>
              <a:t>上述试验具有如下共性：</a:t>
            </a:r>
          </a:p>
        </p:txBody>
      </p:sp>
      <p:sp>
        <p:nvSpPr>
          <p:cNvPr id="722955" name="Rectangle 11"/>
          <p:cNvSpPr>
            <a:spLocks noChangeArrowheads="1"/>
          </p:cNvSpPr>
          <p:nvPr/>
        </p:nvSpPr>
        <p:spPr bwMode="auto">
          <a:xfrm>
            <a:off x="0" y="2667000"/>
            <a:ext cx="9144000" cy="946150"/>
          </a:xfrm>
          <a:prstGeom prst="rect">
            <a:avLst/>
          </a:prstGeom>
          <a:noFill/>
          <a:ln w="9525">
            <a:noFill/>
            <a:miter lim="800000"/>
            <a:headEnd/>
            <a:tailEnd/>
          </a:ln>
        </p:spPr>
        <p:txBody>
          <a:bodyPr>
            <a:spAutoFit/>
          </a:bodyPr>
          <a:lstStyle/>
          <a:p>
            <a:pPr algn="l"/>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1</a:t>
            </a:r>
            <a:r>
              <a:rPr lang="en-US" altLang="zh-CN" sz="2800" i="0" dirty="0">
                <a:solidFill>
                  <a:schemeClr val="tx1"/>
                </a:solidFill>
              </a:rPr>
              <a:t>  T</a:t>
            </a:r>
            <a:r>
              <a:rPr lang="en-US" altLang="zh-CN" sz="2800" i="0" baseline="-25000" dirty="0">
                <a:solidFill>
                  <a:schemeClr val="tx1"/>
                </a:solidFill>
              </a:rPr>
              <a:t>1</a:t>
            </a:r>
            <a:r>
              <a:rPr lang="en-US" altLang="zh-CN" sz="2800" i="0" dirty="0">
                <a:solidFill>
                  <a:schemeClr val="tx1"/>
                </a:solidFill>
              </a:rPr>
              <a:t>: </a:t>
            </a:r>
            <a:r>
              <a:rPr lang="zh-CN" altLang="en-US" sz="2800" i="0">
                <a:solidFill>
                  <a:schemeClr val="tx1"/>
                </a:solidFill>
              </a:rPr>
              <a:t>掷一枚质地均匀的硬币，观察其出现正面还是反面。</a:t>
            </a:r>
          </a:p>
        </p:txBody>
      </p:sp>
      <p:sp>
        <p:nvSpPr>
          <p:cNvPr id="722956" name="Rectangle 12"/>
          <p:cNvSpPr>
            <a:spLocks noChangeArrowheads="1"/>
          </p:cNvSpPr>
          <p:nvPr/>
        </p:nvSpPr>
        <p:spPr bwMode="auto">
          <a:xfrm>
            <a:off x="0" y="3657600"/>
            <a:ext cx="9144000" cy="519113"/>
          </a:xfrm>
          <a:prstGeom prst="rect">
            <a:avLst/>
          </a:prstGeom>
          <a:noFill/>
          <a:ln w="9525">
            <a:noFill/>
            <a:miter lim="800000"/>
            <a:headEnd/>
            <a:tailEnd/>
          </a:ln>
        </p:spPr>
        <p:txBody>
          <a:bodyPr>
            <a:spAutoFit/>
          </a:bodyPr>
          <a:lstStyle/>
          <a:p>
            <a:pPr algn="l"/>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2  </a:t>
            </a:r>
            <a:r>
              <a:rPr lang="en-US" altLang="zh-CN" sz="2800" i="0" dirty="0">
                <a:solidFill>
                  <a:schemeClr val="tx1"/>
                </a:solidFill>
              </a:rPr>
              <a:t>T</a:t>
            </a:r>
            <a:r>
              <a:rPr lang="en-US" altLang="zh-CN" sz="2800" i="0" baseline="-25000" dirty="0">
                <a:solidFill>
                  <a:schemeClr val="tx1"/>
                </a:solidFill>
              </a:rPr>
              <a:t>2</a:t>
            </a:r>
            <a:r>
              <a:rPr lang="en-US" altLang="zh-CN" sz="2800" i="0" dirty="0">
                <a:solidFill>
                  <a:schemeClr val="tx1"/>
                </a:solidFill>
              </a:rPr>
              <a:t>: </a:t>
            </a:r>
            <a:r>
              <a:rPr lang="zh-CN" altLang="en-US" sz="2800" i="0">
                <a:solidFill>
                  <a:schemeClr val="tx1"/>
                </a:solidFill>
              </a:rPr>
              <a:t>掷一枚质地均匀的骰子，观察其出现的点数。</a:t>
            </a:r>
          </a:p>
        </p:txBody>
      </p:sp>
      <p:sp>
        <p:nvSpPr>
          <p:cNvPr id="722957" name="Rectangle 13"/>
          <p:cNvSpPr>
            <a:spLocks noChangeArrowheads="1"/>
          </p:cNvSpPr>
          <p:nvPr/>
        </p:nvSpPr>
        <p:spPr bwMode="auto">
          <a:xfrm>
            <a:off x="0" y="4419600"/>
            <a:ext cx="9144000" cy="519113"/>
          </a:xfrm>
          <a:prstGeom prst="rect">
            <a:avLst/>
          </a:prstGeom>
          <a:noFill/>
          <a:ln w="9525">
            <a:noFill/>
            <a:miter lim="800000"/>
            <a:headEnd/>
            <a:tailEnd/>
          </a:ln>
        </p:spPr>
        <p:txBody>
          <a:bodyPr>
            <a:spAutoFit/>
          </a:bodyPr>
          <a:lstStyle/>
          <a:p>
            <a:pPr algn="l"/>
            <a:r>
              <a:rPr lang="zh-CN" altLang="en-US" sz="2800" b="1" i="0">
                <a:solidFill>
                  <a:schemeClr val="tx1"/>
                </a:solidFill>
              </a:rPr>
              <a:t>例</a:t>
            </a:r>
            <a:r>
              <a:rPr lang="en-US" altLang="zh-CN" sz="2800" b="1" i="0" dirty="0">
                <a:solidFill>
                  <a:schemeClr val="tx1"/>
                </a:solidFill>
              </a:rPr>
              <a:t>1</a:t>
            </a:r>
            <a:r>
              <a:rPr lang="zh-CN" altLang="en-US" sz="2800" b="1" i="0">
                <a:solidFill>
                  <a:schemeClr val="tx1"/>
                </a:solidFill>
              </a:rPr>
              <a:t>－</a:t>
            </a:r>
            <a:r>
              <a:rPr lang="en-US" altLang="zh-CN" sz="2800" b="1" i="0" dirty="0">
                <a:solidFill>
                  <a:schemeClr val="tx1"/>
                </a:solidFill>
              </a:rPr>
              <a:t>3  </a:t>
            </a:r>
            <a:r>
              <a:rPr lang="en-US" altLang="zh-CN" sz="2800" i="0" dirty="0">
                <a:solidFill>
                  <a:schemeClr val="tx1"/>
                </a:solidFill>
              </a:rPr>
              <a:t>T</a:t>
            </a:r>
            <a:r>
              <a:rPr lang="en-US" altLang="zh-CN" sz="2800" i="0" baseline="-25000" dirty="0">
                <a:solidFill>
                  <a:schemeClr val="tx1"/>
                </a:solidFill>
              </a:rPr>
              <a:t>3</a:t>
            </a:r>
            <a:r>
              <a:rPr lang="en-US" altLang="zh-CN" sz="2800" i="0" dirty="0">
                <a:solidFill>
                  <a:schemeClr val="tx1"/>
                </a:solidFill>
              </a:rPr>
              <a:t>: </a:t>
            </a:r>
            <a:r>
              <a:rPr lang="zh-CN" altLang="en-US" sz="2800" i="0">
                <a:solidFill>
                  <a:schemeClr val="tx1"/>
                </a:solidFill>
              </a:rPr>
              <a:t>记录某电话台一小时内接到的电话呼唤次数。</a:t>
            </a:r>
          </a:p>
        </p:txBody>
      </p:sp>
      <p:sp>
        <p:nvSpPr>
          <p:cNvPr id="722958" name="Rectangle 14"/>
          <p:cNvSpPr>
            <a:spLocks noChangeArrowheads="1"/>
          </p:cNvSpPr>
          <p:nvPr/>
        </p:nvSpPr>
        <p:spPr bwMode="auto">
          <a:xfrm>
            <a:off x="533400" y="1905000"/>
            <a:ext cx="6054725" cy="641350"/>
          </a:xfrm>
          <a:prstGeom prst="rect">
            <a:avLst/>
          </a:prstGeom>
          <a:noFill/>
          <a:ln w="9525">
            <a:noFill/>
            <a:miter lim="800000"/>
            <a:headEnd/>
            <a:tailEnd/>
          </a:ln>
        </p:spPr>
        <p:txBody>
          <a:bodyPr>
            <a:spAutoFit/>
          </a:bodyPr>
          <a:lstStyle/>
          <a:p>
            <a:pPr algn="l"/>
            <a:r>
              <a:rPr lang="zh-CN" altLang="en-US" sz="3600" i="0">
                <a:solidFill>
                  <a:schemeClr val="tx1"/>
                </a:solidFill>
                <a:latin typeface="楷体_GB2312" pitchFamily="49" charset="-122"/>
              </a:rPr>
              <a:t>通常用</a:t>
            </a:r>
            <a:r>
              <a:rPr lang="en-US" altLang="zh-CN" sz="3600" i="0" dirty="0">
                <a:solidFill>
                  <a:schemeClr val="tx1"/>
                </a:solidFill>
                <a:latin typeface="楷体_GB2312" pitchFamily="49" charset="-122"/>
              </a:rPr>
              <a:t>T</a:t>
            </a:r>
            <a:r>
              <a:rPr lang="zh-CN" altLang="en-US" sz="3600" i="0">
                <a:solidFill>
                  <a:schemeClr val="tx1"/>
                </a:solidFill>
                <a:latin typeface="楷体_GB2312" pitchFamily="49" charset="-122"/>
              </a:rPr>
              <a:t>表示，举例如下：</a:t>
            </a:r>
          </a:p>
        </p:txBody>
      </p:sp>
      <p:sp>
        <p:nvSpPr>
          <p:cNvPr id="722959" name="Rectangle 15"/>
          <p:cNvSpPr>
            <a:spLocks noChangeArrowheads="1"/>
          </p:cNvSpPr>
          <p:nvPr/>
        </p:nvSpPr>
        <p:spPr bwMode="auto">
          <a:xfrm>
            <a:off x="0" y="1295400"/>
            <a:ext cx="7727950" cy="641350"/>
          </a:xfrm>
          <a:prstGeom prst="rect">
            <a:avLst/>
          </a:prstGeom>
          <a:noFill/>
          <a:ln w="9525">
            <a:noFill/>
            <a:miter lim="800000"/>
            <a:headEnd/>
            <a:tailEnd/>
          </a:ln>
        </p:spPr>
        <p:txBody>
          <a:bodyPr wrap="none">
            <a:spAutoFit/>
          </a:bodyPr>
          <a:lstStyle/>
          <a:p>
            <a:pPr algn="l"/>
            <a:r>
              <a:rPr lang="en-US" altLang="zh-CN" sz="3600" b="1" i="0" dirty="0">
                <a:solidFill>
                  <a:schemeClr val="tx1"/>
                </a:solidFill>
                <a:ea typeface="宋体" pitchFamily="2" charset="-122"/>
              </a:rPr>
              <a:t>●</a:t>
            </a:r>
            <a:r>
              <a:rPr lang="zh-CN" altLang="en-US" sz="3600" i="0">
                <a:solidFill>
                  <a:schemeClr val="tx1"/>
                </a:solidFill>
                <a:latin typeface="楷体_GB2312" pitchFamily="49" charset="-122"/>
              </a:rPr>
              <a:t>对某事物特征进行观察</a:t>
            </a:r>
            <a:r>
              <a:rPr lang="en-US" altLang="zh-CN" sz="3600" i="0" dirty="0">
                <a:solidFill>
                  <a:schemeClr val="tx1"/>
                </a:solidFill>
                <a:latin typeface="楷体_GB2312" pitchFamily="49" charset="-122"/>
              </a:rPr>
              <a:t>, </a:t>
            </a:r>
            <a:r>
              <a:rPr lang="zh-CN" altLang="en-US" sz="3600" i="0">
                <a:solidFill>
                  <a:schemeClr val="tx1"/>
                </a:solidFill>
                <a:latin typeface="楷体_GB2312" pitchFamily="49" charset="-122"/>
              </a:rPr>
              <a:t>统称</a:t>
            </a:r>
            <a:r>
              <a:rPr lang="zh-CN" altLang="en-US" sz="3600" b="1" i="0">
                <a:solidFill>
                  <a:schemeClr val="accent2"/>
                </a:solidFill>
                <a:latin typeface="楷体_GB2312" pitchFamily="49" charset="-122"/>
              </a:rPr>
              <a:t>试验</a:t>
            </a:r>
            <a:r>
              <a:rPr lang="en-US" altLang="zh-CN" sz="3600" b="1" i="0" dirty="0">
                <a:solidFill>
                  <a:schemeClr val="accent2"/>
                </a:solidFill>
                <a:latin typeface="楷体_GB2312" pitchFamily="49" charset="-122"/>
              </a:rPr>
              <a:t>.</a:t>
            </a:r>
            <a:endParaRPr lang="en-US" altLang="zh-CN" sz="3600" b="1" i="0" dirty="0">
              <a:solidFill>
                <a:srgbClr val="FFCC00"/>
              </a:solidFill>
              <a:latin typeface="楷体_GB2312" pitchFamily="49" charset="-122"/>
            </a:endParaRPr>
          </a:p>
        </p:txBody>
      </p:sp>
      <p:sp>
        <p:nvSpPr>
          <p:cNvPr id="722960" name="Rectangle 16"/>
          <p:cNvSpPr>
            <a:spLocks noChangeArrowheads="1"/>
          </p:cNvSpPr>
          <p:nvPr/>
        </p:nvSpPr>
        <p:spPr bwMode="auto">
          <a:xfrm>
            <a:off x="0" y="457200"/>
            <a:ext cx="2698750" cy="641350"/>
          </a:xfrm>
          <a:prstGeom prst="rect">
            <a:avLst/>
          </a:prstGeom>
          <a:noFill/>
          <a:ln w="9525">
            <a:noFill/>
            <a:miter lim="800000"/>
            <a:headEnd/>
            <a:tailEnd/>
          </a:ln>
        </p:spPr>
        <p:txBody>
          <a:bodyPr wrap="none">
            <a:spAutoFit/>
          </a:bodyPr>
          <a:lstStyle/>
          <a:p>
            <a:pPr algn="l"/>
            <a:r>
              <a:rPr lang="en-US" altLang="zh-CN" sz="3600" i="0" dirty="0">
                <a:solidFill>
                  <a:schemeClr val="tx1"/>
                </a:solidFill>
                <a:latin typeface="楷体_GB2312" pitchFamily="49" charset="-122"/>
              </a:rPr>
              <a:t>II.</a:t>
            </a:r>
            <a:r>
              <a:rPr lang="zh-CN" altLang="en-US" sz="3600" i="0">
                <a:solidFill>
                  <a:schemeClr val="tx1"/>
                </a:solidFill>
                <a:latin typeface="楷体_GB2312" pitchFamily="49" charset="-122"/>
              </a:rPr>
              <a:t>随机试验</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60"/>
                                        </p:tgtEl>
                                        <p:attrNameLst>
                                          <p:attrName>style.visibility</p:attrName>
                                        </p:attrNameLst>
                                      </p:cBhvr>
                                      <p:to>
                                        <p:strVal val="visible"/>
                                      </p:to>
                                    </p:set>
                                    <p:anim calcmode="lin" valueType="num">
                                      <p:cBhvr additive="base">
                                        <p:cTn id="7" dur="500" fill="hold"/>
                                        <p:tgtEl>
                                          <p:spTgt spid="722960"/>
                                        </p:tgtEl>
                                        <p:attrNameLst>
                                          <p:attrName>ppt_x</p:attrName>
                                        </p:attrNameLst>
                                      </p:cBhvr>
                                      <p:tavLst>
                                        <p:tav tm="0">
                                          <p:val>
                                            <p:strVal val="0-#ppt_w/2"/>
                                          </p:val>
                                        </p:tav>
                                        <p:tav tm="100000">
                                          <p:val>
                                            <p:strVal val="#ppt_x"/>
                                          </p:val>
                                        </p:tav>
                                      </p:tavLst>
                                    </p:anim>
                                    <p:anim calcmode="lin" valueType="num">
                                      <p:cBhvr additive="base">
                                        <p:cTn id="8" dur="500" fill="hold"/>
                                        <p:tgtEl>
                                          <p:spTgt spid="7229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2959"/>
                                        </p:tgtEl>
                                        <p:attrNameLst>
                                          <p:attrName>style.visibility</p:attrName>
                                        </p:attrNameLst>
                                      </p:cBhvr>
                                      <p:to>
                                        <p:strVal val="visible"/>
                                      </p:to>
                                    </p:set>
                                    <p:anim calcmode="lin" valueType="num">
                                      <p:cBhvr additive="base">
                                        <p:cTn id="13" dur="500" fill="hold"/>
                                        <p:tgtEl>
                                          <p:spTgt spid="722959"/>
                                        </p:tgtEl>
                                        <p:attrNameLst>
                                          <p:attrName>ppt_x</p:attrName>
                                        </p:attrNameLst>
                                      </p:cBhvr>
                                      <p:tavLst>
                                        <p:tav tm="0">
                                          <p:val>
                                            <p:strVal val="0-#ppt_w/2"/>
                                          </p:val>
                                        </p:tav>
                                        <p:tav tm="100000">
                                          <p:val>
                                            <p:strVal val="#ppt_x"/>
                                          </p:val>
                                        </p:tav>
                                      </p:tavLst>
                                    </p:anim>
                                    <p:anim calcmode="lin" valueType="num">
                                      <p:cBhvr additive="base">
                                        <p:cTn id="14" dur="500" fill="hold"/>
                                        <p:tgtEl>
                                          <p:spTgt spid="7229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2958"/>
                                        </p:tgtEl>
                                        <p:attrNameLst>
                                          <p:attrName>style.visibility</p:attrName>
                                        </p:attrNameLst>
                                      </p:cBhvr>
                                      <p:to>
                                        <p:strVal val="visible"/>
                                      </p:to>
                                    </p:set>
                                    <p:anim calcmode="lin" valueType="num">
                                      <p:cBhvr additive="base">
                                        <p:cTn id="19" dur="500" fill="hold"/>
                                        <p:tgtEl>
                                          <p:spTgt spid="722958"/>
                                        </p:tgtEl>
                                        <p:attrNameLst>
                                          <p:attrName>ppt_x</p:attrName>
                                        </p:attrNameLst>
                                      </p:cBhvr>
                                      <p:tavLst>
                                        <p:tav tm="0">
                                          <p:val>
                                            <p:strVal val="0-#ppt_w/2"/>
                                          </p:val>
                                        </p:tav>
                                        <p:tav tm="100000">
                                          <p:val>
                                            <p:strVal val="#ppt_x"/>
                                          </p:val>
                                        </p:tav>
                                      </p:tavLst>
                                    </p:anim>
                                    <p:anim calcmode="lin" valueType="num">
                                      <p:cBhvr additive="base">
                                        <p:cTn id="20" dur="500" fill="hold"/>
                                        <p:tgtEl>
                                          <p:spTgt spid="7229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2955"/>
                                        </p:tgtEl>
                                        <p:attrNameLst>
                                          <p:attrName>style.visibility</p:attrName>
                                        </p:attrNameLst>
                                      </p:cBhvr>
                                      <p:to>
                                        <p:strVal val="visible"/>
                                      </p:to>
                                    </p:set>
                                    <p:anim calcmode="lin" valueType="num">
                                      <p:cBhvr additive="base">
                                        <p:cTn id="25" dur="500" fill="hold"/>
                                        <p:tgtEl>
                                          <p:spTgt spid="722955"/>
                                        </p:tgtEl>
                                        <p:attrNameLst>
                                          <p:attrName>ppt_x</p:attrName>
                                        </p:attrNameLst>
                                      </p:cBhvr>
                                      <p:tavLst>
                                        <p:tav tm="0">
                                          <p:val>
                                            <p:strVal val="0-#ppt_w/2"/>
                                          </p:val>
                                        </p:tav>
                                        <p:tav tm="100000">
                                          <p:val>
                                            <p:strVal val="#ppt_x"/>
                                          </p:val>
                                        </p:tav>
                                      </p:tavLst>
                                    </p:anim>
                                    <p:anim calcmode="lin" valueType="num">
                                      <p:cBhvr additive="base">
                                        <p:cTn id="26" dur="500" fill="hold"/>
                                        <p:tgtEl>
                                          <p:spTgt spid="72295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2956"/>
                                        </p:tgtEl>
                                        <p:attrNameLst>
                                          <p:attrName>style.visibility</p:attrName>
                                        </p:attrNameLst>
                                      </p:cBhvr>
                                      <p:to>
                                        <p:strVal val="visible"/>
                                      </p:to>
                                    </p:set>
                                    <p:anim calcmode="lin" valueType="num">
                                      <p:cBhvr additive="base">
                                        <p:cTn id="31" dur="500" fill="hold"/>
                                        <p:tgtEl>
                                          <p:spTgt spid="722956"/>
                                        </p:tgtEl>
                                        <p:attrNameLst>
                                          <p:attrName>ppt_x</p:attrName>
                                        </p:attrNameLst>
                                      </p:cBhvr>
                                      <p:tavLst>
                                        <p:tav tm="0">
                                          <p:val>
                                            <p:strVal val="0-#ppt_w/2"/>
                                          </p:val>
                                        </p:tav>
                                        <p:tav tm="100000">
                                          <p:val>
                                            <p:strVal val="#ppt_x"/>
                                          </p:val>
                                        </p:tav>
                                      </p:tavLst>
                                    </p:anim>
                                    <p:anim calcmode="lin" valueType="num">
                                      <p:cBhvr additive="base">
                                        <p:cTn id="32" dur="500" fill="hold"/>
                                        <p:tgtEl>
                                          <p:spTgt spid="7229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2957"/>
                                        </p:tgtEl>
                                        <p:attrNameLst>
                                          <p:attrName>style.visibility</p:attrName>
                                        </p:attrNameLst>
                                      </p:cBhvr>
                                      <p:to>
                                        <p:strVal val="visible"/>
                                      </p:to>
                                    </p:set>
                                    <p:anim calcmode="lin" valueType="num">
                                      <p:cBhvr additive="base">
                                        <p:cTn id="37" dur="500" fill="hold"/>
                                        <p:tgtEl>
                                          <p:spTgt spid="722957"/>
                                        </p:tgtEl>
                                        <p:attrNameLst>
                                          <p:attrName>ppt_x</p:attrName>
                                        </p:attrNameLst>
                                      </p:cBhvr>
                                      <p:tavLst>
                                        <p:tav tm="0">
                                          <p:val>
                                            <p:strVal val="0-#ppt_w/2"/>
                                          </p:val>
                                        </p:tav>
                                        <p:tav tm="100000">
                                          <p:val>
                                            <p:strVal val="#ppt_x"/>
                                          </p:val>
                                        </p:tav>
                                      </p:tavLst>
                                    </p:anim>
                                    <p:anim calcmode="lin" valueType="num">
                                      <p:cBhvr additive="base">
                                        <p:cTn id="38" dur="500" fill="hold"/>
                                        <p:tgtEl>
                                          <p:spTgt spid="7229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22953"/>
                                        </p:tgtEl>
                                        <p:attrNameLst>
                                          <p:attrName>style.visibility</p:attrName>
                                        </p:attrNameLst>
                                      </p:cBhvr>
                                      <p:to>
                                        <p:strVal val="visible"/>
                                      </p:to>
                                    </p:set>
                                    <p:anim calcmode="lin" valueType="num">
                                      <p:cBhvr additive="base">
                                        <p:cTn id="43" dur="500" fill="hold"/>
                                        <p:tgtEl>
                                          <p:spTgt spid="722953"/>
                                        </p:tgtEl>
                                        <p:attrNameLst>
                                          <p:attrName>ppt_x</p:attrName>
                                        </p:attrNameLst>
                                      </p:cBhvr>
                                      <p:tavLst>
                                        <p:tav tm="0">
                                          <p:val>
                                            <p:strVal val="0-#ppt_w/2"/>
                                          </p:val>
                                        </p:tav>
                                        <p:tav tm="100000">
                                          <p:val>
                                            <p:strVal val="#ppt_x"/>
                                          </p:val>
                                        </p:tav>
                                      </p:tavLst>
                                    </p:anim>
                                    <p:anim calcmode="lin" valueType="num">
                                      <p:cBhvr additive="base">
                                        <p:cTn id="44" dur="500" fill="hold"/>
                                        <p:tgtEl>
                                          <p:spTgt spid="72295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22954"/>
                                        </p:tgtEl>
                                        <p:attrNameLst>
                                          <p:attrName>style.visibility</p:attrName>
                                        </p:attrNameLst>
                                      </p:cBhvr>
                                      <p:to>
                                        <p:strVal val="visible"/>
                                      </p:to>
                                    </p:set>
                                    <p:anim calcmode="lin" valueType="num">
                                      <p:cBhvr additive="base">
                                        <p:cTn id="49" dur="500" fill="hold"/>
                                        <p:tgtEl>
                                          <p:spTgt spid="722954"/>
                                        </p:tgtEl>
                                        <p:attrNameLst>
                                          <p:attrName>ppt_x</p:attrName>
                                        </p:attrNameLst>
                                      </p:cBhvr>
                                      <p:tavLst>
                                        <p:tav tm="0">
                                          <p:val>
                                            <p:strVal val="0-#ppt_w/2"/>
                                          </p:val>
                                        </p:tav>
                                        <p:tav tm="100000">
                                          <p:val>
                                            <p:strVal val="#ppt_x"/>
                                          </p:val>
                                        </p:tav>
                                      </p:tavLst>
                                    </p:anim>
                                    <p:anim calcmode="lin" valueType="num">
                                      <p:cBhvr additive="base">
                                        <p:cTn id="50" dur="500" fill="hold"/>
                                        <p:tgtEl>
                                          <p:spTgt spid="722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3" grpId="0" autoUpdateAnimBg="0"/>
      <p:bldP spid="722954" grpId="0" autoUpdateAnimBg="0"/>
      <p:bldP spid="722955" grpId="0" autoUpdateAnimBg="0"/>
      <p:bldP spid="722956" grpId="0" autoUpdateAnimBg="0"/>
      <p:bldP spid="722957" grpId="0" autoUpdateAnimBg="0"/>
      <p:bldP spid="722958" grpId="0" autoUpdateAnimBg="0"/>
      <p:bldP spid="722959" grpId="0" autoUpdateAnimBg="0"/>
      <p:bldP spid="72296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8"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grpSp>
        <p:nvGrpSpPr>
          <p:cNvPr id="52239" name="Group 5"/>
          <p:cNvGrpSpPr>
            <a:grpSpLocks/>
          </p:cNvGrpSpPr>
          <p:nvPr/>
        </p:nvGrpSpPr>
        <p:grpSpPr bwMode="auto">
          <a:xfrm>
            <a:off x="1258888" y="1700213"/>
            <a:ext cx="7456487" cy="1103312"/>
            <a:chOff x="791" y="576"/>
            <a:chExt cx="4697" cy="695"/>
          </a:xfrm>
        </p:grpSpPr>
        <p:graphicFrame>
          <p:nvGraphicFramePr>
            <p:cNvPr id="52235" name="Object 6"/>
            <p:cNvGraphicFramePr>
              <a:graphicFrameLocks noChangeAspect="1"/>
            </p:cNvGraphicFramePr>
            <p:nvPr/>
          </p:nvGraphicFramePr>
          <p:xfrm>
            <a:off x="1140" y="671"/>
            <a:ext cx="71" cy="91"/>
          </p:xfrm>
          <a:graphic>
            <a:graphicData uri="http://schemas.openxmlformats.org/presentationml/2006/ole">
              <p:oleObj spid="_x0000_s52235" name="Equation" r:id="rId4" imgW="88560" imgH="126720" progId="Equation.3">
                <p:embed/>
              </p:oleObj>
            </a:graphicData>
          </a:graphic>
        </p:graphicFrame>
        <p:graphicFrame>
          <p:nvGraphicFramePr>
            <p:cNvPr id="52236" name="Object 7"/>
            <p:cNvGraphicFramePr>
              <a:graphicFrameLocks noChangeAspect="1"/>
            </p:cNvGraphicFramePr>
            <p:nvPr/>
          </p:nvGraphicFramePr>
          <p:xfrm>
            <a:off x="1536" y="576"/>
            <a:ext cx="3952" cy="288"/>
          </p:xfrm>
          <a:graphic>
            <a:graphicData uri="http://schemas.openxmlformats.org/presentationml/2006/ole">
              <p:oleObj spid="_x0000_s52236" name="Equation" r:id="rId5" imgW="6273720" imgH="457200" progId="Equation.3">
                <p:embed/>
              </p:oleObj>
            </a:graphicData>
          </a:graphic>
        </p:graphicFrame>
        <p:graphicFrame>
          <p:nvGraphicFramePr>
            <p:cNvPr id="52237" name="Object 8"/>
            <p:cNvGraphicFramePr>
              <a:graphicFrameLocks noChangeAspect="1"/>
            </p:cNvGraphicFramePr>
            <p:nvPr/>
          </p:nvGraphicFramePr>
          <p:xfrm>
            <a:off x="791" y="972"/>
            <a:ext cx="4682" cy="299"/>
          </p:xfrm>
          <a:graphic>
            <a:graphicData uri="http://schemas.openxmlformats.org/presentationml/2006/ole">
              <p:oleObj spid="_x0000_s52237" name="Equation" r:id="rId6" imgW="7949880" imgH="507960" progId="">
                <p:embed/>
              </p:oleObj>
            </a:graphicData>
          </a:graphic>
        </p:graphicFrame>
      </p:grpSp>
      <p:graphicFrame>
        <p:nvGraphicFramePr>
          <p:cNvPr id="751625" name="Object 9"/>
          <p:cNvGraphicFramePr>
            <a:graphicFrameLocks noChangeAspect="1"/>
          </p:cNvGraphicFramePr>
          <p:nvPr/>
        </p:nvGraphicFramePr>
        <p:xfrm>
          <a:off x="1370013" y="2989263"/>
          <a:ext cx="469900" cy="355600"/>
        </p:xfrm>
        <a:graphic>
          <a:graphicData uri="http://schemas.openxmlformats.org/presentationml/2006/ole">
            <p:oleObj spid="_x0000_s52226" name="Equation" r:id="rId7" imgW="469800" imgH="355320" progId="Equation.3">
              <p:embed/>
            </p:oleObj>
          </a:graphicData>
        </a:graphic>
      </p:graphicFrame>
      <p:graphicFrame>
        <p:nvGraphicFramePr>
          <p:cNvPr id="751626" name="Object 10"/>
          <p:cNvGraphicFramePr>
            <a:graphicFrameLocks noChangeAspect="1"/>
          </p:cNvGraphicFramePr>
          <p:nvPr/>
        </p:nvGraphicFramePr>
        <p:xfrm>
          <a:off x="2055813" y="2989263"/>
          <a:ext cx="787400" cy="381000"/>
        </p:xfrm>
        <a:graphic>
          <a:graphicData uri="http://schemas.openxmlformats.org/presentationml/2006/ole">
            <p:oleObj spid="_x0000_s52227" name="Equation" r:id="rId8" imgW="787320" imgH="380880" progId="Equation.3">
              <p:embed/>
            </p:oleObj>
          </a:graphicData>
        </a:graphic>
      </p:graphicFrame>
      <p:graphicFrame>
        <p:nvGraphicFramePr>
          <p:cNvPr id="751627" name="Object 11"/>
          <p:cNvGraphicFramePr>
            <a:graphicFrameLocks noChangeAspect="1"/>
          </p:cNvGraphicFramePr>
          <p:nvPr/>
        </p:nvGraphicFramePr>
        <p:xfrm>
          <a:off x="2051050" y="3429000"/>
          <a:ext cx="6696075" cy="403225"/>
        </p:xfrm>
        <a:graphic>
          <a:graphicData uri="http://schemas.openxmlformats.org/presentationml/2006/ole">
            <p:oleObj spid="_x0000_s52228" name="Equation" r:id="rId9" imgW="7162560" imgH="431640" progId="">
              <p:embed/>
            </p:oleObj>
          </a:graphicData>
        </a:graphic>
      </p:graphicFrame>
      <p:graphicFrame>
        <p:nvGraphicFramePr>
          <p:cNvPr id="751628" name="Object 12"/>
          <p:cNvGraphicFramePr>
            <a:graphicFrameLocks noChangeAspect="1"/>
          </p:cNvGraphicFramePr>
          <p:nvPr/>
        </p:nvGraphicFramePr>
        <p:xfrm>
          <a:off x="971550" y="4005263"/>
          <a:ext cx="4826000" cy="406400"/>
        </p:xfrm>
        <a:graphic>
          <a:graphicData uri="http://schemas.openxmlformats.org/presentationml/2006/ole">
            <p:oleObj spid="_x0000_s52229" name="Equation" r:id="rId10" imgW="4825800" imgH="406080" progId="Equation.3">
              <p:embed/>
            </p:oleObj>
          </a:graphicData>
        </a:graphic>
      </p:graphicFrame>
      <p:graphicFrame>
        <p:nvGraphicFramePr>
          <p:cNvPr id="751629" name="Object 13"/>
          <p:cNvGraphicFramePr>
            <a:graphicFrameLocks noChangeAspect="1"/>
          </p:cNvGraphicFramePr>
          <p:nvPr/>
        </p:nvGraphicFramePr>
        <p:xfrm>
          <a:off x="1341438" y="4464050"/>
          <a:ext cx="7802562" cy="474663"/>
        </p:xfrm>
        <a:graphic>
          <a:graphicData uri="http://schemas.openxmlformats.org/presentationml/2006/ole">
            <p:oleObj spid="_x0000_s52230" name="Equation" r:id="rId11" imgW="8343720" imgH="507960" progId="">
              <p:embed/>
            </p:oleObj>
          </a:graphicData>
        </a:graphic>
      </p:graphicFrame>
      <p:graphicFrame>
        <p:nvGraphicFramePr>
          <p:cNvPr id="751630" name="Object 14"/>
          <p:cNvGraphicFramePr>
            <a:graphicFrameLocks noChangeAspect="1"/>
          </p:cNvGraphicFramePr>
          <p:nvPr/>
        </p:nvGraphicFramePr>
        <p:xfrm>
          <a:off x="1446213" y="5024438"/>
          <a:ext cx="7100887" cy="474662"/>
        </p:xfrm>
        <a:graphic>
          <a:graphicData uri="http://schemas.openxmlformats.org/presentationml/2006/ole">
            <p:oleObj spid="_x0000_s52231" name="Equation" r:id="rId12" imgW="7594560" imgH="507960" progId="">
              <p:embed/>
            </p:oleObj>
          </a:graphicData>
        </a:graphic>
      </p:graphicFrame>
      <p:graphicFrame>
        <p:nvGraphicFramePr>
          <p:cNvPr id="751631" name="Object 15"/>
          <p:cNvGraphicFramePr>
            <a:graphicFrameLocks noChangeAspect="1"/>
          </p:cNvGraphicFramePr>
          <p:nvPr/>
        </p:nvGraphicFramePr>
        <p:xfrm>
          <a:off x="1323975" y="5589588"/>
          <a:ext cx="6045200" cy="474662"/>
        </p:xfrm>
        <a:graphic>
          <a:graphicData uri="http://schemas.openxmlformats.org/presentationml/2006/ole">
            <p:oleObj spid="_x0000_s52232" name="Equation" r:id="rId13" imgW="6464160" imgH="507960" progId="">
              <p:embed/>
            </p:oleObj>
          </a:graphicData>
        </a:graphic>
      </p:graphicFrame>
      <p:graphicFrame>
        <p:nvGraphicFramePr>
          <p:cNvPr id="751632" name="Object 16"/>
          <p:cNvGraphicFramePr>
            <a:graphicFrameLocks noChangeAspect="1"/>
          </p:cNvGraphicFramePr>
          <p:nvPr/>
        </p:nvGraphicFramePr>
        <p:xfrm>
          <a:off x="1339850" y="6122988"/>
          <a:ext cx="4535488" cy="474662"/>
        </p:xfrm>
        <a:graphic>
          <a:graphicData uri="http://schemas.openxmlformats.org/presentationml/2006/ole">
            <p:oleObj spid="_x0000_s52233" name="Equation" r:id="rId14" imgW="4851360" imgH="507960" progId="">
              <p:embed/>
            </p:oleObj>
          </a:graphicData>
        </a:graphic>
      </p:graphicFrame>
      <p:graphicFrame>
        <p:nvGraphicFramePr>
          <p:cNvPr id="52234" name="Object 17"/>
          <p:cNvGraphicFramePr>
            <a:graphicFrameLocks noChangeAspect="1"/>
          </p:cNvGraphicFramePr>
          <p:nvPr/>
        </p:nvGraphicFramePr>
        <p:xfrm>
          <a:off x="984250" y="1643063"/>
          <a:ext cx="1077913" cy="522287"/>
        </p:xfrm>
        <a:graphic>
          <a:graphicData uri="http://schemas.openxmlformats.org/presentationml/2006/ole">
            <p:oleObj spid="_x0000_s52234" name="公式" r:id="rId15" imgW="41904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1625"/>
                                        </p:tgtEl>
                                        <p:attrNameLst>
                                          <p:attrName>style.visibility</p:attrName>
                                        </p:attrNameLst>
                                      </p:cBhvr>
                                      <p:to>
                                        <p:strVal val="visible"/>
                                      </p:to>
                                    </p:set>
                                    <p:animEffect transition="in" filter="wipe(left)">
                                      <p:cBhvr>
                                        <p:cTn id="7" dur="500"/>
                                        <p:tgtEl>
                                          <p:spTgt spid="7516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1626"/>
                                        </p:tgtEl>
                                        <p:attrNameLst>
                                          <p:attrName>style.visibility</p:attrName>
                                        </p:attrNameLst>
                                      </p:cBhvr>
                                      <p:to>
                                        <p:strVal val="visible"/>
                                      </p:to>
                                    </p:set>
                                    <p:animEffect transition="in" filter="wipe(left)">
                                      <p:cBhvr>
                                        <p:cTn id="12" dur="500"/>
                                        <p:tgtEl>
                                          <p:spTgt spid="7516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1627"/>
                                        </p:tgtEl>
                                        <p:attrNameLst>
                                          <p:attrName>style.visibility</p:attrName>
                                        </p:attrNameLst>
                                      </p:cBhvr>
                                      <p:to>
                                        <p:strVal val="visible"/>
                                      </p:to>
                                    </p:set>
                                    <p:animEffect transition="in" filter="wipe(left)">
                                      <p:cBhvr>
                                        <p:cTn id="17" dur="500"/>
                                        <p:tgtEl>
                                          <p:spTgt spid="7516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1628"/>
                                        </p:tgtEl>
                                        <p:attrNameLst>
                                          <p:attrName>style.visibility</p:attrName>
                                        </p:attrNameLst>
                                      </p:cBhvr>
                                      <p:to>
                                        <p:strVal val="visible"/>
                                      </p:to>
                                    </p:set>
                                    <p:animEffect transition="in" filter="wipe(left)">
                                      <p:cBhvr>
                                        <p:cTn id="22" dur="500"/>
                                        <p:tgtEl>
                                          <p:spTgt spid="7516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1629"/>
                                        </p:tgtEl>
                                        <p:attrNameLst>
                                          <p:attrName>style.visibility</p:attrName>
                                        </p:attrNameLst>
                                      </p:cBhvr>
                                      <p:to>
                                        <p:strVal val="visible"/>
                                      </p:to>
                                    </p:set>
                                    <p:animEffect transition="in" filter="wipe(left)">
                                      <p:cBhvr>
                                        <p:cTn id="27" dur="500"/>
                                        <p:tgtEl>
                                          <p:spTgt spid="7516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1630"/>
                                        </p:tgtEl>
                                        <p:attrNameLst>
                                          <p:attrName>style.visibility</p:attrName>
                                        </p:attrNameLst>
                                      </p:cBhvr>
                                      <p:to>
                                        <p:strVal val="visible"/>
                                      </p:to>
                                    </p:set>
                                    <p:animEffect transition="in" filter="wipe(left)">
                                      <p:cBhvr>
                                        <p:cTn id="32" dur="500"/>
                                        <p:tgtEl>
                                          <p:spTgt spid="7516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1631"/>
                                        </p:tgtEl>
                                        <p:attrNameLst>
                                          <p:attrName>style.visibility</p:attrName>
                                        </p:attrNameLst>
                                      </p:cBhvr>
                                      <p:to>
                                        <p:strVal val="visible"/>
                                      </p:to>
                                    </p:set>
                                    <p:animEffect transition="in" filter="wipe(left)">
                                      <p:cBhvr>
                                        <p:cTn id="37" dur="500"/>
                                        <p:tgtEl>
                                          <p:spTgt spid="7516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1632"/>
                                        </p:tgtEl>
                                        <p:attrNameLst>
                                          <p:attrName>style.visibility</p:attrName>
                                        </p:attrNameLst>
                                      </p:cBhvr>
                                      <p:to>
                                        <p:strVal val="visible"/>
                                      </p:to>
                                    </p:set>
                                    <p:animEffect transition="in" filter="wipe(left)">
                                      <p:cBhvr>
                                        <p:cTn id="42" dur="500"/>
                                        <p:tgtEl>
                                          <p:spTgt spid="751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7"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graphicFrame>
        <p:nvGraphicFramePr>
          <p:cNvPr id="51202" name="Object 13"/>
          <p:cNvGraphicFramePr>
            <a:graphicFrameLocks noChangeAspect="1"/>
          </p:cNvGraphicFramePr>
          <p:nvPr/>
        </p:nvGraphicFramePr>
        <p:xfrm>
          <a:off x="1247775" y="1790700"/>
          <a:ext cx="1025525" cy="482600"/>
        </p:xfrm>
        <a:graphic>
          <a:graphicData uri="http://schemas.openxmlformats.org/presentationml/2006/ole">
            <p:oleObj spid="_x0000_s51202" name="公式" r:id="rId4" imgW="431640" imgH="203040" progId="Equation.3">
              <p:embed/>
            </p:oleObj>
          </a:graphicData>
        </a:graphic>
      </p:graphicFrame>
      <p:graphicFrame>
        <p:nvGraphicFramePr>
          <p:cNvPr id="51203" name="Object 14"/>
          <p:cNvGraphicFramePr>
            <a:graphicFrameLocks noChangeAspect="1"/>
          </p:cNvGraphicFramePr>
          <p:nvPr/>
        </p:nvGraphicFramePr>
        <p:xfrm>
          <a:off x="2555875" y="1717671"/>
          <a:ext cx="2736850" cy="561975"/>
        </p:xfrm>
        <a:graphic>
          <a:graphicData uri="http://schemas.openxmlformats.org/presentationml/2006/ole">
            <p:oleObj spid="_x0000_s51203" name="Equation" r:id="rId5" imgW="1054080" imgH="215640" progId="Equation.3">
              <p:embed/>
            </p:oleObj>
          </a:graphicData>
        </a:graphic>
      </p:graphicFrame>
      <p:graphicFrame>
        <p:nvGraphicFramePr>
          <p:cNvPr id="51204" name="Object 15"/>
          <p:cNvGraphicFramePr>
            <a:graphicFrameLocks noChangeAspect="1"/>
          </p:cNvGraphicFramePr>
          <p:nvPr/>
        </p:nvGraphicFramePr>
        <p:xfrm>
          <a:off x="2843213" y="2379658"/>
          <a:ext cx="2679700" cy="406400"/>
        </p:xfrm>
        <a:graphic>
          <a:graphicData uri="http://schemas.openxmlformats.org/presentationml/2006/ole">
            <p:oleObj spid="_x0000_s51204" name="Equation" r:id="rId6" imgW="2679480" imgH="406080" progId="Equation.3">
              <p:embed/>
            </p:oleObj>
          </a:graphicData>
        </a:graphic>
      </p:graphicFrame>
      <p:graphicFrame>
        <p:nvGraphicFramePr>
          <p:cNvPr id="749584" name="Object 16"/>
          <p:cNvGraphicFramePr>
            <a:graphicFrameLocks noChangeAspect="1"/>
          </p:cNvGraphicFramePr>
          <p:nvPr/>
        </p:nvGraphicFramePr>
        <p:xfrm>
          <a:off x="1404938" y="2832100"/>
          <a:ext cx="469900" cy="355600"/>
        </p:xfrm>
        <a:graphic>
          <a:graphicData uri="http://schemas.openxmlformats.org/presentationml/2006/ole">
            <p:oleObj spid="_x0000_s51205" name="Equation" r:id="rId7" imgW="469800" imgH="355320" progId="Equation.3">
              <p:embed/>
            </p:oleObj>
          </a:graphicData>
        </a:graphic>
      </p:graphicFrame>
      <p:graphicFrame>
        <p:nvGraphicFramePr>
          <p:cNvPr id="749585" name="Object 17"/>
          <p:cNvGraphicFramePr>
            <a:graphicFrameLocks noChangeAspect="1"/>
          </p:cNvGraphicFramePr>
          <p:nvPr/>
        </p:nvGraphicFramePr>
        <p:xfrm>
          <a:off x="1979613" y="2781300"/>
          <a:ext cx="787400" cy="381000"/>
        </p:xfrm>
        <a:graphic>
          <a:graphicData uri="http://schemas.openxmlformats.org/presentationml/2006/ole">
            <p:oleObj spid="_x0000_s51206" name="Equation" r:id="rId8" imgW="787320" imgH="380880" progId="Equation.3">
              <p:embed/>
            </p:oleObj>
          </a:graphicData>
        </a:graphic>
      </p:graphicFrame>
      <p:graphicFrame>
        <p:nvGraphicFramePr>
          <p:cNvPr id="749586" name="Object 18"/>
          <p:cNvGraphicFramePr>
            <a:graphicFrameLocks noChangeAspect="1"/>
          </p:cNvGraphicFramePr>
          <p:nvPr/>
        </p:nvGraphicFramePr>
        <p:xfrm>
          <a:off x="2827338" y="2963863"/>
          <a:ext cx="3683000" cy="431800"/>
        </p:xfrm>
        <a:graphic>
          <a:graphicData uri="http://schemas.openxmlformats.org/presentationml/2006/ole">
            <p:oleObj spid="_x0000_s51207" name="Equation" r:id="rId9" imgW="3682800" imgH="431640" progId="">
              <p:embed/>
            </p:oleObj>
          </a:graphicData>
        </a:graphic>
      </p:graphicFrame>
      <p:graphicFrame>
        <p:nvGraphicFramePr>
          <p:cNvPr id="749587" name="Object 19"/>
          <p:cNvGraphicFramePr>
            <a:graphicFrameLocks noChangeAspect="1"/>
          </p:cNvGraphicFramePr>
          <p:nvPr/>
        </p:nvGraphicFramePr>
        <p:xfrm>
          <a:off x="1654175" y="3586163"/>
          <a:ext cx="812800" cy="381000"/>
        </p:xfrm>
        <a:graphic>
          <a:graphicData uri="http://schemas.openxmlformats.org/presentationml/2006/ole">
            <p:oleObj spid="_x0000_s51208" name="Equation" r:id="rId10" imgW="812520" imgH="380880" progId="Equation.3">
              <p:embed/>
            </p:oleObj>
          </a:graphicData>
        </a:graphic>
      </p:graphicFrame>
      <p:graphicFrame>
        <p:nvGraphicFramePr>
          <p:cNvPr id="749588" name="Object 20"/>
          <p:cNvGraphicFramePr>
            <a:graphicFrameLocks noChangeAspect="1"/>
          </p:cNvGraphicFramePr>
          <p:nvPr/>
        </p:nvGraphicFramePr>
        <p:xfrm>
          <a:off x="2873375" y="3586163"/>
          <a:ext cx="2705100" cy="406400"/>
        </p:xfrm>
        <a:graphic>
          <a:graphicData uri="http://schemas.openxmlformats.org/presentationml/2006/ole">
            <p:oleObj spid="_x0000_s51209" name="Equation" r:id="rId11" imgW="2705040" imgH="406080" progId="Equation.3">
              <p:embed/>
            </p:oleObj>
          </a:graphicData>
        </a:graphic>
      </p:graphicFrame>
      <p:graphicFrame>
        <p:nvGraphicFramePr>
          <p:cNvPr id="749589" name="Object 21"/>
          <p:cNvGraphicFramePr>
            <a:graphicFrameLocks noChangeAspect="1"/>
          </p:cNvGraphicFramePr>
          <p:nvPr/>
        </p:nvGraphicFramePr>
        <p:xfrm>
          <a:off x="5651500" y="3573463"/>
          <a:ext cx="711200" cy="317500"/>
        </p:xfrm>
        <a:graphic>
          <a:graphicData uri="http://schemas.openxmlformats.org/presentationml/2006/ole">
            <p:oleObj spid="_x0000_s51210" name="Equation" r:id="rId12" imgW="711000" imgH="317160" progId="Equation.3">
              <p:embed/>
            </p:oleObj>
          </a:graphicData>
        </a:graphic>
      </p:graphicFrame>
      <p:graphicFrame>
        <p:nvGraphicFramePr>
          <p:cNvPr id="749590" name="Object 22"/>
          <p:cNvGraphicFramePr>
            <a:graphicFrameLocks noChangeAspect="1"/>
          </p:cNvGraphicFramePr>
          <p:nvPr/>
        </p:nvGraphicFramePr>
        <p:xfrm>
          <a:off x="1654175" y="4348163"/>
          <a:ext cx="825500" cy="381000"/>
        </p:xfrm>
        <a:graphic>
          <a:graphicData uri="http://schemas.openxmlformats.org/presentationml/2006/ole">
            <p:oleObj spid="_x0000_s51211" name="Equation" r:id="rId13" imgW="825480" imgH="380880" progId="Equation.3">
              <p:embed/>
            </p:oleObj>
          </a:graphicData>
        </a:graphic>
      </p:graphicFrame>
      <p:graphicFrame>
        <p:nvGraphicFramePr>
          <p:cNvPr id="749591" name="Object 23"/>
          <p:cNvGraphicFramePr>
            <a:graphicFrameLocks noChangeAspect="1"/>
          </p:cNvGraphicFramePr>
          <p:nvPr/>
        </p:nvGraphicFramePr>
        <p:xfrm>
          <a:off x="2700338" y="4292600"/>
          <a:ext cx="3771900" cy="406400"/>
        </p:xfrm>
        <a:graphic>
          <a:graphicData uri="http://schemas.openxmlformats.org/presentationml/2006/ole">
            <p:oleObj spid="_x0000_s51212" name="Equation" r:id="rId14" imgW="3771720" imgH="406080" progId="Equation.3">
              <p:embed/>
            </p:oleObj>
          </a:graphicData>
        </a:graphic>
      </p:graphicFrame>
      <p:graphicFrame>
        <p:nvGraphicFramePr>
          <p:cNvPr id="749592" name="Object 24"/>
          <p:cNvGraphicFramePr>
            <a:graphicFrameLocks noChangeAspect="1"/>
          </p:cNvGraphicFramePr>
          <p:nvPr/>
        </p:nvGraphicFramePr>
        <p:xfrm>
          <a:off x="1692275" y="5084763"/>
          <a:ext cx="2743200" cy="406400"/>
        </p:xfrm>
        <a:graphic>
          <a:graphicData uri="http://schemas.openxmlformats.org/presentationml/2006/ole">
            <p:oleObj spid="_x0000_s51213" name="Equation" r:id="rId15" imgW="2743200" imgH="406080" progId="Equation.3">
              <p:embed/>
            </p:oleObj>
          </a:graphicData>
        </a:graphic>
      </p:graphicFrame>
      <p:graphicFrame>
        <p:nvGraphicFramePr>
          <p:cNvPr id="749593" name="Object 25"/>
          <p:cNvGraphicFramePr>
            <a:graphicFrameLocks noChangeAspect="1"/>
          </p:cNvGraphicFramePr>
          <p:nvPr/>
        </p:nvGraphicFramePr>
        <p:xfrm>
          <a:off x="4625975" y="5084763"/>
          <a:ext cx="2451100" cy="406400"/>
        </p:xfrm>
        <a:graphic>
          <a:graphicData uri="http://schemas.openxmlformats.org/presentationml/2006/ole">
            <p:oleObj spid="_x0000_s51214" name="Equation" r:id="rId16" imgW="2450880" imgH="406080" progId="Equation.3">
              <p:embed/>
            </p:oleObj>
          </a:graphicData>
        </a:graphic>
      </p:graphicFrame>
      <p:graphicFrame>
        <p:nvGraphicFramePr>
          <p:cNvPr id="749594" name="Object 26"/>
          <p:cNvGraphicFramePr>
            <a:graphicFrameLocks noChangeAspect="1"/>
          </p:cNvGraphicFramePr>
          <p:nvPr/>
        </p:nvGraphicFramePr>
        <p:xfrm>
          <a:off x="1755775" y="5795963"/>
          <a:ext cx="431800" cy="381000"/>
        </p:xfrm>
        <a:graphic>
          <a:graphicData uri="http://schemas.openxmlformats.org/presentationml/2006/ole">
            <p:oleObj spid="_x0000_s51215" name="Equation" r:id="rId17" imgW="431640" imgH="380880" progId="Equation.3">
              <p:embed/>
            </p:oleObj>
          </a:graphicData>
        </a:graphic>
      </p:graphicFrame>
      <p:graphicFrame>
        <p:nvGraphicFramePr>
          <p:cNvPr id="749595" name="Object 27"/>
          <p:cNvGraphicFramePr>
            <a:graphicFrameLocks noChangeAspect="1"/>
          </p:cNvGraphicFramePr>
          <p:nvPr/>
        </p:nvGraphicFramePr>
        <p:xfrm>
          <a:off x="3394075" y="5770563"/>
          <a:ext cx="2679700" cy="406400"/>
        </p:xfrm>
        <a:graphic>
          <a:graphicData uri="http://schemas.openxmlformats.org/presentationml/2006/ole">
            <p:oleObj spid="_x0000_s51216" name="Equation" r:id="rId18" imgW="2679480" imgH="40608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9584"/>
                                        </p:tgtEl>
                                        <p:attrNameLst>
                                          <p:attrName>style.visibility</p:attrName>
                                        </p:attrNameLst>
                                      </p:cBhvr>
                                      <p:to>
                                        <p:strVal val="visible"/>
                                      </p:to>
                                    </p:set>
                                    <p:animEffect transition="in" filter="wipe(left)">
                                      <p:cBhvr>
                                        <p:cTn id="7" dur="500"/>
                                        <p:tgtEl>
                                          <p:spTgt spid="7495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9585"/>
                                        </p:tgtEl>
                                        <p:attrNameLst>
                                          <p:attrName>style.visibility</p:attrName>
                                        </p:attrNameLst>
                                      </p:cBhvr>
                                      <p:to>
                                        <p:strVal val="visible"/>
                                      </p:to>
                                    </p:set>
                                    <p:animEffect transition="in" filter="wipe(left)">
                                      <p:cBhvr>
                                        <p:cTn id="12" dur="500"/>
                                        <p:tgtEl>
                                          <p:spTgt spid="7495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9586"/>
                                        </p:tgtEl>
                                        <p:attrNameLst>
                                          <p:attrName>style.visibility</p:attrName>
                                        </p:attrNameLst>
                                      </p:cBhvr>
                                      <p:to>
                                        <p:strVal val="visible"/>
                                      </p:to>
                                    </p:set>
                                    <p:animEffect transition="in" filter="wipe(left)">
                                      <p:cBhvr>
                                        <p:cTn id="17" dur="500"/>
                                        <p:tgtEl>
                                          <p:spTgt spid="749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49587"/>
                                        </p:tgtEl>
                                        <p:attrNameLst>
                                          <p:attrName>style.visibility</p:attrName>
                                        </p:attrNameLst>
                                      </p:cBhvr>
                                      <p:to>
                                        <p:strVal val="visible"/>
                                      </p:to>
                                    </p:set>
                                    <p:animEffect transition="in" filter="wipe(left)">
                                      <p:cBhvr>
                                        <p:cTn id="22" dur="500"/>
                                        <p:tgtEl>
                                          <p:spTgt spid="749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9588"/>
                                        </p:tgtEl>
                                        <p:attrNameLst>
                                          <p:attrName>style.visibility</p:attrName>
                                        </p:attrNameLst>
                                      </p:cBhvr>
                                      <p:to>
                                        <p:strVal val="visible"/>
                                      </p:to>
                                    </p:set>
                                    <p:animEffect transition="in" filter="wipe(left)">
                                      <p:cBhvr>
                                        <p:cTn id="27" dur="500"/>
                                        <p:tgtEl>
                                          <p:spTgt spid="7495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9589"/>
                                        </p:tgtEl>
                                        <p:attrNameLst>
                                          <p:attrName>style.visibility</p:attrName>
                                        </p:attrNameLst>
                                      </p:cBhvr>
                                      <p:to>
                                        <p:strVal val="visible"/>
                                      </p:to>
                                    </p:set>
                                    <p:animEffect transition="in" filter="wipe(left)">
                                      <p:cBhvr>
                                        <p:cTn id="32" dur="500"/>
                                        <p:tgtEl>
                                          <p:spTgt spid="7495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9590"/>
                                        </p:tgtEl>
                                        <p:attrNameLst>
                                          <p:attrName>style.visibility</p:attrName>
                                        </p:attrNameLst>
                                      </p:cBhvr>
                                      <p:to>
                                        <p:strVal val="visible"/>
                                      </p:to>
                                    </p:set>
                                    <p:animEffect transition="in" filter="wipe(left)">
                                      <p:cBhvr>
                                        <p:cTn id="37" dur="500"/>
                                        <p:tgtEl>
                                          <p:spTgt spid="7495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49591"/>
                                        </p:tgtEl>
                                        <p:attrNameLst>
                                          <p:attrName>style.visibility</p:attrName>
                                        </p:attrNameLst>
                                      </p:cBhvr>
                                      <p:to>
                                        <p:strVal val="visible"/>
                                      </p:to>
                                    </p:set>
                                    <p:animEffect transition="in" filter="wipe(left)">
                                      <p:cBhvr>
                                        <p:cTn id="42" dur="500"/>
                                        <p:tgtEl>
                                          <p:spTgt spid="7495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49592"/>
                                        </p:tgtEl>
                                        <p:attrNameLst>
                                          <p:attrName>style.visibility</p:attrName>
                                        </p:attrNameLst>
                                      </p:cBhvr>
                                      <p:to>
                                        <p:strVal val="visible"/>
                                      </p:to>
                                    </p:set>
                                    <p:animEffect transition="in" filter="wipe(left)">
                                      <p:cBhvr>
                                        <p:cTn id="47" dur="500"/>
                                        <p:tgtEl>
                                          <p:spTgt spid="74959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49593"/>
                                        </p:tgtEl>
                                        <p:attrNameLst>
                                          <p:attrName>style.visibility</p:attrName>
                                        </p:attrNameLst>
                                      </p:cBhvr>
                                      <p:to>
                                        <p:strVal val="visible"/>
                                      </p:to>
                                    </p:set>
                                    <p:animEffect transition="in" filter="wipe(left)">
                                      <p:cBhvr>
                                        <p:cTn id="52" dur="500"/>
                                        <p:tgtEl>
                                          <p:spTgt spid="74959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49594"/>
                                        </p:tgtEl>
                                        <p:attrNameLst>
                                          <p:attrName>style.visibility</p:attrName>
                                        </p:attrNameLst>
                                      </p:cBhvr>
                                      <p:to>
                                        <p:strVal val="visible"/>
                                      </p:to>
                                    </p:set>
                                    <p:animEffect transition="in" filter="wipe(left)">
                                      <p:cBhvr>
                                        <p:cTn id="57" dur="500"/>
                                        <p:tgtEl>
                                          <p:spTgt spid="7495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49595"/>
                                        </p:tgtEl>
                                        <p:attrNameLst>
                                          <p:attrName>style.visibility</p:attrName>
                                        </p:attrNameLst>
                                      </p:cBhvr>
                                      <p:to>
                                        <p:strVal val="visible"/>
                                      </p:to>
                                    </p:set>
                                    <p:animEffect transition="in" filter="wipe(left)">
                                      <p:cBhvr>
                                        <p:cTn id="62" dur="500"/>
                                        <p:tgtEl>
                                          <p:spTgt spid="74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graphicFrame>
        <p:nvGraphicFramePr>
          <p:cNvPr id="53250" name="Object 73"/>
          <p:cNvGraphicFramePr>
            <a:graphicFrameLocks noChangeAspect="1"/>
          </p:cNvGraphicFramePr>
          <p:nvPr/>
        </p:nvGraphicFramePr>
        <p:xfrm>
          <a:off x="1403350" y="1628775"/>
          <a:ext cx="5915025" cy="1000125"/>
        </p:xfrm>
        <a:graphic>
          <a:graphicData uri="http://schemas.openxmlformats.org/presentationml/2006/ole">
            <p:oleObj spid="_x0000_s53250" name="Equation" r:id="rId4" imgW="2705040" imgH="457200" progId="Equation.3">
              <p:embed/>
            </p:oleObj>
          </a:graphicData>
        </a:graphic>
      </p:graphicFrame>
      <p:sp>
        <p:nvSpPr>
          <p:cNvPr id="753738" name="Text Box 74"/>
          <p:cNvSpPr txBox="1">
            <a:spLocks noChangeArrowheads="1"/>
          </p:cNvSpPr>
          <p:nvPr/>
        </p:nvSpPr>
        <p:spPr bwMode="auto">
          <a:xfrm>
            <a:off x="1193800" y="2552700"/>
            <a:ext cx="703263" cy="407988"/>
          </a:xfrm>
          <a:prstGeom prst="rect">
            <a:avLst/>
          </a:prstGeom>
          <a:noFill/>
          <a:ln w="9525">
            <a:noFill/>
            <a:miter lim="800000"/>
            <a:headEnd/>
            <a:tailEnd/>
          </a:ln>
        </p:spPr>
        <p:txBody>
          <a:bodyPr wrap="none" lIns="71670" tIns="35835" rIns="71670" bIns="35835">
            <a:spAutoFit/>
          </a:bodyPr>
          <a:lstStyle/>
          <a:p>
            <a:pPr defTabSz="717550"/>
            <a:r>
              <a:rPr lang="zh-CN" altLang="en-US" sz="2200" b="1">
                <a:solidFill>
                  <a:srgbClr val="000000"/>
                </a:solidFill>
                <a:ea typeface="黑体" pitchFamily="49" charset="-122"/>
              </a:rPr>
              <a:t>证明</a:t>
            </a:r>
            <a:endParaRPr lang="zh-CN" altLang="en-US" sz="2200" b="1">
              <a:solidFill>
                <a:srgbClr val="000000"/>
              </a:solidFill>
              <a:ea typeface="宋体" pitchFamily="2" charset="-122"/>
            </a:endParaRPr>
          </a:p>
        </p:txBody>
      </p:sp>
      <p:grpSp>
        <p:nvGrpSpPr>
          <p:cNvPr id="2" name="Group 75"/>
          <p:cNvGrpSpPr>
            <a:grpSpLocks/>
          </p:cNvGrpSpPr>
          <p:nvPr/>
        </p:nvGrpSpPr>
        <p:grpSpPr bwMode="auto">
          <a:xfrm>
            <a:off x="5435600" y="2852738"/>
            <a:ext cx="1373188" cy="1314450"/>
            <a:chOff x="3984" y="2256"/>
            <a:chExt cx="1104" cy="1056"/>
          </a:xfrm>
        </p:grpSpPr>
        <p:sp>
          <p:nvSpPr>
            <p:cNvPr id="53266" name="Oval 76"/>
            <p:cNvSpPr>
              <a:spLocks noChangeArrowheads="1"/>
            </p:cNvSpPr>
            <p:nvPr/>
          </p:nvSpPr>
          <p:spPr bwMode="auto">
            <a:xfrm>
              <a:off x="3984" y="2256"/>
              <a:ext cx="1104" cy="1056"/>
            </a:xfrm>
            <a:prstGeom prst="ellipse">
              <a:avLst/>
            </a:prstGeom>
            <a:solidFill>
              <a:srgbClr val="99FF33"/>
            </a:solidFill>
            <a:ln w="19050">
              <a:noFill/>
              <a:miter lim="800000"/>
              <a:headEnd/>
              <a:tailEnd/>
            </a:ln>
          </p:spPr>
          <p:txBody>
            <a:bodyPr wrap="none" anchor="ctr"/>
            <a:lstStyle/>
            <a:p>
              <a:endParaRPr lang="zh-CN" altLang="en-US"/>
            </a:p>
          </p:txBody>
        </p:sp>
        <p:graphicFrame>
          <p:nvGraphicFramePr>
            <p:cNvPr id="53259" name="Object 77"/>
            <p:cNvGraphicFramePr>
              <a:graphicFrameLocks noChangeAspect="1"/>
            </p:cNvGraphicFramePr>
            <p:nvPr/>
          </p:nvGraphicFramePr>
          <p:xfrm>
            <a:off x="4760" y="2504"/>
            <a:ext cx="184" cy="184"/>
          </p:xfrm>
          <a:graphic>
            <a:graphicData uri="http://schemas.openxmlformats.org/presentationml/2006/ole">
              <p:oleObj spid="_x0000_s53259" name="Equation" r:id="rId5" imgW="291960" imgH="291960" progId="Equation.3">
                <p:embed/>
              </p:oleObj>
            </a:graphicData>
          </a:graphic>
        </p:graphicFrame>
      </p:grpSp>
      <p:grpSp>
        <p:nvGrpSpPr>
          <p:cNvPr id="3" name="Group 78"/>
          <p:cNvGrpSpPr>
            <a:grpSpLocks/>
          </p:cNvGrpSpPr>
          <p:nvPr/>
        </p:nvGrpSpPr>
        <p:grpSpPr bwMode="auto">
          <a:xfrm>
            <a:off x="5792788" y="3270250"/>
            <a:ext cx="538162" cy="538163"/>
            <a:chOff x="3936" y="1536"/>
            <a:chExt cx="432" cy="432"/>
          </a:xfrm>
        </p:grpSpPr>
        <p:sp>
          <p:nvSpPr>
            <p:cNvPr id="53265" name="Oval 79"/>
            <p:cNvSpPr>
              <a:spLocks noChangeArrowheads="1"/>
            </p:cNvSpPr>
            <p:nvPr/>
          </p:nvSpPr>
          <p:spPr bwMode="auto">
            <a:xfrm>
              <a:off x="3936" y="1536"/>
              <a:ext cx="432" cy="432"/>
            </a:xfrm>
            <a:prstGeom prst="ellipse">
              <a:avLst/>
            </a:prstGeom>
            <a:solidFill>
              <a:srgbClr val="FFFFFF"/>
            </a:solidFill>
            <a:ln w="19050">
              <a:noFill/>
              <a:miter lim="800000"/>
              <a:headEnd/>
              <a:tailEnd/>
            </a:ln>
          </p:spPr>
          <p:txBody>
            <a:bodyPr wrap="none" anchor="ctr"/>
            <a:lstStyle/>
            <a:p>
              <a:endParaRPr lang="zh-CN" altLang="en-US"/>
            </a:p>
          </p:txBody>
        </p:sp>
        <p:graphicFrame>
          <p:nvGraphicFramePr>
            <p:cNvPr id="53258" name="Object 80"/>
            <p:cNvGraphicFramePr>
              <a:graphicFrameLocks noChangeAspect="1"/>
            </p:cNvGraphicFramePr>
            <p:nvPr/>
          </p:nvGraphicFramePr>
          <p:xfrm>
            <a:off x="4088" y="1684"/>
            <a:ext cx="184" cy="192"/>
          </p:xfrm>
          <a:graphic>
            <a:graphicData uri="http://schemas.openxmlformats.org/presentationml/2006/ole">
              <p:oleObj spid="_x0000_s53258" name="Equation" r:id="rId6" imgW="291960" imgH="304560" progId="Equation.3">
                <p:embed/>
              </p:oleObj>
            </a:graphicData>
          </a:graphic>
        </p:graphicFrame>
      </p:grpSp>
      <p:graphicFrame>
        <p:nvGraphicFramePr>
          <p:cNvPr id="753745" name="Object 81"/>
          <p:cNvGraphicFramePr>
            <a:graphicFrameLocks noChangeAspect="1"/>
          </p:cNvGraphicFramePr>
          <p:nvPr/>
        </p:nvGraphicFramePr>
        <p:xfrm>
          <a:off x="2119313" y="2613025"/>
          <a:ext cx="1620837" cy="338138"/>
        </p:xfrm>
        <a:graphic>
          <a:graphicData uri="http://schemas.openxmlformats.org/presentationml/2006/ole">
            <p:oleObj spid="_x0000_s53251" name="Equation" r:id="rId7" imgW="2070000" imgH="431640" progId="Equation.3">
              <p:embed/>
            </p:oleObj>
          </a:graphicData>
        </a:graphic>
      </p:graphicFrame>
      <p:graphicFrame>
        <p:nvGraphicFramePr>
          <p:cNvPr id="753746" name="Object 82"/>
          <p:cNvGraphicFramePr>
            <a:graphicFrameLocks noChangeAspect="1"/>
          </p:cNvGraphicFramePr>
          <p:nvPr/>
        </p:nvGraphicFramePr>
        <p:xfrm>
          <a:off x="2092325" y="3090863"/>
          <a:ext cx="2754313" cy="338137"/>
        </p:xfrm>
        <a:graphic>
          <a:graphicData uri="http://schemas.openxmlformats.org/presentationml/2006/ole">
            <p:oleObj spid="_x0000_s53252" name="Equation" r:id="rId8" imgW="3517560" imgH="431640" progId="Equation.3">
              <p:embed/>
            </p:oleObj>
          </a:graphicData>
        </a:graphic>
      </p:graphicFrame>
      <p:graphicFrame>
        <p:nvGraphicFramePr>
          <p:cNvPr id="753747" name="Object 83"/>
          <p:cNvGraphicFramePr>
            <a:graphicFrameLocks noChangeAspect="1"/>
          </p:cNvGraphicFramePr>
          <p:nvPr/>
        </p:nvGraphicFramePr>
        <p:xfrm>
          <a:off x="2089150" y="3629025"/>
          <a:ext cx="2519363" cy="328613"/>
        </p:xfrm>
        <a:graphic>
          <a:graphicData uri="http://schemas.openxmlformats.org/presentationml/2006/ole">
            <p:oleObj spid="_x0000_s53253" name="Equation" r:id="rId9" imgW="3213000" imgH="419040" progId="Equation.3">
              <p:embed/>
            </p:oleObj>
          </a:graphicData>
        </a:graphic>
      </p:graphicFrame>
      <p:graphicFrame>
        <p:nvGraphicFramePr>
          <p:cNvPr id="753748" name="Object 84"/>
          <p:cNvGraphicFramePr>
            <a:graphicFrameLocks noChangeAspect="1"/>
          </p:cNvGraphicFramePr>
          <p:nvPr/>
        </p:nvGraphicFramePr>
        <p:xfrm>
          <a:off x="1958975" y="4195763"/>
          <a:ext cx="3687763" cy="339725"/>
        </p:xfrm>
        <a:graphic>
          <a:graphicData uri="http://schemas.openxmlformats.org/presentationml/2006/ole">
            <p:oleObj spid="_x0000_s53254" name="Equation" r:id="rId10" imgW="4686120" imgH="431640" progId="Equation.3">
              <p:embed/>
            </p:oleObj>
          </a:graphicData>
        </a:graphic>
      </p:graphicFrame>
      <p:graphicFrame>
        <p:nvGraphicFramePr>
          <p:cNvPr id="753749" name="Object 85"/>
          <p:cNvGraphicFramePr>
            <a:graphicFrameLocks noChangeAspect="1"/>
          </p:cNvGraphicFramePr>
          <p:nvPr/>
        </p:nvGraphicFramePr>
        <p:xfrm>
          <a:off x="2089150" y="5421313"/>
          <a:ext cx="2409825" cy="347662"/>
        </p:xfrm>
        <a:graphic>
          <a:graphicData uri="http://schemas.openxmlformats.org/presentationml/2006/ole">
            <p:oleObj spid="_x0000_s53255" name="Equation" r:id="rId11" imgW="3073320" imgH="419040" progId="Equation.3">
              <p:embed/>
            </p:oleObj>
          </a:graphicData>
        </a:graphic>
      </p:graphicFrame>
      <p:graphicFrame>
        <p:nvGraphicFramePr>
          <p:cNvPr id="753750" name="Object 86"/>
          <p:cNvGraphicFramePr>
            <a:graphicFrameLocks noChangeAspect="1"/>
          </p:cNvGraphicFramePr>
          <p:nvPr/>
        </p:nvGraphicFramePr>
        <p:xfrm>
          <a:off x="4778375" y="5421313"/>
          <a:ext cx="1930400" cy="358775"/>
        </p:xfrm>
        <a:graphic>
          <a:graphicData uri="http://schemas.openxmlformats.org/presentationml/2006/ole">
            <p:oleObj spid="_x0000_s53256" name="Equation" r:id="rId12" imgW="2463480" imgH="431640" progId="Equation.3">
              <p:embed/>
            </p:oleObj>
          </a:graphicData>
        </a:graphic>
      </p:graphicFrame>
      <p:graphicFrame>
        <p:nvGraphicFramePr>
          <p:cNvPr id="753751" name="Object 87"/>
          <p:cNvGraphicFramePr>
            <a:graphicFrameLocks noChangeAspect="1"/>
          </p:cNvGraphicFramePr>
          <p:nvPr/>
        </p:nvGraphicFramePr>
        <p:xfrm>
          <a:off x="2090738" y="4824413"/>
          <a:ext cx="3759200" cy="338137"/>
        </p:xfrm>
        <a:graphic>
          <a:graphicData uri="http://schemas.openxmlformats.org/presentationml/2006/ole">
            <p:oleObj spid="_x0000_s53257" name="Equation" r:id="rId13" imgW="4800600" imgH="431640" progId="Equation.3">
              <p:embed/>
            </p:oleObj>
          </a:graphicData>
        </a:graphic>
      </p:graphicFrame>
      <p:sp>
        <p:nvSpPr>
          <p:cNvPr id="753752" name="Rectangle 88"/>
          <p:cNvSpPr>
            <a:spLocks noChangeArrowheads="1"/>
          </p:cNvSpPr>
          <p:nvPr/>
        </p:nvSpPr>
        <p:spPr bwMode="auto">
          <a:xfrm>
            <a:off x="2865438" y="4764088"/>
            <a:ext cx="3048000" cy="417512"/>
          </a:xfrm>
          <a:prstGeom prst="rect">
            <a:avLst/>
          </a:prstGeom>
          <a:noFill/>
          <a:ln w="76200" cmpd="tri">
            <a:solidFill>
              <a:srgbClr val="FF0000"/>
            </a:solidFill>
            <a:miter lim="800000"/>
            <a:headEnd/>
            <a:tailEnd/>
          </a:ln>
        </p:spPr>
        <p:txBody>
          <a:bodyPr wrap="none" anchor="ctr"/>
          <a:lstStyle/>
          <a:p>
            <a:endParaRPr lang="zh-CN" altLang="en-US"/>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53738"/>
                                        </p:tgtEl>
                                        <p:attrNameLst>
                                          <p:attrName>style.visibility</p:attrName>
                                        </p:attrNameLst>
                                      </p:cBhvr>
                                      <p:to>
                                        <p:strVal val="visible"/>
                                      </p:to>
                                    </p:set>
                                    <p:animEffect transition="in" filter="wipe(left)">
                                      <p:cBhvr>
                                        <p:cTn id="7" dur="75"/>
                                        <p:tgtEl>
                                          <p:spTgt spid="7537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3745"/>
                                        </p:tgtEl>
                                        <p:attrNameLst>
                                          <p:attrName>style.visibility</p:attrName>
                                        </p:attrNameLst>
                                      </p:cBhvr>
                                      <p:to>
                                        <p:strVal val="visible"/>
                                      </p:to>
                                    </p:set>
                                    <p:animEffect transition="in" filter="wipe(left)">
                                      <p:cBhvr>
                                        <p:cTn id="12" dur="500"/>
                                        <p:tgtEl>
                                          <p:spTgt spid="7537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3746"/>
                                        </p:tgtEl>
                                        <p:attrNameLst>
                                          <p:attrName>style.visibility</p:attrName>
                                        </p:attrNameLst>
                                      </p:cBhvr>
                                      <p:to>
                                        <p:strVal val="visible"/>
                                      </p:to>
                                    </p:set>
                                    <p:animEffect transition="in" filter="wipe(left)">
                                      <p:cBhvr>
                                        <p:cTn id="27" dur="500"/>
                                        <p:tgtEl>
                                          <p:spTgt spid="7537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3747"/>
                                        </p:tgtEl>
                                        <p:attrNameLst>
                                          <p:attrName>style.visibility</p:attrName>
                                        </p:attrNameLst>
                                      </p:cBhvr>
                                      <p:to>
                                        <p:strVal val="visible"/>
                                      </p:to>
                                    </p:set>
                                    <p:animEffect transition="in" filter="wipe(left)">
                                      <p:cBhvr>
                                        <p:cTn id="32" dur="500"/>
                                        <p:tgtEl>
                                          <p:spTgt spid="7537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3748"/>
                                        </p:tgtEl>
                                        <p:attrNameLst>
                                          <p:attrName>style.visibility</p:attrName>
                                        </p:attrNameLst>
                                      </p:cBhvr>
                                      <p:to>
                                        <p:strVal val="visible"/>
                                      </p:to>
                                    </p:set>
                                    <p:animEffect transition="in" filter="wipe(left)">
                                      <p:cBhvr>
                                        <p:cTn id="37" dur="500"/>
                                        <p:tgtEl>
                                          <p:spTgt spid="7537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3751"/>
                                        </p:tgtEl>
                                        <p:attrNameLst>
                                          <p:attrName>style.visibility</p:attrName>
                                        </p:attrNameLst>
                                      </p:cBhvr>
                                      <p:to>
                                        <p:strVal val="visible"/>
                                      </p:to>
                                    </p:set>
                                    <p:animEffect transition="in" filter="wipe(left)">
                                      <p:cBhvr>
                                        <p:cTn id="42" dur="500"/>
                                        <p:tgtEl>
                                          <p:spTgt spid="75375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53752"/>
                                        </p:tgtEl>
                                        <p:attrNameLst>
                                          <p:attrName>style.visibility</p:attrName>
                                        </p:attrNameLst>
                                      </p:cBhvr>
                                      <p:to>
                                        <p:strVal val="visible"/>
                                      </p:to>
                                    </p:set>
                                    <p:animEffect transition="in" filter="box(out)">
                                      <p:cBhvr>
                                        <p:cTn id="47" dur="500"/>
                                        <p:tgtEl>
                                          <p:spTgt spid="7537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53749"/>
                                        </p:tgtEl>
                                        <p:attrNameLst>
                                          <p:attrName>style.visibility</p:attrName>
                                        </p:attrNameLst>
                                      </p:cBhvr>
                                      <p:to>
                                        <p:strVal val="visible"/>
                                      </p:to>
                                    </p:set>
                                    <p:animEffect transition="in" filter="wipe(left)">
                                      <p:cBhvr>
                                        <p:cTn id="52" dur="500"/>
                                        <p:tgtEl>
                                          <p:spTgt spid="7537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53750"/>
                                        </p:tgtEl>
                                        <p:attrNameLst>
                                          <p:attrName>style.visibility</p:attrName>
                                        </p:attrNameLst>
                                      </p:cBhvr>
                                      <p:to>
                                        <p:strVal val="visible"/>
                                      </p:to>
                                    </p:set>
                                    <p:animEffect transition="in" filter="wipe(left)">
                                      <p:cBhvr>
                                        <p:cTn id="57" dur="500"/>
                                        <p:tgtEl>
                                          <p:spTgt spid="75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38" grpId="0" autoUpdateAnimBg="0"/>
      <p:bldP spid="7537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P(A-B)=P(A)-P(AB)</a:t>
            </a:r>
            <a:endParaRPr lang="zh-CN" altLang="en-US" dirty="0"/>
          </a:p>
        </p:txBody>
      </p:sp>
      <p:sp>
        <p:nvSpPr>
          <p:cNvPr id="3" name="内容占位符 2"/>
          <p:cNvSpPr>
            <a:spLocks noGrp="1"/>
          </p:cNvSpPr>
          <p:nvPr>
            <p:ph idx="1"/>
          </p:nvPr>
        </p:nvSpPr>
        <p:spPr/>
        <p:txBody>
          <a:bodyPr/>
          <a:lstStyle/>
          <a:p>
            <a:endParaRPr lang="zh-CN" altLang="en-US" dirty="0" smtClean="0"/>
          </a:p>
          <a:p>
            <a:endParaRPr lang="zh-CN" altLang="en-US" dirty="0"/>
          </a:p>
        </p:txBody>
      </p:sp>
      <p:pic>
        <p:nvPicPr>
          <p:cNvPr id="990209" name="Picture 1" descr="C:\Users\Administrator\AppData\Roaming\Tencent\Users\65959505\QQ\WinTemp\RichOle\6MCM(C(OP5GR}H4H])P1QCS.png"/>
          <p:cNvPicPr>
            <a:picLocks noChangeAspect="1" noChangeArrowheads="1"/>
          </p:cNvPicPr>
          <p:nvPr/>
        </p:nvPicPr>
        <p:blipFill>
          <a:blip r:embed="rId2"/>
          <a:srcRect/>
          <a:stretch>
            <a:fillRect/>
          </a:stretch>
        </p:blipFill>
        <p:spPr bwMode="auto">
          <a:xfrm>
            <a:off x="3571868" y="2428868"/>
            <a:ext cx="2181225" cy="1238250"/>
          </a:xfrm>
          <a:prstGeom prst="rect">
            <a:avLst/>
          </a:prstGeom>
          <a:noFill/>
        </p:spPr>
      </p:pic>
      <p:pic>
        <p:nvPicPr>
          <p:cNvPr id="990210" name="Picture 2" descr="C:\Users\Administrator\AppData\Roaming\Tencent\Users\65959505\QQ\WinTemp\RichOle\YB8SW{KO{6XDR4NP)}24D{4.png"/>
          <p:cNvPicPr>
            <a:picLocks noChangeAspect="1" noChangeArrowheads="1"/>
          </p:cNvPicPr>
          <p:nvPr/>
        </p:nvPicPr>
        <p:blipFill>
          <a:blip r:embed="rId3"/>
          <a:srcRect/>
          <a:stretch>
            <a:fillRect/>
          </a:stretch>
        </p:blipFill>
        <p:spPr bwMode="auto">
          <a:xfrm>
            <a:off x="1142976" y="4500570"/>
            <a:ext cx="7400925" cy="1181100"/>
          </a:xfrm>
          <a:prstGeom prst="rect">
            <a:avLst/>
          </a:prstGeom>
          <a:noFill/>
        </p:spPr>
      </p:pic>
    </p:spTree>
  </p:cSld>
  <p:clrMapOvr>
    <a:masterClrMapping/>
  </p:clrMapOvr>
  <p:transition spd="slow">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4" name="Rectangle 4"/>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sp>
        <p:nvSpPr>
          <p:cNvPr id="755745" name="Text Box 33"/>
          <p:cNvSpPr txBox="1">
            <a:spLocks noChangeArrowheads="1"/>
          </p:cNvSpPr>
          <p:nvPr/>
        </p:nvSpPr>
        <p:spPr bwMode="auto">
          <a:xfrm>
            <a:off x="1154113" y="3402013"/>
            <a:ext cx="422275" cy="407987"/>
          </a:xfrm>
          <a:prstGeom prst="rect">
            <a:avLst/>
          </a:prstGeom>
          <a:noFill/>
          <a:ln w="9525">
            <a:noFill/>
            <a:miter lim="800000"/>
            <a:headEnd/>
            <a:tailEnd/>
          </a:ln>
        </p:spPr>
        <p:txBody>
          <a:bodyPr wrap="none" lIns="71670" tIns="35835" rIns="71670" bIns="35835">
            <a:spAutoFit/>
          </a:bodyPr>
          <a:lstStyle/>
          <a:p>
            <a:pPr defTabSz="717550"/>
            <a:r>
              <a:rPr lang="zh-CN" altLang="en-US" sz="2200" b="1">
                <a:solidFill>
                  <a:srgbClr val="000000"/>
                </a:solidFill>
                <a:ea typeface="黑体" pitchFamily="49" charset="-122"/>
              </a:rPr>
              <a:t>解</a:t>
            </a:r>
            <a:endParaRPr lang="zh-CN" altLang="en-US" sz="2200" b="1">
              <a:solidFill>
                <a:srgbClr val="000000"/>
              </a:solidFill>
              <a:ea typeface="宋体" pitchFamily="2" charset="-122"/>
            </a:endParaRPr>
          </a:p>
        </p:txBody>
      </p:sp>
      <p:graphicFrame>
        <p:nvGraphicFramePr>
          <p:cNvPr id="755748" name="Object 36"/>
          <p:cNvGraphicFramePr>
            <a:graphicFrameLocks noChangeAspect="1"/>
          </p:cNvGraphicFramePr>
          <p:nvPr/>
        </p:nvGraphicFramePr>
        <p:xfrm>
          <a:off x="1765300" y="3810000"/>
          <a:ext cx="1389063" cy="739775"/>
        </p:xfrm>
        <a:graphic>
          <a:graphicData uri="http://schemas.openxmlformats.org/presentationml/2006/ole">
            <p:oleObj spid="_x0000_s54274" name="Equation" r:id="rId4" imgW="863280" imgH="457200" progId="Equation.3">
              <p:embed/>
            </p:oleObj>
          </a:graphicData>
        </a:graphic>
      </p:graphicFrame>
      <p:graphicFrame>
        <p:nvGraphicFramePr>
          <p:cNvPr id="755749" name="Object 37"/>
          <p:cNvGraphicFramePr>
            <a:graphicFrameLocks noChangeAspect="1"/>
          </p:cNvGraphicFramePr>
          <p:nvPr/>
        </p:nvGraphicFramePr>
        <p:xfrm>
          <a:off x="3214688" y="4565650"/>
          <a:ext cx="1363662" cy="657225"/>
        </p:xfrm>
        <a:graphic>
          <a:graphicData uri="http://schemas.openxmlformats.org/presentationml/2006/ole">
            <p:oleObj spid="_x0000_s54275" name="Equation" r:id="rId5" imgW="1739880" imgH="838080" progId="Equation.3">
              <p:embed/>
            </p:oleObj>
          </a:graphicData>
        </a:graphic>
      </p:graphicFrame>
      <p:graphicFrame>
        <p:nvGraphicFramePr>
          <p:cNvPr id="54276" name="Object 38"/>
          <p:cNvGraphicFramePr>
            <a:graphicFrameLocks noChangeAspect="1"/>
          </p:cNvGraphicFramePr>
          <p:nvPr/>
        </p:nvGraphicFramePr>
        <p:xfrm>
          <a:off x="1390650" y="1570038"/>
          <a:ext cx="6577013" cy="2203450"/>
        </p:xfrm>
        <a:graphic>
          <a:graphicData uri="http://schemas.openxmlformats.org/presentationml/2006/ole">
            <p:oleObj spid="_x0000_s54276" name="公式" r:id="rId6" imgW="3149280" imgH="1054080" progId="Equation.3">
              <p:embed/>
            </p:oleObj>
          </a:graphicData>
        </a:graphic>
      </p:graphicFrame>
      <p:grpSp>
        <p:nvGrpSpPr>
          <p:cNvPr id="2" name="Group 39"/>
          <p:cNvGrpSpPr>
            <a:grpSpLocks/>
          </p:cNvGrpSpPr>
          <p:nvPr/>
        </p:nvGrpSpPr>
        <p:grpSpPr bwMode="auto">
          <a:xfrm>
            <a:off x="5148263" y="4581525"/>
            <a:ext cx="2151062" cy="744538"/>
            <a:chOff x="3552" y="3264"/>
            <a:chExt cx="1728" cy="598"/>
          </a:xfrm>
        </p:grpSpPr>
        <p:sp>
          <p:nvSpPr>
            <p:cNvPr id="54287" name="Rectangle 40"/>
            <p:cNvSpPr>
              <a:spLocks noChangeArrowheads="1"/>
            </p:cNvSpPr>
            <p:nvPr/>
          </p:nvSpPr>
          <p:spPr bwMode="auto">
            <a:xfrm>
              <a:off x="3552" y="3264"/>
              <a:ext cx="1728" cy="598"/>
            </a:xfrm>
            <a:prstGeom prst="rect">
              <a:avLst/>
            </a:prstGeom>
            <a:solidFill>
              <a:srgbClr val="00CC00"/>
            </a:solidFill>
            <a:ln w="9525">
              <a:solidFill>
                <a:srgbClr val="99FF33"/>
              </a:solidFill>
              <a:miter lim="800000"/>
              <a:headEnd/>
              <a:tailEnd/>
            </a:ln>
          </p:spPr>
          <p:txBody>
            <a:bodyPr wrap="none" anchor="ctr"/>
            <a:lstStyle/>
            <a:p>
              <a:endParaRPr lang="zh-CN" altLang="en-US"/>
            </a:p>
          </p:txBody>
        </p:sp>
        <p:sp>
          <p:nvSpPr>
            <p:cNvPr id="54288" name="Oval 41"/>
            <p:cNvSpPr>
              <a:spLocks noChangeArrowheads="1"/>
            </p:cNvSpPr>
            <p:nvPr/>
          </p:nvSpPr>
          <p:spPr bwMode="auto">
            <a:xfrm>
              <a:off x="3888" y="3312"/>
              <a:ext cx="1152" cy="427"/>
            </a:xfrm>
            <a:prstGeom prst="ellipse">
              <a:avLst/>
            </a:prstGeom>
            <a:solidFill>
              <a:srgbClr val="666699"/>
            </a:solidFill>
            <a:ln w="19050">
              <a:noFill/>
              <a:miter lim="800000"/>
              <a:headEnd/>
              <a:tailEnd/>
            </a:ln>
          </p:spPr>
          <p:txBody>
            <a:bodyPr wrap="none" anchor="ctr"/>
            <a:lstStyle/>
            <a:p>
              <a:endParaRPr lang="zh-CN" altLang="en-US"/>
            </a:p>
          </p:txBody>
        </p:sp>
        <p:sp>
          <p:nvSpPr>
            <p:cNvPr id="54289" name="Oval 42"/>
            <p:cNvSpPr>
              <a:spLocks noChangeArrowheads="1"/>
            </p:cNvSpPr>
            <p:nvPr/>
          </p:nvSpPr>
          <p:spPr bwMode="auto">
            <a:xfrm>
              <a:off x="4416" y="3408"/>
              <a:ext cx="384" cy="214"/>
            </a:xfrm>
            <a:prstGeom prst="ellipse">
              <a:avLst/>
            </a:prstGeom>
            <a:solidFill>
              <a:srgbClr val="FFFF00"/>
            </a:solidFill>
            <a:ln w="19050">
              <a:noFill/>
              <a:miter lim="800000"/>
              <a:headEnd/>
              <a:tailEnd/>
            </a:ln>
          </p:spPr>
          <p:txBody>
            <a:bodyPr wrap="none" anchor="ctr"/>
            <a:lstStyle/>
            <a:p>
              <a:endParaRPr lang="zh-CN" altLang="en-US"/>
            </a:p>
          </p:txBody>
        </p:sp>
        <p:graphicFrame>
          <p:nvGraphicFramePr>
            <p:cNvPr id="54281" name="Object 43"/>
            <p:cNvGraphicFramePr>
              <a:graphicFrameLocks noChangeAspect="1"/>
            </p:cNvGraphicFramePr>
            <p:nvPr/>
          </p:nvGraphicFramePr>
          <p:xfrm>
            <a:off x="4032" y="3408"/>
            <a:ext cx="200" cy="200"/>
          </p:xfrm>
          <a:graphic>
            <a:graphicData uri="http://schemas.openxmlformats.org/presentationml/2006/ole">
              <p:oleObj spid="_x0000_s54281" name="Equation" r:id="rId7" imgW="317160" imgH="317160" progId="Equation.3">
                <p:embed/>
              </p:oleObj>
            </a:graphicData>
          </a:graphic>
        </p:graphicFrame>
        <p:graphicFrame>
          <p:nvGraphicFramePr>
            <p:cNvPr id="54282" name="Object 44"/>
            <p:cNvGraphicFramePr>
              <a:graphicFrameLocks noChangeAspect="1"/>
            </p:cNvGraphicFramePr>
            <p:nvPr/>
          </p:nvGraphicFramePr>
          <p:xfrm>
            <a:off x="4512" y="3408"/>
            <a:ext cx="200" cy="200"/>
          </p:xfrm>
          <a:graphic>
            <a:graphicData uri="http://schemas.openxmlformats.org/presentationml/2006/ole">
              <p:oleObj spid="_x0000_s54282" name="Equation" r:id="rId8" imgW="317160" imgH="317160" progId="Equation.3">
                <p:embed/>
              </p:oleObj>
            </a:graphicData>
          </a:graphic>
        </p:graphicFrame>
        <p:graphicFrame>
          <p:nvGraphicFramePr>
            <p:cNvPr id="54283" name="Object 45"/>
            <p:cNvGraphicFramePr>
              <a:graphicFrameLocks noChangeAspect="1"/>
            </p:cNvGraphicFramePr>
            <p:nvPr/>
          </p:nvGraphicFramePr>
          <p:xfrm>
            <a:off x="5138" y="3672"/>
            <a:ext cx="73" cy="136"/>
          </p:xfrm>
          <a:graphic>
            <a:graphicData uri="http://schemas.openxmlformats.org/presentationml/2006/ole">
              <p:oleObj spid="_x0000_s54283" name="Equation" r:id="rId9" imgW="114120" imgH="215640" progId="Equation.3">
                <p:embed/>
              </p:oleObj>
            </a:graphicData>
          </a:graphic>
        </p:graphicFrame>
      </p:grpSp>
      <p:graphicFrame>
        <p:nvGraphicFramePr>
          <p:cNvPr id="54277" name="Object 55"/>
          <p:cNvGraphicFramePr>
            <a:graphicFrameLocks noChangeAspect="1"/>
          </p:cNvGraphicFramePr>
          <p:nvPr/>
        </p:nvGraphicFramePr>
        <p:xfrm>
          <a:off x="1330325" y="1895475"/>
          <a:ext cx="328613" cy="349250"/>
        </p:xfrm>
        <a:graphic>
          <a:graphicData uri="http://schemas.openxmlformats.org/presentationml/2006/ole">
            <p:oleObj spid="_x0000_s54277" name="Equation" r:id="rId10" imgW="190440" imgH="203040" progId="Equation.3">
              <p:embed/>
            </p:oleObj>
          </a:graphicData>
        </a:graphic>
      </p:graphicFrame>
      <p:graphicFrame>
        <p:nvGraphicFramePr>
          <p:cNvPr id="755770" name="Object 58"/>
          <p:cNvGraphicFramePr>
            <a:graphicFrameLocks noChangeAspect="1"/>
          </p:cNvGraphicFramePr>
          <p:nvPr/>
        </p:nvGraphicFramePr>
        <p:xfrm>
          <a:off x="1654175" y="4240213"/>
          <a:ext cx="1055688" cy="409575"/>
        </p:xfrm>
        <a:graphic>
          <a:graphicData uri="http://schemas.openxmlformats.org/presentationml/2006/ole">
            <p:oleObj spid="_x0000_s54278" name="公式" r:id="rId11" imgW="622080" imgH="241200" progId="Equation.3">
              <p:embed/>
            </p:oleObj>
          </a:graphicData>
        </a:graphic>
      </p:graphicFrame>
      <p:graphicFrame>
        <p:nvGraphicFramePr>
          <p:cNvPr id="755771" name="Object 59"/>
          <p:cNvGraphicFramePr>
            <a:graphicFrameLocks noChangeAspect="1"/>
          </p:cNvGraphicFramePr>
          <p:nvPr/>
        </p:nvGraphicFramePr>
        <p:xfrm>
          <a:off x="1504950" y="4745038"/>
          <a:ext cx="1689100" cy="346075"/>
        </p:xfrm>
        <a:graphic>
          <a:graphicData uri="http://schemas.openxmlformats.org/presentationml/2006/ole">
            <p:oleObj spid="_x0000_s54279" name="公式" r:id="rId12" imgW="990360" imgH="203040" progId="Equation.3">
              <p:embed/>
            </p:oleObj>
          </a:graphicData>
        </a:graphic>
      </p:graphicFrame>
      <p:graphicFrame>
        <p:nvGraphicFramePr>
          <p:cNvPr id="755772" name="Object 60"/>
          <p:cNvGraphicFramePr>
            <a:graphicFrameLocks noChangeAspect="1"/>
          </p:cNvGraphicFramePr>
          <p:nvPr/>
        </p:nvGraphicFramePr>
        <p:xfrm>
          <a:off x="2771775" y="4292600"/>
          <a:ext cx="1081088" cy="346075"/>
        </p:xfrm>
        <a:graphic>
          <a:graphicData uri="http://schemas.openxmlformats.org/presentationml/2006/ole">
            <p:oleObj spid="_x0000_s54280" name="公式" r:id="rId13" imgW="634680" imgH="203040"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55745"/>
                                        </p:tgtEl>
                                        <p:attrNameLst>
                                          <p:attrName>style.visibility</p:attrName>
                                        </p:attrNameLst>
                                      </p:cBhvr>
                                      <p:to>
                                        <p:strVal val="visible"/>
                                      </p:to>
                                    </p:set>
                                    <p:animEffect transition="in" filter="wipe(left)">
                                      <p:cBhvr>
                                        <p:cTn id="7" dur="75"/>
                                        <p:tgtEl>
                                          <p:spTgt spid="7557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5748"/>
                                        </p:tgtEl>
                                        <p:attrNameLst>
                                          <p:attrName>style.visibility</p:attrName>
                                        </p:attrNameLst>
                                      </p:cBhvr>
                                      <p:to>
                                        <p:strVal val="visible"/>
                                      </p:to>
                                    </p:set>
                                    <p:animEffect transition="in" filter="wipe(left)">
                                      <p:cBhvr>
                                        <p:cTn id="12" dur="500"/>
                                        <p:tgtEl>
                                          <p:spTgt spid="75574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55770"/>
                                        </p:tgtEl>
                                        <p:attrNameLst>
                                          <p:attrName>style.visibility</p:attrName>
                                        </p:attrNameLst>
                                      </p:cBhvr>
                                      <p:to>
                                        <p:strVal val="visible"/>
                                      </p:to>
                                    </p:set>
                                    <p:animEffect transition="in" filter="wipe(left)">
                                      <p:cBhvr>
                                        <p:cTn id="21" dur="500"/>
                                        <p:tgtEl>
                                          <p:spTgt spid="75577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55772"/>
                                        </p:tgtEl>
                                        <p:attrNameLst>
                                          <p:attrName>style.visibility</p:attrName>
                                        </p:attrNameLst>
                                      </p:cBhvr>
                                      <p:to>
                                        <p:strVal val="visible"/>
                                      </p:to>
                                    </p:set>
                                    <p:animEffect transition="in" filter="wipe(left)">
                                      <p:cBhvr>
                                        <p:cTn id="26" dur="500"/>
                                        <p:tgtEl>
                                          <p:spTgt spid="7557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55771"/>
                                        </p:tgtEl>
                                        <p:attrNameLst>
                                          <p:attrName>style.visibility</p:attrName>
                                        </p:attrNameLst>
                                      </p:cBhvr>
                                      <p:to>
                                        <p:strVal val="visible"/>
                                      </p:to>
                                    </p:set>
                                    <p:animEffect transition="in" filter="wipe(left)">
                                      <p:cBhvr>
                                        <p:cTn id="31" dur="500"/>
                                        <p:tgtEl>
                                          <p:spTgt spid="7557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55749"/>
                                        </p:tgtEl>
                                        <p:attrNameLst>
                                          <p:attrName>style.visibility</p:attrName>
                                        </p:attrNameLst>
                                      </p:cBhvr>
                                      <p:to>
                                        <p:strVal val="visible"/>
                                      </p:to>
                                    </p:set>
                                    <p:animEffect transition="in" filter="wipe(left)">
                                      <p:cBhvr>
                                        <p:cTn id="36" dur="500"/>
                                        <p:tgtEl>
                                          <p:spTgt spid="75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45"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1" name="Object 21"/>
          <p:cNvGraphicFramePr>
            <a:graphicFrameLocks noChangeAspect="1"/>
          </p:cNvGraphicFramePr>
          <p:nvPr/>
        </p:nvGraphicFramePr>
        <p:xfrm>
          <a:off x="1363663" y="3213100"/>
          <a:ext cx="1755775" cy="409575"/>
        </p:xfrm>
        <a:graphic>
          <a:graphicData uri="http://schemas.openxmlformats.org/presentationml/2006/ole">
            <p:oleObj spid="_x0000_s55298" name="公式" r:id="rId4" imgW="1028520" imgH="241200" progId="Equation.3">
              <p:embed/>
            </p:oleObj>
          </a:graphicData>
        </a:graphic>
      </p:graphicFrame>
      <p:graphicFrame>
        <p:nvGraphicFramePr>
          <p:cNvPr id="757782" name="Object 22"/>
          <p:cNvGraphicFramePr>
            <a:graphicFrameLocks noChangeAspect="1"/>
          </p:cNvGraphicFramePr>
          <p:nvPr/>
        </p:nvGraphicFramePr>
        <p:xfrm>
          <a:off x="4787900" y="3113088"/>
          <a:ext cx="1363663" cy="657225"/>
        </p:xfrm>
        <a:graphic>
          <a:graphicData uri="http://schemas.openxmlformats.org/presentationml/2006/ole">
            <p:oleObj spid="_x0000_s55299" name="Equation" r:id="rId5" imgW="1739880" imgH="838080" progId="Equation.3">
              <p:embed/>
            </p:oleObj>
          </a:graphicData>
        </a:graphic>
      </p:graphicFrame>
      <p:grpSp>
        <p:nvGrpSpPr>
          <p:cNvPr id="2" name="Group 23"/>
          <p:cNvGrpSpPr>
            <a:grpSpLocks/>
          </p:cNvGrpSpPr>
          <p:nvPr/>
        </p:nvGrpSpPr>
        <p:grpSpPr bwMode="auto">
          <a:xfrm>
            <a:off x="2106613" y="3932238"/>
            <a:ext cx="2808287" cy="1255712"/>
            <a:chOff x="1536" y="2688"/>
            <a:chExt cx="2256" cy="1008"/>
          </a:xfrm>
        </p:grpSpPr>
        <p:sp>
          <p:nvSpPr>
            <p:cNvPr id="55308" name="Rectangle 24"/>
            <p:cNvSpPr>
              <a:spLocks noChangeArrowheads="1"/>
            </p:cNvSpPr>
            <p:nvPr/>
          </p:nvSpPr>
          <p:spPr bwMode="auto">
            <a:xfrm>
              <a:off x="1536" y="2688"/>
              <a:ext cx="2256" cy="1008"/>
            </a:xfrm>
            <a:prstGeom prst="rect">
              <a:avLst/>
            </a:prstGeom>
            <a:solidFill>
              <a:srgbClr val="33CC33"/>
            </a:solidFill>
            <a:ln w="28575" cap="sq">
              <a:noFill/>
              <a:miter lim="800000"/>
              <a:headEnd type="none" w="sm" len="sm"/>
              <a:tailEnd type="none" w="sm" len="sm"/>
            </a:ln>
          </p:spPr>
          <p:txBody>
            <a:bodyPr wrap="none" anchor="ctr"/>
            <a:lstStyle/>
            <a:p>
              <a:endParaRPr lang="zh-CN" altLang="en-US"/>
            </a:p>
          </p:txBody>
        </p:sp>
        <p:sp>
          <p:nvSpPr>
            <p:cNvPr id="55309" name="Text Box 25"/>
            <p:cNvSpPr txBox="1">
              <a:spLocks noChangeArrowheads="1"/>
            </p:cNvSpPr>
            <p:nvPr/>
          </p:nvSpPr>
          <p:spPr bwMode="auto">
            <a:xfrm>
              <a:off x="3552" y="3346"/>
              <a:ext cx="115" cy="327"/>
            </a:xfrm>
            <a:prstGeom prst="rect">
              <a:avLst/>
            </a:prstGeom>
            <a:noFill/>
            <a:ln w="12700" cap="sq">
              <a:noFill/>
              <a:miter lim="800000"/>
              <a:headEnd type="none" w="sm" len="sm"/>
              <a:tailEnd type="none" w="sm" len="sm"/>
            </a:ln>
          </p:spPr>
          <p:txBody>
            <a:bodyPr wrap="none" lIns="71670" tIns="35835" rIns="71670" bIns="35835">
              <a:spAutoFit/>
            </a:bodyPr>
            <a:lstStyle/>
            <a:p>
              <a:pPr defTabSz="717550" eaLnBrk="0" hangingPunct="0"/>
              <a:endParaRPr kumimoji="0" lang="en-US" altLang="zh-CN" sz="2200" b="1" i="1">
                <a:ea typeface="宋体" pitchFamily="2" charset="-122"/>
              </a:endParaRPr>
            </a:p>
          </p:txBody>
        </p:sp>
        <p:sp>
          <p:nvSpPr>
            <p:cNvPr id="55310" name="Oval 26"/>
            <p:cNvSpPr>
              <a:spLocks noChangeArrowheads="1"/>
            </p:cNvSpPr>
            <p:nvPr/>
          </p:nvSpPr>
          <p:spPr bwMode="auto">
            <a:xfrm>
              <a:off x="1920" y="2976"/>
              <a:ext cx="768" cy="528"/>
            </a:xfrm>
            <a:prstGeom prst="ellipse">
              <a:avLst/>
            </a:prstGeom>
            <a:solidFill>
              <a:srgbClr val="00FFFF"/>
            </a:solidFill>
            <a:ln w="28575" cap="sq">
              <a:noFill/>
              <a:miter lim="800000"/>
              <a:headEnd type="none" w="sm" len="sm"/>
              <a:tailEnd type="none" w="sm" len="sm"/>
            </a:ln>
          </p:spPr>
          <p:txBody>
            <a:bodyPr wrap="none" anchor="ctr"/>
            <a:lstStyle/>
            <a:p>
              <a:endParaRPr lang="zh-CN" altLang="en-US"/>
            </a:p>
          </p:txBody>
        </p:sp>
        <p:sp>
          <p:nvSpPr>
            <p:cNvPr id="55311" name="Text Box 27"/>
            <p:cNvSpPr txBox="1">
              <a:spLocks noChangeArrowheads="1"/>
            </p:cNvSpPr>
            <p:nvPr/>
          </p:nvSpPr>
          <p:spPr bwMode="auto">
            <a:xfrm>
              <a:off x="2016" y="3072"/>
              <a:ext cx="265" cy="327"/>
            </a:xfrm>
            <a:prstGeom prst="rect">
              <a:avLst/>
            </a:prstGeom>
            <a:noFill/>
            <a:ln w="12700" cap="sq">
              <a:noFill/>
              <a:miter lim="800000"/>
              <a:headEnd type="none" w="sm" len="sm"/>
              <a:tailEnd type="none" w="sm" len="sm"/>
            </a:ln>
          </p:spPr>
          <p:txBody>
            <a:bodyPr wrap="none" lIns="71670" tIns="35835" rIns="71670" bIns="35835">
              <a:spAutoFit/>
            </a:bodyPr>
            <a:lstStyle/>
            <a:p>
              <a:pPr defTabSz="717550" eaLnBrk="0" hangingPunct="0"/>
              <a:r>
                <a:rPr kumimoji="0" lang="en-US" altLang="zh-CN" sz="2200" b="1" i="1">
                  <a:solidFill>
                    <a:srgbClr val="000000"/>
                  </a:solidFill>
                  <a:ea typeface="宋体" pitchFamily="2" charset="-122"/>
                </a:rPr>
                <a:t>A</a:t>
              </a:r>
            </a:p>
          </p:txBody>
        </p:sp>
        <p:sp>
          <p:nvSpPr>
            <p:cNvPr id="55312" name="Oval 28"/>
            <p:cNvSpPr>
              <a:spLocks noChangeArrowheads="1"/>
            </p:cNvSpPr>
            <p:nvPr/>
          </p:nvSpPr>
          <p:spPr bwMode="auto">
            <a:xfrm>
              <a:off x="2352" y="2976"/>
              <a:ext cx="1008" cy="480"/>
            </a:xfrm>
            <a:prstGeom prst="ellipse">
              <a:avLst/>
            </a:prstGeom>
            <a:solidFill>
              <a:srgbClr val="9999FF"/>
            </a:solidFill>
            <a:ln w="28575" cap="sq">
              <a:noFill/>
              <a:miter lim="800000"/>
              <a:headEnd type="none" w="sm" len="sm"/>
              <a:tailEnd type="none" w="sm" len="sm"/>
            </a:ln>
          </p:spPr>
          <p:txBody>
            <a:bodyPr wrap="none" anchor="ctr"/>
            <a:lstStyle/>
            <a:p>
              <a:endParaRPr lang="zh-CN" altLang="en-US"/>
            </a:p>
          </p:txBody>
        </p:sp>
        <p:sp>
          <p:nvSpPr>
            <p:cNvPr id="55313" name="Text Box 29"/>
            <p:cNvSpPr txBox="1">
              <a:spLocks noChangeArrowheads="1"/>
            </p:cNvSpPr>
            <p:nvPr/>
          </p:nvSpPr>
          <p:spPr bwMode="auto">
            <a:xfrm>
              <a:off x="2976" y="3072"/>
              <a:ext cx="265" cy="327"/>
            </a:xfrm>
            <a:prstGeom prst="rect">
              <a:avLst/>
            </a:prstGeom>
            <a:noFill/>
            <a:ln w="12700" cap="sq">
              <a:noFill/>
              <a:miter lim="800000"/>
              <a:headEnd type="none" w="sm" len="sm"/>
              <a:tailEnd type="none" w="sm" len="sm"/>
            </a:ln>
          </p:spPr>
          <p:txBody>
            <a:bodyPr wrap="none" lIns="71670" tIns="35835" rIns="71670" bIns="35835">
              <a:spAutoFit/>
            </a:bodyPr>
            <a:lstStyle/>
            <a:p>
              <a:pPr defTabSz="717550" eaLnBrk="0" hangingPunct="0"/>
              <a:r>
                <a:rPr kumimoji="0" lang="en-US" altLang="zh-CN" sz="2200" b="1" i="1">
                  <a:solidFill>
                    <a:srgbClr val="000000"/>
                  </a:solidFill>
                  <a:ea typeface="华文宋体" pitchFamily="2" charset="-122"/>
                </a:rPr>
                <a:t>B</a:t>
              </a:r>
            </a:p>
          </p:txBody>
        </p:sp>
        <p:sp>
          <p:nvSpPr>
            <p:cNvPr id="55314" name="Freeform 30" descr="浅色上对角线"/>
            <p:cNvSpPr>
              <a:spLocks/>
            </p:cNvSpPr>
            <p:nvPr/>
          </p:nvSpPr>
          <p:spPr bwMode="auto">
            <a:xfrm>
              <a:off x="2304" y="3024"/>
              <a:ext cx="432" cy="416"/>
            </a:xfrm>
            <a:custGeom>
              <a:avLst/>
              <a:gdLst>
                <a:gd name="T0" fmla="*/ 257 w 376"/>
                <a:gd name="T1" fmla="*/ 24 h 416"/>
                <a:gd name="T2" fmla="*/ 423 w 376"/>
                <a:gd name="T3" fmla="*/ 216 h 416"/>
                <a:gd name="T4" fmla="*/ 313 w 376"/>
                <a:gd name="T5" fmla="*/ 408 h 416"/>
                <a:gd name="T6" fmla="*/ 37 w 376"/>
                <a:gd name="T7" fmla="*/ 264 h 416"/>
                <a:gd name="T8" fmla="*/ 92 w 376"/>
                <a:gd name="T9" fmla="*/ 72 h 416"/>
                <a:gd name="T10" fmla="*/ 257 w 376"/>
                <a:gd name="T11" fmla="*/ 24 h 416"/>
                <a:gd name="T12" fmla="*/ 0 60000 65536"/>
                <a:gd name="T13" fmla="*/ 0 60000 65536"/>
                <a:gd name="T14" fmla="*/ 0 60000 65536"/>
                <a:gd name="T15" fmla="*/ 0 60000 65536"/>
                <a:gd name="T16" fmla="*/ 0 60000 65536"/>
                <a:gd name="T17" fmla="*/ 0 60000 65536"/>
                <a:gd name="T18" fmla="*/ 0 w 376"/>
                <a:gd name="T19" fmla="*/ 0 h 416"/>
                <a:gd name="T20" fmla="*/ 376 w 376"/>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376" h="416">
                  <a:moveTo>
                    <a:pt x="224" y="24"/>
                  </a:moveTo>
                  <a:cubicBezTo>
                    <a:pt x="272" y="48"/>
                    <a:pt x="360" y="152"/>
                    <a:pt x="368" y="216"/>
                  </a:cubicBezTo>
                  <a:cubicBezTo>
                    <a:pt x="376" y="280"/>
                    <a:pt x="328" y="400"/>
                    <a:pt x="272" y="408"/>
                  </a:cubicBezTo>
                  <a:cubicBezTo>
                    <a:pt x="216" y="416"/>
                    <a:pt x="64" y="320"/>
                    <a:pt x="32" y="264"/>
                  </a:cubicBezTo>
                  <a:cubicBezTo>
                    <a:pt x="0" y="208"/>
                    <a:pt x="40" y="112"/>
                    <a:pt x="80" y="72"/>
                  </a:cubicBezTo>
                  <a:cubicBezTo>
                    <a:pt x="120" y="32"/>
                    <a:pt x="176" y="0"/>
                    <a:pt x="224" y="24"/>
                  </a:cubicBezTo>
                  <a:close/>
                </a:path>
              </a:pathLst>
            </a:custGeom>
            <a:pattFill prst="ltUpDiag">
              <a:fgClr>
                <a:srgbClr val="FF33CC"/>
              </a:fgClr>
              <a:bgClr>
                <a:srgbClr val="FFFFFF"/>
              </a:bgClr>
            </a:pattFill>
            <a:ln w="28575" cap="sq">
              <a:noFill/>
              <a:miter lim="800000"/>
              <a:headEnd type="none" w="sm" len="sm"/>
              <a:tailEnd type="none" w="sm" len="sm"/>
            </a:ln>
          </p:spPr>
          <p:txBody>
            <a:bodyPr wrap="none"/>
            <a:lstStyle/>
            <a:p>
              <a:endParaRPr lang="zh-CN" altLang="en-US"/>
            </a:p>
          </p:txBody>
        </p:sp>
        <p:sp>
          <p:nvSpPr>
            <p:cNvPr id="55315" name="Text Box 31"/>
            <p:cNvSpPr txBox="1">
              <a:spLocks noChangeArrowheads="1"/>
            </p:cNvSpPr>
            <p:nvPr/>
          </p:nvSpPr>
          <p:spPr bwMode="auto">
            <a:xfrm>
              <a:off x="2304" y="3024"/>
              <a:ext cx="414" cy="327"/>
            </a:xfrm>
            <a:prstGeom prst="rect">
              <a:avLst/>
            </a:prstGeom>
            <a:noFill/>
            <a:ln w="12700" cap="sq">
              <a:noFill/>
              <a:miter lim="800000"/>
              <a:headEnd type="none" w="sm" len="sm"/>
              <a:tailEnd type="none" w="sm" len="sm"/>
            </a:ln>
          </p:spPr>
          <p:txBody>
            <a:bodyPr wrap="none" lIns="71670" tIns="35835" rIns="71670" bIns="35835">
              <a:spAutoFit/>
            </a:bodyPr>
            <a:lstStyle/>
            <a:p>
              <a:pPr defTabSz="717550" eaLnBrk="0" hangingPunct="0"/>
              <a:r>
                <a:rPr kumimoji="0" lang="en-US" altLang="zh-CN" sz="2200" b="1" i="1">
                  <a:solidFill>
                    <a:srgbClr val="000000"/>
                  </a:solidFill>
                  <a:ea typeface="宋体" pitchFamily="2" charset="-122"/>
                </a:rPr>
                <a:t>AB</a:t>
              </a:r>
            </a:p>
          </p:txBody>
        </p:sp>
      </p:grpSp>
      <p:graphicFrame>
        <p:nvGraphicFramePr>
          <p:cNvPr id="757792" name="Object 32"/>
          <p:cNvGraphicFramePr>
            <a:graphicFrameLocks noChangeAspect="1"/>
          </p:cNvGraphicFramePr>
          <p:nvPr/>
        </p:nvGraphicFramePr>
        <p:xfrm>
          <a:off x="1279525" y="1814513"/>
          <a:ext cx="1430338" cy="739775"/>
        </p:xfrm>
        <a:graphic>
          <a:graphicData uri="http://schemas.openxmlformats.org/presentationml/2006/ole">
            <p:oleObj spid="_x0000_s55300" name="Equation" r:id="rId6" imgW="888840" imgH="457200" progId="Equation.3">
              <p:embed/>
            </p:oleObj>
          </a:graphicData>
        </a:graphic>
      </p:graphicFrame>
      <p:graphicFrame>
        <p:nvGraphicFramePr>
          <p:cNvPr id="757793" name="Object 33"/>
          <p:cNvGraphicFramePr>
            <a:graphicFrameLocks noChangeAspect="1"/>
          </p:cNvGraphicFramePr>
          <p:nvPr/>
        </p:nvGraphicFramePr>
        <p:xfrm>
          <a:off x="1382713" y="2276475"/>
          <a:ext cx="666750" cy="344488"/>
        </p:xfrm>
        <a:graphic>
          <a:graphicData uri="http://schemas.openxmlformats.org/presentationml/2006/ole">
            <p:oleObj spid="_x0000_s55301" name="公式" r:id="rId7" imgW="393480" imgH="203040" progId="Equation.3">
              <p:embed/>
            </p:oleObj>
          </a:graphicData>
        </a:graphic>
      </p:graphicFrame>
      <p:graphicFrame>
        <p:nvGraphicFramePr>
          <p:cNvPr id="757794" name="Object 34"/>
          <p:cNvGraphicFramePr>
            <a:graphicFrameLocks noChangeAspect="1"/>
          </p:cNvGraphicFramePr>
          <p:nvPr/>
        </p:nvGraphicFramePr>
        <p:xfrm>
          <a:off x="2776538" y="2327275"/>
          <a:ext cx="1081087" cy="280988"/>
        </p:xfrm>
        <a:graphic>
          <a:graphicData uri="http://schemas.openxmlformats.org/presentationml/2006/ole">
            <p:oleObj spid="_x0000_s55302" name="公式" r:id="rId8" imgW="634680" imgH="164880" progId="Equation.3">
              <p:embed/>
            </p:oleObj>
          </a:graphicData>
        </a:graphic>
      </p:graphicFrame>
      <p:graphicFrame>
        <p:nvGraphicFramePr>
          <p:cNvPr id="757795" name="Object 35"/>
          <p:cNvGraphicFramePr>
            <a:graphicFrameLocks noChangeAspect="1"/>
          </p:cNvGraphicFramePr>
          <p:nvPr/>
        </p:nvGraphicFramePr>
        <p:xfrm>
          <a:off x="2051050" y="2339975"/>
          <a:ext cx="692150" cy="280988"/>
        </p:xfrm>
        <a:graphic>
          <a:graphicData uri="http://schemas.openxmlformats.org/presentationml/2006/ole">
            <p:oleObj spid="_x0000_s55303" name="公式" r:id="rId9" imgW="406080" imgH="164880" progId="Equation.3">
              <p:embed/>
            </p:oleObj>
          </a:graphicData>
        </a:graphic>
      </p:graphicFrame>
      <p:graphicFrame>
        <p:nvGraphicFramePr>
          <p:cNvPr id="757796" name="Object 36"/>
          <p:cNvGraphicFramePr>
            <a:graphicFrameLocks noChangeAspect="1"/>
          </p:cNvGraphicFramePr>
          <p:nvPr/>
        </p:nvGraphicFramePr>
        <p:xfrm>
          <a:off x="1373188" y="2759075"/>
          <a:ext cx="1471612" cy="346075"/>
        </p:xfrm>
        <a:graphic>
          <a:graphicData uri="http://schemas.openxmlformats.org/presentationml/2006/ole">
            <p:oleObj spid="_x0000_s55304" name="公式" r:id="rId10" imgW="863280" imgH="203040" progId="Equation.3">
              <p:embed/>
            </p:oleObj>
          </a:graphicData>
        </a:graphic>
      </p:graphicFrame>
      <p:graphicFrame>
        <p:nvGraphicFramePr>
          <p:cNvPr id="757797" name="Object 37"/>
          <p:cNvGraphicFramePr>
            <a:graphicFrameLocks noChangeAspect="1"/>
          </p:cNvGraphicFramePr>
          <p:nvPr/>
        </p:nvGraphicFramePr>
        <p:xfrm>
          <a:off x="3132138" y="3284538"/>
          <a:ext cx="1630362" cy="344487"/>
        </p:xfrm>
        <a:graphic>
          <a:graphicData uri="http://schemas.openxmlformats.org/presentationml/2006/ole">
            <p:oleObj spid="_x0000_s55305" name="公式" r:id="rId11" imgW="965160" imgH="203040" progId="Equation.3">
              <p:embed/>
            </p:oleObj>
          </a:graphicData>
        </a:graphic>
      </p:graphicFrame>
      <p:sp>
        <p:nvSpPr>
          <p:cNvPr id="55307" name="Rectangle 38"/>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7792"/>
                                        </p:tgtEl>
                                        <p:attrNameLst>
                                          <p:attrName>style.visibility</p:attrName>
                                        </p:attrNameLst>
                                      </p:cBhvr>
                                      <p:to>
                                        <p:strVal val="visible"/>
                                      </p:to>
                                    </p:set>
                                    <p:animEffect transition="in" filter="wipe(left)">
                                      <p:cBhvr>
                                        <p:cTn id="7" dur="500"/>
                                        <p:tgtEl>
                                          <p:spTgt spid="75779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57793"/>
                                        </p:tgtEl>
                                        <p:attrNameLst>
                                          <p:attrName>style.visibility</p:attrName>
                                        </p:attrNameLst>
                                      </p:cBhvr>
                                      <p:to>
                                        <p:strVal val="visible"/>
                                      </p:to>
                                    </p:set>
                                    <p:animEffect transition="in" filter="wipe(left)">
                                      <p:cBhvr>
                                        <p:cTn id="15" dur="500"/>
                                        <p:tgtEl>
                                          <p:spTgt spid="75779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57795"/>
                                        </p:tgtEl>
                                        <p:attrNameLst>
                                          <p:attrName>style.visibility</p:attrName>
                                        </p:attrNameLst>
                                      </p:cBhvr>
                                      <p:to>
                                        <p:strVal val="visible"/>
                                      </p:to>
                                    </p:set>
                                    <p:animEffect transition="in" filter="wipe(left)">
                                      <p:cBhvr>
                                        <p:cTn id="20" dur="500"/>
                                        <p:tgtEl>
                                          <p:spTgt spid="7577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57794"/>
                                        </p:tgtEl>
                                        <p:attrNameLst>
                                          <p:attrName>style.visibility</p:attrName>
                                        </p:attrNameLst>
                                      </p:cBhvr>
                                      <p:to>
                                        <p:strVal val="visible"/>
                                      </p:to>
                                    </p:set>
                                    <p:animEffect transition="in" filter="wipe(left)">
                                      <p:cBhvr>
                                        <p:cTn id="25" dur="500"/>
                                        <p:tgtEl>
                                          <p:spTgt spid="75779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57796"/>
                                        </p:tgtEl>
                                        <p:attrNameLst>
                                          <p:attrName>style.visibility</p:attrName>
                                        </p:attrNameLst>
                                      </p:cBhvr>
                                      <p:to>
                                        <p:strVal val="visible"/>
                                      </p:to>
                                    </p:set>
                                    <p:animEffect transition="in" filter="wipe(left)">
                                      <p:cBhvr>
                                        <p:cTn id="30" dur="500"/>
                                        <p:tgtEl>
                                          <p:spTgt spid="75779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57781"/>
                                        </p:tgtEl>
                                        <p:attrNameLst>
                                          <p:attrName>style.visibility</p:attrName>
                                        </p:attrNameLst>
                                      </p:cBhvr>
                                      <p:to>
                                        <p:strVal val="visible"/>
                                      </p:to>
                                    </p:set>
                                    <p:animEffect transition="in" filter="wipe(left)">
                                      <p:cBhvr>
                                        <p:cTn id="35" dur="500"/>
                                        <p:tgtEl>
                                          <p:spTgt spid="7577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57797"/>
                                        </p:tgtEl>
                                        <p:attrNameLst>
                                          <p:attrName>style.visibility</p:attrName>
                                        </p:attrNameLst>
                                      </p:cBhvr>
                                      <p:to>
                                        <p:strVal val="visible"/>
                                      </p:to>
                                    </p:set>
                                    <p:animEffect transition="in" filter="wipe(left)">
                                      <p:cBhvr>
                                        <p:cTn id="40" dur="500"/>
                                        <p:tgtEl>
                                          <p:spTgt spid="75779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57782"/>
                                        </p:tgtEl>
                                        <p:attrNameLst>
                                          <p:attrName>style.visibility</p:attrName>
                                        </p:attrNameLst>
                                      </p:cBhvr>
                                      <p:to>
                                        <p:strVal val="visible"/>
                                      </p:to>
                                    </p:set>
                                    <p:animEffect transition="in" filter="wipe(left)">
                                      <p:cBhvr>
                                        <p:cTn id="45" dur="500"/>
                                        <p:tgtEl>
                                          <p:spTgt spid="757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7" name="Rectangle 38"/>
          <p:cNvSpPr>
            <a:spLocks noChangeArrowheads="1"/>
          </p:cNvSpPr>
          <p:nvPr/>
        </p:nvSpPr>
        <p:spPr bwMode="auto">
          <a:xfrm>
            <a:off x="857250" y="620713"/>
            <a:ext cx="8286750" cy="762000"/>
          </a:xfrm>
          <a:prstGeom prst="rect">
            <a:avLst/>
          </a:prstGeom>
          <a:noFill/>
          <a:ln w="9525">
            <a:noFill/>
            <a:miter lim="800000"/>
            <a:headEnd/>
            <a:tailEnd/>
          </a:ln>
        </p:spPr>
        <p:txBody>
          <a:bodyPr wrap="none">
            <a:spAutoFit/>
          </a:bodyPr>
          <a:lstStyle/>
          <a:p>
            <a:r>
              <a:rPr kumimoji="0" lang="zh-CN" altLang="en-US" sz="4400">
                <a:latin typeface="黑体" pitchFamily="49" charset="-122"/>
                <a:ea typeface="宋体" pitchFamily="2" charset="-122"/>
              </a:rPr>
              <a:t>概率的公理化定义与性质</a:t>
            </a:r>
            <a:r>
              <a:rPr kumimoji="0" lang="en-US" altLang="zh-CN" sz="4400">
                <a:latin typeface="黑体" pitchFamily="49" charset="-122"/>
                <a:ea typeface="宋体" pitchFamily="2" charset="-122"/>
              </a:rPr>
              <a:t>(Cont.)</a:t>
            </a:r>
          </a:p>
        </p:txBody>
      </p:sp>
      <p:sp>
        <p:nvSpPr>
          <p:cNvPr id="21" name="矩形 20"/>
          <p:cNvSpPr/>
          <p:nvPr/>
        </p:nvSpPr>
        <p:spPr>
          <a:xfrm>
            <a:off x="1071538" y="2003994"/>
            <a:ext cx="8072462" cy="2591479"/>
          </a:xfrm>
          <a:prstGeom prst="rect">
            <a:avLst/>
          </a:prstGeom>
        </p:spPr>
        <p:txBody>
          <a:bodyPr wrap="square">
            <a:spAutoFit/>
          </a:bodyPr>
          <a:lstStyle/>
          <a:p>
            <a:pPr>
              <a:lnSpc>
                <a:spcPct val="140000"/>
              </a:lnSpc>
              <a:buFont typeface="Wingdings" pitchFamily="2" charset="2"/>
              <a:buNone/>
            </a:pPr>
            <a:r>
              <a:rPr lang="zh-CN" altLang="en-US" i="1" dirty="0" smtClean="0"/>
              <a:t>性质</a:t>
            </a:r>
            <a:r>
              <a:rPr lang="en-US" altLang="zh-CN" i="1" dirty="0" smtClean="0"/>
              <a:t>5 </a:t>
            </a:r>
            <a:r>
              <a:rPr lang="zh-CN" altLang="en-US" i="1" dirty="0" smtClean="0"/>
              <a:t>（加法公式）</a:t>
            </a:r>
            <a:endParaRPr lang="en-US" altLang="zh-CN" i="1" dirty="0" smtClean="0"/>
          </a:p>
          <a:p>
            <a:pPr>
              <a:lnSpc>
                <a:spcPct val="140000"/>
              </a:lnSpc>
              <a:buFont typeface="Wingdings" pitchFamily="2" charset="2"/>
              <a:buNone/>
            </a:pPr>
            <a:r>
              <a:rPr lang="en-US" altLang="zh-CN" i="1" dirty="0" smtClean="0"/>
              <a:t>P</a:t>
            </a:r>
            <a:r>
              <a:rPr lang="en-US" altLang="zh-CN" dirty="0" smtClean="0"/>
              <a:t>(</a:t>
            </a:r>
            <a:r>
              <a:rPr lang="en-US" altLang="zh-CN" i="1" dirty="0" smtClean="0"/>
              <a:t>A</a:t>
            </a:r>
            <a:r>
              <a:rPr lang="en-US" altLang="zh-CN" dirty="0" smtClean="0">
                <a:sym typeface="Symbol" pitchFamily="18" charset="2"/>
              </a:rPr>
              <a:t></a:t>
            </a:r>
            <a:r>
              <a:rPr lang="en-US" altLang="zh-CN" i="1" dirty="0" smtClean="0"/>
              <a:t>B</a:t>
            </a:r>
            <a:r>
              <a:rPr lang="en-US" altLang="zh-CN" dirty="0" smtClean="0"/>
              <a:t>) =</a:t>
            </a:r>
            <a:r>
              <a:rPr lang="en-US" altLang="zh-CN" i="1" dirty="0" smtClean="0"/>
              <a:t>P</a:t>
            </a:r>
            <a:r>
              <a:rPr lang="en-US" altLang="zh-CN" dirty="0" smtClean="0"/>
              <a:t>(</a:t>
            </a:r>
            <a:r>
              <a:rPr lang="en-US" altLang="zh-CN" i="1" dirty="0" smtClean="0"/>
              <a:t>A</a:t>
            </a:r>
            <a:r>
              <a:rPr lang="en-US" altLang="zh-CN" dirty="0" smtClean="0"/>
              <a:t>)+</a:t>
            </a:r>
            <a:r>
              <a:rPr lang="en-US" altLang="zh-CN" i="1" dirty="0" smtClean="0"/>
              <a:t>P</a:t>
            </a:r>
            <a:r>
              <a:rPr lang="en-US" altLang="zh-CN" dirty="0" smtClean="0"/>
              <a:t>(</a:t>
            </a:r>
            <a:r>
              <a:rPr lang="en-US" altLang="zh-CN" i="1" dirty="0" smtClean="0"/>
              <a:t>B</a:t>
            </a:r>
            <a:r>
              <a:rPr lang="en-US" altLang="zh-CN" dirty="0" smtClean="0"/>
              <a:t>)</a:t>
            </a:r>
            <a:r>
              <a:rPr lang="en-US" altLang="zh-CN" dirty="0" smtClean="0">
                <a:sym typeface="Symbol" pitchFamily="18" charset="2"/>
              </a:rPr>
              <a:t></a:t>
            </a:r>
            <a:r>
              <a:rPr lang="en-US" altLang="zh-CN" i="1" dirty="0" smtClean="0"/>
              <a:t>P</a:t>
            </a:r>
            <a:r>
              <a:rPr lang="en-US" altLang="zh-CN" dirty="0" smtClean="0"/>
              <a:t>(</a:t>
            </a:r>
            <a:r>
              <a:rPr lang="en-US" altLang="zh-CN" i="1" dirty="0" smtClean="0"/>
              <a:t>AB</a:t>
            </a:r>
            <a:r>
              <a:rPr lang="en-US" altLang="zh-CN" dirty="0" smtClean="0"/>
              <a:t>)  </a:t>
            </a:r>
          </a:p>
          <a:p>
            <a:pPr>
              <a:buFont typeface="Wingdings" pitchFamily="2" charset="2"/>
              <a:buNone/>
            </a:pPr>
            <a:r>
              <a:rPr lang="en-US" altLang="zh-CN" dirty="0" smtClean="0"/>
              <a:t>          </a:t>
            </a:r>
          </a:p>
          <a:p>
            <a:pPr>
              <a:buFont typeface="Wingdings" pitchFamily="2" charset="2"/>
              <a:buNone/>
            </a:pPr>
            <a:r>
              <a:rPr lang="en-US" altLang="zh-CN" i="1" dirty="0" smtClean="0"/>
              <a:t>P</a:t>
            </a:r>
            <a:r>
              <a:rPr lang="en-US" altLang="zh-CN" dirty="0" smtClean="0"/>
              <a:t>(</a:t>
            </a:r>
            <a:r>
              <a:rPr lang="en-US" altLang="zh-CN" i="1" dirty="0" smtClean="0"/>
              <a:t>A</a:t>
            </a:r>
            <a:r>
              <a:rPr lang="en-US" altLang="zh-CN" dirty="0" smtClean="0">
                <a:sym typeface="Symbol" pitchFamily="18" charset="2"/>
              </a:rPr>
              <a:t></a:t>
            </a:r>
            <a:r>
              <a:rPr lang="en-US" altLang="zh-CN" i="1" dirty="0" smtClean="0"/>
              <a:t>B</a:t>
            </a:r>
            <a:r>
              <a:rPr lang="en-US" altLang="zh-CN" dirty="0" smtClean="0">
                <a:sym typeface="Symbol" pitchFamily="18" charset="2"/>
              </a:rPr>
              <a:t></a:t>
            </a:r>
            <a:r>
              <a:rPr lang="en-US" altLang="zh-CN" i="1" dirty="0" smtClean="0"/>
              <a:t>C</a:t>
            </a:r>
            <a:r>
              <a:rPr lang="en-US" altLang="zh-CN" dirty="0" smtClean="0"/>
              <a:t>) = </a:t>
            </a:r>
            <a:r>
              <a:rPr lang="en-US" altLang="zh-CN" i="1" dirty="0" smtClean="0"/>
              <a:t>P</a:t>
            </a:r>
            <a:r>
              <a:rPr lang="en-US" altLang="zh-CN" dirty="0" smtClean="0"/>
              <a:t>(</a:t>
            </a:r>
            <a:r>
              <a:rPr lang="en-US" altLang="zh-CN" i="1" dirty="0" smtClean="0"/>
              <a:t>A</a:t>
            </a:r>
            <a:r>
              <a:rPr lang="en-US" altLang="zh-CN" dirty="0" smtClean="0"/>
              <a:t>)+</a:t>
            </a:r>
            <a:r>
              <a:rPr lang="en-US" altLang="zh-CN" i="1" dirty="0" smtClean="0"/>
              <a:t>P</a:t>
            </a:r>
            <a:r>
              <a:rPr lang="en-US" altLang="zh-CN" dirty="0" smtClean="0"/>
              <a:t>(</a:t>
            </a:r>
            <a:r>
              <a:rPr lang="en-US" altLang="zh-CN" i="1" dirty="0" smtClean="0"/>
              <a:t>B</a:t>
            </a:r>
            <a:r>
              <a:rPr lang="en-US" altLang="zh-CN" dirty="0" smtClean="0"/>
              <a:t>)+</a:t>
            </a:r>
            <a:r>
              <a:rPr lang="en-US" altLang="zh-CN" i="1" dirty="0" smtClean="0"/>
              <a:t>P</a:t>
            </a:r>
            <a:r>
              <a:rPr lang="en-US" altLang="zh-CN" dirty="0" smtClean="0"/>
              <a:t>(</a:t>
            </a:r>
            <a:r>
              <a:rPr lang="en-US" altLang="zh-CN" i="1" dirty="0" smtClean="0"/>
              <a:t>C</a:t>
            </a:r>
            <a:r>
              <a:rPr lang="en-US" altLang="zh-CN" dirty="0" smtClean="0"/>
              <a:t>)</a:t>
            </a:r>
            <a:r>
              <a:rPr lang="en-US" altLang="zh-CN" dirty="0" smtClean="0">
                <a:sym typeface="Symbol" pitchFamily="18" charset="2"/>
              </a:rPr>
              <a:t></a:t>
            </a:r>
            <a:r>
              <a:rPr lang="en-US" altLang="zh-CN" i="1" dirty="0" smtClean="0"/>
              <a:t>P</a:t>
            </a:r>
            <a:r>
              <a:rPr lang="en-US" altLang="zh-CN" dirty="0" smtClean="0"/>
              <a:t>(</a:t>
            </a:r>
            <a:r>
              <a:rPr lang="en-US" altLang="zh-CN" i="1" dirty="0" smtClean="0"/>
              <a:t>AB</a:t>
            </a:r>
            <a:r>
              <a:rPr lang="en-US" altLang="zh-CN" dirty="0" smtClean="0"/>
              <a:t>)</a:t>
            </a:r>
            <a:r>
              <a:rPr lang="en-US" altLang="zh-CN" dirty="0" smtClean="0">
                <a:sym typeface="Symbol" pitchFamily="18" charset="2"/>
              </a:rPr>
              <a:t></a:t>
            </a:r>
            <a:r>
              <a:rPr lang="en-US" altLang="zh-CN" i="1" dirty="0" smtClean="0"/>
              <a:t>P</a:t>
            </a:r>
            <a:r>
              <a:rPr lang="en-US" altLang="zh-CN" dirty="0" smtClean="0"/>
              <a:t>(</a:t>
            </a:r>
            <a:r>
              <a:rPr lang="en-US" altLang="zh-CN" i="1" dirty="0" smtClean="0"/>
              <a:t>AC</a:t>
            </a:r>
            <a:r>
              <a:rPr lang="en-US" altLang="zh-CN" dirty="0" smtClean="0"/>
              <a:t>)</a:t>
            </a:r>
            <a:r>
              <a:rPr lang="en-US" altLang="zh-CN" dirty="0" smtClean="0">
                <a:sym typeface="Symbol" pitchFamily="18" charset="2"/>
              </a:rPr>
              <a:t></a:t>
            </a:r>
            <a:r>
              <a:rPr lang="en-US" altLang="zh-CN" i="1" dirty="0" smtClean="0"/>
              <a:t>P</a:t>
            </a:r>
            <a:r>
              <a:rPr lang="en-US" altLang="zh-CN" dirty="0" smtClean="0"/>
              <a:t>(</a:t>
            </a:r>
            <a:r>
              <a:rPr lang="en-US" altLang="zh-CN" i="1" dirty="0" smtClean="0"/>
              <a:t>BC</a:t>
            </a:r>
            <a:r>
              <a:rPr lang="en-US" altLang="zh-CN" dirty="0" smtClean="0"/>
              <a:t>)</a:t>
            </a:r>
          </a:p>
          <a:p>
            <a:pPr>
              <a:buFont typeface="Wingdings" pitchFamily="2" charset="2"/>
              <a:buNone/>
            </a:pPr>
            <a:r>
              <a:rPr lang="en-US" altLang="zh-CN" dirty="0" smtClean="0"/>
              <a:t>                                  +</a:t>
            </a:r>
            <a:r>
              <a:rPr lang="en-US" altLang="zh-CN" i="1" dirty="0" smtClean="0"/>
              <a:t>P</a:t>
            </a:r>
            <a:r>
              <a:rPr lang="en-US" altLang="zh-CN" dirty="0" smtClean="0"/>
              <a:t>(</a:t>
            </a:r>
            <a:r>
              <a:rPr lang="en-US" altLang="zh-CN" i="1" dirty="0" smtClean="0"/>
              <a:t>ABC</a:t>
            </a:r>
            <a:r>
              <a:rPr lang="en-US" altLang="zh-CN" dirty="0" smtClean="0"/>
              <a:t>)</a:t>
            </a:r>
            <a:endParaRPr lang="en-US" altLang="zh-CN" dirty="0">
              <a:ea typeface="楷体_GB2312" pitchFamily="49" charset="-122"/>
            </a:endParaRPr>
          </a:p>
        </p:txBody>
      </p:sp>
    </p:spTree>
  </p:cSld>
  <p:clrMapOvr>
    <a:masterClrMapping/>
  </p:clrMapOvr>
  <p:transition spd="slow">
    <p:pull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P</a:t>
            </a:r>
            <a:r>
              <a:rPr lang="en-US" altLang="zh-CN" dirty="0" smtClean="0"/>
              <a:t>(</a:t>
            </a:r>
            <a:r>
              <a:rPr lang="en-US" altLang="zh-CN" i="1" dirty="0" smtClean="0"/>
              <a:t>A</a:t>
            </a:r>
            <a:r>
              <a:rPr lang="en-US" altLang="zh-CN" dirty="0" smtClean="0">
                <a:sym typeface="Symbol" pitchFamily="18" charset="2"/>
              </a:rPr>
              <a:t></a:t>
            </a:r>
            <a:r>
              <a:rPr lang="en-US" altLang="zh-CN" i="1" dirty="0" smtClean="0"/>
              <a:t>B</a:t>
            </a:r>
            <a:r>
              <a:rPr lang="en-US" altLang="zh-CN" dirty="0" smtClean="0"/>
              <a:t>) =</a:t>
            </a:r>
            <a:r>
              <a:rPr lang="en-US" altLang="zh-CN" i="1" dirty="0" smtClean="0"/>
              <a:t>P</a:t>
            </a:r>
            <a:r>
              <a:rPr lang="en-US" altLang="zh-CN" dirty="0" smtClean="0"/>
              <a:t>(</a:t>
            </a:r>
            <a:r>
              <a:rPr lang="en-US" altLang="zh-CN" i="1" dirty="0" smtClean="0"/>
              <a:t>A</a:t>
            </a:r>
            <a:r>
              <a:rPr lang="en-US" altLang="zh-CN" dirty="0" smtClean="0"/>
              <a:t>)+</a:t>
            </a:r>
            <a:r>
              <a:rPr lang="en-US" altLang="zh-CN" i="1" dirty="0" smtClean="0"/>
              <a:t>P</a:t>
            </a:r>
            <a:r>
              <a:rPr lang="en-US" altLang="zh-CN" dirty="0" smtClean="0"/>
              <a:t>(</a:t>
            </a:r>
            <a:r>
              <a:rPr lang="en-US" altLang="zh-CN" i="1" dirty="0" smtClean="0"/>
              <a:t>B</a:t>
            </a:r>
            <a:r>
              <a:rPr lang="en-US" altLang="zh-CN" dirty="0" smtClean="0"/>
              <a:t>)</a:t>
            </a:r>
            <a:r>
              <a:rPr lang="en-US" altLang="zh-CN" dirty="0" smtClean="0">
                <a:sym typeface="Symbol" pitchFamily="18" charset="2"/>
              </a:rPr>
              <a:t></a:t>
            </a:r>
            <a:r>
              <a:rPr lang="en-US" altLang="zh-CN" i="1" dirty="0" smtClean="0"/>
              <a:t>P</a:t>
            </a:r>
            <a:r>
              <a:rPr lang="en-US" altLang="zh-CN" dirty="0" smtClean="0"/>
              <a:t>(</a:t>
            </a:r>
            <a:r>
              <a:rPr lang="en-US" altLang="zh-CN" i="1" dirty="0" smtClean="0"/>
              <a:t>AB</a:t>
            </a:r>
            <a:r>
              <a:rPr lang="en-US" altLang="zh-CN" dirty="0" smtClean="0"/>
              <a:t>)  </a:t>
            </a:r>
            <a:endParaRPr lang="zh-CN" altLang="en-US" dirty="0"/>
          </a:p>
        </p:txBody>
      </p:sp>
      <p:sp>
        <p:nvSpPr>
          <p:cNvPr id="3" name="内容占位符 2"/>
          <p:cNvSpPr>
            <a:spLocks noGrp="1"/>
          </p:cNvSpPr>
          <p:nvPr>
            <p:ph idx="1"/>
          </p:nvPr>
        </p:nvSpPr>
        <p:spPr/>
        <p:txBody>
          <a:bodyPr/>
          <a:lstStyle/>
          <a:p>
            <a:endParaRPr lang="zh-CN" altLang="en-US" dirty="0" smtClean="0"/>
          </a:p>
          <a:p>
            <a:endParaRPr lang="zh-CN" altLang="en-US" dirty="0"/>
          </a:p>
        </p:txBody>
      </p:sp>
      <p:pic>
        <p:nvPicPr>
          <p:cNvPr id="994306" name="Picture 2"/>
          <p:cNvPicPr>
            <a:picLocks noChangeAspect="1" noChangeArrowheads="1"/>
          </p:cNvPicPr>
          <p:nvPr/>
        </p:nvPicPr>
        <p:blipFill>
          <a:blip r:embed="rId2"/>
          <a:srcRect/>
          <a:stretch>
            <a:fillRect/>
          </a:stretch>
        </p:blipFill>
        <p:spPr bwMode="auto">
          <a:xfrm>
            <a:off x="3571868" y="2214554"/>
            <a:ext cx="2534506" cy="1357322"/>
          </a:xfrm>
          <a:prstGeom prst="rect">
            <a:avLst/>
          </a:prstGeom>
          <a:noFill/>
          <a:ln w="9525">
            <a:noFill/>
            <a:miter lim="800000"/>
            <a:headEnd/>
            <a:tailEnd/>
          </a:ln>
          <a:effectLst/>
        </p:spPr>
      </p:pic>
      <p:pic>
        <p:nvPicPr>
          <p:cNvPr id="994307" name="Picture 3" descr="C:\Users\Administrator\AppData\Roaming\Tencent\Users\65959505\QQ\WinTemp\RichOle\~UL@QTC2Z2L%H5)(20QI23P.png"/>
          <p:cNvPicPr>
            <a:picLocks noChangeAspect="1" noChangeArrowheads="1"/>
          </p:cNvPicPr>
          <p:nvPr/>
        </p:nvPicPr>
        <p:blipFill>
          <a:blip r:embed="rId3"/>
          <a:srcRect/>
          <a:stretch>
            <a:fillRect/>
          </a:stretch>
        </p:blipFill>
        <p:spPr bwMode="auto">
          <a:xfrm>
            <a:off x="1000100" y="4214818"/>
            <a:ext cx="7391400" cy="1323975"/>
          </a:xfrm>
          <a:prstGeom prst="rect">
            <a:avLst/>
          </a:prstGeom>
          <a:noFill/>
        </p:spPr>
      </p:pic>
    </p:spTree>
  </p:cSld>
  <p:clrMapOvr>
    <a:masterClrMapping/>
  </p:clrMapOvr>
  <p:transition spd="slow">
    <p:pull dir="rd"/>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11188" y="908050"/>
            <a:ext cx="2735262" cy="609600"/>
          </a:xfrm>
          <a:noFill/>
          <a:ln/>
        </p:spPr>
        <p:txBody>
          <a:bodyPr/>
          <a:lstStyle/>
          <a:p>
            <a:r>
              <a:rPr lang="zh-CN" altLang="en-US" sz="3200" dirty="0" smtClean="0">
                <a:solidFill>
                  <a:srgbClr val="66FF33"/>
                </a:solidFill>
                <a:ea typeface="楷体_GB2312" pitchFamily="49" charset="-122"/>
              </a:rPr>
              <a:t>例</a:t>
            </a:r>
            <a:endParaRPr lang="en-US" altLang="zh-CN" sz="3200" dirty="0">
              <a:solidFill>
                <a:srgbClr val="66FF33"/>
              </a:solidFill>
              <a:latin typeface="Times New Roman" pitchFamily="18" charset="0"/>
              <a:ea typeface="楷体_GB2312" pitchFamily="49" charset="-122"/>
            </a:endParaRPr>
          </a:p>
        </p:txBody>
      </p:sp>
      <p:sp>
        <p:nvSpPr>
          <p:cNvPr id="318467" name="Text Box 3"/>
          <p:cNvSpPr txBox="1">
            <a:spLocks noChangeArrowheads="1"/>
          </p:cNvSpPr>
          <p:nvPr/>
        </p:nvSpPr>
        <p:spPr bwMode="auto">
          <a:xfrm>
            <a:off x="468313" y="2852738"/>
            <a:ext cx="8077200" cy="519112"/>
          </a:xfrm>
          <a:prstGeom prst="rect">
            <a:avLst/>
          </a:prstGeom>
          <a:noFill/>
          <a:ln w="12700" cap="sq">
            <a:noFill/>
            <a:miter lim="800000"/>
            <a:headEnd type="none" w="sm" len="sm"/>
            <a:tailEnd type="none" w="sm" len="sm"/>
          </a:ln>
          <a:effectLst/>
        </p:spPr>
        <p:txBody>
          <a:bodyPr>
            <a:spAutoFit/>
          </a:bodyPr>
          <a:lstStyle/>
          <a:p>
            <a:pPr algn="l">
              <a:spcBef>
                <a:spcPct val="50000"/>
              </a:spcBef>
            </a:pPr>
            <a:r>
              <a:rPr kumimoji="1" lang="zh-CN" altLang="en-US" sz="2800">
                <a:solidFill>
                  <a:srgbClr val="00FF00"/>
                </a:solidFill>
                <a:latin typeface="Times New Roman" pitchFamily="18" charset="0"/>
                <a:ea typeface="楷体_GB2312" pitchFamily="49" charset="-122"/>
              </a:rPr>
              <a:t>解：</a:t>
            </a:r>
            <a:r>
              <a:rPr kumimoji="1" lang="zh-CN" altLang="en-US" sz="2800">
                <a:latin typeface="Times New Roman" pitchFamily="18" charset="0"/>
                <a:ea typeface="楷体_GB2312" pitchFamily="49" charset="-122"/>
              </a:rPr>
              <a:t>因为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B</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AB</a:t>
            </a: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，所以先求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AB</a:t>
            </a:r>
            <a:r>
              <a:rPr kumimoji="1" lang="en-US" altLang="zh-CN" sz="2800">
                <a:latin typeface="Times New Roman" pitchFamily="18" charset="0"/>
                <a:ea typeface="楷体_GB2312" pitchFamily="49" charset="-122"/>
              </a:rPr>
              <a:t>)</a:t>
            </a:r>
            <a:r>
              <a:rPr kumimoji="1" lang="en-US" altLang="zh-CN" sz="2800">
                <a:latin typeface="Times New Roman" pitchFamily="18" charset="0"/>
              </a:rPr>
              <a:t> </a:t>
            </a:r>
          </a:p>
        </p:txBody>
      </p:sp>
      <p:sp>
        <p:nvSpPr>
          <p:cNvPr id="318468" name="Text Box 4"/>
          <p:cNvSpPr txBox="1">
            <a:spLocks noChangeArrowheads="1"/>
          </p:cNvSpPr>
          <p:nvPr/>
        </p:nvSpPr>
        <p:spPr bwMode="auto">
          <a:xfrm>
            <a:off x="533400" y="3733800"/>
            <a:ext cx="7391400" cy="519113"/>
          </a:xfrm>
          <a:prstGeom prst="rect">
            <a:avLst/>
          </a:prstGeom>
          <a:noFill/>
          <a:ln w="12700" cap="sq">
            <a:noFill/>
            <a:miter lim="800000"/>
            <a:headEnd type="none" w="sm" len="sm"/>
            <a:tailEnd type="none" w="sm" len="sm"/>
          </a:ln>
          <a:effectLst/>
        </p:spPr>
        <p:txBody>
          <a:bodyPr>
            <a:spAutoFit/>
          </a:bodyPr>
          <a:lstStyle/>
          <a:p>
            <a:pPr algn="l">
              <a:spcBef>
                <a:spcPct val="50000"/>
              </a:spcBef>
            </a:pPr>
            <a:r>
              <a:rPr kumimoji="1" lang="zh-CN" altLang="en-US" sz="2800">
                <a:latin typeface="Times New Roman" pitchFamily="18" charset="0"/>
                <a:ea typeface="楷体_GB2312" pitchFamily="49" charset="-122"/>
              </a:rPr>
              <a:t>由加法公式得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AB</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B</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B</a:t>
            </a:r>
            <a:r>
              <a:rPr kumimoji="1" lang="en-US" altLang="zh-CN" sz="2800">
                <a:latin typeface="Times New Roman" pitchFamily="18" charset="0"/>
                <a:ea typeface="楷体_GB2312" pitchFamily="49" charset="-122"/>
              </a:rPr>
              <a:t>) </a:t>
            </a:r>
          </a:p>
        </p:txBody>
      </p:sp>
      <p:sp>
        <p:nvSpPr>
          <p:cNvPr id="318469" name="Text Box 5"/>
          <p:cNvSpPr txBox="1">
            <a:spLocks noChangeArrowheads="1"/>
          </p:cNvSpPr>
          <p:nvPr/>
        </p:nvSpPr>
        <p:spPr bwMode="auto">
          <a:xfrm>
            <a:off x="3995738" y="4365625"/>
            <a:ext cx="3048000" cy="519113"/>
          </a:xfrm>
          <a:prstGeom prst="rect">
            <a:avLst/>
          </a:prstGeom>
          <a:noFill/>
          <a:ln w="12700" cap="sq">
            <a:noFill/>
            <a:miter lim="800000"/>
            <a:headEnd type="none" w="sm" len="sm"/>
            <a:tailEnd type="none" w="sm" len="sm"/>
          </a:ln>
          <a:effectLst/>
        </p:spPr>
        <p:txBody>
          <a:bodyPr>
            <a:spAutoFit/>
          </a:bodyPr>
          <a:lstStyle/>
          <a:p>
            <a:pPr algn="l">
              <a:spcBef>
                <a:spcPct val="50000"/>
              </a:spcBef>
            </a:pPr>
            <a:r>
              <a:rPr kumimoji="1" lang="en-US" altLang="zh-CN" sz="2800">
                <a:latin typeface="Times New Roman" pitchFamily="18" charset="0"/>
              </a:rPr>
              <a:t>= 0.4+0.3</a:t>
            </a:r>
            <a:r>
              <a:rPr kumimoji="1" lang="en-US" altLang="zh-CN" sz="2600">
                <a:latin typeface="Times New Roman" pitchFamily="18" charset="0"/>
                <a:sym typeface="Symbol" pitchFamily="18" charset="2"/>
              </a:rPr>
              <a:t></a:t>
            </a:r>
            <a:r>
              <a:rPr kumimoji="1" lang="en-US" altLang="zh-CN" sz="2800">
                <a:latin typeface="Times New Roman" pitchFamily="18" charset="0"/>
              </a:rPr>
              <a:t>0.6=0.1</a:t>
            </a:r>
          </a:p>
        </p:txBody>
      </p:sp>
      <p:sp>
        <p:nvSpPr>
          <p:cNvPr id="318470" name="Text Box 6"/>
          <p:cNvSpPr txBox="1">
            <a:spLocks noChangeArrowheads="1"/>
          </p:cNvSpPr>
          <p:nvPr/>
        </p:nvSpPr>
        <p:spPr bwMode="auto">
          <a:xfrm>
            <a:off x="468313" y="5157788"/>
            <a:ext cx="6553200" cy="519112"/>
          </a:xfrm>
          <a:prstGeom prst="rect">
            <a:avLst/>
          </a:prstGeom>
          <a:noFill/>
          <a:ln w="12700" cap="sq">
            <a:noFill/>
            <a:miter lim="800000"/>
            <a:headEnd type="none" w="sm" len="sm"/>
            <a:tailEnd type="none" w="sm" len="sm"/>
          </a:ln>
          <a:effectLst/>
        </p:spPr>
        <p:txBody>
          <a:bodyPr>
            <a:spAutoFit/>
          </a:bodyPr>
          <a:lstStyle/>
          <a:p>
            <a:pPr algn="l">
              <a:spcBef>
                <a:spcPct val="50000"/>
              </a:spcBef>
            </a:pPr>
            <a:r>
              <a:rPr kumimoji="1" lang="en-US" altLang="zh-CN" sz="2800">
                <a:latin typeface="Times New Roman" pitchFamily="18" charset="0"/>
              </a:rPr>
              <a:t> </a:t>
            </a:r>
            <a:r>
              <a:rPr kumimoji="1" lang="zh-CN" altLang="en-US" sz="2800">
                <a:latin typeface="Times New Roman" pitchFamily="18" charset="0"/>
                <a:ea typeface="楷体_GB2312" pitchFamily="49" charset="-122"/>
              </a:rPr>
              <a:t>所以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B</a:t>
            </a:r>
            <a:r>
              <a:rPr kumimoji="1" lang="en-US" altLang="zh-CN" sz="2800">
                <a:latin typeface="Times New Roman" pitchFamily="18" charset="0"/>
                <a:ea typeface="楷体_GB2312" pitchFamily="49" charset="-122"/>
              </a:rPr>
              <a:t>) = </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a:t>
            </a:r>
            <a:r>
              <a:rPr kumimoji="1" lang="en-US" altLang="zh-CN" sz="2800">
                <a:latin typeface="Times New Roman" pitchFamily="18" charset="0"/>
                <a:ea typeface="楷体_GB2312" pitchFamily="49" charset="-122"/>
              </a:rPr>
              <a:t>)</a:t>
            </a:r>
            <a:r>
              <a:rPr kumimoji="1" lang="en-US" altLang="zh-CN" sz="2800">
                <a:latin typeface="Times New Roman" pitchFamily="18" charset="0"/>
                <a:ea typeface="楷体_GB2312" pitchFamily="49" charset="-122"/>
                <a:sym typeface="Symbol" pitchFamily="18" charset="2"/>
              </a:rPr>
              <a:t></a:t>
            </a:r>
            <a:r>
              <a:rPr kumimoji="1" lang="en-US" altLang="zh-CN" sz="2800" i="1">
                <a:latin typeface="Times New Roman" pitchFamily="18" charset="0"/>
                <a:ea typeface="楷体_GB2312" pitchFamily="49" charset="-122"/>
              </a:rPr>
              <a:t>P</a:t>
            </a:r>
            <a:r>
              <a:rPr kumimoji="1" lang="en-US" altLang="zh-CN" sz="2800">
                <a:latin typeface="Times New Roman" pitchFamily="18" charset="0"/>
                <a:ea typeface="楷体_GB2312" pitchFamily="49" charset="-122"/>
              </a:rPr>
              <a:t>(</a:t>
            </a:r>
            <a:r>
              <a:rPr kumimoji="1" lang="en-US" altLang="zh-CN" sz="2800" i="1">
                <a:latin typeface="Times New Roman" pitchFamily="18" charset="0"/>
                <a:ea typeface="楷体_GB2312" pitchFamily="49" charset="-122"/>
              </a:rPr>
              <a:t>AB</a:t>
            </a:r>
            <a:r>
              <a:rPr kumimoji="1" lang="en-US" altLang="zh-CN" sz="2800">
                <a:latin typeface="Times New Roman" pitchFamily="18" charset="0"/>
                <a:ea typeface="楷体_GB2312" pitchFamily="49" charset="-122"/>
              </a:rPr>
              <a:t>) = 0.3</a:t>
            </a:r>
          </a:p>
        </p:txBody>
      </p:sp>
      <p:sp>
        <p:nvSpPr>
          <p:cNvPr id="318471" name="Text Box 7"/>
          <p:cNvSpPr txBox="1">
            <a:spLocks noChangeArrowheads="1"/>
          </p:cNvSpPr>
          <p:nvPr/>
        </p:nvSpPr>
        <p:spPr bwMode="auto">
          <a:xfrm>
            <a:off x="533400" y="1600200"/>
            <a:ext cx="8001000" cy="642938"/>
          </a:xfrm>
          <a:prstGeom prst="rect">
            <a:avLst/>
          </a:prstGeom>
          <a:noFill/>
          <a:ln w="38100">
            <a:solidFill>
              <a:srgbClr val="FF0000"/>
            </a:solidFill>
            <a:miter lim="800000"/>
            <a:headEnd/>
            <a:tailEnd/>
          </a:ln>
          <a:effectLst/>
        </p:spPr>
        <p:txBody>
          <a:bodyPr>
            <a:spAutoFit/>
          </a:bodyPr>
          <a:lstStyle/>
          <a:p>
            <a:pPr algn="l">
              <a:lnSpc>
                <a:spcPct val="120000"/>
              </a:lnSpc>
              <a:spcBef>
                <a:spcPct val="20000"/>
              </a:spcBef>
              <a:buClr>
                <a:schemeClr val="accent1"/>
              </a:buClr>
              <a:buSzPct val="85000"/>
              <a:buFont typeface="Wingdings" pitchFamily="2" charset="2"/>
              <a:buNone/>
            </a:pPr>
            <a:r>
              <a:rPr lang="en-US" altLang="zh-CN" sz="2800" i="1">
                <a:latin typeface="Times New Roman" pitchFamily="18" charset="0"/>
              </a:rPr>
              <a:t>   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rPr>
              <a:t>)=0.4</a:t>
            </a:r>
            <a:r>
              <a:rPr lang="zh-CN" altLang="en-US" sz="2800">
                <a:latin typeface="Times New Roman" pitchFamily="18" charset="0"/>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B</a:t>
            </a:r>
            <a:r>
              <a:rPr lang="en-US" altLang="zh-CN" sz="2800">
                <a:latin typeface="Times New Roman" pitchFamily="18" charset="0"/>
              </a:rPr>
              <a:t>)=0.3</a:t>
            </a:r>
            <a:r>
              <a:rPr lang="zh-CN" altLang="en-US" sz="2800">
                <a:latin typeface="Times New Roman" pitchFamily="18" charset="0"/>
              </a:rPr>
              <a:t>，</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sym typeface="Symbol" pitchFamily="18" charset="2"/>
              </a:rPr>
              <a:t></a:t>
            </a:r>
            <a:r>
              <a:rPr lang="en-US" altLang="zh-CN" sz="2800" i="1">
                <a:latin typeface="Times New Roman" pitchFamily="18" charset="0"/>
              </a:rPr>
              <a:t>B</a:t>
            </a:r>
            <a:r>
              <a:rPr lang="en-US" altLang="zh-CN" sz="2800">
                <a:latin typeface="Times New Roman" pitchFamily="18" charset="0"/>
              </a:rPr>
              <a:t>)=0.6</a:t>
            </a:r>
            <a:r>
              <a:rPr lang="zh-CN" altLang="en-US" sz="2800">
                <a:latin typeface="Times New Roman" pitchFamily="18" charset="0"/>
              </a:rPr>
              <a:t>， </a:t>
            </a:r>
            <a:r>
              <a:rPr lang="zh-CN" altLang="en-US" sz="2800">
                <a:latin typeface="Times New Roman" pitchFamily="18" charset="0"/>
                <a:ea typeface="楷体_GB2312" pitchFamily="49" charset="-122"/>
              </a:rPr>
              <a:t>求</a:t>
            </a:r>
            <a:r>
              <a:rPr lang="zh-CN" altLang="en-US" sz="2800">
                <a:latin typeface="Times New Roman" pitchFamily="18" charset="0"/>
              </a:rPr>
              <a:t> </a:t>
            </a:r>
            <a:r>
              <a:rPr lang="en-US" altLang="zh-CN" sz="2800" i="1">
                <a:latin typeface="Times New Roman" pitchFamily="18" charset="0"/>
              </a:rPr>
              <a:t>P</a:t>
            </a:r>
            <a:r>
              <a:rPr lang="en-US" altLang="zh-CN" sz="2800">
                <a:latin typeface="Times New Roman" pitchFamily="18" charset="0"/>
              </a:rPr>
              <a:t>(</a:t>
            </a:r>
            <a:r>
              <a:rPr lang="en-US" altLang="zh-CN" sz="2800" i="1">
                <a:latin typeface="Times New Roman" pitchFamily="18" charset="0"/>
              </a:rPr>
              <a:t>A</a:t>
            </a:r>
            <a:r>
              <a:rPr lang="en-US" altLang="zh-CN" sz="2800">
                <a:latin typeface="Times New Roman" pitchFamily="18" charset="0"/>
                <a:sym typeface="Symbol" pitchFamily="18" charset="2"/>
              </a:rPr>
              <a:t></a:t>
            </a:r>
            <a:r>
              <a:rPr lang="en-US" altLang="zh-CN" sz="2800" i="1">
                <a:latin typeface="Times New Roman" pitchFamily="18" charset="0"/>
              </a:rPr>
              <a:t>B</a:t>
            </a:r>
            <a:r>
              <a:rPr lang="en-US" altLang="zh-CN" sz="2800">
                <a:latin typeface="Times New Roman" pitchFamily="18" charset="0"/>
              </a:rPr>
              <a:t>).</a:t>
            </a:r>
            <a:r>
              <a:rPr kumimoji="1" lang="en-US" altLang="zh-CN" sz="2600" i="1">
                <a:latin typeface="Times New Roman" pitchFamily="18" charset="0"/>
              </a:rPr>
              <a:t>   </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8466"/>
                                        </p:tgtEl>
                                        <p:attrNameLst>
                                          <p:attrName>style.visibility</p:attrName>
                                        </p:attrNameLst>
                                      </p:cBhvr>
                                      <p:to>
                                        <p:strVal val="visible"/>
                                      </p:to>
                                    </p:set>
                                    <p:animEffect transition="in" filter="dissolve">
                                      <p:cBhvr>
                                        <p:cTn id="7" dur="500"/>
                                        <p:tgtEl>
                                          <p:spTgt spid="3184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8471"/>
                                        </p:tgtEl>
                                        <p:attrNameLst>
                                          <p:attrName>style.visibility</p:attrName>
                                        </p:attrNameLst>
                                      </p:cBhvr>
                                      <p:to>
                                        <p:strVal val="visible"/>
                                      </p:to>
                                    </p:set>
                                    <p:animEffect transition="in" filter="dissolve">
                                      <p:cBhvr>
                                        <p:cTn id="12" dur="500"/>
                                        <p:tgtEl>
                                          <p:spTgt spid="3184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gtEl>
                                        <p:attrNameLst>
                                          <p:attrName>style.visibility</p:attrName>
                                        </p:attrNameLst>
                                      </p:cBhvr>
                                      <p:to>
                                        <p:strVal val="visible"/>
                                      </p:to>
                                    </p:set>
                                    <p:animEffect transition="in" filter="wipe(left)">
                                      <p:cBhvr>
                                        <p:cTn id="17" dur="500"/>
                                        <p:tgtEl>
                                          <p:spTgt spid="3184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8"/>
                                        </p:tgtEl>
                                        <p:attrNameLst>
                                          <p:attrName>style.visibility</p:attrName>
                                        </p:attrNameLst>
                                      </p:cBhvr>
                                      <p:to>
                                        <p:strVal val="visible"/>
                                      </p:to>
                                    </p:set>
                                    <p:animEffect transition="in" filter="wipe(left)">
                                      <p:cBhvr>
                                        <p:cTn id="22" dur="500"/>
                                        <p:tgtEl>
                                          <p:spTgt spid="3184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9"/>
                                        </p:tgtEl>
                                        <p:attrNameLst>
                                          <p:attrName>style.visibility</p:attrName>
                                        </p:attrNameLst>
                                      </p:cBhvr>
                                      <p:to>
                                        <p:strVal val="visible"/>
                                      </p:to>
                                    </p:set>
                                    <p:animEffect transition="in" filter="wipe(left)">
                                      <p:cBhvr>
                                        <p:cTn id="27" dur="500"/>
                                        <p:tgtEl>
                                          <p:spTgt spid="3184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8470"/>
                                        </p:tgtEl>
                                        <p:attrNameLst>
                                          <p:attrName>style.visibility</p:attrName>
                                        </p:attrNameLst>
                                      </p:cBhvr>
                                      <p:to>
                                        <p:strVal val="visible"/>
                                      </p:to>
                                    </p:set>
                                    <p:animEffect transition="in" filter="wipe(left)">
                                      <p:cBhvr>
                                        <p:cTn id="32" dur="500"/>
                                        <p:tgtEl>
                                          <p:spTgt spid="318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animBg="1" autoUpdateAnimBg="0"/>
      <p:bldP spid="318467" grpId="0" autoUpdateAnimBg="0"/>
      <p:bldP spid="318468" grpId="0" autoUpdateAnimBg="0"/>
      <p:bldP spid="318469" grpId="0" autoUpdateAnimBg="0"/>
      <p:bldP spid="318470" grpId="0" autoUpdateAnimBg="0"/>
      <p:bldP spid="318471"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914400" y="549275"/>
            <a:ext cx="8229600" cy="93503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chemeClr val="tx1"/>
                </a:solidFill>
                <a:ea typeface="宋体" pitchFamily="2" charset="-122"/>
              </a:rPr>
              <a:t>条件概率与独立性</a:t>
            </a:r>
          </a:p>
        </p:txBody>
      </p:sp>
      <p:sp>
        <p:nvSpPr>
          <p:cNvPr id="759813" name="Text Box 5"/>
          <p:cNvSpPr txBox="1">
            <a:spLocks noChangeArrowheads="1"/>
          </p:cNvSpPr>
          <p:nvPr/>
        </p:nvSpPr>
        <p:spPr bwMode="auto">
          <a:xfrm>
            <a:off x="971550" y="2565400"/>
            <a:ext cx="7848600" cy="1287463"/>
          </a:xfrm>
          <a:prstGeom prst="rect">
            <a:avLst/>
          </a:prstGeom>
          <a:noFill/>
          <a:ln w="9525">
            <a:noFill/>
            <a:miter lim="800000"/>
            <a:headEnd/>
            <a:tailEnd/>
          </a:ln>
        </p:spPr>
        <p:txBody>
          <a:bodyPr>
            <a:spAutoFit/>
          </a:bodyPr>
          <a:lstStyle/>
          <a:p>
            <a:pPr>
              <a:lnSpc>
                <a:spcPct val="60000"/>
              </a:lnSpc>
              <a:spcBef>
                <a:spcPct val="50000"/>
              </a:spcBef>
            </a:pPr>
            <a:r>
              <a:rPr lang="zh-CN" altLang="en-US" dirty="0">
                <a:solidFill>
                  <a:srgbClr val="006699"/>
                </a:solidFill>
                <a:ea typeface="宋体" pitchFamily="2" charset="-122"/>
              </a:rPr>
              <a:t>      </a:t>
            </a:r>
            <a:r>
              <a:rPr lang="zh-CN" altLang="en-US" dirty="0">
                <a:solidFill>
                  <a:srgbClr val="000000"/>
                </a:solidFill>
                <a:ea typeface="宋体" pitchFamily="2" charset="-122"/>
              </a:rPr>
              <a:t>条件概率是概率论中一个重要而实用的概念。</a:t>
            </a:r>
            <a:endParaRPr lang="zh-CN" altLang="en-US" dirty="0">
              <a:solidFill>
                <a:srgbClr val="006699"/>
              </a:solidFill>
              <a:ea typeface="宋体" pitchFamily="2" charset="-122"/>
            </a:endParaRPr>
          </a:p>
          <a:p>
            <a:pPr>
              <a:lnSpc>
                <a:spcPct val="60000"/>
              </a:lnSpc>
              <a:spcBef>
                <a:spcPct val="50000"/>
              </a:spcBef>
            </a:pPr>
            <a:r>
              <a:rPr lang="zh-CN" altLang="en-US" dirty="0">
                <a:solidFill>
                  <a:srgbClr val="000000"/>
                </a:solidFill>
                <a:ea typeface="宋体" pitchFamily="2" charset="-122"/>
              </a:rPr>
              <a:t>它所考虑的是事件</a:t>
            </a:r>
            <a:r>
              <a:rPr lang="zh-CN" altLang="en-US" dirty="0">
                <a:solidFill>
                  <a:srgbClr val="003366"/>
                </a:solidFill>
                <a:ea typeface="宋体" pitchFamily="2" charset="-122"/>
              </a:rPr>
              <a:t> </a:t>
            </a:r>
            <a:r>
              <a:rPr lang="en-US" altLang="zh-CN" i="1" dirty="0">
                <a:solidFill>
                  <a:srgbClr val="000099"/>
                </a:solidFill>
                <a:ea typeface="宋体" pitchFamily="2" charset="-122"/>
              </a:rPr>
              <a:t>A</a:t>
            </a:r>
            <a:r>
              <a:rPr lang="en-US" altLang="zh-CN" b="1" i="1" dirty="0">
                <a:solidFill>
                  <a:srgbClr val="006699"/>
                </a:solidFill>
                <a:ea typeface="宋体" pitchFamily="2" charset="-122"/>
              </a:rPr>
              <a:t> </a:t>
            </a:r>
            <a:r>
              <a:rPr lang="zh-CN" altLang="en-US" dirty="0">
                <a:solidFill>
                  <a:srgbClr val="000000"/>
                </a:solidFill>
                <a:ea typeface="宋体" pitchFamily="2" charset="-122"/>
              </a:rPr>
              <a:t>已经发生的条件下事件 </a:t>
            </a:r>
            <a:r>
              <a:rPr lang="en-US" altLang="zh-CN" i="1" dirty="0">
                <a:solidFill>
                  <a:srgbClr val="000099"/>
                </a:solidFill>
                <a:ea typeface="宋体" pitchFamily="2" charset="-122"/>
              </a:rPr>
              <a:t>B</a:t>
            </a:r>
            <a:r>
              <a:rPr lang="en-US" altLang="zh-CN" b="1" i="1" dirty="0">
                <a:solidFill>
                  <a:srgbClr val="000099"/>
                </a:solidFill>
                <a:ea typeface="宋体" pitchFamily="2" charset="-122"/>
              </a:rPr>
              <a:t> </a:t>
            </a:r>
          </a:p>
          <a:p>
            <a:pPr>
              <a:lnSpc>
                <a:spcPct val="60000"/>
              </a:lnSpc>
              <a:spcBef>
                <a:spcPct val="50000"/>
              </a:spcBef>
            </a:pPr>
            <a:r>
              <a:rPr lang="zh-CN" altLang="en-US" dirty="0">
                <a:solidFill>
                  <a:srgbClr val="000000"/>
                </a:solidFill>
                <a:ea typeface="宋体" pitchFamily="2" charset="-122"/>
              </a:rPr>
              <a:t>发生的概率。</a:t>
            </a:r>
            <a:endParaRPr lang="zh-CN" altLang="en-US" sz="2000" dirty="0">
              <a:solidFill>
                <a:srgbClr val="000000"/>
              </a:solidFill>
              <a:ea typeface="宋体" pitchFamily="2" charset="-122"/>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75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2050"/>
          <p:cNvSpPr txBox="1">
            <a:spLocks noChangeArrowheads="1"/>
          </p:cNvSpPr>
          <p:nvPr/>
        </p:nvSpPr>
        <p:spPr bwMode="auto">
          <a:xfrm>
            <a:off x="1295400" y="906463"/>
            <a:ext cx="6629400" cy="457200"/>
          </a:xfrm>
          <a:prstGeom prst="rect">
            <a:avLst/>
          </a:prstGeom>
          <a:noFill/>
          <a:ln w="12700">
            <a:noFill/>
            <a:miter lim="800000"/>
            <a:headEnd/>
            <a:tailEnd/>
          </a:ln>
        </p:spPr>
        <p:txBody>
          <a:bodyPr>
            <a:spAutoFit/>
          </a:bodyPr>
          <a:lstStyle/>
          <a:p>
            <a:pPr algn="l" eaLnBrk="0" hangingPunct="0">
              <a:spcBef>
                <a:spcPct val="50000"/>
              </a:spcBef>
            </a:pPr>
            <a:endParaRPr lang="zh-CN" altLang="zh-CN" sz="2400" b="1" i="0">
              <a:solidFill>
                <a:schemeClr val="tx1"/>
              </a:solidFill>
              <a:latin typeface="Arial" pitchFamily="34" charset="0"/>
            </a:endParaRPr>
          </a:p>
        </p:txBody>
      </p:sp>
      <p:sp>
        <p:nvSpPr>
          <p:cNvPr id="642055" name="Rectangle 2055"/>
          <p:cNvSpPr>
            <a:spLocks noChangeArrowheads="1"/>
          </p:cNvSpPr>
          <p:nvPr/>
        </p:nvSpPr>
        <p:spPr bwMode="auto">
          <a:xfrm>
            <a:off x="304800" y="4800600"/>
            <a:ext cx="8569325" cy="641350"/>
          </a:xfrm>
          <a:prstGeom prst="rect">
            <a:avLst/>
          </a:prstGeom>
          <a:noFill/>
          <a:ln w="9525">
            <a:noFill/>
            <a:miter lim="800000"/>
            <a:headEnd/>
            <a:tailEnd/>
          </a:ln>
        </p:spPr>
        <p:txBody>
          <a:bodyPr>
            <a:spAutoFit/>
          </a:bodyPr>
          <a:lstStyle/>
          <a:p>
            <a:pPr algn="l"/>
            <a:r>
              <a:rPr lang="en-US" altLang="zh-CN" sz="3600" b="1" i="0" dirty="0">
                <a:solidFill>
                  <a:schemeClr val="tx1"/>
                </a:solidFill>
                <a:latin typeface="楷体_GB2312" pitchFamily="49" charset="-122"/>
              </a:rPr>
              <a:t>●</a:t>
            </a:r>
            <a:r>
              <a:rPr lang="zh-CN" altLang="en-US" sz="3600" i="0">
                <a:solidFill>
                  <a:schemeClr val="accent2"/>
                </a:solidFill>
                <a:latin typeface="楷体_GB2312" pitchFamily="49" charset="-122"/>
              </a:rPr>
              <a:t>随机事件</a:t>
            </a:r>
            <a:r>
              <a:rPr lang="zh-CN" altLang="en-US" sz="3600" i="0">
                <a:latin typeface="楷体_GB2312" pitchFamily="49" charset="-122"/>
              </a:rPr>
              <a:t>：</a:t>
            </a:r>
            <a:r>
              <a:rPr lang="zh-CN" altLang="en-US" sz="3600" i="0">
                <a:solidFill>
                  <a:schemeClr val="tx1"/>
                </a:solidFill>
                <a:latin typeface="楷体_GB2312" pitchFamily="49" charset="-122"/>
              </a:rPr>
              <a:t>随机试验的结果，称为随机</a:t>
            </a:r>
          </a:p>
        </p:txBody>
      </p:sp>
      <p:sp>
        <p:nvSpPr>
          <p:cNvPr id="642059" name="Rectangle 2059"/>
          <p:cNvSpPr>
            <a:spLocks noChangeArrowheads="1"/>
          </p:cNvSpPr>
          <p:nvPr/>
        </p:nvSpPr>
        <p:spPr bwMode="auto">
          <a:xfrm>
            <a:off x="381000" y="1524000"/>
            <a:ext cx="8610600" cy="1190625"/>
          </a:xfrm>
          <a:prstGeom prst="rect">
            <a:avLst/>
          </a:prstGeom>
          <a:noFill/>
          <a:ln w="9525">
            <a:noFill/>
            <a:miter lim="800000"/>
            <a:headEnd/>
            <a:tailEnd/>
          </a:ln>
        </p:spPr>
        <p:txBody>
          <a:bodyPr>
            <a:spAutoFit/>
          </a:bodyPr>
          <a:lstStyle/>
          <a:p>
            <a:pPr algn="l">
              <a:buClr>
                <a:srgbClr val="FFCC00"/>
              </a:buClr>
              <a:buFont typeface="Wingdings" pitchFamily="2" charset="2"/>
              <a:buChar char="q"/>
            </a:pPr>
            <a:r>
              <a:rPr lang="en-US" altLang="zh-CN" sz="3600" i="0" dirty="0">
                <a:solidFill>
                  <a:schemeClr val="tx1"/>
                </a:solidFill>
              </a:rPr>
              <a:t> </a:t>
            </a:r>
            <a:r>
              <a:rPr lang="zh-CN" altLang="en-US" sz="3600" i="0" dirty="0">
                <a:solidFill>
                  <a:schemeClr val="tx1"/>
                </a:solidFill>
              </a:rPr>
              <a:t>试验的可能结果</a:t>
            </a:r>
            <a:r>
              <a:rPr lang="zh-CN" altLang="en-US" sz="3600" i="0" dirty="0">
                <a:solidFill>
                  <a:srgbClr val="FF0000"/>
                </a:solidFill>
              </a:rPr>
              <a:t>不止一个</a:t>
            </a:r>
            <a:r>
              <a:rPr lang="en-US" altLang="zh-CN" sz="3600" i="0" dirty="0">
                <a:solidFill>
                  <a:schemeClr val="tx1"/>
                </a:solidFill>
              </a:rPr>
              <a:t>,</a:t>
            </a:r>
            <a:r>
              <a:rPr lang="zh-CN" altLang="en-US" sz="3600" i="0" dirty="0">
                <a:solidFill>
                  <a:schemeClr val="tx1"/>
                </a:solidFill>
              </a:rPr>
              <a:t>　但事先能明确</a:t>
            </a:r>
            <a:r>
              <a:rPr lang="zh-CN" altLang="en-US" sz="3600" i="0" dirty="0">
                <a:solidFill>
                  <a:srgbClr val="FF0000"/>
                </a:solidFill>
              </a:rPr>
              <a:t>所有可能发生</a:t>
            </a:r>
            <a:r>
              <a:rPr lang="zh-CN" altLang="en-US" sz="3600" i="0" dirty="0">
                <a:solidFill>
                  <a:schemeClr val="tx1"/>
                </a:solidFill>
              </a:rPr>
              <a:t>的结果；</a:t>
            </a:r>
          </a:p>
        </p:txBody>
      </p:sp>
      <p:sp>
        <p:nvSpPr>
          <p:cNvPr id="642060" name="Rectangle 2060"/>
          <p:cNvSpPr>
            <a:spLocks noChangeArrowheads="1"/>
          </p:cNvSpPr>
          <p:nvPr/>
        </p:nvSpPr>
        <p:spPr bwMode="auto">
          <a:xfrm>
            <a:off x="457200" y="2667000"/>
            <a:ext cx="6777038" cy="641350"/>
          </a:xfrm>
          <a:prstGeom prst="rect">
            <a:avLst/>
          </a:prstGeom>
          <a:noFill/>
          <a:ln w="9525">
            <a:noFill/>
            <a:miter lim="800000"/>
            <a:headEnd/>
            <a:tailEnd/>
          </a:ln>
        </p:spPr>
        <p:txBody>
          <a:bodyPr wrap="none">
            <a:spAutoFit/>
          </a:bodyPr>
          <a:lstStyle/>
          <a:p>
            <a:pPr algn="l">
              <a:buClr>
                <a:srgbClr val="FFCC00"/>
              </a:buClr>
              <a:buFont typeface="Wingdings" pitchFamily="2" charset="2"/>
              <a:buChar char="q"/>
            </a:pPr>
            <a:r>
              <a:rPr lang="en-US" altLang="zh-CN" sz="3600" i="0" dirty="0">
                <a:solidFill>
                  <a:schemeClr val="tx1"/>
                </a:solidFill>
              </a:rPr>
              <a:t> </a:t>
            </a:r>
            <a:r>
              <a:rPr lang="zh-CN" altLang="en-US" sz="3600" i="0" dirty="0">
                <a:solidFill>
                  <a:schemeClr val="tx1"/>
                </a:solidFill>
              </a:rPr>
              <a:t>试验前</a:t>
            </a:r>
            <a:r>
              <a:rPr lang="zh-CN" altLang="en-US" sz="3600" i="0" dirty="0">
                <a:solidFill>
                  <a:srgbClr val="FF0000"/>
                </a:solidFill>
              </a:rPr>
              <a:t>不能</a:t>
            </a:r>
            <a:r>
              <a:rPr lang="zh-CN" altLang="en-US" sz="3600" i="0" dirty="0">
                <a:solidFill>
                  <a:schemeClr val="tx1"/>
                </a:solidFill>
              </a:rPr>
              <a:t>预知出现哪种结果</a:t>
            </a:r>
            <a:r>
              <a:rPr lang="en-US" altLang="zh-CN" sz="3600" i="0" dirty="0">
                <a:solidFill>
                  <a:schemeClr val="tx1"/>
                </a:solidFill>
              </a:rPr>
              <a:t>;</a:t>
            </a:r>
          </a:p>
        </p:txBody>
      </p:sp>
      <p:sp>
        <p:nvSpPr>
          <p:cNvPr id="642061" name="Rectangle 2061"/>
          <p:cNvSpPr>
            <a:spLocks noChangeArrowheads="1"/>
          </p:cNvSpPr>
          <p:nvPr/>
        </p:nvSpPr>
        <p:spPr bwMode="auto">
          <a:xfrm>
            <a:off x="0" y="3276600"/>
            <a:ext cx="8870950" cy="641350"/>
          </a:xfrm>
          <a:prstGeom prst="rect">
            <a:avLst/>
          </a:prstGeom>
          <a:noFill/>
          <a:ln w="9525">
            <a:noFill/>
            <a:miter lim="800000"/>
            <a:headEnd/>
            <a:tailEnd/>
          </a:ln>
        </p:spPr>
        <p:txBody>
          <a:bodyPr wrap="none">
            <a:spAutoFit/>
          </a:bodyPr>
          <a:lstStyle/>
          <a:p>
            <a:pPr algn="l">
              <a:buClr>
                <a:srgbClr val="FFCC00"/>
              </a:buClr>
              <a:buFont typeface="Wingdings" pitchFamily="2" charset="2"/>
              <a:buNone/>
            </a:pPr>
            <a:r>
              <a:rPr lang="zh-CN" altLang="en-US" sz="3600" i="0">
                <a:solidFill>
                  <a:schemeClr val="tx1"/>
                </a:solidFill>
              </a:rPr>
              <a:t>称此试验为简单随机试验，简称</a:t>
            </a:r>
            <a:r>
              <a:rPr lang="zh-CN" altLang="en-US" sz="3600" b="1" i="0">
                <a:solidFill>
                  <a:schemeClr val="accent2"/>
                </a:solidFill>
              </a:rPr>
              <a:t>随机试验。</a:t>
            </a:r>
          </a:p>
        </p:txBody>
      </p:sp>
      <p:sp>
        <p:nvSpPr>
          <p:cNvPr id="642058" name="Text Box 2058"/>
          <p:cNvSpPr txBox="1">
            <a:spLocks noChangeArrowheads="1"/>
          </p:cNvSpPr>
          <p:nvPr/>
        </p:nvSpPr>
        <p:spPr bwMode="auto">
          <a:xfrm>
            <a:off x="381000" y="914400"/>
            <a:ext cx="7391400" cy="641350"/>
          </a:xfrm>
          <a:prstGeom prst="rect">
            <a:avLst/>
          </a:prstGeom>
          <a:noFill/>
          <a:ln w="9525">
            <a:noFill/>
            <a:miter lim="800000"/>
            <a:headEnd/>
            <a:tailEnd/>
          </a:ln>
        </p:spPr>
        <p:txBody>
          <a:bodyPr>
            <a:spAutoFit/>
          </a:bodyPr>
          <a:lstStyle/>
          <a:p>
            <a:pPr algn="l">
              <a:buClr>
                <a:srgbClr val="FFCC00"/>
              </a:buClr>
              <a:buFont typeface="Wingdings" pitchFamily="2" charset="2"/>
              <a:buChar char="q"/>
            </a:pPr>
            <a:r>
              <a:rPr lang="zh-CN" altLang="en-US" sz="3600" i="0" dirty="0">
                <a:solidFill>
                  <a:schemeClr val="tx1"/>
                </a:solidFill>
              </a:rPr>
              <a:t>可在相同的条件下</a:t>
            </a:r>
            <a:r>
              <a:rPr lang="zh-CN" altLang="en-US" sz="3600" i="0" dirty="0">
                <a:solidFill>
                  <a:srgbClr val="FF0000"/>
                </a:solidFill>
              </a:rPr>
              <a:t>重复</a:t>
            </a:r>
            <a:r>
              <a:rPr lang="zh-CN" altLang="en-US" sz="3600" i="0" dirty="0">
                <a:solidFill>
                  <a:schemeClr val="tx1"/>
                </a:solidFill>
              </a:rPr>
              <a:t>进行；</a:t>
            </a:r>
          </a:p>
        </p:txBody>
      </p:sp>
      <p:sp>
        <p:nvSpPr>
          <p:cNvPr id="642062" name="Rectangle 2062"/>
          <p:cNvSpPr>
            <a:spLocks noChangeArrowheads="1"/>
          </p:cNvSpPr>
          <p:nvPr/>
        </p:nvSpPr>
        <p:spPr bwMode="auto">
          <a:xfrm>
            <a:off x="228600" y="381000"/>
            <a:ext cx="4343400" cy="641350"/>
          </a:xfrm>
          <a:prstGeom prst="rect">
            <a:avLst/>
          </a:prstGeom>
          <a:noFill/>
          <a:ln w="9525">
            <a:noFill/>
            <a:miter lim="800000"/>
            <a:headEnd/>
            <a:tailEnd/>
          </a:ln>
        </p:spPr>
        <p:txBody>
          <a:bodyPr>
            <a:spAutoFit/>
          </a:bodyPr>
          <a:lstStyle/>
          <a:p>
            <a:pPr algn="l"/>
            <a:r>
              <a:rPr lang="zh-CN" altLang="en-US" sz="3600" i="0">
                <a:solidFill>
                  <a:schemeClr val="accent2"/>
                </a:solidFill>
                <a:latin typeface="楷体_GB2312" pitchFamily="49" charset="-122"/>
              </a:rPr>
              <a:t>定义</a:t>
            </a:r>
            <a:r>
              <a:rPr lang="en-US" altLang="zh-CN" sz="3600" i="0" dirty="0">
                <a:solidFill>
                  <a:schemeClr val="tx1"/>
                </a:solidFill>
                <a:latin typeface="楷体_GB2312" pitchFamily="49" charset="-122"/>
              </a:rPr>
              <a:t>:</a:t>
            </a:r>
            <a:r>
              <a:rPr lang="zh-CN" altLang="en-US" sz="3600" i="0">
                <a:solidFill>
                  <a:schemeClr val="tx1"/>
                </a:solidFill>
                <a:latin typeface="楷体_GB2312" pitchFamily="49" charset="-122"/>
              </a:rPr>
              <a:t>若试验满足</a:t>
            </a:r>
          </a:p>
        </p:txBody>
      </p:sp>
      <p:sp>
        <p:nvSpPr>
          <p:cNvPr id="642064" name="Rectangle 2064"/>
          <p:cNvSpPr>
            <a:spLocks noChangeArrowheads="1"/>
          </p:cNvSpPr>
          <p:nvPr/>
        </p:nvSpPr>
        <p:spPr bwMode="auto">
          <a:xfrm>
            <a:off x="228600" y="5410200"/>
            <a:ext cx="8915400" cy="1190625"/>
          </a:xfrm>
          <a:prstGeom prst="rect">
            <a:avLst/>
          </a:prstGeom>
          <a:noFill/>
          <a:ln w="9525">
            <a:noFill/>
            <a:miter lim="800000"/>
            <a:headEnd/>
            <a:tailEnd/>
          </a:ln>
        </p:spPr>
        <p:txBody>
          <a:bodyPr>
            <a:spAutoFit/>
          </a:bodyPr>
          <a:lstStyle/>
          <a:p>
            <a:pPr algn="l"/>
            <a:r>
              <a:rPr lang="zh-CN" altLang="en-US" sz="3600" i="0">
                <a:solidFill>
                  <a:schemeClr val="tx1"/>
                </a:solidFill>
                <a:latin typeface="楷体_GB2312" pitchFamily="49" charset="-122"/>
              </a:rPr>
              <a:t>事件，简称为事件。用大写字母</a:t>
            </a:r>
            <a:r>
              <a:rPr lang="en-US" altLang="zh-CN" sz="3600" i="0" dirty="0">
                <a:solidFill>
                  <a:schemeClr val="tx1"/>
                </a:solidFill>
                <a:latin typeface="楷体_GB2312" pitchFamily="49" charset="-122"/>
              </a:rPr>
              <a:t>A</a:t>
            </a:r>
            <a:r>
              <a:rPr lang="zh-CN" altLang="en-US" sz="3600" i="0">
                <a:solidFill>
                  <a:schemeClr val="tx1"/>
                </a:solidFill>
                <a:latin typeface="楷体_GB2312" pitchFamily="49" charset="-122"/>
              </a:rPr>
              <a:t>，</a:t>
            </a:r>
            <a:r>
              <a:rPr lang="en-US" altLang="zh-CN" sz="3600" i="0" dirty="0">
                <a:solidFill>
                  <a:schemeClr val="tx1"/>
                </a:solidFill>
                <a:latin typeface="楷体_GB2312" pitchFamily="49" charset="-122"/>
              </a:rPr>
              <a:t>B</a:t>
            </a:r>
            <a:r>
              <a:rPr lang="zh-CN" altLang="en-US" sz="3600" i="0">
                <a:solidFill>
                  <a:schemeClr val="tx1"/>
                </a:solidFill>
                <a:latin typeface="楷体_GB2312" pitchFamily="49" charset="-122"/>
              </a:rPr>
              <a:t>，</a:t>
            </a:r>
            <a:r>
              <a:rPr lang="en-US" altLang="zh-CN" sz="3600" i="0" dirty="0">
                <a:solidFill>
                  <a:schemeClr val="tx1"/>
                </a:solidFill>
                <a:latin typeface="楷体_GB2312" pitchFamily="49" charset="-122"/>
              </a:rPr>
              <a:t>C</a:t>
            </a:r>
            <a:r>
              <a:rPr lang="zh-CN" altLang="en-US" sz="3600" i="0">
                <a:solidFill>
                  <a:schemeClr val="tx1"/>
                </a:solidFill>
                <a:latin typeface="楷体_GB2312" pitchFamily="49" charset="-122"/>
              </a:rPr>
              <a:t>等</a:t>
            </a:r>
          </a:p>
          <a:p>
            <a:pPr algn="l"/>
            <a:r>
              <a:rPr lang="zh-CN" altLang="en-US" sz="3600" i="0">
                <a:solidFill>
                  <a:schemeClr val="tx1"/>
                </a:solidFill>
                <a:latin typeface="楷体_GB2312" pitchFamily="49" charset="-122"/>
              </a:rPr>
              <a:t>表示</a:t>
            </a:r>
            <a:r>
              <a:rPr lang="en-US" altLang="zh-CN" sz="3600" i="0" dirty="0">
                <a:solidFill>
                  <a:schemeClr val="tx1"/>
                </a:solidFill>
                <a:latin typeface="楷体_GB2312" pitchFamily="49" charset="-122"/>
              </a:rPr>
              <a:t>.</a:t>
            </a:r>
          </a:p>
        </p:txBody>
      </p:sp>
      <p:sp>
        <p:nvSpPr>
          <p:cNvPr id="642065" name="Rectangle 2065"/>
          <p:cNvSpPr>
            <a:spLocks noChangeArrowheads="1"/>
          </p:cNvSpPr>
          <p:nvPr/>
        </p:nvSpPr>
        <p:spPr bwMode="auto">
          <a:xfrm>
            <a:off x="0" y="4114800"/>
            <a:ext cx="2927350" cy="641350"/>
          </a:xfrm>
          <a:prstGeom prst="rect">
            <a:avLst/>
          </a:prstGeom>
          <a:noFill/>
          <a:ln w="9525">
            <a:noFill/>
            <a:miter lim="800000"/>
            <a:headEnd/>
            <a:tailEnd/>
          </a:ln>
        </p:spPr>
        <p:txBody>
          <a:bodyPr wrap="none">
            <a:spAutoFit/>
          </a:bodyPr>
          <a:lstStyle/>
          <a:p>
            <a:pPr algn="l"/>
            <a:r>
              <a:rPr lang="en-US" altLang="zh-CN" sz="3600" i="0" dirty="0">
                <a:solidFill>
                  <a:schemeClr val="tx1"/>
                </a:solidFill>
                <a:latin typeface="楷体_GB2312" pitchFamily="49" charset="-122"/>
              </a:rPr>
              <a:t>III.</a:t>
            </a:r>
            <a:r>
              <a:rPr lang="zh-CN" altLang="en-US" sz="3600" i="0">
                <a:solidFill>
                  <a:schemeClr val="tx1"/>
                </a:solidFill>
                <a:latin typeface="楷体_GB2312" pitchFamily="49" charset="-122"/>
              </a:rPr>
              <a:t>随机事件</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42050"/>
                                        </p:tgtEl>
                                        <p:attrNameLst>
                                          <p:attrName>style.visibility</p:attrName>
                                        </p:attrNameLst>
                                      </p:cBhvr>
                                      <p:to>
                                        <p:strVal val="visible"/>
                                      </p:to>
                                    </p:set>
                                    <p:anim calcmode="lin" valueType="num">
                                      <p:cBhvr additive="base">
                                        <p:cTn id="7" dur="500" fill="hold"/>
                                        <p:tgtEl>
                                          <p:spTgt spid="642050"/>
                                        </p:tgtEl>
                                        <p:attrNameLst>
                                          <p:attrName>ppt_x</p:attrName>
                                        </p:attrNameLst>
                                      </p:cBhvr>
                                      <p:tavLst>
                                        <p:tav tm="0">
                                          <p:val>
                                            <p:strVal val="0-#ppt_w/2"/>
                                          </p:val>
                                        </p:tav>
                                        <p:tav tm="100000">
                                          <p:val>
                                            <p:strVal val="#ppt_x"/>
                                          </p:val>
                                        </p:tav>
                                      </p:tavLst>
                                    </p:anim>
                                    <p:anim calcmode="lin" valueType="num">
                                      <p:cBhvr additive="base">
                                        <p:cTn id="8" dur="500" fill="hold"/>
                                        <p:tgtEl>
                                          <p:spTgt spid="64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2058"/>
                                        </p:tgtEl>
                                        <p:attrNameLst>
                                          <p:attrName>style.visibility</p:attrName>
                                        </p:attrNameLst>
                                      </p:cBhvr>
                                      <p:to>
                                        <p:strVal val="visible"/>
                                      </p:to>
                                    </p:set>
                                    <p:anim calcmode="lin" valueType="num">
                                      <p:cBhvr additive="base">
                                        <p:cTn id="13" dur="500" fill="hold"/>
                                        <p:tgtEl>
                                          <p:spTgt spid="642058"/>
                                        </p:tgtEl>
                                        <p:attrNameLst>
                                          <p:attrName>ppt_x</p:attrName>
                                        </p:attrNameLst>
                                      </p:cBhvr>
                                      <p:tavLst>
                                        <p:tav tm="0">
                                          <p:val>
                                            <p:strVal val="0-#ppt_w/2"/>
                                          </p:val>
                                        </p:tav>
                                        <p:tav tm="100000">
                                          <p:val>
                                            <p:strVal val="#ppt_x"/>
                                          </p:val>
                                        </p:tav>
                                      </p:tavLst>
                                    </p:anim>
                                    <p:anim calcmode="lin" valueType="num">
                                      <p:cBhvr additive="base">
                                        <p:cTn id="14" dur="500" fill="hold"/>
                                        <p:tgtEl>
                                          <p:spTgt spid="6420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2059"/>
                                        </p:tgtEl>
                                        <p:attrNameLst>
                                          <p:attrName>style.visibility</p:attrName>
                                        </p:attrNameLst>
                                      </p:cBhvr>
                                      <p:to>
                                        <p:strVal val="visible"/>
                                      </p:to>
                                    </p:set>
                                    <p:anim calcmode="lin" valueType="num">
                                      <p:cBhvr additive="base">
                                        <p:cTn id="19" dur="500" fill="hold"/>
                                        <p:tgtEl>
                                          <p:spTgt spid="642059"/>
                                        </p:tgtEl>
                                        <p:attrNameLst>
                                          <p:attrName>ppt_x</p:attrName>
                                        </p:attrNameLst>
                                      </p:cBhvr>
                                      <p:tavLst>
                                        <p:tav tm="0">
                                          <p:val>
                                            <p:strVal val="0-#ppt_w/2"/>
                                          </p:val>
                                        </p:tav>
                                        <p:tav tm="100000">
                                          <p:val>
                                            <p:strVal val="#ppt_x"/>
                                          </p:val>
                                        </p:tav>
                                      </p:tavLst>
                                    </p:anim>
                                    <p:anim calcmode="lin" valueType="num">
                                      <p:cBhvr additive="base">
                                        <p:cTn id="20" dur="500" fill="hold"/>
                                        <p:tgtEl>
                                          <p:spTgt spid="6420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2060"/>
                                        </p:tgtEl>
                                        <p:attrNameLst>
                                          <p:attrName>style.visibility</p:attrName>
                                        </p:attrNameLst>
                                      </p:cBhvr>
                                      <p:to>
                                        <p:strVal val="visible"/>
                                      </p:to>
                                    </p:set>
                                    <p:anim calcmode="lin" valueType="num">
                                      <p:cBhvr additive="base">
                                        <p:cTn id="25" dur="500" fill="hold"/>
                                        <p:tgtEl>
                                          <p:spTgt spid="642060"/>
                                        </p:tgtEl>
                                        <p:attrNameLst>
                                          <p:attrName>ppt_x</p:attrName>
                                        </p:attrNameLst>
                                      </p:cBhvr>
                                      <p:tavLst>
                                        <p:tav tm="0">
                                          <p:val>
                                            <p:strVal val="0-#ppt_w/2"/>
                                          </p:val>
                                        </p:tav>
                                        <p:tav tm="100000">
                                          <p:val>
                                            <p:strVal val="#ppt_x"/>
                                          </p:val>
                                        </p:tav>
                                      </p:tavLst>
                                    </p:anim>
                                    <p:anim calcmode="lin" valueType="num">
                                      <p:cBhvr additive="base">
                                        <p:cTn id="26" dur="500" fill="hold"/>
                                        <p:tgtEl>
                                          <p:spTgt spid="6420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2061"/>
                                        </p:tgtEl>
                                        <p:attrNameLst>
                                          <p:attrName>style.visibility</p:attrName>
                                        </p:attrNameLst>
                                      </p:cBhvr>
                                      <p:to>
                                        <p:strVal val="visible"/>
                                      </p:to>
                                    </p:set>
                                    <p:anim calcmode="lin" valueType="num">
                                      <p:cBhvr additive="base">
                                        <p:cTn id="31" dur="500" fill="hold"/>
                                        <p:tgtEl>
                                          <p:spTgt spid="642061"/>
                                        </p:tgtEl>
                                        <p:attrNameLst>
                                          <p:attrName>ppt_x</p:attrName>
                                        </p:attrNameLst>
                                      </p:cBhvr>
                                      <p:tavLst>
                                        <p:tav tm="0">
                                          <p:val>
                                            <p:strVal val="0-#ppt_w/2"/>
                                          </p:val>
                                        </p:tav>
                                        <p:tav tm="100000">
                                          <p:val>
                                            <p:strVal val="#ppt_x"/>
                                          </p:val>
                                        </p:tav>
                                      </p:tavLst>
                                    </p:anim>
                                    <p:anim calcmode="lin" valueType="num">
                                      <p:cBhvr additive="base">
                                        <p:cTn id="32" dur="500" fill="hold"/>
                                        <p:tgtEl>
                                          <p:spTgt spid="64206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2062"/>
                                        </p:tgtEl>
                                        <p:attrNameLst>
                                          <p:attrName>style.visibility</p:attrName>
                                        </p:attrNameLst>
                                      </p:cBhvr>
                                      <p:to>
                                        <p:strVal val="visible"/>
                                      </p:to>
                                    </p:set>
                                    <p:anim calcmode="lin" valueType="num">
                                      <p:cBhvr additive="base">
                                        <p:cTn id="37" dur="500" fill="hold"/>
                                        <p:tgtEl>
                                          <p:spTgt spid="642062"/>
                                        </p:tgtEl>
                                        <p:attrNameLst>
                                          <p:attrName>ppt_x</p:attrName>
                                        </p:attrNameLst>
                                      </p:cBhvr>
                                      <p:tavLst>
                                        <p:tav tm="0">
                                          <p:val>
                                            <p:strVal val="0-#ppt_w/2"/>
                                          </p:val>
                                        </p:tav>
                                        <p:tav tm="100000">
                                          <p:val>
                                            <p:strVal val="#ppt_x"/>
                                          </p:val>
                                        </p:tav>
                                      </p:tavLst>
                                    </p:anim>
                                    <p:anim calcmode="lin" valueType="num">
                                      <p:cBhvr additive="base">
                                        <p:cTn id="38" dur="500" fill="hold"/>
                                        <p:tgtEl>
                                          <p:spTgt spid="64206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2065"/>
                                        </p:tgtEl>
                                        <p:attrNameLst>
                                          <p:attrName>style.visibility</p:attrName>
                                        </p:attrNameLst>
                                      </p:cBhvr>
                                      <p:to>
                                        <p:strVal val="visible"/>
                                      </p:to>
                                    </p:set>
                                    <p:anim calcmode="lin" valueType="num">
                                      <p:cBhvr additive="base">
                                        <p:cTn id="43" dur="500" fill="hold"/>
                                        <p:tgtEl>
                                          <p:spTgt spid="642065"/>
                                        </p:tgtEl>
                                        <p:attrNameLst>
                                          <p:attrName>ppt_x</p:attrName>
                                        </p:attrNameLst>
                                      </p:cBhvr>
                                      <p:tavLst>
                                        <p:tav tm="0">
                                          <p:val>
                                            <p:strVal val="0-#ppt_w/2"/>
                                          </p:val>
                                        </p:tav>
                                        <p:tav tm="100000">
                                          <p:val>
                                            <p:strVal val="#ppt_x"/>
                                          </p:val>
                                        </p:tav>
                                      </p:tavLst>
                                    </p:anim>
                                    <p:anim calcmode="lin" valueType="num">
                                      <p:cBhvr additive="base">
                                        <p:cTn id="44" dur="500" fill="hold"/>
                                        <p:tgtEl>
                                          <p:spTgt spid="64206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2055"/>
                                        </p:tgtEl>
                                        <p:attrNameLst>
                                          <p:attrName>style.visibility</p:attrName>
                                        </p:attrNameLst>
                                      </p:cBhvr>
                                      <p:to>
                                        <p:strVal val="visible"/>
                                      </p:to>
                                    </p:set>
                                    <p:anim calcmode="lin" valueType="num">
                                      <p:cBhvr additive="base">
                                        <p:cTn id="49" dur="500" fill="hold"/>
                                        <p:tgtEl>
                                          <p:spTgt spid="642055"/>
                                        </p:tgtEl>
                                        <p:attrNameLst>
                                          <p:attrName>ppt_x</p:attrName>
                                        </p:attrNameLst>
                                      </p:cBhvr>
                                      <p:tavLst>
                                        <p:tav tm="0">
                                          <p:val>
                                            <p:strVal val="0-#ppt_w/2"/>
                                          </p:val>
                                        </p:tav>
                                        <p:tav tm="100000">
                                          <p:val>
                                            <p:strVal val="#ppt_x"/>
                                          </p:val>
                                        </p:tav>
                                      </p:tavLst>
                                    </p:anim>
                                    <p:anim calcmode="lin" valueType="num">
                                      <p:cBhvr additive="base">
                                        <p:cTn id="50" dur="500" fill="hold"/>
                                        <p:tgtEl>
                                          <p:spTgt spid="64205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2064"/>
                                        </p:tgtEl>
                                        <p:attrNameLst>
                                          <p:attrName>style.visibility</p:attrName>
                                        </p:attrNameLst>
                                      </p:cBhvr>
                                      <p:to>
                                        <p:strVal val="visible"/>
                                      </p:to>
                                    </p:set>
                                    <p:anim calcmode="lin" valueType="num">
                                      <p:cBhvr additive="base">
                                        <p:cTn id="55" dur="500" fill="hold"/>
                                        <p:tgtEl>
                                          <p:spTgt spid="642064"/>
                                        </p:tgtEl>
                                        <p:attrNameLst>
                                          <p:attrName>ppt_x</p:attrName>
                                        </p:attrNameLst>
                                      </p:cBhvr>
                                      <p:tavLst>
                                        <p:tav tm="0">
                                          <p:val>
                                            <p:strVal val="0-#ppt_w/2"/>
                                          </p:val>
                                        </p:tav>
                                        <p:tav tm="100000">
                                          <p:val>
                                            <p:strVal val="#ppt_x"/>
                                          </p:val>
                                        </p:tav>
                                      </p:tavLst>
                                    </p:anim>
                                    <p:anim calcmode="lin" valueType="num">
                                      <p:cBhvr additive="base">
                                        <p:cTn id="56" dur="500" fill="hold"/>
                                        <p:tgtEl>
                                          <p:spTgt spid="642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utoUpdateAnimBg="0"/>
      <p:bldP spid="642055" grpId="0" autoUpdateAnimBg="0"/>
      <p:bldP spid="642059" grpId="0" autoUpdateAnimBg="0"/>
      <p:bldP spid="642060" grpId="0" autoUpdateAnimBg="0"/>
      <p:bldP spid="642061" grpId="0" autoUpdateAnimBg="0"/>
      <p:bldP spid="642058" grpId="0" autoUpdateAnimBg="0"/>
      <p:bldP spid="642062" grpId="0" autoUpdateAnimBg="0"/>
      <p:bldP spid="642064" grpId="0" autoUpdateAnimBg="0"/>
      <p:bldP spid="642065"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49" name="Rectangle 25"/>
          <p:cNvSpPr>
            <a:spLocks noChangeArrowheads="1"/>
          </p:cNvSpPr>
          <p:nvPr/>
        </p:nvSpPr>
        <p:spPr bwMode="auto">
          <a:xfrm>
            <a:off x="976313" y="620713"/>
            <a:ext cx="4608512" cy="579437"/>
          </a:xfrm>
          <a:prstGeom prst="rect">
            <a:avLst/>
          </a:prstGeom>
          <a:noFill/>
          <a:ln w="9525">
            <a:noFill/>
            <a:miter lim="800000"/>
            <a:headEnd/>
            <a:tailEnd/>
          </a:ln>
        </p:spPr>
        <p:txBody>
          <a:bodyPr anchor="ctr">
            <a:spAutoFit/>
          </a:bodyPr>
          <a:lstStyle/>
          <a:p>
            <a:pPr algn="ctr"/>
            <a:r>
              <a:rPr lang="zh-CN" altLang="en-US" sz="3200" b="1">
                <a:solidFill>
                  <a:srgbClr val="1C1C1C"/>
                </a:solidFill>
                <a:ea typeface="宋体" pitchFamily="2" charset="-122"/>
              </a:rPr>
              <a:t>例：</a:t>
            </a:r>
            <a:r>
              <a:rPr lang="zh-CN" altLang="zh-CN" sz="3200" b="1">
                <a:solidFill>
                  <a:srgbClr val="1C1C1C"/>
                </a:solidFill>
                <a:ea typeface="宋体" pitchFamily="2" charset="-122"/>
              </a:rPr>
              <a:t>掷一颗均匀骰子</a:t>
            </a:r>
            <a:r>
              <a:rPr lang="zh-CN" altLang="en-US" sz="3200" b="1">
                <a:solidFill>
                  <a:srgbClr val="1C1C1C"/>
                </a:solidFill>
                <a:ea typeface="宋体" pitchFamily="2" charset="-122"/>
              </a:rPr>
              <a:t>，</a:t>
            </a:r>
            <a:r>
              <a:rPr lang="zh-CN" altLang="en-US" sz="3200" b="1">
                <a:solidFill>
                  <a:srgbClr val="000000"/>
                </a:solidFill>
                <a:ea typeface="宋体" pitchFamily="2" charset="-122"/>
              </a:rPr>
              <a:t> </a:t>
            </a:r>
          </a:p>
        </p:txBody>
      </p:sp>
      <p:sp>
        <p:nvSpPr>
          <p:cNvPr id="794650" name="Rectangle 26"/>
          <p:cNvSpPr>
            <a:spLocks noChangeArrowheads="1"/>
          </p:cNvSpPr>
          <p:nvPr/>
        </p:nvSpPr>
        <p:spPr bwMode="auto">
          <a:xfrm>
            <a:off x="3568700" y="1557338"/>
            <a:ext cx="3700463" cy="579437"/>
          </a:xfrm>
          <a:prstGeom prst="rect">
            <a:avLst/>
          </a:prstGeom>
          <a:noFill/>
          <a:ln w="9525">
            <a:noFill/>
            <a:miter lim="800000"/>
            <a:headEnd/>
            <a:tailEnd/>
          </a:ln>
        </p:spPr>
        <p:txBody>
          <a:bodyPr anchor="ctr">
            <a:spAutoFit/>
          </a:bodyPr>
          <a:lstStyle/>
          <a:p>
            <a:pPr algn="ctr"/>
            <a:r>
              <a:rPr lang="zh-CN" altLang="en-US" b="1">
                <a:solidFill>
                  <a:srgbClr val="000000"/>
                </a:solidFill>
                <a:ea typeface="宋体" pitchFamily="2" charset="-122"/>
              </a:rPr>
              <a:t>  </a:t>
            </a:r>
            <a:r>
              <a:rPr lang="en-US" altLang="zh-CN" sz="3200" b="1" i="1">
                <a:solidFill>
                  <a:srgbClr val="1C1C1C"/>
                </a:solidFill>
                <a:ea typeface="宋体" pitchFamily="2" charset="-122"/>
              </a:rPr>
              <a:t>B</a:t>
            </a:r>
            <a:r>
              <a:rPr lang="en-US" altLang="zh-CN" sz="3200" b="1">
                <a:solidFill>
                  <a:srgbClr val="1C1C1C"/>
                </a:solidFill>
                <a:ea typeface="宋体" pitchFamily="2" charset="-122"/>
              </a:rPr>
              <a:t>={</a:t>
            </a:r>
            <a:r>
              <a:rPr lang="zh-CN" altLang="zh-CN" sz="3200" b="1">
                <a:solidFill>
                  <a:srgbClr val="1C1C1C"/>
                </a:solidFill>
                <a:ea typeface="宋体" pitchFamily="2" charset="-122"/>
              </a:rPr>
              <a:t>掷出偶数点}，</a:t>
            </a:r>
            <a:endParaRPr lang="zh-CN" altLang="en-US" sz="3200" b="1">
              <a:solidFill>
                <a:srgbClr val="1C1C1C"/>
              </a:solidFill>
              <a:ea typeface="宋体" pitchFamily="2" charset="-122"/>
            </a:endParaRPr>
          </a:p>
        </p:txBody>
      </p:sp>
      <p:sp>
        <p:nvSpPr>
          <p:cNvPr id="794651" name="Rectangle 27"/>
          <p:cNvSpPr>
            <a:spLocks noChangeArrowheads="1"/>
          </p:cNvSpPr>
          <p:nvPr/>
        </p:nvSpPr>
        <p:spPr bwMode="auto">
          <a:xfrm>
            <a:off x="7169150" y="1557338"/>
            <a:ext cx="1974850" cy="579437"/>
          </a:xfrm>
          <a:prstGeom prst="rect">
            <a:avLst/>
          </a:prstGeom>
          <a:noFill/>
          <a:ln w="9525">
            <a:noFill/>
            <a:miter lim="800000"/>
            <a:headEnd/>
            <a:tailEnd/>
          </a:ln>
        </p:spPr>
        <p:txBody>
          <a:bodyPr anchor="ctr">
            <a:spAutoFit/>
          </a:bodyPr>
          <a:lstStyle/>
          <a:p>
            <a:pPr algn="ctr"/>
            <a:r>
              <a:rPr lang="en-US" altLang="zh-CN" sz="3200" b="1" i="1">
                <a:solidFill>
                  <a:srgbClr val="1C1C1C"/>
                </a:solidFill>
                <a:ea typeface="宋体" pitchFamily="2" charset="-122"/>
              </a:rPr>
              <a:t>P</a:t>
            </a:r>
            <a:r>
              <a:rPr lang="en-US" altLang="zh-CN" sz="3200" b="1">
                <a:solidFill>
                  <a:srgbClr val="1C1C1C"/>
                </a:solidFill>
                <a:ea typeface="宋体" pitchFamily="2" charset="-122"/>
              </a:rPr>
              <a:t>(</a:t>
            </a:r>
            <a:r>
              <a:rPr lang="en-US" altLang="zh-CN" sz="3200" b="1" i="1">
                <a:solidFill>
                  <a:srgbClr val="1C1C1C"/>
                </a:solidFill>
                <a:ea typeface="宋体" pitchFamily="2" charset="-122"/>
              </a:rPr>
              <a:t>A</a:t>
            </a:r>
            <a:r>
              <a:rPr lang="en-US" altLang="zh-CN" sz="3200" b="1">
                <a:solidFill>
                  <a:srgbClr val="1C1C1C"/>
                </a:solidFill>
                <a:ea typeface="宋体" pitchFamily="2" charset="-122"/>
              </a:rPr>
              <a:t>|</a:t>
            </a:r>
            <a:r>
              <a:rPr lang="en-US" altLang="zh-CN" sz="3200" b="1" i="1">
                <a:solidFill>
                  <a:srgbClr val="1C1C1C"/>
                </a:solidFill>
                <a:ea typeface="宋体" pitchFamily="2" charset="-122"/>
              </a:rPr>
              <a:t>B)</a:t>
            </a:r>
            <a:r>
              <a:rPr lang="en-US" altLang="zh-CN" sz="3200" b="1">
                <a:solidFill>
                  <a:srgbClr val="1C1C1C"/>
                </a:solidFill>
                <a:ea typeface="宋体" pitchFamily="2" charset="-122"/>
              </a:rPr>
              <a:t>=</a:t>
            </a:r>
            <a:r>
              <a:rPr lang="zh-CN" altLang="en-US" sz="3200" b="1">
                <a:solidFill>
                  <a:srgbClr val="1C1C1C"/>
                </a:solidFill>
                <a:ea typeface="宋体" pitchFamily="2" charset="-122"/>
              </a:rPr>
              <a:t>？</a:t>
            </a:r>
          </a:p>
        </p:txBody>
      </p:sp>
      <p:sp>
        <p:nvSpPr>
          <p:cNvPr id="794665" name="Rectangle 41"/>
          <p:cNvSpPr>
            <a:spLocks noChangeArrowheads="1"/>
          </p:cNvSpPr>
          <p:nvPr/>
        </p:nvSpPr>
        <p:spPr bwMode="auto">
          <a:xfrm>
            <a:off x="900113" y="3716338"/>
            <a:ext cx="6019800" cy="2428875"/>
          </a:xfrm>
          <a:prstGeom prst="rect">
            <a:avLst/>
          </a:prstGeom>
          <a:noFill/>
          <a:ln w="9525">
            <a:noFill/>
            <a:miter lim="800000"/>
            <a:headEnd/>
            <a:tailEnd/>
          </a:ln>
        </p:spPr>
        <p:txBody>
          <a:bodyPr anchor="ctr">
            <a:spAutoFit/>
          </a:bodyPr>
          <a:lstStyle/>
          <a:p>
            <a:pPr>
              <a:lnSpc>
                <a:spcPct val="120000"/>
              </a:lnSpc>
            </a:pPr>
            <a:r>
              <a:rPr lang="zh-CN" altLang="en-US" sz="3200" b="1">
                <a:solidFill>
                  <a:srgbClr val="1C1C1C"/>
                </a:solidFill>
                <a:ea typeface="宋体" pitchFamily="2" charset="-122"/>
              </a:rPr>
              <a:t>     由于已知事件</a:t>
            </a:r>
            <a:r>
              <a:rPr lang="en-US" altLang="zh-CN" sz="3200" b="1" i="1">
                <a:solidFill>
                  <a:srgbClr val="1C1C1C"/>
                </a:solidFill>
                <a:ea typeface="宋体" pitchFamily="2" charset="-122"/>
              </a:rPr>
              <a:t>B</a:t>
            </a:r>
            <a:r>
              <a:rPr lang="zh-CN" altLang="en-US" sz="3200" b="1">
                <a:solidFill>
                  <a:srgbClr val="1C1C1C"/>
                </a:solidFill>
                <a:ea typeface="宋体" pitchFamily="2" charset="-122"/>
              </a:rPr>
              <a:t>已经发生，所以此时试验所有可能结果只有</a:t>
            </a:r>
            <a:r>
              <a:rPr lang="en-US" altLang="zh-CN" sz="3200" b="1">
                <a:solidFill>
                  <a:srgbClr val="1C1C1C"/>
                </a:solidFill>
                <a:ea typeface="宋体" pitchFamily="2" charset="-122"/>
              </a:rPr>
              <a:t>3</a:t>
            </a:r>
            <a:r>
              <a:rPr lang="zh-CN" altLang="en-US" sz="3200" b="1">
                <a:solidFill>
                  <a:srgbClr val="1C1C1C"/>
                </a:solidFill>
                <a:ea typeface="宋体" pitchFamily="2" charset="-122"/>
              </a:rPr>
              <a:t>种，而事件</a:t>
            </a:r>
            <a:r>
              <a:rPr lang="en-US" altLang="zh-CN" sz="3200" b="1">
                <a:solidFill>
                  <a:srgbClr val="1C1C1C"/>
                </a:solidFill>
                <a:ea typeface="宋体" pitchFamily="2" charset="-122"/>
              </a:rPr>
              <a:t>A</a:t>
            </a:r>
            <a:r>
              <a:rPr lang="zh-CN" altLang="en-US" sz="3200" b="1">
                <a:solidFill>
                  <a:srgbClr val="1C1C1C"/>
                </a:solidFill>
                <a:ea typeface="宋体" pitchFamily="2" charset="-122"/>
              </a:rPr>
              <a:t>包含的基本事件只占其中一种，故有</a:t>
            </a:r>
          </a:p>
        </p:txBody>
      </p:sp>
      <p:sp>
        <p:nvSpPr>
          <p:cNvPr id="794666" name="Rectangle 42"/>
          <p:cNvSpPr>
            <a:spLocks noChangeArrowheads="1"/>
          </p:cNvSpPr>
          <p:nvPr/>
        </p:nvSpPr>
        <p:spPr bwMode="auto">
          <a:xfrm>
            <a:off x="2843213" y="6092825"/>
            <a:ext cx="2185987" cy="579438"/>
          </a:xfrm>
          <a:prstGeom prst="rect">
            <a:avLst/>
          </a:prstGeom>
          <a:noFill/>
          <a:ln w="9525">
            <a:noFill/>
            <a:miter lim="800000"/>
            <a:headEnd/>
            <a:tailEnd/>
          </a:ln>
        </p:spPr>
        <p:txBody>
          <a:bodyPr wrap="none" anchor="ctr">
            <a:spAutoFit/>
          </a:bodyPr>
          <a:lstStyle/>
          <a:p>
            <a:pPr algn="ctr"/>
            <a:r>
              <a:rPr lang="en-US" altLang="zh-CN" sz="3200" b="1" i="1">
                <a:solidFill>
                  <a:srgbClr val="000000"/>
                </a:solidFill>
                <a:ea typeface="宋体" pitchFamily="2" charset="-122"/>
              </a:rPr>
              <a:t>P</a:t>
            </a:r>
            <a:r>
              <a:rPr lang="en-US" altLang="zh-CN" sz="3200" b="1">
                <a:solidFill>
                  <a:srgbClr val="000000"/>
                </a:solidFill>
                <a:ea typeface="宋体" pitchFamily="2" charset="-122"/>
              </a:rPr>
              <a:t>(</a:t>
            </a:r>
            <a:r>
              <a:rPr lang="en-US" altLang="zh-CN" sz="3200" b="1" i="1">
                <a:solidFill>
                  <a:srgbClr val="000000"/>
                </a:solidFill>
                <a:ea typeface="宋体" pitchFamily="2" charset="-122"/>
              </a:rPr>
              <a:t>A</a:t>
            </a:r>
            <a:r>
              <a:rPr lang="en-US" altLang="zh-CN" sz="3200" b="1">
                <a:solidFill>
                  <a:srgbClr val="000000"/>
                </a:solidFill>
                <a:ea typeface="宋体" pitchFamily="2" charset="-122"/>
              </a:rPr>
              <a:t>|</a:t>
            </a:r>
            <a:r>
              <a:rPr lang="en-US" altLang="zh-CN" sz="3200" b="1" i="1">
                <a:solidFill>
                  <a:srgbClr val="000000"/>
                </a:solidFill>
                <a:ea typeface="宋体" pitchFamily="2" charset="-122"/>
              </a:rPr>
              <a:t>B</a:t>
            </a:r>
            <a:r>
              <a:rPr lang="en-US" altLang="zh-CN" sz="3200" b="1">
                <a:solidFill>
                  <a:srgbClr val="000000"/>
                </a:solidFill>
                <a:ea typeface="宋体" pitchFamily="2" charset="-122"/>
              </a:rPr>
              <a:t>)= 1/3</a:t>
            </a:r>
          </a:p>
        </p:txBody>
      </p:sp>
      <p:sp>
        <p:nvSpPr>
          <p:cNvPr id="794667" name="Rectangle 43"/>
          <p:cNvSpPr>
            <a:spLocks noChangeArrowheads="1"/>
          </p:cNvSpPr>
          <p:nvPr/>
        </p:nvSpPr>
        <p:spPr bwMode="auto">
          <a:xfrm>
            <a:off x="976313" y="1557338"/>
            <a:ext cx="2879725" cy="579437"/>
          </a:xfrm>
          <a:prstGeom prst="rect">
            <a:avLst/>
          </a:prstGeom>
          <a:noFill/>
          <a:ln w="9525">
            <a:noFill/>
            <a:miter lim="800000"/>
            <a:headEnd/>
            <a:tailEnd/>
          </a:ln>
        </p:spPr>
        <p:txBody>
          <a:bodyPr>
            <a:spAutoFit/>
          </a:bodyPr>
          <a:lstStyle/>
          <a:p>
            <a:r>
              <a:rPr lang="en-US" altLang="zh-CN" sz="3200" b="1" i="1">
                <a:solidFill>
                  <a:srgbClr val="1C1C1C"/>
                </a:solidFill>
                <a:ea typeface="宋体" pitchFamily="2" charset="-122"/>
              </a:rPr>
              <a:t>A</a:t>
            </a:r>
            <a:r>
              <a:rPr lang="en-US" altLang="zh-CN" sz="3200" b="1">
                <a:solidFill>
                  <a:srgbClr val="1C1C1C"/>
                </a:solidFill>
                <a:ea typeface="宋体" pitchFamily="2" charset="-122"/>
              </a:rPr>
              <a:t>={</a:t>
            </a:r>
            <a:r>
              <a:rPr lang="zh-CN" altLang="zh-CN" sz="3200" b="1">
                <a:solidFill>
                  <a:srgbClr val="1C1C1C"/>
                </a:solidFill>
                <a:ea typeface="宋体" pitchFamily="2" charset="-122"/>
              </a:rPr>
              <a:t>掷出2点}</a:t>
            </a:r>
            <a:r>
              <a:rPr lang="zh-CN" altLang="en-US" sz="3200" b="1">
                <a:solidFill>
                  <a:srgbClr val="1C1C1C"/>
                </a:solidFill>
                <a:ea typeface="宋体" pitchFamily="2" charset="-122"/>
              </a:rPr>
              <a:t>，</a:t>
            </a:r>
          </a:p>
        </p:txBody>
      </p:sp>
      <p:sp>
        <p:nvSpPr>
          <p:cNvPr id="794668" name="Text Box 44"/>
          <p:cNvSpPr txBox="1">
            <a:spLocks noChangeArrowheads="1"/>
          </p:cNvSpPr>
          <p:nvPr/>
        </p:nvSpPr>
        <p:spPr bwMode="auto">
          <a:xfrm>
            <a:off x="971550" y="2133600"/>
            <a:ext cx="8424863" cy="1066800"/>
          </a:xfrm>
          <a:prstGeom prst="rect">
            <a:avLst/>
          </a:prstGeom>
          <a:noFill/>
          <a:ln w="9525">
            <a:noFill/>
            <a:miter lim="800000"/>
            <a:headEnd/>
            <a:tailEnd/>
          </a:ln>
        </p:spPr>
        <p:txBody>
          <a:bodyPr>
            <a:spAutoFit/>
          </a:bodyPr>
          <a:lstStyle/>
          <a:p>
            <a:r>
              <a:rPr lang="zh-CN" altLang="en-US" sz="3200" b="1">
                <a:solidFill>
                  <a:srgbClr val="000000"/>
                </a:solidFill>
                <a:ea typeface="宋体" pitchFamily="2" charset="-122"/>
              </a:rPr>
              <a:t>    </a:t>
            </a:r>
            <a:r>
              <a:rPr lang="zh-CN" altLang="en-US" sz="3200" b="1">
                <a:solidFill>
                  <a:srgbClr val="1C1C1C"/>
                </a:solidFill>
                <a:ea typeface="宋体" pitchFamily="2" charset="-122"/>
              </a:rPr>
              <a:t>解：</a:t>
            </a:r>
            <a:r>
              <a:rPr lang="zh-CN" altLang="zh-CN" sz="3200" b="1">
                <a:solidFill>
                  <a:srgbClr val="1C1C1C"/>
                </a:solidFill>
                <a:ea typeface="宋体" pitchFamily="2" charset="-122"/>
              </a:rPr>
              <a:t>掷一颗均匀骰子</a:t>
            </a:r>
            <a:r>
              <a:rPr lang="zh-CN" altLang="en-US" sz="3200" b="1">
                <a:solidFill>
                  <a:srgbClr val="1C1C1C"/>
                </a:solidFill>
                <a:ea typeface="宋体" pitchFamily="2" charset="-122"/>
              </a:rPr>
              <a:t>可能的结果有</a:t>
            </a:r>
            <a:r>
              <a:rPr lang="en-US" altLang="zh-CN" sz="3200" b="1">
                <a:solidFill>
                  <a:srgbClr val="1C1C1C"/>
                </a:solidFill>
                <a:ea typeface="宋体" pitchFamily="2" charset="-122"/>
              </a:rPr>
              <a:t>6</a:t>
            </a:r>
            <a:r>
              <a:rPr lang="zh-CN" altLang="en-US" sz="3200" b="1">
                <a:solidFill>
                  <a:srgbClr val="1C1C1C"/>
                </a:solidFill>
                <a:ea typeface="宋体" pitchFamily="2" charset="-122"/>
              </a:rPr>
              <a:t>种，且它们的出现是等可能的。</a:t>
            </a:r>
          </a:p>
        </p:txBody>
      </p:sp>
      <p:sp>
        <p:nvSpPr>
          <p:cNvPr id="794669" name="Text Box 45"/>
          <p:cNvSpPr txBox="1">
            <a:spLocks noChangeArrowheads="1"/>
          </p:cNvSpPr>
          <p:nvPr/>
        </p:nvSpPr>
        <p:spPr bwMode="auto">
          <a:xfrm>
            <a:off x="2487613" y="3213100"/>
            <a:ext cx="1743075"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en-US" altLang="zh-CN" sz="3200" b="1">
                <a:solidFill>
                  <a:srgbClr val="000000"/>
                </a:solidFill>
                <a:ea typeface="宋体" pitchFamily="2" charset="-122"/>
              </a:rPr>
              <a:t>P(A)=1/6</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94649"/>
                                        </p:tgtEl>
                                        <p:attrNameLst>
                                          <p:attrName>style.visibility</p:attrName>
                                        </p:attrNameLst>
                                      </p:cBhvr>
                                      <p:to>
                                        <p:strVal val="visible"/>
                                      </p:to>
                                    </p:set>
                                    <p:animEffect transition="in" filter="slide(fromTop)">
                                      <p:cBhvr>
                                        <p:cTn id="7" dur="500"/>
                                        <p:tgtEl>
                                          <p:spTgt spid="7946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94667"/>
                                        </p:tgtEl>
                                        <p:attrNameLst>
                                          <p:attrName>style.visibility</p:attrName>
                                        </p:attrNameLst>
                                      </p:cBhvr>
                                      <p:to>
                                        <p:strVal val="visible"/>
                                      </p:to>
                                    </p:set>
                                    <p:animEffect transition="in" filter="slide(fromRight)">
                                      <p:cBhvr>
                                        <p:cTn id="12" dur="500"/>
                                        <p:tgtEl>
                                          <p:spTgt spid="79466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94650"/>
                                        </p:tgtEl>
                                        <p:attrNameLst>
                                          <p:attrName>style.visibility</p:attrName>
                                        </p:attrNameLst>
                                      </p:cBhvr>
                                      <p:to>
                                        <p:strVal val="visible"/>
                                      </p:to>
                                    </p:set>
                                    <p:animEffect transition="in" filter="slide(fromRight)">
                                      <p:cBhvr>
                                        <p:cTn id="17" dur="500"/>
                                        <p:tgtEl>
                                          <p:spTgt spid="79465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794651">
                                            <p:txEl>
                                              <p:pRg st="0" end="0"/>
                                            </p:txEl>
                                          </p:spTgt>
                                        </p:tgtEl>
                                        <p:attrNameLst>
                                          <p:attrName>style.visibility</p:attrName>
                                        </p:attrNameLst>
                                      </p:cBhvr>
                                      <p:to>
                                        <p:strVal val="visible"/>
                                      </p:to>
                                    </p:set>
                                    <p:animEffect transition="in" filter="slide(fromRight)">
                                      <p:cBhvr>
                                        <p:cTn id="22" dur="500"/>
                                        <p:tgtEl>
                                          <p:spTgt spid="79465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94668"/>
                                        </p:tgtEl>
                                        <p:attrNameLst>
                                          <p:attrName>style.visibility</p:attrName>
                                        </p:attrNameLst>
                                      </p:cBhvr>
                                      <p:to>
                                        <p:strVal val="visible"/>
                                      </p:to>
                                    </p:set>
                                    <p:animEffect transition="in" filter="slide(fromRight)">
                                      <p:cBhvr>
                                        <p:cTn id="27" dur="500"/>
                                        <p:tgtEl>
                                          <p:spTgt spid="79466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94669"/>
                                        </p:tgtEl>
                                        <p:attrNameLst>
                                          <p:attrName>style.visibility</p:attrName>
                                        </p:attrNameLst>
                                      </p:cBhvr>
                                      <p:to>
                                        <p:strVal val="visible"/>
                                      </p:to>
                                    </p:set>
                                    <p:animEffect transition="in" filter="slide(fromLeft)">
                                      <p:cBhvr>
                                        <p:cTn id="32" dur="500"/>
                                        <p:tgtEl>
                                          <p:spTgt spid="79466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94665"/>
                                        </p:tgtEl>
                                        <p:attrNameLst>
                                          <p:attrName>style.visibility</p:attrName>
                                        </p:attrNameLst>
                                      </p:cBhvr>
                                      <p:to>
                                        <p:strVal val="visible"/>
                                      </p:to>
                                    </p:set>
                                    <p:animEffect transition="in" filter="slide(fromLeft)">
                                      <p:cBhvr>
                                        <p:cTn id="37" dur="500"/>
                                        <p:tgtEl>
                                          <p:spTgt spid="79466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94666"/>
                                        </p:tgtEl>
                                        <p:attrNameLst>
                                          <p:attrName>style.visibility</p:attrName>
                                        </p:attrNameLst>
                                      </p:cBhvr>
                                      <p:to>
                                        <p:strVal val="visible"/>
                                      </p:to>
                                    </p:set>
                                    <p:animEffect transition="in" filter="slide(fromLeft)">
                                      <p:cBhvr>
                                        <p:cTn id="42" dur="500"/>
                                        <p:tgtEl>
                                          <p:spTgt spid="794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49" grpId="0"/>
      <p:bldP spid="794650" grpId="0"/>
      <p:bldP spid="794665" grpId="0"/>
      <p:bldP spid="794666" grpId="0"/>
      <p:bldP spid="794667" grpId="0"/>
      <p:bldP spid="794668" grpId="0"/>
      <p:bldP spid="79466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7" name="Text Box 5"/>
          <p:cNvSpPr txBox="1">
            <a:spLocks noChangeArrowheads="1"/>
          </p:cNvSpPr>
          <p:nvPr/>
        </p:nvSpPr>
        <p:spPr bwMode="auto">
          <a:xfrm>
            <a:off x="1476375" y="2205038"/>
            <a:ext cx="5075238" cy="579437"/>
          </a:xfrm>
          <a:prstGeom prst="rect">
            <a:avLst/>
          </a:prstGeom>
          <a:noFill/>
          <a:ln w="9525">
            <a:noFill/>
            <a:miter lim="800000"/>
            <a:headEnd/>
            <a:tailEnd/>
          </a:ln>
        </p:spPr>
        <p:txBody>
          <a:bodyPr wrap="none">
            <a:spAutoFit/>
          </a:bodyPr>
          <a:lstStyle/>
          <a:p>
            <a:r>
              <a:rPr lang="zh-CN" altLang="en-US" sz="3200" b="1">
                <a:solidFill>
                  <a:srgbClr val="1C1C1C"/>
                </a:solidFill>
                <a:ea typeface="宋体" pitchFamily="2" charset="-122"/>
              </a:rPr>
              <a:t>    上例中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A</a:t>
            </a:r>
            <a:r>
              <a:rPr lang="en-US" altLang="zh-CN" sz="3200" b="1">
                <a:ea typeface="宋体" pitchFamily="2" charset="-122"/>
              </a:rPr>
              <a:t>|</a:t>
            </a:r>
            <a:r>
              <a:rPr lang="en-US" altLang="zh-CN" sz="3200" b="1" i="1">
                <a:ea typeface="宋体" pitchFamily="2" charset="-122"/>
              </a:rPr>
              <a:t>B</a:t>
            </a:r>
            <a:r>
              <a:rPr lang="en-US" altLang="zh-CN" sz="3200" b="1">
                <a:ea typeface="宋体" pitchFamily="2" charset="-122"/>
              </a:rPr>
              <a:t>) ≠ </a:t>
            </a:r>
            <a:r>
              <a:rPr lang="en-US" altLang="zh-CN" sz="3200" b="1" i="1">
                <a:ea typeface="宋体" pitchFamily="2" charset="-122"/>
              </a:rPr>
              <a:t>P</a:t>
            </a:r>
            <a:r>
              <a:rPr lang="en-US" altLang="zh-CN" sz="3200" b="1">
                <a:ea typeface="宋体" pitchFamily="2" charset="-122"/>
              </a:rPr>
              <a:t>(</a:t>
            </a:r>
            <a:r>
              <a:rPr lang="en-US" altLang="zh-CN" sz="3200" b="1" i="1">
                <a:ea typeface="宋体" pitchFamily="2" charset="-122"/>
              </a:rPr>
              <a:t>A</a:t>
            </a:r>
            <a:r>
              <a:rPr lang="en-US" altLang="zh-CN" sz="3200" b="1">
                <a:ea typeface="宋体" pitchFamily="2" charset="-122"/>
              </a:rPr>
              <a:t>)</a:t>
            </a:r>
            <a:r>
              <a:rPr lang="en-US" altLang="zh-CN" sz="3200" b="1">
                <a:solidFill>
                  <a:srgbClr val="1C1C1C"/>
                </a:solidFill>
                <a:ea typeface="宋体" pitchFamily="2" charset="-122"/>
              </a:rPr>
              <a:t> </a:t>
            </a:r>
          </a:p>
        </p:txBody>
      </p:sp>
      <p:sp>
        <p:nvSpPr>
          <p:cNvPr id="796678" name="Text Box 6"/>
          <p:cNvSpPr txBox="1">
            <a:spLocks noChangeArrowheads="1"/>
          </p:cNvSpPr>
          <p:nvPr/>
        </p:nvSpPr>
        <p:spPr bwMode="auto">
          <a:xfrm>
            <a:off x="1116013" y="3429000"/>
            <a:ext cx="7561262" cy="1066800"/>
          </a:xfrm>
          <a:prstGeom prst="rect">
            <a:avLst/>
          </a:prstGeom>
          <a:noFill/>
          <a:ln w="9525">
            <a:noFill/>
            <a:miter lim="800000"/>
            <a:headEnd/>
            <a:tailEnd/>
          </a:ln>
        </p:spPr>
        <p:txBody>
          <a:bodyPr>
            <a:spAutoFit/>
          </a:bodyPr>
          <a:lstStyle/>
          <a:p>
            <a:r>
              <a:rPr lang="zh-CN" altLang="en-US" sz="3200" b="1">
                <a:solidFill>
                  <a:srgbClr val="1C1C1C"/>
                </a:solidFill>
                <a:ea typeface="宋体" pitchFamily="2" charset="-122"/>
              </a:rPr>
              <a:t>        </a:t>
            </a:r>
            <a:r>
              <a:rPr lang="zh-CN" altLang="en-US" sz="3200" b="1">
                <a:ea typeface="宋体" pitchFamily="2" charset="-122"/>
              </a:rPr>
              <a:t>它们不相等的原因在于“事件</a:t>
            </a:r>
            <a:r>
              <a:rPr lang="en-US" altLang="zh-CN" sz="3200" b="1">
                <a:ea typeface="宋体" pitchFamily="2" charset="-122"/>
              </a:rPr>
              <a:t>B</a:t>
            </a:r>
            <a:r>
              <a:rPr lang="zh-CN" altLang="en-US" sz="3200" b="1">
                <a:ea typeface="宋体" pitchFamily="2" charset="-122"/>
              </a:rPr>
              <a:t>已发生”这个新条件改变了样本空间</a:t>
            </a:r>
            <a:r>
              <a:rPr lang="en-US" altLang="zh-CN" sz="3200" b="1">
                <a:ea typeface="宋体" pitchFamily="2" charset="-122"/>
              </a:rPr>
              <a:t>.</a:t>
            </a:r>
          </a:p>
        </p:txBody>
      </p:sp>
      <p:sp>
        <p:nvSpPr>
          <p:cNvPr id="135172" name="Rectangle 8"/>
          <p:cNvSpPr>
            <a:spLocks noChangeArrowheads="1"/>
          </p:cNvSpPr>
          <p:nvPr/>
        </p:nvSpPr>
        <p:spPr bwMode="auto">
          <a:xfrm>
            <a:off x="1258888" y="692150"/>
            <a:ext cx="2425700"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796677"/>
                                        </p:tgtEl>
                                        <p:attrNameLst>
                                          <p:attrName>style.visibility</p:attrName>
                                        </p:attrNameLst>
                                      </p:cBhvr>
                                      <p:to>
                                        <p:strVal val="visible"/>
                                      </p:to>
                                    </p:set>
                                    <p:animEffect transition="in" filter="slide(fromRight)">
                                      <p:cBhvr>
                                        <p:cTn id="7" dur="500"/>
                                        <p:tgtEl>
                                          <p:spTgt spid="79667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96678"/>
                                        </p:tgtEl>
                                        <p:attrNameLst>
                                          <p:attrName>style.visibility</p:attrName>
                                        </p:attrNameLst>
                                      </p:cBhvr>
                                      <p:to>
                                        <p:strVal val="visible"/>
                                      </p:to>
                                    </p:set>
                                    <p:animEffect transition="in" filter="slide(fromLeft)">
                                      <p:cBhvr>
                                        <p:cTn id="12" dur="500"/>
                                        <p:tgtEl>
                                          <p:spTgt spid="79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7" grpId="0"/>
      <p:bldP spid="79667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698750" y="2852738"/>
            <a:ext cx="2743200" cy="2209800"/>
            <a:chOff x="1584" y="2256"/>
            <a:chExt cx="1728" cy="1392"/>
          </a:xfrm>
        </p:grpSpPr>
        <p:sp>
          <p:nvSpPr>
            <p:cNvPr id="56332" name="Rectangle 30"/>
            <p:cNvSpPr>
              <a:spLocks noChangeArrowheads="1"/>
            </p:cNvSpPr>
            <p:nvPr/>
          </p:nvSpPr>
          <p:spPr bwMode="auto">
            <a:xfrm>
              <a:off x="1584" y="2256"/>
              <a:ext cx="1728" cy="1392"/>
            </a:xfrm>
            <a:prstGeom prst="rect">
              <a:avLst/>
            </a:prstGeom>
            <a:solidFill>
              <a:srgbClr val="00CC99"/>
            </a:solidFill>
            <a:ln w="9525">
              <a:solidFill>
                <a:srgbClr val="000000"/>
              </a:solidFill>
              <a:miter lim="800000"/>
              <a:headEnd/>
              <a:tailEnd/>
            </a:ln>
          </p:spPr>
          <p:txBody>
            <a:bodyPr wrap="none" anchor="ctr"/>
            <a:lstStyle/>
            <a:p>
              <a:endParaRPr lang="zh-CN" altLang="en-US"/>
            </a:p>
          </p:txBody>
        </p:sp>
        <p:sp>
          <p:nvSpPr>
            <p:cNvPr id="56333" name="Oval 31"/>
            <p:cNvSpPr>
              <a:spLocks noChangeArrowheads="1"/>
            </p:cNvSpPr>
            <p:nvPr/>
          </p:nvSpPr>
          <p:spPr bwMode="auto">
            <a:xfrm>
              <a:off x="1872" y="2592"/>
              <a:ext cx="624" cy="624"/>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56334" name="Rectangle 32"/>
            <p:cNvSpPr>
              <a:spLocks noChangeArrowheads="1"/>
            </p:cNvSpPr>
            <p:nvPr/>
          </p:nvSpPr>
          <p:spPr bwMode="auto">
            <a:xfrm>
              <a:off x="2016" y="2736"/>
              <a:ext cx="384" cy="365"/>
            </a:xfrm>
            <a:prstGeom prst="rect">
              <a:avLst/>
            </a:prstGeom>
            <a:noFill/>
            <a:ln w="9525">
              <a:noFill/>
              <a:miter lim="800000"/>
              <a:headEnd/>
              <a:tailEnd/>
            </a:ln>
          </p:spPr>
          <p:txBody>
            <a:bodyPr>
              <a:spAutoFit/>
            </a:bodyPr>
            <a:lstStyle/>
            <a:p>
              <a:r>
                <a:rPr lang="zh-CN" altLang="en-US" sz="3200" b="1" i="1">
                  <a:solidFill>
                    <a:srgbClr val="FFFFFF"/>
                  </a:solidFill>
                  <a:ea typeface="宋体" pitchFamily="2" charset="-122"/>
                </a:rPr>
                <a:t>Ａ</a:t>
              </a:r>
              <a:endParaRPr lang="zh-CN" altLang="en-US" sz="3200" b="1">
                <a:solidFill>
                  <a:srgbClr val="000000"/>
                </a:solidFill>
                <a:ea typeface="宋体" pitchFamily="2" charset="-122"/>
              </a:endParaRPr>
            </a:p>
          </p:txBody>
        </p:sp>
        <p:graphicFrame>
          <p:nvGraphicFramePr>
            <p:cNvPr id="56323" name="Object 33"/>
            <p:cNvGraphicFramePr>
              <a:graphicFrameLocks noChangeAspect="1"/>
            </p:cNvGraphicFramePr>
            <p:nvPr/>
          </p:nvGraphicFramePr>
          <p:xfrm>
            <a:off x="2700" y="3131"/>
            <a:ext cx="312" cy="313"/>
          </p:xfrm>
          <a:graphic>
            <a:graphicData uri="http://schemas.openxmlformats.org/presentationml/2006/ole">
              <p:oleObj spid="_x0000_s56323" name="Equation" r:id="rId4" imgW="164880" imgH="164880" progId="Equation.3">
                <p:embed/>
              </p:oleObj>
            </a:graphicData>
          </a:graphic>
        </p:graphicFrame>
      </p:grpSp>
      <p:sp>
        <p:nvSpPr>
          <p:cNvPr id="798754" name="AutoShape 34"/>
          <p:cNvSpPr>
            <a:spLocks noChangeArrowheads="1"/>
          </p:cNvSpPr>
          <p:nvPr/>
        </p:nvSpPr>
        <p:spPr bwMode="auto">
          <a:xfrm>
            <a:off x="5311775" y="304800"/>
            <a:ext cx="3657600" cy="1900238"/>
          </a:xfrm>
          <a:prstGeom prst="wedgeRoundRectCallout">
            <a:avLst>
              <a:gd name="adj1" fmla="val -64972"/>
              <a:gd name="adj2" fmla="val 118505"/>
              <a:gd name="adj3" fmla="val 16667"/>
            </a:avLst>
          </a:prstGeom>
          <a:solidFill>
            <a:srgbClr val="00CC99"/>
          </a:solidFill>
          <a:ln w="9525">
            <a:solidFill>
              <a:srgbClr val="000000"/>
            </a:solidFill>
            <a:miter lim="800000"/>
            <a:headEnd/>
            <a:tailEnd/>
          </a:ln>
        </p:spPr>
        <p:txBody>
          <a:bodyPr wrap="none" anchor="ctr"/>
          <a:lstStyle/>
          <a:p>
            <a:pPr algn="ctr"/>
            <a:r>
              <a:rPr lang="zh-CN" altLang="en-US" sz="3200" b="1">
                <a:solidFill>
                  <a:srgbClr val="000000"/>
                </a:solidFill>
                <a:ea typeface="宋体" pitchFamily="2" charset="-122"/>
              </a:rPr>
              <a:t>设边长为</a:t>
            </a:r>
            <a:r>
              <a:rPr lang="en-US" altLang="zh-CN" sz="3200" b="1">
                <a:solidFill>
                  <a:srgbClr val="000000"/>
                </a:solidFill>
                <a:ea typeface="宋体" pitchFamily="2" charset="-122"/>
              </a:rPr>
              <a:t>1</a:t>
            </a:r>
            <a:r>
              <a:rPr lang="zh-CN" altLang="en-US" sz="3200" b="1">
                <a:solidFill>
                  <a:srgbClr val="000000"/>
                </a:solidFill>
                <a:ea typeface="宋体" pitchFamily="2" charset="-122"/>
              </a:rPr>
              <a:t>个单位</a:t>
            </a:r>
          </a:p>
          <a:p>
            <a:pPr algn="ctr"/>
            <a:r>
              <a:rPr lang="zh-CN" altLang="en-US" sz="3200" b="1">
                <a:solidFill>
                  <a:srgbClr val="000000"/>
                </a:solidFill>
                <a:ea typeface="宋体" pitchFamily="2" charset="-122"/>
              </a:rPr>
              <a:t>的正方形的面积</a:t>
            </a:r>
          </a:p>
          <a:p>
            <a:pPr algn="ctr"/>
            <a:r>
              <a:rPr lang="zh-CN" altLang="en-US" sz="3200" b="1">
                <a:solidFill>
                  <a:srgbClr val="000000"/>
                </a:solidFill>
                <a:ea typeface="宋体" pitchFamily="2" charset="-122"/>
              </a:rPr>
              <a:t>表示样本空间</a:t>
            </a:r>
            <a:endParaRPr lang="en-US" altLang="zh-CN" sz="3200" b="1">
              <a:solidFill>
                <a:srgbClr val="000000"/>
              </a:solidFill>
              <a:ea typeface="宋体" pitchFamily="2" charset="-122"/>
            </a:endParaRPr>
          </a:p>
        </p:txBody>
      </p:sp>
      <p:sp>
        <p:nvSpPr>
          <p:cNvPr id="798755" name="AutoShape 35"/>
          <p:cNvSpPr>
            <a:spLocks noChangeArrowheads="1"/>
          </p:cNvSpPr>
          <p:nvPr/>
        </p:nvSpPr>
        <p:spPr bwMode="auto">
          <a:xfrm flipH="1">
            <a:off x="827088" y="549275"/>
            <a:ext cx="3429000" cy="2016125"/>
          </a:xfrm>
          <a:prstGeom prst="wedgeEllipseCallout">
            <a:avLst>
              <a:gd name="adj1" fmla="val -22963"/>
              <a:gd name="adj2" fmla="val 114801"/>
            </a:avLst>
          </a:prstGeom>
          <a:solidFill>
            <a:srgbClr val="FF3300"/>
          </a:solidFill>
          <a:ln w="9525">
            <a:solidFill>
              <a:srgbClr val="000000"/>
            </a:solidFill>
            <a:miter lim="800000"/>
            <a:headEnd/>
            <a:tailEnd/>
          </a:ln>
        </p:spPr>
        <p:txBody>
          <a:bodyPr wrap="none" anchor="ctr"/>
          <a:lstStyle/>
          <a:p>
            <a:r>
              <a:rPr lang="zh-CN" altLang="en-US" b="1">
                <a:solidFill>
                  <a:srgbClr val="000000"/>
                </a:solidFill>
                <a:ea typeface="宋体" pitchFamily="2" charset="-122"/>
              </a:rPr>
              <a:t>其中封闭曲线</a:t>
            </a:r>
          </a:p>
          <a:p>
            <a:r>
              <a:rPr lang="zh-CN" altLang="en-US" b="1">
                <a:solidFill>
                  <a:srgbClr val="000000"/>
                </a:solidFill>
                <a:ea typeface="宋体" pitchFamily="2" charset="-122"/>
              </a:rPr>
              <a:t>围成的一切点</a:t>
            </a:r>
          </a:p>
          <a:p>
            <a:r>
              <a:rPr lang="zh-CN" altLang="en-US" b="1">
                <a:solidFill>
                  <a:srgbClr val="000000"/>
                </a:solidFill>
                <a:ea typeface="宋体" pitchFamily="2" charset="-122"/>
              </a:rPr>
              <a:t>的集合表示事件</a:t>
            </a:r>
            <a:endParaRPr lang="zh-CN" altLang="en-US" sz="3200" b="1">
              <a:solidFill>
                <a:srgbClr val="000000"/>
              </a:solidFill>
              <a:ea typeface="宋体" pitchFamily="2" charset="-122"/>
            </a:endParaRPr>
          </a:p>
          <a:p>
            <a:r>
              <a:rPr lang="zh-CN" altLang="en-US" sz="3200" b="1">
                <a:solidFill>
                  <a:srgbClr val="000000"/>
                </a:solidFill>
                <a:ea typeface="宋体" pitchFamily="2" charset="-122"/>
              </a:rPr>
              <a:t>          </a:t>
            </a:r>
            <a:r>
              <a:rPr lang="en-US" altLang="zh-CN" sz="3200" b="1" i="1">
                <a:solidFill>
                  <a:srgbClr val="000000"/>
                </a:solidFill>
                <a:ea typeface="宋体" pitchFamily="2" charset="-122"/>
              </a:rPr>
              <a:t>A</a:t>
            </a:r>
            <a:endParaRPr lang="en-US" altLang="zh-CN" sz="3200" b="1">
              <a:solidFill>
                <a:srgbClr val="000000"/>
              </a:solidFill>
              <a:ea typeface="宋体" pitchFamily="2" charset="-122"/>
            </a:endParaRPr>
          </a:p>
        </p:txBody>
      </p:sp>
      <p:sp>
        <p:nvSpPr>
          <p:cNvPr id="798756" name="AutoShape 36"/>
          <p:cNvSpPr>
            <a:spLocks/>
          </p:cNvSpPr>
          <p:nvPr/>
        </p:nvSpPr>
        <p:spPr bwMode="auto">
          <a:xfrm>
            <a:off x="6802438" y="3033713"/>
            <a:ext cx="2057400" cy="2051050"/>
          </a:xfrm>
          <a:prstGeom prst="borderCallout1">
            <a:avLst>
              <a:gd name="adj1" fmla="val -3713"/>
              <a:gd name="adj2" fmla="val 94444"/>
              <a:gd name="adj3" fmla="val -3713"/>
              <a:gd name="adj4" fmla="val 32407"/>
            </a:avLst>
          </a:prstGeom>
          <a:solidFill>
            <a:srgbClr val="3333CC"/>
          </a:solidFill>
          <a:ln w="9525">
            <a:solidFill>
              <a:srgbClr val="000000"/>
            </a:solidFill>
            <a:miter lim="800000"/>
            <a:headEnd/>
            <a:tailEnd/>
          </a:ln>
        </p:spPr>
        <p:txBody>
          <a:bodyPr>
            <a:spAutoFit/>
          </a:bodyPr>
          <a:lstStyle/>
          <a:p>
            <a:r>
              <a:rPr lang="zh-CN" altLang="en-US" sz="3200" b="1">
                <a:solidFill>
                  <a:srgbClr val="000000"/>
                </a:solidFill>
                <a:ea typeface="宋体" pitchFamily="2" charset="-122"/>
              </a:rPr>
              <a:t>把图形的面积理解为相应事件的概率　　　　</a:t>
            </a:r>
          </a:p>
        </p:txBody>
      </p:sp>
      <p:sp>
        <p:nvSpPr>
          <p:cNvPr id="798757" name="Text Box 37"/>
          <p:cNvSpPr txBox="1">
            <a:spLocks noChangeArrowheads="1"/>
          </p:cNvSpPr>
          <p:nvPr/>
        </p:nvSpPr>
        <p:spPr bwMode="auto">
          <a:xfrm>
            <a:off x="1185863" y="5661025"/>
            <a:ext cx="1935162"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zh-CN" altLang="en-US" sz="3200" b="1">
                <a:solidFill>
                  <a:srgbClr val="000000"/>
                </a:solidFill>
                <a:ea typeface="宋体" pitchFamily="2" charset="-122"/>
              </a:rPr>
              <a:t>则   </a:t>
            </a:r>
            <a:r>
              <a:rPr lang="en-US" altLang="zh-CN" sz="3200" b="1">
                <a:solidFill>
                  <a:srgbClr val="000000"/>
                </a:solidFill>
                <a:ea typeface="宋体" pitchFamily="2" charset="-122"/>
              </a:rPr>
              <a:t>P(A)=</a:t>
            </a:r>
          </a:p>
        </p:txBody>
      </p:sp>
      <p:sp>
        <p:nvSpPr>
          <p:cNvPr id="798758" name="Text Box 38"/>
          <p:cNvSpPr txBox="1">
            <a:spLocks noChangeArrowheads="1"/>
          </p:cNvSpPr>
          <p:nvPr/>
        </p:nvSpPr>
        <p:spPr bwMode="auto">
          <a:xfrm>
            <a:off x="3059113" y="5661025"/>
            <a:ext cx="3441700"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en-US" altLang="zh-CN" sz="3200" b="1">
                <a:solidFill>
                  <a:srgbClr val="000000"/>
                </a:solidFill>
                <a:ea typeface="宋体" pitchFamily="2" charset="-122"/>
              </a:rPr>
              <a:t>A</a:t>
            </a:r>
            <a:r>
              <a:rPr lang="zh-CN" altLang="en-US" sz="3200" b="1">
                <a:solidFill>
                  <a:srgbClr val="000000"/>
                </a:solidFill>
                <a:ea typeface="宋体" pitchFamily="2" charset="-122"/>
              </a:rPr>
              <a:t>的面积</a:t>
            </a:r>
            <a:r>
              <a:rPr lang="en-US" altLang="zh-CN" sz="3200" b="1">
                <a:solidFill>
                  <a:srgbClr val="000000"/>
                </a:solidFill>
                <a:ea typeface="宋体" pitchFamily="2" charset="-122"/>
              </a:rPr>
              <a:t>/    </a:t>
            </a:r>
            <a:r>
              <a:rPr lang="zh-CN" altLang="en-US" sz="3200" b="1">
                <a:solidFill>
                  <a:srgbClr val="000000"/>
                </a:solidFill>
                <a:ea typeface="宋体" pitchFamily="2" charset="-122"/>
              </a:rPr>
              <a:t>的面积</a:t>
            </a:r>
          </a:p>
        </p:txBody>
      </p:sp>
      <p:sp>
        <p:nvSpPr>
          <p:cNvPr id="798759" name="Text Box 39"/>
          <p:cNvSpPr txBox="1">
            <a:spLocks noChangeArrowheads="1"/>
          </p:cNvSpPr>
          <p:nvPr/>
        </p:nvSpPr>
        <p:spPr bwMode="auto">
          <a:xfrm>
            <a:off x="6370638" y="5661025"/>
            <a:ext cx="2106612"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zh-CN" altLang="en-US" sz="3200" b="1">
                <a:solidFill>
                  <a:srgbClr val="000000"/>
                </a:solidFill>
                <a:ea typeface="宋体" pitchFamily="2" charset="-122"/>
              </a:rPr>
              <a:t>＝</a:t>
            </a:r>
            <a:r>
              <a:rPr lang="en-US" altLang="zh-CN" sz="3200" b="1">
                <a:solidFill>
                  <a:srgbClr val="000000"/>
                </a:solidFill>
                <a:ea typeface="宋体" pitchFamily="2" charset="-122"/>
              </a:rPr>
              <a:t>A</a:t>
            </a:r>
            <a:r>
              <a:rPr lang="zh-CN" altLang="en-US" sz="3200" b="1">
                <a:solidFill>
                  <a:srgbClr val="000000"/>
                </a:solidFill>
                <a:ea typeface="宋体" pitchFamily="2" charset="-122"/>
              </a:rPr>
              <a:t>的面积</a:t>
            </a:r>
          </a:p>
        </p:txBody>
      </p:sp>
      <p:sp>
        <p:nvSpPr>
          <p:cNvPr id="56331" name="Rectangle 41"/>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6322" name="Object 40"/>
          <p:cNvGraphicFramePr>
            <a:graphicFrameLocks noChangeAspect="1"/>
          </p:cNvGraphicFramePr>
          <p:nvPr/>
        </p:nvGraphicFramePr>
        <p:xfrm>
          <a:off x="4787900" y="5805488"/>
          <a:ext cx="431800" cy="431800"/>
        </p:xfrm>
        <a:graphic>
          <a:graphicData uri="http://schemas.openxmlformats.org/presentationml/2006/ole">
            <p:oleObj spid="_x0000_s56322" name="Equation" r:id="rId5" imgW="164885" imgH="164885"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98754"/>
                                        </p:tgtEl>
                                        <p:attrNameLst>
                                          <p:attrName>style.visibility</p:attrName>
                                        </p:attrNameLst>
                                      </p:cBhvr>
                                      <p:to>
                                        <p:strVal val="visible"/>
                                      </p:to>
                                    </p:set>
                                    <p:animEffect transition="in" filter="slide(fromRight)">
                                      <p:cBhvr>
                                        <p:cTn id="12" dur="500"/>
                                        <p:tgtEl>
                                          <p:spTgt spid="79875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98755"/>
                                        </p:tgtEl>
                                        <p:attrNameLst>
                                          <p:attrName>style.visibility</p:attrName>
                                        </p:attrNameLst>
                                      </p:cBhvr>
                                      <p:to>
                                        <p:strVal val="visible"/>
                                      </p:to>
                                    </p:set>
                                    <p:animEffect transition="in" filter="slide(fromLeft)">
                                      <p:cBhvr>
                                        <p:cTn id="17" dur="500"/>
                                        <p:tgtEl>
                                          <p:spTgt spid="798755"/>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98756"/>
                                        </p:tgtEl>
                                        <p:attrNameLst>
                                          <p:attrName>style.visibility</p:attrName>
                                        </p:attrNameLst>
                                      </p:cBhvr>
                                      <p:to>
                                        <p:strVal val="visible"/>
                                      </p:to>
                                    </p:set>
                                    <p:anim to="" calcmode="lin" valueType="num">
                                      <p:cBhvr>
                                        <p:cTn id="22" dur="1" fill="hold"/>
                                        <p:tgtEl>
                                          <p:spTgt spid="79875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98757"/>
                                        </p:tgtEl>
                                        <p:attrNameLst>
                                          <p:attrName>style.visibility</p:attrName>
                                        </p:attrNameLst>
                                      </p:cBhvr>
                                      <p:to>
                                        <p:strVal val="visible"/>
                                      </p:to>
                                    </p:set>
                                    <p:animEffect transition="in" filter="slide(fromRight)">
                                      <p:cBhvr>
                                        <p:cTn id="27" dur="500"/>
                                        <p:tgtEl>
                                          <p:spTgt spid="79875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798758"/>
                                        </p:tgtEl>
                                        <p:attrNameLst>
                                          <p:attrName>style.visibility</p:attrName>
                                        </p:attrNameLst>
                                      </p:cBhvr>
                                      <p:to>
                                        <p:strVal val="visible"/>
                                      </p:to>
                                    </p:set>
                                    <p:animEffect transition="in" filter="slide(fromRight)">
                                      <p:cBhvr>
                                        <p:cTn id="32" dur="500"/>
                                        <p:tgtEl>
                                          <p:spTgt spid="79875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798759"/>
                                        </p:tgtEl>
                                        <p:attrNameLst>
                                          <p:attrName>style.visibility</p:attrName>
                                        </p:attrNameLst>
                                      </p:cBhvr>
                                      <p:to>
                                        <p:strVal val="visible"/>
                                      </p:to>
                                    </p:set>
                                    <p:animEffect transition="in" filter="slide(fromRight)">
                                      <p:cBhvr>
                                        <p:cTn id="37" dur="500"/>
                                        <p:tgtEl>
                                          <p:spTgt spid="798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4" grpId="0" animBg="1"/>
      <p:bldP spid="798755" grpId="0" animBg="1"/>
      <p:bldP spid="798756" grpId="0" animBg="1"/>
      <p:bldP spid="798757" grpId="0"/>
      <p:bldP spid="798758" grpId="0"/>
      <p:bldP spid="79875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1476375" y="1773238"/>
            <a:ext cx="2743200" cy="2209800"/>
            <a:chOff x="432" y="2160"/>
            <a:chExt cx="1728" cy="1392"/>
          </a:xfrm>
        </p:grpSpPr>
        <p:sp>
          <p:nvSpPr>
            <p:cNvPr id="57357" name="Rectangle 21"/>
            <p:cNvSpPr>
              <a:spLocks noChangeArrowheads="1"/>
            </p:cNvSpPr>
            <p:nvPr/>
          </p:nvSpPr>
          <p:spPr bwMode="auto">
            <a:xfrm>
              <a:off x="432" y="2160"/>
              <a:ext cx="1728" cy="1392"/>
            </a:xfrm>
            <a:prstGeom prst="rect">
              <a:avLst/>
            </a:prstGeom>
            <a:solidFill>
              <a:srgbClr val="41F141"/>
            </a:solidFill>
            <a:ln w="9525">
              <a:solidFill>
                <a:srgbClr val="000000"/>
              </a:solidFill>
              <a:miter lim="800000"/>
              <a:headEnd/>
              <a:tailEnd/>
            </a:ln>
          </p:spPr>
          <p:txBody>
            <a:bodyPr wrap="none" anchor="ctr"/>
            <a:lstStyle/>
            <a:p>
              <a:endParaRPr lang="zh-CN" altLang="en-US"/>
            </a:p>
          </p:txBody>
        </p:sp>
        <p:graphicFrame>
          <p:nvGraphicFramePr>
            <p:cNvPr id="57347" name="Object 22"/>
            <p:cNvGraphicFramePr>
              <a:graphicFrameLocks noChangeAspect="1"/>
            </p:cNvGraphicFramePr>
            <p:nvPr/>
          </p:nvGraphicFramePr>
          <p:xfrm>
            <a:off x="1741" y="3179"/>
            <a:ext cx="311" cy="313"/>
          </p:xfrm>
          <a:graphic>
            <a:graphicData uri="http://schemas.openxmlformats.org/presentationml/2006/ole">
              <p:oleObj spid="_x0000_s57347" name="Equation" r:id="rId4" imgW="164880" imgH="164880" progId="Equation.3">
                <p:embed/>
              </p:oleObj>
            </a:graphicData>
          </a:graphic>
        </p:graphicFrame>
        <p:grpSp>
          <p:nvGrpSpPr>
            <p:cNvPr id="57358" name="Group 23"/>
            <p:cNvGrpSpPr>
              <a:grpSpLocks/>
            </p:cNvGrpSpPr>
            <p:nvPr/>
          </p:nvGrpSpPr>
          <p:grpSpPr bwMode="auto">
            <a:xfrm>
              <a:off x="1344" y="2496"/>
              <a:ext cx="624" cy="624"/>
              <a:chOff x="2064" y="1440"/>
              <a:chExt cx="624" cy="624"/>
            </a:xfrm>
          </p:grpSpPr>
          <p:sp>
            <p:nvSpPr>
              <p:cNvPr id="57361" name="Oval 24"/>
              <p:cNvSpPr>
                <a:spLocks noChangeArrowheads="1"/>
              </p:cNvSpPr>
              <p:nvPr/>
            </p:nvSpPr>
            <p:spPr bwMode="auto">
              <a:xfrm>
                <a:off x="2064" y="1440"/>
                <a:ext cx="624" cy="624"/>
              </a:xfrm>
              <a:prstGeom prst="ellipse">
                <a:avLst/>
              </a:prstGeom>
              <a:solidFill>
                <a:srgbClr val="FF3300"/>
              </a:solidFill>
              <a:ln w="9525">
                <a:solidFill>
                  <a:srgbClr val="000000"/>
                </a:solidFill>
                <a:round/>
                <a:headEnd/>
                <a:tailEnd/>
              </a:ln>
            </p:spPr>
            <p:txBody>
              <a:bodyPr wrap="none" anchor="ctr"/>
              <a:lstStyle/>
              <a:p>
                <a:endParaRPr lang="zh-CN" altLang="en-US"/>
              </a:p>
            </p:txBody>
          </p:sp>
          <p:graphicFrame>
            <p:nvGraphicFramePr>
              <p:cNvPr id="57350" name="Object 25"/>
              <p:cNvGraphicFramePr>
                <a:graphicFrameLocks noChangeAspect="1"/>
              </p:cNvGraphicFramePr>
              <p:nvPr/>
            </p:nvGraphicFramePr>
            <p:xfrm>
              <a:off x="2381" y="1584"/>
              <a:ext cx="259" cy="258"/>
            </p:xfrm>
            <a:graphic>
              <a:graphicData uri="http://schemas.openxmlformats.org/presentationml/2006/ole">
                <p:oleObj spid="_x0000_s57350" name="公式" r:id="rId5" imgW="164880" imgH="164880" progId="Equation.3">
                  <p:embed/>
                </p:oleObj>
              </a:graphicData>
            </a:graphic>
          </p:graphicFrame>
        </p:grpSp>
        <p:grpSp>
          <p:nvGrpSpPr>
            <p:cNvPr id="57359" name="Group 26"/>
            <p:cNvGrpSpPr>
              <a:grpSpLocks/>
            </p:cNvGrpSpPr>
            <p:nvPr/>
          </p:nvGrpSpPr>
          <p:grpSpPr bwMode="auto">
            <a:xfrm>
              <a:off x="624" y="2352"/>
              <a:ext cx="1056" cy="960"/>
              <a:chOff x="480" y="1296"/>
              <a:chExt cx="1056" cy="960"/>
            </a:xfrm>
          </p:grpSpPr>
          <p:sp>
            <p:nvSpPr>
              <p:cNvPr id="57360" name="Oval 27"/>
              <p:cNvSpPr>
                <a:spLocks noChangeArrowheads="1"/>
              </p:cNvSpPr>
              <p:nvPr/>
            </p:nvSpPr>
            <p:spPr bwMode="auto">
              <a:xfrm>
                <a:off x="480" y="1296"/>
                <a:ext cx="1056" cy="960"/>
              </a:xfrm>
              <a:prstGeom prst="ellipse">
                <a:avLst/>
              </a:prstGeom>
              <a:solidFill>
                <a:srgbClr val="6600CC">
                  <a:alpha val="50195"/>
                </a:srgbClr>
              </a:solidFill>
              <a:ln w="9525">
                <a:solidFill>
                  <a:srgbClr val="000000"/>
                </a:solidFill>
                <a:round/>
                <a:headEnd/>
                <a:tailEnd/>
              </a:ln>
            </p:spPr>
            <p:txBody>
              <a:bodyPr wrap="none" anchor="ctr"/>
              <a:lstStyle/>
              <a:p>
                <a:endParaRPr lang="zh-CN" altLang="en-US"/>
              </a:p>
            </p:txBody>
          </p:sp>
          <p:graphicFrame>
            <p:nvGraphicFramePr>
              <p:cNvPr id="57349" name="Object 28"/>
              <p:cNvGraphicFramePr>
                <a:graphicFrameLocks noChangeAspect="1"/>
              </p:cNvGraphicFramePr>
              <p:nvPr/>
            </p:nvGraphicFramePr>
            <p:xfrm>
              <a:off x="768" y="1536"/>
              <a:ext cx="239" cy="238"/>
            </p:xfrm>
            <a:graphic>
              <a:graphicData uri="http://schemas.openxmlformats.org/presentationml/2006/ole">
                <p:oleObj spid="_x0000_s57349" name="公式" r:id="rId6" imgW="152280" imgH="152280" progId="Equation.3">
                  <p:embed/>
                </p:oleObj>
              </a:graphicData>
            </a:graphic>
          </p:graphicFrame>
        </p:grpSp>
        <p:graphicFrame>
          <p:nvGraphicFramePr>
            <p:cNvPr id="57348" name="Object 29"/>
            <p:cNvGraphicFramePr>
              <a:graphicFrameLocks noChangeAspect="1"/>
            </p:cNvGraphicFramePr>
            <p:nvPr/>
          </p:nvGraphicFramePr>
          <p:xfrm>
            <a:off x="1344" y="2690"/>
            <a:ext cx="368" cy="238"/>
          </p:xfrm>
          <a:graphic>
            <a:graphicData uri="http://schemas.openxmlformats.org/presentationml/2006/ole">
              <p:oleObj spid="_x0000_s57348" name="Equation" r:id="rId7" imgW="253800" imgH="164880" progId="Equation.3">
                <p:embed/>
              </p:oleObj>
            </a:graphicData>
          </a:graphic>
        </p:graphicFrame>
      </p:grpSp>
      <p:sp>
        <p:nvSpPr>
          <p:cNvPr id="800798" name="AutoShape 30"/>
          <p:cNvSpPr>
            <a:spLocks noChangeArrowheads="1"/>
          </p:cNvSpPr>
          <p:nvPr/>
        </p:nvSpPr>
        <p:spPr bwMode="auto">
          <a:xfrm>
            <a:off x="5184775" y="1484313"/>
            <a:ext cx="3581400" cy="2376487"/>
          </a:xfrm>
          <a:prstGeom prst="wedgeRoundRectCallout">
            <a:avLst>
              <a:gd name="adj1" fmla="val -115736"/>
              <a:gd name="adj2" fmla="val 13528"/>
              <a:gd name="adj3" fmla="val 16667"/>
            </a:avLst>
          </a:prstGeom>
          <a:solidFill>
            <a:srgbClr val="3709E1"/>
          </a:solidFill>
          <a:ln w="9525">
            <a:solidFill>
              <a:srgbClr val="000000"/>
            </a:solidFill>
            <a:miter lim="800000"/>
            <a:headEnd/>
            <a:tailEnd/>
          </a:ln>
        </p:spPr>
        <p:txBody>
          <a:bodyPr wrap="none" anchor="ctr"/>
          <a:lstStyle/>
          <a:p>
            <a:r>
              <a:rPr lang="zh-CN" altLang="en-US" b="1">
                <a:solidFill>
                  <a:srgbClr val="FFFF00"/>
                </a:solidFill>
                <a:ea typeface="宋体" pitchFamily="2" charset="-122"/>
              </a:rPr>
              <a:t>如果</a:t>
            </a:r>
            <a:r>
              <a:rPr lang="en-US" altLang="zh-CN" b="1">
                <a:solidFill>
                  <a:srgbClr val="FFFF00"/>
                </a:solidFill>
                <a:ea typeface="宋体" pitchFamily="2" charset="-122"/>
              </a:rPr>
              <a:t>B</a:t>
            </a:r>
            <a:r>
              <a:rPr lang="zh-CN" altLang="en-US" b="1">
                <a:solidFill>
                  <a:srgbClr val="FFFF00"/>
                </a:solidFill>
                <a:ea typeface="宋体" pitchFamily="2" charset="-122"/>
              </a:rPr>
              <a:t>发生，那么使</a:t>
            </a:r>
          </a:p>
          <a:p>
            <a:r>
              <a:rPr lang="zh-CN" altLang="en-US" b="1">
                <a:solidFill>
                  <a:srgbClr val="FFFF00"/>
                </a:solidFill>
                <a:ea typeface="宋体" pitchFamily="2" charset="-122"/>
              </a:rPr>
              <a:t>得</a:t>
            </a:r>
            <a:r>
              <a:rPr lang="en-US" altLang="zh-CN" b="1">
                <a:solidFill>
                  <a:srgbClr val="FFFF00"/>
                </a:solidFill>
                <a:ea typeface="宋体" pitchFamily="2" charset="-122"/>
              </a:rPr>
              <a:t>A</a:t>
            </a:r>
            <a:r>
              <a:rPr lang="zh-CN" altLang="en-US" b="1">
                <a:solidFill>
                  <a:srgbClr val="FFFF00"/>
                </a:solidFill>
                <a:ea typeface="宋体" pitchFamily="2" charset="-122"/>
              </a:rPr>
              <a:t>发生当且仅当样</a:t>
            </a:r>
          </a:p>
          <a:p>
            <a:r>
              <a:rPr lang="zh-CN" altLang="en-US" b="1">
                <a:solidFill>
                  <a:srgbClr val="FFFF00"/>
                </a:solidFill>
                <a:ea typeface="宋体" pitchFamily="2" charset="-122"/>
              </a:rPr>
              <a:t>本点属于</a:t>
            </a:r>
            <a:r>
              <a:rPr lang="en-US" altLang="zh-CN" b="1">
                <a:solidFill>
                  <a:srgbClr val="FFFF00"/>
                </a:solidFill>
                <a:ea typeface="宋体" pitchFamily="2" charset="-122"/>
              </a:rPr>
              <a:t>AB</a:t>
            </a:r>
            <a:r>
              <a:rPr lang="zh-CN" altLang="en-US" b="1">
                <a:solidFill>
                  <a:srgbClr val="FFFF00"/>
                </a:solidFill>
                <a:ea typeface="宋体" pitchFamily="2" charset="-122"/>
              </a:rPr>
              <a:t>，因此</a:t>
            </a:r>
          </a:p>
          <a:p>
            <a:r>
              <a:rPr lang="en-US" altLang="zh-CN" b="1">
                <a:solidFill>
                  <a:srgbClr val="FFFF00"/>
                </a:solidFill>
                <a:ea typeface="宋体" pitchFamily="2" charset="-122"/>
              </a:rPr>
              <a:t>P(A|B)</a:t>
            </a:r>
            <a:r>
              <a:rPr lang="zh-CN" altLang="en-US" b="1">
                <a:solidFill>
                  <a:srgbClr val="FFFF00"/>
                </a:solidFill>
                <a:ea typeface="宋体" pitchFamily="2" charset="-122"/>
              </a:rPr>
              <a:t>应为</a:t>
            </a:r>
            <a:r>
              <a:rPr lang="en-US" altLang="zh-CN" b="1">
                <a:solidFill>
                  <a:srgbClr val="FFFF00"/>
                </a:solidFill>
                <a:ea typeface="宋体" pitchFamily="2" charset="-122"/>
              </a:rPr>
              <a:t>P(AB)</a:t>
            </a:r>
            <a:r>
              <a:rPr lang="zh-CN" altLang="en-US" b="1">
                <a:solidFill>
                  <a:srgbClr val="FFFF00"/>
                </a:solidFill>
                <a:ea typeface="宋体" pitchFamily="2" charset="-122"/>
              </a:rPr>
              <a:t>在</a:t>
            </a:r>
          </a:p>
          <a:p>
            <a:r>
              <a:rPr lang="en-US" altLang="zh-CN" b="1">
                <a:solidFill>
                  <a:srgbClr val="FFFF00"/>
                </a:solidFill>
                <a:ea typeface="宋体" pitchFamily="2" charset="-122"/>
              </a:rPr>
              <a:t>P(B)</a:t>
            </a:r>
            <a:r>
              <a:rPr lang="zh-CN" altLang="en-US" b="1">
                <a:solidFill>
                  <a:srgbClr val="FFFF00"/>
                </a:solidFill>
                <a:ea typeface="宋体" pitchFamily="2" charset="-122"/>
              </a:rPr>
              <a:t>中的“比重”</a:t>
            </a:r>
          </a:p>
        </p:txBody>
      </p:sp>
      <p:sp>
        <p:nvSpPr>
          <p:cNvPr id="800799" name="Text Box 31"/>
          <p:cNvSpPr txBox="1">
            <a:spLocks noChangeArrowheads="1"/>
          </p:cNvSpPr>
          <p:nvPr/>
        </p:nvSpPr>
        <p:spPr bwMode="auto">
          <a:xfrm>
            <a:off x="1079500" y="476250"/>
            <a:ext cx="7361238" cy="10668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solidFill>
                  <a:srgbClr val="000000"/>
                </a:solidFill>
                <a:ea typeface="宋体" pitchFamily="2" charset="-122"/>
              </a:rPr>
              <a:t>        当已知</a:t>
            </a:r>
            <a:r>
              <a:rPr lang="en-US" altLang="zh-CN" sz="3200" b="1">
                <a:solidFill>
                  <a:srgbClr val="000000"/>
                </a:solidFill>
                <a:ea typeface="宋体" pitchFamily="2" charset="-122"/>
              </a:rPr>
              <a:t>B</a:t>
            </a:r>
            <a:r>
              <a:rPr lang="zh-CN" altLang="en-US" sz="3200" b="1">
                <a:solidFill>
                  <a:srgbClr val="000000"/>
                </a:solidFill>
                <a:ea typeface="宋体" pitchFamily="2" charset="-122"/>
              </a:rPr>
              <a:t>发生的情况下，</a:t>
            </a:r>
            <a:r>
              <a:rPr lang="zh-CN" altLang="en-US" sz="3200" b="1">
                <a:solidFill>
                  <a:srgbClr val="1C1C1C"/>
                </a:solidFill>
                <a:ea typeface="宋体" pitchFamily="2" charset="-122"/>
              </a:rPr>
              <a:t>由原来的</a:t>
            </a:r>
            <a:r>
              <a:rPr lang="en-US" altLang="zh-CN" sz="3200" b="1">
                <a:solidFill>
                  <a:srgbClr val="CC0000"/>
                </a:solidFill>
                <a:ea typeface="宋体" pitchFamily="2" charset="-122"/>
              </a:rPr>
              <a:t> </a:t>
            </a:r>
            <a:r>
              <a:rPr lang="zh-CN" altLang="en-US" sz="3200" b="1">
                <a:solidFill>
                  <a:srgbClr val="1C1C1C"/>
                </a:solidFill>
                <a:ea typeface="宋体" pitchFamily="2" charset="-122"/>
              </a:rPr>
              <a:t>缩减为</a:t>
            </a:r>
            <a:r>
              <a:rPr lang="en-US" altLang="zh-CN" sz="3200" b="1">
                <a:solidFill>
                  <a:srgbClr val="000000"/>
                </a:solidFill>
                <a:ea typeface="宋体" pitchFamily="2" charset="-122"/>
              </a:rPr>
              <a:t>B</a:t>
            </a:r>
          </a:p>
        </p:txBody>
      </p:sp>
      <p:sp>
        <p:nvSpPr>
          <p:cNvPr id="800800" name="Text Box 32"/>
          <p:cNvSpPr txBox="1">
            <a:spLocks noChangeArrowheads="1"/>
          </p:cNvSpPr>
          <p:nvPr/>
        </p:nvSpPr>
        <p:spPr bwMode="auto">
          <a:xfrm>
            <a:off x="1079500" y="5300663"/>
            <a:ext cx="8064500" cy="10668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3200" b="1">
                <a:solidFill>
                  <a:srgbClr val="1C1C1C"/>
                </a:solidFill>
                <a:ea typeface="宋体" pitchFamily="2" charset="-122"/>
              </a:rPr>
              <a:t>       这就好象给了我们一个“情报”，使我们得以在某个缩小了的范围内来考虑问题</a:t>
            </a:r>
            <a:r>
              <a:rPr lang="en-US" altLang="zh-CN" sz="3200" b="1">
                <a:solidFill>
                  <a:srgbClr val="1C1C1C"/>
                </a:solidFill>
                <a:ea typeface="宋体" pitchFamily="2" charset="-122"/>
              </a:rPr>
              <a:t>.</a:t>
            </a:r>
            <a:endParaRPr lang="en-US" altLang="zh-CN" sz="3200" b="1">
              <a:solidFill>
                <a:srgbClr val="000000"/>
              </a:solidFill>
              <a:ea typeface="宋体" pitchFamily="2" charset="-122"/>
            </a:endParaRPr>
          </a:p>
        </p:txBody>
      </p:sp>
      <p:sp>
        <p:nvSpPr>
          <p:cNvPr id="800801" name="Text Box 33"/>
          <p:cNvSpPr txBox="1">
            <a:spLocks noChangeArrowheads="1"/>
          </p:cNvSpPr>
          <p:nvPr/>
        </p:nvSpPr>
        <p:spPr bwMode="auto">
          <a:xfrm>
            <a:off x="2592388" y="4508500"/>
            <a:ext cx="4981575" cy="579438"/>
          </a:xfrm>
          <a:prstGeom prst="rect">
            <a:avLst/>
          </a:prstGeom>
          <a:noFill/>
          <a:ln w="9525" algn="ctr">
            <a:noFill/>
            <a:miter lim="800000"/>
            <a:headEnd/>
            <a:tailEnd/>
          </a:ln>
        </p:spPr>
        <p:txBody>
          <a:bodyPr wrap="none" lIns="90000" tIns="46800" rIns="90000" bIns="46800">
            <a:spAutoFit/>
          </a:bodyPr>
          <a:lstStyle/>
          <a:p>
            <a:pPr>
              <a:spcBef>
                <a:spcPct val="50000"/>
              </a:spcBef>
            </a:pPr>
            <a:r>
              <a:rPr lang="en-US" altLang="zh-CN" sz="3200" b="1">
                <a:solidFill>
                  <a:srgbClr val="000000"/>
                </a:solidFill>
                <a:ea typeface="宋体" pitchFamily="2" charset="-122"/>
              </a:rPr>
              <a:t>P(A|B)=AB</a:t>
            </a:r>
            <a:r>
              <a:rPr lang="zh-CN" altLang="en-US" sz="3200" b="1">
                <a:solidFill>
                  <a:srgbClr val="000000"/>
                </a:solidFill>
                <a:ea typeface="宋体" pitchFamily="2" charset="-122"/>
              </a:rPr>
              <a:t>的面积</a:t>
            </a:r>
            <a:r>
              <a:rPr lang="en-US" altLang="zh-CN" sz="3200" b="1">
                <a:solidFill>
                  <a:srgbClr val="000000"/>
                </a:solidFill>
                <a:ea typeface="宋体" pitchFamily="2" charset="-122"/>
              </a:rPr>
              <a:t>/B</a:t>
            </a:r>
            <a:r>
              <a:rPr lang="zh-CN" altLang="en-US" sz="3200" b="1">
                <a:solidFill>
                  <a:srgbClr val="000000"/>
                </a:solidFill>
                <a:ea typeface="宋体" pitchFamily="2" charset="-122"/>
              </a:rPr>
              <a:t>的面积</a:t>
            </a:r>
          </a:p>
        </p:txBody>
      </p:sp>
      <p:sp>
        <p:nvSpPr>
          <p:cNvPr id="57356" name="Rectangle 3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46" name="Object 34"/>
          <p:cNvGraphicFramePr>
            <a:graphicFrameLocks noChangeAspect="1"/>
          </p:cNvGraphicFramePr>
          <p:nvPr/>
        </p:nvGraphicFramePr>
        <p:xfrm>
          <a:off x="7956550" y="620713"/>
          <a:ext cx="360363" cy="360362"/>
        </p:xfrm>
        <a:graphic>
          <a:graphicData uri="http://schemas.openxmlformats.org/presentationml/2006/ole">
            <p:oleObj spid="_x0000_s57346" name="Equation" r:id="rId8" imgW="164885" imgH="164885" progId="Equation.3">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800799"/>
                                        </p:tgtEl>
                                        <p:attrNameLst>
                                          <p:attrName>style.visibility</p:attrName>
                                        </p:attrNameLst>
                                      </p:cBhvr>
                                      <p:to>
                                        <p:strVal val="visible"/>
                                      </p:to>
                                    </p:set>
                                    <p:animEffect transition="in" filter="slide(fromRight)">
                                      <p:cBhvr>
                                        <p:cTn id="7" dur="500"/>
                                        <p:tgtEl>
                                          <p:spTgt spid="80079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00798"/>
                                        </p:tgtEl>
                                        <p:attrNameLst>
                                          <p:attrName>style.visibility</p:attrName>
                                        </p:attrNameLst>
                                      </p:cBhvr>
                                      <p:to>
                                        <p:strVal val="visible"/>
                                      </p:to>
                                    </p:set>
                                    <p:animEffect transition="in" filter="slide(fromRight)">
                                      <p:cBhvr>
                                        <p:cTn id="17" dur="500"/>
                                        <p:tgtEl>
                                          <p:spTgt spid="80079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00801"/>
                                        </p:tgtEl>
                                        <p:attrNameLst>
                                          <p:attrName>style.visibility</p:attrName>
                                        </p:attrNameLst>
                                      </p:cBhvr>
                                      <p:to>
                                        <p:strVal val="visible"/>
                                      </p:to>
                                    </p:set>
                                    <p:animEffect transition="in" filter="slide(fromBottom)">
                                      <p:cBhvr>
                                        <p:cTn id="22" dur="500"/>
                                        <p:tgtEl>
                                          <p:spTgt spid="8008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0800"/>
                                        </p:tgtEl>
                                        <p:attrNameLst>
                                          <p:attrName>style.visibility</p:attrName>
                                        </p:attrNameLst>
                                      </p:cBhvr>
                                      <p:to>
                                        <p:strVal val="visible"/>
                                      </p:to>
                                    </p:set>
                                    <p:animEffect transition="in" filter="blinds(horizontal)">
                                      <p:cBhvr>
                                        <p:cTn id="27" dur="500"/>
                                        <p:tgtEl>
                                          <p:spTgt spid="800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98" grpId="0" animBg="1"/>
      <p:bldP spid="800799" grpId="0"/>
      <p:bldP spid="800800" grpId="0"/>
      <p:bldP spid="80080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7" name="Rectangle 5"/>
          <p:cNvSpPr>
            <a:spLocks noChangeArrowheads="1"/>
          </p:cNvSpPr>
          <p:nvPr/>
        </p:nvSpPr>
        <p:spPr bwMode="auto">
          <a:xfrm>
            <a:off x="1403350" y="2492375"/>
            <a:ext cx="7061200" cy="641350"/>
          </a:xfrm>
          <a:prstGeom prst="rect">
            <a:avLst/>
          </a:prstGeom>
          <a:noFill/>
          <a:ln w="9525">
            <a:noFill/>
            <a:miter lim="800000"/>
            <a:headEnd/>
            <a:tailEnd/>
          </a:ln>
        </p:spPr>
        <p:txBody>
          <a:bodyPr anchor="ctr">
            <a:spAutoFit/>
          </a:bodyPr>
          <a:lstStyle/>
          <a:p>
            <a:r>
              <a:rPr lang="zh-CN" altLang="en-US" sz="3600" b="1">
                <a:solidFill>
                  <a:srgbClr val="00FF00"/>
                </a:solidFill>
                <a:ea typeface="宋体" pitchFamily="2" charset="-122"/>
              </a:rPr>
              <a:t>注意</a:t>
            </a:r>
            <a:r>
              <a:rPr lang="en-US" altLang="zh-CN" sz="3600" b="1" i="1">
                <a:solidFill>
                  <a:srgbClr val="00FF00"/>
                </a:solidFill>
                <a:ea typeface="宋体" pitchFamily="2" charset="-122"/>
              </a:rPr>
              <a:t>P</a:t>
            </a:r>
            <a:r>
              <a:rPr lang="en-US" altLang="zh-CN" sz="3600" b="1">
                <a:solidFill>
                  <a:srgbClr val="00FF00"/>
                </a:solidFill>
                <a:ea typeface="宋体" pitchFamily="2" charset="-122"/>
              </a:rPr>
              <a:t>(</a:t>
            </a:r>
            <a:r>
              <a:rPr lang="en-US" altLang="zh-CN" sz="3600" b="1" i="1">
                <a:solidFill>
                  <a:srgbClr val="00FF00"/>
                </a:solidFill>
                <a:ea typeface="宋体" pitchFamily="2" charset="-122"/>
              </a:rPr>
              <a:t>AB</a:t>
            </a:r>
            <a:r>
              <a:rPr lang="en-US" altLang="zh-CN" sz="3600" b="1">
                <a:solidFill>
                  <a:srgbClr val="00FF00"/>
                </a:solidFill>
                <a:ea typeface="宋体" pitchFamily="2" charset="-122"/>
              </a:rPr>
              <a:t>)</a:t>
            </a:r>
            <a:r>
              <a:rPr lang="zh-CN" altLang="en-US" sz="3600" b="1">
                <a:solidFill>
                  <a:srgbClr val="00FF00"/>
                </a:solidFill>
                <a:ea typeface="宋体" pitchFamily="2" charset="-122"/>
              </a:rPr>
              <a:t>与</a:t>
            </a:r>
            <a:r>
              <a:rPr lang="en-US" altLang="zh-CN" sz="3600" b="1" i="1">
                <a:solidFill>
                  <a:srgbClr val="00FF00"/>
                </a:solidFill>
                <a:ea typeface="宋体" pitchFamily="2" charset="-122"/>
              </a:rPr>
              <a:t>P</a:t>
            </a:r>
            <a:r>
              <a:rPr lang="en-US" altLang="zh-CN" sz="3600" b="1">
                <a:solidFill>
                  <a:srgbClr val="00FF00"/>
                </a:solidFill>
                <a:ea typeface="宋体" pitchFamily="2" charset="-122"/>
              </a:rPr>
              <a:t>(</a:t>
            </a:r>
            <a:r>
              <a:rPr lang="en-US" altLang="zh-CN" sz="3600" b="1" i="1">
                <a:solidFill>
                  <a:srgbClr val="00FF00"/>
                </a:solidFill>
                <a:ea typeface="宋体" pitchFamily="2" charset="-122"/>
              </a:rPr>
              <a:t>A</a:t>
            </a:r>
            <a:r>
              <a:rPr lang="en-US" altLang="zh-CN" sz="3600" b="1">
                <a:solidFill>
                  <a:srgbClr val="00FF00"/>
                </a:solidFill>
                <a:ea typeface="宋体" pitchFamily="2" charset="-122"/>
              </a:rPr>
              <a:t> | </a:t>
            </a:r>
            <a:r>
              <a:rPr lang="en-US" altLang="zh-CN" sz="3600" b="1" i="1">
                <a:solidFill>
                  <a:srgbClr val="00FF00"/>
                </a:solidFill>
                <a:ea typeface="宋体" pitchFamily="2" charset="-122"/>
              </a:rPr>
              <a:t>B</a:t>
            </a:r>
            <a:r>
              <a:rPr lang="en-US" altLang="zh-CN" sz="3600" b="1">
                <a:solidFill>
                  <a:srgbClr val="00FF00"/>
                </a:solidFill>
                <a:ea typeface="宋体" pitchFamily="2" charset="-122"/>
              </a:rPr>
              <a:t>)</a:t>
            </a:r>
            <a:r>
              <a:rPr lang="zh-CN" altLang="en-US" sz="3600" b="1">
                <a:solidFill>
                  <a:srgbClr val="00FF00"/>
                </a:solidFill>
                <a:ea typeface="宋体" pitchFamily="2" charset="-122"/>
              </a:rPr>
              <a:t>的区别！</a:t>
            </a:r>
          </a:p>
        </p:txBody>
      </p:sp>
      <p:sp>
        <p:nvSpPr>
          <p:cNvPr id="136195" name="Rectangle 6"/>
          <p:cNvSpPr>
            <a:spLocks noChangeArrowheads="1"/>
          </p:cNvSpPr>
          <p:nvPr/>
        </p:nvSpPr>
        <p:spPr bwMode="auto">
          <a:xfrm>
            <a:off x="1258888" y="727075"/>
            <a:ext cx="4116387"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06917"/>
                                        </p:tgtEl>
                                        <p:attrNameLst>
                                          <p:attrName>style.visibility</p:attrName>
                                        </p:attrNameLst>
                                      </p:cBhvr>
                                      <p:to>
                                        <p:strVal val="visible"/>
                                      </p:to>
                                    </p:set>
                                    <p:animEffect transition="in" filter="barn(outVertical)">
                                      <p:cBhvr>
                                        <p:cTn id="7" dur="500"/>
                                        <p:tgtEl>
                                          <p:spTgt spid="80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5" name="Text Box 15"/>
          <p:cNvSpPr txBox="1">
            <a:spLocks noChangeArrowheads="1"/>
          </p:cNvSpPr>
          <p:nvPr/>
        </p:nvSpPr>
        <p:spPr bwMode="auto">
          <a:xfrm>
            <a:off x="862013" y="1484313"/>
            <a:ext cx="8281987" cy="1971675"/>
          </a:xfrm>
          <a:prstGeom prst="rect">
            <a:avLst/>
          </a:prstGeom>
          <a:noFill/>
          <a:ln w="9525">
            <a:noFill/>
            <a:miter lim="800000"/>
            <a:headEnd/>
            <a:tailEnd/>
          </a:ln>
        </p:spPr>
        <p:txBody>
          <a:bodyPr>
            <a:spAutoFit/>
          </a:bodyPr>
          <a:lstStyle/>
          <a:p>
            <a:pPr>
              <a:lnSpc>
                <a:spcPct val="110000"/>
              </a:lnSpc>
              <a:spcBef>
                <a:spcPct val="50000"/>
              </a:spcBef>
            </a:pPr>
            <a:r>
              <a:rPr lang="zh-CN" altLang="en-US" b="1">
                <a:solidFill>
                  <a:srgbClr val="CCFFFF"/>
                </a:solidFill>
                <a:ea typeface="宋体" pitchFamily="2" charset="-122"/>
              </a:rPr>
              <a:t>   </a:t>
            </a:r>
            <a:r>
              <a:rPr lang="zh-CN" altLang="en-US" b="1">
                <a:solidFill>
                  <a:srgbClr val="0000CC"/>
                </a:solidFill>
                <a:ea typeface="宋体" pitchFamily="2" charset="-122"/>
              </a:rPr>
              <a:t>例</a:t>
            </a:r>
            <a:r>
              <a:rPr lang="en-US" altLang="zh-CN" b="1">
                <a:ea typeface="宋体" pitchFamily="2" charset="-122"/>
              </a:rPr>
              <a:t> </a:t>
            </a:r>
            <a:r>
              <a:rPr lang="zh-CN" altLang="en-US" b="1">
                <a:ea typeface="宋体" pitchFamily="2" charset="-122"/>
              </a:rPr>
              <a:t>甲、乙两厂共同生产</a:t>
            </a:r>
            <a:r>
              <a:rPr lang="en-US" altLang="zh-CN" b="1">
                <a:ea typeface="宋体" pitchFamily="2" charset="-122"/>
              </a:rPr>
              <a:t>1000</a:t>
            </a:r>
            <a:r>
              <a:rPr lang="zh-CN" altLang="en-US" b="1">
                <a:ea typeface="宋体" pitchFamily="2" charset="-122"/>
              </a:rPr>
              <a:t>个零件，其中 </a:t>
            </a:r>
            <a:r>
              <a:rPr lang="en-US" altLang="zh-CN" b="1">
                <a:ea typeface="宋体" pitchFamily="2" charset="-122"/>
              </a:rPr>
              <a:t>300</a:t>
            </a:r>
            <a:r>
              <a:rPr lang="zh-CN" altLang="en-US" b="1">
                <a:ea typeface="宋体" pitchFamily="2" charset="-122"/>
              </a:rPr>
              <a:t>件是乙厂生产的</a:t>
            </a:r>
            <a:r>
              <a:rPr lang="en-US" altLang="zh-CN" b="1">
                <a:ea typeface="宋体" pitchFamily="2" charset="-122"/>
              </a:rPr>
              <a:t>.  </a:t>
            </a:r>
            <a:r>
              <a:rPr lang="zh-CN" altLang="en-US" b="1">
                <a:ea typeface="宋体" pitchFamily="2" charset="-122"/>
              </a:rPr>
              <a:t>而在这</a:t>
            </a:r>
            <a:r>
              <a:rPr lang="en-US" altLang="zh-CN" b="1">
                <a:ea typeface="宋体" pitchFamily="2" charset="-122"/>
              </a:rPr>
              <a:t>300</a:t>
            </a:r>
            <a:r>
              <a:rPr lang="zh-CN" altLang="en-US" b="1">
                <a:ea typeface="宋体" pitchFamily="2" charset="-122"/>
              </a:rPr>
              <a:t>个零件中，有</a:t>
            </a:r>
            <a:r>
              <a:rPr lang="en-US" altLang="zh-CN" b="1">
                <a:ea typeface="宋体" pitchFamily="2" charset="-122"/>
              </a:rPr>
              <a:t>189</a:t>
            </a:r>
            <a:r>
              <a:rPr lang="zh-CN" altLang="en-US" b="1">
                <a:ea typeface="宋体" pitchFamily="2" charset="-122"/>
              </a:rPr>
              <a:t>个是标准件，现从这</a:t>
            </a:r>
            <a:r>
              <a:rPr lang="en-US" altLang="zh-CN" b="1">
                <a:ea typeface="宋体" pitchFamily="2" charset="-122"/>
              </a:rPr>
              <a:t>1000</a:t>
            </a:r>
            <a:r>
              <a:rPr lang="zh-CN" altLang="en-US" b="1">
                <a:ea typeface="宋体" pitchFamily="2" charset="-122"/>
              </a:rPr>
              <a:t>个零件中任取一个，问这个零件是乙厂生产的标准件的概率是多少？</a:t>
            </a:r>
          </a:p>
        </p:txBody>
      </p:sp>
      <p:sp>
        <p:nvSpPr>
          <p:cNvPr id="808976" name="Text Box 16"/>
          <p:cNvSpPr txBox="1">
            <a:spLocks noChangeArrowheads="1"/>
          </p:cNvSpPr>
          <p:nvPr/>
        </p:nvSpPr>
        <p:spPr bwMode="auto">
          <a:xfrm>
            <a:off x="1042988" y="4508500"/>
            <a:ext cx="2895600" cy="519113"/>
          </a:xfrm>
          <a:prstGeom prst="rect">
            <a:avLst/>
          </a:prstGeom>
          <a:noFill/>
          <a:ln w="9525">
            <a:noFill/>
            <a:miter lim="800000"/>
            <a:headEnd/>
            <a:tailEnd/>
          </a:ln>
        </p:spPr>
        <p:txBody>
          <a:bodyPr>
            <a:spAutoFit/>
          </a:bodyPr>
          <a:lstStyle/>
          <a:p>
            <a:pPr>
              <a:spcBef>
                <a:spcPct val="50000"/>
              </a:spcBef>
            </a:pPr>
            <a:r>
              <a:rPr lang="zh-CN" altLang="en-US" b="1">
                <a:solidFill>
                  <a:srgbClr val="0000CC"/>
                </a:solidFill>
                <a:ea typeface="宋体" pitchFamily="2" charset="-122"/>
              </a:rPr>
              <a:t>所求为</a:t>
            </a:r>
            <a:r>
              <a:rPr lang="en-US" altLang="zh-CN" b="1" i="1">
                <a:solidFill>
                  <a:srgbClr val="0000CC"/>
                </a:solidFill>
                <a:ea typeface="宋体" pitchFamily="2" charset="-122"/>
              </a:rPr>
              <a:t>P</a:t>
            </a:r>
            <a:r>
              <a:rPr lang="en-US" altLang="zh-CN" b="1">
                <a:solidFill>
                  <a:srgbClr val="0000CC"/>
                </a:solidFill>
                <a:ea typeface="宋体" pitchFamily="2" charset="-122"/>
              </a:rPr>
              <a:t>(</a:t>
            </a:r>
            <a:r>
              <a:rPr lang="en-US" altLang="zh-CN" b="1" i="1">
                <a:solidFill>
                  <a:srgbClr val="0000CC"/>
                </a:solidFill>
                <a:ea typeface="宋体" pitchFamily="2" charset="-122"/>
              </a:rPr>
              <a:t>AB</a:t>
            </a:r>
            <a:r>
              <a:rPr lang="en-US" altLang="zh-CN" b="1">
                <a:solidFill>
                  <a:srgbClr val="0000CC"/>
                </a:solidFill>
                <a:ea typeface="宋体" pitchFamily="2" charset="-122"/>
              </a:rPr>
              <a:t>).</a:t>
            </a:r>
          </a:p>
        </p:txBody>
      </p:sp>
      <p:sp>
        <p:nvSpPr>
          <p:cNvPr id="808977" name="Rectangle 17"/>
          <p:cNvSpPr>
            <a:spLocks noChangeArrowheads="1"/>
          </p:cNvSpPr>
          <p:nvPr/>
        </p:nvSpPr>
        <p:spPr bwMode="auto">
          <a:xfrm>
            <a:off x="5181600" y="4302125"/>
            <a:ext cx="3575050" cy="2397125"/>
          </a:xfrm>
          <a:prstGeom prst="rect">
            <a:avLst/>
          </a:prstGeom>
          <a:solidFill>
            <a:srgbClr val="0033CC"/>
          </a:solidFill>
          <a:ln w="9525">
            <a:solidFill>
              <a:srgbClr val="FFFF99"/>
            </a:solidFill>
            <a:miter lim="800000"/>
            <a:headEnd/>
            <a:tailEnd/>
          </a:ln>
        </p:spPr>
        <p:txBody>
          <a:bodyPr wrap="none" anchor="ctr"/>
          <a:lstStyle/>
          <a:p>
            <a:pPr algn="ctr"/>
            <a:endParaRPr lang="zh-CN" altLang="en-US" sz="2400" b="1">
              <a:solidFill>
                <a:srgbClr val="FFFF99"/>
              </a:solidFill>
              <a:ea typeface="宋体" pitchFamily="2" charset="-122"/>
            </a:endParaRPr>
          </a:p>
          <a:p>
            <a:pPr algn="ctr"/>
            <a:endParaRPr lang="zh-CN" altLang="en-US" sz="2400" b="1">
              <a:solidFill>
                <a:srgbClr val="FFFF99"/>
              </a:solidFill>
              <a:ea typeface="宋体" pitchFamily="2" charset="-122"/>
            </a:endParaRPr>
          </a:p>
          <a:p>
            <a:pPr algn="ctr"/>
            <a:endParaRPr lang="zh-CN" altLang="en-US" sz="2400" b="1">
              <a:solidFill>
                <a:srgbClr val="FFFF99"/>
              </a:solidFill>
              <a:ea typeface="宋体" pitchFamily="2" charset="-122"/>
            </a:endParaRPr>
          </a:p>
          <a:p>
            <a:pPr algn="ctr"/>
            <a:endParaRPr lang="zh-CN" altLang="en-US" sz="2400" b="1">
              <a:solidFill>
                <a:srgbClr val="FFFF99"/>
              </a:solidFill>
              <a:ea typeface="宋体" pitchFamily="2" charset="-122"/>
            </a:endParaRPr>
          </a:p>
          <a:p>
            <a:pPr algn="ctr"/>
            <a:r>
              <a:rPr lang="zh-CN" altLang="en-US" sz="2400" b="1">
                <a:solidFill>
                  <a:srgbClr val="FFFF99"/>
                </a:solidFill>
                <a:ea typeface="宋体" pitchFamily="2" charset="-122"/>
              </a:rPr>
              <a:t>甲、乙共生产</a:t>
            </a:r>
          </a:p>
          <a:p>
            <a:pPr algn="ctr"/>
            <a:r>
              <a:rPr lang="en-US" altLang="zh-CN" b="1">
                <a:solidFill>
                  <a:srgbClr val="FFFF99"/>
                </a:solidFill>
                <a:ea typeface="宋体" pitchFamily="2" charset="-122"/>
              </a:rPr>
              <a:t>1000 </a:t>
            </a:r>
            <a:r>
              <a:rPr lang="zh-CN" altLang="en-US" b="1">
                <a:solidFill>
                  <a:srgbClr val="FFFF99"/>
                </a:solidFill>
                <a:ea typeface="宋体" pitchFamily="2" charset="-122"/>
              </a:rPr>
              <a:t>个</a:t>
            </a:r>
          </a:p>
        </p:txBody>
      </p:sp>
      <p:sp>
        <p:nvSpPr>
          <p:cNvPr id="808978" name="Rectangle 18"/>
          <p:cNvSpPr>
            <a:spLocks noChangeArrowheads="1"/>
          </p:cNvSpPr>
          <p:nvPr/>
        </p:nvSpPr>
        <p:spPr bwMode="auto">
          <a:xfrm>
            <a:off x="6740525" y="4302125"/>
            <a:ext cx="2016125" cy="990600"/>
          </a:xfrm>
          <a:prstGeom prst="rect">
            <a:avLst/>
          </a:prstGeom>
          <a:solidFill>
            <a:srgbClr val="660033"/>
          </a:solidFill>
          <a:ln w="9525">
            <a:solidFill>
              <a:srgbClr val="FFFF99"/>
            </a:solidFill>
            <a:miter lim="800000"/>
            <a:headEnd/>
            <a:tailEnd/>
          </a:ln>
        </p:spPr>
        <p:txBody>
          <a:bodyPr wrap="none" anchor="ctr"/>
          <a:lstStyle/>
          <a:p>
            <a:pPr algn="ctr"/>
            <a:r>
              <a:rPr lang="en-US" altLang="zh-CN" b="1">
                <a:solidFill>
                  <a:srgbClr val="FFFF99"/>
                </a:solidFill>
                <a:ea typeface="宋体" pitchFamily="2" charset="-122"/>
              </a:rPr>
              <a:t>189</a:t>
            </a:r>
            <a:r>
              <a:rPr lang="zh-CN" altLang="en-US" b="1">
                <a:solidFill>
                  <a:srgbClr val="FFFF99"/>
                </a:solidFill>
                <a:ea typeface="宋体" pitchFamily="2" charset="-122"/>
              </a:rPr>
              <a:t>个</a:t>
            </a:r>
            <a:r>
              <a:rPr lang="zh-CN" altLang="en-US" sz="2400" b="1">
                <a:solidFill>
                  <a:srgbClr val="FFFF99"/>
                </a:solidFill>
                <a:ea typeface="宋体" pitchFamily="2" charset="-122"/>
              </a:rPr>
              <a:t>是</a:t>
            </a:r>
          </a:p>
          <a:p>
            <a:pPr algn="ctr"/>
            <a:r>
              <a:rPr lang="zh-CN" altLang="en-US" sz="2400" b="1">
                <a:solidFill>
                  <a:srgbClr val="FFFF99"/>
                </a:solidFill>
                <a:ea typeface="宋体" pitchFamily="2" charset="-122"/>
              </a:rPr>
              <a:t>标准件</a:t>
            </a:r>
            <a:endParaRPr lang="zh-CN" altLang="en-US" sz="3200" b="1">
              <a:solidFill>
                <a:srgbClr val="FFFF99"/>
              </a:solidFill>
              <a:ea typeface="宋体" pitchFamily="2" charset="-122"/>
            </a:endParaRPr>
          </a:p>
        </p:txBody>
      </p:sp>
      <p:sp>
        <p:nvSpPr>
          <p:cNvPr id="808979" name="Line 19"/>
          <p:cNvSpPr>
            <a:spLocks noChangeShapeType="1"/>
          </p:cNvSpPr>
          <p:nvPr/>
        </p:nvSpPr>
        <p:spPr bwMode="auto">
          <a:xfrm>
            <a:off x="5181600" y="5292725"/>
            <a:ext cx="2971800" cy="0"/>
          </a:xfrm>
          <a:prstGeom prst="line">
            <a:avLst/>
          </a:prstGeom>
          <a:noFill/>
          <a:ln w="9525">
            <a:solidFill>
              <a:srgbClr val="FFFF99"/>
            </a:solidFill>
            <a:round/>
            <a:headEnd/>
            <a:tailEnd/>
          </a:ln>
        </p:spPr>
        <p:txBody>
          <a:bodyPr wrap="none" anchor="ctr"/>
          <a:lstStyle/>
          <a:p>
            <a:endParaRPr lang="zh-CN" altLang="en-US"/>
          </a:p>
        </p:txBody>
      </p:sp>
      <p:sp>
        <p:nvSpPr>
          <p:cNvPr id="808980" name="Rectangle 20"/>
          <p:cNvSpPr>
            <a:spLocks noChangeArrowheads="1"/>
          </p:cNvSpPr>
          <p:nvPr/>
        </p:nvSpPr>
        <p:spPr bwMode="auto">
          <a:xfrm>
            <a:off x="5186363" y="4378325"/>
            <a:ext cx="1409700" cy="884238"/>
          </a:xfrm>
          <a:prstGeom prst="rect">
            <a:avLst/>
          </a:prstGeom>
          <a:noFill/>
          <a:ln w="9525">
            <a:noFill/>
            <a:miter lim="800000"/>
            <a:headEnd/>
            <a:tailEnd/>
          </a:ln>
        </p:spPr>
        <p:txBody>
          <a:bodyPr wrap="none" anchor="ctr">
            <a:spAutoFit/>
          </a:bodyPr>
          <a:lstStyle/>
          <a:p>
            <a:pPr algn="ctr"/>
            <a:r>
              <a:rPr lang="en-US" altLang="zh-CN" b="1">
                <a:solidFill>
                  <a:srgbClr val="FFFF99"/>
                </a:solidFill>
                <a:ea typeface="宋体" pitchFamily="2" charset="-122"/>
              </a:rPr>
              <a:t>300</a:t>
            </a:r>
            <a:r>
              <a:rPr lang="zh-CN" altLang="en-US" b="1">
                <a:solidFill>
                  <a:srgbClr val="FFFF99"/>
                </a:solidFill>
                <a:ea typeface="宋体" pitchFamily="2" charset="-122"/>
              </a:rPr>
              <a:t>个</a:t>
            </a:r>
          </a:p>
          <a:p>
            <a:pPr algn="ctr"/>
            <a:r>
              <a:rPr lang="zh-CN" altLang="en-US" sz="2400" b="1">
                <a:solidFill>
                  <a:srgbClr val="FFFF99"/>
                </a:solidFill>
                <a:ea typeface="宋体" pitchFamily="2" charset="-122"/>
              </a:rPr>
              <a:t>乙厂生产</a:t>
            </a:r>
            <a:endParaRPr lang="zh-CN" altLang="en-US" sz="3200" b="1">
              <a:solidFill>
                <a:srgbClr val="FFFF99"/>
              </a:solidFill>
              <a:ea typeface="宋体" pitchFamily="2" charset="-122"/>
            </a:endParaRPr>
          </a:p>
        </p:txBody>
      </p:sp>
      <p:grpSp>
        <p:nvGrpSpPr>
          <p:cNvPr id="2" name="Group 21"/>
          <p:cNvGrpSpPr>
            <a:grpSpLocks/>
          </p:cNvGrpSpPr>
          <p:nvPr/>
        </p:nvGrpSpPr>
        <p:grpSpPr bwMode="auto">
          <a:xfrm>
            <a:off x="3779838" y="4292600"/>
            <a:ext cx="1619250" cy="1050925"/>
            <a:chOff x="2436" y="1882"/>
            <a:chExt cx="1020" cy="662"/>
          </a:xfrm>
        </p:grpSpPr>
        <p:sp>
          <p:nvSpPr>
            <p:cNvPr id="137228" name="AutoShape 22"/>
            <p:cNvSpPr>
              <a:spLocks/>
            </p:cNvSpPr>
            <p:nvPr/>
          </p:nvSpPr>
          <p:spPr bwMode="auto">
            <a:xfrm>
              <a:off x="3312" y="1920"/>
              <a:ext cx="144" cy="624"/>
            </a:xfrm>
            <a:prstGeom prst="leftBrace">
              <a:avLst>
                <a:gd name="adj1" fmla="val 36111"/>
                <a:gd name="adj2" fmla="val 50000"/>
              </a:avLst>
            </a:prstGeom>
            <a:noFill/>
            <a:ln w="9525">
              <a:solidFill>
                <a:srgbClr val="FFFF99"/>
              </a:solidFill>
              <a:round/>
              <a:headEnd/>
              <a:tailEnd/>
            </a:ln>
          </p:spPr>
          <p:txBody>
            <a:bodyPr wrap="none" anchor="ctr"/>
            <a:lstStyle/>
            <a:p>
              <a:endParaRPr lang="zh-CN" altLang="en-US"/>
            </a:p>
          </p:txBody>
        </p:sp>
        <p:sp>
          <p:nvSpPr>
            <p:cNvPr id="137229" name="Rectangle 23"/>
            <p:cNvSpPr>
              <a:spLocks noChangeArrowheads="1"/>
            </p:cNvSpPr>
            <p:nvPr/>
          </p:nvSpPr>
          <p:spPr bwMode="auto">
            <a:xfrm>
              <a:off x="2436" y="1882"/>
              <a:ext cx="888" cy="557"/>
            </a:xfrm>
            <a:prstGeom prst="rect">
              <a:avLst/>
            </a:prstGeom>
            <a:noFill/>
            <a:ln w="9525">
              <a:noFill/>
              <a:miter lim="800000"/>
              <a:headEnd/>
              <a:tailEnd/>
            </a:ln>
          </p:spPr>
          <p:txBody>
            <a:bodyPr wrap="none" anchor="ctr">
              <a:spAutoFit/>
            </a:bodyPr>
            <a:lstStyle/>
            <a:p>
              <a:pPr algn="ctr"/>
              <a:r>
                <a:rPr lang="en-US" altLang="zh-CN" b="1">
                  <a:solidFill>
                    <a:srgbClr val="00FF00"/>
                  </a:solidFill>
                  <a:ea typeface="宋体" pitchFamily="2" charset="-122"/>
                </a:rPr>
                <a:t>300</a:t>
              </a:r>
              <a:r>
                <a:rPr lang="zh-CN" altLang="en-US" b="1">
                  <a:solidFill>
                    <a:srgbClr val="00FF00"/>
                  </a:solidFill>
                  <a:ea typeface="宋体" pitchFamily="2" charset="-122"/>
                </a:rPr>
                <a:t>个</a:t>
              </a:r>
            </a:p>
            <a:p>
              <a:pPr algn="ctr"/>
              <a:r>
                <a:rPr lang="zh-CN" altLang="en-US" sz="2400" b="1">
                  <a:solidFill>
                    <a:srgbClr val="00FF00"/>
                  </a:solidFill>
                  <a:ea typeface="宋体" pitchFamily="2" charset="-122"/>
                </a:rPr>
                <a:t>乙厂生产</a:t>
              </a:r>
              <a:endParaRPr lang="zh-CN" altLang="en-US" sz="2400" b="1">
                <a:solidFill>
                  <a:srgbClr val="FFFF99"/>
                </a:solidFill>
                <a:ea typeface="宋体" pitchFamily="2" charset="-122"/>
              </a:endParaRPr>
            </a:p>
          </p:txBody>
        </p:sp>
      </p:grpSp>
      <p:sp>
        <p:nvSpPr>
          <p:cNvPr id="808984" name="Rectangle 24"/>
          <p:cNvSpPr>
            <a:spLocks noChangeArrowheads="1"/>
          </p:cNvSpPr>
          <p:nvPr/>
        </p:nvSpPr>
        <p:spPr bwMode="auto">
          <a:xfrm>
            <a:off x="1258888" y="3573463"/>
            <a:ext cx="3849687" cy="519112"/>
          </a:xfrm>
          <a:prstGeom prst="rect">
            <a:avLst/>
          </a:prstGeom>
          <a:noFill/>
          <a:ln w="9525">
            <a:noFill/>
            <a:miter lim="800000"/>
            <a:headEnd/>
            <a:tailEnd/>
          </a:ln>
        </p:spPr>
        <p:txBody>
          <a:bodyPr wrap="none" anchor="ctr">
            <a:spAutoFit/>
          </a:bodyPr>
          <a:lstStyle/>
          <a:p>
            <a:pPr algn="ctr"/>
            <a:r>
              <a:rPr lang="zh-CN" altLang="en-US" b="1">
                <a:solidFill>
                  <a:srgbClr val="0000CC"/>
                </a:solidFill>
                <a:ea typeface="宋体" pitchFamily="2" charset="-122"/>
              </a:rPr>
              <a:t>设</a:t>
            </a:r>
            <a:r>
              <a:rPr lang="en-US" altLang="zh-CN" b="1" i="1">
                <a:solidFill>
                  <a:srgbClr val="0000CC"/>
                </a:solidFill>
                <a:ea typeface="宋体" pitchFamily="2" charset="-122"/>
              </a:rPr>
              <a:t>B</a:t>
            </a:r>
            <a:r>
              <a:rPr lang="en-US" altLang="zh-CN" b="1">
                <a:solidFill>
                  <a:srgbClr val="0000CC"/>
                </a:solidFill>
                <a:ea typeface="宋体" pitchFamily="2" charset="-122"/>
              </a:rPr>
              <a:t>={</a:t>
            </a:r>
            <a:r>
              <a:rPr lang="zh-CN" altLang="en-US" b="1">
                <a:solidFill>
                  <a:srgbClr val="0000CC"/>
                </a:solidFill>
                <a:ea typeface="宋体" pitchFamily="2" charset="-122"/>
              </a:rPr>
              <a:t>零件是乙厂生产</a:t>
            </a:r>
            <a:r>
              <a:rPr lang="en-US" altLang="zh-CN" b="1">
                <a:solidFill>
                  <a:srgbClr val="0000CC"/>
                </a:solidFill>
                <a:ea typeface="宋体" pitchFamily="2" charset="-122"/>
              </a:rPr>
              <a:t>},</a:t>
            </a:r>
          </a:p>
        </p:txBody>
      </p:sp>
      <p:sp>
        <p:nvSpPr>
          <p:cNvPr id="808985" name="Rectangle 25"/>
          <p:cNvSpPr>
            <a:spLocks noChangeArrowheads="1"/>
          </p:cNvSpPr>
          <p:nvPr/>
        </p:nvSpPr>
        <p:spPr bwMode="auto">
          <a:xfrm>
            <a:off x="5148263" y="3573463"/>
            <a:ext cx="2332037" cy="519112"/>
          </a:xfrm>
          <a:prstGeom prst="rect">
            <a:avLst/>
          </a:prstGeom>
          <a:noFill/>
          <a:ln w="9525">
            <a:noFill/>
            <a:miter lim="800000"/>
            <a:headEnd/>
            <a:tailEnd/>
          </a:ln>
        </p:spPr>
        <p:txBody>
          <a:bodyPr wrap="none" anchor="ctr">
            <a:spAutoFit/>
          </a:bodyPr>
          <a:lstStyle/>
          <a:p>
            <a:pPr algn="ctr"/>
            <a:r>
              <a:rPr lang="en-US" altLang="zh-CN" b="1" i="1">
                <a:solidFill>
                  <a:srgbClr val="0000CC"/>
                </a:solidFill>
                <a:ea typeface="宋体" pitchFamily="2" charset="-122"/>
              </a:rPr>
              <a:t>A</a:t>
            </a:r>
            <a:r>
              <a:rPr lang="en-US" altLang="zh-CN" b="1">
                <a:solidFill>
                  <a:srgbClr val="0000CC"/>
                </a:solidFill>
                <a:ea typeface="宋体" pitchFamily="2" charset="-122"/>
              </a:rPr>
              <a:t>={</a:t>
            </a:r>
            <a:r>
              <a:rPr lang="zh-CN" altLang="en-US" b="1">
                <a:solidFill>
                  <a:srgbClr val="0000CC"/>
                </a:solidFill>
                <a:ea typeface="宋体" pitchFamily="2" charset="-122"/>
              </a:rPr>
              <a:t>是标准件</a:t>
            </a:r>
            <a:r>
              <a:rPr lang="en-US" altLang="zh-CN" b="1">
                <a:solidFill>
                  <a:srgbClr val="0000CC"/>
                </a:solidFill>
                <a:ea typeface="宋体" pitchFamily="2" charset="-122"/>
              </a:rPr>
              <a:t>}</a:t>
            </a:r>
          </a:p>
        </p:txBody>
      </p:sp>
      <p:sp>
        <p:nvSpPr>
          <p:cNvPr id="137227" name="Rectangle 26"/>
          <p:cNvSpPr>
            <a:spLocks noChangeArrowheads="1"/>
          </p:cNvSpPr>
          <p:nvPr/>
        </p:nvSpPr>
        <p:spPr bwMode="auto">
          <a:xfrm>
            <a:off x="1258888" y="727075"/>
            <a:ext cx="4116387"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r>
              <a:rPr lang="en-US" altLang="zh-CN" sz="4400" b="1">
                <a:ea typeface="宋体" pitchFamily="2" charset="-122"/>
              </a:rPr>
              <a:t>(Cont.)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08975"/>
                                        </p:tgtEl>
                                        <p:attrNameLst>
                                          <p:attrName>style.visibility</p:attrName>
                                        </p:attrNameLst>
                                      </p:cBhvr>
                                      <p:to>
                                        <p:strVal val="visible"/>
                                      </p:to>
                                    </p:set>
                                    <p:animEffect transition="in" filter="barn(outVertical)">
                                      <p:cBhvr>
                                        <p:cTn id="7" dur="500"/>
                                        <p:tgtEl>
                                          <p:spTgt spid="80897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808977"/>
                                        </p:tgtEl>
                                        <p:attrNameLst>
                                          <p:attrName>style.visibility</p:attrName>
                                        </p:attrNameLst>
                                      </p:cBhvr>
                                      <p:to>
                                        <p:strVal val="visible"/>
                                      </p:to>
                                    </p:set>
                                    <p:anim calcmode="lin" valueType="num">
                                      <p:cBhvr additive="base">
                                        <p:cTn id="11" dur="500" fill="hold"/>
                                        <p:tgtEl>
                                          <p:spTgt spid="808977"/>
                                        </p:tgtEl>
                                        <p:attrNameLst>
                                          <p:attrName>ppt_x</p:attrName>
                                        </p:attrNameLst>
                                      </p:cBhvr>
                                      <p:tavLst>
                                        <p:tav tm="0">
                                          <p:val>
                                            <p:strVal val="1+#ppt_w/2"/>
                                          </p:val>
                                        </p:tav>
                                        <p:tav tm="100000">
                                          <p:val>
                                            <p:strVal val="#ppt_x"/>
                                          </p:val>
                                        </p:tav>
                                      </p:tavLst>
                                    </p:anim>
                                    <p:anim calcmode="lin" valueType="num">
                                      <p:cBhvr additive="base">
                                        <p:cTn id="12" dur="500" fill="hold"/>
                                        <p:tgtEl>
                                          <p:spTgt spid="80897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0897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808980"/>
                                        </p:tgtEl>
                                        <p:attrNameLst>
                                          <p:attrName>style.visibility</p:attrName>
                                        </p:attrNameLst>
                                      </p:cBhvr>
                                      <p:to>
                                        <p:strVal val="visible"/>
                                      </p:to>
                                    </p:set>
                                  </p:childTnLst>
                                  <p:subTnLst>
                                    <p:set>
                                      <p:cBhvr override="childStyle">
                                        <p:cTn dur="1" fill="hold" display="0" masterRel="nextClick" afterEffect="1"/>
                                        <p:tgtEl>
                                          <p:spTgt spid="808980"/>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089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08984"/>
                                        </p:tgtEl>
                                        <p:attrNameLst>
                                          <p:attrName>style.visibility</p:attrName>
                                        </p:attrNameLst>
                                      </p:cBhvr>
                                      <p:to>
                                        <p:strVal val="visible"/>
                                      </p:to>
                                    </p:set>
                                    <p:animEffect transition="in" filter="wipe(left)">
                                      <p:cBhvr>
                                        <p:cTn id="31" dur="500"/>
                                        <p:tgtEl>
                                          <p:spTgt spid="80898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08985"/>
                                        </p:tgtEl>
                                        <p:attrNameLst>
                                          <p:attrName>style.visibility</p:attrName>
                                        </p:attrNameLst>
                                      </p:cBhvr>
                                      <p:to>
                                        <p:strVal val="visible"/>
                                      </p:to>
                                    </p:set>
                                    <p:animEffect transition="in" filter="wipe(left)">
                                      <p:cBhvr>
                                        <p:cTn id="36" dur="500"/>
                                        <p:tgtEl>
                                          <p:spTgt spid="8089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08976"/>
                                        </p:tgtEl>
                                        <p:attrNameLst>
                                          <p:attrName>style.visibility</p:attrName>
                                        </p:attrNameLst>
                                      </p:cBhvr>
                                      <p:to>
                                        <p:strVal val="visible"/>
                                      </p:to>
                                    </p:set>
                                    <p:animEffect transition="in" filter="wipe(left)">
                                      <p:cBhvr>
                                        <p:cTn id="41" dur="500"/>
                                        <p:tgtEl>
                                          <p:spTgt spid="808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5" grpId="0" autoUpdateAnimBg="0"/>
      <p:bldP spid="808976" grpId="0" autoUpdateAnimBg="0"/>
      <p:bldP spid="808977" grpId="0" animBg="1" autoUpdateAnimBg="0"/>
      <p:bldP spid="808978" grpId="0" animBg="1" autoUpdateAnimBg="0"/>
      <p:bldP spid="808979" grpId="0" animBg="1"/>
      <p:bldP spid="808980" grpId="0" autoUpdateAnimBg="0"/>
      <p:bldP spid="808984" grpId="0" autoUpdateAnimBg="0"/>
      <p:bldP spid="808985"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4"/>
          <p:cNvSpPr>
            <a:spLocks noChangeArrowheads="1"/>
          </p:cNvSpPr>
          <p:nvPr/>
        </p:nvSpPr>
        <p:spPr bwMode="auto">
          <a:xfrm>
            <a:off x="1258888" y="727075"/>
            <a:ext cx="4116387"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r>
              <a:rPr lang="en-US" altLang="zh-CN" sz="4400" b="1">
                <a:ea typeface="宋体" pitchFamily="2" charset="-122"/>
              </a:rPr>
              <a:t>(Cont.)</a:t>
            </a:r>
          </a:p>
        </p:txBody>
      </p:sp>
      <p:sp>
        <p:nvSpPr>
          <p:cNvPr id="811016" name="AutoShape 8"/>
          <p:cNvSpPr>
            <a:spLocks noChangeArrowheads="1"/>
          </p:cNvSpPr>
          <p:nvPr/>
        </p:nvSpPr>
        <p:spPr bwMode="auto">
          <a:xfrm>
            <a:off x="1116013" y="2205038"/>
            <a:ext cx="3168650" cy="1871662"/>
          </a:xfrm>
          <a:prstGeom prst="wedgeRoundRectCallout">
            <a:avLst>
              <a:gd name="adj1" fmla="val -25750"/>
              <a:gd name="adj2" fmla="val 79519"/>
              <a:gd name="adj3" fmla="val 16667"/>
            </a:avLst>
          </a:prstGeom>
          <a:solidFill>
            <a:srgbClr val="006600"/>
          </a:solidFill>
          <a:ln w="9525">
            <a:solidFill>
              <a:srgbClr val="FFFF99"/>
            </a:solidFill>
            <a:miter lim="800000"/>
            <a:headEnd/>
            <a:tailEnd/>
          </a:ln>
        </p:spPr>
        <p:txBody>
          <a:bodyPr wrap="none" anchor="ctr"/>
          <a:lstStyle/>
          <a:p>
            <a:r>
              <a:rPr lang="zh-CN" altLang="en-US" b="1">
                <a:solidFill>
                  <a:srgbClr val="FFFF99"/>
                </a:solidFill>
                <a:ea typeface="宋体" pitchFamily="2" charset="-122"/>
              </a:rPr>
              <a:t>若改为</a:t>
            </a:r>
            <a:r>
              <a:rPr lang="zh-CN" altLang="en-US" b="1">
                <a:solidFill>
                  <a:srgbClr val="CCFFFF"/>
                </a:solidFill>
                <a:ea typeface="宋体" pitchFamily="2" charset="-122"/>
              </a:rPr>
              <a:t>“发现它是</a:t>
            </a:r>
          </a:p>
          <a:p>
            <a:r>
              <a:rPr lang="zh-CN" altLang="en-US" b="1">
                <a:solidFill>
                  <a:srgbClr val="CCFFFF"/>
                </a:solidFill>
                <a:ea typeface="宋体" pitchFamily="2" charset="-122"/>
              </a:rPr>
              <a:t>乙厂生产的</a:t>
            </a:r>
            <a:r>
              <a:rPr lang="en-US" altLang="zh-CN" b="1">
                <a:solidFill>
                  <a:srgbClr val="CCFFFF"/>
                </a:solidFill>
                <a:ea typeface="宋体" pitchFamily="2" charset="-122"/>
              </a:rPr>
              <a:t>,</a:t>
            </a:r>
            <a:r>
              <a:rPr lang="zh-CN" altLang="en-US" b="1">
                <a:solidFill>
                  <a:srgbClr val="CCFFFF"/>
                </a:solidFill>
                <a:ea typeface="宋体" pitchFamily="2" charset="-122"/>
              </a:rPr>
              <a:t>问它</a:t>
            </a:r>
          </a:p>
          <a:p>
            <a:r>
              <a:rPr lang="zh-CN" altLang="en-US" b="1">
                <a:solidFill>
                  <a:srgbClr val="CCFFFF"/>
                </a:solidFill>
                <a:ea typeface="宋体" pitchFamily="2" charset="-122"/>
              </a:rPr>
              <a:t>是标准件的概率</a:t>
            </a:r>
          </a:p>
          <a:p>
            <a:r>
              <a:rPr lang="zh-CN" altLang="en-US" b="1">
                <a:solidFill>
                  <a:srgbClr val="CCFFFF"/>
                </a:solidFill>
                <a:ea typeface="宋体" pitchFamily="2" charset="-122"/>
              </a:rPr>
              <a:t>是多少</a:t>
            </a:r>
            <a:r>
              <a:rPr lang="en-US" altLang="zh-CN" b="1">
                <a:solidFill>
                  <a:srgbClr val="CCFFFF"/>
                </a:solidFill>
                <a:ea typeface="宋体" pitchFamily="2" charset="-122"/>
              </a:rPr>
              <a:t>?”</a:t>
            </a:r>
          </a:p>
        </p:txBody>
      </p:sp>
      <p:sp>
        <p:nvSpPr>
          <p:cNvPr id="811017" name="Rectangle 9"/>
          <p:cNvSpPr>
            <a:spLocks noChangeArrowheads="1"/>
          </p:cNvSpPr>
          <p:nvPr/>
        </p:nvSpPr>
        <p:spPr bwMode="auto">
          <a:xfrm>
            <a:off x="1187450" y="4435475"/>
            <a:ext cx="2528888" cy="519113"/>
          </a:xfrm>
          <a:prstGeom prst="rect">
            <a:avLst/>
          </a:prstGeom>
          <a:noFill/>
          <a:ln w="9525">
            <a:noFill/>
            <a:miter lim="800000"/>
            <a:headEnd/>
            <a:tailEnd/>
          </a:ln>
        </p:spPr>
        <p:txBody>
          <a:bodyPr wrap="none" anchor="ctr">
            <a:spAutoFit/>
          </a:bodyPr>
          <a:lstStyle/>
          <a:p>
            <a:pPr algn="ctr"/>
            <a:r>
              <a:rPr lang="zh-CN" altLang="en-US" b="1">
                <a:solidFill>
                  <a:srgbClr val="0000CC"/>
                </a:solidFill>
                <a:ea typeface="宋体" pitchFamily="2" charset="-122"/>
              </a:rPr>
              <a:t>求的是 </a:t>
            </a:r>
            <a:r>
              <a:rPr lang="en-US" altLang="zh-CN" b="1" i="1">
                <a:solidFill>
                  <a:srgbClr val="0000CC"/>
                </a:solidFill>
                <a:ea typeface="宋体" pitchFamily="2" charset="-122"/>
              </a:rPr>
              <a:t>P</a:t>
            </a:r>
            <a:r>
              <a:rPr lang="en-US" altLang="zh-CN" b="1">
                <a:solidFill>
                  <a:srgbClr val="0000CC"/>
                </a:solidFill>
                <a:ea typeface="宋体" pitchFamily="2" charset="-122"/>
              </a:rPr>
              <a:t>(</a:t>
            </a:r>
            <a:r>
              <a:rPr lang="en-US" altLang="zh-CN" b="1" i="1">
                <a:solidFill>
                  <a:srgbClr val="0000CC"/>
                </a:solidFill>
                <a:ea typeface="宋体" pitchFamily="2" charset="-122"/>
              </a:rPr>
              <a:t>A</a:t>
            </a:r>
            <a:r>
              <a:rPr lang="en-US" altLang="zh-CN" b="1">
                <a:solidFill>
                  <a:srgbClr val="0000CC"/>
                </a:solidFill>
                <a:ea typeface="宋体" pitchFamily="2" charset="-122"/>
              </a:rPr>
              <a:t>|</a:t>
            </a:r>
            <a:r>
              <a:rPr lang="en-US" altLang="zh-CN" b="1" i="1">
                <a:solidFill>
                  <a:srgbClr val="0000CC"/>
                </a:solidFill>
                <a:ea typeface="宋体" pitchFamily="2" charset="-122"/>
              </a:rPr>
              <a:t>B</a:t>
            </a:r>
            <a:r>
              <a:rPr lang="en-US" altLang="zh-CN" b="1">
                <a:solidFill>
                  <a:srgbClr val="0000CC"/>
                </a:solidFill>
                <a:ea typeface="宋体" pitchFamily="2" charset="-122"/>
              </a:rPr>
              <a:t>)</a:t>
            </a:r>
            <a:r>
              <a:rPr lang="en-US" altLang="zh-CN" b="1">
                <a:solidFill>
                  <a:srgbClr val="FFFF99"/>
                </a:solidFill>
                <a:ea typeface="宋体" pitchFamily="2" charset="-122"/>
              </a:rPr>
              <a:t> .</a:t>
            </a:r>
          </a:p>
        </p:txBody>
      </p:sp>
      <p:sp>
        <p:nvSpPr>
          <p:cNvPr id="811018" name="Rectangle 10"/>
          <p:cNvSpPr>
            <a:spLocks noChangeArrowheads="1"/>
          </p:cNvSpPr>
          <p:nvPr/>
        </p:nvSpPr>
        <p:spPr bwMode="auto">
          <a:xfrm>
            <a:off x="4859338" y="2997200"/>
            <a:ext cx="3881437" cy="1584325"/>
          </a:xfrm>
          <a:prstGeom prst="rect">
            <a:avLst/>
          </a:prstGeom>
          <a:noFill/>
          <a:ln w="9525">
            <a:solidFill>
              <a:srgbClr val="FFFF99"/>
            </a:solidFill>
            <a:miter lim="800000"/>
            <a:headEnd/>
            <a:tailEnd/>
          </a:ln>
        </p:spPr>
        <p:txBody>
          <a:bodyPr wrap="none" anchor="ctr"/>
          <a:lstStyle/>
          <a:p>
            <a:pPr algn="ctr"/>
            <a:r>
              <a:rPr lang="en-US" altLang="zh-CN" b="1" i="1">
                <a:solidFill>
                  <a:srgbClr val="FF0000"/>
                </a:solidFill>
                <a:ea typeface="宋体" pitchFamily="2" charset="-122"/>
              </a:rPr>
              <a:t>B</a:t>
            </a:r>
            <a:r>
              <a:rPr lang="zh-CN" altLang="en-US" b="1">
                <a:solidFill>
                  <a:srgbClr val="FF0000"/>
                </a:solidFill>
                <a:ea typeface="宋体" pitchFamily="2" charset="-122"/>
              </a:rPr>
              <a:t>发生</a:t>
            </a:r>
            <a:r>
              <a:rPr lang="en-US" altLang="zh-CN" b="1">
                <a:solidFill>
                  <a:srgbClr val="FF0000"/>
                </a:solidFill>
                <a:ea typeface="宋体" pitchFamily="2" charset="-122"/>
              </a:rPr>
              <a:t>,</a:t>
            </a:r>
          </a:p>
          <a:p>
            <a:pPr algn="ctr"/>
            <a:r>
              <a:rPr lang="zh-CN" altLang="en-US" b="1">
                <a:solidFill>
                  <a:srgbClr val="FF0000"/>
                </a:solidFill>
                <a:ea typeface="宋体" pitchFamily="2" charset="-122"/>
              </a:rPr>
              <a:t>在</a:t>
            </a:r>
            <a:r>
              <a:rPr lang="en-US" altLang="zh-CN" b="1" i="1">
                <a:solidFill>
                  <a:srgbClr val="FF0000"/>
                </a:solidFill>
                <a:ea typeface="宋体" pitchFamily="2" charset="-122"/>
              </a:rPr>
              <a:t>P</a:t>
            </a:r>
            <a:r>
              <a:rPr lang="en-US" altLang="zh-CN" b="1">
                <a:solidFill>
                  <a:srgbClr val="FF0000"/>
                </a:solidFill>
                <a:ea typeface="宋体" pitchFamily="2" charset="-122"/>
              </a:rPr>
              <a:t>(</a:t>
            </a:r>
            <a:r>
              <a:rPr lang="en-US" altLang="zh-CN" b="1" i="1">
                <a:solidFill>
                  <a:srgbClr val="FF0000"/>
                </a:solidFill>
                <a:ea typeface="宋体" pitchFamily="2" charset="-122"/>
              </a:rPr>
              <a:t>AB</a:t>
            </a:r>
            <a:r>
              <a:rPr lang="en-US" altLang="zh-CN" b="1">
                <a:solidFill>
                  <a:srgbClr val="FF0000"/>
                </a:solidFill>
                <a:ea typeface="宋体" pitchFamily="2" charset="-122"/>
              </a:rPr>
              <a:t>)</a:t>
            </a:r>
            <a:r>
              <a:rPr lang="zh-CN" altLang="en-US" b="1">
                <a:solidFill>
                  <a:srgbClr val="FF0000"/>
                </a:solidFill>
                <a:ea typeface="宋体" pitchFamily="2" charset="-122"/>
              </a:rPr>
              <a:t>中作为结果</a:t>
            </a:r>
            <a:r>
              <a:rPr lang="en-US" altLang="zh-CN" b="1">
                <a:solidFill>
                  <a:srgbClr val="FF0000"/>
                </a:solidFill>
                <a:ea typeface="宋体" pitchFamily="2" charset="-122"/>
              </a:rPr>
              <a:t>;</a:t>
            </a:r>
          </a:p>
          <a:p>
            <a:pPr algn="ctr"/>
            <a:r>
              <a:rPr lang="zh-CN" altLang="en-US" b="1">
                <a:solidFill>
                  <a:srgbClr val="FF0000"/>
                </a:solidFill>
                <a:ea typeface="宋体" pitchFamily="2" charset="-122"/>
              </a:rPr>
              <a:t>在</a:t>
            </a:r>
            <a:r>
              <a:rPr lang="en-US" altLang="zh-CN" b="1" i="1">
                <a:solidFill>
                  <a:srgbClr val="FF0000"/>
                </a:solidFill>
                <a:ea typeface="宋体" pitchFamily="2" charset="-122"/>
              </a:rPr>
              <a:t>P</a:t>
            </a:r>
            <a:r>
              <a:rPr lang="en-US" altLang="zh-CN" b="1">
                <a:solidFill>
                  <a:srgbClr val="FF0000"/>
                </a:solidFill>
                <a:ea typeface="宋体" pitchFamily="2" charset="-122"/>
              </a:rPr>
              <a:t>(</a:t>
            </a:r>
            <a:r>
              <a:rPr lang="en-US" altLang="zh-CN" b="1" i="1">
                <a:solidFill>
                  <a:srgbClr val="FF0000"/>
                </a:solidFill>
                <a:ea typeface="宋体" pitchFamily="2" charset="-122"/>
              </a:rPr>
              <a:t>A</a:t>
            </a:r>
            <a:r>
              <a:rPr lang="en-US" altLang="zh-CN" b="1">
                <a:solidFill>
                  <a:srgbClr val="FF0000"/>
                </a:solidFill>
                <a:ea typeface="宋体" pitchFamily="2" charset="-122"/>
              </a:rPr>
              <a:t>|</a:t>
            </a:r>
            <a:r>
              <a:rPr lang="en-US" altLang="zh-CN" b="1" i="1">
                <a:solidFill>
                  <a:srgbClr val="FF0000"/>
                </a:solidFill>
                <a:ea typeface="宋体" pitchFamily="2" charset="-122"/>
              </a:rPr>
              <a:t>B</a:t>
            </a:r>
            <a:r>
              <a:rPr lang="en-US" altLang="zh-CN" b="1">
                <a:solidFill>
                  <a:srgbClr val="FF0000"/>
                </a:solidFill>
                <a:ea typeface="宋体" pitchFamily="2" charset="-122"/>
              </a:rPr>
              <a:t>)</a:t>
            </a:r>
            <a:r>
              <a:rPr lang="zh-CN" altLang="en-US" b="1">
                <a:solidFill>
                  <a:srgbClr val="FF0000"/>
                </a:solidFill>
                <a:ea typeface="宋体" pitchFamily="2" charset="-122"/>
              </a:rPr>
              <a:t>中作为条件</a:t>
            </a:r>
            <a:r>
              <a:rPr lang="en-US" altLang="zh-CN" b="1">
                <a:solidFill>
                  <a:srgbClr val="FF0000"/>
                </a:solidFill>
                <a:ea typeface="宋体" pitchFamily="2" charset="-122"/>
              </a:rPr>
              <a: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1016"/>
                                        </p:tgtEl>
                                        <p:attrNameLst>
                                          <p:attrName>style.visibility</p:attrName>
                                        </p:attrNameLst>
                                      </p:cBhvr>
                                      <p:to>
                                        <p:strVal val="visible"/>
                                      </p:to>
                                    </p:set>
                                    <p:anim calcmode="lin" valueType="num">
                                      <p:cBhvr additive="base">
                                        <p:cTn id="7" dur="500" fill="hold"/>
                                        <p:tgtEl>
                                          <p:spTgt spid="811016"/>
                                        </p:tgtEl>
                                        <p:attrNameLst>
                                          <p:attrName>ppt_x</p:attrName>
                                        </p:attrNameLst>
                                      </p:cBhvr>
                                      <p:tavLst>
                                        <p:tav tm="0">
                                          <p:val>
                                            <p:strVal val="#ppt_x"/>
                                          </p:val>
                                        </p:tav>
                                        <p:tav tm="100000">
                                          <p:val>
                                            <p:strVal val="#ppt_x"/>
                                          </p:val>
                                        </p:tav>
                                      </p:tavLst>
                                    </p:anim>
                                    <p:anim calcmode="lin" valueType="num">
                                      <p:cBhvr additive="base">
                                        <p:cTn id="8" dur="500" fill="hold"/>
                                        <p:tgtEl>
                                          <p:spTgt spid="8110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1017"/>
                                        </p:tgtEl>
                                        <p:attrNameLst>
                                          <p:attrName>style.visibility</p:attrName>
                                        </p:attrNameLst>
                                      </p:cBhvr>
                                      <p:to>
                                        <p:strVal val="visible"/>
                                      </p:to>
                                    </p:set>
                                    <p:anim calcmode="lin" valueType="num">
                                      <p:cBhvr additive="base">
                                        <p:cTn id="13" dur="500" fill="hold"/>
                                        <p:tgtEl>
                                          <p:spTgt spid="811017"/>
                                        </p:tgtEl>
                                        <p:attrNameLst>
                                          <p:attrName>ppt_x</p:attrName>
                                        </p:attrNameLst>
                                      </p:cBhvr>
                                      <p:tavLst>
                                        <p:tav tm="0">
                                          <p:val>
                                            <p:strVal val="#ppt_x"/>
                                          </p:val>
                                        </p:tav>
                                        <p:tav tm="100000">
                                          <p:val>
                                            <p:strVal val="#ppt_x"/>
                                          </p:val>
                                        </p:tav>
                                      </p:tavLst>
                                    </p:anim>
                                    <p:anim calcmode="lin" valueType="num">
                                      <p:cBhvr additive="base">
                                        <p:cTn id="14" dur="500" fill="hold"/>
                                        <p:tgtEl>
                                          <p:spTgt spid="8110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1018"/>
                                        </p:tgtEl>
                                        <p:attrNameLst>
                                          <p:attrName>style.visibility</p:attrName>
                                        </p:attrNameLst>
                                      </p:cBhvr>
                                      <p:to>
                                        <p:strVal val="visible"/>
                                      </p:to>
                                    </p:set>
                                    <p:anim calcmode="lin" valueType="num">
                                      <p:cBhvr additive="base">
                                        <p:cTn id="19" dur="500" fill="hold"/>
                                        <p:tgtEl>
                                          <p:spTgt spid="811018"/>
                                        </p:tgtEl>
                                        <p:attrNameLst>
                                          <p:attrName>ppt_x</p:attrName>
                                        </p:attrNameLst>
                                      </p:cBhvr>
                                      <p:tavLst>
                                        <p:tav tm="0">
                                          <p:val>
                                            <p:strVal val="1+#ppt_w/2"/>
                                          </p:val>
                                        </p:tav>
                                        <p:tav tm="100000">
                                          <p:val>
                                            <p:strVal val="#ppt_x"/>
                                          </p:val>
                                        </p:tav>
                                      </p:tavLst>
                                    </p:anim>
                                    <p:anim calcmode="lin" valueType="num">
                                      <p:cBhvr additive="base">
                                        <p:cTn id="20" dur="500" fill="hold"/>
                                        <p:tgtEl>
                                          <p:spTgt spid="8110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6" grpId="0" animBg="1" autoUpdateAnimBg="0"/>
      <p:bldP spid="811017" grpId="0" autoUpdateAnimBg="0"/>
      <p:bldP spid="811018"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2820" name="Object 4"/>
          <p:cNvGraphicFramePr>
            <a:graphicFrameLocks noChangeAspect="1"/>
          </p:cNvGraphicFramePr>
          <p:nvPr/>
        </p:nvGraphicFramePr>
        <p:xfrm>
          <a:off x="1331913" y="3355975"/>
          <a:ext cx="2336800" cy="530225"/>
        </p:xfrm>
        <a:graphic>
          <a:graphicData uri="http://schemas.openxmlformats.org/presentationml/2006/ole">
            <p:oleObj spid="_x0000_s58370" name="Equation" r:id="rId4" imgW="863280" imgH="203040" progId="Equation.3">
              <p:embed/>
            </p:oleObj>
          </a:graphicData>
        </a:graphic>
      </p:graphicFrame>
      <p:graphicFrame>
        <p:nvGraphicFramePr>
          <p:cNvPr id="802821" name="Object 5"/>
          <p:cNvGraphicFramePr>
            <a:graphicFrameLocks noChangeAspect="1"/>
          </p:cNvGraphicFramePr>
          <p:nvPr/>
        </p:nvGraphicFramePr>
        <p:xfrm>
          <a:off x="2844800" y="4652963"/>
          <a:ext cx="1620838" cy="622300"/>
        </p:xfrm>
        <a:graphic>
          <a:graphicData uri="http://schemas.openxmlformats.org/presentationml/2006/ole">
            <p:oleObj spid="_x0000_s58371" name="公式" r:id="rId5" imgW="672840" imgH="241200" progId="Equation.3">
              <p:embed/>
            </p:oleObj>
          </a:graphicData>
        </a:graphic>
      </p:graphicFrame>
      <p:graphicFrame>
        <p:nvGraphicFramePr>
          <p:cNvPr id="802822" name="Object 6"/>
          <p:cNvGraphicFramePr>
            <a:graphicFrameLocks noChangeAspect="1"/>
          </p:cNvGraphicFramePr>
          <p:nvPr/>
        </p:nvGraphicFramePr>
        <p:xfrm>
          <a:off x="4500563" y="4437063"/>
          <a:ext cx="1846262" cy="1093787"/>
        </p:xfrm>
        <a:graphic>
          <a:graphicData uri="http://schemas.openxmlformats.org/presentationml/2006/ole">
            <p:oleObj spid="_x0000_s58372" name="公式" r:id="rId6" imgW="634680" imgH="431640" progId="Equation.3">
              <p:embed/>
            </p:oleObj>
          </a:graphicData>
        </a:graphic>
      </p:graphicFrame>
      <p:graphicFrame>
        <p:nvGraphicFramePr>
          <p:cNvPr id="802824" name="Object 8"/>
          <p:cNvGraphicFramePr>
            <a:graphicFrameLocks noChangeAspect="1"/>
          </p:cNvGraphicFramePr>
          <p:nvPr/>
        </p:nvGraphicFramePr>
        <p:xfrm>
          <a:off x="1836738" y="2708275"/>
          <a:ext cx="6096000" cy="576263"/>
        </p:xfrm>
        <a:graphic>
          <a:graphicData uri="http://schemas.openxmlformats.org/presentationml/2006/ole">
            <p:oleObj spid="_x0000_s58373" name="Equation" r:id="rId7" imgW="2273040" imgH="215640" progId="Equation.3">
              <p:embed/>
            </p:oleObj>
          </a:graphicData>
        </a:graphic>
      </p:graphicFrame>
      <p:graphicFrame>
        <p:nvGraphicFramePr>
          <p:cNvPr id="802825" name="Object 9"/>
          <p:cNvGraphicFramePr>
            <a:graphicFrameLocks noChangeAspect="1"/>
          </p:cNvGraphicFramePr>
          <p:nvPr/>
        </p:nvGraphicFramePr>
        <p:xfrm>
          <a:off x="3636963" y="3355975"/>
          <a:ext cx="4622800" cy="582613"/>
        </p:xfrm>
        <a:graphic>
          <a:graphicData uri="http://schemas.openxmlformats.org/presentationml/2006/ole">
            <p:oleObj spid="_x0000_s58374" name="Equation" r:id="rId8" imgW="1714320" imgH="215640" progId="Equation.3">
              <p:embed/>
            </p:oleObj>
          </a:graphicData>
        </a:graphic>
      </p:graphicFrame>
      <p:graphicFrame>
        <p:nvGraphicFramePr>
          <p:cNvPr id="802826" name="Object 10"/>
          <p:cNvGraphicFramePr>
            <a:graphicFrameLocks noChangeAspect="1"/>
          </p:cNvGraphicFramePr>
          <p:nvPr/>
        </p:nvGraphicFramePr>
        <p:xfrm>
          <a:off x="1331913" y="3932238"/>
          <a:ext cx="2308225" cy="527050"/>
        </p:xfrm>
        <a:graphic>
          <a:graphicData uri="http://schemas.openxmlformats.org/presentationml/2006/ole">
            <p:oleObj spid="_x0000_s58375" name="Equation" r:id="rId9" imgW="888840" imgH="203040" progId="Equation.3">
              <p:embed/>
            </p:oleObj>
          </a:graphicData>
        </a:graphic>
      </p:graphicFrame>
      <p:graphicFrame>
        <p:nvGraphicFramePr>
          <p:cNvPr id="802827" name="Object 11"/>
          <p:cNvGraphicFramePr>
            <a:graphicFrameLocks noChangeAspect="1"/>
          </p:cNvGraphicFramePr>
          <p:nvPr/>
        </p:nvGraphicFramePr>
        <p:xfrm>
          <a:off x="1908175" y="4581525"/>
          <a:ext cx="944563" cy="539750"/>
        </p:xfrm>
        <a:graphic>
          <a:graphicData uri="http://schemas.openxmlformats.org/presentationml/2006/ole">
            <p:oleObj spid="_x0000_s58376" name="公式" r:id="rId10" imgW="355320" imgH="203040" progId="Equation.3">
              <p:embed/>
            </p:oleObj>
          </a:graphicData>
        </a:graphic>
      </p:graphicFrame>
      <p:graphicFrame>
        <p:nvGraphicFramePr>
          <p:cNvPr id="802828" name="Object 12"/>
          <p:cNvGraphicFramePr>
            <a:graphicFrameLocks noChangeAspect="1"/>
          </p:cNvGraphicFramePr>
          <p:nvPr/>
        </p:nvGraphicFramePr>
        <p:xfrm>
          <a:off x="3636963" y="4005263"/>
          <a:ext cx="1677987" cy="509587"/>
        </p:xfrm>
        <a:graphic>
          <a:graphicData uri="http://schemas.openxmlformats.org/presentationml/2006/ole">
            <p:oleObj spid="_x0000_s58377" name="Equation" r:id="rId11" imgW="647640" imgH="203040" progId="Equation.3">
              <p:embed/>
            </p:oleObj>
          </a:graphicData>
        </a:graphic>
      </p:graphicFrame>
      <p:sp>
        <p:nvSpPr>
          <p:cNvPr id="58378" name="Text Box 13"/>
          <p:cNvSpPr txBox="1">
            <a:spLocks noChangeArrowheads="1"/>
          </p:cNvSpPr>
          <p:nvPr/>
        </p:nvSpPr>
        <p:spPr bwMode="auto">
          <a:xfrm>
            <a:off x="5221288" y="3932238"/>
            <a:ext cx="225425" cy="579437"/>
          </a:xfrm>
          <a:prstGeom prst="rect">
            <a:avLst/>
          </a:prstGeom>
          <a:noFill/>
          <a:ln w="9525">
            <a:noFill/>
            <a:miter lim="800000"/>
            <a:headEnd/>
            <a:tailEnd/>
          </a:ln>
        </p:spPr>
        <p:txBody>
          <a:bodyPr>
            <a:spAutoFit/>
          </a:bodyPr>
          <a:lstStyle/>
          <a:p>
            <a:pPr>
              <a:spcBef>
                <a:spcPct val="50000"/>
              </a:spcBef>
            </a:pPr>
            <a:r>
              <a:rPr lang="en-US" altLang="zh-CN" sz="3200" b="1">
                <a:ea typeface="宋体" pitchFamily="2" charset="-122"/>
              </a:rPr>
              <a:t>.</a:t>
            </a:r>
          </a:p>
        </p:txBody>
      </p:sp>
      <p:sp>
        <p:nvSpPr>
          <p:cNvPr id="58379" name="Rectangle 14"/>
          <p:cNvSpPr>
            <a:spLocks noChangeArrowheads="1"/>
          </p:cNvSpPr>
          <p:nvPr/>
        </p:nvSpPr>
        <p:spPr bwMode="auto">
          <a:xfrm>
            <a:off x="1258888" y="692150"/>
            <a:ext cx="4106862"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条件概率的计算</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2824"/>
                                        </p:tgtEl>
                                        <p:attrNameLst>
                                          <p:attrName>style.visibility</p:attrName>
                                        </p:attrNameLst>
                                      </p:cBhvr>
                                      <p:to>
                                        <p:strVal val="visible"/>
                                      </p:to>
                                    </p:set>
                                    <p:animEffect transition="in" filter="wipe(left)">
                                      <p:cBhvr>
                                        <p:cTn id="7" dur="500"/>
                                        <p:tgtEl>
                                          <p:spTgt spid="802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2820"/>
                                        </p:tgtEl>
                                        <p:attrNameLst>
                                          <p:attrName>style.visibility</p:attrName>
                                        </p:attrNameLst>
                                      </p:cBhvr>
                                      <p:to>
                                        <p:strVal val="visible"/>
                                      </p:to>
                                    </p:set>
                                    <p:animEffect transition="in" filter="wipe(left)">
                                      <p:cBhvr>
                                        <p:cTn id="12" dur="500"/>
                                        <p:tgtEl>
                                          <p:spTgt spid="8028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2825"/>
                                        </p:tgtEl>
                                        <p:attrNameLst>
                                          <p:attrName>style.visibility</p:attrName>
                                        </p:attrNameLst>
                                      </p:cBhvr>
                                      <p:to>
                                        <p:strVal val="visible"/>
                                      </p:to>
                                    </p:set>
                                    <p:animEffect transition="in" filter="wipe(left)">
                                      <p:cBhvr>
                                        <p:cTn id="17" dur="500"/>
                                        <p:tgtEl>
                                          <p:spTgt spid="8028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2826"/>
                                        </p:tgtEl>
                                        <p:attrNameLst>
                                          <p:attrName>style.visibility</p:attrName>
                                        </p:attrNameLst>
                                      </p:cBhvr>
                                      <p:to>
                                        <p:strVal val="visible"/>
                                      </p:to>
                                    </p:set>
                                    <p:animEffect transition="in" filter="wipe(left)">
                                      <p:cBhvr>
                                        <p:cTn id="22" dur="500"/>
                                        <p:tgtEl>
                                          <p:spTgt spid="8028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2828"/>
                                        </p:tgtEl>
                                        <p:attrNameLst>
                                          <p:attrName>style.visibility</p:attrName>
                                        </p:attrNameLst>
                                      </p:cBhvr>
                                      <p:to>
                                        <p:strVal val="visible"/>
                                      </p:to>
                                    </p:set>
                                    <p:animEffect transition="in" filter="wipe(left)">
                                      <p:cBhvr>
                                        <p:cTn id="27" dur="500"/>
                                        <p:tgtEl>
                                          <p:spTgt spid="8028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2827"/>
                                        </p:tgtEl>
                                        <p:attrNameLst>
                                          <p:attrName>style.visibility</p:attrName>
                                        </p:attrNameLst>
                                      </p:cBhvr>
                                      <p:to>
                                        <p:strVal val="visible"/>
                                      </p:to>
                                    </p:set>
                                    <p:animEffect transition="in" filter="wipe(left)">
                                      <p:cBhvr>
                                        <p:cTn id="32" dur="500"/>
                                        <p:tgtEl>
                                          <p:spTgt spid="8028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02821"/>
                                        </p:tgtEl>
                                        <p:attrNameLst>
                                          <p:attrName>style.visibility</p:attrName>
                                        </p:attrNameLst>
                                      </p:cBhvr>
                                      <p:to>
                                        <p:strVal val="visible"/>
                                      </p:to>
                                    </p:set>
                                    <p:animEffect transition="in" filter="wipe(left)">
                                      <p:cBhvr>
                                        <p:cTn id="37" dur="500"/>
                                        <p:tgtEl>
                                          <p:spTgt spid="8028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02822"/>
                                        </p:tgtEl>
                                        <p:attrNameLst>
                                          <p:attrName>style.visibility</p:attrName>
                                        </p:attrNameLst>
                                      </p:cBhvr>
                                      <p:to>
                                        <p:strVal val="visible"/>
                                      </p:to>
                                    </p:set>
                                    <p:animEffect transition="in" filter="wipe(left)">
                                      <p:cBhvr>
                                        <p:cTn id="42" dur="500"/>
                                        <p:tgtEl>
                                          <p:spTgt spid="80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0" name="Rectangle 4"/>
          <p:cNvSpPr>
            <a:spLocks noChangeArrowheads="1"/>
          </p:cNvSpPr>
          <p:nvPr/>
        </p:nvSpPr>
        <p:spPr bwMode="auto">
          <a:xfrm>
            <a:off x="735013" y="1412875"/>
            <a:ext cx="8218487" cy="1260475"/>
          </a:xfrm>
          <a:prstGeom prst="rect">
            <a:avLst/>
          </a:prstGeom>
          <a:noFill/>
          <a:ln w="9525">
            <a:noFill/>
            <a:miter lim="800000"/>
            <a:headEnd/>
            <a:tailEnd/>
          </a:ln>
        </p:spPr>
        <p:txBody>
          <a:bodyPr anchor="ctr">
            <a:spAutoFit/>
          </a:bodyPr>
          <a:lstStyle/>
          <a:p>
            <a:pPr>
              <a:lnSpc>
                <a:spcPct val="120000"/>
              </a:lnSpc>
            </a:pPr>
            <a:r>
              <a:rPr lang="zh-CN" altLang="en-US" sz="3200" b="1">
                <a:ea typeface="宋体" pitchFamily="2" charset="-122"/>
              </a:rPr>
              <a:t>       例：一个盒子装有</a:t>
            </a:r>
            <a:r>
              <a:rPr lang="en-US" altLang="zh-CN" sz="3200" b="1">
                <a:ea typeface="宋体" pitchFamily="2" charset="-122"/>
              </a:rPr>
              <a:t>5</a:t>
            </a:r>
            <a:r>
              <a:rPr lang="zh-CN" altLang="en-US" sz="3200" b="1">
                <a:ea typeface="宋体" pitchFamily="2" charset="-122"/>
              </a:rPr>
              <a:t>只产品，其中有</a:t>
            </a:r>
            <a:r>
              <a:rPr lang="en-US" altLang="zh-CN" sz="3200" b="1">
                <a:ea typeface="宋体" pitchFamily="2" charset="-122"/>
              </a:rPr>
              <a:t>3</a:t>
            </a:r>
            <a:r>
              <a:rPr lang="zh-CN" altLang="en-US" sz="3200" b="1">
                <a:ea typeface="宋体" pitchFamily="2" charset="-122"/>
              </a:rPr>
              <a:t>只一等品，</a:t>
            </a:r>
            <a:r>
              <a:rPr lang="en-US" altLang="zh-CN" sz="3200" b="1">
                <a:ea typeface="宋体" pitchFamily="2" charset="-122"/>
              </a:rPr>
              <a:t>2</a:t>
            </a:r>
            <a:r>
              <a:rPr lang="zh-CN" altLang="en-US" sz="3200" b="1">
                <a:ea typeface="宋体" pitchFamily="2" charset="-122"/>
              </a:rPr>
              <a:t>只二等品</a:t>
            </a:r>
            <a:r>
              <a:rPr lang="en-US" altLang="zh-CN" sz="3200" b="1">
                <a:ea typeface="宋体" pitchFamily="2" charset="-122"/>
              </a:rPr>
              <a:t>.</a:t>
            </a:r>
            <a:endParaRPr lang="en-US" altLang="zh-CN" sz="3200" b="1">
              <a:solidFill>
                <a:schemeClr val="tx2"/>
              </a:solidFill>
              <a:ea typeface="宋体" pitchFamily="2" charset="-122"/>
            </a:endParaRPr>
          </a:p>
        </p:txBody>
      </p:sp>
      <p:sp>
        <p:nvSpPr>
          <p:cNvPr id="761861" name="Rectangle 5"/>
          <p:cNvSpPr>
            <a:spLocks noChangeArrowheads="1"/>
          </p:cNvSpPr>
          <p:nvPr/>
        </p:nvSpPr>
        <p:spPr bwMode="auto">
          <a:xfrm>
            <a:off x="1231900" y="5013325"/>
            <a:ext cx="5265738" cy="579438"/>
          </a:xfrm>
          <a:prstGeom prst="rect">
            <a:avLst/>
          </a:prstGeom>
          <a:noFill/>
          <a:ln w="9525">
            <a:noFill/>
            <a:miter lim="800000"/>
            <a:headEnd/>
            <a:tailEnd/>
          </a:ln>
        </p:spPr>
        <p:txBody>
          <a:bodyPr wrap="none" anchor="ctr">
            <a:spAutoFit/>
          </a:bodyPr>
          <a:lstStyle/>
          <a:p>
            <a:pPr algn="ctr"/>
            <a:r>
              <a:rPr lang="zh-CN" altLang="en-US" b="1">
                <a:ea typeface="宋体" pitchFamily="2" charset="-122"/>
              </a:rPr>
              <a:t>  </a:t>
            </a:r>
            <a:r>
              <a:rPr lang="en-US" altLang="zh-CN" sz="3200" b="1" i="1">
                <a:ea typeface="宋体" pitchFamily="2" charset="-122"/>
              </a:rPr>
              <a:t>B</a:t>
            </a:r>
            <a:r>
              <a:rPr lang="en-US" altLang="zh-CN" sz="3200" b="1">
                <a:ea typeface="宋体" pitchFamily="2" charset="-122"/>
              </a:rPr>
              <a:t>={</a:t>
            </a:r>
            <a:r>
              <a:rPr lang="zh-CN" altLang="en-US" sz="3200" b="1">
                <a:ea typeface="宋体" pitchFamily="2" charset="-122"/>
              </a:rPr>
              <a:t>第二次取到的是一等品</a:t>
            </a:r>
            <a:r>
              <a:rPr lang="zh-CN" altLang="zh-CN" sz="3200" b="1">
                <a:ea typeface="宋体" pitchFamily="2" charset="-122"/>
              </a:rPr>
              <a:t>}</a:t>
            </a:r>
            <a:endParaRPr lang="en-US" altLang="zh-CN" sz="3200" b="1">
              <a:solidFill>
                <a:schemeClr val="tx2"/>
              </a:solidFill>
              <a:ea typeface="宋体" pitchFamily="2" charset="-122"/>
            </a:endParaRPr>
          </a:p>
        </p:txBody>
      </p:sp>
      <p:sp>
        <p:nvSpPr>
          <p:cNvPr id="761862" name="Rectangle 6"/>
          <p:cNvSpPr>
            <a:spLocks noChangeArrowheads="1"/>
          </p:cNvSpPr>
          <p:nvPr/>
        </p:nvSpPr>
        <p:spPr bwMode="auto">
          <a:xfrm>
            <a:off x="808038" y="4221163"/>
            <a:ext cx="6192837" cy="579437"/>
          </a:xfrm>
          <a:prstGeom prst="rect">
            <a:avLst/>
          </a:prstGeom>
          <a:noFill/>
          <a:ln w="9525">
            <a:noFill/>
            <a:miter lim="800000"/>
            <a:headEnd/>
            <a:tailEnd/>
          </a:ln>
        </p:spPr>
        <p:txBody>
          <a:bodyPr anchor="ctr">
            <a:spAutoFit/>
          </a:bodyPr>
          <a:lstStyle/>
          <a:p>
            <a:pPr algn="ctr"/>
            <a:r>
              <a:rPr lang="en-US" altLang="zh-CN" sz="3200" b="1" i="1">
                <a:ea typeface="宋体" pitchFamily="2" charset="-122"/>
              </a:rPr>
              <a:t>A</a:t>
            </a:r>
            <a:r>
              <a:rPr lang="en-US" altLang="zh-CN" sz="3200" b="1">
                <a:ea typeface="宋体" pitchFamily="2" charset="-122"/>
              </a:rPr>
              <a:t>={</a:t>
            </a:r>
            <a:r>
              <a:rPr lang="zh-CN" altLang="en-US" sz="3200" b="1">
                <a:ea typeface="宋体" pitchFamily="2" charset="-122"/>
              </a:rPr>
              <a:t>第一次取到的是</a:t>
            </a:r>
            <a:r>
              <a:rPr lang="zh-CN" altLang="zh-CN" sz="3200" b="1">
                <a:ea typeface="宋体" pitchFamily="2" charset="-122"/>
              </a:rPr>
              <a:t>一等品}</a:t>
            </a:r>
            <a:endParaRPr lang="en-US" altLang="zh-CN" sz="3200" b="1">
              <a:ea typeface="宋体" pitchFamily="2" charset="-122"/>
            </a:endParaRPr>
          </a:p>
        </p:txBody>
      </p:sp>
      <p:sp>
        <p:nvSpPr>
          <p:cNvPr id="761870" name="Text Box 14"/>
          <p:cNvSpPr txBox="1">
            <a:spLocks noChangeArrowheads="1"/>
          </p:cNvSpPr>
          <p:nvPr/>
        </p:nvSpPr>
        <p:spPr bwMode="auto">
          <a:xfrm>
            <a:off x="735013" y="2852738"/>
            <a:ext cx="5472112" cy="1066800"/>
          </a:xfrm>
          <a:prstGeom prst="rect">
            <a:avLst/>
          </a:prstGeom>
          <a:noFill/>
          <a:ln w="9525" algn="ctr">
            <a:noFill/>
            <a:miter lim="800000"/>
            <a:headEnd/>
            <a:tailEnd/>
          </a:ln>
        </p:spPr>
        <p:txBody>
          <a:bodyPr>
            <a:spAutoFit/>
          </a:bodyPr>
          <a:lstStyle/>
          <a:p>
            <a:pPr>
              <a:spcBef>
                <a:spcPct val="50000"/>
              </a:spcBef>
            </a:pPr>
            <a:r>
              <a:rPr lang="zh-CN" altLang="en-US" sz="3200" b="1">
                <a:ea typeface="宋体" pitchFamily="2" charset="-122"/>
              </a:rPr>
              <a:t>       从中取产品两次，每次任取一只，做不放回抽样</a:t>
            </a:r>
            <a:r>
              <a:rPr lang="en-US" altLang="zh-CN" sz="3200" b="1">
                <a:ea typeface="宋体" pitchFamily="2" charset="-122"/>
              </a:rPr>
              <a:t>.  </a:t>
            </a:r>
            <a:r>
              <a:rPr lang="zh-CN" altLang="en-US" sz="3200" b="1">
                <a:ea typeface="宋体" pitchFamily="2" charset="-122"/>
              </a:rPr>
              <a:t>设</a:t>
            </a:r>
          </a:p>
        </p:txBody>
      </p:sp>
      <p:sp>
        <p:nvSpPr>
          <p:cNvPr id="761871" name="Text Box 15"/>
          <p:cNvSpPr txBox="1">
            <a:spLocks noChangeArrowheads="1"/>
          </p:cNvSpPr>
          <p:nvPr/>
        </p:nvSpPr>
        <p:spPr bwMode="auto">
          <a:xfrm>
            <a:off x="1239838" y="6021388"/>
            <a:ext cx="4410075" cy="579437"/>
          </a:xfrm>
          <a:prstGeom prst="rect">
            <a:avLst/>
          </a:prstGeom>
          <a:noFill/>
          <a:ln w="9525" algn="ctr">
            <a:noFill/>
            <a:miter lim="800000"/>
            <a:headEnd/>
            <a:tailEnd/>
          </a:ln>
        </p:spPr>
        <p:txBody>
          <a:bodyPr wrap="none" lIns="90000" tIns="46800" rIns="90000" bIns="46800">
            <a:spAutoFit/>
          </a:bodyPr>
          <a:lstStyle/>
          <a:p>
            <a:pPr>
              <a:spcBef>
                <a:spcPct val="50000"/>
              </a:spcBef>
            </a:pPr>
            <a:r>
              <a:rPr lang="zh-CN" altLang="en-US" sz="3200" b="1">
                <a:ea typeface="宋体" pitchFamily="2" charset="-122"/>
              </a:rPr>
              <a:t>试求条件概率 </a:t>
            </a:r>
            <a:r>
              <a:rPr lang="en-US" altLang="zh-CN" sz="3200" b="1">
                <a:ea typeface="宋体" pitchFamily="2" charset="-122"/>
              </a:rPr>
              <a:t>P( B | A ).</a:t>
            </a:r>
          </a:p>
        </p:txBody>
      </p:sp>
      <p:sp>
        <p:nvSpPr>
          <p:cNvPr id="139271" name="Rectangle 16"/>
          <p:cNvSpPr>
            <a:spLocks noChangeArrowheads="1"/>
          </p:cNvSpPr>
          <p:nvPr/>
        </p:nvSpPr>
        <p:spPr bwMode="auto">
          <a:xfrm>
            <a:off x="1116013" y="620713"/>
            <a:ext cx="2425700"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slide(fromLeft)">
                                      <p:cBhvr>
                                        <p:cTn id="7" dur="500"/>
                                        <p:tgtEl>
                                          <p:spTgt spid="76186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61870"/>
                                        </p:tgtEl>
                                        <p:attrNameLst>
                                          <p:attrName>style.visibility</p:attrName>
                                        </p:attrNameLst>
                                      </p:cBhvr>
                                      <p:to>
                                        <p:strVal val="visible"/>
                                      </p:to>
                                    </p:set>
                                    <p:animEffect transition="in" filter="slide(fromLeft)">
                                      <p:cBhvr>
                                        <p:cTn id="12" dur="500"/>
                                        <p:tgtEl>
                                          <p:spTgt spid="761870"/>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761862"/>
                                        </p:tgtEl>
                                        <p:attrNameLst>
                                          <p:attrName>style.visibility</p:attrName>
                                        </p:attrNameLst>
                                      </p:cBhvr>
                                      <p:to>
                                        <p:strVal val="visible"/>
                                      </p:to>
                                    </p:set>
                                    <p:animEffect transition="in" filter="slide(fromLeft)">
                                      <p:cBhvr>
                                        <p:cTn id="16" dur="500"/>
                                        <p:tgtEl>
                                          <p:spTgt spid="761862"/>
                                        </p:tgtEl>
                                      </p:cBhvr>
                                    </p:animEffect>
                                  </p:childTnLst>
                                </p:cTn>
                              </p:par>
                            </p:childTnLst>
                          </p:cTn>
                        </p:par>
                        <p:par>
                          <p:cTn id="17" fill="hold">
                            <p:stCondLst>
                              <p:cond delay="1000"/>
                            </p:stCondLst>
                            <p:childTnLst>
                              <p:par>
                                <p:cTn id="18" presetID="12" presetClass="entr" presetSubtype="2" fill="hold" grpId="0" nodeType="afterEffect">
                                  <p:stCondLst>
                                    <p:cond delay="0"/>
                                  </p:stCondLst>
                                  <p:childTnLst>
                                    <p:set>
                                      <p:cBhvr>
                                        <p:cTn id="19" dur="1" fill="hold">
                                          <p:stCondLst>
                                            <p:cond delay="0"/>
                                          </p:stCondLst>
                                        </p:cTn>
                                        <p:tgtEl>
                                          <p:spTgt spid="761861"/>
                                        </p:tgtEl>
                                        <p:attrNameLst>
                                          <p:attrName>style.visibility</p:attrName>
                                        </p:attrNameLst>
                                      </p:cBhvr>
                                      <p:to>
                                        <p:strVal val="visible"/>
                                      </p:to>
                                    </p:set>
                                    <p:animEffect transition="in" filter="slide(fromRight)">
                                      <p:cBhvr>
                                        <p:cTn id="20" dur="500"/>
                                        <p:tgtEl>
                                          <p:spTgt spid="76186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761871"/>
                                        </p:tgtEl>
                                        <p:attrNameLst>
                                          <p:attrName>style.visibility</p:attrName>
                                        </p:attrNameLst>
                                      </p:cBhvr>
                                      <p:to>
                                        <p:strVal val="visible"/>
                                      </p:to>
                                    </p:set>
                                    <p:animEffect transition="in" filter="slide(fromLeft)">
                                      <p:cBhvr>
                                        <p:cTn id="25" dur="500"/>
                                        <p:tgtEl>
                                          <p:spTgt spid="7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P spid="761861" grpId="0"/>
      <p:bldP spid="761862" grpId="0"/>
      <p:bldP spid="761870" grpId="0"/>
      <p:bldP spid="76187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4"/>
          <p:cNvSpPr>
            <a:spLocks noChangeArrowheads="1"/>
          </p:cNvSpPr>
          <p:nvPr/>
        </p:nvSpPr>
        <p:spPr bwMode="auto">
          <a:xfrm>
            <a:off x="1116013" y="655638"/>
            <a:ext cx="4116387" cy="762000"/>
          </a:xfrm>
          <a:prstGeom prst="rect">
            <a:avLst/>
          </a:prstGeom>
          <a:noFill/>
          <a:ln w="9525">
            <a:noFill/>
            <a:miter lim="800000"/>
            <a:headEnd/>
            <a:tailEnd/>
          </a:ln>
        </p:spPr>
        <p:txBody>
          <a:bodyPr wrap="none">
            <a:spAutoFit/>
          </a:bodyPr>
          <a:lstStyle/>
          <a:p>
            <a:r>
              <a:rPr lang="zh-CN" altLang="en-US" sz="4400" b="1">
                <a:ea typeface="宋体" pitchFamily="2" charset="-122"/>
              </a:rPr>
              <a:t>条件概率</a:t>
            </a:r>
            <a:r>
              <a:rPr lang="en-US" altLang="zh-CN" sz="4400" b="1">
                <a:ea typeface="宋体" pitchFamily="2" charset="-122"/>
              </a:rPr>
              <a:t>(Cont.)</a:t>
            </a:r>
          </a:p>
        </p:txBody>
      </p:sp>
      <p:sp>
        <p:nvSpPr>
          <p:cNvPr id="763925" name="Text Box 21"/>
          <p:cNvSpPr txBox="1">
            <a:spLocks noChangeArrowheads="1"/>
          </p:cNvSpPr>
          <p:nvPr/>
        </p:nvSpPr>
        <p:spPr bwMode="auto">
          <a:xfrm>
            <a:off x="971550" y="1557338"/>
            <a:ext cx="7993063" cy="1066800"/>
          </a:xfrm>
          <a:prstGeom prst="rect">
            <a:avLst/>
          </a:prstGeom>
          <a:noFill/>
          <a:ln w="9525" algn="ctr">
            <a:noFill/>
            <a:miter lim="800000"/>
            <a:headEnd/>
            <a:tailEnd/>
          </a:ln>
        </p:spPr>
        <p:txBody>
          <a:bodyPr>
            <a:spAutoFit/>
          </a:bodyPr>
          <a:lstStyle/>
          <a:p>
            <a:pPr>
              <a:spcBef>
                <a:spcPct val="50000"/>
              </a:spcBef>
            </a:pPr>
            <a:r>
              <a:rPr lang="zh-CN" altLang="en-US" sz="3200" b="1">
                <a:solidFill>
                  <a:srgbClr val="000000"/>
                </a:solidFill>
                <a:ea typeface="宋体" pitchFamily="2" charset="-122"/>
              </a:rPr>
              <a:t>       解法一：在原来的样本空间中，直接由条件概率的定义计算：</a:t>
            </a:r>
          </a:p>
        </p:txBody>
      </p:sp>
      <p:graphicFrame>
        <p:nvGraphicFramePr>
          <p:cNvPr id="763926" name="Object 22"/>
          <p:cNvGraphicFramePr>
            <a:graphicFrameLocks noChangeAspect="1"/>
          </p:cNvGraphicFramePr>
          <p:nvPr/>
        </p:nvGraphicFramePr>
        <p:xfrm>
          <a:off x="1455738" y="3770313"/>
          <a:ext cx="3195637" cy="1330325"/>
        </p:xfrm>
        <a:graphic>
          <a:graphicData uri="http://schemas.openxmlformats.org/presentationml/2006/ole">
            <p:oleObj spid="_x0000_s59394" name="Equation" r:id="rId4" imgW="1130040" imgH="419040" progId="">
              <p:embed/>
            </p:oleObj>
          </a:graphicData>
        </a:graphic>
      </p:graphicFrame>
      <p:grpSp>
        <p:nvGrpSpPr>
          <p:cNvPr id="2" name="Group 23"/>
          <p:cNvGrpSpPr>
            <a:grpSpLocks/>
          </p:cNvGrpSpPr>
          <p:nvPr/>
        </p:nvGrpSpPr>
        <p:grpSpPr bwMode="auto">
          <a:xfrm>
            <a:off x="5416550" y="2330450"/>
            <a:ext cx="2592388" cy="1584325"/>
            <a:chOff x="3107" y="981"/>
            <a:chExt cx="1633" cy="998"/>
          </a:xfrm>
        </p:grpSpPr>
        <p:sp>
          <p:nvSpPr>
            <p:cNvPr id="59403" name="AutoShape 24"/>
            <p:cNvSpPr>
              <a:spLocks noChangeArrowheads="1"/>
            </p:cNvSpPr>
            <p:nvPr/>
          </p:nvSpPr>
          <p:spPr bwMode="auto">
            <a:xfrm>
              <a:off x="3107" y="981"/>
              <a:ext cx="1633" cy="998"/>
            </a:xfrm>
            <a:prstGeom prst="wedgeRoundRectCallout">
              <a:avLst>
                <a:gd name="adj1" fmla="val -86741"/>
                <a:gd name="adj2" fmla="val 39880"/>
                <a:gd name="adj3" fmla="val 16667"/>
              </a:avLst>
            </a:prstGeom>
            <a:solidFill>
              <a:srgbClr val="CCFFCC"/>
            </a:solidFill>
            <a:ln w="9525">
              <a:solidFill>
                <a:srgbClr val="000000"/>
              </a:solidFill>
              <a:miter lim="800000"/>
              <a:headEnd/>
              <a:tailEnd/>
            </a:ln>
          </p:spPr>
          <p:txBody>
            <a:bodyPr wrap="none" anchor="ctr"/>
            <a:lstStyle/>
            <a:p>
              <a:pPr algn="ctr"/>
              <a:r>
                <a:rPr lang="en-US" altLang="zh-CN" sz="1800" b="1">
                  <a:solidFill>
                    <a:srgbClr val="FF3300"/>
                  </a:solidFill>
                  <a:ea typeface="宋体" pitchFamily="2" charset="-122"/>
                </a:rPr>
                <a:t>AB={</a:t>
              </a:r>
              <a:r>
                <a:rPr lang="zh-CN" altLang="en-US" sz="1800" b="1">
                  <a:solidFill>
                    <a:srgbClr val="FF3300"/>
                  </a:solidFill>
                  <a:ea typeface="宋体" pitchFamily="2" charset="-122"/>
                </a:rPr>
                <a:t>第一、第二次</a:t>
              </a:r>
            </a:p>
            <a:p>
              <a:pPr algn="ctr"/>
              <a:r>
                <a:rPr lang="zh-CN" altLang="en-US" sz="1800" b="1">
                  <a:solidFill>
                    <a:srgbClr val="FF3300"/>
                  </a:solidFill>
                  <a:ea typeface="宋体" pitchFamily="2" charset="-122"/>
                </a:rPr>
                <a:t>都取得一等品</a:t>
              </a:r>
              <a:r>
                <a:rPr lang="en-US" altLang="zh-CN" sz="1800" b="1">
                  <a:solidFill>
                    <a:srgbClr val="FF3300"/>
                  </a:solidFill>
                  <a:ea typeface="宋体" pitchFamily="2" charset="-122"/>
                </a:rPr>
                <a:t>}</a:t>
              </a:r>
            </a:p>
            <a:p>
              <a:pPr algn="ctr"/>
              <a:endParaRPr lang="zh-CN" altLang="en-US" sz="2400">
                <a:solidFill>
                  <a:srgbClr val="6600CC"/>
                </a:solidFill>
                <a:ea typeface="宋体" pitchFamily="2" charset="-122"/>
              </a:endParaRPr>
            </a:p>
          </p:txBody>
        </p:sp>
        <p:graphicFrame>
          <p:nvGraphicFramePr>
            <p:cNvPr id="59397" name="Object 25"/>
            <p:cNvGraphicFramePr>
              <a:graphicFrameLocks noChangeAspect="1"/>
            </p:cNvGraphicFramePr>
            <p:nvPr/>
          </p:nvGraphicFramePr>
          <p:xfrm>
            <a:off x="3334" y="1480"/>
            <a:ext cx="1155" cy="454"/>
          </p:xfrm>
          <a:graphic>
            <a:graphicData uri="http://schemas.openxmlformats.org/presentationml/2006/ole">
              <p:oleObj spid="_x0000_s59397" name="Equation" r:id="rId5" imgW="1231560" imgH="393480" progId="">
                <p:embed/>
              </p:oleObj>
            </a:graphicData>
          </a:graphic>
        </p:graphicFrame>
      </p:grpSp>
      <p:grpSp>
        <p:nvGrpSpPr>
          <p:cNvPr id="3" name="Group 26"/>
          <p:cNvGrpSpPr>
            <a:grpSpLocks/>
          </p:cNvGrpSpPr>
          <p:nvPr/>
        </p:nvGrpSpPr>
        <p:grpSpPr bwMode="auto">
          <a:xfrm>
            <a:off x="5632450" y="4202113"/>
            <a:ext cx="2376488" cy="1008062"/>
            <a:chOff x="3243" y="2160"/>
            <a:chExt cx="1497" cy="635"/>
          </a:xfrm>
        </p:grpSpPr>
        <p:sp>
          <p:nvSpPr>
            <p:cNvPr id="59402" name="AutoShape 27"/>
            <p:cNvSpPr>
              <a:spLocks noChangeArrowheads="1"/>
            </p:cNvSpPr>
            <p:nvPr/>
          </p:nvSpPr>
          <p:spPr bwMode="auto">
            <a:xfrm>
              <a:off x="3243" y="2160"/>
              <a:ext cx="1497" cy="635"/>
            </a:xfrm>
            <a:prstGeom prst="wedgeRoundRectCallout">
              <a:avLst>
                <a:gd name="adj1" fmla="val -101704"/>
                <a:gd name="adj2" fmla="val -9528"/>
                <a:gd name="adj3" fmla="val 16667"/>
              </a:avLst>
            </a:prstGeom>
            <a:solidFill>
              <a:srgbClr val="CCFFCC"/>
            </a:solidFill>
            <a:ln w="9525">
              <a:solidFill>
                <a:srgbClr val="000000"/>
              </a:solidFill>
              <a:miter lim="800000"/>
              <a:headEnd/>
              <a:tailEnd/>
            </a:ln>
          </p:spPr>
          <p:txBody>
            <a:bodyPr wrap="none" anchor="ctr"/>
            <a:lstStyle/>
            <a:p>
              <a:pPr algn="ctr"/>
              <a:endParaRPr lang="zh-CN" altLang="en-US" sz="2400">
                <a:ea typeface="宋体" pitchFamily="2" charset="-122"/>
              </a:endParaRPr>
            </a:p>
          </p:txBody>
        </p:sp>
        <p:graphicFrame>
          <p:nvGraphicFramePr>
            <p:cNvPr id="59396" name="Object 28"/>
            <p:cNvGraphicFramePr>
              <a:graphicFrameLocks noChangeAspect="1"/>
            </p:cNvGraphicFramePr>
            <p:nvPr/>
          </p:nvGraphicFramePr>
          <p:xfrm>
            <a:off x="3606" y="2296"/>
            <a:ext cx="743" cy="457"/>
          </p:xfrm>
          <a:graphic>
            <a:graphicData uri="http://schemas.openxmlformats.org/presentationml/2006/ole">
              <p:oleObj spid="_x0000_s59396" name="Equation" r:id="rId6" imgW="609480" imgH="393480" progId="">
                <p:embed/>
              </p:oleObj>
            </a:graphicData>
          </a:graphic>
        </p:graphicFrame>
      </p:grpSp>
      <p:graphicFrame>
        <p:nvGraphicFramePr>
          <p:cNvPr id="763933" name="Object 29"/>
          <p:cNvGraphicFramePr>
            <a:graphicFrameLocks noChangeAspect="1"/>
          </p:cNvGraphicFramePr>
          <p:nvPr/>
        </p:nvGraphicFramePr>
        <p:xfrm>
          <a:off x="3016250" y="5199063"/>
          <a:ext cx="828675" cy="1373187"/>
        </p:xfrm>
        <a:graphic>
          <a:graphicData uri="http://schemas.openxmlformats.org/presentationml/2006/ole">
            <p:oleObj spid="_x0000_s59395" name="Equation" r:id="rId7" imgW="266400" imgH="393480" progId="">
              <p:embed/>
            </p:oleObj>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63925"/>
                                        </p:tgtEl>
                                        <p:attrNameLst>
                                          <p:attrName>style.visibility</p:attrName>
                                        </p:attrNameLst>
                                      </p:cBhvr>
                                      <p:to>
                                        <p:strVal val="visible"/>
                                      </p:to>
                                    </p:set>
                                    <p:animEffect transition="in" filter="slide(fromRight)">
                                      <p:cBhvr>
                                        <p:cTn id="7" dur="500"/>
                                        <p:tgtEl>
                                          <p:spTgt spid="7639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63926"/>
                                        </p:tgtEl>
                                        <p:attrNameLst>
                                          <p:attrName>style.visibility</p:attrName>
                                        </p:attrNameLst>
                                      </p:cBhvr>
                                      <p:to>
                                        <p:strVal val="visible"/>
                                      </p:to>
                                    </p:set>
                                    <p:animEffect transition="in" filter="slide(fromLeft)">
                                      <p:cBhvr>
                                        <p:cTn id="12" dur="500"/>
                                        <p:tgtEl>
                                          <p:spTgt spid="76392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763933"/>
                                        </p:tgtEl>
                                        <p:attrNameLst>
                                          <p:attrName>style.visibility</p:attrName>
                                        </p:attrNameLst>
                                      </p:cBhvr>
                                      <p:to>
                                        <p:strVal val="visible"/>
                                      </p:to>
                                    </p:set>
                                    <p:animEffect transition="in" filter="slide(fromBottom)">
                                      <p:cBhvr>
                                        <p:cTn id="27" dur="500"/>
                                        <p:tgtEl>
                                          <p:spTgt spid="76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2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CCE8C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10616</TotalTime>
  <Words>9000</Words>
  <Application>Microsoft PowerPoint</Application>
  <PresentationFormat>全屏显示(4:3)</PresentationFormat>
  <Paragraphs>1145</Paragraphs>
  <Slides>174</Slides>
  <Notes>125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174</vt:i4>
      </vt:variant>
    </vt:vector>
  </HeadingPairs>
  <TitlesOfParts>
    <vt:vector size="195" baseType="lpstr">
      <vt:lpstr>Times New Roman</vt:lpstr>
      <vt:lpstr>華康少女文字W3(P)</vt:lpstr>
      <vt:lpstr>Arial</vt:lpstr>
      <vt:lpstr>PMingLiU</vt:lpstr>
      <vt:lpstr>Monotype Sorts</vt:lpstr>
      <vt:lpstr>宋体</vt:lpstr>
      <vt:lpstr>Wingdings</vt:lpstr>
      <vt:lpstr>华文彩云</vt:lpstr>
      <vt:lpstr>黑体</vt:lpstr>
      <vt:lpstr>楷体_GB2312</vt:lpstr>
      <vt:lpstr>Symbol</vt:lpstr>
      <vt:lpstr>华文宋体</vt:lpstr>
      <vt:lpstr>MS Outlook</vt:lpstr>
      <vt:lpstr>MingLiU</vt:lpstr>
      <vt:lpstr>暗香扑面</vt:lpstr>
      <vt:lpstr>公式</vt:lpstr>
      <vt:lpstr>Equation</vt:lpstr>
      <vt:lpstr>Bitmap Image</vt:lpstr>
      <vt:lpstr>Microsoft 公式 3.0</vt:lpstr>
      <vt:lpstr>Document</vt:lpstr>
      <vt:lpstr>文档</vt:lpstr>
      <vt:lpstr>幻灯片 1</vt:lpstr>
      <vt:lpstr>幻灯片 2</vt:lpstr>
      <vt:lpstr>确定性现象与随机现象</vt:lpstr>
      <vt:lpstr>确定性现象与随机现象 (Cont.)</vt:lpstr>
      <vt:lpstr>确定性现象与随机现象 (Cont.)</vt:lpstr>
      <vt:lpstr>现象的数学描述</vt:lpstr>
      <vt:lpstr>随机现象</vt:lpstr>
      <vt:lpstr>幻灯片 8</vt:lpstr>
      <vt:lpstr>幻灯片 9</vt:lpstr>
      <vt:lpstr>幻灯片 10</vt:lpstr>
      <vt:lpstr>幻灯片 11</vt:lpstr>
      <vt:lpstr>幻灯片 12</vt:lpstr>
      <vt:lpstr>二、样本空间</vt:lpstr>
      <vt:lpstr>幻灯片 14</vt:lpstr>
      <vt:lpstr>幻灯片 15</vt:lpstr>
      <vt:lpstr>幻灯片 16</vt:lpstr>
      <vt:lpstr>幻灯片 17</vt:lpstr>
      <vt:lpstr>事件 (Cont.)</vt:lpstr>
      <vt:lpstr>事件 (Cont.)</vt:lpstr>
      <vt:lpstr>事件的关系和运算</vt:lpstr>
      <vt:lpstr>事件的关系和运算 (Cont.)</vt:lpstr>
      <vt:lpstr>事件的关系和运算 (Cont.)</vt:lpstr>
      <vt:lpstr>事件的关系和运算 (Cont.)</vt:lpstr>
      <vt:lpstr>事件的关系和运算 (Cont.)</vt:lpstr>
      <vt:lpstr>事件的关系和运算 (Cont.)</vt:lpstr>
      <vt:lpstr>事件的关系和运算 (Cont.)</vt:lpstr>
      <vt:lpstr>事件的关系和运算 (Cont.)</vt:lpstr>
      <vt:lpstr>事件的关系和运算 (Cont.)</vt:lpstr>
      <vt:lpstr>事件的关系和运算 (Cont.)</vt:lpstr>
      <vt:lpstr>事件的关系和运算 (Cont.)</vt:lpstr>
      <vt:lpstr>事件的运算规律</vt:lpstr>
      <vt:lpstr>   证明</vt:lpstr>
      <vt:lpstr>多个事件的和与积</vt:lpstr>
      <vt:lpstr>多个事件的和与积 (Cont.)</vt:lpstr>
      <vt:lpstr>多个事件的和与积的运算规律</vt:lpstr>
      <vt:lpstr>事件的关系及运算图示表示</vt:lpstr>
      <vt:lpstr>事件的关系及运算图示表示 (Cont.)</vt:lpstr>
      <vt:lpstr>幻灯片 38</vt:lpstr>
      <vt:lpstr>例题</vt:lpstr>
      <vt:lpstr>例题解答</vt:lpstr>
      <vt:lpstr>随机事件及其概率 (Cont.)</vt:lpstr>
      <vt:lpstr>随机事件及其概率 (Cont.)</vt:lpstr>
      <vt:lpstr>随机事件及其概率 (Cont.) </vt:lpstr>
      <vt:lpstr>随机事件及其概率 (Cont.) </vt:lpstr>
      <vt:lpstr>随机事件及其概率 (Cont.) </vt:lpstr>
      <vt:lpstr>随机事件及其概率 (Cont.) </vt:lpstr>
      <vt:lpstr>随机事件及其概率 (Cont.) </vt:lpstr>
      <vt:lpstr>古典概率</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几何概率</vt:lpstr>
      <vt:lpstr>几何概率 (Cont.)</vt:lpstr>
      <vt:lpstr>几何概率 (Cont.)</vt:lpstr>
      <vt:lpstr>几何概率 (Cont.)</vt:lpstr>
      <vt:lpstr>几何概率 (Cont.)</vt:lpstr>
      <vt:lpstr>幻灯片 76</vt:lpstr>
      <vt:lpstr>幻灯片 77</vt:lpstr>
      <vt:lpstr>幻灯片 78</vt:lpstr>
      <vt:lpstr>幻灯片 79</vt:lpstr>
      <vt:lpstr>幻灯片 80</vt:lpstr>
      <vt:lpstr>幻灯片 81</vt:lpstr>
      <vt:lpstr>幻灯片 82</vt:lpstr>
      <vt:lpstr>P(A-B)=P(A)-P(AB)</vt:lpstr>
      <vt:lpstr>幻灯片 84</vt:lpstr>
      <vt:lpstr>幻灯片 85</vt:lpstr>
      <vt:lpstr>幻灯片 86</vt:lpstr>
      <vt:lpstr>P(AB) =P(A)+P(B)P(AB)  </vt:lpstr>
      <vt:lpstr>例</vt:lpstr>
      <vt:lpstr>条件概率与独立性</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例子 </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思考题</vt:lpstr>
      <vt:lpstr>思考题</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注意:互斥与独立的区别</vt:lpstr>
      <vt:lpstr>小结</vt:lpstr>
      <vt:lpstr>幻灯片 155</vt:lpstr>
      <vt:lpstr>小结</vt:lpstr>
      <vt:lpstr>幻灯片 157</vt:lpstr>
      <vt:lpstr>例</vt:lpstr>
      <vt:lpstr>例</vt:lpstr>
      <vt:lpstr>利用对立事件</vt:lpstr>
      <vt:lpstr>幻灯片 161</vt:lpstr>
      <vt:lpstr>幻灯片 162</vt:lpstr>
      <vt:lpstr>利用对立事件和加法公式</vt:lpstr>
      <vt:lpstr>利用对称性</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KOKA</dc:creator>
  <cp:lastModifiedBy>DZM</cp:lastModifiedBy>
  <cp:revision>853</cp:revision>
  <dcterms:created xsi:type="dcterms:W3CDTF">2000-11-07T09:00:01Z</dcterms:created>
  <dcterms:modified xsi:type="dcterms:W3CDTF">2017-09-18T06:43:49Z</dcterms:modified>
</cp:coreProperties>
</file>