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notesSlides/notesSlide13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126.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Default Extension="doc" ContentType="application/msword"/>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Default Extension="bin" ContentType="application/vnd.openxmlformats-officedocument.oleObject"/>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slides/slide53.xml" ContentType="application/vnd.openxmlformats-officedocument.presentationml.slide+xml"/>
  <Default Extension="jpeg" ContentType="image/jpeg"/>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84"/>
  </p:notesMasterIdLst>
  <p:sldIdLst>
    <p:sldId id="256" r:id="rId2"/>
    <p:sldId id="519" r:id="rId3"/>
    <p:sldId id="514" r:id="rId4"/>
    <p:sldId id="515" r:id="rId5"/>
    <p:sldId id="520" r:id="rId6"/>
    <p:sldId id="557" r:id="rId7"/>
    <p:sldId id="516"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558" r:id="rId26"/>
    <p:sldId id="312" r:id="rId27"/>
    <p:sldId id="313" r:id="rId28"/>
    <p:sldId id="314" r:id="rId29"/>
    <p:sldId id="315" r:id="rId30"/>
    <p:sldId id="316" r:id="rId31"/>
    <p:sldId id="317" r:id="rId32"/>
    <p:sldId id="318" r:id="rId33"/>
    <p:sldId id="319" r:id="rId34"/>
    <p:sldId id="320" r:id="rId35"/>
    <p:sldId id="353" r:id="rId36"/>
    <p:sldId id="354" r:id="rId37"/>
    <p:sldId id="355" r:id="rId38"/>
    <p:sldId id="322" r:id="rId39"/>
    <p:sldId id="323" r:id="rId40"/>
    <p:sldId id="324" r:id="rId41"/>
    <p:sldId id="356" r:id="rId42"/>
    <p:sldId id="359" r:id="rId43"/>
    <p:sldId id="366" r:id="rId44"/>
    <p:sldId id="367" r:id="rId45"/>
    <p:sldId id="522" r:id="rId46"/>
    <p:sldId id="523" r:id="rId47"/>
    <p:sldId id="325" r:id="rId48"/>
    <p:sldId id="357" r:id="rId49"/>
    <p:sldId id="360" r:id="rId50"/>
    <p:sldId id="572" r:id="rId51"/>
    <p:sldId id="363" r:id="rId52"/>
    <p:sldId id="364" r:id="rId53"/>
    <p:sldId id="368" r:id="rId54"/>
    <p:sldId id="365" r:id="rId55"/>
    <p:sldId id="524" r:id="rId56"/>
    <p:sldId id="525" r:id="rId57"/>
    <p:sldId id="526" r:id="rId58"/>
    <p:sldId id="527" r:id="rId59"/>
    <p:sldId id="528" r:id="rId60"/>
    <p:sldId id="529" r:id="rId61"/>
    <p:sldId id="533" r:id="rId62"/>
    <p:sldId id="534" r:id="rId63"/>
    <p:sldId id="535" r:id="rId64"/>
    <p:sldId id="536"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83" r:id="rId84"/>
    <p:sldId id="384" r:id="rId85"/>
    <p:sldId id="346" r:id="rId86"/>
    <p:sldId id="347" r:id="rId87"/>
    <p:sldId id="348" r:id="rId88"/>
    <p:sldId id="349" r:id="rId89"/>
    <p:sldId id="350" r:id="rId90"/>
    <p:sldId id="351" r:id="rId91"/>
    <p:sldId id="369" r:id="rId92"/>
    <p:sldId id="370" r:id="rId93"/>
    <p:sldId id="371" r:id="rId94"/>
    <p:sldId id="372" r:id="rId95"/>
    <p:sldId id="373" r:id="rId96"/>
    <p:sldId id="537" r:id="rId97"/>
    <p:sldId id="538" r:id="rId98"/>
    <p:sldId id="539" r:id="rId99"/>
    <p:sldId id="540" r:id="rId100"/>
    <p:sldId id="541" r:id="rId101"/>
    <p:sldId id="542" r:id="rId102"/>
    <p:sldId id="543" r:id="rId103"/>
    <p:sldId id="544" r:id="rId104"/>
    <p:sldId id="545" r:id="rId105"/>
    <p:sldId id="546" r:id="rId106"/>
    <p:sldId id="547" r:id="rId107"/>
    <p:sldId id="548" r:id="rId108"/>
    <p:sldId id="521" r:id="rId109"/>
    <p:sldId id="381" r:id="rId110"/>
    <p:sldId id="386" r:id="rId111"/>
    <p:sldId id="387" r:id="rId112"/>
    <p:sldId id="388" r:id="rId113"/>
    <p:sldId id="389" r:id="rId114"/>
    <p:sldId id="390" r:id="rId115"/>
    <p:sldId id="559" r:id="rId116"/>
    <p:sldId id="560" r:id="rId117"/>
    <p:sldId id="561" r:id="rId118"/>
    <p:sldId id="391" r:id="rId119"/>
    <p:sldId id="392" r:id="rId120"/>
    <p:sldId id="393" r:id="rId121"/>
    <p:sldId id="394" r:id="rId122"/>
    <p:sldId id="395" r:id="rId123"/>
    <p:sldId id="396" r:id="rId124"/>
    <p:sldId id="397" r:id="rId125"/>
    <p:sldId id="398" r:id="rId126"/>
    <p:sldId id="399" r:id="rId127"/>
    <p:sldId id="414" r:id="rId128"/>
    <p:sldId id="415" r:id="rId129"/>
    <p:sldId id="400" r:id="rId130"/>
    <p:sldId id="401" r:id="rId131"/>
    <p:sldId id="402" r:id="rId132"/>
    <p:sldId id="403" r:id="rId133"/>
    <p:sldId id="404" r:id="rId134"/>
    <p:sldId id="405" r:id="rId135"/>
    <p:sldId id="406" r:id="rId136"/>
    <p:sldId id="407" r:id="rId137"/>
    <p:sldId id="408" r:id="rId138"/>
    <p:sldId id="409" r:id="rId139"/>
    <p:sldId id="410" r:id="rId140"/>
    <p:sldId id="411" r:id="rId141"/>
    <p:sldId id="412" r:id="rId142"/>
    <p:sldId id="417" r:id="rId143"/>
    <p:sldId id="418" r:id="rId144"/>
    <p:sldId id="419" r:id="rId145"/>
    <p:sldId id="420" r:id="rId146"/>
    <p:sldId id="421" r:id="rId147"/>
    <p:sldId id="422" r:id="rId148"/>
    <p:sldId id="423" r:id="rId149"/>
    <p:sldId id="424" r:id="rId150"/>
    <p:sldId id="425" r:id="rId151"/>
    <p:sldId id="443" r:id="rId152"/>
    <p:sldId id="426" r:id="rId153"/>
    <p:sldId id="444" r:id="rId154"/>
    <p:sldId id="427" r:id="rId155"/>
    <p:sldId id="428" r:id="rId156"/>
    <p:sldId id="429" r:id="rId157"/>
    <p:sldId id="430" r:id="rId158"/>
    <p:sldId id="431" r:id="rId159"/>
    <p:sldId id="432" r:id="rId160"/>
    <p:sldId id="433" r:id="rId161"/>
    <p:sldId id="434" r:id="rId162"/>
    <p:sldId id="435" r:id="rId163"/>
    <p:sldId id="436" r:id="rId164"/>
    <p:sldId id="437" r:id="rId165"/>
    <p:sldId id="438" r:id="rId166"/>
    <p:sldId id="439" r:id="rId167"/>
    <p:sldId id="440" r:id="rId168"/>
    <p:sldId id="441" r:id="rId169"/>
    <p:sldId id="442" r:id="rId170"/>
    <p:sldId id="445" r:id="rId171"/>
    <p:sldId id="446" r:id="rId172"/>
    <p:sldId id="513" r:id="rId173"/>
    <p:sldId id="555" r:id="rId174"/>
    <p:sldId id="565" r:id="rId175"/>
    <p:sldId id="566" r:id="rId176"/>
    <p:sldId id="567" r:id="rId177"/>
    <p:sldId id="571" r:id="rId178"/>
    <p:sldId id="551" r:id="rId179"/>
    <p:sldId id="569" r:id="rId180"/>
    <p:sldId id="570" r:id="rId181"/>
    <p:sldId id="550" r:id="rId182"/>
    <p:sldId id="556" r:id="rId183"/>
  </p:sldIdLst>
  <p:sldSz cx="9144000" cy="6858000" type="screen4x3"/>
  <p:notesSz cx="6858000" cy="9144000"/>
  <p:defaultTextStyle>
    <a:defPPr>
      <a:defRPr lang="zh-TW"/>
    </a:defPPr>
    <a:lvl1pPr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1pPr>
    <a:lvl2pPr marL="4572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2pPr>
    <a:lvl3pPr marL="9144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3pPr>
    <a:lvl4pPr marL="13716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4pPr>
    <a:lvl5pPr marL="18288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5pPr>
    <a:lvl6pPr marL="2286000" algn="l" defTabSz="914400" rtl="0" eaLnBrk="1" latinLnBrk="0" hangingPunct="1">
      <a:defRPr kumimoji="1" sz="2800" kern="1200">
        <a:solidFill>
          <a:schemeClr val="tx1"/>
        </a:solidFill>
        <a:latin typeface="Times New Roman" pitchFamily="18" charset="0"/>
        <a:ea typeface="華康少女文字W3(P)" pitchFamily="2" charset="-120"/>
        <a:cs typeface="+mn-cs"/>
      </a:defRPr>
    </a:lvl6pPr>
    <a:lvl7pPr marL="2743200" algn="l" defTabSz="914400" rtl="0" eaLnBrk="1" latinLnBrk="0" hangingPunct="1">
      <a:defRPr kumimoji="1" sz="2800" kern="1200">
        <a:solidFill>
          <a:schemeClr val="tx1"/>
        </a:solidFill>
        <a:latin typeface="Times New Roman" pitchFamily="18" charset="0"/>
        <a:ea typeface="華康少女文字W3(P)" pitchFamily="2" charset="-120"/>
        <a:cs typeface="+mn-cs"/>
      </a:defRPr>
    </a:lvl7pPr>
    <a:lvl8pPr marL="3200400" algn="l" defTabSz="914400" rtl="0" eaLnBrk="1" latinLnBrk="0" hangingPunct="1">
      <a:defRPr kumimoji="1" sz="2800" kern="1200">
        <a:solidFill>
          <a:schemeClr val="tx1"/>
        </a:solidFill>
        <a:latin typeface="Times New Roman" pitchFamily="18" charset="0"/>
        <a:ea typeface="華康少女文字W3(P)" pitchFamily="2" charset="-120"/>
        <a:cs typeface="+mn-cs"/>
      </a:defRPr>
    </a:lvl8pPr>
    <a:lvl9pPr marL="3657600" algn="l" defTabSz="914400" rtl="0" eaLnBrk="1" latinLnBrk="0" hangingPunct="1">
      <a:defRPr kumimoji="1" sz="2800" kern="1200">
        <a:solidFill>
          <a:schemeClr val="tx1"/>
        </a:solidFill>
        <a:latin typeface="Times New Roman" pitchFamily="18" charset="0"/>
        <a:ea typeface="華康少女文字W3(P)" pitchFamily="2"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showPr>
  <p:clrMru>
    <a:srgbClr val="339933"/>
    <a:srgbClr val="3366CC"/>
    <a:srgbClr val="082538"/>
    <a:srgbClr val="FF0066"/>
    <a:srgbClr val="FF0000"/>
    <a:srgbClr val="0000CC"/>
    <a:srgbClr val="FFFF00"/>
    <a:srgbClr val="E5754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67" autoAdjust="0"/>
    <p:restoredTop sz="94636" autoAdjust="0"/>
  </p:normalViewPr>
  <p:slideViewPr>
    <p:cSldViewPr>
      <p:cViewPr>
        <p:scale>
          <a:sx n="66" d="100"/>
          <a:sy n="66" d="100"/>
        </p:scale>
        <p:origin x="-1320"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432.w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433.wmf"/></Relationships>
</file>

<file path=ppt/drawings/_rels/vmlDrawing102.vml.rels><?xml version="1.0" encoding="UTF-8" standalone="yes"?>
<Relationships xmlns="http://schemas.openxmlformats.org/package/2006/relationships"><Relationship Id="rId2" Type="http://schemas.openxmlformats.org/officeDocument/2006/relationships/image" Target="../media/image435.wmf"/><Relationship Id="rId1" Type="http://schemas.openxmlformats.org/officeDocument/2006/relationships/image" Target="../media/image434.wmf"/></Relationships>
</file>

<file path=ppt/drawings/_rels/vmlDrawing103.vml.rels><?xml version="1.0" encoding="UTF-8" standalone="yes"?>
<Relationships xmlns="http://schemas.openxmlformats.org/package/2006/relationships"><Relationship Id="rId3" Type="http://schemas.openxmlformats.org/officeDocument/2006/relationships/image" Target="../media/image438.wmf"/><Relationship Id="rId2" Type="http://schemas.openxmlformats.org/officeDocument/2006/relationships/image" Target="../media/image437.wmf"/><Relationship Id="rId1" Type="http://schemas.openxmlformats.org/officeDocument/2006/relationships/image" Target="../media/image436.wmf"/></Relationships>
</file>

<file path=ppt/drawings/_rels/vmlDrawing104.vml.rels><?xml version="1.0" encoding="UTF-8" standalone="yes"?>
<Relationships xmlns="http://schemas.openxmlformats.org/package/2006/relationships"><Relationship Id="rId2" Type="http://schemas.openxmlformats.org/officeDocument/2006/relationships/image" Target="../media/image440.wmf"/><Relationship Id="rId1" Type="http://schemas.openxmlformats.org/officeDocument/2006/relationships/image" Target="../media/image439.wmf"/></Relationships>
</file>

<file path=ppt/drawings/_rels/vmlDrawing105.vml.rels><?xml version="1.0" encoding="UTF-8" standalone="yes"?>
<Relationships xmlns="http://schemas.openxmlformats.org/package/2006/relationships"><Relationship Id="rId3" Type="http://schemas.openxmlformats.org/officeDocument/2006/relationships/image" Target="../media/image443.wmf"/><Relationship Id="rId2" Type="http://schemas.openxmlformats.org/officeDocument/2006/relationships/image" Target="../media/image442.wmf"/><Relationship Id="rId1" Type="http://schemas.openxmlformats.org/officeDocument/2006/relationships/image" Target="../media/image441.wmf"/></Relationships>
</file>

<file path=ppt/drawings/_rels/vmlDrawing106.vml.rels><?xml version="1.0" encoding="UTF-8" standalone="yes"?>
<Relationships xmlns="http://schemas.openxmlformats.org/package/2006/relationships"><Relationship Id="rId3" Type="http://schemas.openxmlformats.org/officeDocument/2006/relationships/image" Target="../media/image446.wmf"/><Relationship Id="rId7" Type="http://schemas.openxmlformats.org/officeDocument/2006/relationships/image" Target="../media/image449.wmf"/><Relationship Id="rId2" Type="http://schemas.openxmlformats.org/officeDocument/2006/relationships/image" Target="../media/image445.wmf"/><Relationship Id="rId1" Type="http://schemas.openxmlformats.org/officeDocument/2006/relationships/image" Target="../media/image444.wmf"/><Relationship Id="rId6" Type="http://schemas.openxmlformats.org/officeDocument/2006/relationships/image" Target="../media/image448.wmf"/><Relationship Id="rId5" Type="http://schemas.openxmlformats.org/officeDocument/2006/relationships/image" Target="../media/image447.wmf"/><Relationship Id="rId4" Type="http://schemas.openxmlformats.org/officeDocument/2006/relationships/image" Target="../media/image12.wmf"/></Relationships>
</file>

<file path=ppt/drawings/_rels/vmlDrawing107.vml.rels><?xml version="1.0" encoding="UTF-8" standalone="yes"?>
<Relationships xmlns="http://schemas.openxmlformats.org/package/2006/relationships"><Relationship Id="rId8" Type="http://schemas.openxmlformats.org/officeDocument/2006/relationships/image" Target="../media/image457.wmf"/><Relationship Id="rId3" Type="http://schemas.openxmlformats.org/officeDocument/2006/relationships/image" Target="../media/image452.wmf"/><Relationship Id="rId7" Type="http://schemas.openxmlformats.org/officeDocument/2006/relationships/image" Target="../media/image456.wmf"/><Relationship Id="rId2" Type="http://schemas.openxmlformats.org/officeDocument/2006/relationships/image" Target="../media/image451.wmf"/><Relationship Id="rId1" Type="http://schemas.openxmlformats.org/officeDocument/2006/relationships/image" Target="../media/image450.wmf"/><Relationship Id="rId6" Type="http://schemas.openxmlformats.org/officeDocument/2006/relationships/image" Target="../media/image455.wmf"/><Relationship Id="rId5" Type="http://schemas.openxmlformats.org/officeDocument/2006/relationships/image" Target="../media/image454.wmf"/><Relationship Id="rId4" Type="http://schemas.openxmlformats.org/officeDocument/2006/relationships/image" Target="../media/image453.wmf"/></Relationships>
</file>

<file path=ppt/drawings/_rels/vmlDrawing108.vml.rels><?xml version="1.0" encoding="UTF-8" standalone="yes"?>
<Relationships xmlns="http://schemas.openxmlformats.org/package/2006/relationships"><Relationship Id="rId3" Type="http://schemas.openxmlformats.org/officeDocument/2006/relationships/image" Target="../media/image460.wmf"/><Relationship Id="rId2" Type="http://schemas.openxmlformats.org/officeDocument/2006/relationships/image" Target="../media/image459.wmf"/><Relationship Id="rId1" Type="http://schemas.openxmlformats.org/officeDocument/2006/relationships/image" Target="../media/image458.wmf"/><Relationship Id="rId4" Type="http://schemas.openxmlformats.org/officeDocument/2006/relationships/image" Target="../media/image461.w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46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10.vml.rels><?xml version="1.0" encoding="UTF-8" standalone="yes"?>
<Relationships xmlns="http://schemas.openxmlformats.org/package/2006/relationships"><Relationship Id="rId2" Type="http://schemas.openxmlformats.org/officeDocument/2006/relationships/image" Target="../media/image464.wmf"/><Relationship Id="rId1" Type="http://schemas.openxmlformats.org/officeDocument/2006/relationships/image" Target="../media/image463.wmf"/></Relationships>
</file>

<file path=ppt/drawings/_rels/vmlDrawing111.vml.rels><?xml version="1.0" encoding="UTF-8" standalone="yes"?>
<Relationships xmlns="http://schemas.openxmlformats.org/package/2006/relationships"><Relationship Id="rId3" Type="http://schemas.openxmlformats.org/officeDocument/2006/relationships/image" Target="../media/image467.wmf"/><Relationship Id="rId7" Type="http://schemas.openxmlformats.org/officeDocument/2006/relationships/image" Target="../media/image471.wmf"/><Relationship Id="rId2" Type="http://schemas.openxmlformats.org/officeDocument/2006/relationships/image" Target="../media/image466.wmf"/><Relationship Id="rId1" Type="http://schemas.openxmlformats.org/officeDocument/2006/relationships/image" Target="../media/image465.wmf"/><Relationship Id="rId6" Type="http://schemas.openxmlformats.org/officeDocument/2006/relationships/image" Target="../media/image470.wmf"/><Relationship Id="rId5" Type="http://schemas.openxmlformats.org/officeDocument/2006/relationships/image" Target="../media/image469.wmf"/><Relationship Id="rId4" Type="http://schemas.openxmlformats.org/officeDocument/2006/relationships/image" Target="../media/image468.wmf"/></Relationships>
</file>

<file path=ppt/drawings/_rels/vmlDrawing112.vml.rels><?xml version="1.0" encoding="UTF-8" standalone="yes"?>
<Relationships xmlns="http://schemas.openxmlformats.org/package/2006/relationships"><Relationship Id="rId3" Type="http://schemas.openxmlformats.org/officeDocument/2006/relationships/image" Target="../media/image474.wmf"/><Relationship Id="rId2" Type="http://schemas.openxmlformats.org/officeDocument/2006/relationships/image" Target="../media/image473.wmf"/><Relationship Id="rId1" Type="http://schemas.openxmlformats.org/officeDocument/2006/relationships/image" Target="../media/image472.wmf"/><Relationship Id="rId5" Type="http://schemas.openxmlformats.org/officeDocument/2006/relationships/image" Target="../media/image476.wmf"/><Relationship Id="rId4" Type="http://schemas.openxmlformats.org/officeDocument/2006/relationships/image" Target="../media/image475.wmf"/></Relationships>
</file>

<file path=ppt/drawings/_rels/vmlDrawing113.vml.rels><?xml version="1.0" encoding="UTF-8" standalone="yes"?>
<Relationships xmlns="http://schemas.openxmlformats.org/package/2006/relationships"><Relationship Id="rId2" Type="http://schemas.openxmlformats.org/officeDocument/2006/relationships/image" Target="../media/image478.wmf"/><Relationship Id="rId1" Type="http://schemas.openxmlformats.org/officeDocument/2006/relationships/image" Target="../media/image477.wmf"/></Relationships>
</file>

<file path=ppt/drawings/_rels/vmlDrawing114.vml.rels><?xml version="1.0" encoding="UTF-8" standalone="yes"?>
<Relationships xmlns="http://schemas.openxmlformats.org/package/2006/relationships"><Relationship Id="rId3" Type="http://schemas.openxmlformats.org/officeDocument/2006/relationships/image" Target="../media/image481.wmf"/><Relationship Id="rId2" Type="http://schemas.openxmlformats.org/officeDocument/2006/relationships/image" Target="../media/image480.wmf"/><Relationship Id="rId1" Type="http://schemas.openxmlformats.org/officeDocument/2006/relationships/image" Target="../media/image479.wmf"/><Relationship Id="rId4" Type="http://schemas.openxmlformats.org/officeDocument/2006/relationships/image" Target="../media/image477.wmf"/></Relationships>
</file>

<file path=ppt/drawings/_rels/vmlDrawing115.vml.rels><?xml version="1.0" encoding="UTF-8" standalone="yes"?>
<Relationships xmlns="http://schemas.openxmlformats.org/package/2006/relationships"><Relationship Id="rId3" Type="http://schemas.openxmlformats.org/officeDocument/2006/relationships/image" Target="../media/image484.wmf"/><Relationship Id="rId7" Type="http://schemas.openxmlformats.org/officeDocument/2006/relationships/image" Target="../media/image488.wmf"/><Relationship Id="rId2" Type="http://schemas.openxmlformats.org/officeDocument/2006/relationships/image" Target="../media/image483.wmf"/><Relationship Id="rId1" Type="http://schemas.openxmlformats.org/officeDocument/2006/relationships/image" Target="../media/image482.wmf"/><Relationship Id="rId6" Type="http://schemas.openxmlformats.org/officeDocument/2006/relationships/image" Target="../media/image487.wmf"/><Relationship Id="rId5" Type="http://schemas.openxmlformats.org/officeDocument/2006/relationships/image" Target="../media/image486.wmf"/><Relationship Id="rId4" Type="http://schemas.openxmlformats.org/officeDocument/2006/relationships/image" Target="../media/image485.w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489.wmf"/></Relationships>
</file>

<file path=ppt/drawings/_rels/vmlDrawing117.vml.rels><?xml version="1.0" encoding="UTF-8" standalone="yes"?>
<Relationships xmlns="http://schemas.openxmlformats.org/package/2006/relationships"><Relationship Id="rId3" Type="http://schemas.openxmlformats.org/officeDocument/2006/relationships/image" Target="../media/image492.wmf"/><Relationship Id="rId2" Type="http://schemas.openxmlformats.org/officeDocument/2006/relationships/image" Target="../media/image491.wmf"/><Relationship Id="rId1" Type="http://schemas.openxmlformats.org/officeDocument/2006/relationships/image" Target="../media/image490.wmf"/><Relationship Id="rId4" Type="http://schemas.openxmlformats.org/officeDocument/2006/relationships/image" Target="../media/image493.wmf"/></Relationships>
</file>

<file path=ppt/drawings/_rels/vmlDrawing118.vml.rels><?xml version="1.0" encoding="UTF-8" standalone="yes"?>
<Relationships xmlns="http://schemas.openxmlformats.org/package/2006/relationships"><Relationship Id="rId8" Type="http://schemas.openxmlformats.org/officeDocument/2006/relationships/image" Target="../media/image501.wmf"/><Relationship Id="rId3" Type="http://schemas.openxmlformats.org/officeDocument/2006/relationships/image" Target="../media/image496.wmf"/><Relationship Id="rId7" Type="http://schemas.openxmlformats.org/officeDocument/2006/relationships/image" Target="../media/image500.wmf"/><Relationship Id="rId2" Type="http://schemas.openxmlformats.org/officeDocument/2006/relationships/image" Target="../media/image495.wmf"/><Relationship Id="rId1" Type="http://schemas.openxmlformats.org/officeDocument/2006/relationships/image" Target="../media/image494.wmf"/><Relationship Id="rId6" Type="http://schemas.openxmlformats.org/officeDocument/2006/relationships/image" Target="../media/image499.wmf"/><Relationship Id="rId5" Type="http://schemas.openxmlformats.org/officeDocument/2006/relationships/image" Target="../media/image498.wmf"/><Relationship Id="rId4" Type="http://schemas.openxmlformats.org/officeDocument/2006/relationships/image" Target="../media/image497.wmf"/></Relationships>
</file>

<file path=ppt/drawings/_rels/vmlDrawing119.vml.rels><?xml version="1.0" encoding="UTF-8" standalone="yes"?>
<Relationships xmlns="http://schemas.openxmlformats.org/package/2006/relationships"><Relationship Id="rId3" Type="http://schemas.openxmlformats.org/officeDocument/2006/relationships/image" Target="../media/image504.wmf"/><Relationship Id="rId2" Type="http://schemas.openxmlformats.org/officeDocument/2006/relationships/image" Target="../media/image503.wmf"/><Relationship Id="rId1" Type="http://schemas.openxmlformats.org/officeDocument/2006/relationships/image" Target="../media/image50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20.vml.rels><?xml version="1.0" encoding="UTF-8" standalone="yes"?>
<Relationships xmlns="http://schemas.openxmlformats.org/package/2006/relationships"><Relationship Id="rId2" Type="http://schemas.openxmlformats.org/officeDocument/2006/relationships/image" Target="../media/image506.wmf"/><Relationship Id="rId1" Type="http://schemas.openxmlformats.org/officeDocument/2006/relationships/image" Target="../media/image505.wmf"/></Relationships>
</file>

<file path=ppt/drawings/_rels/vmlDrawing121.vml.rels><?xml version="1.0" encoding="UTF-8" standalone="yes"?>
<Relationships xmlns="http://schemas.openxmlformats.org/package/2006/relationships"><Relationship Id="rId3" Type="http://schemas.openxmlformats.org/officeDocument/2006/relationships/image" Target="../media/image509.wmf"/><Relationship Id="rId2" Type="http://schemas.openxmlformats.org/officeDocument/2006/relationships/image" Target="../media/image508.wmf"/><Relationship Id="rId1" Type="http://schemas.openxmlformats.org/officeDocument/2006/relationships/image" Target="../media/image507.wmf"/><Relationship Id="rId5" Type="http://schemas.openxmlformats.org/officeDocument/2006/relationships/image" Target="../media/image511.wmf"/><Relationship Id="rId4" Type="http://schemas.openxmlformats.org/officeDocument/2006/relationships/image" Target="../media/image510.wmf"/></Relationships>
</file>

<file path=ppt/drawings/_rels/vmlDrawing122.vml.rels><?xml version="1.0" encoding="UTF-8" standalone="yes"?>
<Relationships xmlns="http://schemas.openxmlformats.org/package/2006/relationships"><Relationship Id="rId3" Type="http://schemas.openxmlformats.org/officeDocument/2006/relationships/image" Target="../media/image509.wmf"/><Relationship Id="rId2" Type="http://schemas.openxmlformats.org/officeDocument/2006/relationships/image" Target="../media/image513.wmf"/><Relationship Id="rId1" Type="http://schemas.openxmlformats.org/officeDocument/2006/relationships/image" Target="../media/image512.wmf"/></Relationships>
</file>

<file path=ppt/drawings/_rels/vmlDrawing123.vml.rels><?xml version="1.0" encoding="UTF-8" standalone="yes"?>
<Relationships xmlns="http://schemas.openxmlformats.org/package/2006/relationships"><Relationship Id="rId3" Type="http://schemas.openxmlformats.org/officeDocument/2006/relationships/image" Target="../media/image516.wmf"/><Relationship Id="rId2" Type="http://schemas.openxmlformats.org/officeDocument/2006/relationships/image" Target="../media/image515.wmf"/><Relationship Id="rId1" Type="http://schemas.openxmlformats.org/officeDocument/2006/relationships/image" Target="../media/image514.wmf"/><Relationship Id="rId6" Type="http://schemas.openxmlformats.org/officeDocument/2006/relationships/image" Target="../media/image519.wmf"/><Relationship Id="rId5" Type="http://schemas.openxmlformats.org/officeDocument/2006/relationships/image" Target="../media/image518.wmf"/><Relationship Id="rId4" Type="http://schemas.openxmlformats.org/officeDocument/2006/relationships/image" Target="../media/image517.wmf"/></Relationships>
</file>

<file path=ppt/drawings/_rels/vmlDrawing124.vml.rels><?xml version="1.0" encoding="UTF-8" standalone="yes"?>
<Relationships xmlns="http://schemas.openxmlformats.org/package/2006/relationships"><Relationship Id="rId3" Type="http://schemas.openxmlformats.org/officeDocument/2006/relationships/image" Target="../media/image522.wmf"/><Relationship Id="rId2" Type="http://schemas.openxmlformats.org/officeDocument/2006/relationships/image" Target="../media/image521.wmf"/><Relationship Id="rId1" Type="http://schemas.openxmlformats.org/officeDocument/2006/relationships/image" Target="../media/image520.wmf"/><Relationship Id="rId6" Type="http://schemas.openxmlformats.org/officeDocument/2006/relationships/image" Target="../media/image525.wmf"/><Relationship Id="rId5" Type="http://schemas.openxmlformats.org/officeDocument/2006/relationships/image" Target="../media/image524.wmf"/><Relationship Id="rId4" Type="http://schemas.openxmlformats.org/officeDocument/2006/relationships/image" Target="../media/image523.wmf"/></Relationships>
</file>

<file path=ppt/drawings/_rels/vmlDrawing125.vml.rels><?xml version="1.0" encoding="UTF-8" standalone="yes"?>
<Relationships xmlns="http://schemas.openxmlformats.org/package/2006/relationships"><Relationship Id="rId8" Type="http://schemas.openxmlformats.org/officeDocument/2006/relationships/image" Target="../media/image532.wmf"/><Relationship Id="rId3" Type="http://schemas.openxmlformats.org/officeDocument/2006/relationships/image" Target="../media/image528.wmf"/><Relationship Id="rId7" Type="http://schemas.openxmlformats.org/officeDocument/2006/relationships/image" Target="../media/image522.wmf"/><Relationship Id="rId2" Type="http://schemas.openxmlformats.org/officeDocument/2006/relationships/image" Target="../media/image527.wmf"/><Relationship Id="rId1" Type="http://schemas.openxmlformats.org/officeDocument/2006/relationships/image" Target="../media/image526.wmf"/><Relationship Id="rId6" Type="http://schemas.openxmlformats.org/officeDocument/2006/relationships/image" Target="../media/image531.wmf"/><Relationship Id="rId5" Type="http://schemas.openxmlformats.org/officeDocument/2006/relationships/image" Target="../media/image530.wmf"/><Relationship Id="rId4" Type="http://schemas.openxmlformats.org/officeDocument/2006/relationships/image" Target="../media/image529.wmf"/></Relationships>
</file>

<file path=ppt/drawings/_rels/vmlDrawing126.vml.rels><?xml version="1.0" encoding="UTF-8" standalone="yes"?>
<Relationships xmlns="http://schemas.openxmlformats.org/package/2006/relationships"><Relationship Id="rId3" Type="http://schemas.openxmlformats.org/officeDocument/2006/relationships/image" Target="../media/image528.wmf"/><Relationship Id="rId2" Type="http://schemas.openxmlformats.org/officeDocument/2006/relationships/image" Target="../media/image534.wmf"/><Relationship Id="rId1" Type="http://schemas.openxmlformats.org/officeDocument/2006/relationships/image" Target="../media/image533.wmf"/><Relationship Id="rId4" Type="http://schemas.openxmlformats.org/officeDocument/2006/relationships/image" Target="../media/image535.wmf"/></Relationships>
</file>

<file path=ppt/drawings/_rels/vmlDrawing127.vml.rels><?xml version="1.0" encoding="UTF-8" standalone="yes"?>
<Relationships xmlns="http://schemas.openxmlformats.org/package/2006/relationships"><Relationship Id="rId3" Type="http://schemas.openxmlformats.org/officeDocument/2006/relationships/image" Target="../media/image538.wmf"/><Relationship Id="rId2" Type="http://schemas.openxmlformats.org/officeDocument/2006/relationships/image" Target="../media/image537.wmf"/><Relationship Id="rId1" Type="http://schemas.openxmlformats.org/officeDocument/2006/relationships/image" Target="../media/image536.wmf"/><Relationship Id="rId4" Type="http://schemas.openxmlformats.org/officeDocument/2006/relationships/image" Target="../media/image539.wmf"/></Relationships>
</file>

<file path=ppt/drawings/_rels/vmlDrawing128.vml.rels><?xml version="1.0" encoding="UTF-8" standalone="yes"?>
<Relationships xmlns="http://schemas.openxmlformats.org/package/2006/relationships"><Relationship Id="rId3" Type="http://schemas.openxmlformats.org/officeDocument/2006/relationships/image" Target="../media/image542.wmf"/><Relationship Id="rId2" Type="http://schemas.openxmlformats.org/officeDocument/2006/relationships/image" Target="../media/image541.wmf"/><Relationship Id="rId1" Type="http://schemas.openxmlformats.org/officeDocument/2006/relationships/image" Target="../media/image540.wmf"/><Relationship Id="rId5" Type="http://schemas.openxmlformats.org/officeDocument/2006/relationships/image" Target="../media/image544.wmf"/><Relationship Id="rId4" Type="http://schemas.openxmlformats.org/officeDocument/2006/relationships/image" Target="../media/image543.wmf"/></Relationships>
</file>

<file path=ppt/drawings/_rels/vmlDrawing129.vml.rels><?xml version="1.0" encoding="UTF-8" standalone="yes"?>
<Relationships xmlns="http://schemas.openxmlformats.org/package/2006/relationships"><Relationship Id="rId3" Type="http://schemas.openxmlformats.org/officeDocument/2006/relationships/image" Target="../media/image547.wmf"/><Relationship Id="rId2" Type="http://schemas.openxmlformats.org/officeDocument/2006/relationships/image" Target="../media/image546.wmf"/><Relationship Id="rId1" Type="http://schemas.openxmlformats.org/officeDocument/2006/relationships/image" Target="../media/image545.wmf"/><Relationship Id="rId6" Type="http://schemas.openxmlformats.org/officeDocument/2006/relationships/image" Target="../media/image550.wmf"/><Relationship Id="rId5" Type="http://schemas.openxmlformats.org/officeDocument/2006/relationships/image" Target="../media/image549.wmf"/><Relationship Id="rId4" Type="http://schemas.openxmlformats.org/officeDocument/2006/relationships/image" Target="../media/image54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130.vml.rels><?xml version="1.0" encoding="UTF-8" standalone="yes"?>
<Relationships xmlns="http://schemas.openxmlformats.org/package/2006/relationships"><Relationship Id="rId3" Type="http://schemas.openxmlformats.org/officeDocument/2006/relationships/image" Target="../media/image553.wmf"/><Relationship Id="rId2" Type="http://schemas.openxmlformats.org/officeDocument/2006/relationships/image" Target="../media/image552.wmf"/><Relationship Id="rId1" Type="http://schemas.openxmlformats.org/officeDocument/2006/relationships/image" Target="../media/image551.wmf"/><Relationship Id="rId4" Type="http://schemas.openxmlformats.org/officeDocument/2006/relationships/image" Target="../media/image554.wmf"/></Relationships>
</file>

<file path=ppt/drawings/_rels/vmlDrawing131.vml.rels><?xml version="1.0" encoding="UTF-8" standalone="yes"?>
<Relationships xmlns="http://schemas.openxmlformats.org/package/2006/relationships"><Relationship Id="rId3" Type="http://schemas.openxmlformats.org/officeDocument/2006/relationships/image" Target="../media/image556.wmf"/><Relationship Id="rId2" Type="http://schemas.openxmlformats.org/officeDocument/2006/relationships/image" Target="../media/image554.wmf"/><Relationship Id="rId1" Type="http://schemas.openxmlformats.org/officeDocument/2006/relationships/image" Target="../media/image555.wmf"/><Relationship Id="rId4" Type="http://schemas.openxmlformats.org/officeDocument/2006/relationships/image" Target="../media/image557.wmf"/></Relationships>
</file>

<file path=ppt/drawings/_rels/vmlDrawing132.vml.rels><?xml version="1.0" encoding="UTF-8" standalone="yes"?>
<Relationships xmlns="http://schemas.openxmlformats.org/package/2006/relationships"><Relationship Id="rId3" Type="http://schemas.openxmlformats.org/officeDocument/2006/relationships/image" Target="../media/image560.wmf"/><Relationship Id="rId2" Type="http://schemas.openxmlformats.org/officeDocument/2006/relationships/image" Target="../media/image559.wmf"/><Relationship Id="rId1" Type="http://schemas.openxmlformats.org/officeDocument/2006/relationships/image" Target="../media/image558.wmf"/></Relationships>
</file>

<file path=ppt/drawings/_rels/vmlDrawing133.vml.rels><?xml version="1.0" encoding="UTF-8" standalone="yes"?>
<Relationships xmlns="http://schemas.openxmlformats.org/package/2006/relationships"><Relationship Id="rId2" Type="http://schemas.openxmlformats.org/officeDocument/2006/relationships/image" Target="../media/image562.wmf"/><Relationship Id="rId1" Type="http://schemas.openxmlformats.org/officeDocument/2006/relationships/image" Target="../media/image561.wmf"/></Relationships>
</file>

<file path=ppt/drawings/_rels/vmlDrawing134.vml.rels><?xml version="1.0" encoding="UTF-8" standalone="yes"?>
<Relationships xmlns="http://schemas.openxmlformats.org/package/2006/relationships"><Relationship Id="rId3" Type="http://schemas.openxmlformats.org/officeDocument/2006/relationships/image" Target="../media/image565.wmf"/><Relationship Id="rId2" Type="http://schemas.openxmlformats.org/officeDocument/2006/relationships/image" Target="../media/image564.wmf"/><Relationship Id="rId1" Type="http://schemas.openxmlformats.org/officeDocument/2006/relationships/image" Target="../media/image563.wmf"/></Relationships>
</file>

<file path=ppt/drawings/_rels/vmlDrawing135.vml.rels><?xml version="1.0" encoding="UTF-8" standalone="yes"?>
<Relationships xmlns="http://schemas.openxmlformats.org/package/2006/relationships"><Relationship Id="rId3" Type="http://schemas.openxmlformats.org/officeDocument/2006/relationships/image" Target="../media/image568.wmf"/><Relationship Id="rId2" Type="http://schemas.openxmlformats.org/officeDocument/2006/relationships/image" Target="../media/image567.wmf"/><Relationship Id="rId1" Type="http://schemas.openxmlformats.org/officeDocument/2006/relationships/image" Target="../media/image566.wmf"/></Relationships>
</file>

<file path=ppt/drawings/_rels/vmlDrawing136.vml.rels><?xml version="1.0" encoding="UTF-8" standalone="yes"?>
<Relationships xmlns="http://schemas.openxmlformats.org/package/2006/relationships"><Relationship Id="rId2" Type="http://schemas.openxmlformats.org/officeDocument/2006/relationships/image" Target="../media/image570.wmf"/><Relationship Id="rId1" Type="http://schemas.openxmlformats.org/officeDocument/2006/relationships/image" Target="../media/image569.wmf"/></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322.w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322.wmf"/></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57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572.wmf"/></Relationships>
</file>

<file path=ppt/drawings/_rels/vmlDrawing141.vml.rels><?xml version="1.0" encoding="UTF-8" standalone="yes"?>
<Relationships xmlns="http://schemas.openxmlformats.org/package/2006/relationships"><Relationship Id="rId3" Type="http://schemas.openxmlformats.org/officeDocument/2006/relationships/image" Target="../media/image575.wmf"/><Relationship Id="rId2" Type="http://schemas.openxmlformats.org/officeDocument/2006/relationships/image" Target="../media/image574.wmf"/><Relationship Id="rId1" Type="http://schemas.openxmlformats.org/officeDocument/2006/relationships/image" Target="../media/image573.wmf"/><Relationship Id="rId5" Type="http://schemas.openxmlformats.org/officeDocument/2006/relationships/image" Target="../media/image577.wmf"/><Relationship Id="rId4" Type="http://schemas.openxmlformats.org/officeDocument/2006/relationships/image" Target="../media/image576.wmf"/></Relationships>
</file>

<file path=ppt/drawings/_rels/vmlDrawing142.vml.rels><?xml version="1.0" encoding="UTF-8" standalone="yes"?>
<Relationships xmlns="http://schemas.openxmlformats.org/package/2006/relationships"><Relationship Id="rId2" Type="http://schemas.openxmlformats.org/officeDocument/2006/relationships/image" Target="../media/image579.wmf"/><Relationship Id="rId1" Type="http://schemas.openxmlformats.org/officeDocument/2006/relationships/image" Target="../media/image578.wmf"/></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58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31.wmf"/><Relationship Id="rId4"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5" Type="http://schemas.openxmlformats.org/officeDocument/2006/relationships/image" Target="../media/image89.wmf"/><Relationship Id="rId4" Type="http://schemas.openxmlformats.org/officeDocument/2006/relationships/image" Target="../media/image8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5" Type="http://schemas.openxmlformats.org/officeDocument/2006/relationships/image" Target="../media/image112.wmf"/><Relationship Id="rId4" Type="http://schemas.openxmlformats.org/officeDocument/2006/relationships/image" Target="../media/image11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5" Type="http://schemas.openxmlformats.org/officeDocument/2006/relationships/image" Target="../media/image127.wmf"/><Relationship Id="rId4" Type="http://schemas.openxmlformats.org/officeDocument/2006/relationships/image" Target="../media/image12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4" Type="http://schemas.openxmlformats.org/officeDocument/2006/relationships/image" Target="../media/image13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4" Type="http://schemas.openxmlformats.org/officeDocument/2006/relationships/image" Target="../media/image13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7.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6" Type="http://schemas.openxmlformats.org/officeDocument/2006/relationships/image" Target="../media/image155.wmf"/><Relationship Id="rId5" Type="http://schemas.openxmlformats.org/officeDocument/2006/relationships/image" Target="../media/image154.wmf"/><Relationship Id="rId4" Type="http://schemas.openxmlformats.org/officeDocument/2006/relationships/image" Target="../media/image15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4" Type="http://schemas.openxmlformats.org/officeDocument/2006/relationships/image" Target="../media/image159.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 Id="rId6" Type="http://schemas.openxmlformats.org/officeDocument/2006/relationships/image" Target="../media/image167.wmf"/><Relationship Id="rId5" Type="http://schemas.openxmlformats.org/officeDocument/2006/relationships/image" Target="../media/image166.wmf"/><Relationship Id="rId4" Type="http://schemas.openxmlformats.org/officeDocument/2006/relationships/image" Target="../media/image16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76.wmf"/><Relationship Id="rId7" Type="http://schemas.openxmlformats.org/officeDocument/2006/relationships/image" Target="../media/image179.wmf"/><Relationship Id="rId2" Type="http://schemas.openxmlformats.org/officeDocument/2006/relationships/image" Target="../media/image175.wmf"/><Relationship Id="rId1" Type="http://schemas.openxmlformats.org/officeDocument/2006/relationships/image" Target="../media/image174.wmf"/><Relationship Id="rId6" Type="http://schemas.openxmlformats.org/officeDocument/2006/relationships/image" Target="../media/image178.wmf"/><Relationship Id="rId5" Type="http://schemas.openxmlformats.org/officeDocument/2006/relationships/image" Target="../media/image172.wmf"/><Relationship Id="rId4" Type="http://schemas.openxmlformats.org/officeDocument/2006/relationships/image" Target="../media/image17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190.wmf"/><Relationship Id="rId3" Type="http://schemas.openxmlformats.org/officeDocument/2006/relationships/image" Target="../media/image185.wmf"/><Relationship Id="rId7" Type="http://schemas.openxmlformats.org/officeDocument/2006/relationships/image" Target="../media/image189.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88.wmf"/><Relationship Id="rId5" Type="http://schemas.openxmlformats.org/officeDocument/2006/relationships/image" Target="../media/image187.wmf"/><Relationship Id="rId10" Type="http://schemas.openxmlformats.org/officeDocument/2006/relationships/image" Target="../media/image192.wmf"/><Relationship Id="rId4" Type="http://schemas.openxmlformats.org/officeDocument/2006/relationships/image" Target="../media/image186.wmf"/><Relationship Id="rId9" Type="http://schemas.openxmlformats.org/officeDocument/2006/relationships/image" Target="../media/image191.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00.wmf"/><Relationship Id="rId3" Type="http://schemas.openxmlformats.org/officeDocument/2006/relationships/image" Target="../media/image195.wmf"/><Relationship Id="rId7" Type="http://schemas.openxmlformats.org/officeDocument/2006/relationships/image" Target="../media/image199.wmf"/><Relationship Id="rId2" Type="http://schemas.openxmlformats.org/officeDocument/2006/relationships/image" Target="../media/image194.wmf"/><Relationship Id="rId1" Type="http://schemas.openxmlformats.org/officeDocument/2006/relationships/image" Target="../media/image193.wmf"/><Relationship Id="rId6" Type="http://schemas.openxmlformats.org/officeDocument/2006/relationships/image" Target="../media/image198.wmf"/><Relationship Id="rId5" Type="http://schemas.openxmlformats.org/officeDocument/2006/relationships/image" Target="../media/image197.wmf"/><Relationship Id="rId4" Type="http://schemas.openxmlformats.org/officeDocument/2006/relationships/image" Target="../media/image196.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2.wmf"/><Relationship Id="rId1" Type="http://schemas.openxmlformats.org/officeDocument/2006/relationships/image" Target="../media/image201.wmf"/><Relationship Id="rId4" Type="http://schemas.openxmlformats.org/officeDocument/2006/relationships/image" Target="../media/image204.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185.wmf"/><Relationship Id="rId1" Type="http://schemas.openxmlformats.org/officeDocument/2006/relationships/image" Target="../media/image184.wmf"/><Relationship Id="rId5" Type="http://schemas.openxmlformats.org/officeDocument/2006/relationships/image" Target="../media/image207.wmf"/><Relationship Id="rId4" Type="http://schemas.openxmlformats.org/officeDocument/2006/relationships/image" Target="../media/image206.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 Id="rId5" Type="http://schemas.openxmlformats.org/officeDocument/2006/relationships/image" Target="../media/image212.wmf"/><Relationship Id="rId4" Type="http://schemas.openxmlformats.org/officeDocument/2006/relationships/image" Target="../media/image211.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214.wmf"/><Relationship Id="rId1" Type="http://schemas.openxmlformats.org/officeDocument/2006/relationships/image" Target="../media/image2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 Id="rId6" Type="http://schemas.openxmlformats.org/officeDocument/2006/relationships/image" Target="../media/image220.wmf"/><Relationship Id="rId5" Type="http://schemas.openxmlformats.org/officeDocument/2006/relationships/image" Target="../media/image219.wmf"/><Relationship Id="rId4" Type="http://schemas.openxmlformats.org/officeDocument/2006/relationships/image" Target="../media/image218.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23.wmf"/><Relationship Id="rId7" Type="http://schemas.openxmlformats.org/officeDocument/2006/relationships/image" Target="../media/image227.wmf"/><Relationship Id="rId2" Type="http://schemas.openxmlformats.org/officeDocument/2006/relationships/image" Target="../media/image222.wmf"/><Relationship Id="rId1" Type="http://schemas.openxmlformats.org/officeDocument/2006/relationships/image" Target="../media/image221.wmf"/><Relationship Id="rId6" Type="http://schemas.openxmlformats.org/officeDocument/2006/relationships/image" Target="../media/image226.wmf"/><Relationship Id="rId5" Type="http://schemas.openxmlformats.org/officeDocument/2006/relationships/image" Target="../media/image225.wmf"/><Relationship Id="rId4" Type="http://schemas.openxmlformats.org/officeDocument/2006/relationships/image" Target="../media/image224.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35.wmf"/><Relationship Id="rId3" Type="http://schemas.openxmlformats.org/officeDocument/2006/relationships/image" Target="../media/image230.wmf"/><Relationship Id="rId7" Type="http://schemas.openxmlformats.org/officeDocument/2006/relationships/image" Target="../media/image234.wmf"/><Relationship Id="rId2" Type="http://schemas.openxmlformats.org/officeDocument/2006/relationships/image" Target="../media/image229.wmf"/><Relationship Id="rId1" Type="http://schemas.openxmlformats.org/officeDocument/2006/relationships/image" Target="../media/image228.wmf"/><Relationship Id="rId6" Type="http://schemas.openxmlformats.org/officeDocument/2006/relationships/image" Target="../media/image233.wmf"/><Relationship Id="rId5" Type="http://schemas.openxmlformats.org/officeDocument/2006/relationships/image" Target="../media/image232.wmf"/><Relationship Id="rId4" Type="http://schemas.openxmlformats.org/officeDocument/2006/relationships/image" Target="../media/image231.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38.wmf"/><Relationship Id="rId2" Type="http://schemas.openxmlformats.org/officeDocument/2006/relationships/image" Target="../media/image237.wmf"/><Relationship Id="rId1" Type="http://schemas.openxmlformats.org/officeDocument/2006/relationships/image" Target="../media/image236.wmf"/><Relationship Id="rId4" Type="http://schemas.openxmlformats.org/officeDocument/2006/relationships/image" Target="../media/image239.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247.wmf"/><Relationship Id="rId3" Type="http://schemas.openxmlformats.org/officeDocument/2006/relationships/image" Target="../media/image242.wmf"/><Relationship Id="rId7" Type="http://schemas.openxmlformats.org/officeDocument/2006/relationships/image" Target="../media/image246.wmf"/><Relationship Id="rId2" Type="http://schemas.openxmlformats.org/officeDocument/2006/relationships/image" Target="../media/image241.wmf"/><Relationship Id="rId1" Type="http://schemas.openxmlformats.org/officeDocument/2006/relationships/image" Target="../media/image240.wmf"/><Relationship Id="rId6" Type="http://schemas.openxmlformats.org/officeDocument/2006/relationships/image" Target="../media/image245.wmf"/><Relationship Id="rId11" Type="http://schemas.openxmlformats.org/officeDocument/2006/relationships/image" Target="../media/image250.wmf"/><Relationship Id="rId5" Type="http://schemas.openxmlformats.org/officeDocument/2006/relationships/image" Target="../media/image244.wmf"/><Relationship Id="rId10" Type="http://schemas.openxmlformats.org/officeDocument/2006/relationships/image" Target="../media/image249.wmf"/><Relationship Id="rId4" Type="http://schemas.openxmlformats.org/officeDocument/2006/relationships/image" Target="../media/image243.wmf"/><Relationship Id="rId9" Type="http://schemas.openxmlformats.org/officeDocument/2006/relationships/image" Target="../media/image248.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54.wmf"/><Relationship Id="rId2" Type="http://schemas.openxmlformats.org/officeDocument/2006/relationships/image" Target="../media/image253.wmf"/><Relationship Id="rId1" Type="http://schemas.openxmlformats.org/officeDocument/2006/relationships/image" Target="../media/image252.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57.wmf"/><Relationship Id="rId2" Type="http://schemas.openxmlformats.org/officeDocument/2006/relationships/image" Target="../media/image256.wmf"/><Relationship Id="rId1" Type="http://schemas.openxmlformats.org/officeDocument/2006/relationships/image" Target="../media/image255.wmf"/><Relationship Id="rId4" Type="http://schemas.openxmlformats.org/officeDocument/2006/relationships/image" Target="../media/image258.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266.wmf"/><Relationship Id="rId3" Type="http://schemas.openxmlformats.org/officeDocument/2006/relationships/image" Target="../media/image261.wmf"/><Relationship Id="rId7" Type="http://schemas.openxmlformats.org/officeDocument/2006/relationships/image" Target="../media/image265.wmf"/><Relationship Id="rId2" Type="http://schemas.openxmlformats.org/officeDocument/2006/relationships/image" Target="../media/image260.wmf"/><Relationship Id="rId1" Type="http://schemas.openxmlformats.org/officeDocument/2006/relationships/image" Target="../media/image259.wmf"/><Relationship Id="rId6" Type="http://schemas.openxmlformats.org/officeDocument/2006/relationships/image" Target="../media/image264.wmf"/><Relationship Id="rId5" Type="http://schemas.openxmlformats.org/officeDocument/2006/relationships/image" Target="../media/image263.wmf"/><Relationship Id="rId4" Type="http://schemas.openxmlformats.org/officeDocument/2006/relationships/image" Target="../media/image262.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67.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276.wmf"/><Relationship Id="rId3" Type="http://schemas.openxmlformats.org/officeDocument/2006/relationships/image" Target="../media/image271.wmf"/><Relationship Id="rId7" Type="http://schemas.openxmlformats.org/officeDocument/2006/relationships/image" Target="../media/image275.wmf"/><Relationship Id="rId2" Type="http://schemas.openxmlformats.org/officeDocument/2006/relationships/image" Target="../media/image270.wmf"/><Relationship Id="rId1" Type="http://schemas.openxmlformats.org/officeDocument/2006/relationships/image" Target="../media/image269.wmf"/><Relationship Id="rId6" Type="http://schemas.openxmlformats.org/officeDocument/2006/relationships/image" Target="../media/image274.wmf"/><Relationship Id="rId5" Type="http://schemas.openxmlformats.org/officeDocument/2006/relationships/image" Target="../media/image273.wmf"/><Relationship Id="rId4" Type="http://schemas.openxmlformats.org/officeDocument/2006/relationships/image" Target="../media/image272.wmf"/><Relationship Id="rId9" Type="http://schemas.openxmlformats.org/officeDocument/2006/relationships/image" Target="../media/image27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80.wmf"/><Relationship Id="rId2" Type="http://schemas.openxmlformats.org/officeDocument/2006/relationships/image" Target="../media/image279.wmf"/><Relationship Id="rId1" Type="http://schemas.openxmlformats.org/officeDocument/2006/relationships/image" Target="../media/image278.wmf"/><Relationship Id="rId4" Type="http://schemas.openxmlformats.org/officeDocument/2006/relationships/image" Target="../media/image270.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282.wmf"/><Relationship Id="rId1" Type="http://schemas.openxmlformats.org/officeDocument/2006/relationships/image" Target="../media/image281.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85.wmf"/><Relationship Id="rId2" Type="http://schemas.openxmlformats.org/officeDocument/2006/relationships/image" Target="../media/image284.wmf"/><Relationship Id="rId1" Type="http://schemas.openxmlformats.org/officeDocument/2006/relationships/image" Target="../media/image283.wmf"/><Relationship Id="rId5" Type="http://schemas.openxmlformats.org/officeDocument/2006/relationships/image" Target="../media/image287.wmf"/><Relationship Id="rId4" Type="http://schemas.openxmlformats.org/officeDocument/2006/relationships/image" Target="../media/image286.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90.wmf"/><Relationship Id="rId2" Type="http://schemas.openxmlformats.org/officeDocument/2006/relationships/image" Target="../media/image289.wmf"/><Relationship Id="rId1" Type="http://schemas.openxmlformats.org/officeDocument/2006/relationships/image" Target="../media/image288.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91.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294.wmf"/><Relationship Id="rId1" Type="http://schemas.openxmlformats.org/officeDocument/2006/relationships/image" Target="../media/image293.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94.wmf"/><Relationship Id="rId2" Type="http://schemas.openxmlformats.org/officeDocument/2006/relationships/image" Target="../media/image296.wmf"/><Relationship Id="rId1" Type="http://schemas.openxmlformats.org/officeDocument/2006/relationships/image" Target="../media/image293.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94.wmf"/><Relationship Id="rId2" Type="http://schemas.openxmlformats.org/officeDocument/2006/relationships/image" Target="../media/image298.wmf"/><Relationship Id="rId1" Type="http://schemas.openxmlformats.org/officeDocument/2006/relationships/image" Target="../media/image297.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94.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294.wmf"/><Relationship Id="rId1" Type="http://schemas.openxmlformats.org/officeDocument/2006/relationships/image" Target="../media/image29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302.wmf"/><Relationship Id="rId1" Type="http://schemas.openxmlformats.org/officeDocument/2006/relationships/image" Target="../media/image301.w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305.wmf"/><Relationship Id="rId1" Type="http://schemas.openxmlformats.org/officeDocument/2006/relationships/image" Target="../media/image304.w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305.wmf"/><Relationship Id="rId1" Type="http://schemas.openxmlformats.org/officeDocument/2006/relationships/image" Target="../media/image304.w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308.wmf"/><Relationship Id="rId1" Type="http://schemas.openxmlformats.org/officeDocument/2006/relationships/image" Target="../media/image307.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307.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312.wmf"/><Relationship Id="rId2" Type="http://schemas.openxmlformats.org/officeDocument/2006/relationships/image" Target="../media/image311.wmf"/><Relationship Id="rId1" Type="http://schemas.openxmlformats.org/officeDocument/2006/relationships/image" Target="../media/image310.wmf"/><Relationship Id="rId6" Type="http://schemas.openxmlformats.org/officeDocument/2006/relationships/image" Target="../media/image315.wmf"/><Relationship Id="rId5" Type="http://schemas.openxmlformats.org/officeDocument/2006/relationships/image" Target="../media/image314.wmf"/><Relationship Id="rId4" Type="http://schemas.openxmlformats.org/officeDocument/2006/relationships/image" Target="../media/image313.wmf"/></Relationships>
</file>

<file path=ppt/drawings/_rels/vmlDrawing76.vml.rels><?xml version="1.0" encoding="UTF-8" standalone="yes"?>
<Relationships xmlns="http://schemas.openxmlformats.org/package/2006/relationships"><Relationship Id="rId8" Type="http://schemas.openxmlformats.org/officeDocument/2006/relationships/image" Target="../media/image328.wmf"/><Relationship Id="rId3" Type="http://schemas.openxmlformats.org/officeDocument/2006/relationships/image" Target="../media/image323.wmf"/><Relationship Id="rId7" Type="http://schemas.openxmlformats.org/officeDocument/2006/relationships/image" Target="../media/image327.wmf"/><Relationship Id="rId12" Type="http://schemas.openxmlformats.org/officeDocument/2006/relationships/image" Target="../media/image332.wmf"/><Relationship Id="rId2" Type="http://schemas.openxmlformats.org/officeDocument/2006/relationships/image" Target="../media/image322.wmf"/><Relationship Id="rId1" Type="http://schemas.openxmlformats.org/officeDocument/2006/relationships/image" Target="../media/image321.wmf"/><Relationship Id="rId6" Type="http://schemas.openxmlformats.org/officeDocument/2006/relationships/image" Target="../media/image326.wmf"/><Relationship Id="rId11" Type="http://schemas.openxmlformats.org/officeDocument/2006/relationships/image" Target="../media/image331.wmf"/><Relationship Id="rId5" Type="http://schemas.openxmlformats.org/officeDocument/2006/relationships/image" Target="../media/image325.wmf"/><Relationship Id="rId10" Type="http://schemas.openxmlformats.org/officeDocument/2006/relationships/image" Target="../media/image330.wmf"/><Relationship Id="rId4" Type="http://schemas.openxmlformats.org/officeDocument/2006/relationships/image" Target="../media/image324.wmf"/><Relationship Id="rId9" Type="http://schemas.openxmlformats.org/officeDocument/2006/relationships/image" Target="../media/image329.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322.wmf"/><Relationship Id="rId2" Type="http://schemas.openxmlformats.org/officeDocument/2006/relationships/image" Target="../media/image334.wmf"/><Relationship Id="rId1" Type="http://schemas.openxmlformats.org/officeDocument/2006/relationships/image" Target="../media/image333.wmf"/></Relationships>
</file>

<file path=ppt/drawings/_rels/vmlDrawing78.vml.rels><?xml version="1.0" encoding="UTF-8" standalone="yes"?>
<Relationships xmlns="http://schemas.openxmlformats.org/package/2006/relationships"><Relationship Id="rId8" Type="http://schemas.openxmlformats.org/officeDocument/2006/relationships/image" Target="../media/image341.wmf"/><Relationship Id="rId3" Type="http://schemas.openxmlformats.org/officeDocument/2006/relationships/image" Target="../media/image337.wmf"/><Relationship Id="rId7" Type="http://schemas.openxmlformats.org/officeDocument/2006/relationships/image" Target="../media/image340.wmf"/><Relationship Id="rId2" Type="http://schemas.openxmlformats.org/officeDocument/2006/relationships/image" Target="../media/image336.wmf"/><Relationship Id="rId1" Type="http://schemas.openxmlformats.org/officeDocument/2006/relationships/image" Target="../media/image335.wmf"/><Relationship Id="rId6" Type="http://schemas.openxmlformats.org/officeDocument/2006/relationships/image" Target="../media/image339.wmf"/><Relationship Id="rId5" Type="http://schemas.openxmlformats.org/officeDocument/2006/relationships/image" Target="../media/image338.wmf"/><Relationship Id="rId4" Type="http://schemas.openxmlformats.org/officeDocument/2006/relationships/image" Target="../media/image322.wmf"/><Relationship Id="rId9" Type="http://schemas.openxmlformats.org/officeDocument/2006/relationships/image" Target="../media/image342.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345.wmf"/><Relationship Id="rId2" Type="http://schemas.openxmlformats.org/officeDocument/2006/relationships/image" Target="../media/image344.wmf"/><Relationship Id="rId1" Type="http://schemas.openxmlformats.org/officeDocument/2006/relationships/image" Target="../media/image34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346.wmf"/></Relationships>
</file>

<file path=ppt/drawings/_rels/vmlDrawing81.vml.rels><?xml version="1.0" encoding="UTF-8" standalone="yes"?>
<Relationships xmlns="http://schemas.openxmlformats.org/package/2006/relationships"><Relationship Id="rId2" Type="http://schemas.openxmlformats.org/officeDocument/2006/relationships/image" Target="../media/image348.wmf"/><Relationship Id="rId1" Type="http://schemas.openxmlformats.org/officeDocument/2006/relationships/image" Target="../media/image347.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351.wmf"/><Relationship Id="rId7" Type="http://schemas.openxmlformats.org/officeDocument/2006/relationships/image" Target="../media/image354.wmf"/><Relationship Id="rId2" Type="http://schemas.openxmlformats.org/officeDocument/2006/relationships/image" Target="../media/image350.wmf"/><Relationship Id="rId1" Type="http://schemas.openxmlformats.org/officeDocument/2006/relationships/image" Target="../media/image349.wmf"/><Relationship Id="rId6" Type="http://schemas.openxmlformats.org/officeDocument/2006/relationships/image" Target="../media/image353.wmf"/><Relationship Id="rId5" Type="http://schemas.openxmlformats.org/officeDocument/2006/relationships/image" Target="../media/image352.wmf"/><Relationship Id="rId4" Type="http://schemas.openxmlformats.org/officeDocument/2006/relationships/image" Target="../media/image14.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357.wmf"/><Relationship Id="rId7" Type="http://schemas.openxmlformats.org/officeDocument/2006/relationships/image" Target="../media/image361.wmf"/><Relationship Id="rId2" Type="http://schemas.openxmlformats.org/officeDocument/2006/relationships/image" Target="../media/image356.wmf"/><Relationship Id="rId1" Type="http://schemas.openxmlformats.org/officeDocument/2006/relationships/image" Target="../media/image355.wmf"/><Relationship Id="rId6" Type="http://schemas.openxmlformats.org/officeDocument/2006/relationships/image" Target="../media/image360.wmf"/><Relationship Id="rId5" Type="http://schemas.openxmlformats.org/officeDocument/2006/relationships/image" Target="../media/image359.wmf"/><Relationship Id="rId4" Type="http://schemas.openxmlformats.org/officeDocument/2006/relationships/image" Target="../media/image358.wmf"/></Relationships>
</file>

<file path=ppt/drawings/_rels/vmlDrawing84.vml.rels><?xml version="1.0" encoding="UTF-8" standalone="yes"?>
<Relationships xmlns="http://schemas.openxmlformats.org/package/2006/relationships"><Relationship Id="rId8" Type="http://schemas.openxmlformats.org/officeDocument/2006/relationships/image" Target="../media/image369.wmf"/><Relationship Id="rId3" Type="http://schemas.openxmlformats.org/officeDocument/2006/relationships/image" Target="../media/image364.wmf"/><Relationship Id="rId7" Type="http://schemas.openxmlformats.org/officeDocument/2006/relationships/image" Target="../media/image368.wmf"/><Relationship Id="rId2" Type="http://schemas.openxmlformats.org/officeDocument/2006/relationships/image" Target="../media/image363.wmf"/><Relationship Id="rId1" Type="http://schemas.openxmlformats.org/officeDocument/2006/relationships/image" Target="../media/image362.wmf"/><Relationship Id="rId6" Type="http://schemas.openxmlformats.org/officeDocument/2006/relationships/image" Target="../media/image367.wmf"/><Relationship Id="rId11" Type="http://schemas.openxmlformats.org/officeDocument/2006/relationships/image" Target="../media/image372.wmf"/><Relationship Id="rId5" Type="http://schemas.openxmlformats.org/officeDocument/2006/relationships/image" Target="../media/image366.wmf"/><Relationship Id="rId10" Type="http://schemas.openxmlformats.org/officeDocument/2006/relationships/image" Target="../media/image371.wmf"/><Relationship Id="rId4" Type="http://schemas.openxmlformats.org/officeDocument/2006/relationships/image" Target="../media/image365.wmf"/><Relationship Id="rId9" Type="http://schemas.openxmlformats.org/officeDocument/2006/relationships/image" Target="../media/image370.wmf"/></Relationships>
</file>

<file path=ppt/drawings/_rels/vmlDrawing85.vml.rels><?xml version="1.0" encoding="UTF-8" standalone="yes"?>
<Relationships xmlns="http://schemas.openxmlformats.org/package/2006/relationships"><Relationship Id="rId8" Type="http://schemas.openxmlformats.org/officeDocument/2006/relationships/image" Target="../media/image380.wmf"/><Relationship Id="rId3" Type="http://schemas.openxmlformats.org/officeDocument/2006/relationships/image" Target="../media/image375.wmf"/><Relationship Id="rId7" Type="http://schemas.openxmlformats.org/officeDocument/2006/relationships/image" Target="../media/image379.wmf"/><Relationship Id="rId2" Type="http://schemas.openxmlformats.org/officeDocument/2006/relationships/image" Target="../media/image374.wmf"/><Relationship Id="rId1" Type="http://schemas.openxmlformats.org/officeDocument/2006/relationships/image" Target="../media/image373.wmf"/><Relationship Id="rId6" Type="http://schemas.openxmlformats.org/officeDocument/2006/relationships/image" Target="../media/image378.wmf"/><Relationship Id="rId5" Type="http://schemas.openxmlformats.org/officeDocument/2006/relationships/image" Target="../media/image377.wmf"/><Relationship Id="rId4" Type="http://schemas.openxmlformats.org/officeDocument/2006/relationships/image" Target="../media/image376.w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383.wmf"/><Relationship Id="rId2" Type="http://schemas.openxmlformats.org/officeDocument/2006/relationships/image" Target="../media/image382.wmf"/><Relationship Id="rId1" Type="http://schemas.openxmlformats.org/officeDocument/2006/relationships/image" Target="../media/image381.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386.wmf"/><Relationship Id="rId2" Type="http://schemas.openxmlformats.org/officeDocument/2006/relationships/image" Target="../media/image385.wmf"/><Relationship Id="rId1" Type="http://schemas.openxmlformats.org/officeDocument/2006/relationships/image" Target="../media/image384.wmf"/><Relationship Id="rId6" Type="http://schemas.openxmlformats.org/officeDocument/2006/relationships/image" Target="../media/image389.wmf"/><Relationship Id="rId5" Type="http://schemas.openxmlformats.org/officeDocument/2006/relationships/image" Target="../media/image388.wmf"/><Relationship Id="rId4" Type="http://schemas.openxmlformats.org/officeDocument/2006/relationships/image" Target="../media/image387.wmf"/></Relationships>
</file>

<file path=ppt/drawings/_rels/vmlDrawing88.vml.rels><?xml version="1.0" encoding="UTF-8" standalone="yes"?>
<Relationships xmlns="http://schemas.openxmlformats.org/package/2006/relationships"><Relationship Id="rId8" Type="http://schemas.openxmlformats.org/officeDocument/2006/relationships/image" Target="../media/image393.wmf"/><Relationship Id="rId3" Type="http://schemas.openxmlformats.org/officeDocument/2006/relationships/image" Target="../media/image392.wmf"/><Relationship Id="rId7" Type="http://schemas.openxmlformats.org/officeDocument/2006/relationships/image" Target="../media/image185.wmf"/><Relationship Id="rId2" Type="http://schemas.openxmlformats.org/officeDocument/2006/relationships/image" Target="../media/image391.wmf"/><Relationship Id="rId1" Type="http://schemas.openxmlformats.org/officeDocument/2006/relationships/image" Target="../media/image390.wmf"/><Relationship Id="rId6" Type="http://schemas.openxmlformats.org/officeDocument/2006/relationships/image" Target="../media/image364.wmf"/><Relationship Id="rId5" Type="http://schemas.openxmlformats.org/officeDocument/2006/relationships/image" Target="../media/image243.wmf"/><Relationship Id="rId4" Type="http://schemas.openxmlformats.org/officeDocument/2006/relationships/image" Target="../media/image242.w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396.wmf"/><Relationship Id="rId2" Type="http://schemas.openxmlformats.org/officeDocument/2006/relationships/image" Target="../media/image395.wmf"/><Relationship Id="rId1" Type="http://schemas.openxmlformats.org/officeDocument/2006/relationships/image" Target="../media/image39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397.wmf"/></Relationships>
</file>

<file path=ppt/drawings/_rels/vmlDrawing91.vml.rels><?xml version="1.0" encoding="UTF-8" standalone="yes"?>
<Relationships xmlns="http://schemas.openxmlformats.org/package/2006/relationships"><Relationship Id="rId2" Type="http://schemas.openxmlformats.org/officeDocument/2006/relationships/image" Target="../media/image399.wmf"/><Relationship Id="rId1" Type="http://schemas.openxmlformats.org/officeDocument/2006/relationships/image" Target="../media/image398.wmf"/></Relationships>
</file>

<file path=ppt/drawings/_rels/vmlDrawing92.vml.rels><?xml version="1.0" encoding="UTF-8" standalone="yes"?>
<Relationships xmlns="http://schemas.openxmlformats.org/package/2006/relationships"><Relationship Id="rId3" Type="http://schemas.openxmlformats.org/officeDocument/2006/relationships/image" Target="../media/image402.wmf"/><Relationship Id="rId2" Type="http://schemas.openxmlformats.org/officeDocument/2006/relationships/image" Target="../media/image401.wmf"/><Relationship Id="rId1" Type="http://schemas.openxmlformats.org/officeDocument/2006/relationships/image" Target="../media/image400.w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405.wmf"/><Relationship Id="rId2" Type="http://schemas.openxmlformats.org/officeDocument/2006/relationships/image" Target="../media/image404.wmf"/><Relationship Id="rId1" Type="http://schemas.openxmlformats.org/officeDocument/2006/relationships/image" Target="../media/image403.wmf"/><Relationship Id="rId4" Type="http://schemas.openxmlformats.org/officeDocument/2006/relationships/image" Target="../media/image406.wmf"/></Relationships>
</file>

<file path=ppt/drawings/_rels/vmlDrawing94.vml.rels><?xml version="1.0" encoding="UTF-8" standalone="yes"?>
<Relationships xmlns="http://schemas.openxmlformats.org/package/2006/relationships"><Relationship Id="rId3" Type="http://schemas.openxmlformats.org/officeDocument/2006/relationships/image" Target="../media/image409.wmf"/><Relationship Id="rId2" Type="http://schemas.openxmlformats.org/officeDocument/2006/relationships/image" Target="../media/image408.wmf"/><Relationship Id="rId1" Type="http://schemas.openxmlformats.org/officeDocument/2006/relationships/image" Target="../media/image407.wmf"/><Relationship Id="rId4" Type="http://schemas.openxmlformats.org/officeDocument/2006/relationships/image" Target="../media/image410.wmf"/></Relationships>
</file>

<file path=ppt/drawings/_rels/vmlDrawing95.vml.rels><?xml version="1.0" encoding="UTF-8" standalone="yes"?>
<Relationships xmlns="http://schemas.openxmlformats.org/package/2006/relationships"><Relationship Id="rId3" Type="http://schemas.openxmlformats.org/officeDocument/2006/relationships/image" Target="../media/image414.wmf"/><Relationship Id="rId2" Type="http://schemas.openxmlformats.org/officeDocument/2006/relationships/image" Target="../media/image413.wmf"/><Relationship Id="rId1" Type="http://schemas.openxmlformats.org/officeDocument/2006/relationships/image" Target="../media/image412.wmf"/><Relationship Id="rId5" Type="http://schemas.openxmlformats.org/officeDocument/2006/relationships/image" Target="../media/image416.wmf"/><Relationship Id="rId4" Type="http://schemas.openxmlformats.org/officeDocument/2006/relationships/image" Target="../media/image415.wmf"/></Relationships>
</file>

<file path=ppt/drawings/_rels/vmlDrawing96.vml.rels><?xml version="1.0" encoding="UTF-8" standalone="yes"?>
<Relationships xmlns="http://schemas.openxmlformats.org/package/2006/relationships"><Relationship Id="rId2" Type="http://schemas.openxmlformats.org/officeDocument/2006/relationships/image" Target="../media/image418.wmf"/><Relationship Id="rId1" Type="http://schemas.openxmlformats.org/officeDocument/2006/relationships/image" Target="../media/image417.wmf"/></Relationships>
</file>

<file path=ppt/drawings/_rels/vmlDrawing97.vml.rels><?xml version="1.0" encoding="UTF-8" standalone="yes"?>
<Relationships xmlns="http://schemas.openxmlformats.org/package/2006/relationships"><Relationship Id="rId3" Type="http://schemas.openxmlformats.org/officeDocument/2006/relationships/image" Target="../media/image423.wmf"/><Relationship Id="rId2" Type="http://schemas.openxmlformats.org/officeDocument/2006/relationships/image" Target="../media/image422.wmf"/><Relationship Id="rId1" Type="http://schemas.openxmlformats.org/officeDocument/2006/relationships/image" Target="../media/image421.wmf"/><Relationship Id="rId6" Type="http://schemas.openxmlformats.org/officeDocument/2006/relationships/image" Target="../media/image426.wmf"/><Relationship Id="rId5" Type="http://schemas.openxmlformats.org/officeDocument/2006/relationships/image" Target="../media/image425.wmf"/><Relationship Id="rId4" Type="http://schemas.openxmlformats.org/officeDocument/2006/relationships/image" Target="../media/image424.wmf"/></Relationships>
</file>

<file path=ppt/drawings/_rels/vmlDrawing98.vml.rels><?xml version="1.0" encoding="UTF-8" standalone="yes"?>
<Relationships xmlns="http://schemas.openxmlformats.org/package/2006/relationships"><Relationship Id="rId3" Type="http://schemas.openxmlformats.org/officeDocument/2006/relationships/image" Target="../media/image429.wmf"/><Relationship Id="rId2" Type="http://schemas.openxmlformats.org/officeDocument/2006/relationships/image" Target="../media/image428.wmf"/><Relationship Id="rId1" Type="http://schemas.openxmlformats.org/officeDocument/2006/relationships/image" Target="../media/image427.wmf"/></Relationships>
</file>

<file path=ppt/drawings/_rels/vmlDrawing99.vml.rels><?xml version="1.0" encoding="UTF-8" standalone="yes"?>
<Relationships xmlns="http://schemas.openxmlformats.org/package/2006/relationships"><Relationship Id="rId2" Type="http://schemas.openxmlformats.org/officeDocument/2006/relationships/image" Target="../media/image431.wmf"/><Relationship Id="rId1" Type="http://schemas.openxmlformats.org/officeDocument/2006/relationships/image" Target="../media/image4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PMingLiU" pitchFamily="18" charset="-120"/>
              </a:defRPr>
            </a:lvl1pPr>
          </a:lstStyle>
          <a:p>
            <a:endParaRPr lang="en-US" altLang="zh-CN"/>
          </a:p>
        </p:txBody>
      </p:sp>
      <p:sp>
        <p:nvSpPr>
          <p:cNvPr id="3584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PMingLiU" pitchFamily="18" charset="-120"/>
              </a:defRPr>
            </a:lvl1pPr>
          </a:lstStyle>
          <a:p>
            <a:endParaRPr lang="en-US" altLang="zh-CN"/>
          </a:p>
        </p:txBody>
      </p:sp>
      <p:sp>
        <p:nvSpPr>
          <p:cNvPr id="3584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84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584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PMingLiU" pitchFamily="18" charset="-120"/>
              </a:defRPr>
            </a:lvl1pPr>
          </a:lstStyle>
          <a:p>
            <a:endParaRPr lang="en-US" altLang="zh-CN"/>
          </a:p>
        </p:txBody>
      </p:sp>
      <p:sp>
        <p:nvSpPr>
          <p:cNvPr id="3584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PMingLiU" pitchFamily="18" charset="-120"/>
              </a:defRPr>
            </a:lvl1pPr>
          </a:lstStyle>
          <a:p>
            <a:fld id="{C84AC6A1-1646-4398-AECC-14694F8D88B3}"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8" Type="http://schemas.openxmlformats.org/officeDocument/2006/relationships/oleObject" Target="../embeddings/oleObject565.bin"/><Relationship Id="rId3" Type="http://schemas.openxmlformats.org/officeDocument/2006/relationships/slide" Target="../slides/slide175.xml"/><Relationship Id="rId7" Type="http://schemas.openxmlformats.org/officeDocument/2006/relationships/oleObject" Target="../embeddings/oleObject564.bin"/><Relationship Id="rId2" Type="http://schemas.openxmlformats.org/officeDocument/2006/relationships/notesMaster" Target="../notesMasters/notesMaster1.xml"/><Relationship Id="rId1" Type="http://schemas.openxmlformats.org/officeDocument/2006/relationships/vmlDrawing" Target="../drawings/vmlDrawing137.vml"/><Relationship Id="rId6" Type="http://schemas.openxmlformats.org/officeDocument/2006/relationships/oleObject" Target="../embeddings/oleObject563.bin"/><Relationship Id="rId5" Type="http://schemas.openxmlformats.org/officeDocument/2006/relationships/oleObject" Target="../embeddings/oleObject562.bin"/><Relationship Id="rId4" Type="http://schemas.openxmlformats.org/officeDocument/2006/relationships/oleObject" Target="../embeddings/oleObject561.bin"/></Relationships>
</file>

<file path=ppt/notesSlides/_rels/notesSlide143.xml.rels><?xml version="1.0" encoding="UTF-8" standalone="yes"?>
<Relationships xmlns="http://schemas.openxmlformats.org/package/2006/relationships"><Relationship Id="rId8" Type="http://schemas.openxmlformats.org/officeDocument/2006/relationships/oleObject" Target="../embeddings/oleObject570.bin"/><Relationship Id="rId3" Type="http://schemas.openxmlformats.org/officeDocument/2006/relationships/slide" Target="../slides/slide176.xml"/><Relationship Id="rId7" Type="http://schemas.openxmlformats.org/officeDocument/2006/relationships/oleObject" Target="../embeddings/oleObject569.bin"/><Relationship Id="rId2" Type="http://schemas.openxmlformats.org/officeDocument/2006/relationships/notesMaster" Target="../notesMasters/notesMaster1.xml"/><Relationship Id="rId1" Type="http://schemas.openxmlformats.org/officeDocument/2006/relationships/vmlDrawing" Target="../drawings/vmlDrawing138.vml"/><Relationship Id="rId6" Type="http://schemas.openxmlformats.org/officeDocument/2006/relationships/oleObject" Target="../embeddings/oleObject568.bin"/><Relationship Id="rId5" Type="http://schemas.openxmlformats.org/officeDocument/2006/relationships/oleObject" Target="../embeddings/oleObject567.bin"/><Relationship Id="rId4" Type="http://schemas.openxmlformats.org/officeDocument/2006/relationships/oleObject" Target="../embeddings/oleObject566.bin"/></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F2424-4442-4A67-8924-41BB2FDC8308}" type="slidenum">
              <a:rPr lang="zh-CN" altLang="en-US"/>
              <a:pPr/>
              <a:t>1</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09A8D5-6354-4973-B10C-09310D7A9A74}" type="slidenum">
              <a:rPr lang="zh-CN" altLang="en-US"/>
              <a:pPr/>
              <a:t>14</a:t>
            </a:fld>
            <a:endParaRPr lang="en-US" altLang="zh-CN"/>
          </a:p>
        </p:txBody>
      </p:sp>
      <p:sp>
        <p:nvSpPr>
          <p:cNvPr id="933890" name="Rectangle 2"/>
          <p:cNvSpPr>
            <a:spLocks noGrp="1" noRot="1" noChangeAspec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362A0D-5F7F-4579-9C27-8EB4B2DD2994}" type="slidenum">
              <a:rPr lang="zh-CN" altLang="en-US"/>
              <a:pPr/>
              <a:t>132</a:t>
            </a:fld>
            <a:endParaRPr lang="en-US" altLang="zh-CN"/>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3FD8B-2E1D-4695-A439-0953F00F4120}" type="slidenum">
              <a:rPr lang="zh-CN" altLang="en-US"/>
              <a:pPr/>
              <a:t>133</a:t>
            </a:fld>
            <a:endParaRPr lang="en-US" altLang="zh-CN"/>
          </a:p>
        </p:txBody>
      </p:sp>
      <p:sp>
        <p:nvSpPr>
          <p:cNvPr id="1146882" name="Rectangle 2"/>
          <p:cNvSpPr>
            <a:spLocks noGrp="1" noRot="1" noChangeAspect="1" noChangeArrowheads="1" noTextEdit="1"/>
          </p:cNvSpPr>
          <p:nvPr>
            <p:ph type="sldImg"/>
          </p:nvPr>
        </p:nvSpPr>
        <p:spPr>
          <a:ln/>
        </p:spPr>
      </p:sp>
      <p:sp>
        <p:nvSpPr>
          <p:cNvPr id="11468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AE8D01-104A-4A73-B0B8-6AA9C994285C}" type="slidenum">
              <a:rPr lang="zh-CN" altLang="en-US"/>
              <a:pPr/>
              <a:t>134</a:t>
            </a:fld>
            <a:endParaRPr lang="en-US" altLang="zh-CN"/>
          </a:p>
        </p:txBody>
      </p:sp>
      <p:sp>
        <p:nvSpPr>
          <p:cNvPr id="1148930" name="Rectangle 2"/>
          <p:cNvSpPr>
            <a:spLocks noGrp="1" noRot="1" noChangeAspect="1" noChangeArrowheads="1" noTextEdit="1"/>
          </p:cNvSpPr>
          <p:nvPr>
            <p:ph type="sldImg"/>
          </p:nvPr>
        </p:nvSpPr>
        <p:spPr>
          <a:ln/>
        </p:spPr>
      </p:sp>
      <p:sp>
        <p:nvSpPr>
          <p:cNvPr id="11489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D07B3-B31B-4EFC-A945-BAB9D8E1253E}" type="slidenum">
              <a:rPr lang="zh-CN" altLang="en-US"/>
              <a:pPr/>
              <a:t>135</a:t>
            </a:fld>
            <a:endParaRPr lang="en-US" altLang="zh-CN"/>
          </a:p>
        </p:txBody>
      </p:sp>
      <p:sp>
        <p:nvSpPr>
          <p:cNvPr id="1150978" name="Rectangle 2"/>
          <p:cNvSpPr>
            <a:spLocks noGrp="1" noRot="1" noChangeAspect="1" noChangeArrowheads="1" noTextEdit="1"/>
          </p:cNvSpPr>
          <p:nvPr>
            <p:ph type="sldImg"/>
          </p:nvPr>
        </p:nvSpPr>
        <p:spPr>
          <a:ln/>
        </p:spPr>
      </p:sp>
      <p:sp>
        <p:nvSpPr>
          <p:cNvPr id="11509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44804E-3A0E-427C-A849-D3E8607303DD}" type="slidenum">
              <a:rPr lang="zh-CN" altLang="en-US"/>
              <a:pPr/>
              <a:t>136</a:t>
            </a:fld>
            <a:endParaRPr lang="en-US" altLang="zh-CN"/>
          </a:p>
        </p:txBody>
      </p:sp>
      <p:sp>
        <p:nvSpPr>
          <p:cNvPr id="1153026" name="Rectangle 2"/>
          <p:cNvSpPr>
            <a:spLocks noGrp="1" noRot="1" noChangeAspect="1" noChangeArrowheads="1" noTextEdit="1"/>
          </p:cNvSpPr>
          <p:nvPr>
            <p:ph type="sldImg"/>
          </p:nvPr>
        </p:nvSpPr>
        <p:spPr>
          <a:ln/>
        </p:spPr>
      </p:sp>
      <p:sp>
        <p:nvSpPr>
          <p:cNvPr id="11530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A183D5-2330-451F-B826-DE4AB3304291}" type="slidenum">
              <a:rPr lang="zh-CN" altLang="en-US"/>
              <a:pPr/>
              <a:t>137</a:t>
            </a:fld>
            <a:endParaRPr lang="en-US" altLang="zh-CN"/>
          </a:p>
        </p:txBody>
      </p:sp>
      <p:sp>
        <p:nvSpPr>
          <p:cNvPr id="1155074" name="Rectangle 2"/>
          <p:cNvSpPr>
            <a:spLocks noGrp="1" noRot="1" noChangeAspect="1" noChangeArrowheads="1" noTextEdit="1"/>
          </p:cNvSpPr>
          <p:nvPr>
            <p:ph type="sldImg"/>
          </p:nvPr>
        </p:nvSpPr>
        <p:spPr>
          <a:ln/>
        </p:spPr>
      </p:sp>
      <p:sp>
        <p:nvSpPr>
          <p:cNvPr id="11550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14D3A-71A5-4D97-AD10-075E82E23383}" type="slidenum">
              <a:rPr lang="zh-CN" altLang="en-US"/>
              <a:pPr/>
              <a:t>138</a:t>
            </a:fld>
            <a:endParaRPr lang="en-US" altLang="zh-CN"/>
          </a:p>
        </p:txBody>
      </p:sp>
      <p:sp>
        <p:nvSpPr>
          <p:cNvPr id="1157122" name="Rectangle 2"/>
          <p:cNvSpPr>
            <a:spLocks noGrp="1" noRot="1" noChangeAspect="1" noChangeArrowheads="1" noTextEdit="1"/>
          </p:cNvSpPr>
          <p:nvPr>
            <p:ph type="sldImg"/>
          </p:nvPr>
        </p:nvSpPr>
        <p:spPr>
          <a:ln/>
        </p:spPr>
      </p:sp>
      <p:sp>
        <p:nvSpPr>
          <p:cNvPr id="11571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184C65-A1EF-4CEA-A626-90A2B9114172}" type="slidenum">
              <a:rPr lang="zh-CN" altLang="en-US"/>
              <a:pPr/>
              <a:t>139</a:t>
            </a:fld>
            <a:endParaRPr lang="en-US" altLang="zh-CN"/>
          </a:p>
        </p:txBody>
      </p:sp>
      <p:sp>
        <p:nvSpPr>
          <p:cNvPr id="1159170" name="Rectangle 2"/>
          <p:cNvSpPr>
            <a:spLocks noGrp="1" noRot="1" noChangeAspect="1" noChangeArrowheads="1" noTextEdit="1"/>
          </p:cNvSpPr>
          <p:nvPr>
            <p:ph type="sldImg"/>
          </p:nvPr>
        </p:nvSpPr>
        <p:spPr>
          <a:ln/>
        </p:spPr>
      </p:sp>
      <p:sp>
        <p:nvSpPr>
          <p:cNvPr id="11591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90A589-F72F-4F2C-9FE5-8F74BEB12A05}" type="slidenum">
              <a:rPr lang="zh-CN" altLang="en-US"/>
              <a:pPr/>
              <a:t>140</a:t>
            </a:fld>
            <a:endParaRPr lang="en-US" altLang="zh-CN"/>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679C02-D3D9-4B52-9A58-C71DBD06AC9D}" type="slidenum">
              <a:rPr lang="zh-CN" altLang="en-US"/>
              <a:pPr/>
              <a:t>141</a:t>
            </a:fld>
            <a:endParaRPr lang="en-US" altLang="zh-CN"/>
          </a:p>
        </p:txBody>
      </p:sp>
      <p:sp>
        <p:nvSpPr>
          <p:cNvPr id="1163266" name="Rectangle 2"/>
          <p:cNvSpPr>
            <a:spLocks noGrp="1" noRot="1" noChangeAspect="1" noChangeArrowheads="1" noTextEdit="1"/>
          </p:cNvSpPr>
          <p:nvPr>
            <p:ph type="sldImg"/>
          </p:nvPr>
        </p:nvSpPr>
        <p:spPr>
          <a:ln/>
        </p:spPr>
      </p:sp>
      <p:sp>
        <p:nvSpPr>
          <p:cNvPr id="11632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697BDD-2DDF-431A-9F09-B4B445B51BC4}" type="slidenum">
              <a:rPr lang="zh-CN" altLang="en-US"/>
              <a:pPr/>
              <a:t>15</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881338-DE45-4994-B848-74BE58E7B720}" type="slidenum">
              <a:rPr lang="zh-CN" altLang="en-US"/>
              <a:pPr/>
              <a:t>142</a:t>
            </a:fld>
            <a:endParaRPr lang="en-US" altLang="zh-CN"/>
          </a:p>
        </p:txBody>
      </p:sp>
      <p:sp>
        <p:nvSpPr>
          <p:cNvPr id="1174530" name="Rectangle 2"/>
          <p:cNvSpPr>
            <a:spLocks noGrp="1" noRot="1" noChangeAspect="1" noChangeArrowheads="1" noTextEdit="1"/>
          </p:cNvSpPr>
          <p:nvPr>
            <p:ph type="sldImg"/>
          </p:nvPr>
        </p:nvSpPr>
        <p:spPr>
          <a:ln/>
        </p:spPr>
      </p:sp>
      <p:sp>
        <p:nvSpPr>
          <p:cNvPr id="11745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686106-55E0-4BD6-9BD8-02BFE924317B}" type="slidenum">
              <a:rPr lang="zh-CN" altLang="en-US"/>
              <a:pPr/>
              <a:t>143</a:t>
            </a:fld>
            <a:endParaRPr lang="en-US" altLang="zh-CN"/>
          </a:p>
        </p:txBody>
      </p:sp>
      <p:sp>
        <p:nvSpPr>
          <p:cNvPr id="1176578" name="Rectangle 2"/>
          <p:cNvSpPr>
            <a:spLocks noGrp="1" noRot="1" noChangeAspect="1" noChangeArrowheads="1" noTextEdit="1"/>
          </p:cNvSpPr>
          <p:nvPr>
            <p:ph type="sldImg"/>
          </p:nvPr>
        </p:nvSpPr>
        <p:spPr>
          <a:ln/>
        </p:spPr>
      </p:sp>
      <p:sp>
        <p:nvSpPr>
          <p:cNvPr id="1176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079EA-FB14-4918-BE6A-20971BE92AFC}" type="slidenum">
              <a:rPr lang="zh-CN" altLang="en-US"/>
              <a:pPr/>
              <a:t>144</a:t>
            </a:fld>
            <a:endParaRPr lang="en-US" altLang="zh-CN"/>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C61EE5-FB29-46E2-94BF-BE874F3FD4D8}" type="slidenum">
              <a:rPr lang="zh-CN" altLang="en-US"/>
              <a:pPr/>
              <a:t>145</a:t>
            </a:fld>
            <a:endParaRPr lang="en-US" altLang="zh-CN"/>
          </a:p>
        </p:txBody>
      </p:sp>
      <p:sp>
        <p:nvSpPr>
          <p:cNvPr id="1180674" name="Rectangle 2"/>
          <p:cNvSpPr>
            <a:spLocks noGrp="1" noRot="1" noChangeAspect="1" noChangeArrowheads="1" noTextEdit="1"/>
          </p:cNvSpPr>
          <p:nvPr>
            <p:ph type="sldImg"/>
          </p:nvPr>
        </p:nvSpPr>
        <p:spPr>
          <a:ln/>
        </p:spPr>
      </p:sp>
      <p:sp>
        <p:nvSpPr>
          <p:cNvPr id="11806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244D1-318C-4B2D-BAAF-E113353864F0}" type="slidenum">
              <a:rPr lang="zh-CN" altLang="en-US"/>
              <a:pPr/>
              <a:t>146</a:t>
            </a:fld>
            <a:endParaRPr lang="en-US" altLang="zh-CN"/>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F4033-1BD7-4EC9-8AC4-D011418D8084}" type="slidenum">
              <a:rPr lang="zh-CN" altLang="en-US"/>
              <a:pPr/>
              <a:t>147</a:t>
            </a:fld>
            <a:endParaRPr lang="en-US" altLang="zh-CN"/>
          </a:p>
        </p:txBody>
      </p:sp>
      <p:sp>
        <p:nvSpPr>
          <p:cNvPr id="1186818" name="Rectangle 2"/>
          <p:cNvSpPr>
            <a:spLocks noGrp="1" noRot="1" noChangeAspect="1" noChangeArrowheads="1" noTextEdit="1"/>
          </p:cNvSpPr>
          <p:nvPr>
            <p:ph type="sldImg"/>
          </p:nvPr>
        </p:nvSpPr>
        <p:spPr>
          <a:ln/>
        </p:spPr>
      </p:sp>
      <p:sp>
        <p:nvSpPr>
          <p:cNvPr id="11868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B54171-FC27-4776-BB76-82FD63898251}" type="slidenum">
              <a:rPr lang="zh-CN" altLang="en-US"/>
              <a:pPr/>
              <a:t>148</a:t>
            </a:fld>
            <a:endParaRPr lang="en-US" altLang="zh-CN"/>
          </a:p>
        </p:txBody>
      </p:sp>
      <p:sp>
        <p:nvSpPr>
          <p:cNvPr id="1188866" name="Rectangle 2"/>
          <p:cNvSpPr>
            <a:spLocks noGrp="1" noRot="1" noChangeAspect="1" noChangeArrowheads="1" noTextEdit="1"/>
          </p:cNvSpPr>
          <p:nvPr>
            <p:ph type="sldImg"/>
          </p:nvPr>
        </p:nvSpPr>
        <p:spPr>
          <a:ln/>
        </p:spPr>
      </p:sp>
      <p:sp>
        <p:nvSpPr>
          <p:cNvPr id="11888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5F5285-2D5B-4554-B9FD-7584329D024A}" type="slidenum">
              <a:rPr lang="zh-CN" altLang="en-US"/>
              <a:pPr/>
              <a:t>149</a:t>
            </a:fld>
            <a:endParaRPr lang="en-US" altLang="zh-CN"/>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86CA9B-6633-42B8-800E-AD964DC11D65}" type="slidenum">
              <a:rPr lang="zh-CN" altLang="en-US"/>
              <a:pPr/>
              <a:t>150</a:t>
            </a:fld>
            <a:endParaRPr lang="en-US" altLang="zh-CN"/>
          </a:p>
        </p:txBody>
      </p:sp>
      <p:sp>
        <p:nvSpPr>
          <p:cNvPr id="1192962" name="Rectangle 2"/>
          <p:cNvSpPr>
            <a:spLocks noGrp="1" noRot="1" noChangeAspect="1" noChangeArrowheads="1" noTextEdit="1"/>
          </p:cNvSpPr>
          <p:nvPr>
            <p:ph type="sldImg"/>
          </p:nvPr>
        </p:nvSpPr>
        <p:spPr>
          <a:ln/>
        </p:spPr>
      </p:sp>
      <p:sp>
        <p:nvSpPr>
          <p:cNvPr id="11929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98213E-A596-4C4B-AA27-B71D39A48142}" type="slidenum">
              <a:rPr lang="zh-CN" altLang="en-US"/>
              <a:pPr/>
              <a:t>151</a:t>
            </a:fld>
            <a:endParaRPr lang="en-US" altLang="zh-CN"/>
          </a:p>
        </p:txBody>
      </p:sp>
      <p:sp>
        <p:nvSpPr>
          <p:cNvPr id="1229826" name="Rectangle 2"/>
          <p:cNvSpPr>
            <a:spLocks noGrp="1" noRot="1" noChangeAspect="1" noChangeArrowheads="1" noTextEdit="1"/>
          </p:cNvSpPr>
          <p:nvPr>
            <p:ph type="sldImg"/>
          </p:nvPr>
        </p:nvSpPr>
        <p:spPr>
          <a:ln/>
        </p:spPr>
      </p:sp>
      <p:sp>
        <p:nvSpPr>
          <p:cNvPr id="12298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CEE9D8-AC4B-40A9-82B6-D3AD545796C2}" type="slidenum">
              <a:rPr lang="zh-CN" altLang="en-US"/>
              <a:pPr/>
              <a:t>16</a:t>
            </a:fld>
            <a:endParaRPr lang="en-US" altLang="zh-CN"/>
          </a:p>
        </p:txBody>
      </p:sp>
      <p:sp>
        <p:nvSpPr>
          <p:cNvPr id="937986" name="Rectangle 2"/>
          <p:cNvSpPr>
            <a:spLocks noGrp="1" noRot="1" noChangeAspect="1" noChangeArrowheads="1" noTextEdit="1"/>
          </p:cNvSpPr>
          <p:nvPr>
            <p:ph type="sldImg"/>
          </p:nvPr>
        </p:nvSpPr>
        <p:spPr>
          <a:ln/>
        </p:spPr>
      </p:sp>
      <p:sp>
        <p:nvSpPr>
          <p:cNvPr id="9379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81BD0D-86F3-4AA5-9CC2-6D2DDE5F33E4}" type="slidenum">
              <a:rPr lang="zh-CN" altLang="en-US"/>
              <a:pPr/>
              <a:t>152</a:t>
            </a:fld>
            <a:endParaRPr lang="en-US" altLang="zh-CN"/>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C0FFE0-FBAA-43FD-B72A-A0E210AEF8CF}" type="slidenum">
              <a:rPr lang="zh-CN" altLang="en-US"/>
              <a:pPr/>
              <a:t>153</a:t>
            </a:fld>
            <a:endParaRPr lang="en-US" altLang="zh-CN"/>
          </a:p>
        </p:txBody>
      </p:sp>
      <p:sp>
        <p:nvSpPr>
          <p:cNvPr id="1231874" name="Rectangle 2"/>
          <p:cNvSpPr>
            <a:spLocks noGrp="1" noRot="1" noChangeAspect="1" noChangeArrowheads="1" noTextEdit="1"/>
          </p:cNvSpPr>
          <p:nvPr>
            <p:ph type="sldImg"/>
          </p:nvPr>
        </p:nvSpPr>
        <p:spPr>
          <a:ln/>
        </p:spPr>
      </p:sp>
      <p:sp>
        <p:nvSpPr>
          <p:cNvPr id="12318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7B414B-1B42-481A-9488-0A65CE4D4053}" type="slidenum">
              <a:rPr lang="zh-CN" altLang="en-US"/>
              <a:pPr/>
              <a:t>154</a:t>
            </a:fld>
            <a:endParaRPr lang="en-US" altLang="zh-CN"/>
          </a:p>
        </p:txBody>
      </p:sp>
      <p:sp>
        <p:nvSpPr>
          <p:cNvPr id="1197058" name="Rectangle 2"/>
          <p:cNvSpPr>
            <a:spLocks noGrp="1" noRot="1" noChangeAspect="1" noChangeArrowheads="1" noTextEdit="1"/>
          </p:cNvSpPr>
          <p:nvPr>
            <p:ph type="sldImg"/>
          </p:nvPr>
        </p:nvSpPr>
        <p:spPr>
          <a:ln/>
        </p:spPr>
      </p:sp>
      <p:sp>
        <p:nvSpPr>
          <p:cNvPr id="11970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34EF0F-832D-4AE2-8F7A-2EAEDA4C59E1}" type="slidenum">
              <a:rPr lang="zh-CN" altLang="en-US"/>
              <a:pPr/>
              <a:t>155</a:t>
            </a:fld>
            <a:endParaRPr lang="en-US" altLang="zh-CN"/>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DB1E68-C4EB-44E4-8F6A-754056DE25F4}" type="slidenum">
              <a:rPr lang="zh-CN" altLang="en-US"/>
              <a:pPr/>
              <a:t>156</a:t>
            </a:fld>
            <a:endParaRPr lang="en-US" altLang="zh-CN"/>
          </a:p>
        </p:txBody>
      </p:sp>
      <p:sp>
        <p:nvSpPr>
          <p:cNvPr id="1201154" name="Rectangle 2"/>
          <p:cNvSpPr>
            <a:spLocks noGrp="1" noRot="1" noChangeAspect="1" noChangeArrowheads="1" noTextEdit="1"/>
          </p:cNvSpPr>
          <p:nvPr>
            <p:ph type="sldImg"/>
          </p:nvPr>
        </p:nvSpPr>
        <p:spPr>
          <a:ln/>
        </p:spPr>
      </p:sp>
      <p:sp>
        <p:nvSpPr>
          <p:cNvPr id="12011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00D590-29D5-4F59-9DFA-39B638A33E9A}" type="slidenum">
              <a:rPr lang="zh-CN" altLang="en-US"/>
              <a:pPr/>
              <a:t>157</a:t>
            </a:fld>
            <a:endParaRPr lang="en-US" altLang="zh-CN"/>
          </a:p>
        </p:txBody>
      </p:sp>
      <p:sp>
        <p:nvSpPr>
          <p:cNvPr id="1203202" name="Rectangle 2"/>
          <p:cNvSpPr>
            <a:spLocks noGrp="1" noRot="1" noChangeAspect="1" noChangeArrowheads="1" noTextEdit="1"/>
          </p:cNvSpPr>
          <p:nvPr>
            <p:ph type="sldImg"/>
          </p:nvPr>
        </p:nvSpPr>
        <p:spPr>
          <a:ln/>
        </p:spPr>
      </p:sp>
      <p:sp>
        <p:nvSpPr>
          <p:cNvPr id="12032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509D8-26AE-49C8-956F-62979C228DDD}" type="slidenum">
              <a:rPr lang="zh-CN" altLang="en-US"/>
              <a:pPr/>
              <a:t>158</a:t>
            </a:fld>
            <a:endParaRPr lang="en-US" altLang="zh-CN"/>
          </a:p>
        </p:txBody>
      </p:sp>
      <p:sp>
        <p:nvSpPr>
          <p:cNvPr id="1205250" name="Rectangle 2"/>
          <p:cNvSpPr>
            <a:spLocks noGrp="1" noRot="1" noChangeAspect="1" noChangeArrowheads="1" noTextEdit="1"/>
          </p:cNvSpPr>
          <p:nvPr>
            <p:ph type="sldImg"/>
          </p:nvPr>
        </p:nvSpPr>
        <p:spPr>
          <a:ln/>
        </p:spPr>
      </p:sp>
      <p:sp>
        <p:nvSpPr>
          <p:cNvPr id="12052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28F4B8-9D68-475E-9CB7-03B317420D97}" type="slidenum">
              <a:rPr lang="zh-CN" altLang="en-US"/>
              <a:pPr/>
              <a:t>159</a:t>
            </a:fld>
            <a:endParaRPr lang="en-US" altLang="zh-CN"/>
          </a:p>
        </p:txBody>
      </p:sp>
      <p:sp>
        <p:nvSpPr>
          <p:cNvPr id="1207298" name="Rectangle 2"/>
          <p:cNvSpPr>
            <a:spLocks noGrp="1" noRot="1" noChangeAspect="1" noChangeArrowheads="1" noTextEdit="1"/>
          </p:cNvSpPr>
          <p:nvPr>
            <p:ph type="sldImg"/>
          </p:nvPr>
        </p:nvSpPr>
        <p:spPr>
          <a:ln/>
        </p:spPr>
      </p:sp>
      <p:sp>
        <p:nvSpPr>
          <p:cNvPr id="12072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AE8482-A620-419E-B38B-DFA68CA09B11}" type="slidenum">
              <a:rPr lang="zh-CN" altLang="en-US"/>
              <a:pPr/>
              <a:t>160</a:t>
            </a:fld>
            <a:endParaRPr lang="en-US" altLang="zh-CN"/>
          </a:p>
        </p:txBody>
      </p:sp>
      <p:sp>
        <p:nvSpPr>
          <p:cNvPr id="1209346" name="Rectangle 2"/>
          <p:cNvSpPr>
            <a:spLocks noGrp="1" noRot="1" noChangeAspect="1" noChangeArrowheads="1" noTextEdit="1"/>
          </p:cNvSpPr>
          <p:nvPr>
            <p:ph type="sldImg"/>
          </p:nvPr>
        </p:nvSpPr>
        <p:spPr>
          <a:ln/>
        </p:spPr>
      </p:sp>
      <p:sp>
        <p:nvSpPr>
          <p:cNvPr id="12093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730AF4-4A4C-44CE-93F5-6C88CAB9E0CA}" type="slidenum">
              <a:rPr lang="zh-CN" altLang="en-US"/>
              <a:pPr/>
              <a:t>161</a:t>
            </a:fld>
            <a:endParaRPr lang="en-US" altLang="zh-CN"/>
          </a:p>
        </p:txBody>
      </p:sp>
      <p:sp>
        <p:nvSpPr>
          <p:cNvPr id="1211394" name="Rectangle 2"/>
          <p:cNvSpPr>
            <a:spLocks noGrp="1" noRot="1" noChangeAspect="1" noChangeArrowheads="1" noTextEdit="1"/>
          </p:cNvSpPr>
          <p:nvPr>
            <p:ph type="sldImg"/>
          </p:nvPr>
        </p:nvSpPr>
        <p:spPr>
          <a:ln/>
        </p:spPr>
      </p:sp>
      <p:sp>
        <p:nvSpPr>
          <p:cNvPr id="12113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E9A59-DF7A-4012-88E8-E96A3A8C3827}" type="slidenum">
              <a:rPr lang="zh-CN" altLang="en-US"/>
              <a:pPr/>
              <a:t>17</a:t>
            </a:fld>
            <a:endParaRPr lang="en-US" altLang="zh-CN"/>
          </a:p>
        </p:txBody>
      </p:sp>
      <p:sp>
        <p:nvSpPr>
          <p:cNvPr id="940034" name="Rectangle 2"/>
          <p:cNvSpPr>
            <a:spLocks noGrp="1" noRot="1" noChangeAspect="1"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42E95D-5162-4042-9007-B116DBE03D2F}" type="slidenum">
              <a:rPr lang="zh-CN" altLang="en-US"/>
              <a:pPr/>
              <a:t>162</a:t>
            </a:fld>
            <a:endParaRPr lang="en-US" altLang="zh-CN"/>
          </a:p>
        </p:txBody>
      </p:sp>
      <p:sp>
        <p:nvSpPr>
          <p:cNvPr id="1213442" name="Rectangle 2"/>
          <p:cNvSpPr>
            <a:spLocks noGrp="1" noRot="1" noChangeAspect="1" noChangeArrowheads="1" noTextEdit="1"/>
          </p:cNvSpPr>
          <p:nvPr>
            <p:ph type="sldImg"/>
          </p:nvPr>
        </p:nvSpPr>
        <p:spPr>
          <a:ln/>
        </p:spPr>
      </p:sp>
      <p:sp>
        <p:nvSpPr>
          <p:cNvPr id="12134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F1A7A-FFAC-4816-AEFC-B893E2D502E0}" type="slidenum">
              <a:rPr lang="zh-CN" altLang="en-US"/>
              <a:pPr/>
              <a:t>163</a:t>
            </a:fld>
            <a:endParaRPr lang="en-US" altLang="zh-CN"/>
          </a:p>
        </p:txBody>
      </p:sp>
      <p:sp>
        <p:nvSpPr>
          <p:cNvPr id="1215490" name="Rectangle 2"/>
          <p:cNvSpPr>
            <a:spLocks noGrp="1" noRot="1" noChangeAspect="1" noChangeArrowheads="1" noTextEdit="1"/>
          </p:cNvSpPr>
          <p:nvPr>
            <p:ph type="sldImg"/>
          </p:nvPr>
        </p:nvSpPr>
        <p:spPr>
          <a:ln/>
        </p:spPr>
      </p:sp>
      <p:sp>
        <p:nvSpPr>
          <p:cNvPr id="12154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19BDB6-553F-4FD6-B64E-4AE6C9951A74}" type="slidenum">
              <a:rPr lang="zh-CN" altLang="en-US"/>
              <a:pPr/>
              <a:t>164</a:t>
            </a:fld>
            <a:endParaRPr lang="en-US" altLang="zh-CN"/>
          </a:p>
        </p:txBody>
      </p:sp>
      <p:sp>
        <p:nvSpPr>
          <p:cNvPr id="1217538" name="Rectangle 2"/>
          <p:cNvSpPr>
            <a:spLocks noGrp="1" noRot="1" noChangeAspect="1" noChangeArrowheads="1" noTextEdit="1"/>
          </p:cNvSpPr>
          <p:nvPr>
            <p:ph type="sldImg"/>
          </p:nvPr>
        </p:nvSpPr>
        <p:spPr>
          <a:ln/>
        </p:spPr>
      </p:sp>
      <p:sp>
        <p:nvSpPr>
          <p:cNvPr id="12175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3FBB3A-EC67-4EAE-9C76-08F5AFDFEA77}" type="slidenum">
              <a:rPr lang="zh-CN" altLang="en-US"/>
              <a:pPr/>
              <a:t>165</a:t>
            </a:fld>
            <a:endParaRPr lang="en-US" altLang="zh-CN"/>
          </a:p>
        </p:txBody>
      </p:sp>
      <p:sp>
        <p:nvSpPr>
          <p:cNvPr id="1219586" name="Rectangle 2"/>
          <p:cNvSpPr>
            <a:spLocks noGrp="1" noRot="1" noChangeAspect="1" noChangeArrowheads="1" noTextEdit="1"/>
          </p:cNvSpPr>
          <p:nvPr>
            <p:ph type="sldImg"/>
          </p:nvPr>
        </p:nvSpPr>
        <p:spPr>
          <a:ln/>
        </p:spPr>
      </p:sp>
      <p:sp>
        <p:nvSpPr>
          <p:cNvPr id="12195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08E245-108A-48E3-93FA-7606CC45D908}" type="slidenum">
              <a:rPr lang="zh-CN" altLang="en-US"/>
              <a:pPr/>
              <a:t>166</a:t>
            </a:fld>
            <a:endParaRPr lang="en-US" altLang="zh-CN"/>
          </a:p>
        </p:txBody>
      </p:sp>
      <p:sp>
        <p:nvSpPr>
          <p:cNvPr id="1221634" name="Rectangle 2"/>
          <p:cNvSpPr>
            <a:spLocks noGrp="1" noRot="1" noChangeAspect="1" noChangeArrowheads="1" noTextEdit="1"/>
          </p:cNvSpPr>
          <p:nvPr>
            <p:ph type="sldImg"/>
          </p:nvPr>
        </p:nvSpPr>
        <p:spPr>
          <a:ln/>
        </p:spPr>
      </p:sp>
      <p:sp>
        <p:nvSpPr>
          <p:cNvPr id="12216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3B803-1853-4F22-847E-A2662D7636B3}" type="slidenum">
              <a:rPr lang="zh-CN" altLang="en-US"/>
              <a:pPr/>
              <a:t>167</a:t>
            </a:fld>
            <a:endParaRPr lang="en-US" altLang="zh-CN"/>
          </a:p>
        </p:txBody>
      </p:sp>
      <p:sp>
        <p:nvSpPr>
          <p:cNvPr id="1223682" name="Rectangle 2"/>
          <p:cNvSpPr>
            <a:spLocks noGrp="1" noRot="1" noChangeAspect="1" noChangeArrowheads="1" noTextEdit="1"/>
          </p:cNvSpPr>
          <p:nvPr>
            <p:ph type="sldImg"/>
          </p:nvPr>
        </p:nvSpPr>
        <p:spPr>
          <a:ln/>
        </p:spPr>
      </p:sp>
      <p:sp>
        <p:nvSpPr>
          <p:cNvPr id="12236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CEEB46-BE0F-4B4B-9C04-95B6A976B1F7}" type="slidenum">
              <a:rPr lang="zh-CN" altLang="en-US"/>
              <a:pPr/>
              <a:t>168</a:t>
            </a:fld>
            <a:endParaRPr lang="en-US" altLang="zh-CN"/>
          </a:p>
        </p:txBody>
      </p:sp>
      <p:sp>
        <p:nvSpPr>
          <p:cNvPr id="1225730" name="Rectangle 2"/>
          <p:cNvSpPr>
            <a:spLocks noGrp="1" noRot="1" noChangeAspect="1" noChangeArrowheads="1" noTextEdit="1"/>
          </p:cNvSpPr>
          <p:nvPr>
            <p:ph type="sldImg"/>
          </p:nvPr>
        </p:nvSpPr>
        <p:spPr>
          <a:ln/>
        </p:spPr>
      </p:sp>
      <p:sp>
        <p:nvSpPr>
          <p:cNvPr id="12257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068BB1-77CD-4A4C-BED5-BE306B856FE2}" type="slidenum">
              <a:rPr lang="zh-CN" altLang="en-US"/>
              <a:pPr/>
              <a:t>169</a:t>
            </a:fld>
            <a:endParaRPr lang="en-US" altLang="zh-CN"/>
          </a:p>
        </p:txBody>
      </p:sp>
      <p:sp>
        <p:nvSpPr>
          <p:cNvPr id="1227778" name="Rectangle 2"/>
          <p:cNvSpPr>
            <a:spLocks noGrp="1" noRot="1" noChangeAspect="1" noChangeArrowheads="1" noTextEdit="1"/>
          </p:cNvSpPr>
          <p:nvPr>
            <p:ph type="sldImg"/>
          </p:nvPr>
        </p:nvSpPr>
        <p:spPr>
          <a:ln/>
        </p:spPr>
      </p:sp>
      <p:sp>
        <p:nvSpPr>
          <p:cNvPr id="12277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D6B22C-589F-45D5-952E-99225C66F472}" type="slidenum">
              <a:rPr lang="zh-CN" altLang="en-US"/>
              <a:pPr/>
              <a:t>170</a:t>
            </a:fld>
            <a:endParaRPr lang="en-US" altLang="zh-CN"/>
          </a:p>
        </p:txBody>
      </p:sp>
      <p:sp>
        <p:nvSpPr>
          <p:cNvPr id="1233922" name="Rectangle 2"/>
          <p:cNvSpPr>
            <a:spLocks noGrp="1" noRot="1" noChangeAspect="1" noChangeArrowheads="1" noTextEdit="1"/>
          </p:cNvSpPr>
          <p:nvPr>
            <p:ph type="sldImg"/>
          </p:nvPr>
        </p:nvSpPr>
        <p:spPr>
          <a:ln/>
        </p:spPr>
      </p:sp>
      <p:sp>
        <p:nvSpPr>
          <p:cNvPr id="12339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61246C-B3C7-4A4B-905E-F9F0C6A6C89E}" type="slidenum">
              <a:rPr lang="zh-CN" altLang="en-US"/>
              <a:pPr/>
              <a:t>171</a:t>
            </a:fld>
            <a:endParaRPr lang="en-US" altLang="zh-CN"/>
          </a:p>
        </p:txBody>
      </p:sp>
      <p:sp>
        <p:nvSpPr>
          <p:cNvPr id="1235970" name="Rectangle 2"/>
          <p:cNvSpPr>
            <a:spLocks noGrp="1" noRot="1" noChangeAspect="1" noChangeArrowheads="1" noTextEdit="1"/>
          </p:cNvSpPr>
          <p:nvPr>
            <p:ph type="sldImg"/>
          </p:nvPr>
        </p:nvSpPr>
        <p:spPr>
          <a:ln/>
        </p:spPr>
      </p:sp>
      <p:sp>
        <p:nvSpPr>
          <p:cNvPr id="12359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D90C04-83F2-4456-8E85-5F20003EDE67}" type="slidenum">
              <a:rPr lang="zh-CN" altLang="en-US"/>
              <a:pPr/>
              <a:t>18</a:t>
            </a:fld>
            <a:endParaRPr lang="en-US" altLang="zh-CN"/>
          </a:p>
        </p:txBody>
      </p:sp>
      <p:sp>
        <p:nvSpPr>
          <p:cNvPr id="942082" name="Rectangle 2"/>
          <p:cNvSpPr>
            <a:spLocks noGrp="1" noRot="1" noChangeAspect="1" noChangeArrowheads="1" noTextEdit="1"/>
          </p:cNvSpPr>
          <p:nvPr>
            <p:ph type="sldImg"/>
          </p:nvPr>
        </p:nvSpPr>
        <p:spPr>
          <a:ln/>
        </p:spPr>
      </p:sp>
      <p:sp>
        <p:nvSpPr>
          <p:cNvPr id="9420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361-693A-421B-A52D-CE15F956173E}" type="slidenum">
              <a:rPr lang="zh-CN" altLang="en-US"/>
              <a:pPr/>
              <a:t>172</a:t>
            </a:fld>
            <a:endParaRPr lang="en-US" altLang="zh-CN"/>
          </a:p>
        </p:txBody>
      </p:sp>
      <p:sp>
        <p:nvSpPr>
          <p:cNvPr id="1375234" name="Rectangle 2"/>
          <p:cNvSpPr>
            <a:spLocks noGrp="1" noRot="1" noChangeAspect="1" noChangeArrowheads="1" noTextEdit="1"/>
          </p:cNvSpPr>
          <p:nvPr>
            <p:ph type="sldImg"/>
          </p:nvPr>
        </p:nvSpPr>
        <p:spPr>
          <a:ln/>
        </p:spPr>
      </p:sp>
      <p:sp>
        <p:nvSpPr>
          <p:cNvPr id="13752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A84D005-C56C-44A8-BAA5-23D7B7939625}" type="slidenum">
              <a:rPr lang="en-US" altLang="zh-CN"/>
              <a:pPr/>
              <a:t>174</a:t>
            </a:fld>
            <a:endParaRPr lang="en-US" altLang="zh-CN"/>
          </a:p>
        </p:txBody>
      </p:sp>
      <p:sp>
        <p:nvSpPr>
          <p:cNvPr id="253954" name="Rectangle 2"/>
          <p:cNvSpPr>
            <a:spLocks noGrp="1" noRot="1" noChangeAspect="1" noChangeArrowheads="1" noTextEdit="1"/>
          </p:cNvSpPr>
          <p:nvPr>
            <p:ph type="sldImg"/>
          </p:nvPr>
        </p:nvSpPr>
        <p:spPr>
          <a:ln/>
        </p:spPr>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07EA8200-7907-454F-BDDF-F2D3A11665BF}" type="slidenum">
              <a:rPr lang="en-US" altLang="zh-CN"/>
              <a:pPr/>
              <a:t>175</a:t>
            </a:fld>
            <a:endParaRPr lang="en-US" altLang="zh-CN"/>
          </a:p>
        </p:txBody>
      </p:sp>
      <p:sp>
        <p:nvSpPr>
          <p:cNvPr id="348162" name="Rectangle 2"/>
          <p:cNvSpPr>
            <a:spLocks noGrp="1" noRot="1" noChangeAspect="1" noChangeArrowheads="1" noTextEdit="1"/>
          </p:cNvSpPr>
          <p:nvPr>
            <p:ph type="sldImg"/>
          </p:nvPr>
        </p:nvSpPr>
        <p:spPr>
          <a:ln/>
        </p:spPr>
      </p:sp>
      <p:graphicFrame>
        <p:nvGraphicFramePr>
          <p:cNvPr id="348163" name="Object 3"/>
          <p:cNvGraphicFramePr>
            <a:graphicFrameLocks noChangeAspect="1"/>
          </p:cNvGraphicFramePr>
          <p:nvPr/>
        </p:nvGraphicFramePr>
        <p:xfrm>
          <a:off x="3371850" y="4464050"/>
          <a:ext cx="112713" cy="214313"/>
        </p:xfrm>
        <a:graphic>
          <a:graphicData uri="http://schemas.openxmlformats.org/presentationml/2006/ole">
            <p:oleObj spid="_x0000_s2048002" name="公式" r:id="rId4" imgW="114120" imgH="215640" progId="Equation.3">
              <p:embed/>
            </p:oleObj>
          </a:graphicData>
        </a:graphic>
      </p:graphicFrame>
      <p:graphicFrame>
        <p:nvGraphicFramePr>
          <p:cNvPr id="348164" name="Object 4"/>
          <p:cNvGraphicFramePr>
            <a:graphicFrameLocks noChangeAspect="1"/>
          </p:cNvGraphicFramePr>
          <p:nvPr/>
        </p:nvGraphicFramePr>
        <p:xfrm>
          <a:off x="3371850" y="4464050"/>
          <a:ext cx="112713" cy="214313"/>
        </p:xfrm>
        <a:graphic>
          <a:graphicData uri="http://schemas.openxmlformats.org/presentationml/2006/ole">
            <p:oleObj spid="_x0000_s2048003" name="公式" r:id="rId5" imgW="114120" imgH="215640" progId="Equation.3">
              <p:embed/>
            </p:oleObj>
          </a:graphicData>
        </a:graphic>
      </p:graphicFrame>
      <p:graphicFrame>
        <p:nvGraphicFramePr>
          <p:cNvPr id="348165" name="Object 5"/>
          <p:cNvGraphicFramePr>
            <a:graphicFrameLocks noChangeAspect="1"/>
          </p:cNvGraphicFramePr>
          <p:nvPr/>
        </p:nvGraphicFramePr>
        <p:xfrm>
          <a:off x="3733800" y="6172200"/>
          <a:ext cx="112713" cy="214313"/>
        </p:xfrm>
        <a:graphic>
          <a:graphicData uri="http://schemas.openxmlformats.org/presentationml/2006/ole">
            <p:oleObj spid="_x0000_s2048004" name="公式" r:id="rId6" imgW="114120" imgH="215640" progId="Equation.3">
              <p:embed/>
            </p:oleObj>
          </a:graphicData>
        </a:graphic>
      </p:graphicFrame>
      <p:graphicFrame>
        <p:nvGraphicFramePr>
          <p:cNvPr id="348166" name="Object 6"/>
          <p:cNvGraphicFramePr>
            <a:graphicFrameLocks noChangeAspect="1"/>
          </p:cNvGraphicFramePr>
          <p:nvPr/>
        </p:nvGraphicFramePr>
        <p:xfrm>
          <a:off x="3371850" y="4464050"/>
          <a:ext cx="112713" cy="214313"/>
        </p:xfrm>
        <a:graphic>
          <a:graphicData uri="http://schemas.openxmlformats.org/presentationml/2006/ole">
            <p:oleObj spid="_x0000_s2048005" name="公式" r:id="rId7" imgW="114120" imgH="215640" progId="Equation.3">
              <p:embed/>
            </p:oleObj>
          </a:graphicData>
        </a:graphic>
      </p:graphicFrame>
      <p:graphicFrame>
        <p:nvGraphicFramePr>
          <p:cNvPr id="348167" name="Object 7"/>
          <p:cNvGraphicFramePr>
            <a:graphicFrameLocks noChangeAspect="1"/>
          </p:cNvGraphicFramePr>
          <p:nvPr/>
        </p:nvGraphicFramePr>
        <p:xfrm>
          <a:off x="3371850" y="4464050"/>
          <a:ext cx="112713" cy="214313"/>
        </p:xfrm>
        <a:graphic>
          <a:graphicData uri="http://schemas.openxmlformats.org/presentationml/2006/ole">
            <p:oleObj spid="_x0000_s2048006" name="公式" r:id="rId8" imgW="114120" imgH="215640" progId="Equation.3">
              <p:embed/>
            </p:oleObj>
          </a:graphicData>
        </a:graphic>
      </p:graphicFrame>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224FAE8B-C010-456E-93BE-393745E486BD}" type="slidenum">
              <a:rPr lang="en-US" altLang="zh-CN"/>
              <a:pPr/>
              <a:t>176</a:t>
            </a:fld>
            <a:endParaRPr lang="en-US" altLang="zh-CN"/>
          </a:p>
        </p:txBody>
      </p:sp>
      <p:sp>
        <p:nvSpPr>
          <p:cNvPr id="350210" name="Rectangle 2"/>
          <p:cNvSpPr>
            <a:spLocks noGrp="1" noRot="1" noChangeAspect="1" noChangeArrowheads="1" noTextEdit="1"/>
          </p:cNvSpPr>
          <p:nvPr>
            <p:ph type="sldImg"/>
          </p:nvPr>
        </p:nvSpPr>
        <p:spPr>
          <a:ln/>
        </p:spPr>
      </p:sp>
      <p:graphicFrame>
        <p:nvGraphicFramePr>
          <p:cNvPr id="350211" name="Object 3"/>
          <p:cNvGraphicFramePr>
            <a:graphicFrameLocks noChangeAspect="1"/>
          </p:cNvGraphicFramePr>
          <p:nvPr/>
        </p:nvGraphicFramePr>
        <p:xfrm>
          <a:off x="3371850" y="4464050"/>
          <a:ext cx="112713" cy="214313"/>
        </p:xfrm>
        <a:graphic>
          <a:graphicData uri="http://schemas.openxmlformats.org/presentationml/2006/ole">
            <p:oleObj spid="_x0000_s2049026" name="公式" r:id="rId4" imgW="114120" imgH="215640" progId="Equation.3">
              <p:embed/>
            </p:oleObj>
          </a:graphicData>
        </a:graphic>
      </p:graphicFrame>
      <p:graphicFrame>
        <p:nvGraphicFramePr>
          <p:cNvPr id="350212" name="Object 4"/>
          <p:cNvGraphicFramePr>
            <a:graphicFrameLocks noChangeAspect="1"/>
          </p:cNvGraphicFramePr>
          <p:nvPr/>
        </p:nvGraphicFramePr>
        <p:xfrm>
          <a:off x="3371850" y="4464050"/>
          <a:ext cx="112713" cy="214313"/>
        </p:xfrm>
        <a:graphic>
          <a:graphicData uri="http://schemas.openxmlformats.org/presentationml/2006/ole">
            <p:oleObj spid="_x0000_s2049027" name="公式" r:id="rId5" imgW="114120" imgH="215640" progId="Equation.3">
              <p:embed/>
            </p:oleObj>
          </a:graphicData>
        </a:graphic>
      </p:graphicFrame>
      <p:graphicFrame>
        <p:nvGraphicFramePr>
          <p:cNvPr id="350213" name="Object 5"/>
          <p:cNvGraphicFramePr>
            <a:graphicFrameLocks noChangeAspect="1"/>
          </p:cNvGraphicFramePr>
          <p:nvPr/>
        </p:nvGraphicFramePr>
        <p:xfrm>
          <a:off x="3733800" y="6172200"/>
          <a:ext cx="112713" cy="214313"/>
        </p:xfrm>
        <a:graphic>
          <a:graphicData uri="http://schemas.openxmlformats.org/presentationml/2006/ole">
            <p:oleObj spid="_x0000_s2049028" name="公式" r:id="rId6" imgW="114120" imgH="215640" progId="Equation.3">
              <p:embed/>
            </p:oleObj>
          </a:graphicData>
        </a:graphic>
      </p:graphicFrame>
      <p:graphicFrame>
        <p:nvGraphicFramePr>
          <p:cNvPr id="350214" name="Object 6"/>
          <p:cNvGraphicFramePr>
            <a:graphicFrameLocks noChangeAspect="1"/>
          </p:cNvGraphicFramePr>
          <p:nvPr/>
        </p:nvGraphicFramePr>
        <p:xfrm>
          <a:off x="3371850" y="4464050"/>
          <a:ext cx="112713" cy="214313"/>
        </p:xfrm>
        <a:graphic>
          <a:graphicData uri="http://schemas.openxmlformats.org/presentationml/2006/ole">
            <p:oleObj spid="_x0000_s2049029" name="公式" r:id="rId7" imgW="114120" imgH="215640" progId="Equation.3">
              <p:embed/>
            </p:oleObj>
          </a:graphicData>
        </a:graphic>
      </p:graphicFrame>
      <p:graphicFrame>
        <p:nvGraphicFramePr>
          <p:cNvPr id="350215" name="Object 7"/>
          <p:cNvGraphicFramePr>
            <a:graphicFrameLocks noChangeAspect="1"/>
          </p:cNvGraphicFramePr>
          <p:nvPr/>
        </p:nvGraphicFramePr>
        <p:xfrm>
          <a:off x="3371850" y="4464050"/>
          <a:ext cx="112713" cy="214313"/>
        </p:xfrm>
        <a:graphic>
          <a:graphicData uri="http://schemas.openxmlformats.org/presentationml/2006/ole">
            <p:oleObj spid="_x0000_s2049030" name="公式" r:id="rId8" imgW="114120" imgH="215640" progId="Equation.3">
              <p:embed/>
            </p:oleObj>
          </a:graphicData>
        </a:graphic>
      </p:graphicFrame>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A0E0B5-07C4-4475-97F8-5C735903A866}" type="slidenum">
              <a:rPr lang="en-US" altLang="zh-CN"/>
              <a:pPr/>
              <a:t>178</a:t>
            </a:fld>
            <a:endParaRPr lang="en-US" altLang="zh-CN"/>
          </a:p>
        </p:txBody>
      </p:sp>
      <p:sp>
        <p:nvSpPr>
          <p:cNvPr id="184322" name="Rectangle 2"/>
          <p:cNvSpPr>
            <a:spLocks noGrp="1" noRot="1" noChangeAspect="1" noChangeArrowheads="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84323" name="Rectangle 3"/>
          <p:cNvSpPr>
            <a:spLocks noGrp="1" noChangeArrowheads="1"/>
          </p:cNvSpPr>
          <p:nvPr>
            <p:ph type="body" idx="1"/>
          </p:nvPr>
        </p:nvSpPr>
        <p:spPr bwMode="auto">
          <a:xfrm>
            <a:off x="913660" y="4342656"/>
            <a:ext cx="5030683"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03849-3D38-43AA-A480-6B843949C97D}" type="slidenum">
              <a:rPr lang="zh-CN" altLang="en-US"/>
              <a:pPr/>
              <a:t>19</a:t>
            </a:fld>
            <a:endParaRPr lang="en-US" altLang="zh-CN"/>
          </a:p>
        </p:txBody>
      </p:sp>
      <p:sp>
        <p:nvSpPr>
          <p:cNvPr id="944130" name="Rectangle 2"/>
          <p:cNvSpPr>
            <a:spLocks noGrp="1" noRot="1" noChangeAspect="1" noChangeArrowheads="1" noTextEdit="1"/>
          </p:cNvSpPr>
          <p:nvPr>
            <p:ph type="sldImg"/>
          </p:nvPr>
        </p:nvSpPr>
        <p:spPr>
          <a:ln/>
        </p:spPr>
      </p:sp>
      <p:sp>
        <p:nvSpPr>
          <p:cNvPr id="9441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765232-9B7C-462C-B5E4-D6B72B2B54EB}" type="slidenum">
              <a:rPr lang="zh-CN" altLang="en-US"/>
              <a:pPr/>
              <a:t>20</a:t>
            </a:fld>
            <a:endParaRPr lang="en-US" altLang="zh-CN"/>
          </a:p>
        </p:txBody>
      </p:sp>
      <p:sp>
        <p:nvSpPr>
          <p:cNvPr id="946178" name="Rectangle 2"/>
          <p:cNvSpPr>
            <a:spLocks noGrp="1" noRot="1" noChangeAspect="1" noChangeArrowheads="1" noTextEdit="1"/>
          </p:cNvSpPr>
          <p:nvPr>
            <p:ph type="sldImg"/>
          </p:nvPr>
        </p:nvSpPr>
        <p:spPr>
          <a:ln/>
        </p:spPr>
      </p:sp>
      <p:sp>
        <p:nvSpPr>
          <p:cNvPr id="9461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902AD-CCBA-41E6-B10C-A5E6A903B93D}" type="slidenum">
              <a:rPr lang="zh-CN" altLang="en-US"/>
              <a:pPr/>
              <a:t>21</a:t>
            </a:fld>
            <a:endParaRPr lang="en-US" altLang="zh-CN"/>
          </a:p>
        </p:txBody>
      </p:sp>
      <p:sp>
        <p:nvSpPr>
          <p:cNvPr id="948226" name="Rectangle 2"/>
          <p:cNvSpPr>
            <a:spLocks noGrp="1" noRot="1" noChangeAspect="1" noChangeArrowheads="1" noTextEdit="1"/>
          </p:cNvSpPr>
          <p:nvPr>
            <p:ph type="sldImg"/>
          </p:nvPr>
        </p:nvSpPr>
        <p:spPr>
          <a:ln/>
        </p:spPr>
      </p:sp>
      <p:sp>
        <p:nvSpPr>
          <p:cNvPr id="9482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BBF2AF-A30E-4B13-8775-CD9209BADA18}" type="slidenum">
              <a:rPr lang="zh-CN" altLang="en-US"/>
              <a:pPr/>
              <a:t>22</a:t>
            </a:fld>
            <a:endParaRPr lang="en-US" altLang="zh-CN"/>
          </a:p>
        </p:txBody>
      </p:sp>
      <p:sp>
        <p:nvSpPr>
          <p:cNvPr id="950274" name="Rectangle 2"/>
          <p:cNvSpPr>
            <a:spLocks noGrp="1" noRot="1" noChangeAspect="1" noChangeArrowheads="1" noTextEdit="1"/>
          </p:cNvSpPr>
          <p:nvPr>
            <p:ph type="sldImg"/>
          </p:nvPr>
        </p:nvSpPr>
        <p:spPr>
          <a:ln/>
        </p:spPr>
      </p:sp>
      <p:sp>
        <p:nvSpPr>
          <p:cNvPr id="9502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C6E9DD-5D41-477C-A782-C2DD82D503A1}" type="slidenum">
              <a:rPr lang="zh-CN" altLang="en-US"/>
              <a:pPr/>
              <a:t>23</a:t>
            </a:fld>
            <a:endParaRPr lang="en-US" altLang="zh-CN"/>
          </a:p>
        </p:txBody>
      </p:sp>
      <p:sp>
        <p:nvSpPr>
          <p:cNvPr id="952322" name="Rectangle 2"/>
          <p:cNvSpPr>
            <a:spLocks noGrp="1" noRot="1" noChangeAspect="1"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A4B137-8BD4-4ACC-A956-8A33C98AB1E9}" type="slidenum">
              <a:rPr lang="zh-CN" altLang="en-US"/>
              <a:pPr/>
              <a:t>2</a:t>
            </a:fld>
            <a:endParaRPr lang="en-US" altLang="zh-CN"/>
          </a:p>
        </p:txBody>
      </p:sp>
      <p:sp>
        <p:nvSpPr>
          <p:cNvPr id="912386" name="Rectangle 2"/>
          <p:cNvSpPr>
            <a:spLocks noGrp="1" noRot="1" noChangeAspect="1" noChangeArrowheads="1" noTextEdit="1"/>
          </p:cNvSpPr>
          <p:nvPr>
            <p:ph type="sldImg"/>
          </p:nvPr>
        </p:nvSpPr>
        <p:spPr>
          <a:ln/>
        </p:spPr>
      </p:sp>
      <p:sp>
        <p:nvSpPr>
          <p:cNvPr id="9123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2818E8-4CBC-4441-BCB8-422634C5C97F}" type="slidenum">
              <a:rPr lang="zh-CN" altLang="en-US"/>
              <a:pPr/>
              <a:t>24</a:t>
            </a:fld>
            <a:endParaRPr lang="en-US" altLang="zh-CN"/>
          </a:p>
        </p:txBody>
      </p:sp>
      <p:sp>
        <p:nvSpPr>
          <p:cNvPr id="954370" name="Rectangle 2"/>
          <p:cNvSpPr>
            <a:spLocks noGrp="1" noRot="1" noChangeAspect="1"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9E2DFD-DB68-4384-BFFA-A8BE0C128557}" type="slidenum">
              <a:rPr lang="zh-CN" altLang="en-US"/>
              <a:pPr/>
              <a:t>25</a:t>
            </a:fld>
            <a:endParaRPr lang="en-US" altLang="zh-CN"/>
          </a:p>
        </p:txBody>
      </p:sp>
      <p:sp>
        <p:nvSpPr>
          <p:cNvPr id="987138" name="Rectangle 2"/>
          <p:cNvSpPr>
            <a:spLocks noGrp="1" noRot="1" noChangeAspect="1" noChangeArrowheads="1" noTextEdit="1"/>
          </p:cNvSpPr>
          <p:nvPr>
            <p:ph type="sldImg"/>
          </p:nvPr>
        </p:nvSpPr>
        <p:spPr>
          <a:ln/>
        </p:spPr>
      </p:sp>
      <p:sp>
        <p:nvSpPr>
          <p:cNvPr id="9871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3E9D0A-A270-4B73-B8C4-6EE24492191C}" type="slidenum">
              <a:rPr lang="zh-CN" altLang="en-US"/>
              <a:pPr/>
              <a:t>26</a:t>
            </a:fld>
            <a:endParaRPr lang="en-US" altLang="zh-CN"/>
          </a:p>
        </p:txBody>
      </p:sp>
      <p:sp>
        <p:nvSpPr>
          <p:cNvPr id="956418" name="Rectangle 2"/>
          <p:cNvSpPr>
            <a:spLocks noGrp="1" noRot="1" noChangeAspect="1" noChangeArrowheads="1" noTextEdit="1"/>
          </p:cNvSpPr>
          <p:nvPr>
            <p:ph type="sldImg"/>
          </p:nvPr>
        </p:nvSpPr>
        <p:spPr>
          <a:ln/>
        </p:spPr>
      </p:sp>
      <p:sp>
        <p:nvSpPr>
          <p:cNvPr id="9564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ED4F46-C653-4E29-B306-EFD634E9C073}" type="slidenum">
              <a:rPr lang="zh-CN" altLang="en-US"/>
              <a:pPr/>
              <a:t>27</a:t>
            </a:fld>
            <a:endParaRPr lang="en-US" altLang="zh-CN"/>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680AB2-FE7E-4E61-8531-DF837F6CA12B}" type="slidenum">
              <a:rPr lang="zh-CN" altLang="en-US"/>
              <a:pPr/>
              <a:t>28</a:t>
            </a:fld>
            <a:endParaRPr lang="en-US" altLang="zh-CN"/>
          </a:p>
        </p:txBody>
      </p:sp>
      <p:sp>
        <p:nvSpPr>
          <p:cNvPr id="960514" name="Rectangle 2"/>
          <p:cNvSpPr>
            <a:spLocks noGrp="1" noRot="1" noChangeAspect="1" noChangeArrowheads="1" noTextEdit="1"/>
          </p:cNvSpPr>
          <p:nvPr>
            <p:ph type="sldImg"/>
          </p:nvPr>
        </p:nvSpPr>
        <p:spPr>
          <a:ln/>
        </p:spPr>
      </p:sp>
      <p:sp>
        <p:nvSpPr>
          <p:cNvPr id="9605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C48BD2-B7BB-40E9-A098-5E8F6337EF46}" type="slidenum">
              <a:rPr lang="zh-CN" altLang="en-US"/>
              <a:pPr/>
              <a:t>29</a:t>
            </a:fld>
            <a:endParaRPr lang="en-US" altLang="zh-CN"/>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8F8759-2349-40C1-A736-78ABDF08B796}" type="slidenum">
              <a:rPr lang="zh-CN" altLang="en-US"/>
              <a:pPr/>
              <a:t>30</a:t>
            </a:fld>
            <a:endParaRPr lang="en-US" altLang="zh-CN"/>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F24B03-2F24-461F-9243-8DDE12981D52}" type="slidenum">
              <a:rPr lang="zh-CN" altLang="en-US"/>
              <a:pPr/>
              <a:t>31</a:t>
            </a:fld>
            <a:endParaRPr lang="en-US" altLang="zh-CN"/>
          </a:p>
        </p:txBody>
      </p:sp>
      <p:sp>
        <p:nvSpPr>
          <p:cNvPr id="966658" name="Rectangle 2"/>
          <p:cNvSpPr>
            <a:spLocks noGrp="1" noRot="1" noChangeAspect="1" noChangeArrowheads="1" noTextEdit="1"/>
          </p:cNvSpPr>
          <p:nvPr>
            <p:ph type="sldImg"/>
          </p:nvPr>
        </p:nvSpPr>
        <p:spPr>
          <a:ln/>
        </p:spPr>
      </p:sp>
      <p:sp>
        <p:nvSpPr>
          <p:cNvPr id="9666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F27314-B1B2-4B68-9353-3490078623B7}" type="slidenum">
              <a:rPr lang="zh-CN" altLang="en-US"/>
              <a:pPr/>
              <a:t>32</a:t>
            </a:fld>
            <a:endParaRPr lang="en-US" altLang="zh-CN"/>
          </a:p>
        </p:txBody>
      </p:sp>
      <p:sp>
        <p:nvSpPr>
          <p:cNvPr id="968706" name="Rectangle 2"/>
          <p:cNvSpPr>
            <a:spLocks noGrp="1" noRot="1" noChangeAspect="1" noChangeArrowheads="1" noTextEdit="1"/>
          </p:cNvSpPr>
          <p:nvPr>
            <p:ph type="sldImg"/>
          </p:nvPr>
        </p:nvSpPr>
        <p:spPr>
          <a:ln/>
        </p:spPr>
      </p:sp>
      <p:sp>
        <p:nvSpPr>
          <p:cNvPr id="9687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6E64DE-2A0A-4216-AB66-C5190983226F}" type="slidenum">
              <a:rPr lang="zh-CN" altLang="en-US"/>
              <a:pPr/>
              <a:t>33</a:t>
            </a:fld>
            <a:endParaRPr lang="en-US" altLang="zh-CN"/>
          </a:p>
        </p:txBody>
      </p:sp>
      <p:sp>
        <p:nvSpPr>
          <p:cNvPr id="970754" name="Rectangle 2"/>
          <p:cNvSpPr>
            <a:spLocks noGrp="1" noRot="1" noChangeAspect="1" noChangeArrowheads="1" noTextEdit="1"/>
          </p:cNvSpPr>
          <p:nvPr>
            <p:ph type="sldImg"/>
          </p:nvPr>
        </p:nvSpPr>
        <p:spPr>
          <a:ln/>
        </p:spPr>
      </p:sp>
      <p:sp>
        <p:nvSpPr>
          <p:cNvPr id="9707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EBA975-3924-45AC-9EBD-DFA0C22EF621}" type="slidenum">
              <a:rPr lang="zh-CN" altLang="en-US"/>
              <a:pPr/>
              <a:t>5</a:t>
            </a:fld>
            <a:endParaRPr lang="en-US" altLang="zh-CN"/>
          </a:p>
        </p:txBody>
      </p:sp>
      <p:sp>
        <p:nvSpPr>
          <p:cNvPr id="919554" name="Rectangle 2"/>
          <p:cNvSpPr>
            <a:spLocks noGrp="1" noRot="1" noChangeAspect="1" noChangeArrowheads="1" noTextEdit="1"/>
          </p:cNvSpPr>
          <p:nvPr>
            <p:ph type="sldImg"/>
          </p:nvPr>
        </p:nvSpPr>
        <p:spPr>
          <a:ln/>
        </p:spPr>
      </p:sp>
      <p:sp>
        <p:nvSpPr>
          <p:cNvPr id="9195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0D4176-9A12-4779-9C5B-2D05F22F397D}" type="slidenum">
              <a:rPr lang="zh-CN" altLang="en-US"/>
              <a:pPr/>
              <a:t>34</a:t>
            </a:fld>
            <a:endParaRPr lang="en-US" altLang="zh-CN"/>
          </a:p>
        </p:txBody>
      </p:sp>
      <p:sp>
        <p:nvSpPr>
          <p:cNvPr id="972802" name="Rectangle 2"/>
          <p:cNvSpPr>
            <a:spLocks noGrp="1" noRot="1" noChangeAspect="1" noChangeArrowheads="1" noTextEdit="1"/>
          </p:cNvSpPr>
          <p:nvPr>
            <p:ph type="sldImg"/>
          </p:nvPr>
        </p:nvSpPr>
        <p:spPr>
          <a:ln/>
        </p:spPr>
      </p:sp>
      <p:sp>
        <p:nvSpPr>
          <p:cNvPr id="9728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F058DA-01F3-4575-9244-17C00C941484}" type="slidenum">
              <a:rPr lang="zh-CN" altLang="en-US"/>
              <a:pPr/>
              <a:t>35</a:t>
            </a:fld>
            <a:endParaRPr lang="en-US" altLang="zh-CN"/>
          </a:p>
        </p:txBody>
      </p:sp>
      <p:sp>
        <p:nvSpPr>
          <p:cNvPr id="1040386" name="Rectangle 2"/>
          <p:cNvSpPr>
            <a:spLocks noGrp="1" noRot="1" noChangeAspect="1" noChangeArrowheads="1" noTextEdit="1"/>
          </p:cNvSpPr>
          <p:nvPr>
            <p:ph type="sldImg"/>
          </p:nvPr>
        </p:nvSpPr>
        <p:spPr>
          <a:ln/>
        </p:spPr>
      </p:sp>
      <p:sp>
        <p:nvSpPr>
          <p:cNvPr id="10403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1C1C95-E315-4A85-9F84-F71D0BC7CCA8}" type="slidenum">
              <a:rPr lang="zh-CN" altLang="en-US"/>
              <a:pPr/>
              <a:t>36</a:t>
            </a:fld>
            <a:endParaRPr lang="en-US" altLang="zh-CN"/>
          </a:p>
        </p:txBody>
      </p:sp>
      <p:sp>
        <p:nvSpPr>
          <p:cNvPr id="1042434" name="Rectangle 2"/>
          <p:cNvSpPr>
            <a:spLocks noGrp="1" noRot="1" noChangeAspect="1" noChangeArrowheads="1" noTextEdit="1"/>
          </p:cNvSpPr>
          <p:nvPr>
            <p:ph type="sldImg"/>
          </p:nvPr>
        </p:nvSpPr>
        <p:spPr>
          <a:ln/>
        </p:spPr>
      </p:sp>
      <p:sp>
        <p:nvSpPr>
          <p:cNvPr id="10424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09BE38-FBC2-43DD-92AA-32804562238F}" type="slidenum">
              <a:rPr lang="zh-CN" altLang="en-US"/>
              <a:pPr/>
              <a:t>37</a:t>
            </a:fld>
            <a:endParaRPr lang="en-US" altLang="zh-CN"/>
          </a:p>
        </p:txBody>
      </p:sp>
      <p:sp>
        <p:nvSpPr>
          <p:cNvPr id="1044482" name="Rectangle 2"/>
          <p:cNvSpPr>
            <a:spLocks noGrp="1" noRot="1" noChangeAspect="1" noChangeArrowheads="1" noTextEdit="1"/>
          </p:cNvSpPr>
          <p:nvPr>
            <p:ph type="sldImg"/>
          </p:nvPr>
        </p:nvSpPr>
        <p:spPr>
          <a:ln/>
        </p:spPr>
      </p:sp>
      <p:sp>
        <p:nvSpPr>
          <p:cNvPr id="10444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0AA7CD-B03D-4A7C-BC31-5E1B7F7E80EA}" type="slidenum">
              <a:rPr lang="zh-CN" altLang="en-US"/>
              <a:pPr/>
              <a:t>38</a:t>
            </a:fld>
            <a:endParaRPr lang="en-US" altLang="zh-CN"/>
          </a:p>
        </p:txBody>
      </p:sp>
      <p:sp>
        <p:nvSpPr>
          <p:cNvPr id="976898" name="Rectangle 2"/>
          <p:cNvSpPr>
            <a:spLocks noGrp="1" noRot="1" noChangeAspect="1" noChangeArrowheads="1" noTextEdit="1"/>
          </p:cNvSpPr>
          <p:nvPr>
            <p:ph type="sldImg"/>
          </p:nvPr>
        </p:nvSpPr>
        <p:spPr>
          <a:ln/>
        </p:spPr>
      </p:sp>
      <p:sp>
        <p:nvSpPr>
          <p:cNvPr id="9768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6A826C-7DF5-4538-8EF9-F5879D595185}" type="slidenum">
              <a:rPr lang="zh-CN" altLang="en-US"/>
              <a:pPr/>
              <a:t>39</a:t>
            </a:fld>
            <a:endParaRPr lang="en-US" altLang="zh-CN"/>
          </a:p>
        </p:txBody>
      </p:sp>
      <p:sp>
        <p:nvSpPr>
          <p:cNvPr id="978946" name="Rectangle 2"/>
          <p:cNvSpPr>
            <a:spLocks noGrp="1" noRot="1" noChangeAspect="1" noChangeArrowheads="1" noTextEdit="1"/>
          </p:cNvSpPr>
          <p:nvPr>
            <p:ph type="sldImg"/>
          </p:nvPr>
        </p:nvSpPr>
        <p:spPr>
          <a:ln/>
        </p:spPr>
      </p:sp>
      <p:sp>
        <p:nvSpPr>
          <p:cNvPr id="9789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1EB2AA-4DCF-4B10-8F11-6BF9B4E1BA90}" type="slidenum">
              <a:rPr lang="zh-CN" altLang="en-US"/>
              <a:pPr/>
              <a:t>40</a:t>
            </a:fld>
            <a:endParaRPr lang="en-US" altLang="zh-CN"/>
          </a:p>
        </p:txBody>
      </p:sp>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9593D7-7997-4BE7-A940-C3D203F10BEF}" type="slidenum">
              <a:rPr lang="zh-CN" altLang="en-US"/>
              <a:pPr/>
              <a:t>41</a:t>
            </a:fld>
            <a:endParaRPr lang="en-US" altLang="zh-CN"/>
          </a:p>
        </p:txBody>
      </p:sp>
      <p:sp>
        <p:nvSpPr>
          <p:cNvPr id="1046530" name="Rectangle 2"/>
          <p:cNvSpPr>
            <a:spLocks noGrp="1" noRot="1" noChangeAspect="1" noChangeArrowheads="1" noTextEdit="1"/>
          </p:cNvSpPr>
          <p:nvPr>
            <p:ph type="sldImg"/>
          </p:nvPr>
        </p:nvSpPr>
        <p:spPr>
          <a:ln/>
        </p:spPr>
      </p:sp>
      <p:sp>
        <p:nvSpPr>
          <p:cNvPr id="10465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50773-F5C7-4916-97DC-A651B93B8BA1}" type="slidenum">
              <a:rPr lang="zh-CN" altLang="en-US"/>
              <a:pPr/>
              <a:t>42</a:t>
            </a:fld>
            <a:endParaRPr lang="en-US" altLang="zh-CN"/>
          </a:p>
        </p:txBody>
      </p:sp>
      <p:sp>
        <p:nvSpPr>
          <p:cNvPr id="1052674" name="Rectangle 2"/>
          <p:cNvSpPr>
            <a:spLocks noGrp="1" noRot="1" noChangeAspect="1" noChangeArrowheads="1" noTextEdit="1"/>
          </p:cNvSpPr>
          <p:nvPr>
            <p:ph type="sldImg"/>
          </p:nvPr>
        </p:nvSpPr>
        <p:spPr>
          <a:ln/>
        </p:spPr>
      </p:sp>
      <p:sp>
        <p:nvSpPr>
          <p:cNvPr id="10526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EF9933-83D4-49DB-98A7-B974A5CAA930}" type="slidenum">
              <a:rPr lang="zh-CN" altLang="en-US"/>
              <a:pPr/>
              <a:t>43</a:t>
            </a:fld>
            <a:endParaRPr lang="en-US" altLang="zh-CN"/>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CF3679-9D98-4496-9EDD-CBCFCED17AD8}" type="slidenum">
              <a:rPr lang="zh-CN" altLang="en-US"/>
              <a:pPr/>
              <a:t>8</a:t>
            </a:fld>
            <a:endParaRPr lang="en-US" altLang="zh-CN"/>
          </a:p>
        </p:txBody>
      </p:sp>
      <p:sp>
        <p:nvSpPr>
          <p:cNvPr id="921602" name="Rectangle 2"/>
          <p:cNvSpPr>
            <a:spLocks noGrp="1" noRot="1" noChangeAspect="1" noChangeArrowheads="1" noTextEdit="1"/>
          </p:cNvSpPr>
          <p:nvPr>
            <p:ph type="sldImg"/>
          </p:nvPr>
        </p:nvSpPr>
        <p:spPr>
          <a:ln/>
        </p:spPr>
      </p:sp>
      <p:sp>
        <p:nvSpPr>
          <p:cNvPr id="9216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472C03-C2AD-40EC-A5FD-E8777DB0F293}" type="slidenum">
              <a:rPr lang="zh-CN" altLang="en-US"/>
              <a:pPr/>
              <a:t>44</a:t>
            </a:fld>
            <a:endParaRPr lang="en-US" altLang="zh-CN"/>
          </a:p>
        </p:txBody>
      </p:sp>
      <p:sp>
        <p:nvSpPr>
          <p:cNvPr id="1071106" name="Rectangle 2"/>
          <p:cNvSpPr>
            <a:spLocks noGrp="1" noRot="1" noChangeAspect="1" noChangeArrowheads="1" noTextEdit="1"/>
          </p:cNvSpPr>
          <p:nvPr>
            <p:ph type="sldImg"/>
          </p:nvPr>
        </p:nvSpPr>
        <p:spPr>
          <a:ln/>
        </p:spPr>
      </p:sp>
      <p:sp>
        <p:nvSpPr>
          <p:cNvPr id="10711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17BC3D-3FE9-4DFA-A48A-6438F1B04E58}" type="slidenum">
              <a:rPr lang="zh-CN" altLang="en-US"/>
              <a:pPr/>
              <a:t>47</a:t>
            </a:fld>
            <a:endParaRPr lang="en-US" altLang="zh-CN"/>
          </a:p>
        </p:txBody>
      </p:sp>
      <p:sp>
        <p:nvSpPr>
          <p:cNvPr id="983042" name="Rectangle 2"/>
          <p:cNvSpPr>
            <a:spLocks noGrp="1" noRot="1" noChangeAspect="1" noChangeArrowheads="1" noTextEdit="1"/>
          </p:cNvSpPr>
          <p:nvPr>
            <p:ph type="sldImg"/>
          </p:nvPr>
        </p:nvSpPr>
        <p:spPr>
          <a:ln/>
        </p:spPr>
      </p:sp>
      <p:sp>
        <p:nvSpPr>
          <p:cNvPr id="983043"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4A699-FA91-4EED-88A0-1B0A1D9BEEE2}" type="slidenum">
              <a:rPr lang="zh-CN" altLang="en-US"/>
              <a:pPr/>
              <a:t>48</a:t>
            </a:fld>
            <a:endParaRPr lang="en-US" altLang="zh-CN"/>
          </a:p>
        </p:txBody>
      </p:sp>
      <p:sp>
        <p:nvSpPr>
          <p:cNvPr id="1048578" name="Rectangle 2"/>
          <p:cNvSpPr>
            <a:spLocks noGrp="1" noRot="1" noChangeAspect="1" noChangeArrowheads="1" noTextEdit="1"/>
          </p:cNvSpPr>
          <p:nvPr>
            <p:ph type="sldImg"/>
          </p:nvPr>
        </p:nvSpPr>
        <p:spPr>
          <a:ln/>
        </p:spPr>
      </p:sp>
      <p:sp>
        <p:nvSpPr>
          <p:cNvPr id="1048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D170E7-55CA-45F2-B0AE-4209AA971F21}" type="slidenum">
              <a:rPr lang="zh-CN" altLang="en-US"/>
              <a:pPr/>
              <a:t>49</a:t>
            </a:fld>
            <a:endParaRPr lang="en-US" altLang="zh-CN"/>
          </a:p>
        </p:txBody>
      </p:sp>
      <p:sp>
        <p:nvSpPr>
          <p:cNvPr id="1054722" name="Rectangle 2"/>
          <p:cNvSpPr>
            <a:spLocks noGrp="1" noRot="1" noChangeAspect="1" noChangeArrowheads="1" noTextEdit="1"/>
          </p:cNvSpPr>
          <p:nvPr>
            <p:ph type="sldImg"/>
          </p:nvPr>
        </p:nvSpPr>
        <p:spPr>
          <a:ln/>
        </p:spPr>
      </p:sp>
      <p:sp>
        <p:nvSpPr>
          <p:cNvPr id="10547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A9E473-D636-4521-99B4-812F56D583F4}" type="slidenum">
              <a:rPr lang="zh-CN" altLang="en-US"/>
              <a:pPr/>
              <a:t>51</a:t>
            </a:fld>
            <a:endParaRPr lang="en-US" altLang="zh-CN"/>
          </a:p>
        </p:txBody>
      </p:sp>
      <p:sp>
        <p:nvSpPr>
          <p:cNvPr id="1060866" name="Rectangle 2"/>
          <p:cNvSpPr>
            <a:spLocks noGrp="1" noRot="1" noChangeAspect="1" noChangeArrowheads="1" noTextEdit="1"/>
          </p:cNvSpPr>
          <p:nvPr>
            <p:ph type="sldImg"/>
          </p:nvPr>
        </p:nvSpPr>
        <p:spPr>
          <a:ln/>
        </p:spPr>
      </p:sp>
      <p:sp>
        <p:nvSpPr>
          <p:cNvPr id="10608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0F4265-4A2B-4A1F-83FB-500D35C3C065}" type="slidenum">
              <a:rPr lang="zh-CN" altLang="en-US"/>
              <a:pPr/>
              <a:t>52</a:t>
            </a:fld>
            <a:endParaRPr lang="en-US" altLang="zh-CN"/>
          </a:p>
        </p:txBody>
      </p:sp>
      <p:sp>
        <p:nvSpPr>
          <p:cNvPr id="1062914" name="Rectangle 2"/>
          <p:cNvSpPr>
            <a:spLocks noGrp="1" noRot="1" noChangeAspect="1" noChangeArrowheads="1" noTextEdit="1"/>
          </p:cNvSpPr>
          <p:nvPr>
            <p:ph type="sldImg"/>
          </p:nvPr>
        </p:nvSpPr>
        <p:spPr>
          <a:ln/>
        </p:spPr>
      </p:sp>
      <p:sp>
        <p:nvSpPr>
          <p:cNvPr id="10629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298A45-FB95-43FF-B56A-AD16328C268E}" type="slidenum">
              <a:rPr lang="zh-CN" altLang="en-US"/>
              <a:pPr/>
              <a:t>53</a:t>
            </a:fld>
            <a:endParaRPr lang="en-US" altLang="zh-CN"/>
          </a:p>
        </p:txBody>
      </p:sp>
      <p:sp>
        <p:nvSpPr>
          <p:cNvPr id="1073154" name="Rectangle 2"/>
          <p:cNvSpPr>
            <a:spLocks noGrp="1" noRot="1" noChangeAspect="1" noChangeArrowheads="1" noTextEdit="1"/>
          </p:cNvSpPr>
          <p:nvPr>
            <p:ph type="sldImg"/>
          </p:nvPr>
        </p:nvSpPr>
        <p:spPr>
          <a:ln/>
        </p:spPr>
      </p:sp>
      <p:sp>
        <p:nvSpPr>
          <p:cNvPr id="10731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3B6043-E383-4B6E-999F-C3A131A1D84D}" type="slidenum">
              <a:rPr lang="zh-CN" altLang="en-US"/>
              <a:pPr/>
              <a:t>54</a:t>
            </a:fld>
            <a:endParaRPr lang="en-US" altLang="zh-CN"/>
          </a:p>
        </p:txBody>
      </p:sp>
      <p:sp>
        <p:nvSpPr>
          <p:cNvPr id="1064962" name="Rectangle 2"/>
          <p:cNvSpPr>
            <a:spLocks noGrp="1" noRot="1" noChangeAspect="1" noChangeArrowheads="1" noTextEdit="1"/>
          </p:cNvSpPr>
          <p:nvPr>
            <p:ph type="sldImg"/>
          </p:nvPr>
        </p:nvSpPr>
        <p:spPr>
          <a:ln/>
        </p:spPr>
      </p:sp>
      <p:sp>
        <p:nvSpPr>
          <p:cNvPr id="10649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7B09F3-F66A-4DE3-A109-9C7F11F76E77}" type="slidenum">
              <a:rPr lang="zh-CN" altLang="en-US"/>
              <a:pPr/>
              <a:t>65</a:t>
            </a:fld>
            <a:endParaRPr lang="en-US" altLang="zh-CN"/>
          </a:p>
        </p:txBody>
      </p:sp>
      <p:sp>
        <p:nvSpPr>
          <p:cNvPr id="989186" name="Rectangle 2"/>
          <p:cNvSpPr>
            <a:spLocks noGrp="1" noRot="1" noChangeAspect="1" noChangeArrowheads="1" noTextEdit="1"/>
          </p:cNvSpPr>
          <p:nvPr>
            <p:ph type="sldImg"/>
          </p:nvPr>
        </p:nvSpPr>
        <p:spPr>
          <a:ln/>
        </p:spPr>
      </p:sp>
      <p:sp>
        <p:nvSpPr>
          <p:cNvPr id="9891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1639A-7881-47CE-8F18-49648719819A}" type="slidenum">
              <a:rPr lang="zh-CN" altLang="en-US"/>
              <a:pPr/>
              <a:t>66</a:t>
            </a:fld>
            <a:endParaRPr lang="en-US" altLang="zh-CN"/>
          </a:p>
        </p:txBody>
      </p:sp>
      <p:sp>
        <p:nvSpPr>
          <p:cNvPr id="991234" name="Rectangle 2"/>
          <p:cNvSpPr>
            <a:spLocks noGrp="1" noRot="1" noChangeAspect="1" noChangeArrowheads="1" noTextEdit="1"/>
          </p:cNvSpPr>
          <p:nvPr>
            <p:ph type="sldImg"/>
          </p:nvPr>
        </p:nvSpPr>
        <p:spPr>
          <a:ln/>
        </p:spPr>
      </p:sp>
      <p:sp>
        <p:nvSpPr>
          <p:cNvPr id="9912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9C09F0-3525-4E5E-A324-64005420BEFE}" type="slidenum">
              <a:rPr lang="zh-CN" altLang="en-US"/>
              <a:pPr/>
              <a:t>9</a:t>
            </a:fld>
            <a:endParaRPr lang="en-US" altLang="zh-CN"/>
          </a:p>
        </p:txBody>
      </p:sp>
      <p:sp>
        <p:nvSpPr>
          <p:cNvPr id="923650" name="Rectangle 2"/>
          <p:cNvSpPr>
            <a:spLocks noGrp="1" noRot="1" noChangeAspect="1" noChangeArrowheads="1" noTextEdit="1"/>
          </p:cNvSpPr>
          <p:nvPr>
            <p:ph type="sldImg"/>
          </p:nvPr>
        </p:nvSpPr>
        <p:spPr>
          <a:ln/>
        </p:spPr>
      </p:sp>
      <p:sp>
        <p:nvSpPr>
          <p:cNvPr id="9236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C0C1FB-28D0-42F3-B486-711DF82AF4C4}" type="slidenum">
              <a:rPr lang="zh-CN" altLang="en-US"/>
              <a:pPr/>
              <a:t>67</a:t>
            </a:fld>
            <a:endParaRPr lang="en-US" altLang="zh-CN"/>
          </a:p>
        </p:txBody>
      </p:sp>
      <p:sp>
        <p:nvSpPr>
          <p:cNvPr id="993282" name="Rectangle 2"/>
          <p:cNvSpPr>
            <a:spLocks noGrp="1" noRot="1" noChangeAspect="1" noChangeArrowheads="1" noTextEdit="1"/>
          </p:cNvSpPr>
          <p:nvPr>
            <p:ph type="sldImg"/>
          </p:nvPr>
        </p:nvSpPr>
        <p:spPr>
          <a:ln/>
        </p:spPr>
      </p:sp>
      <p:sp>
        <p:nvSpPr>
          <p:cNvPr id="9932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CF994-4652-4541-A89E-3E428B205486}" type="slidenum">
              <a:rPr lang="zh-CN" altLang="en-US"/>
              <a:pPr/>
              <a:t>68</a:t>
            </a:fld>
            <a:endParaRPr lang="en-US" altLang="zh-CN"/>
          </a:p>
        </p:txBody>
      </p:sp>
      <p:sp>
        <p:nvSpPr>
          <p:cNvPr id="995330" name="Rectangle 2"/>
          <p:cNvSpPr>
            <a:spLocks noGrp="1" noRot="1" noChangeAspect="1" noChangeArrowheads="1" noTextEdit="1"/>
          </p:cNvSpPr>
          <p:nvPr>
            <p:ph type="sldImg"/>
          </p:nvPr>
        </p:nvSpPr>
        <p:spPr>
          <a:ln/>
        </p:spPr>
      </p:sp>
      <p:sp>
        <p:nvSpPr>
          <p:cNvPr id="9953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2D76EA-DA0D-4027-8DFD-8FB5D398B746}" type="slidenum">
              <a:rPr lang="zh-CN" altLang="en-US"/>
              <a:pPr/>
              <a:t>69</a:t>
            </a:fld>
            <a:endParaRPr lang="en-US" altLang="zh-CN"/>
          </a:p>
        </p:txBody>
      </p:sp>
      <p:sp>
        <p:nvSpPr>
          <p:cNvPr id="997378" name="Rectangle 2"/>
          <p:cNvSpPr>
            <a:spLocks noGrp="1" noRot="1" noChangeAspect="1" noChangeArrowheads="1" noTextEdit="1"/>
          </p:cNvSpPr>
          <p:nvPr>
            <p:ph type="sldImg"/>
          </p:nvPr>
        </p:nvSpPr>
        <p:spPr>
          <a:ln/>
        </p:spPr>
      </p:sp>
      <p:sp>
        <p:nvSpPr>
          <p:cNvPr id="9973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80ABAC-29A3-4B1E-9B6C-B71C6FDEE63B}" type="slidenum">
              <a:rPr lang="zh-CN" altLang="en-US"/>
              <a:pPr/>
              <a:t>70</a:t>
            </a:fld>
            <a:endParaRPr lang="en-US" altLang="zh-CN"/>
          </a:p>
        </p:txBody>
      </p:sp>
      <p:sp>
        <p:nvSpPr>
          <p:cNvPr id="999426" name="Rectangle 2"/>
          <p:cNvSpPr>
            <a:spLocks noGrp="1" noRot="1" noChangeAspect="1" noChangeArrowheads="1" noTextEdit="1"/>
          </p:cNvSpPr>
          <p:nvPr>
            <p:ph type="sldImg"/>
          </p:nvPr>
        </p:nvSpPr>
        <p:spPr>
          <a:ln/>
        </p:spPr>
      </p:sp>
      <p:sp>
        <p:nvSpPr>
          <p:cNvPr id="9994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8F9959-7B25-4AC1-ADBF-F4745684E92F}" type="slidenum">
              <a:rPr lang="zh-CN" altLang="en-US"/>
              <a:pPr/>
              <a:t>71</a:t>
            </a:fld>
            <a:endParaRPr lang="en-US" altLang="zh-CN"/>
          </a:p>
        </p:txBody>
      </p:sp>
      <p:sp>
        <p:nvSpPr>
          <p:cNvPr id="1001474" name="Rectangle 2"/>
          <p:cNvSpPr>
            <a:spLocks noGrp="1" noRot="1" noChangeAspect="1" noChangeArrowheads="1" noTextEdit="1"/>
          </p:cNvSpPr>
          <p:nvPr>
            <p:ph type="sldImg"/>
          </p:nvPr>
        </p:nvSpPr>
        <p:spPr>
          <a:ln/>
        </p:spPr>
      </p:sp>
      <p:sp>
        <p:nvSpPr>
          <p:cNvPr id="10014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97CE0-154E-477B-BF11-8CE5339943F2}" type="slidenum">
              <a:rPr lang="zh-CN" altLang="en-US"/>
              <a:pPr/>
              <a:t>72</a:t>
            </a:fld>
            <a:endParaRPr lang="en-US" altLang="zh-CN"/>
          </a:p>
        </p:txBody>
      </p:sp>
      <p:sp>
        <p:nvSpPr>
          <p:cNvPr id="1003522" name="Rectangle 2"/>
          <p:cNvSpPr>
            <a:spLocks noGrp="1" noRot="1" noChangeAspect="1" noChangeArrowheads="1" noTextEdit="1"/>
          </p:cNvSpPr>
          <p:nvPr>
            <p:ph type="sldImg"/>
          </p:nvPr>
        </p:nvSpPr>
        <p:spPr>
          <a:ln/>
        </p:spPr>
      </p:sp>
      <p:sp>
        <p:nvSpPr>
          <p:cNvPr id="10035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BFBA7E-48B4-4AFB-AFE9-B503E6C72AAE}" type="slidenum">
              <a:rPr lang="zh-CN" altLang="en-US"/>
              <a:pPr/>
              <a:t>73</a:t>
            </a:fld>
            <a:endParaRPr lang="en-US" altLang="zh-CN"/>
          </a:p>
        </p:txBody>
      </p:sp>
      <p:sp>
        <p:nvSpPr>
          <p:cNvPr id="1005570" name="Rectangle 2"/>
          <p:cNvSpPr>
            <a:spLocks noGrp="1" noRot="1" noChangeAspect="1" noChangeArrowheads="1" noTextEdit="1"/>
          </p:cNvSpPr>
          <p:nvPr>
            <p:ph type="sldImg"/>
          </p:nvPr>
        </p:nvSpPr>
        <p:spPr>
          <a:ln/>
        </p:spPr>
      </p:sp>
      <p:sp>
        <p:nvSpPr>
          <p:cNvPr id="10055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11F7A2-64DF-47FA-88BC-7798840B99A0}" type="slidenum">
              <a:rPr lang="zh-CN" altLang="en-US"/>
              <a:pPr/>
              <a:t>74</a:t>
            </a:fld>
            <a:endParaRPr lang="en-US" altLang="zh-CN"/>
          </a:p>
        </p:txBody>
      </p:sp>
      <p:sp>
        <p:nvSpPr>
          <p:cNvPr id="1007618" name="Rectangle 2"/>
          <p:cNvSpPr>
            <a:spLocks noGrp="1" noRot="1" noChangeAspect="1" noChangeArrowheads="1" noTextEdit="1"/>
          </p:cNvSpPr>
          <p:nvPr>
            <p:ph type="sldImg"/>
          </p:nvPr>
        </p:nvSpPr>
        <p:spPr>
          <a:ln/>
        </p:spPr>
      </p:sp>
      <p:sp>
        <p:nvSpPr>
          <p:cNvPr id="10076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6B9509-5A2B-4DF8-85ED-FFE8EA205AD5}" type="slidenum">
              <a:rPr lang="zh-CN" altLang="en-US"/>
              <a:pPr/>
              <a:t>75</a:t>
            </a:fld>
            <a:endParaRPr lang="en-US" altLang="zh-CN"/>
          </a:p>
        </p:txBody>
      </p:sp>
      <p:sp>
        <p:nvSpPr>
          <p:cNvPr id="1009666" name="Rectangle 2"/>
          <p:cNvSpPr>
            <a:spLocks noGrp="1" noRot="1" noChangeAspect="1" noChangeArrowheads="1" noTextEdit="1"/>
          </p:cNvSpPr>
          <p:nvPr>
            <p:ph type="sldImg"/>
          </p:nvPr>
        </p:nvSpPr>
        <p:spPr>
          <a:ln/>
        </p:spPr>
      </p:sp>
      <p:sp>
        <p:nvSpPr>
          <p:cNvPr id="10096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76641D-FF9B-476E-89A2-B19040B76A74}" type="slidenum">
              <a:rPr lang="zh-CN" altLang="en-US"/>
              <a:pPr/>
              <a:t>76</a:t>
            </a:fld>
            <a:endParaRPr lang="en-US" altLang="zh-CN"/>
          </a:p>
        </p:txBody>
      </p:sp>
      <p:sp>
        <p:nvSpPr>
          <p:cNvPr id="1011714" name="Rectangle 2"/>
          <p:cNvSpPr>
            <a:spLocks noGrp="1" noRot="1" noChangeAspect="1" noChangeArrowheads="1" noTextEdit="1"/>
          </p:cNvSpPr>
          <p:nvPr>
            <p:ph type="sldImg"/>
          </p:nvPr>
        </p:nvSpPr>
        <p:spPr>
          <a:ln/>
        </p:spPr>
      </p:sp>
      <p:sp>
        <p:nvSpPr>
          <p:cNvPr id="10117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1C908D-E054-46F0-B7F7-0340B1282568}" type="slidenum">
              <a:rPr lang="zh-CN" altLang="en-US"/>
              <a:pPr/>
              <a:t>10</a:t>
            </a:fld>
            <a:endParaRPr lang="en-US" altLang="zh-CN"/>
          </a:p>
        </p:txBody>
      </p:sp>
      <p:sp>
        <p:nvSpPr>
          <p:cNvPr id="925698" name="Rectangle 2"/>
          <p:cNvSpPr>
            <a:spLocks noGrp="1" noRot="1" noChangeAspect="1" noChangeArrowheads="1" noTextEdit="1"/>
          </p:cNvSpPr>
          <p:nvPr>
            <p:ph type="sldImg"/>
          </p:nvPr>
        </p:nvSpPr>
        <p:spPr>
          <a:ln/>
        </p:spPr>
      </p:sp>
      <p:sp>
        <p:nvSpPr>
          <p:cNvPr id="9256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C6FE0E-F797-4B18-9539-929D83C413CE}" type="slidenum">
              <a:rPr lang="zh-CN" altLang="en-US"/>
              <a:pPr/>
              <a:t>77</a:t>
            </a:fld>
            <a:endParaRPr lang="en-US" altLang="zh-CN"/>
          </a:p>
        </p:txBody>
      </p:sp>
      <p:sp>
        <p:nvSpPr>
          <p:cNvPr id="1013762" name="Rectangle 2"/>
          <p:cNvSpPr>
            <a:spLocks noGrp="1" noRot="1" noChangeAspect="1" noChangeArrowheads="1" noTextEdit="1"/>
          </p:cNvSpPr>
          <p:nvPr>
            <p:ph type="sldImg"/>
          </p:nvPr>
        </p:nvSpPr>
        <p:spPr>
          <a:ln/>
        </p:spPr>
      </p:sp>
      <p:sp>
        <p:nvSpPr>
          <p:cNvPr id="10137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27D979-9B2C-4326-B8FA-1CCF492068A9}" type="slidenum">
              <a:rPr lang="zh-CN" altLang="en-US"/>
              <a:pPr/>
              <a:t>78</a:t>
            </a:fld>
            <a:endParaRPr lang="en-US" altLang="zh-CN"/>
          </a:p>
        </p:txBody>
      </p:sp>
      <p:sp>
        <p:nvSpPr>
          <p:cNvPr id="1015810" name="Rectangle 2"/>
          <p:cNvSpPr>
            <a:spLocks noGrp="1" noRot="1" noChangeAspect="1" noChangeArrowheads="1" noTextEdit="1"/>
          </p:cNvSpPr>
          <p:nvPr>
            <p:ph type="sldImg"/>
          </p:nvPr>
        </p:nvSpPr>
        <p:spPr>
          <a:ln/>
        </p:spPr>
      </p:sp>
      <p:sp>
        <p:nvSpPr>
          <p:cNvPr id="10158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9513B8-A389-437B-BE1B-784AF3226B94}" type="slidenum">
              <a:rPr lang="zh-CN" altLang="en-US"/>
              <a:pPr/>
              <a:t>79</a:t>
            </a:fld>
            <a:endParaRPr lang="en-US" altLang="zh-CN"/>
          </a:p>
        </p:txBody>
      </p:sp>
      <p:sp>
        <p:nvSpPr>
          <p:cNvPr id="1017858" name="Rectangle 2"/>
          <p:cNvSpPr>
            <a:spLocks noGrp="1" noRot="1" noChangeAspect="1" noChangeArrowheads="1" noTextEdit="1"/>
          </p:cNvSpPr>
          <p:nvPr>
            <p:ph type="sldImg"/>
          </p:nvPr>
        </p:nvSpPr>
        <p:spPr>
          <a:ln/>
        </p:spPr>
      </p:sp>
      <p:sp>
        <p:nvSpPr>
          <p:cNvPr id="10178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851EFE-C197-410E-869F-B0A809E67E75}" type="slidenum">
              <a:rPr lang="zh-CN" altLang="en-US"/>
              <a:pPr/>
              <a:t>80</a:t>
            </a:fld>
            <a:endParaRPr lang="en-US" altLang="zh-CN"/>
          </a:p>
        </p:txBody>
      </p:sp>
      <p:sp>
        <p:nvSpPr>
          <p:cNvPr id="1019906" name="Rectangle 2"/>
          <p:cNvSpPr>
            <a:spLocks noGrp="1" noRot="1" noChangeAspect="1" noChangeArrowheads="1" noTextEdit="1"/>
          </p:cNvSpPr>
          <p:nvPr>
            <p:ph type="sldImg"/>
          </p:nvPr>
        </p:nvSpPr>
        <p:spPr>
          <a:ln/>
        </p:spPr>
      </p:sp>
      <p:sp>
        <p:nvSpPr>
          <p:cNvPr id="10199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94CF8E-2789-43F5-954B-13D5DEFBFD1E}" type="slidenum">
              <a:rPr lang="zh-CN" altLang="en-US"/>
              <a:pPr/>
              <a:t>81</a:t>
            </a:fld>
            <a:endParaRPr lang="en-US" altLang="zh-CN"/>
          </a:p>
        </p:txBody>
      </p:sp>
      <p:sp>
        <p:nvSpPr>
          <p:cNvPr id="1021954" name="Rectangle 2"/>
          <p:cNvSpPr>
            <a:spLocks noGrp="1" noRot="1" noChangeAspect="1" noChangeArrowheads="1" noTextEdit="1"/>
          </p:cNvSpPr>
          <p:nvPr>
            <p:ph type="sldImg"/>
          </p:nvPr>
        </p:nvSpPr>
        <p:spPr>
          <a:ln/>
        </p:spPr>
      </p:sp>
      <p:sp>
        <p:nvSpPr>
          <p:cNvPr id="1021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76FE61-EB3B-4FF4-9AE3-2E7890C0D68C}" type="slidenum">
              <a:rPr lang="zh-CN" altLang="en-US"/>
              <a:pPr/>
              <a:t>82</a:t>
            </a:fld>
            <a:endParaRPr lang="en-US" altLang="zh-CN"/>
          </a:p>
        </p:txBody>
      </p:sp>
      <p:sp>
        <p:nvSpPr>
          <p:cNvPr id="1024002" name="Rectangle 2"/>
          <p:cNvSpPr>
            <a:spLocks noGrp="1" noRot="1" noChangeAspect="1" noChangeArrowheads="1" noTextEdit="1"/>
          </p:cNvSpPr>
          <p:nvPr>
            <p:ph type="sldImg"/>
          </p:nvPr>
        </p:nvSpPr>
        <p:spPr>
          <a:ln/>
        </p:spPr>
      </p:sp>
      <p:sp>
        <p:nvSpPr>
          <p:cNvPr id="10240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5A1465-B623-430E-9FAD-CA3F86D74808}" type="slidenum">
              <a:rPr lang="zh-CN" altLang="en-US"/>
              <a:pPr/>
              <a:t>83</a:t>
            </a:fld>
            <a:endParaRPr lang="en-US" altLang="zh-CN"/>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E0B412-6A1C-47DA-B0C3-A4DC3CBF86B9}" type="slidenum">
              <a:rPr lang="zh-CN" altLang="en-US"/>
              <a:pPr/>
              <a:t>84</a:t>
            </a:fld>
            <a:endParaRPr lang="en-US" altLang="zh-CN"/>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B6A4D3-1B24-4B0C-8960-110ADF0AAEE9}" type="slidenum">
              <a:rPr lang="zh-CN" altLang="en-US"/>
              <a:pPr/>
              <a:t>85</a:t>
            </a:fld>
            <a:endParaRPr lang="en-US" altLang="zh-CN"/>
          </a:p>
        </p:txBody>
      </p:sp>
      <p:sp>
        <p:nvSpPr>
          <p:cNvPr id="1026050" name="Rectangle 2"/>
          <p:cNvSpPr>
            <a:spLocks noGrp="1" noRot="1" noChangeAspect="1" noChangeArrowheads="1" noTextEdit="1"/>
          </p:cNvSpPr>
          <p:nvPr>
            <p:ph type="sldImg"/>
          </p:nvPr>
        </p:nvSpPr>
        <p:spPr>
          <a:ln/>
        </p:spPr>
      </p:sp>
      <p:sp>
        <p:nvSpPr>
          <p:cNvPr id="10260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789EB-7B8F-46F3-BDA5-00D87775B623}" type="slidenum">
              <a:rPr lang="zh-CN" altLang="en-US"/>
              <a:pPr/>
              <a:t>86</a:t>
            </a:fld>
            <a:endParaRPr lang="en-US" altLang="zh-CN"/>
          </a:p>
        </p:txBody>
      </p:sp>
      <p:sp>
        <p:nvSpPr>
          <p:cNvPr id="1028098" name="Rectangle 2"/>
          <p:cNvSpPr>
            <a:spLocks noGrp="1" noRot="1" noChangeAspect="1" noChangeArrowheads="1" noTextEdit="1"/>
          </p:cNvSpPr>
          <p:nvPr>
            <p:ph type="sldImg"/>
          </p:nvPr>
        </p:nvSpPr>
        <p:spPr>
          <a:ln/>
        </p:spPr>
      </p:sp>
      <p:sp>
        <p:nvSpPr>
          <p:cNvPr id="10280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5D82E6-7109-4046-93DD-915755E12548}" type="slidenum">
              <a:rPr lang="zh-CN" altLang="en-US"/>
              <a:pPr/>
              <a:t>11</a:t>
            </a:fld>
            <a:endParaRPr lang="en-US" altLang="zh-CN"/>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485FCD-FFA1-421A-AD96-823C58F78F64}" type="slidenum">
              <a:rPr lang="zh-CN" altLang="en-US"/>
              <a:pPr/>
              <a:t>87</a:t>
            </a:fld>
            <a:endParaRPr lang="en-US" altLang="zh-CN"/>
          </a:p>
        </p:txBody>
      </p:sp>
      <p:sp>
        <p:nvSpPr>
          <p:cNvPr id="1030146" name="Rectangle 2"/>
          <p:cNvSpPr>
            <a:spLocks noGrp="1" noRot="1" noChangeAspect="1" noChangeArrowheads="1" noTextEdit="1"/>
          </p:cNvSpPr>
          <p:nvPr>
            <p:ph type="sldImg"/>
          </p:nvPr>
        </p:nvSpPr>
        <p:spPr>
          <a:ln/>
        </p:spPr>
      </p:sp>
      <p:sp>
        <p:nvSpPr>
          <p:cNvPr id="10301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F0B84B-68A4-43CE-9798-B9C14FE556E6}" type="slidenum">
              <a:rPr lang="zh-CN" altLang="en-US"/>
              <a:pPr/>
              <a:t>88</a:t>
            </a:fld>
            <a:endParaRPr lang="en-US" altLang="zh-CN"/>
          </a:p>
        </p:txBody>
      </p:sp>
      <p:sp>
        <p:nvSpPr>
          <p:cNvPr id="1032194" name="Rectangle 2"/>
          <p:cNvSpPr>
            <a:spLocks noGrp="1" noRot="1" noChangeAspect="1" noChangeArrowheads="1" noTextEdit="1"/>
          </p:cNvSpPr>
          <p:nvPr>
            <p:ph type="sldImg"/>
          </p:nvPr>
        </p:nvSpPr>
        <p:spPr>
          <a:ln/>
        </p:spPr>
      </p:sp>
      <p:sp>
        <p:nvSpPr>
          <p:cNvPr id="10321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2DAE49-931D-4D7E-8252-FD942A33EABB}" type="slidenum">
              <a:rPr lang="zh-CN" altLang="en-US"/>
              <a:pPr/>
              <a:t>89</a:t>
            </a:fld>
            <a:endParaRPr lang="en-US" altLang="zh-CN"/>
          </a:p>
        </p:txBody>
      </p:sp>
      <p:sp>
        <p:nvSpPr>
          <p:cNvPr id="1034242" name="Rectangle 2"/>
          <p:cNvSpPr>
            <a:spLocks noGrp="1" noRot="1" noChangeAspect="1" noChangeArrowheads="1" noTextEdit="1"/>
          </p:cNvSpPr>
          <p:nvPr>
            <p:ph type="sldImg"/>
          </p:nvPr>
        </p:nvSpPr>
        <p:spPr>
          <a:ln/>
        </p:spPr>
      </p:sp>
      <p:sp>
        <p:nvSpPr>
          <p:cNvPr id="10342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0A6EF-0695-40D6-9B14-32CDDF195D8A}" type="slidenum">
              <a:rPr lang="zh-CN" altLang="en-US"/>
              <a:pPr/>
              <a:t>90</a:t>
            </a:fld>
            <a:endParaRPr lang="en-US" altLang="zh-CN"/>
          </a:p>
        </p:txBody>
      </p:sp>
      <p:sp>
        <p:nvSpPr>
          <p:cNvPr id="1036290" name="Rectangle 2"/>
          <p:cNvSpPr>
            <a:spLocks noGrp="1" noRot="1" noChangeAspect="1" noChangeArrowheads="1" noTextEdit="1"/>
          </p:cNvSpPr>
          <p:nvPr>
            <p:ph type="sldImg"/>
          </p:nvPr>
        </p:nvSpPr>
        <p:spPr>
          <a:ln/>
        </p:spPr>
      </p:sp>
      <p:sp>
        <p:nvSpPr>
          <p:cNvPr id="10362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6ADD3C-6A0D-46CE-9179-BD160338938F}" type="slidenum">
              <a:rPr lang="zh-CN" altLang="en-US"/>
              <a:pPr/>
              <a:t>91</a:t>
            </a:fld>
            <a:endParaRPr lang="en-US" altLang="zh-CN"/>
          </a:p>
        </p:txBody>
      </p:sp>
      <p:sp>
        <p:nvSpPr>
          <p:cNvPr id="1075202" name="Rectangle 2"/>
          <p:cNvSpPr>
            <a:spLocks noGrp="1" noRot="1" noChangeAspect="1" noChangeArrowheads="1" noTextEdit="1"/>
          </p:cNvSpPr>
          <p:nvPr>
            <p:ph type="sldImg"/>
          </p:nvPr>
        </p:nvSpPr>
        <p:spPr>
          <a:ln/>
        </p:spPr>
      </p:sp>
      <p:sp>
        <p:nvSpPr>
          <p:cNvPr id="10752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64474D-B894-462A-B93A-9BBF298076C4}" type="slidenum">
              <a:rPr lang="zh-CN" altLang="en-US"/>
              <a:pPr/>
              <a:t>92</a:t>
            </a:fld>
            <a:endParaRPr lang="en-US" altLang="zh-CN"/>
          </a:p>
        </p:txBody>
      </p:sp>
      <p:sp>
        <p:nvSpPr>
          <p:cNvPr id="1077250" name="Rectangle 2"/>
          <p:cNvSpPr>
            <a:spLocks noGrp="1" noRot="1" noChangeAspect="1" noChangeArrowheads="1" noTextEdit="1"/>
          </p:cNvSpPr>
          <p:nvPr>
            <p:ph type="sldImg"/>
          </p:nvPr>
        </p:nvSpPr>
        <p:spPr>
          <a:ln/>
        </p:spPr>
      </p:sp>
      <p:sp>
        <p:nvSpPr>
          <p:cNvPr id="10772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9D9E2F-B739-47D6-B897-6796FDB2C32A}" type="slidenum">
              <a:rPr lang="zh-CN" altLang="en-US"/>
              <a:pPr/>
              <a:t>93</a:t>
            </a:fld>
            <a:endParaRPr lang="en-US" altLang="zh-CN"/>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07890-354C-4E94-83F8-EEA3C0F7508E}" type="slidenum">
              <a:rPr lang="zh-CN" altLang="en-US"/>
              <a:pPr/>
              <a:t>94</a:t>
            </a:fld>
            <a:endParaRPr lang="en-US" altLang="zh-CN"/>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828232-FA68-4F30-9A71-EC02D8CE3FC5}" type="slidenum">
              <a:rPr lang="zh-CN" altLang="en-US"/>
              <a:pPr/>
              <a:t>95</a:t>
            </a:fld>
            <a:endParaRPr lang="en-US" altLang="zh-CN"/>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62CA60-FEDE-46FD-85E6-6C9CD4A3C952}" type="slidenum">
              <a:rPr lang="en-US" altLang="zh-CN"/>
              <a:pPr/>
              <a:t>108</a:t>
            </a:fld>
            <a:endParaRPr lang="en-US" altLang="zh-CN"/>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DFF71-F00B-4D5E-8CB0-B4D307A97170}" type="slidenum">
              <a:rPr lang="zh-CN" altLang="en-US"/>
              <a:pPr/>
              <a:t>12</a:t>
            </a:fld>
            <a:endParaRPr lang="en-US" altLang="zh-CN"/>
          </a:p>
        </p:txBody>
      </p:sp>
      <p:sp>
        <p:nvSpPr>
          <p:cNvPr id="929794" name="Rectangle 2"/>
          <p:cNvSpPr>
            <a:spLocks noGrp="1" noRot="1" noChangeAspect="1" noChangeArrowheads="1" noTextEdit="1"/>
          </p:cNvSpPr>
          <p:nvPr>
            <p:ph type="sldImg"/>
          </p:nvPr>
        </p:nvSpPr>
        <p:spPr>
          <a:ln/>
        </p:spPr>
      </p:sp>
      <p:sp>
        <p:nvSpPr>
          <p:cNvPr id="9297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C7565F-A782-4AA8-98C1-89A17AE3A984}" type="slidenum">
              <a:rPr lang="zh-CN" altLang="en-US"/>
              <a:pPr/>
              <a:t>109</a:t>
            </a:fld>
            <a:endParaRPr lang="en-US" altLang="zh-CN"/>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8BD86B-5D69-4D05-ADB3-D9963EDCD2EC}" type="slidenum">
              <a:rPr lang="zh-CN" altLang="en-US"/>
              <a:pPr/>
              <a:t>110</a:t>
            </a:fld>
            <a:endParaRPr lang="en-US" altLang="zh-CN"/>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5FCA4C-7FB6-4B40-B9DB-030C0311DD63}" type="slidenum">
              <a:rPr lang="zh-CN" altLang="en-US"/>
              <a:pPr/>
              <a:t>111</a:t>
            </a:fld>
            <a:endParaRPr lang="en-US" altLang="zh-CN"/>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474FDF-B773-4A65-9ECD-D4ADA741D96B}" type="slidenum">
              <a:rPr lang="zh-CN" altLang="en-US"/>
              <a:pPr/>
              <a:t>112</a:t>
            </a:fld>
            <a:endParaRPr lang="en-US" altLang="zh-CN"/>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6AE6F-8208-4AE3-A0D5-0CEE9D326459}" type="slidenum">
              <a:rPr lang="zh-CN" altLang="en-US"/>
              <a:pPr/>
              <a:t>113</a:t>
            </a:fld>
            <a:endParaRPr lang="en-US" altLang="zh-CN"/>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22EA83-3633-4217-AEC7-9EC89AF179C5}" type="slidenum">
              <a:rPr lang="zh-CN" altLang="en-US"/>
              <a:pPr/>
              <a:t>114</a:t>
            </a:fld>
            <a:endParaRPr lang="en-US" altLang="zh-CN"/>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9196F2-025F-426D-A882-A557B842B9CA}" type="slidenum">
              <a:rPr lang="zh-CN" altLang="en-US"/>
              <a:pPr/>
              <a:t>118</a:t>
            </a:fld>
            <a:endParaRPr lang="en-US" altLang="zh-CN"/>
          </a:p>
        </p:txBody>
      </p:sp>
      <p:sp>
        <p:nvSpPr>
          <p:cNvPr id="1120258" name="Rectangle 2"/>
          <p:cNvSpPr>
            <a:spLocks noGrp="1" noRot="1" noChangeAspect="1" noChangeArrowheads="1" noTextEdit="1"/>
          </p:cNvSpPr>
          <p:nvPr>
            <p:ph type="sldImg"/>
          </p:nvPr>
        </p:nvSpPr>
        <p:spPr>
          <a:ln/>
        </p:spPr>
      </p:sp>
      <p:sp>
        <p:nvSpPr>
          <p:cNvPr id="11202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89E958-E4DE-47E7-89FD-C584213018D2}" type="slidenum">
              <a:rPr lang="zh-CN" altLang="en-US"/>
              <a:pPr/>
              <a:t>119</a:t>
            </a:fld>
            <a:endParaRPr lang="en-US" altLang="zh-CN"/>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043EC-0C92-43EB-BE89-212051CF29A3}" type="slidenum">
              <a:rPr lang="zh-CN" altLang="en-US"/>
              <a:pPr/>
              <a:t>120</a:t>
            </a:fld>
            <a:endParaRPr lang="en-US" altLang="zh-CN"/>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6F9370-ED62-499F-92BE-3A0A7819271C}" type="slidenum">
              <a:rPr lang="zh-CN" altLang="en-US"/>
              <a:pPr/>
              <a:t>121</a:t>
            </a:fld>
            <a:endParaRPr lang="en-US" altLang="zh-CN"/>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2C0D2D-6118-434B-B01D-C553BA5CCBF8}" type="slidenum">
              <a:rPr lang="zh-CN" altLang="en-US"/>
              <a:pPr/>
              <a:t>13</a:t>
            </a:fld>
            <a:endParaRPr lang="en-US" altLang="zh-CN"/>
          </a:p>
        </p:txBody>
      </p:sp>
      <p:sp>
        <p:nvSpPr>
          <p:cNvPr id="931842" name="Rectangle 2"/>
          <p:cNvSpPr>
            <a:spLocks noGrp="1" noRot="1" noChangeAspect="1" noChangeArrowheads="1" noTextEdit="1"/>
          </p:cNvSpPr>
          <p:nvPr>
            <p:ph type="sldImg"/>
          </p:nvPr>
        </p:nvSpPr>
        <p:spPr>
          <a:ln/>
        </p:spPr>
      </p:sp>
      <p:sp>
        <p:nvSpPr>
          <p:cNvPr id="9318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3F1C0-4922-4BEF-9701-ECE26ABEF194}" type="slidenum">
              <a:rPr lang="zh-CN" altLang="en-US"/>
              <a:pPr/>
              <a:t>122</a:t>
            </a:fld>
            <a:endParaRPr lang="en-US" altLang="zh-CN"/>
          </a:p>
        </p:txBody>
      </p:sp>
      <p:sp>
        <p:nvSpPr>
          <p:cNvPr id="1128450" name="Rectangle 2"/>
          <p:cNvSpPr>
            <a:spLocks noGrp="1" noRot="1" noChangeAspect="1" noChangeArrowheads="1" noTextEdit="1"/>
          </p:cNvSpPr>
          <p:nvPr>
            <p:ph type="sldImg"/>
          </p:nvPr>
        </p:nvSpPr>
        <p:spPr>
          <a:ln/>
        </p:spPr>
      </p:sp>
      <p:sp>
        <p:nvSpPr>
          <p:cNvPr id="11284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DDD220-7E7E-4F78-BF19-DA09098F5090}" type="slidenum">
              <a:rPr lang="zh-CN" altLang="en-US"/>
              <a:pPr/>
              <a:t>123</a:t>
            </a:fld>
            <a:endParaRPr lang="en-US" altLang="zh-CN"/>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6EA38-3E9F-4E42-A90A-A68C6CA063A5}" type="slidenum">
              <a:rPr lang="zh-CN" altLang="en-US"/>
              <a:pPr/>
              <a:t>124</a:t>
            </a:fld>
            <a:endParaRPr lang="en-US" altLang="zh-CN"/>
          </a:p>
        </p:txBody>
      </p:sp>
      <p:sp>
        <p:nvSpPr>
          <p:cNvPr id="1132546" name="Rectangle 2"/>
          <p:cNvSpPr>
            <a:spLocks noGrp="1" noRot="1" noChangeAspect="1" noChangeArrowheads="1" noTextEdit="1"/>
          </p:cNvSpPr>
          <p:nvPr>
            <p:ph type="sldImg"/>
          </p:nvPr>
        </p:nvSpPr>
        <p:spPr>
          <a:ln/>
        </p:spPr>
      </p:sp>
      <p:sp>
        <p:nvSpPr>
          <p:cNvPr id="11325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F8A911-12A3-43DF-8DF4-766670BBF880}" type="slidenum">
              <a:rPr lang="zh-CN" altLang="en-US"/>
              <a:pPr/>
              <a:t>125</a:t>
            </a:fld>
            <a:endParaRPr lang="en-US" altLang="zh-CN"/>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795E30-99F3-4E94-8F33-9DBDE6D4B647}" type="slidenum">
              <a:rPr lang="zh-CN" altLang="en-US"/>
              <a:pPr/>
              <a:t>126</a:t>
            </a:fld>
            <a:endParaRPr lang="en-US" altLang="zh-CN"/>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E9ADA-6470-4D67-9534-C50B40F5C75D}" type="slidenum">
              <a:rPr lang="zh-CN" altLang="en-US"/>
              <a:pPr/>
              <a:t>127</a:t>
            </a:fld>
            <a:endParaRPr lang="en-US" altLang="zh-CN"/>
          </a:p>
        </p:txBody>
      </p:sp>
      <p:sp>
        <p:nvSpPr>
          <p:cNvPr id="1167362" name="Rectangle 2"/>
          <p:cNvSpPr>
            <a:spLocks noGrp="1" noRot="1" noChangeAspect="1" noChangeArrowheads="1" noTextEdit="1"/>
          </p:cNvSpPr>
          <p:nvPr>
            <p:ph type="sldImg"/>
          </p:nvPr>
        </p:nvSpPr>
        <p:spPr>
          <a:ln/>
        </p:spPr>
      </p:sp>
      <p:sp>
        <p:nvSpPr>
          <p:cNvPr id="11673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B9C9AA-BE1B-4D4F-9AD5-343A048EDC17}" type="slidenum">
              <a:rPr lang="zh-CN" altLang="en-US"/>
              <a:pPr/>
              <a:t>128</a:t>
            </a:fld>
            <a:endParaRPr lang="en-US" altLang="zh-CN"/>
          </a:p>
        </p:txBody>
      </p:sp>
      <p:sp>
        <p:nvSpPr>
          <p:cNvPr id="1169410" name="Rectangle 2"/>
          <p:cNvSpPr>
            <a:spLocks noGrp="1" noRot="1" noChangeAspect="1" noChangeArrowheads="1" noTextEdit="1"/>
          </p:cNvSpPr>
          <p:nvPr>
            <p:ph type="sldImg"/>
          </p:nvPr>
        </p:nvSpPr>
        <p:spPr>
          <a:ln/>
        </p:spPr>
      </p:sp>
      <p:sp>
        <p:nvSpPr>
          <p:cNvPr id="11694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7AD1F5-07C8-41F5-B196-14E7A540E9AE}" type="slidenum">
              <a:rPr lang="zh-CN" altLang="en-US"/>
              <a:pPr/>
              <a:t>129</a:t>
            </a:fld>
            <a:endParaRPr lang="en-US" altLang="zh-CN"/>
          </a:p>
        </p:txBody>
      </p:sp>
      <p:sp>
        <p:nvSpPr>
          <p:cNvPr id="1138690" name="Rectangle 2"/>
          <p:cNvSpPr>
            <a:spLocks noGrp="1" noRot="1" noChangeAspect="1" noChangeArrowheads="1" noTextEdit="1"/>
          </p:cNvSpPr>
          <p:nvPr>
            <p:ph type="sldImg"/>
          </p:nvPr>
        </p:nvSpPr>
        <p:spPr>
          <a:ln/>
        </p:spPr>
      </p:sp>
      <p:sp>
        <p:nvSpPr>
          <p:cNvPr id="11386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F814E9-1D34-4607-950D-CCC9E5CCB3AD}" type="slidenum">
              <a:rPr lang="zh-CN" altLang="en-US"/>
              <a:pPr/>
              <a:t>130</a:t>
            </a:fld>
            <a:endParaRPr lang="en-US" altLang="zh-CN"/>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E98163-3F9F-47CB-857D-D67C6B1F6117}" type="slidenum">
              <a:rPr lang="zh-CN" altLang="en-US"/>
              <a:pPr/>
              <a:t>131</a:t>
            </a:fld>
            <a:endParaRPr lang="en-US" altLang="zh-CN"/>
          </a:p>
        </p:txBody>
      </p:sp>
      <p:sp>
        <p:nvSpPr>
          <p:cNvPr id="1142786" name="Rectangle 2"/>
          <p:cNvSpPr>
            <a:spLocks noGrp="1" noRot="1" noChangeAspect="1" noChangeArrowheads="1" noTextEdit="1"/>
          </p:cNvSpPr>
          <p:nvPr>
            <p:ph type="sldImg"/>
          </p:nvPr>
        </p:nvSpPr>
        <p:spPr>
          <a:ln/>
        </p:spPr>
      </p:sp>
      <p:sp>
        <p:nvSpPr>
          <p:cNvPr id="1142787"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11DF6C85-580E-49AA-8C0F-7282E851D184}" type="datetimeFigureOut">
              <a:rPr lang="en-US" smtClean="0"/>
              <a:pPr/>
              <a:t>10/8/2017</a:t>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fld id="{6D95434A-1094-4C26-ADA4-1AB6210859AE}" type="slidenum">
              <a:rPr kumimoji="0" lang="en-US" smtClean="0"/>
              <a:pPr/>
              <a:t>‹#›</a:t>
            </a:fld>
            <a:endParaRPr kumimoji="0"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1DF6C85-580E-49AA-8C0F-7282E851D184}" type="datetimeFigureOut">
              <a:rPr lang="en-US" smtClean="0"/>
              <a:pPr/>
              <a:t>10/8/2017</a:t>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fld id="{6D95434A-1094-4C26-ADA4-1AB6210859AE}" type="slidenum">
              <a:rPr kumimoji="0" lang="en-US" smtClean="0"/>
              <a:pPr/>
              <a:t>‹#›</a:t>
            </a:fld>
            <a:endParaRPr kumimoji="0"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transition spd="slow">
    <p:pull dir="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1DF6C85-580E-49AA-8C0F-7282E851D184}" type="datetimeFigureOut">
              <a:rPr lang="en-US" smtClean="0"/>
              <a:pPr/>
              <a:t>10/8/2017</a:t>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fld id="{6D95434A-1094-4C26-ADA4-1AB6210859AE}" type="slidenum">
              <a:rPr kumimoji="0" lang="en-US" smtClean="0"/>
              <a:pPr/>
              <a:t>‹#›</a:t>
            </a:fld>
            <a:endParaRPr kumimoji="0" lang="zh-CN" altLang="en-US"/>
          </a:p>
        </p:txBody>
      </p:sp>
    </p:spTree>
  </p:cSld>
  <p:clrMapOvr>
    <a:masterClrMapping/>
  </p:clrMapOvr>
  <p:transition spd="slow">
    <p:pull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11DF6C85-580E-49AA-8C0F-7282E851D184}" type="datetimeFigureOut">
              <a:rPr lang="en-US" smtClean="0"/>
              <a:pPr/>
              <a:t>10/8/2017</a:t>
            </a:fld>
            <a:endParaRPr lang="en-US"/>
          </a:p>
        </p:txBody>
      </p:sp>
      <p:sp>
        <p:nvSpPr>
          <p:cNvPr id="5" name="页脚占位符 4"/>
          <p:cNvSpPr>
            <a:spLocks noGrp="1"/>
          </p:cNvSpPr>
          <p:nvPr>
            <p:ph type="ftr" sz="quarter" idx="11"/>
          </p:nvPr>
        </p:nvSpPr>
        <p:spPr>
          <a:xfrm>
            <a:off x="5330952" y="6400800"/>
            <a:ext cx="3733800" cy="283800"/>
          </a:xfrm>
        </p:spPr>
        <p:txBody>
          <a:bodyPr/>
          <a:lstStyle/>
          <a:p>
            <a:endParaRPr kumimoji="0" lang="zh-CN" altLang="en-US" dirty="0"/>
          </a:p>
        </p:txBody>
      </p:sp>
      <p:sp>
        <p:nvSpPr>
          <p:cNvPr id="6" name="灯片编号占位符 5"/>
          <p:cNvSpPr>
            <a:spLocks noGrp="1"/>
          </p:cNvSpPr>
          <p:nvPr>
            <p:ph type="sldNum" sz="quarter" idx="12"/>
          </p:nvPr>
        </p:nvSpPr>
        <p:spPr/>
        <p:txBody>
          <a:bodyPr/>
          <a:lstStyle/>
          <a:p>
            <a:fld id="{6D95434A-1094-4C26-ADA4-1AB6210859AE}" type="slidenum">
              <a:rPr kumimoji="0" lang="en-US" smtClean="0"/>
              <a:pPr/>
              <a:t>‹#›</a:t>
            </a:fld>
            <a:endParaRPr kumimoji="0" lang="zh-CN" altLang="en-US"/>
          </a:p>
        </p:txBody>
      </p:sp>
    </p:spTree>
  </p:cSld>
  <p:clrMapOvr>
    <a:masterClrMapping/>
  </p:clrMapOvr>
  <p:transition spd="slow">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1DF6C85-580E-49AA-8C0F-7282E851D184}" type="datetimeFigureOut">
              <a:rPr lang="en-US" smtClean="0"/>
              <a:pPr/>
              <a:t>10/8/2017</a:t>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fld id="{6D95434A-1094-4C26-ADA4-1AB6210859AE}" type="slidenum">
              <a:rPr kumimoji="0" lang="en-US" smtClean="0"/>
              <a:pPr/>
              <a:t>‹#›</a:t>
            </a:fld>
            <a:endParaRPr kumimoji="0" lang="zh-CN" altLang="en-US"/>
          </a:p>
        </p:txBody>
      </p:sp>
    </p:spTree>
  </p:cSld>
  <p:clrMapOvr>
    <a:masterClrMapping/>
  </p:clrMapOvr>
  <p:transition spd="slow">
    <p:pull dir="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1DF6C85-580E-49AA-8C0F-7282E851D184}" type="datetimeFigureOut">
              <a:rPr lang="en-US" smtClean="0"/>
              <a:pPr/>
              <a:t>10/8/2017</a:t>
            </a:fld>
            <a:endParaRPr lang="en-US"/>
          </a:p>
        </p:txBody>
      </p:sp>
      <p:sp>
        <p:nvSpPr>
          <p:cNvPr id="6" name="页脚占位符 5"/>
          <p:cNvSpPr>
            <a:spLocks noGrp="1"/>
          </p:cNvSpPr>
          <p:nvPr>
            <p:ph type="ftr" sz="quarter" idx="11"/>
          </p:nvPr>
        </p:nvSpPr>
        <p:spPr/>
        <p:txBody>
          <a:bodyPr/>
          <a:lstStyle/>
          <a:p>
            <a:endParaRPr kumimoji="0" lang="zh-CN" altLang="en-US"/>
          </a:p>
        </p:txBody>
      </p:sp>
      <p:sp>
        <p:nvSpPr>
          <p:cNvPr id="7" name="灯片编号占位符 6"/>
          <p:cNvSpPr>
            <a:spLocks noGrp="1"/>
          </p:cNvSpPr>
          <p:nvPr>
            <p:ph type="sldNum" sz="quarter" idx="12"/>
          </p:nvPr>
        </p:nvSpPr>
        <p:spPr/>
        <p:txBody>
          <a:bodyPr/>
          <a:lstStyle/>
          <a:p>
            <a:fld id="{6D95434A-1094-4C26-ADA4-1AB6210859AE}" type="slidenum">
              <a:rPr kumimoji="0" lang="en-US" smtClean="0"/>
              <a:pPr/>
              <a:t>‹#›</a:t>
            </a:fld>
            <a:endParaRPr kumimoji="0" lang="zh-CN" altLang="en-US"/>
          </a:p>
        </p:txBody>
      </p:sp>
    </p:spTree>
  </p:cSld>
  <p:clrMapOvr>
    <a:masterClrMapping/>
  </p:clrMapOvr>
  <p:transition spd="slow">
    <p:pull dir="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11DF6C85-580E-49AA-8C0F-7282E851D184}" type="datetimeFigureOut">
              <a:rPr lang="en-US" smtClean="0"/>
              <a:pPr/>
              <a:t>10/8/2017</a:t>
            </a:fld>
            <a:endParaRPr lang="en-US"/>
          </a:p>
        </p:txBody>
      </p:sp>
      <p:sp>
        <p:nvSpPr>
          <p:cNvPr id="8" name="页脚占位符 7"/>
          <p:cNvSpPr>
            <a:spLocks noGrp="1"/>
          </p:cNvSpPr>
          <p:nvPr>
            <p:ph type="ftr" sz="quarter" idx="11"/>
          </p:nvPr>
        </p:nvSpPr>
        <p:spPr/>
        <p:txBody>
          <a:bodyPr/>
          <a:lstStyle/>
          <a:p>
            <a:endParaRPr kumimoji="0" lang="zh-CN" altLang="en-US"/>
          </a:p>
        </p:txBody>
      </p:sp>
      <p:sp>
        <p:nvSpPr>
          <p:cNvPr id="9" name="灯片编号占位符 8"/>
          <p:cNvSpPr>
            <a:spLocks noGrp="1"/>
          </p:cNvSpPr>
          <p:nvPr>
            <p:ph type="sldNum" sz="quarter" idx="12"/>
          </p:nvPr>
        </p:nvSpPr>
        <p:spPr/>
        <p:txBody>
          <a:bodyPr/>
          <a:lstStyle/>
          <a:p>
            <a:fld id="{6D95434A-1094-4C26-ADA4-1AB6210859AE}" type="slidenum">
              <a:rPr kumimoji="0" lang="en-US" smtClean="0"/>
              <a:pPr/>
              <a:t>‹#›</a:t>
            </a:fld>
            <a:endParaRPr kumimoji="0" lang="zh-CN" altLang="en-US"/>
          </a:p>
        </p:txBody>
      </p:sp>
    </p:spTree>
  </p:cSld>
  <p:clrMapOvr>
    <a:masterClrMapping/>
  </p:clrMapOvr>
  <p:transition spd="slow">
    <p:pull dir="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11DF6C85-580E-49AA-8C0F-7282E851D184}" type="datetimeFigureOut">
              <a:rPr lang="en-US" smtClean="0"/>
              <a:pPr/>
              <a:t>10/8/2017</a:t>
            </a:fld>
            <a:endParaRPr lang="en-US"/>
          </a:p>
        </p:txBody>
      </p:sp>
      <p:sp>
        <p:nvSpPr>
          <p:cNvPr id="4" name="页脚占位符 3"/>
          <p:cNvSpPr>
            <a:spLocks noGrp="1"/>
          </p:cNvSpPr>
          <p:nvPr>
            <p:ph type="ftr" sz="quarter" idx="11"/>
          </p:nvPr>
        </p:nvSpPr>
        <p:spPr/>
        <p:txBody>
          <a:bodyPr/>
          <a:lstStyle/>
          <a:p>
            <a:endParaRPr kumimoji="0" lang="zh-CN" altLang="en-US"/>
          </a:p>
        </p:txBody>
      </p:sp>
      <p:sp>
        <p:nvSpPr>
          <p:cNvPr id="5" name="灯片编号占位符 4"/>
          <p:cNvSpPr>
            <a:spLocks noGrp="1"/>
          </p:cNvSpPr>
          <p:nvPr>
            <p:ph type="sldNum" sz="quarter" idx="12"/>
          </p:nvPr>
        </p:nvSpPr>
        <p:spPr/>
        <p:txBody>
          <a:bodyPr/>
          <a:lstStyle/>
          <a:p>
            <a:fld id="{6D95434A-1094-4C26-ADA4-1AB6210859AE}" type="slidenum">
              <a:rPr kumimoji="0" lang="en-US" smtClean="0"/>
              <a:pPr/>
              <a:t>‹#›</a:t>
            </a:fld>
            <a:endParaRPr kumimoji="0" lang="zh-CN" altLang="en-US"/>
          </a:p>
        </p:txBody>
      </p:sp>
    </p:spTree>
  </p:cSld>
  <p:clrMapOvr>
    <a:masterClrMapping/>
  </p:clrMapOvr>
  <p:transition spd="slow">
    <p:pull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DF6C85-580E-49AA-8C0F-7282E851D184}" type="datetimeFigureOut">
              <a:rPr lang="en-US" smtClean="0"/>
              <a:pPr/>
              <a:t>10/8/2017</a:t>
            </a:fld>
            <a:endParaRPr lang="en-US"/>
          </a:p>
        </p:txBody>
      </p:sp>
      <p:sp>
        <p:nvSpPr>
          <p:cNvPr id="3" name="页脚占位符 2"/>
          <p:cNvSpPr>
            <a:spLocks noGrp="1"/>
          </p:cNvSpPr>
          <p:nvPr>
            <p:ph type="ftr" sz="quarter" idx="11"/>
          </p:nvPr>
        </p:nvSpPr>
        <p:spPr/>
        <p:txBody>
          <a:bodyPr/>
          <a:lstStyle/>
          <a:p>
            <a:endParaRPr kumimoji="0" lang="zh-CN" altLang="en-US"/>
          </a:p>
        </p:txBody>
      </p:sp>
      <p:sp>
        <p:nvSpPr>
          <p:cNvPr id="4" name="灯片编号占位符 3"/>
          <p:cNvSpPr>
            <a:spLocks noGrp="1"/>
          </p:cNvSpPr>
          <p:nvPr>
            <p:ph type="sldNum" sz="quarter" idx="12"/>
          </p:nvPr>
        </p:nvSpPr>
        <p:spPr/>
        <p:txBody>
          <a:bodyPr/>
          <a:lstStyle/>
          <a:p>
            <a:fld id="{6D95434A-1094-4C26-ADA4-1AB6210859AE}" type="slidenum">
              <a:rPr kumimoji="0" lang="en-US" smtClean="0"/>
              <a:pPr/>
              <a:t>‹#›</a:t>
            </a:fld>
            <a:endParaRPr kumimoji="0" lang="zh-CN" altLang="en-US"/>
          </a:p>
        </p:txBody>
      </p:sp>
    </p:spTree>
  </p:cSld>
  <p:clrMapOvr>
    <a:overrideClrMapping bg1="lt1" tx1="dk1" bg2="lt2" tx2="dk2" accent1="accent1" accent2="accent2" accent3="accent3" accent4="accent4" accent5="accent5" accent6="accent6" hlink="hlink" folHlink="folHlink"/>
  </p:clrMapOvr>
  <p:transition spd="slow">
    <p:pull dir="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1DF6C85-580E-49AA-8C0F-7282E851D184}" type="datetimeFigureOut">
              <a:rPr lang="en-US" smtClean="0"/>
              <a:pPr/>
              <a:t>10/8/2017</a:t>
            </a:fld>
            <a:endParaRPr lang="en-US"/>
          </a:p>
        </p:txBody>
      </p:sp>
      <p:sp>
        <p:nvSpPr>
          <p:cNvPr id="6" name="页脚占位符 5"/>
          <p:cNvSpPr>
            <a:spLocks noGrp="1"/>
          </p:cNvSpPr>
          <p:nvPr>
            <p:ph type="ftr" sz="quarter" idx="11"/>
          </p:nvPr>
        </p:nvSpPr>
        <p:spPr/>
        <p:txBody>
          <a:bodyPr/>
          <a:lstStyle/>
          <a:p>
            <a:endParaRPr kumimoji="0" lang="zh-CN" altLang="en-US"/>
          </a:p>
        </p:txBody>
      </p:sp>
      <p:sp>
        <p:nvSpPr>
          <p:cNvPr id="7" name="灯片编号占位符 6"/>
          <p:cNvSpPr>
            <a:spLocks noGrp="1"/>
          </p:cNvSpPr>
          <p:nvPr>
            <p:ph type="sldNum" sz="quarter" idx="12"/>
          </p:nvPr>
        </p:nvSpPr>
        <p:spPr/>
        <p:txBody>
          <a:bodyPr/>
          <a:lstStyle/>
          <a:p>
            <a:fld id="{6D95434A-1094-4C26-ADA4-1AB6210859AE}" type="slidenum">
              <a:rPr kumimoji="0" lang="en-US" smtClean="0"/>
              <a:pPr/>
              <a:t>‹#›</a:t>
            </a:fld>
            <a:endParaRPr kumimoji="0" lang="zh-CN" altLang="en-US"/>
          </a:p>
        </p:txBody>
      </p:sp>
    </p:spTree>
  </p:cSld>
  <p:clrMapOvr>
    <a:masterClrMapping/>
  </p:clrMapOvr>
  <p:transition spd="slow">
    <p:pull dir="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1DF6C85-580E-49AA-8C0F-7282E851D184}" type="datetimeFigureOut">
              <a:rPr lang="en-US" smtClean="0"/>
              <a:pPr/>
              <a:t>10/8/2017</a:t>
            </a:fld>
            <a:endParaRPr lang="en-US"/>
          </a:p>
        </p:txBody>
      </p:sp>
      <p:sp>
        <p:nvSpPr>
          <p:cNvPr id="6" name="页脚占位符 5"/>
          <p:cNvSpPr>
            <a:spLocks noGrp="1"/>
          </p:cNvSpPr>
          <p:nvPr>
            <p:ph type="ftr" sz="quarter" idx="11"/>
          </p:nvPr>
        </p:nvSpPr>
        <p:spPr/>
        <p:txBody>
          <a:bodyPr/>
          <a:lstStyle/>
          <a:p>
            <a:endParaRPr kumimoji="0" lang="zh-CN" altLang="en-US"/>
          </a:p>
        </p:txBody>
      </p:sp>
      <p:sp>
        <p:nvSpPr>
          <p:cNvPr id="7" name="灯片编号占位符 6"/>
          <p:cNvSpPr>
            <a:spLocks noGrp="1"/>
          </p:cNvSpPr>
          <p:nvPr>
            <p:ph type="sldNum" sz="quarter" idx="12"/>
          </p:nvPr>
        </p:nvSpPr>
        <p:spPr/>
        <p:txBody>
          <a:bodyPr/>
          <a:lstStyle/>
          <a:p>
            <a:fld id="{6D95434A-1094-4C26-ADA4-1AB6210859AE}" type="slidenum">
              <a:rPr kumimoji="0" lang="en-US" smtClean="0"/>
              <a:pPr/>
              <a:t>‹#›</a:t>
            </a:fld>
            <a:endParaRPr kumimoji="0" lang="zh-CN" altLang="en-US"/>
          </a:p>
        </p:txBody>
      </p:sp>
    </p:spTree>
  </p:cSld>
  <p:clrMapOvr>
    <a:overrideClrMapping bg1="lt1" tx1="dk1" bg2="lt2" tx2="dk2" accent1="accent1" accent2="accent2" accent3="accent3" accent4="accent4" accent5="accent5" accent6="accent6" hlink="hlink" folHlink="folHlink"/>
  </p:clrMapOvr>
  <p:transition spd="slow">
    <p:pull dir="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11DF6C85-580E-49AA-8C0F-7282E851D184}" type="datetimeFigureOut">
              <a:rPr lang="en-US" smtClean="0"/>
              <a:pPr/>
              <a:t>10/8/2017</a:t>
            </a:fld>
            <a:endParaRPr lang="en-US" sz="1100" dirty="0">
              <a:solidFill>
                <a:schemeClr val="tx2">
                  <a:lumMod val="75000"/>
                  <a:lumOff val="25000"/>
                </a:schemeClr>
              </a:solidFill>
            </a:endParaRPr>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algn="r" eaLnBrk="1" latinLnBrk="0" hangingPunct="1"/>
            <a:endParaRPr kumimoji="0" lang="zh-CN" altLang="en-US" sz="1100" dirty="0">
              <a:solidFill>
                <a:schemeClr val="tx2">
                  <a:lumMod val="75000"/>
                  <a:lumOff val="25000"/>
                </a:schemeClr>
              </a:solidFill>
            </a:endParaRPr>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algn="ctr" eaLnBrk="1" latinLnBrk="0" hangingPunct="1"/>
            <a:fld id="{6D95434A-1094-4C26-ADA4-1AB6210859AE}" type="slidenum">
              <a:rPr kumimoji="0" lang="en-US" smtClean="0"/>
              <a:pPr algn="ctr" eaLnBrk="1" latinLnBrk="0" hangingPunct="1"/>
              <a:t>‹#›</a:t>
            </a:fld>
            <a:endParaRPr kumimoji="0" lang="zh-CN" altLang="en-US" b="0" dirty="0"/>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grpSp>
        <p:nvGrpSpPr>
          <p:cNvPr id="9" name="Group 1026"/>
          <p:cNvGrpSpPr>
            <a:grpSpLocks/>
          </p:cNvGrpSpPr>
          <p:nvPr userDrawn="1"/>
        </p:nvGrpSpPr>
        <p:grpSpPr bwMode="auto">
          <a:xfrm>
            <a:off x="0" y="0"/>
            <a:ext cx="8872538" cy="6858000"/>
            <a:chOff x="0" y="0"/>
            <a:chExt cx="5589" cy="4320"/>
          </a:xfrm>
        </p:grpSpPr>
        <p:sp>
          <p:nvSpPr>
            <p:cNvPr id="10" name="Rectangle 1027"/>
            <p:cNvSpPr>
              <a:spLocks noChangeArrowheads="1"/>
            </p:cNvSpPr>
            <p:nvPr userDrawn="1"/>
          </p:nvSpPr>
          <p:spPr bwMode="ltGray">
            <a:xfrm>
              <a:off x="336" y="150"/>
              <a:ext cx="5253" cy="4026"/>
            </a:xfrm>
            <a:prstGeom prst="rect">
              <a:avLst/>
            </a:prstGeom>
            <a:solidFill>
              <a:schemeClr val="bg1"/>
            </a:solidFill>
            <a:ln w="9525">
              <a:noFill/>
              <a:miter lim="800000"/>
              <a:headEnd/>
              <a:tailEnd/>
            </a:ln>
          </p:spPr>
          <p:txBody>
            <a:bodyPr wrap="none" anchor="ctr"/>
            <a:lstStyle/>
            <a:p>
              <a:pPr algn="ctr"/>
              <a:endParaRPr lang="zh-CN" altLang="en-US" sz="2400">
                <a:ea typeface="PMingLiU" pitchFamily="18" charset="-120"/>
              </a:endParaRPr>
            </a:p>
          </p:txBody>
        </p:sp>
        <p:pic>
          <p:nvPicPr>
            <p:cNvPr id="11" name="Picture 1028" descr="minispir"/>
            <p:cNvPicPr>
              <a:picLocks noChangeAspect="1" noChangeArrowheads="1"/>
            </p:cNvPicPr>
            <p:nvPr userDrawn="1"/>
          </p:nvPicPr>
          <p:blipFill>
            <a:blip r:embed="rId13"/>
            <a:srcRect/>
            <a:stretch>
              <a:fillRect/>
            </a:stretch>
          </p:blipFill>
          <p:spPr bwMode="ltGray">
            <a:xfrm>
              <a:off x="0" y="0"/>
              <a:ext cx="670" cy="4320"/>
            </a:xfrm>
            <a:prstGeom prst="rect">
              <a:avLst/>
            </a:prstGeom>
            <a:noFill/>
          </p:spPr>
        </p:pic>
        <p:sp>
          <p:nvSpPr>
            <p:cNvPr id="12" name="Line 1029"/>
            <p:cNvSpPr>
              <a:spLocks noChangeShapeType="1"/>
            </p:cNvSpPr>
            <p:nvPr userDrawn="1"/>
          </p:nvSpPr>
          <p:spPr bwMode="ltGray">
            <a:xfrm>
              <a:off x="640" y="1008"/>
              <a:ext cx="4880" cy="0"/>
            </a:xfrm>
            <a:prstGeom prst="line">
              <a:avLst/>
            </a:prstGeom>
            <a:noFill/>
            <a:ln w="3175">
              <a:solidFill>
                <a:schemeClr val="bg2"/>
              </a:solidFill>
              <a:round/>
              <a:headEnd/>
              <a:tailEnd/>
            </a:ln>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spd="slow">
    <p:pull dir="rd"/>
  </p:transition>
  <p:timing>
    <p:tnLst>
      <p:par>
        <p:cTn id="1" dur="indefinite" restart="never" nodeType="tmRoot"/>
      </p:par>
    </p:tnLst>
  </p:timing>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9.bin"/></Relationships>
</file>

<file path=ppt/slides/_rels/slide100.xml.rels><?xml version="1.0" encoding="UTF-8" standalone="yes"?>
<Relationships xmlns="http://schemas.openxmlformats.org/package/2006/relationships"><Relationship Id="rId3" Type="http://schemas.openxmlformats.org/officeDocument/2006/relationships/image" Target="../media/image295.png"/><Relationship Id="rId7" Type="http://schemas.openxmlformats.org/officeDocument/2006/relationships/oleObject" Target="../embeddings/oleObject282.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300.png"/><Relationship Id="rId5" Type="http://schemas.openxmlformats.org/officeDocument/2006/relationships/oleObject" Target="../embeddings/oleObject281.bin"/><Relationship Id="rId4" Type="http://schemas.openxmlformats.org/officeDocument/2006/relationships/oleObject" Target="../embeddings/oleObject280.bin"/></Relationships>
</file>

<file path=ppt/slides/_rels/slide101.xml.rels><?xml version="1.0" encoding="UTF-8" standalone="yes"?>
<Relationships xmlns="http://schemas.openxmlformats.org/package/2006/relationships"><Relationship Id="rId3" Type="http://schemas.openxmlformats.org/officeDocument/2006/relationships/image" Target="../media/image303.wmf"/><Relationship Id="rId2" Type="http://schemas.openxmlformats.org/officeDocument/2006/relationships/slideLayout" Target="../slideLayouts/slideLayout7.xml"/><Relationship Id="rId1" Type="http://schemas.openxmlformats.org/officeDocument/2006/relationships/vmlDrawing" Target="../drawings/vmlDrawing70.vml"/><Relationship Id="rId5" Type="http://schemas.openxmlformats.org/officeDocument/2006/relationships/oleObject" Target="../embeddings/oleObject284.bin"/><Relationship Id="rId4" Type="http://schemas.openxmlformats.org/officeDocument/2006/relationships/oleObject" Target="../embeddings/oleObject283.bin"/></Relationships>
</file>

<file path=ppt/slides/_rels/slide102.xml.rels><?xml version="1.0" encoding="UTF-8" standalone="yes"?>
<Relationships xmlns="http://schemas.openxmlformats.org/package/2006/relationships"><Relationship Id="rId3" Type="http://schemas.openxmlformats.org/officeDocument/2006/relationships/image" Target="../media/image306.wmf"/><Relationship Id="rId2" Type="http://schemas.openxmlformats.org/officeDocument/2006/relationships/slideLayout" Target="../slideLayouts/slideLayout7.xml"/><Relationship Id="rId1" Type="http://schemas.openxmlformats.org/officeDocument/2006/relationships/vmlDrawing" Target="../drawings/vmlDrawing71.vml"/><Relationship Id="rId5" Type="http://schemas.openxmlformats.org/officeDocument/2006/relationships/oleObject" Target="../embeddings/oleObject286.bin"/><Relationship Id="rId4" Type="http://schemas.openxmlformats.org/officeDocument/2006/relationships/oleObject" Target="../embeddings/oleObject285.bin"/></Relationships>
</file>

<file path=ppt/slides/_rels/slide103.xml.rels><?xml version="1.0" encoding="UTF-8" standalone="yes"?>
<Relationships xmlns="http://schemas.openxmlformats.org/package/2006/relationships"><Relationship Id="rId3" Type="http://schemas.openxmlformats.org/officeDocument/2006/relationships/image" Target="../media/image306.wmf"/><Relationship Id="rId2" Type="http://schemas.openxmlformats.org/officeDocument/2006/relationships/slideLayout" Target="../slideLayouts/slideLayout7.xml"/><Relationship Id="rId1" Type="http://schemas.openxmlformats.org/officeDocument/2006/relationships/vmlDrawing" Target="../drawings/vmlDrawing72.vml"/><Relationship Id="rId5" Type="http://schemas.openxmlformats.org/officeDocument/2006/relationships/oleObject" Target="../embeddings/oleObject288.bin"/><Relationship Id="rId4" Type="http://schemas.openxmlformats.org/officeDocument/2006/relationships/oleObject" Target="../embeddings/oleObject287.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289.bin"/><Relationship Id="rId2" Type="http://schemas.openxmlformats.org/officeDocument/2006/relationships/slideLayout" Target="../slideLayouts/slideLayout7.xml"/><Relationship Id="rId1" Type="http://schemas.openxmlformats.org/officeDocument/2006/relationships/vmlDrawing" Target="../drawings/vmlDrawing73.vml"/><Relationship Id="rId4" Type="http://schemas.openxmlformats.org/officeDocument/2006/relationships/oleObject" Target="../embeddings/oleObject290.bin"/></Relationships>
</file>

<file path=ppt/slides/_rels/slide106.xml.rels><?xml version="1.0" encoding="UTF-8" standalone="yes"?>
<Relationships xmlns="http://schemas.openxmlformats.org/package/2006/relationships"><Relationship Id="rId3" Type="http://schemas.openxmlformats.org/officeDocument/2006/relationships/image" Target="../media/image309.wmf"/><Relationship Id="rId2" Type="http://schemas.openxmlformats.org/officeDocument/2006/relationships/slideLayout" Target="../slideLayouts/slideLayout7.xml"/><Relationship Id="rId1" Type="http://schemas.openxmlformats.org/officeDocument/2006/relationships/vmlDrawing" Target="../drawings/vmlDrawing74.vml"/><Relationship Id="rId4" Type="http://schemas.openxmlformats.org/officeDocument/2006/relationships/oleObject" Target="../embeddings/oleObject291.bin"/></Relationships>
</file>

<file path=ppt/slides/_rels/slide107.xml.rels><?xml version="1.0" encoding="UTF-8" standalone="yes"?>
<Relationships xmlns="http://schemas.openxmlformats.org/package/2006/relationships"><Relationship Id="rId8" Type="http://schemas.openxmlformats.org/officeDocument/2006/relationships/image" Target="../media/image318.png"/><Relationship Id="rId13" Type="http://schemas.openxmlformats.org/officeDocument/2006/relationships/oleObject" Target="../embeddings/oleObject297.bin"/><Relationship Id="rId3" Type="http://schemas.openxmlformats.org/officeDocument/2006/relationships/image" Target="../media/image316.png"/><Relationship Id="rId7" Type="http://schemas.openxmlformats.org/officeDocument/2006/relationships/oleObject" Target="../embeddings/oleObject294.bin"/><Relationship Id="rId12" Type="http://schemas.openxmlformats.org/officeDocument/2006/relationships/oleObject" Target="../embeddings/oleObject296.bin"/><Relationship Id="rId2" Type="http://schemas.openxmlformats.org/officeDocument/2006/relationships/slideLayout" Target="../slideLayouts/slideLayout7.xml"/><Relationship Id="rId1" Type="http://schemas.openxmlformats.org/officeDocument/2006/relationships/vmlDrawing" Target="../drawings/vmlDrawing75.vml"/><Relationship Id="rId6" Type="http://schemas.openxmlformats.org/officeDocument/2006/relationships/oleObject" Target="../embeddings/oleObject293.bin"/><Relationship Id="rId11" Type="http://schemas.openxmlformats.org/officeDocument/2006/relationships/oleObject" Target="../embeddings/oleObject295.bin"/><Relationship Id="rId5" Type="http://schemas.openxmlformats.org/officeDocument/2006/relationships/oleObject" Target="../embeddings/oleObject292.bin"/><Relationship Id="rId10" Type="http://schemas.openxmlformats.org/officeDocument/2006/relationships/image" Target="../media/image320.png"/><Relationship Id="rId4" Type="http://schemas.openxmlformats.org/officeDocument/2006/relationships/image" Target="../media/image317.png"/><Relationship Id="rId9" Type="http://schemas.openxmlformats.org/officeDocument/2006/relationships/image" Target="../media/image319.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8" Type="http://schemas.openxmlformats.org/officeDocument/2006/relationships/oleObject" Target="../embeddings/oleObject302.bin"/><Relationship Id="rId13" Type="http://schemas.openxmlformats.org/officeDocument/2006/relationships/oleObject" Target="../embeddings/oleObject307.bin"/><Relationship Id="rId18" Type="http://schemas.openxmlformats.org/officeDocument/2006/relationships/oleObject" Target="../embeddings/oleObject312.bin"/><Relationship Id="rId3" Type="http://schemas.openxmlformats.org/officeDocument/2006/relationships/notesSlide" Target="../notesSlides/notesSlide83.xml"/><Relationship Id="rId7" Type="http://schemas.openxmlformats.org/officeDocument/2006/relationships/oleObject" Target="../embeddings/oleObject301.bin"/><Relationship Id="rId12" Type="http://schemas.openxmlformats.org/officeDocument/2006/relationships/oleObject" Target="../embeddings/oleObject306.bin"/><Relationship Id="rId17" Type="http://schemas.openxmlformats.org/officeDocument/2006/relationships/oleObject" Target="../embeddings/oleObject311.bin"/><Relationship Id="rId2" Type="http://schemas.openxmlformats.org/officeDocument/2006/relationships/slideLayout" Target="../slideLayouts/slideLayout2.xml"/><Relationship Id="rId16" Type="http://schemas.openxmlformats.org/officeDocument/2006/relationships/oleObject" Target="../embeddings/oleObject310.bin"/><Relationship Id="rId1" Type="http://schemas.openxmlformats.org/officeDocument/2006/relationships/vmlDrawing" Target="../drawings/vmlDrawing76.vml"/><Relationship Id="rId6" Type="http://schemas.openxmlformats.org/officeDocument/2006/relationships/oleObject" Target="../embeddings/oleObject300.bin"/><Relationship Id="rId11" Type="http://schemas.openxmlformats.org/officeDocument/2006/relationships/oleObject" Target="../embeddings/oleObject305.bin"/><Relationship Id="rId5" Type="http://schemas.openxmlformats.org/officeDocument/2006/relationships/oleObject" Target="../embeddings/oleObject299.bin"/><Relationship Id="rId15" Type="http://schemas.openxmlformats.org/officeDocument/2006/relationships/oleObject" Target="../embeddings/oleObject309.bin"/><Relationship Id="rId10" Type="http://schemas.openxmlformats.org/officeDocument/2006/relationships/oleObject" Target="../embeddings/oleObject304.bin"/><Relationship Id="rId4" Type="http://schemas.openxmlformats.org/officeDocument/2006/relationships/oleObject" Target="../embeddings/oleObject298.bin"/><Relationship Id="rId9" Type="http://schemas.openxmlformats.org/officeDocument/2006/relationships/oleObject" Target="../embeddings/oleObject303.bin"/><Relationship Id="rId14" Type="http://schemas.openxmlformats.org/officeDocument/2006/relationships/oleObject" Target="../embeddings/oleObject308.bin"/></Relationships>
</file>

<file path=ppt/slides/_rels/slide113.xml.rels><?xml version="1.0" encoding="UTF-8" standalone="yes"?>
<Relationships xmlns="http://schemas.openxmlformats.org/package/2006/relationships"><Relationship Id="rId8" Type="http://schemas.openxmlformats.org/officeDocument/2006/relationships/oleObject" Target="../embeddings/oleObject315.bin"/><Relationship Id="rId3" Type="http://schemas.openxmlformats.org/officeDocument/2006/relationships/notesSlide" Target="../notesSlides/notesSlide84.xml"/><Relationship Id="rId7" Type="http://schemas.openxmlformats.org/officeDocument/2006/relationships/slide" Target="slide10.xml"/><Relationship Id="rId2" Type="http://schemas.openxmlformats.org/officeDocument/2006/relationships/slideLayout" Target="../slideLayouts/slideLayout2.xml"/><Relationship Id="rId1" Type="http://schemas.openxmlformats.org/officeDocument/2006/relationships/vmlDrawing" Target="../drawings/vmlDrawing77.vml"/><Relationship Id="rId6" Type="http://schemas.openxmlformats.org/officeDocument/2006/relationships/oleObject" Target="../embeddings/oleObject314.bin"/><Relationship Id="rId5" Type="http://schemas.openxmlformats.org/officeDocument/2006/relationships/slide" Target="slide8.xml"/><Relationship Id="rId4" Type="http://schemas.openxmlformats.org/officeDocument/2006/relationships/oleObject" Target="../embeddings/oleObject313.bin"/></Relationships>
</file>

<file path=ppt/slides/_rels/slide114.xml.rels><?xml version="1.0" encoding="UTF-8" standalone="yes"?>
<Relationships xmlns="http://schemas.openxmlformats.org/package/2006/relationships"><Relationship Id="rId8" Type="http://schemas.openxmlformats.org/officeDocument/2006/relationships/oleObject" Target="../embeddings/oleObject320.bin"/><Relationship Id="rId3" Type="http://schemas.openxmlformats.org/officeDocument/2006/relationships/notesSlide" Target="../notesSlides/notesSlide85.xml"/><Relationship Id="rId7" Type="http://schemas.openxmlformats.org/officeDocument/2006/relationships/oleObject" Target="../embeddings/oleObject319.bin"/><Relationship Id="rId12" Type="http://schemas.openxmlformats.org/officeDocument/2006/relationships/oleObject" Target="../embeddings/oleObject324.bin"/><Relationship Id="rId2" Type="http://schemas.openxmlformats.org/officeDocument/2006/relationships/slideLayout" Target="../slideLayouts/slideLayout2.xml"/><Relationship Id="rId1" Type="http://schemas.openxmlformats.org/officeDocument/2006/relationships/vmlDrawing" Target="../drawings/vmlDrawing78.vml"/><Relationship Id="rId6" Type="http://schemas.openxmlformats.org/officeDocument/2006/relationships/oleObject" Target="../embeddings/oleObject318.bin"/><Relationship Id="rId11" Type="http://schemas.openxmlformats.org/officeDocument/2006/relationships/oleObject" Target="../embeddings/oleObject323.bin"/><Relationship Id="rId5" Type="http://schemas.openxmlformats.org/officeDocument/2006/relationships/oleObject" Target="../embeddings/oleObject317.bin"/><Relationship Id="rId10" Type="http://schemas.openxmlformats.org/officeDocument/2006/relationships/oleObject" Target="../embeddings/oleObject322.bin"/><Relationship Id="rId4" Type="http://schemas.openxmlformats.org/officeDocument/2006/relationships/oleObject" Target="../embeddings/oleObject316.bin"/><Relationship Id="rId9" Type="http://schemas.openxmlformats.org/officeDocument/2006/relationships/oleObject" Target="../embeddings/oleObject321.bin"/></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325.bin"/><Relationship Id="rId2" Type="http://schemas.openxmlformats.org/officeDocument/2006/relationships/slideLayout" Target="../slideLayouts/slideLayout7.xml"/><Relationship Id="rId1" Type="http://schemas.openxmlformats.org/officeDocument/2006/relationships/vmlDrawing" Target="../drawings/vmlDrawing79.vml"/><Relationship Id="rId5" Type="http://schemas.openxmlformats.org/officeDocument/2006/relationships/oleObject" Target="../embeddings/oleObject327.bin"/><Relationship Id="rId4" Type="http://schemas.openxmlformats.org/officeDocument/2006/relationships/oleObject" Target="../embeddings/oleObject326.bin"/></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328.bin"/><Relationship Id="rId2" Type="http://schemas.openxmlformats.org/officeDocument/2006/relationships/slideLayout" Target="../slideLayouts/slideLayout7.xml"/><Relationship Id="rId1" Type="http://schemas.openxmlformats.org/officeDocument/2006/relationships/vmlDrawing" Target="../drawings/vmlDrawing80.v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329.bin"/><Relationship Id="rId2" Type="http://schemas.openxmlformats.org/officeDocument/2006/relationships/slideLayout" Target="../slideLayouts/slideLayout7.xml"/><Relationship Id="rId1" Type="http://schemas.openxmlformats.org/officeDocument/2006/relationships/vmlDrawing" Target="../drawings/vmlDrawing81.vml"/><Relationship Id="rId4" Type="http://schemas.openxmlformats.org/officeDocument/2006/relationships/oleObject" Target="../embeddings/oleObject330.bin"/></Relationships>
</file>

<file path=ppt/slides/_rels/slide118.xml.rels><?xml version="1.0" encoding="UTF-8" standalone="yes"?>
<Relationships xmlns="http://schemas.openxmlformats.org/package/2006/relationships"><Relationship Id="rId8" Type="http://schemas.openxmlformats.org/officeDocument/2006/relationships/oleObject" Target="../embeddings/oleObject335.bin"/><Relationship Id="rId3" Type="http://schemas.openxmlformats.org/officeDocument/2006/relationships/notesSlide" Target="../notesSlides/notesSlide86.xml"/><Relationship Id="rId7" Type="http://schemas.openxmlformats.org/officeDocument/2006/relationships/oleObject" Target="../embeddings/oleObject334.bin"/><Relationship Id="rId2" Type="http://schemas.openxmlformats.org/officeDocument/2006/relationships/slideLayout" Target="../slideLayouts/slideLayout2.xml"/><Relationship Id="rId1" Type="http://schemas.openxmlformats.org/officeDocument/2006/relationships/vmlDrawing" Target="../drawings/vmlDrawing82.vml"/><Relationship Id="rId6" Type="http://schemas.openxmlformats.org/officeDocument/2006/relationships/oleObject" Target="../embeddings/oleObject333.bin"/><Relationship Id="rId5" Type="http://schemas.openxmlformats.org/officeDocument/2006/relationships/oleObject" Target="../embeddings/oleObject332.bin"/><Relationship Id="rId10" Type="http://schemas.openxmlformats.org/officeDocument/2006/relationships/oleObject" Target="../embeddings/oleObject337.bin"/><Relationship Id="rId4" Type="http://schemas.openxmlformats.org/officeDocument/2006/relationships/oleObject" Target="../embeddings/oleObject331.bin"/><Relationship Id="rId9" Type="http://schemas.openxmlformats.org/officeDocument/2006/relationships/oleObject" Target="../embeddings/oleObject336.bin"/></Relationships>
</file>

<file path=ppt/slides/_rels/slide119.xml.rels><?xml version="1.0" encoding="UTF-8" standalone="yes"?>
<Relationships xmlns="http://schemas.openxmlformats.org/package/2006/relationships"><Relationship Id="rId8" Type="http://schemas.openxmlformats.org/officeDocument/2006/relationships/oleObject" Target="../embeddings/oleObject342.bin"/><Relationship Id="rId3" Type="http://schemas.openxmlformats.org/officeDocument/2006/relationships/notesSlide" Target="../notesSlides/notesSlide87.xml"/><Relationship Id="rId7" Type="http://schemas.openxmlformats.org/officeDocument/2006/relationships/oleObject" Target="../embeddings/oleObject341.bin"/><Relationship Id="rId2" Type="http://schemas.openxmlformats.org/officeDocument/2006/relationships/slideLayout" Target="../slideLayouts/slideLayout2.xml"/><Relationship Id="rId1" Type="http://schemas.openxmlformats.org/officeDocument/2006/relationships/vmlDrawing" Target="../drawings/vmlDrawing83.vml"/><Relationship Id="rId6" Type="http://schemas.openxmlformats.org/officeDocument/2006/relationships/oleObject" Target="../embeddings/oleObject340.bin"/><Relationship Id="rId5" Type="http://schemas.openxmlformats.org/officeDocument/2006/relationships/oleObject" Target="../embeddings/oleObject339.bin"/><Relationship Id="rId10" Type="http://schemas.openxmlformats.org/officeDocument/2006/relationships/oleObject" Target="../embeddings/oleObject344.bin"/><Relationship Id="rId4" Type="http://schemas.openxmlformats.org/officeDocument/2006/relationships/oleObject" Target="../embeddings/oleObject338.bin"/><Relationship Id="rId9" Type="http://schemas.openxmlformats.org/officeDocument/2006/relationships/oleObject" Target="../embeddings/oleObject34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8" Type="http://schemas.openxmlformats.org/officeDocument/2006/relationships/oleObject" Target="../embeddings/oleObject349.bin"/><Relationship Id="rId13" Type="http://schemas.openxmlformats.org/officeDocument/2006/relationships/oleObject" Target="../embeddings/oleObject354.bin"/><Relationship Id="rId3" Type="http://schemas.openxmlformats.org/officeDocument/2006/relationships/notesSlide" Target="../notesSlides/notesSlide88.xml"/><Relationship Id="rId7" Type="http://schemas.openxmlformats.org/officeDocument/2006/relationships/oleObject" Target="../embeddings/oleObject348.bin"/><Relationship Id="rId12" Type="http://schemas.openxmlformats.org/officeDocument/2006/relationships/oleObject" Target="../embeddings/oleObject353.bin"/><Relationship Id="rId2" Type="http://schemas.openxmlformats.org/officeDocument/2006/relationships/slideLayout" Target="../slideLayouts/slideLayout2.xml"/><Relationship Id="rId1" Type="http://schemas.openxmlformats.org/officeDocument/2006/relationships/vmlDrawing" Target="../drawings/vmlDrawing84.vml"/><Relationship Id="rId6" Type="http://schemas.openxmlformats.org/officeDocument/2006/relationships/oleObject" Target="../embeddings/oleObject347.bin"/><Relationship Id="rId11" Type="http://schemas.openxmlformats.org/officeDocument/2006/relationships/oleObject" Target="../embeddings/oleObject352.bin"/><Relationship Id="rId5" Type="http://schemas.openxmlformats.org/officeDocument/2006/relationships/oleObject" Target="../embeddings/oleObject346.bin"/><Relationship Id="rId10" Type="http://schemas.openxmlformats.org/officeDocument/2006/relationships/oleObject" Target="../embeddings/oleObject351.bin"/><Relationship Id="rId4" Type="http://schemas.openxmlformats.org/officeDocument/2006/relationships/oleObject" Target="../embeddings/oleObject345.bin"/><Relationship Id="rId9" Type="http://schemas.openxmlformats.org/officeDocument/2006/relationships/oleObject" Target="../embeddings/oleObject350.bin"/><Relationship Id="rId14" Type="http://schemas.openxmlformats.org/officeDocument/2006/relationships/oleObject" Target="../embeddings/oleObject355.bin"/></Relationships>
</file>

<file path=ppt/slides/_rels/slide121.xml.rels><?xml version="1.0" encoding="UTF-8" standalone="yes"?>
<Relationships xmlns="http://schemas.openxmlformats.org/package/2006/relationships"><Relationship Id="rId8" Type="http://schemas.openxmlformats.org/officeDocument/2006/relationships/oleObject" Target="../embeddings/oleObject360.bin"/><Relationship Id="rId3" Type="http://schemas.openxmlformats.org/officeDocument/2006/relationships/notesSlide" Target="../notesSlides/notesSlide89.xml"/><Relationship Id="rId7" Type="http://schemas.openxmlformats.org/officeDocument/2006/relationships/oleObject" Target="../embeddings/oleObject359.bin"/><Relationship Id="rId2" Type="http://schemas.openxmlformats.org/officeDocument/2006/relationships/slideLayout" Target="../slideLayouts/slideLayout2.xml"/><Relationship Id="rId1" Type="http://schemas.openxmlformats.org/officeDocument/2006/relationships/vmlDrawing" Target="../drawings/vmlDrawing85.vml"/><Relationship Id="rId6" Type="http://schemas.openxmlformats.org/officeDocument/2006/relationships/oleObject" Target="../embeddings/oleObject358.bin"/><Relationship Id="rId11" Type="http://schemas.openxmlformats.org/officeDocument/2006/relationships/oleObject" Target="../embeddings/oleObject363.bin"/><Relationship Id="rId5" Type="http://schemas.openxmlformats.org/officeDocument/2006/relationships/oleObject" Target="../embeddings/oleObject357.bin"/><Relationship Id="rId10" Type="http://schemas.openxmlformats.org/officeDocument/2006/relationships/oleObject" Target="../embeddings/oleObject362.bin"/><Relationship Id="rId4" Type="http://schemas.openxmlformats.org/officeDocument/2006/relationships/oleObject" Target="../embeddings/oleObject356.bin"/><Relationship Id="rId9" Type="http://schemas.openxmlformats.org/officeDocument/2006/relationships/oleObject" Target="../embeddings/oleObject361.bin"/></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vmlDrawing" Target="../drawings/vmlDrawing86.vml"/><Relationship Id="rId6" Type="http://schemas.openxmlformats.org/officeDocument/2006/relationships/oleObject" Target="../embeddings/oleObject366.bin"/><Relationship Id="rId5" Type="http://schemas.openxmlformats.org/officeDocument/2006/relationships/oleObject" Target="../embeddings/oleObject365.bin"/><Relationship Id="rId4" Type="http://schemas.openxmlformats.org/officeDocument/2006/relationships/oleObject" Target="../embeddings/oleObject364.bin"/></Relationships>
</file>

<file path=ppt/slides/_rels/slide123.xml.rels><?xml version="1.0" encoding="UTF-8" standalone="yes"?>
<Relationships xmlns="http://schemas.openxmlformats.org/package/2006/relationships"><Relationship Id="rId8" Type="http://schemas.openxmlformats.org/officeDocument/2006/relationships/oleObject" Target="../embeddings/oleObject371.bin"/><Relationship Id="rId3" Type="http://schemas.openxmlformats.org/officeDocument/2006/relationships/notesSlide" Target="../notesSlides/notesSlide91.xml"/><Relationship Id="rId7" Type="http://schemas.openxmlformats.org/officeDocument/2006/relationships/oleObject" Target="../embeddings/oleObject370.bin"/><Relationship Id="rId2" Type="http://schemas.openxmlformats.org/officeDocument/2006/relationships/slideLayout" Target="../slideLayouts/slideLayout2.xml"/><Relationship Id="rId1" Type="http://schemas.openxmlformats.org/officeDocument/2006/relationships/vmlDrawing" Target="../drawings/vmlDrawing87.vml"/><Relationship Id="rId6" Type="http://schemas.openxmlformats.org/officeDocument/2006/relationships/oleObject" Target="../embeddings/oleObject369.bin"/><Relationship Id="rId5" Type="http://schemas.openxmlformats.org/officeDocument/2006/relationships/oleObject" Target="../embeddings/oleObject368.bin"/><Relationship Id="rId4" Type="http://schemas.openxmlformats.org/officeDocument/2006/relationships/oleObject" Target="../embeddings/oleObject367.bin"/><Relationship Id="rId9" Type="http://schemas.openxmlformats.org/officeDocument/2006/relationships/oleObject" Target="../embeddings/oleObject372.bin"/></Relationships>
</file>

<file path=ppt/slides/_rels/slide124.xml.rels><?xml version="1.0" encoding="UTF-8" standalone="yes"?>
<Relationships xmlns="http://schemas.openxmlformats.org/package/2006/relationships"><Relationship Id="rId8" Type="http://schemas.openxmlformats.org/officeDocument/2006/relationships/oleObject" Target="../embeddings/oleObject377.bin"/><Relationship Id="rId3" Type="http://schemas.openxmlformats.org/officeDocument/2006/relationships/notesSlide" Target="../notesSlides/notesSlide92.xml"/><Relationship Id="rId7" Type="http://schemas.openxmlformats.org/officeDocument/2006/relationships/oleObject" Target="../embeddings/oleObject376.bin"/><Relationship Id="rId2" Type="http://schemas.openxmlformats.org/officeDocument/2006/relationships/slideLayout" Target="../slideLayouts/slideLayout2.xml"/><Relationship Id="rId1" Type="http://schemas.openxmlformats.org/officeDocument/2006/relationships/vmlDrawing" Target="../drawings/vmlDrawing88.vml"/><Relationship Id="rId6" Type="http://schemas.openxmlformats.org/officeDocument/2006/relationships/oleObject" Target="../embeddings/oleObject375.bin"/><Relationship Id="rId11" Type="http://schemas.openxmlformats.org/officeDocument/2006/relationships/oleObject" Target="../embeddings/oleObject380.bin"/><Relationship Id="rId5" Type="http://schemas.openxmlformats.org/officeDocument/2006/relationships/oleObject" Target="../embeddings/oleObject374.bin"/><Relationship Id="rId10" Type="http://schemas.openxmlformats.org/officeDocument/2006/relationships/oleObject" Target="../embeddings/oleObject379.bin"/><Relationship Id="rId4" Type="http://schemas.openxmlformats.org/officeDocument/2006/relationships/oleObject" Target="../embeddings/oleObject373.bin"/><Relationship Id="rId9" Type="http://schemas.openxmlformats.org/officeDocument/2006/relationships/oleObject" Target="../embeddings/oleObject378.bin"/></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vmlDrawing" Target="../drawings/vmlDrawing89.vml"/><Relationship Id="rId6" Type="http://schemas.openxmlformats.org/officeDocument/2006/relationships/oleObject" Target="../embeddings/oleObject383.bin"/><Relationship Id="rId5" Type="http://schemas.openxmlformats.org/officeDocument/2006/relationships/oleObject" Target="../embeddings/oleObject382.bin"/><Relationship Id="rId4" Type="http://schemas.openxmlformats.org/officeDocument/2006/relationships/oleObject" Target="../embeddings/oleObject381.bin"/></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vmlDrawing" Target="../drawings/vmlDrawing90.vml"/><Relationship Id="rId4" Type="http://schemas.openxmlformats.org/officeDocument/2006/relationships/oleObject" Target="../embeddings/oleObject384.bin"/></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vmlDrawing" Target="../drawings/vmlDrawing91.vml"/><Relationship Id="rId5" Type="http://schemas.openxmlformats.org/officeDocument/2006/relationships/oleObject" Target="../embeddings/oleObject386.bin"/><Relationship Id="rId4" Type="http://schemas.openxmlformats.org/officeDocument/2006/relationships/oleObject" Target="../embeddings/oleObject385.bin"/></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vmlDrawing" Target="../drawings/vmlDrawing92.vml"/><Relationship Id="rId6" Type="http://schemas.openxmlformats.org/officeDocument/2006/relationships/oleObject" Target="../embeddings/oleObject389.bin"/><Relationship Id="rId5" Type="http://schemas.openxmlformats.org/officeDocument/2006/relationships/oleObject" Target="../embeddings/oleObject388.bin"/><Relationship Id="rId4" Type="http://schemas.openxmlformats.org/officeDocument/2006/relationships/oleObject" Target="../embeddings/oleObject387.bin"/></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97.xml"/><Relationship Id="rId7" Type="http://schemas.openxmlformats.org/officeDocument/2006/relationships/oleObject" Target="../embeddings/oleObject393.bin"/><Relationship Id="rId2" Type="http://schemas.openxmlformats.org/officeDocument/2006/relationships/slideLayout" Target="../slideLayouts/slideLayout2.xml"/><Relationship Id="rId1" Type="http://schemas.openxmlformats.org/officeDocument/2006/relationships/vmlDrawing" Target="../drawings/vmlDrawing93.vml"/><Relationship Id="rId6" Type="http://schemas.openxmlformats.org/officeDocument/2006/relationships/oleObject" Target="../embeddings/oleObject392.bin"/><Relationship Id="rId5" Type="http://schemas.openxmlformats.org/officeDocument/2006/relationships/oleObject" Target="../embeddings/oleObject391.bin"/><Relationship Id="rId4" Type="http://schemas.openxmlformats.org/officeDocument/2006/relationships/oleObject" Target="../embeddings/oleObject390.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0.bin"/></Relationships>
</file>

<file path=ppt/slides/_rels/slide130.xml.rels><?xml version="1.0" encoding="UTF-8" standalone="yes"?>
<Relationships xmlns="http://schemas.openxmlformats.org/package/2006/relationships"><Relationship Id="rId8" Type="http://schemas.openxmlformats.org/officeDocument/2006/relationships/oleObject" Target="../embeddings/oleObject397.bin"/><Relationship Id="rId3" Type="http://schemas.openxmlformats.org/officeDocument/2006/relationships/notesSlide" Target="../notesSlides/notesSlide98.xml"/><Relationship Id="rId7" Type="http://schemas.openxmlformats.org/officeDocument/2006/relationships/oleObject" Target="../embeddings/oleObject396.bin"/><Relationship Id="rId2" Type="http://schemas.openxmlformats.org/officeDocument/2006/relationships/slideLayout" Target="../slideLayouts/slideLayout2.xml"/><Relationship Id="rId1" Type="http://schemas.openxmlformats.org/officeDocument/2006/relationships/vmlDrawing" Target="../drawings/vmlDrawing94.vml"/><Relationship Id="rId6" Type="http://schemas.openxmlformats.org/officeDocument/2006/relationships/oleObject" Target="../embeddings/oleObject395.bin"/><Relationship Id="rId5" Type="http://schemas.openxmlformats.org/officeDocument/2006/relationships/image" Target="../media/image411.jpeg"/><Relationship Id="rId4" Type="http://schemas.openxmlformats.org/officeDocument/2006/relationships/oleObject" Target="../embeddings/oleObject394.bin"/></Relationships>
</file>

<file path=ppt/slides/_rels/slide131.xml.rels><?xml version="1.0" encoding="UTF-8" standalone="yes"?>
<Relationships xmlns="http://schemas.openxmlformats.org/package/2006/relationships"><Relationship Id="rId8" Type="http://schemas.openxmlformats.org/officeDocument/2006/relationships/oleObject" Target="../embeddings/oleObject402.bin"/><Relationship Id="rId3" Type="http://schemas.openxmlformats.org/officeDocument/2006/relationships/notesSlide" Target="../notesSlides/notesSlide99.xml"/><Relationship Id="rId7" Type="http://schemas.openxmlformats.org/officeDocument/2006/relationships/oleObject" Target="../embeddings/oleObject401.bin"/><Relationship Id="rId2" Type="http://schemas.openxmlformats.org/officeDocument/2006/relationships/slideLayout" Target="../slideLayouts/slideLayout2.xml"/><Relationship Id="rId1" Type="http://schemas.openxmlformats.org/officeDocument/2006/relationships/vmlDrawing" Target="../drawings/vmlDrawing95.vml"/><Relationship Id="rId6" Type="http://schemas.openxmlformats.org/officeDocument/2006/relationships/oleObject" Target="../embeddings/oleObject400.bin"/><Relationship Id="rId5" Type="http://schemas.openxmlformats.org/officeDocument/2006/relationships/oleObject" Target="../embeddings/oleObject399.bin"/><Relationship Id="rId4" Type="http://schemas.openxmlformats.org/officeDocument/2006/relationships/oleObject" Target="../embeddings/oleObject398.bin"/></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00.xml"/><Relationship Id="rId7" Type="http://schemas.openxmlformats.org/officeDocument/2006/relationships/oleObject" Target="../embeddings/oleObject404.bin"/><Relationship Id="rId2" Type="http://schemas.openxmlformats.org/officeDocument/2006/relationships/slideLayout" Target="../slideLayouts/slideLayout2.xml"/><Relationship Id="rId1" Type="http://schemas.openxmlformats.org/officeDocument/2006/relationships/vmlDrawing" Target="../drawings/vmlDrawing96.vml"/><Relationship Id="rId6" Type="http://schemas.openxmlformats.org/officeDocument/2006/relationships/image" Target="../media/image420.jpeg"/><Relationship Id="rId5" Type="http://schemas.openxmlformats.org/officeDocument/2006/relationships/oleObject" Target="../embeddings/oleObject403.bin"/><Relationship Id="rId4" Type="http://schemas.openxmlformats.org/officeDocument/2006/relationships/image" Target="../media/image419.jpeg"/></Relationships>
</file>

<file path=ppt/slides/_rels/slide133.xml.rels><?xml version="1.0" encoding="UTF-8" standalone="yes"?>
<Relationships xmlns="http://schemas.openxmlformats.org/package/2006/relationships"><Relationship Id="rId8" Type="http://schemas.openxmlformats.org/officeDocument/2006/relationships/oleObject" Target="../embeddings/oleObject409.bin"/><Relationship Id="rId3" Type="http://schemas.openxmlformats.org/officeDocument/2006/relationships/notesSlide" Target="../notesSlides/notesSlide101.xml"/><Relationship Id="rId7" Type="http://schemas.openxmlformats.org/officeDocument/2006/relationships/oleObject" Target="../embeddings/oleObject408.bin"/><Relationship Id="rId2" Type="http://schemas.openxmlformats.org/officeDocument/2006/relationships/slideLayout" Target="../slideLayouts/slideLayout2.xml"/><Relationship Id="rId1" Type="http://schemas.openxmlformats.org/officeDocument/2006/relationships/vmlDrawing" Target="../drawings/vmlDrawing97.vml"/><Relationship Id="rId6" Type="http://schemas.openxmlformats.org/officeDocument/2006/relationships/oleObject" Target="../embeddings/oleObject407.bin"/><Relationship Id="rId5" Type="http://schemas.openxmlformats.org/officeDocument/2006/relationships/oleObject" Target="../embeddings/oleObject406.bin"/><Relationship Id="rId4" Type="http://schemas.openxmlformats.org/officeDocument/2006/relationships/oleObject" Target="../embeddings/oleObject405.bin"/><Relationship Id="rId9" Type="http://schemas.openxmlformats.org/officeDocument/2006/relationships/oleObject" Target="../embeddings/oleObject410.bin"/></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vmlDrawing" Target="../drawings/vmlDrawing98.vml"/><Relationship Id="rId6" Type="http://schemas.openxmlformats.org/officeDocument/2006/relationships/oleObject" Target="../embeddings/oleObject413.bin"/><Relationship Id="rId5" Type="http://schemas.openxmlformats.org/officeDocument/2006/relationships/oleObject" Target="../embeddings/oleObject412.bin"/><Relationship Id="rId4" Type="http://schemas.openxmlformats.org/officeDocument/2006/relationships/oleObject" Target="../embeddings/oleObject411.bin"/></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vmlDrawing" Target="../drawings/vmlDrawing99.vml"/><Relationship Id="rId5" Type="http://schemas.openxmlformats.org/officeDocument/2006/relationships/oleObject" Target="../embeddings/oleObject415.bin"/><Relationship Id="rId4" Type="http://schemas.openxmlformats.org/officeDocument/2006/relationships/oleObject" Target="../embeddings/oleObject414.bin"/></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vmlDrawing" Target="../drawings/vmlDrawing100.vml"/><Relationship Id="rId4" Type="http://schemas.openxmlformats.org/officeDocument/2006/relationships/oleObject" Target="../embeddings/oleObject416.bin"/></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vmlDrawing" Target="../drawings/vmlDrawing101.vml"/><Relationship Id="rId4" Type="http://schemas.openxmlformats.org/officeDocument/2006/relationships/oleObject" Target="../embeddings/oleObject417.bin"/></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vmlDrawing" Target="../drawings/vmlDrawing102.vml"/><Relationship Id="rId5" Type="http://schemas.openxmlformats.org/officeDocument/2006/relationships/oleObject" Target="../embeddings/oleObject419.bin"/><Relationship Id="rId4" Type="http://schemas.openxmlformats.org/officeDocument/2006/relationships/oleObject" Target="../embeddings/oleObject418.bin"/></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xml"/><Relationship Id="rId1" Type="http://schemas.openxmlformats.org/officeDocument/2006/relationships/vmlDrawing" Target="../drawings/vmlDrawing103.vml"/><Relationship Id="rId6" Type="http://schemas.openxmlformats.org/officeDocument/2006/relationships/oleObject" Target="../embeddings/oleObject422.bin"/><Relationship Id="rId5" Type="http://schemas.openxmlformats.org/officeDocument/2006/relationships/oleObject" Target="../embeddings/oleObject421.bin"/><Relationship Id="rId4" Type="http://schemas.openxmlformats.org/officeDocument/2006/relationships/oleObject" Target="../embeddings/oleObject420.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vmlDrawing" Target="../drawings/vmlDrawing104.vml"/><Relationship Id="rId5" Type="http://schemas.openxmlformats.org/officeDocument/2006/relationships/oleObject" Target="../embeddings/oleObject424.bin"/><Relationship Id="rId4" Type="http://schemas.openxmlformats.org/officeDocument/2006/relationships/oleObject" Target="../embeddings/oleObject423.bin"/></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vmlDrawing" Target="../drawings/vmlDrawing105.vml"/><Relationship Id="rId6" Type="http://schemas.openxmlformats.org/officeDocument/2006/relationships/oleObject" Target="../embeddings/oleObject427.bin"/><Relationship Id="rId5" Type="http://schemas.openxmlformats.org/officeDocument/2006/relationships/oleObject" Target="../embeddings/oleObject426.bin"/><Relationship Id="rId4" Type="http://schemas.openxmlformats.org/officeDocument/2006/relationships/oleObject" Target="../embeddings/oleObject425.bin"/></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8" Type="http://schemas.openxmlformats.org/officeDocument/2006/relationships/oleObject" Target="../embeddings/oleObject432.bin"/><Relationship Id="rId3" Type="http://schemas.openxmlformats.org/officeDocument/2006/relationships/notesSlide" Target="../notesSlides/notesSlide111.xml"/><Relationship Id="rId7" Type="http://schemas.openxmlformats.org/officeDocument/2006/relationships/oleObject" Target="../embeddings/oleObject431.bin"/><Relationship Id="rId2" Type="http://schemas.openxmlformats.org/officeDocument/2006/relationships/slideLayout" Target="../slideLayouts/slideLayout2.xml"/><Relationship Id="rId1" Type="http://schemas.openxmlformats.org/officeDocument/2006/relationships/vmlDrawing" Target="../drawings/vmlDrawing106.vml"/><Relationship Id="rId6" Type="http://schemas.openxmlformats.org/officeDocument/2006/relationships/oleObject" Target="../embeddings/oleObject430.bin"/><Relationship Id="rId5" Type="http://schemas.openxmlformats.org/officeDocument/2006/relationships/oleObject" Target="../embeddings/oleObject429.bin"/><Relationship Id="rId10" Type="http://schemas.openxmlformats.org/officeDocument/2006/relationships/oleObject" Target="../embeddings/oleObject434.bin"/><Relationship Id="rId4" Type="http://schemas.openxmlformats.org/officeDocument/2006/relationships/oleObject" Target="../embeddings/oleObject428.bin"/><Relationship Id="rId9" Type="http://schemas.openxmlformats.org/officeDocument/2006/relationships/oleObject" Target="../embeddings/oleObject433.bin"/></Relationships>
</file>

<file path=ppt/slides/_rels/slide144.xml.rels><?xml version="1.0" encoding="UTF-8" standalone="yes"?>
<Relationships xmlns="http://schemas.openxmlformats.org/package/2006/relationships"><Relationship Id="rId8" Type="http://schemas.openxmlformats.org/officeDocument/2006/relationships/oleObject" Target="../embeddings/oleObject439.bin"/><Relationship Id="rId3" Type="http://schemas.openxmlformats.org/officeDocument/2006/relationships/notesSlide" Target="../notesSlides/notesSlide112.xml"/><Relationship Id="rId7" Type="http://schemas.openxmlformats.org/officeDocument/2006/relationships/oleObject" Target="../embeddings/oleObject438.bin"/><Relationship Id="rId2" Type="http://schemas.openxmlformats.org/officeDocument/2006/relationships/slideLayout" Target="../slideLayouts/slideLayout2.xml"/><Relationship Id="rId1" Type="http://schemas.openxmlformats.org/officeDocument/2006/relationships/vmlDrawing" Target="../drawings/vmlDrawing107.vml"/><Relationship Id="rId6" Type="http://schemas.openxmlformats.org/officeDocument/2006/relationships/oleObject" Target="../embeddings/oleObject437.bin"/><Relationship Id="rId11" Type="http://schemas.openxmlformats.org/officeDocument/2006/relationships/oleObject" Target="../embeddings/oleObject442.bin"/><Relationship Id="rId5" Type="http://schemas.openxmlformats.org/officeDocument/2006/relationships/oleObject" Target="../embeddings/oleObject436.bin"/><Relationship Id="rId10" Type="http://schemas.openxmlformats.org/officeDocument/2006/relationships/oleObject" Target="../embeddings/oleObject441.bin"/><Relationship Id="rId4" Type="http://schemas.openxmlformats.org/officeDocument/2006/relationships/oleObject" Target="../embeddings/oleObject435.bin"/><Relationship Id="rId9" Type="http://schemas.openxmlformats.org/officeDocument/2006/relationships/oleObject" Target="../embeddings/oleObject440.bin"/></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13.xml"/><Relationship Id="rId7" Type="http://schemas.openxmlformats.org/officeDocument/2006/relationships/oleObject" Target="../embeddings/oleObject446.bin"/><Relationship Id="rId2" Type="http://schemas.openxmlformats.org/officeDocument/2006/relationships/slideLayout" Target="../slideLayouts/slideLayout2.xml"/><Relationship Id="rId1" Type="http://schemas.openxmlformats.org/officeDocument/2006/relationships/vmlDrawing" Target="../drawings/vmlDrawing108.vml"/><Relationship Id="rId6" Type="http://schemas.openxmlformats.org/officeDocument/2006/relationships/oleObject" Target="../embeddings/oleObject445.bin"/><Relationship Id="rId5" Type="http://schemas.openxmlformats.org/officeDocument/2006/relationships/oleObject" Target="../embeddings/oleObject444.bin"/><Relationship Id="rId4" Type="http://schemas.openxmlformats.org/officeDocument/2006/relationships/oleObject" Target="../embeddings/oleObject443.bin"/></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2.xml"/><Relationship Id="rId1" Type="http://schemas.openxmlformats.org/officeDocument/2006/relationships/vmlDrawing" Target="../drawings/vmlDrawing109.vml"/><Relationship Id="rId4" Type="http://schemas.openxmlformats.org/officeDocument/2006/relationships/oleObject" Target="../embeddings/oleObject447.bin"/></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vmlDrawing" Target="../drawings/vmlDrawing110.vml"/><Relationship Id="rId5" Type="http://schemas.openxmlformats.org/officeDocument/2006/relationships/oleObject" Target="../embeddings/oleObject449.bin"/><Relationship Id="rId4" Type="http://schemas.openxmlformats.org/officeDocument/2006/relationships/oleObject" Target="../embeddings/oleObject448.bin"/></Relationships>
</file>

<file path=ppt/slides/_rels/slide148.xml.rels><?xml version="1.0" encoding="UTF-8" standalone="yes"?>
<Relationships xmlns="http://schemas.openxmlformats.org/package/2006/relationships"><Relationship Id="rId8" Type="http://schemas.openxmlformats.org/officeDocument/2006/relationships/oleObject" Target="../embeddings/oleObject454.bin"/><Relationship Id="rId3" Type="http://schemas.openxmlformats.org/officeDocument/2006/relationships/notesSlide" Target="../notesSlides/notesSlide116.xml"/><Relationship Id="rId7" Type="http://schemas.openxmlformats.org/officeDocument/2006/relationships/oleObject" Target="../embeddings/oleObject453.bin"/><Relationship Id="rId2" Type="http://schemas.openxmlformats.org/officeDocument/2006/relationships/slideLayout" Target="../slideLayouts/slideLayout2.xml"/><Relationship Id="rId1" Type="http://schemas.openxmlformats.org/officeDocument/2006/relationships/vmlDrawing" Target="../drawings/vmlDrawing111.vml"/><Relationship Id="rId6" Type="http://schemas.openxmlformats.org/officeDocument/2006/relationships/oleObject" Target="../embeddings/oleObject452.bin"/><Relationship Id="rId5" Type="http://schemas.openxmlformats.org/officeDocument/2006/relationships/oleObject" Target="../embeddings/oleObject451.bin"/><Relationship Id="rId10" Type="http://schemas.openxmlformats.org/officeDocument/2006/relationships/oleObject" Target="../embeddings/oleObject456.bin"/><Relationship Id="rId4" Type="http://schemas.openxmlformats.org/officeDocument/2006/relationships/oleObject" Target="../embeddings/oleObject450.bin"/><Relationship Id="rId9" Type="http://schemas.openxmlformats.org/officeDocument/2006/relationships/oleObject" Target="../embeddings/oleObject455.bin"/></Relationships>
</file>

<file path=ppt/slides/_rels/slide149.xml.rels><?xml version="1.0" encoding="UTF-8" standalone="yes"?>
<Relationships xmlns="http://schemas.openxmlformats.org/package/2006/relationships"><Relationship Id="rId8" Type="http://schemas.openxmlformats.org/officeDocument/2006/relationships/oleObject" Target="../embeddings/oleObject461.bin"/><Relationship Id="rId3" Type="http://schemas.openxmlformats.org/officeDocument/2006/relationships/notesSlide" Target="../notesSlides/notesSlide117.xml"/><Relationship Id="rId7" Type="http://schemas.openxmlformats.org/officeDocument/2006/relationships/oleObject" Target="../embeddings/oleObject460.bin"/><Relationship Id="rId2" Type="http://schemas.openxmlformats.org/officeDocument/2006/relationships/slideLayout" Target="../slideLayouts/slideLayout2.xml"/><Relationship Id="rId1" Type="http://schemas.openxmlformats.org/officeDocument/2006/relationships/vmlDrawing" Target="../drawings/vmlDrawing112.vml"/><Relationship Id="rId6" Type="http://schemas.openxmlformats.org/officeDocument/2006/relationships/oleObject" Target="../embeddings/oleObject459.bin"/><Relationship Id="rId5" Type="http://schemas.openxmlformats.org/officeDocument/2006/relationships/oleObject" Target="../embeddings/oleObject458.bin"/><Relationship Id="rId4" Type="http://schemas.openxmlformats.org/officeDocument/2006/relationships/oleObject" Target="../embeddings/oleObject45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Microsoft_Office_Word_97_-_2003___1.doc"/></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xml"/><Relationship Id="rId1" Type="http://schemas.openxmlformats.org/officeDocument/2006/relationships/vmlDrawing" Target="../drawings/vmlDrawing113.vml"/><Relationship Id="rId5" Type="http://schemas.openxmlformats.org/officeDocument/2006/relationships/oleObject" Target="../embeddings/oleObject463.bin"/><Relationship Id="rId4" Type="http://schemas.openxmlformats.org/officeDocument/2006/relationships/oleObject" Target="../embeddings/oleObject462.bin"/></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119.xml"/><Relationship Id="rId7" Type="http://schemas.openxmlformats.org/officeDocument/2006/relationships/oleObject" Target="../embeddings/oleObject467.bin"/><Relationship Id="rId2" Type="http://schemas.openxmlformats.org/officeDocument/2006/relationships/slideLayout" Target="../slideLayouts/slideLayout2.xml"/><Relationship Id="rId1" Type="http://schemas.openxmlformats.org/officeDocument/2006/relationships/vmlDrawing" Target="../drawings/vmlDrawing114.vml"/><Relationship Id="rId6" Type="http://schemas.openxmlformats.org/officeDocument/2006/relationships/oleObject" Target="../embeddings/oleObject466.bin"/><Relationship Id="rId5" Type="http://schemas.openxmlformats.org/officeDocument/2006/relationships/oleObject" Target="../embeddings/oleObject465.bin"/><Relationship Id="rId4" Type="http://schemas.openxmlformats.org/officeDocument/2006/relationships/oleObject" Target="../embeddings/oleObject464.bin"/></Relationships>
</file>

<file path=ppt/slides/_rels/slide152.xml.rels><?xml version="1.0" encoding="UTF-8" standalone="yes"?>
<Relationships xmlns="http://schemas.openxmlformats.org/package/2006/relationships"><Relationship Id="rId8" Type="http://schemas.openxmlformats.org/officeDocument/2006/relationships/oleObject" Target="../embeddings/oleObject472.bin"/><Relationship Id="rId3" Type="http://schemas.openxmlformats.org/officeDocument/2006/relationships/notesSlide" Target="../notesSlides/notesSlide120.xml"/><Relationship Id="rId7" Type="http://schemas.openxmlformats.org/officeDocument/2006/relationships/oleObject" Target="../embeddings/oleObject471.bin"/><Relationship Id="rId2" Type="http://schemas.openxmlformats.org/officeDocument/2006/relationships/slideLayout" Target="../slideLayouts/slideLayout2.xml"/><Relationship Id="rId1" Type="http://schemas.openxmlformats.org/officeDocument/2006/relationships/vmlDrawing" Target="../drawings/vmlDrawing115.vml"/><Relationship Id="rId6" Type="http://schemas.openxmlformats.org/officeDocument/2006/relationships/oleObject" Target="../embeddings/oleObject470.bin"/><Relationship Id="rId5" Type="http://schemas.openxmlformats.org/officeDocument/2006/relationships/oleObject" Target="../embeddings/oleObject469.bin"/><Relationship Id="rId10" Type="http://schemas.openxmlformats.org/officeDocument/2006/relationships/oleObject" Target="../embeddings/oleObject474.bin"/><Relationship Id="rId4" Type="http://schemas.openxmlformats.org/officeDocument/2006/relationships/oleObject" Target="../embeddings/oleObject468.bin"/><Relationship Id="rId9" Type="http://schemas.openxmlformats.org/officeDocument/2006/relationships/oleObject" Target="../embeddings/oleObject473.bin"/></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2.xml"/><Relationship Id="rId1" Type="http://schemas.openxmlformats.org/officeDocument/2006/relationships/vmlDrawing" Target="../drawings/vmlDrawing116.vml"/><Relationship Id="rId4" Type="http://schemas.openxmlformats.org/officeDocument/2006/relationships/oleObject" Target="../embeddings/oleObject475.bin"/></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22.xml"/><Relationship Id="rId7" Type="http://schemas.openxmlformats.org/officeDocument/2006/relationships/oleObject" Target="../embeddings/oleObject479.bin"/><Relationship Id="rId2" Type="http://schemas.openxmlformats.org/officeDocument/2006/relationships/slideLayout" Target="../slideLayouts/slideLayout2.xml"/><Relationship Id="rId1" Type="http://schemas.openxmlformats.org/officeDocument/2006/relationships/vmlDrawing" Target="../drawings/vmlDrawing117.vml"/><Relationship Id="rId6" Type="http://schemas.openxmlformats.org/officeDocument/2006/relationships/oleObject" Target="../embeddings/oleObject478.bin"/><Relationship Id="rId5" Type="http://schemas.openxmlformats.org/officeDocument/2006/relationships/oleObject" Target="../embeddings/oleObject477.bin"/><Relationship Id="rId4" Type="http://schemas.openxmlformats.org/officeDocument/2006/relationships/oleObject" Target="../embeddings/oleObject476.bin"/></Relationships>
</file>

<file path=ppt/slides/_rels/slide155.xml.rels><?xml version="1.0" encoding="UTF-8" standalone="yes"?>
<Relationships xmlns="http://schemas.openxmlformats.org/package/2006/relationships"><Relationship Id="rId8" Type="http://schemas.openxmlformats.org/officeDocument/2006/relationships/oleObject" Target="../embeddings/oleObject484.bin"/><Relationship Id="rId3" Type="http://schemas.openxmlformats.org/officeDocument/2006/relationships/notesSlide" Target="../notesSlides/notesSlide123.xml"/><Relationship Id="rId7" Type="http://schemas.openxmlformats.org/officeDocument/2006/relationships/oleObject" Target="../embeddings/oleObject483.bin"/><Relationship Id="rId2" Type="http://schemas.openxmlformats.org/officeDocument/2006/relationships/slideLayout" Target="../slideLayouts/slideLayout2.xml"/><Relationship Id="rId1" Type="http://schemas.openxmlformats.org/officeDocument/2006/relationships/vmlDrawing" Target="../drawings/vmlDrawing118.vml"/><Relationship Id="rId6" Type="http://schemas.openxmlformats.org/officeDocument/2006/relationships/oleObject" Target="../embeddings/oleObject482.bin"/><Relationship Id="rId11" Type="http://schemas.openxmlformats.org/officeDocument/2006/relationships/oleObject" Target="../embeddings/oleObject487.bin"/><Relationship Id="rId5" Type="http://schemas.openxmlformats.org/officeDocument/2006/relationships/oleObject" Target="../embeddings/oleObject481.bin"/><Relationship Id="rId10" Type="http://schemas.openxmlformats.org/officeDocument/2006/relationships/oleObject" Target="../embeddings/oleObject486.bin"/><Relationship Id="rId4" Type="http://schemas.openxmlformats.org/officeDocument/2006/relationships/oleObject" Target="../embeddings/oleObject480.bin"/><Relationship Id="rId9" Type="http://schemas.openxmlformats.org/officeDocument/2006/relationships/oleObject" Target="../embeddings/oleObject485.bin"/></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2.xml"/><Relationship Id="rId1" Type="http://schemas.openxmlformats.org/officeDocument/2006/relationships/vmlDrawing" Target="../drawings/vmlDrawing119.vml"/><Relationship Id="rId6" Type="http://schemas.openxmlformats.org/officeDocument/2006/relationships/oleObject" Target="../embeddings/oleObject490.bin"/><Relationship Id="rId5" Type="http://schemas.openxmlformats.org/officeDocument/2006/relationships/oleObject" Target="../embeddings/oleObject489.bin"/><Relationship Id="rId4" Type="http://schemas.openxmlformats.org/officeDocument/2006/relationships/oleObject" Target="../embeddings/oleObject488.bin"/></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2.xml"/><Relationship Id="rId1" Type="http://schemas.openxmlformats.org/officeDocument/2006/relationships/vmlDrawing" Target="../drawings/vmlDrawing120.vml"/><Relationship Id="rId6" Type="http://schemas.openxmlformats.org/officeDocument/2006/relationships/slide" Target="slide8.xml"/><Relationship Id="rId5" Type="http://schemas.openxmlformats.org/officeDocument/2006/relationships/oleObject" Target="../embeddings/oleObject492.bin"/><Relationship Id="rId4" Type="http://schemas.openxmlformats.org/officeDocument/2006/relationships/oleObject" Target="../embeddings/oleObject491.bin"/></Relationships>
</file>

<file path=ppt/slides/_rels/slide158.xml.rels><?xml version="1.0" encoding="UTF-8" standalone="yes"?>
<Relationships xmlns="http://schemas.openxmlformats.org/package/2006/relationships"><Relationship Id="rId8" Type="http://schemas.openxmlformats.org/officeDocument/2006/relationships/oleObject" Target="../embeddings/oleObject497.bin"/><Relationship Id="rId3" Type="http://schemas.openxmlformats.org/officeDocument/2006/relationships/notesSlide" Target="../notesSlides/notesSlide126.xml"/><Relationship Id="rId7" Type="http://schemas.openxmlformats.org/officeDocument/2006/relationships/oleObject" Target="../embeddings/oleObject496.bin"/><Relationship Id="rId2" Type="http://schemas.openxmlformats.org/officeDocument/2006/relationships/slideLayout" Target="../slideLayouts/slideLayout2.xml"/><Relationship Id="rId1" Type="http://schemas.openxmlformats.org/officeDocument/2006/relationships/vmlDrawing" Target="../drawings/vmlDrawing121.vml"/><Relationship Id="rId6" Type="http://schemas.openxmlformats.org/officeDocument/2006/relationships/oleObject" Target="../embeddings/oleObject495.bin"/><Relationship Id="rId5" Type="http://schemas.openxmlformats.org/officeDocument/2006/relationships/oleObject" Target="../embeddings/oleObject494.bin"/><Relationship Id="rId4" Type="http://schemas.openxmlformats.org/officeDocument/2006/relationships/oleObject" Target="../embeddings/oleObject493.bin"/></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2.xml"/><Relationship Id="rId1" Type="http://schemas.openxmlformats.org/officeDocument/2006/relationships/vmlDrawing" Target="../drawings/vmlDrawing122.vml"/><Relationship Id="rId6" Type="http://schemas.openxmlformats.org/officeDocument/2006/relationships/oleObject" Target="../embeddings/oleObject500.bin"/><Relationship Id="rId5" Type="http://schemas.openxmlformats.org/officeDocument/2006/relationships/oleObject" Target="../embeddings/oleObject499.bin"/><Relationship Id="rId4" Type="http://schemas.openxmlformats.org/officeDocument/2006/relationships/oleObject" Target="../embeddings/oleObject498.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60.xml.rels><?xml version="1.0" encoding="UTF-8" standalone="yes"?>
<Relationships xmlns="http://schemas.openxmlformats.org/package/2006/relationships"><Relationship Id="rId8" Type="http://schemas.openxmlformats.org/officeDocument/2006/relationships/oleObject" Target="../embeddings/oleObject505.bin"/><Relationship Id="rId3" Type="http://schemas.openxmlformats.org/officeDocument/2006/relationships/notesSlide" Target="../notesSlides/notesSlide128.xml"/><Relationship Id="rId7" Type="http://schemas.openxmlformats.org/officeDocument/2006/relationships/oleObject" Target="../embeddings/oleObject504.bin"/><Relationship Id="rId2" Type="http://schemas.openxmlformats.org/officeDocument/2006/relationships/slideLayout" Target="../slideLayouts/slideLayout2.xml"/><Relationship Id="rId1" Type="http://schemas.openxmlformats.org/officeDocument/2006/relationships/vmlDrawing" Target="../drawings/vmlDrawing123.vml"/><Relationship Id="rId6" Type="http://schemas.openxmlformats.org/officeDocument/2006/relationships/oleObject" Target="../embeddings/oleObject503.bin"/><Relationship Id="rId5" Type="http://schemas.openxmlformats.org/officeDocument/2006/relationships/oleObject" Target="../embeddings/oleObject502.bin"/><Relationship Id="rId4" Type="http://schemas.openxmlformats.org/officeDocument/2006/relationships/oleObject" Target="../embeddings/oleObject501.bin"/><Relationship Id="rId9" Type="http://schemas.openxmlformats.org/officeDocument/2006/relationships/oleObject" Target="../embeddings/oleObject506.bin"/></Relationships>
</file>

<file path=ppt/slides/_rels/slide161.xml.rels><?xml version="1.0" encoding="UTF-8" standalone="yes"?>
<Relationships xmlns="http://schemas.openxmlformats.org/package/2006/relationships"><Relationship Id="rId8" Type="http://schemas.openxmlformats.org/officeDocument/2006/relationships/oleObject" Target="../embeddings/oleObject511.bin"/><Relationship Id="rId3" Type="http://schemas.openxmlformats.org/officeDocument/2006/relationships/notesSlide" Target="../notesSlides/notesSlide129.xml"/><Relationship Id="rId7" Type="http://schemas.openxmlformats.org/officeDocument/2006/relationships/oleObject" Target="../embeddings/oleObject510.bin"/><Relationship Id="rId2" Type="http://schemas.openxmlformats.org/officeDocument/2006/relationships/slideLayout" Target="../slideLayouts/slideLayout2.xml"/><Relationship Id="rId1" Type="http://schemas.openxmlformats.org/officeDocument/2006/relationships/vmlDrawing" Target="../drawings/vmlDrawing124.vml"/><Relationship Id="rId6" Type="http://schemas.openxmlformats.org/officeDocument/2006/relationships/oleObject" Target="../embeddings/oleObject509.bin"/><Relationship Id="rId5" Type="http://schemas.openxmlformats.org/officeDocument/2006/relationships/oleObject" Target="../embeddings/oleObject508.bin"/><Relationship Id="rId4" Type="http://schemas.openxmlformats.org/officeDocument/2006/relationships/oleObject" Target="../embeddings/oleObject507.bin"/><Relationship Id="rId9" Type="http://schemas.openxmlformats.org/officeDocument/2006/relationships/oleObject" Target="../embeddings/oleObject512.bin"/></Relationships>
</file>

<file path=ppt/slides/_rels/slide162.xml.rels><?xml version="1.0" encoding="UTF-8" standalone="yes"?>
<Relationships xmlns="http://schemas.openxmlformats.org/package/2006/relationships"><Relationship Id="rId8" Type="http://schemas.openxmlformats.org/officeDocument/2006/relationships/oleObject" Target="../embeddings/oleObject517.bin"/><Relationship Id="rId3" Type="http://schemas.openxmlformats.org/officeDocument/2006/relationships/notesSlide" Target="../notesSlides/notesSlide130.xml"/><Relationship Id="rId7" Type="http://schemas.openxmlformats.org/officeDocument/2006/relationships/oleObject" Target="../embeddings/oleObject516.bin"/><Relationship Id="rId2" Type="http://schemas.openxmlformats.org/officeDocument/2006/relationships/slideLayout" Target="../slideLayouts/slideLayout2.xml"/><Relationship Id="rId1" Type="http://schemas.openxmlformats.org/officeDocument/2006/relationships/vmlDrawing" Target="../drawings/vmlDrawing125.vml"/><Relationship Id="rId6" Type="http://schemas.openxmlformats.org/officeDocument/2006/relationships/oleObject" Target="../embeddings/oleObject515.bin"/><Relationship Id="rId11" Type="http://schemas.openxmlformats.org/officeDocument/2006/relationships/oleObject" Target="../embeddings/oleObject520.bin"/><Relationship Id="rId5" Type="http://schemas.openxmlformats.org/officeDocument/2006/relationships/oleObject" Target="../embeddings/oleObject514.bin"/><Relationship Id="rId10" Type="http://schemas.openxmlformats.org/officeDocument/2006/relationships/oleObject" Target="../embeddings/oleObject519.bin"/><Relationship Id="rId4" Type="http://schemas.openxmlformats.org/officeDocument/2006/relationships/oleObject" Target="../embeddings/oleObject513.bin"/><Relationship Id="rId9" Type="http://schemas.openxmlformats.org/officeDocument/2006/relationships/oleObject" Target="../embeddings/oleObject518.bin"/></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31.xml"/><Relationship Id="rId7" Type="http://schemas.openxmlformats.org/officeDocument/2006/relationships/oleObject" Target="../embeddings/oleObject524.bin"/><Relationship Id="rId2" Type="http://schemas.openxmlformats.org/officeDocument/2006/relationships/slideLayout" Target="../slideLayouts/slideLayout2.xml"/><Relationship Id="rId1" Type="http://schemas.openxmlformats.org/officeDocument/2006/relationships/vmlDrawing" Target="../drawings/vmlDrawing126.vml"/><Relationship Id="rId6" Type="http://schemas.openxmlformats.org/officeDocument/2006/relationships/oleObject" Target="../embeddings/oleObject523.bin"/><Relationship Id="rId5" Type="http://schemas.openxmlformats.org/officeDocument/2006/relationships/oleObject" Target="../embeddings/oleObject522.bin"/><Relationship Id="rId4" Type="http://schemas.openxmlformats.org/officeDocument/2006/relationships/oleObject" Target="../embeddings/oleObject521.bin"/></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32.xml"/><Relationship Id="rId7" Type="http://schemas.openxmlformats.org/officeDocument/2006/relationships/oleObject" Target="../embeddings/oleObject528.bin"/><Relationship Id="rId2" Type="http://schemas.openxmlformats.org/officeDocument/2006/relationships/slideLayout" Target="../slideLayouts/slideLayout2.xml"/><Relationship Id="rId1" Type="http://schemas.openxmlformats.org/officeDocument/2006/relationships/vmlDrawing" Target="../drawings/vmlDrawing127.vml"/><Relationship Id="rId6" Type="http://schemas.openxmlformats.org/officeDocument/2006/relationships/oleObject" Target="../embeddings/oleObject527.bin"/><Relationship Id="rId5" Type="http://schemas.openxmlformats.org/officeDocument/2006/relationships/oleObject" Target="../embeddings/oleObject526.bin"/><Relationship Id="rId4" Type="http://schemas.openxmlformats.org/officeDocument/2006/relationships/oleObject" Target="../embeddings/oleObject525.bin"/></Relationships>
</file>

<file path=ppt/slides/_rels/slide165.xml.rels><?xml version="1.0" encoding="UTF-8" standalone="yes"?>
<Relationships xmlns="http://schemas.openxmlformats.org/package/2006/relationships"><Relationship Id="rId8" Type="http://schemas.openxmlformats.org/officeDocument/2006/relationships/oleObject" Target="../embeddings/oleObject533.bin"/><Relationship Id="rId3" Type="http://schemas.openxmlformats.org/officeDocument/2006/relationships/notesSlide" Target="../notesSlides/notesSlide133.xml"/><Relationship Id="rId7" Type="http://schemas.openxmlformats.org/officeDocument/2006/relationships/oleObject" Target="../embeddings/oleObject532.bin"/><Relationship Id="rId2" Type="http://schemas.openxmlformats.org/officeDocument/2006/relationships/slideLayout" Target="../slideLayouts/slideLayout2.xml"/><Relationship Id="rId1" Type="http://schemas.openxmlformats.org/officeDocument/2006/relationships/vmlDrawing" Target="../drawings/vmlDrawing128.vml"/><Relationship Id="rId6" Type="http://schemas.openxmlformats.org/officeDocument/2006/relationships/oleObject" Target="../embeddings/oleObject531.bin"/><Relationship Id="rId5" Type="http://schemas.openxmlformats.org/officeDocument/2006/relationships/oleObject" Target="../embeddings/oleObject530.bin"/><Relationship Id="rId4" Type="http://schemas.openxmlformats.org/officeDocument/2006/relationships/oleObject" Target="../embeddings/oleObject529.bin"/></Relationships>
</file>

<file path=ppt/slides/_rels/slide166.xml.rels><?xml version="1.0" encoding="UTF-8" standalone="yes"?>
<Relationships xmlns="http://schemas.openxmlformats.org/package/2006/relationships"><Relationship Id="rId8" Type="http://schemas.openxmlformats.org/officeDocument/2006/relationships/oleObject" Target="../embeddings/oleObject538.bin"/><Relationship Id="rId3" Type="http://schemas.openxmlformats.org/officeDocument/2006/relationships/notesSlide" Target="../notesSlides/notesSlide134.xml"/><Relationship Id="rId7" Type="http://schemas.openxmlformats.org/officeDocument/2006/relationships/oleObject" Target="../embeddings/oleObject537.bin"/><Relationship Id="rId2" Type="http://schemas.openxmlformats.org/officeDocument/2006/relationships/slideLayout" Target="../slideLayouts/slideLayout2.xml"/><Relationship Id="rId1" Type="http://schemas.openxmlformats.org/officeDocument/2006/relationships/vmlDrawing" Target="../drawings/vmlDrawing129.vml"/><Relationship Id="rId6" Type="http://schemas.openxmlformats.org/officeDocument/2006/relationships/oleObject" Target="../embeddings/oleObject536.bin"/><Relationship Id="rId5" Type="http://schemas.openxmlformats.org/officeDocument/2006/relationships/oleObject" Target="../embeddings/oleObject535.bin"/><Relationship Id="rId4" Type="http://schemas.openxmlformats.org/officeDocument/2006/relationships/oleObject" Target="../embeddings/oleObject534.bin"/><Relationship Id="rId9" Type="http://schemas.openxmlformats.org/officeDocument/2006/relationships/oleObject" Target="../embeddings/oleObject539.bin"/></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135.xml"/><Relationship Id="rId7" Type="http://schemas.openxmlformats.org/officeDocument/2006/relationships/oleObject" Target="../embeddings/oleObject543.bin"/><Relationship Id="rId2" Type="http://schemas.openxmlformats.org/officeDocument/2006/relationships/slideLayout" Target="../slideLayouts/slideLayout2.xml"/><Relationship Id="rId1" Type="http://schemas.openxmlformats.org/officeDocument/2006/relationships/vmlDrawing" Target="../drawings/vmlDrawing130.vml"/><Relationship Id="rId6" Type="http://schemas.openxmlformats.org/officeDocument/2006/relationships/oleObject" Target="../embeddings/oleObject542.bin"/><Relationship Id="rId5" Type="http://schemas.openxmlformats.org/officeDocument/2006/relationships/oleObject" Target="../embeddings/oleObject541.bin"/><Relationship Id="rId4" Type="http://schemas.openxmlformats.org/officeDocument/2006/relationships/oleObject" Target="../embeddings/oleObject540.bin"/></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36.xml"/><Relationship Id="rId7" Type="http://schemas.openxmlformats.org/officeDocument/2006/relationships/oleObject" Target="../embeddings/oleObject547.bin"/><Relationship Id="rId2" Type="http://schemas.openxmlformats.org/officeDocument/2006/relationships/slideLayout" Target="../slideLayouts/slideLayout2.xml"/><Relationship Id="rId1" Type="http://schemas.openxmlformats.org/officeDocument/2006/relationships/vmlDrawing" Target="../drawings/vmlDrawing131.vml"/><Relationship Id="rId6" Type="http://schemas.openxmlformats.org/officeDocument/2006/relationships/oleObject" Target="../embeddings/oleObject546.bin"/><Relationship Id="rId5" Type="http://schemas.openxmlformats.org/officeDocument/2006/relationships/oleObject" Target="../embeddings/oleObject545.bin"/><Relationship Id="rId4" Type="http://schemas.openxmlformats.org/officeDocument/2006/relationships/oleObject" Target="../embeddings/oleObject544.bin"/></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37.xml"/><Relationship Id="rId7" Type="http://schemas.openxmlformats.org/officeDocument/2006/relationships/oleObject" Target="../embeddings/oleObject550.bin"/><Relationship Id="rId2" Type="http://schemas.openxmlformats.org/officeDocument/2006/relationships/slideLayout" Target="../slideLayouts/slideLayout2.xml"/><Relationship Id="rId1" Type="http://schemas.openxmlformats.org/officeDocument/2006/relationships/vmlDrawing" Target="../drawings/vmlDrawing132.vml"/><Relationship Id="rId6" Type="http://schemas.openxmlformats.org/officeDocument/2006/relationships/oleObject" Target="../embeddings/oleObject549.bin"/><Relationship Id="rId5" Type="http://schemas.openxmlformats.org/officeDocument/2006/relationships/oleObject" Target="../embeddings/oleObject548.bin"/><Relationship Id="rId4" Type="http://schemas.openxmlformats.org/officeDocument/2006/relationships/audio" Target="../media/audio3.wav"/></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audio" Target="../media/audio1.wav"/></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vmlDrawing" Target="../drawings/vmlDrawing133.vml"/><Relationship Id="rId5" Type="http://schemas.openxmlformats.org/officeDocument/2006/relationships/oleObject" Target="../embeddings/oleObject552.bin"/><Relationship Id="rId4" Type="http://schemas.openxmlformats.org/officeDocument/2006/relationships/oleObject" Target="../embeddings/oleObject551.bin"/></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2.xml"/><Relationship Id="rId1" Type="http://schemas.openxmlformats.org/officeDocument/2006/relationships/vmlDrawing" Target="../drawings/vmlDrawing134.vml"/><Relationship Id="rId6" Type="http://schemas.openxmlformats.org/officeDocument/2006/relationships/oleObject" Target="../embeddings/oleObject555.bin"/><Relationship Id="rId5" Type="http://schemas.openxmlformats.org/officeDocument/2006/relationships/oleObject" Target="../embeddings/oleObject554.bin"/><Relationship Id="rId4" Type="http://schemas.openxmlformats.org/officeDocument/2006/relationships/oleObject" Target="../embeddings/oleObject553.bin"/></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oleObject" Target="../embeddings/oleObject556.bin"/><Relationship Id="rId2" Type="http://schemas.openxmlformats.org/officeDocument/2006/relationships/slideLayout" Target="../slideLayouts/slideLayout7.xml"/><Relationship Id="rId1" Type="http://schemas.openxmlformats.org/officeDocument/2006/relationships/vmlDrawing" Target="../drawings/vmlDrawing135.vml"/><Relationship Id="rId6" Type="http://schemas.openxmlformats.org/officeDocument/2006/relationships/slide" Target="slide111.xml"/><Relationship Id="rId5" Type="http://schemas.openxmlformats.org/officeDocument/2006/relationships/oleObject" Target="../embeddings/oleObject558.bin"/><Relationship Id="rId4" Type="http://schemas.openxmlformats.org/officeDocument/2006/relationships/oleObject" Target="../embeddings/oleObject557.bin"/></Relationships>
</file>

<file path=ppt/slides/_rels/slide174.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7.xml"/><Relationship Id="rId1" Type="http://schemas.openxmlformats.org/officeDocument/2006/relationships/vmlDrawing" Target="../drawings/vmlDrawing136.vml"/><Relationship Id="rId5" Type="http://schemas.openxmlformats.org/officeDocument/2006/relationships/oleObject" Target="../embeddings/oleObject560.bin"/><Relationship Id="rId4" Type="http://schemas.openxmlformats.org/officeDocument/2006/relationships/oleObject" Target="../embeddings/oleObject559.bin"/></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oleObject" Target="../embeddings/oleObject571.bin"/><Relationship Id="rId2" Type="http://schemas.openxmlformats.org/officeDocument/2006/relationships/slideLayout" Target="../slideLayouts/slideLayout4.xml"/><Relationship Id="rId1" Type="http://schemas.openxmlformats.org/officeDocument/2006/relationships/vmlDrawing" Target="../drawings/vmlDrawing139.vml"/></Relationships>
</file>

<file path=ppt/slides/_rels/slide178.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7.xml"/><Relationship Id="rId1" Type="http://schemas.openxmlformats.org/officeDocument/2006/relationships/vmlDrawing" Target="../drawings/vmlDrawing140.vml"/><Relationship Id="rId5" Type="http://schemas.openxmlformats.org/officeDocument/2006/relationships/oleObject" Target="../embeddings/oleObject572.bin"/><Relationship Id="rId4" Type="http://schemas.openxmlformats.org/officeDocument/2006/relationships/audio" Target="../media/audio4.wav"/></Relationships>
</file>

<file path=ppt/slides/_rels/slide179.xml.rels><?xml version="1.0" encoding="UTF-8" standalone="yes"?>
<Relationships xmlns="http://schemas.openxmlformats.org/package/2006/relationships"><Relationship Id="rId3" Type="http://schemas.openxmlformats.org/officeDocument/2006/relationships/oleObject" Target="../embeddings/oleObject573.bin"/><Relationship Id="rId7" Type="http://schemas.openxmlformats.org/officeDocument/2006/relationships/oleObject" Target="../embeddings/oleObject577.bin"/><Relationship Id="rId2" Type="http://schemas.openxmlformats.org/officeDocument/2006/relationships/slideLayout" Target="../slideLayouts/slideLayout7.xml"/><Relationship Id="rId1" Type="http://schemas.openxmlformats.org/officeDocument/2006/relationships/vmlDrawing" Target="../drawings/vmlDrawing141.vml"/><Relationship Id="rId6" Type="http://schemas.openxmlformats.org/officeDocument/2006/relationships/oleObject" Target="../embeddings/oleObject576.bin"/><Relationship Id="rId5" Type="http://schemas.openxmlformats.org/officeDocument/2006/relationships/oleObject" Target="../embeddings/oleObject575.bin"/><Relationship Id="rId4" Type="http://schemas.openxmlformats.org/officeDocument/2006/relationships/oleObject" Target="../embeddings/oleObject57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180.xml.rels><?xml version="1.0" encoding="UTF-8" standalone="yes"?>
<Relationships xmlns="http://schemas.openxmlformats.org/package/2006/relationships"><Relationship Id="rId3" Type="http://schemas.openxmlformats.org/officeDocument/2006/relationships/oleObject" Target="../embeddings/oleObject578.bin"/><Relationship Id="rId2" Type="http://schemas.openxmlformats.org/officeDocument/2006/relationships/slideLayout" Target="../slideLayouts/slideLayout7.xml"/><Relationship Id="rId1" Type="http://schemas.openxmlformats.org/officeDocument/2006/relationships/vmlDrawing" Target="../drawings/vmlDrawing142.vml"/><Relationship Id="rId4" Type="http://schemas.openxmlformats.org/officeDocument/2006/relationships/oleObject" Target="../embeddings/oleObject579.bin"/></Relationships>
</file>

<file path=ppt/slides/_rels/slide181.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3" Type="http://schemas.openxmlformats.org/officeDocument/2006/relationships/oleObject" Target="../embeddings/oleObject580.bin"/><Relationship Id="rId2" Type="http://schemas.openxmlformats.org/officeDocument/2006/relationships/slideLayout" Target="../slideLayouts/slideLayout2.xml"/><Relationship Id="rId1" Type="http://schemas.openxmlformats.org/officeDocument/2006/relationships/vmlDrawing" Target="../drawings/vmlDrawing143.v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audio" Target="../media/audio2.wav"/></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audio" Target="../media/audio1.wav"/></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20.xml"/><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 Id="rId9" Type="http://schemas.openxmlformats.org/officeDocument/2006/relationships/oleObject" Target="../embeddings/oleObject32.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21.xml"/><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5.bin"/><Relationship Id="rId5" Type="http://schemas.openxmlformats.org/officeDocument/2006/relationships/oleObject" Target="../embeddings/oleObject34.bin"/><Relationship Id="rId10" Type="http://schemas.openxmlformats.org/officeDocument/2006/relationships/oleObject" Target="../embeddings/oleObject39.bin"/><Relationship Id="rId4" Type="http://schemas.openxmlformats.org/officeDocument/2006/relationships/oleObject" Target="../embeddings/oleObject33.bin"/><Relationship Id="rId9" Type="http://schemas.openxmlformats.org/officeDocument/2006/relationships/oleObject" Target="../embeddings/oleObject38.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25.xml"/><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6.bin"/><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oleObject" Target="../embeddings/oleObject1.bin"/><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51.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32.xml"/><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notesSlide" Target="../notesSlides/notesSlide35.xml"/><Relationship Id="rId7"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2.bin"/><Relationship Id="rId5" Type="http://schemas.openxmlformats.org/officeDocument/2006/relationships/oleObject" Target="../embeddings/oleObject61.bin"/><Relationship Id="rId4" Type="http://schemas.openxmlformats.org/officeDocument/2006/relationships/oleObject" Target="../embeddings/oleObject60.bin"/></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67.bin"/><Relationship Id="rId5" Type="http://schemas.openxmlformats.org/officeDocument/2006/relationships/oleObject" Target="../embeddings/oleObject66.bin"/><Relationship Id="rId4" Type="http://schemas.openxmlformats.org/officeDocument/2006/relationships/oleObject" Target="../embeddings/oleObject65.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71.bin"/><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4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notesSlide" Target="../notesSlides/notesSlide39.xml"/><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74.bin"/><Relationship Id="rId5" Type="http://schemas.openxmlformats.org/officeDocument/2006/relationships/oleObject" Target="../embeddings/oleObject73.bin"/><Relationship Id="rId4" Type="http://schemas.openxmlformats.org/officeDocument/2006/relationships/oleObject" Target="../embeddings/oleObject72.bin"/><Relationship Id="rId9" Type="http://schemas.openxmlformats.org/officeDocument/2006/relationships/oleObject" Target="../embeddings/oleObject77.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8.bin"/><Relationship Id="rId7"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81.bin"/><Relationship Id="rId5" Type="http://schemas.openxmlformats.org/officeDocument/2006/relationships/oleObject" Target="../embeddings/oleObject80.bin"/><Relationship Id="rId4" Type="http://schemas.openxmlformats.org/officeDocument/2006/relationships/oleObject" Target="../embeddings/oleObject79.bin"/></Relationships>
</file>

<file path=ppt/slides/_rels/slide46.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jpeg"/><Relationship Id="rId1" Type="http://schemas.openxmlformats.org/officeDocument/2006/relationships/slideLayout" Target="../slideLayouts/slideLayout7.xml"/><Relationship Id="rId6" Type="http://schemas.openxmlformats.org/officeDocument/2006/relationships/image" Target="../media/image94.jpeg"/><Relationship Id="rId5" Type="http://schemas.openxmlformats.org/officeDocument/2006/relationships/image" Target="../media/image93.png"/><Relationship Id="rId4" Type="http://schemas.openxmlformats.org/officeDocument/2006/relationships/image" Target="../media/image92.png"/><Relationship Id="rId9" Type="http://schemas.openxmlformats.org/officeDocument/2006/relationships/image" Target="../media/image97.png"/></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notesSlide" Target="../notesSlides/notesSlide41.xml"/><Relationship Id="rId7"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85.bin"/><Relationship Id="rId5" Type="http://schemas.openxmlformats.org/officeDocument/2006/relationships/oleObject" Target="../embeddings/oleObject84.bin"/><Relationship Id="rId4" Type="http://schemas.openxmlformats.org/officeDocument/2006/relationships/oleObject" Target="../embeddings/oleObject83.bin"/><Relationship Id="rId9" Type="http://schemas.openxmlformats.org/officeDocument/2006/relationships/oleObject" Target="../embeddings/oleObject88.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notesSlide" Target="../notesSlides/notesSlide44.xml"/><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91.bin"/><Relationship Id="rId5" Type="http://schemas.openxmlformats.org/officeDocument/2006/relationships/oleObject" Target="../embeddings/oleObject90.bin"/><Relationship Id="rId4" Type="http://schemas.openxmlformats.org/officeDocument/2006/relationships/oleObject" Target="../embeddings/oleObject89.bin"/></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Documents%20and%20Settings\xuyajing\&#26700;&#38754;\&#27010;&#29575;&#32479;&#35745;&#35838;&#20214;(07&#24180;3&#26376;25)\&#31532;2&#31456;\2-2&#27850;&#26494;&#20998;&#24067;&#36924;&#36817;&#20108;&#39033;&#20998;&#24067;.wmv" TargetMode="External"/><Relationship Id="rId1" Type="http://schemas.openxmlformats.org/officeDocument/2006/relationships/vmlDrawing" Target="../drawings/vmlDrawing28.vml"/><Relationship Id="rId6" Type="http://schemas.openxmlformats.org/officeDocument/2006/relationships/oleObject" Target="../embeddings/oleObject94.bin"/><Relationship Id="rId5" Type="http://schemas.openxmlformats.org/officeDocument/2006/relationships/image" Target="../media/image114.png"/><Relationship Id="rId4"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notesSlide" Target="../notesSlides/notesSlide47.xml"/><Relationship Id="rId7"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oleObject" Target="../embeddings/oleObject95.bin"/><Relationship Id="rId9" Type="http://schemas.openxmlformats.org/officeDocument/2006/relationships/oleObject" Target="../embeddings/oleObject100.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oleObject" Target="../embeddings/oleObject102.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03.bin"/><Relationship Id="rId7"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06.bin"/><Relationship Id="rId5" Type="http://schemas.openxmlformats.org/officeDocument/2006/relationships/oleObject" Target="../embeddings/oleObject105.bin"/><Relationship Id="rId4" Type="http://schemas.openxmlformats.org/officeDocument/2006/relationships/oleObject" Target="../embeddings/oleObject104.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11.bin"/><Relationship Id="rId5" Type="http://schemas.openxmlformats.org/officeDocument/2006/relationships/oleObject" Target="../embeddings/oleObject110.bin"/><Relationship Id="rId4" Type="http://schemas.openxmlformats.org/officeDocument/2006/relationships/oleObject" Target="../embeddings/oleObject109.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15.bin"/><Relationship Id="rId5" Type="http://schemas.openxmlformats.org/officeDocument/2006/relationships/oleObject" Target="../embeddings/oleObject114.bin"/><Relationship Id="rId4" Type="http://schemas.openxmlformats.org/officeDocument/2006/relationships/oleObject" Target="../embeddings/oleObject113.bin"/></Relationships>
</file>

<file path=ppt/slides/_rels/slide59.xml.rels><?xml version="1.0" encoding="UTF-8" standalone="yes"?>
<Relationships xmlns="http://schemas.openxmlformats.org/package/2006/relationships"><Relationship Id="rId8" Type="http://schemas.openxmlformats.org/officeDocument/2006/relationships/image" Target="../media/image141.jpeg"/><Relationship Id="rId3" Type="http://schemas.openxmlformats.org/officeDocument/2006/relationships/image" Target="../media/image137.png"/><Relationship Id="rId7" Type="http://schemas.openxmlformats.org/officeDocument/2006/relationships/image" Target="../media/image140.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39.jpeg"/><Relationship Id="rId5" Type="http://schemas.openxmlformats.org/officeDocument/2006/relationships/image" Target="../media/image138.jpeg"/><Relationship Id="rId4" Type="http://schemas.openxmlformats.org/officeDocument/2006/relationships/oleObject" Target="../embeddings/oleObject116.bin"/><Relationship Id="rId9" Type="http://schemas.openxmlformats.org/officeDocument/2006/relationships/image" Target="../media/image142.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35.v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23.bin"/><Relationship Id="rId3" Type="http://schemas.openxmlformats.org/officeDocument/2006/relationships/oleObject" Target="../embeddings/oleObject118.bin"/><Relationship Id="rId7" Type="http://schemas.openxmlformats.org/officeDocument/2006/relationships/oleObject" Target="../embeddings/oleObject122.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21.bin"/><Relationship Id="rId5" Type="http://schemas.openxmlformats.org/officeDocument/2006/relationships/oleObject" Target="../embeddings/oleObject120.bin"/><Relationship Id="rId4" Type="http://schemas.openxmlformats.org/officeDocument/2006/relationships/oleObject" Target="../embeddings/oleObject119.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oleObject" Target="../embeddings/oleObject124.bin"/><Relationship Id="rId7" Type="http://schemas.openxmlformats.org/officeDocument/2006/relationships/oleObject" Target="../embeddings/oleObject128.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27.bin"/><Relationship Id="rId5" Type="http://schemas.openxmlformats.org/officeDocument/2006/relationships/oleObject" Target="../embeddings/oleObject126.bin"/><Relationship Id="rId4" Type="http://schemas.openxmlformats.org/officeDocument/2006/relationships/oleObject" Target="../embeddings/oleObject125.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image" Target="../media/image160.png"/><Relationship Id="rId7"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31.bin"/><Relationship Id="rId5" Type="http://schemas.openxmlformats.org/officeDocument/2006/relationships/oleObject" Target="../embeddings/oleObject130.bin"/><Relationship Id="rId4" Type="http://schemas.openxmlformats.org/officeDocument/2006/relationships/image" Target="../media/image161.png"/></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38.bin"/><Relationship Id="rId3" Type="http://schemas.openxmlformats.org/officeDocument/2006/relationships/notesSlide" Target="../notesSlides/notesSlide48.xml"/><Relationship Id="rId7" Type="http://schemas.openxmlformats.org/officeDocument/2006/relationships/oleObject" Target="../embeddings/oleObject137.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136.bin"/><Relationship Id="rId5" Type="http://schemas.openxmlformats.org/officeDocument/2006/relationships/oleObject" Target="../embeddings/oleObject135.bin"/><Relationship Id="rId4" Type="http://schemas.openxmlformats.org/officeDocument/2006/relationships/oleObject" Target="../embeddings/oleObject134.bin"/><Relationship Id="rId9" Type="http://schemas.openxmlformats.org/officeDocument/2006/relationships/oleObject" Target="../embeddings/oleObject139.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oleObject" Target="../embeddings/oleObject143.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42.bin"/><Relationship Id="rId5" Type="http://schemas.openxmlformats.org/officeDocument/2006/relationships/oleObject" Target="../embeddings/oleObject141.bin"/><Relationship Id="rId4" Type="http://schemas.openxmlformats.org/officeDocument/2006/relationships/oleObject" Target="../embeddings/oleObject140.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146.bin"/><Relationship Id="rId5" Type="http://schemas.openxmlformats.org/officeDocument/2006/relationships/oleObject" Target="../embeddings/oleObject145.bin"/><Relationship Id="rId4" Type="http://schemas.openxmlformats.org/officeDocument/2006/relationships/oleObject" Target="../embeddings/oleObject144.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51.bin"/><Relationship Id="rId3" Type="http://schemas.openxmlformats.org/officeDocument/2006/relationships/notesSlide" Target="../notesSlides/notesSlide52.xml"/><Relationship Id="rId7" Type="http://schemas.openxmlformats.org/officeDocument/2006/relationships/oleObject" Target="../embeddings/oleObject150.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149.bin"/><Relationship Id="rId5" Type="http://schemas.openxmlformats.org/officeDocument/2006/relationships/oleObject" Target="../embeddings/oleObject148.bin"/><Relationship Id="rId10" Type="http://schemas.openxmlformats.org/officeDocument/2006/relationships/oleObject" Target="../embeddings/oleObject153.bin"/><Relationship Id="rId4" Type="http://schemas.openxmlformats.org/officeDocument/2006/relationships/oleObject" Target="../embeddings/oleObject147.bin"/><Relationship Id="rId9" Type="http://schemas.openxmlformats.org/officeDocument/2006/relationships/oleObject" Target="../embeddings/oleObject15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156.bin"/><Relationship Id="rId5" Type="http://schemas.openxmlformats.org/officeDocument/2006/relationships/oleObject" Target="../embeddings/oleObject155.bin"/><Relationship Id="rId4" Type="http://schemas.openxmlformats.org/officeDocument/2006/relationships/oleObject" Target="../embeddings/oleObject154.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oleObject" Target="../embeddings/oleObject166.bin"/><Relationship Id="rId3" Type="http://schemas.openxmlformats.org/officeDocument/2006/relationships/notesSlide" Target="../notesSlides/notesSlide54.xml"/><Relationship Id="rId7" Type="http://schemas.openxmlformats.org/officeDocument/2006/relationships/oleObject" Target="../embeddings/oleObject160.bin"/><Relationship Id="rId12" Type="http://schemas.openxmlformats.org/officeDocument/2006/relationships/oleObject" Target="../embeddings/oleObject165.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159.bin"/><Relationship Id="rId11" Type="http://schemas.openxmlformats.org/officeDocument/2006/relationships/oleObject" Target="../embeddings/oleObject164.bin"/><Relationship Id="rId5" Type="http://schemas.openxmlformats.org/officeDocument/2006/relationships/oleObject" Target="../embeddings/oleObject158.bin"/><Relationship Id="rId10" Type="http://schemas.openxmlformats.org/officeDocument/2006/relationships/oleObject" Target="../embeddings/oleObject163.bin"/><Relationship Id="rId4" Type="http://schemas.openxmlformats.org/officeDocument/2006/relationships/oleObject" Target="../embeddings/oleObject157.bin"/><Relationship Id="rId9" Type="http://schemas.openxmlformats.org/officeDocument/2006/relationships/oleObject" Target="../embeddings/oleObject162.bin"/><Relationship Id="rId14" Type="http://schemas.openxmlformats.org/officeDocument/2006/relationships/oleObject" Target="../embeddings/oleObject167.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72.bin"/><Relationship Id="rId3" Type="http://schemas.openxmlformats.org/officeDocument/2006/relationships/notesSlide" Target="../notesSlides/notesSlide55.xml"/><Relationship Id="rId7" Type="http://schemas.openxmlformats.org/officeDocument/2006/relationships/oleObject" Target="../embeddings/oleObject171.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170.bin"/><Relationship Id="rId11" Type="http://schemas.openxmlformats.org/officeDocument/2006/relationships/oleObject" Target="../embeddings/oleObject175.bin"/><Relationship Id="rId5" Type="http://schemas.openxmlformats.org/officeDocument/2006/relationships/oleObject" Target="../embeddings/oleObject169.bin"/><Relationship Id="rId10" Type="http://schemas.openxmlformats.org/officeDocument/2006/relationships/oleObject" Target="../embeddings/oleObject174.bin"/><Relationship Id="rId4" Type="http://schemas.openxmlformats.org/officeDocument/2006/relationships/oleObject" Target="../embeddings/oleObject168.bin"/><Relationship Id="rId9" Type="http://schemas.openxmlformats.org/officeDocument/2006/relationships/oleObject" Target="../embeddings/oleObject173.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oleObject" Target="../embeddings/oleObject179.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178.bin"/><Relationship Id="rId5" Type="http://schemas.openxmlformats.org/officeDocument/2006/relationships/oleObject" Target="../embeddings/oleObject177.bin"/><Relationship Id="rId4" Type="http://schemas.openxmlformats.org/officeDocument/2006/relationships/oleObject" Target="../embeddings/oleObject176.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184.bin"/><Relationship Id="rId3" Type="http://schemas.openxmlformats.org/officeDocument/2006/relationships/notesSlide" Target="../notesSlides/notesSlide57.xml"/><Relationship Id="rId7" Type="http://schemas.openxmlformats.org/officeDocument/2006/relationships/oleObject" Target="../embeddings/oleObject183.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182.bin"/><Relationship Id="rId5" Type="http://schemas.openxmlformats.org/officeDocument/2006/relationships/oleObject" Target="../embeddings/oleObject181.bin"/><Relationship Id="rId4" Type="http://schemas.openxmlformats.org/officeDocument/2006/relationships/oleObject" Target="../embeddings/oleObject180.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189.bin"/><Relationship Id="rId3" Type="http://schemas.openxmlformats.org/officeDocument/2006/relationships/notesSlide" Target="../notesSlides/notesSlide58.xml"/><Relationship Id="rId7" Type="http://schemas.openxmlformats.org/officeDocument/2006/relationships/oleObject" Target="../embeddings/oleObject188.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oleObject" Target="../embeddings/oleObject187.bin"/><Relationship Id="rId5" Type="http://schemas.openxmlformats.org/officeDocument/2006/relationships/oleObject" Target="../embeddings/oleObject186.bin"/><Relationship Id="rId4" Type="http://schemas.openxmlformats.org/officeDocument/2006/relationships/oleObject" Target="../embeddings/oleObject185.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49.vml"/><Relationship Id="rId5" Type="http://schemas.openxmlformats.org/officeDocument/2006/relationships/oleObject" Target="../embeddings/oleObject191.bin"/><Relationship Id="rId4" Type="http://schemas.openxmlformats.org/officeDocument/2006/relationships/oleObject" Target="../embeddings/oleObject190.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196.bin"/><Relationship Id="rId3" Type="http://schemas.openxmlformats.org/officeDocument/2006/relationships/notesSlide" Target="../notesSlides/notesSlide60.xml"/><Relationship Id="rId7" Type="http://schemas.openxmlformats.org/officeDocument/2006/relationships/oleObject" Target="../embeddings/oleObject195.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194.bin"/><Relationship Id="rId5" Type="http://schemas.openxmlformats.org/officeDocument/2006/relationships/oleObject" Target="../embeddings/oleObject193.bin"/><Relationship Id="rId4" Type="http://schemas.openxmlformats.org/officeDocument/2006/relationships/oleObject" Target="../embeddings/oleObject192.bin"/><Relationship Id="rId9" Type="http://schemas.openxmlformats.org/officeDocument/2006/relationships/oleObject" Target="../embeddings/oleObject197.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202.bin"/><Relationship Id="rId3" Type="http://schemas.openxmlformats.org/officeDocument/2006/relationships/notesSlide" Target="../notesSlides/notesSlide61.xml"/><Relationship Id="rId7" Type="http://schemas.openxmlformats.org/officeDocument/2006/relationships/oleObject" Target="../embeddings/oleObject201.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oleObject" Target="../embeddings/oleObject200.bin"/><Relationship Id="rId5" Type="http://schemas.openxmlformats.org/officeDocument/2006/relationships/oleObject" Target="../embeddings/oleObject199.bin"/><Relationship Id="rId10" Type="http://schemas.openxmlformats.org/officeDocument/2006/relationships/oleObject" Target="../embeddings/oleObject204.bin"/><Relationship Id="rId4" Type="http://schemas.openxmlformats.org/officeDocument/2006/relationships/oleObject" Target="../embeddings/oleObject198.bin"/><Relationship Id="rId9" Type="http://schemas.openxmlformats.org/officeDocument/2006/relationships/oleObject" Target="../embeddings/oleObject203.bin"/></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209.bin"/><Relationship Id="rId3" Type="http://schemas.openxmlformats.org/officeDocument/2006/relationships/notesSlide" Target="../notesSlides/notesSlide62.xml"/><Relationship Id="rId7" Type="http://schemas.openxmlformats.org/officeDocument/2006/relationships/oleObject" Target="../embeddings/oleObject208.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207.bin"/><Relationship Id="rId11" Type="http://schemas.openxmlformats.org/officeDocument/2006/relationships/oleObject" Target="../embeddings/oleObject212.bin"/><Relationship Id="rId5" Type="http://schemas.openxmlformats.org/officeDocument/2006/relationships/oleObject" Target="../embeddings/oleObject206.bin"/><Relationship Id="rId10" Type="http://schemas.openxmlformats.org/officeDocument/2006/relationships/oleObject" Target="../embeddings/oleObject211.bin"/><Relationship Id="rId4" Type="http://schemas.openxmlformats.org/officeDocument/2006/relationships/oleObject" Target="../embeddings/oleObject205.bin"/><Relationship Id="rId9" Type="http://schemas.openxmlformats.org/officeDocument/2006/relationships/oleObject" Target="../embeddings/oleObject210.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oleObject" Target="../embeddings/oleObject216.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oleObject" Target="../embeddings/oleObject215.bin"/><Relationship Id="rId5" Type="http://schemas.openxmlformats.org/officeDocument/2006/relationships/oleObject" Target="../embeddings/oleObject214.bin"/><Relationship Id="rId4" Type="http://schemas.openxmlformats.org/officeDocument/2006/relationships/oleObject" Target="../embeddings/oleObject213.bin"/></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221.bin"/><Relationship Id="rId13" Type="http://schemas.openxmlformats.org/officeDocument/2006/relationships/oleObject" Target="../embeddings/oleObject226.bin"/><Relationship Id="rId3" Type="http://schemas.openxmlformats.org/officeDocument/2006/relationships/notesSlide" Target="../notesSlides/notesSlide64.xml"/><Relationship Id="rId7" Type="http://schemas.openxmlformats.org/officeDocument/2006/relationships/oleObject" Target="../embeddings/oleObject220.bin"/><Relationship Id="rId12" Type="http://schemas.openxmlformats.org/officeDocument/2006/relationships/oleObject" Target="../embeddings/oleObject225.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oleObject" Target="../embeddings/oleObject219.bin"/><Relationship Id="rId11" Type="http://schemas.openxmlformats.org/officeDocument/2006/relationships/oleObject" Target="../embeddings/oleObject224.bin"/><Relationship Id="rId5" Type="http://schemas.openxmlformats.org/officeDocument/2006/relationships/oleObject" Target="../embeddings/oleObject218.bin"/><Relationship Id="rId10" Type="http://schemas.openxmlformats.org/officeDocument/2006/relationships/oleObject" Target="../embeddings/oleObject223.bin"/><Relationship Id="rId4" Type="http://schemas.openxmlformats.org/officeDocument/2006/relationships/oleObject" Target="../embeddings/oleObject217.bin"/><Relationship Id="rId9" Type="http://schemas.openxmlformats.org/officeDocument/2006/relationships/oleObject" Target="../embeddings/oleObject222.bin"/><Relationship Id="rId14" Type="http://schemas.openxmlformats.org/officeDocument/2006/relationships/oleObject" Target="../embeddings/oleObject227.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51.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oleObject" Target="../embeddings/oleObject230.bin"/><Relationship Id="rId5" Type="http://schemas.openxmlformats.org/officeDocument/2006/relationships/oleObject" Target="../embeddings/oleObject229.bin"/><Relationship Id="rId4" Type="http://schemas.openxmlformats.org/officeDocument/2006/relationships/oleObject" Target="../embeddings/oleObject228.bin"/></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235.bin"/><Relationship Id="rId3" Type="http://schemas.openxmlformats.org/officeDocument/2006/relationships/notesSlide" Target="../notesSlides/notesSlide69.xml"/><Relationship Id="rId7" Type="http://schemas.openxmlformats.org/officeDocument/2006/relationships/oleObject" Target="../embeddings/oleObject234.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oleObject" Target="../embeddings/oleObject233.bin"/><Relationship Id="rId5" Type="http://schemas.openxmlformats.org/officeDocument/2006/relationships/oleObject" Target="../embeddings/oleObject232.bin"/><Relationship Id="rId10" Type="http://schemas.openxmlformats.org/officeDocument/2006/relationships/oleObject" Target="../embeddings/oleObject237.bin"/><Relationship Id="rId4" Type="http://schemas.openxmlformats.org/officeDocument/2006/relationships/oleObject" Target="../embeddings/oleObject231.bin"/><Relationship Id="rId9" Type="http://schemas.openxmlformats.org/officeDocument/2006/relationships/oleObject" Target="../embeddings/oleObject236.bin"/></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242.bin"/><Relationship Id="rId3" Type="http://schemas.openxmlformats.org/officeDocument/2006/relationships/notesSlide" Target="../notesSlides/notesSlide70.xml"/><Relationship Id="rId7" Type="http://schemas.openxmlformats.org/officeDocument/2006/relationships/oleObject" Target="../embeddings/oleObject241.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oleObject" Target="../embeddings/oleObject240.bin"/><Relationship Id="rId11" Type="http://schemas.openxmlformats.org/officeDocument/2006/relationships/oleObject" Target="../embeddings/oleObject245.bin"/><Relationship Id="rId5" Type="http://schemas.openxmlformats.org/officeDocument/2006/relationships/oleObject" Target="../embeddings/oleObject239.bin"/><Relationship Id="rId10" Type="http://schemas.openxmlformats.org/officeDocument/2006/relationships/oleObject" Target="../embeddings/oleObject244.bin"/><Relationship Id="rId4" Type="http://schemas.openxmlformats.org/officeDocument/2006/relationships/oleObject" Target="../embeddings/oleObject238.bin"/><Relationship Id="rId9" Type="http://schemas.openxmlformats.org/officeDocument/2006/relationships/oleObject" Target="../embeddings/oleObject243.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58.vml"/><Relationship Id="rId5" Type="http://schemas.openxmlformats.org/officeDocument/2006/relationships/image" Target="../media/image268.png"/><Relationship Id="rId4" Type="http://schemas.openxmlformats.org/officeDocument/2006/relationships/oleObject" Target="../embeddings/oleObject246.bin"/></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251.bin"/><Relationship Id="rId3" Type="http://schemas.openxmlformats.org/officeDocument/2006/relationships/notesSlide" Target="../notesSlides/notesSlide72.xml"/><Relationship Id="rId7" Type="http://schemas.openxmlformats.org/officeDocument/2006/relationships/oleObject" Target="../embeddings/oleObject250.bin"/><Relationship Id="rId12" Type="http://schemas.openxmlformats.org/officeDocument/2006/relationships/oleObject" Target="../embeddings/oleObject255.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oleObject" Target="../embeddings/oleObject249.bin"/><Relationship Id="rId11" Type="http://schemas.openxmlformats.org/officeDocument/2006/relationships/oleObject" Target="../embeddings/oleObject254.bin"/><Relationship Id="rId5" Type="http://schemas.openxmlformats.org/officeDocument/2006/relationships/oleObject" Target="../embeddings/oleObject248.bin"/><Relationship Id="rId10" Type="http://schemas.openxmlformats.org/officeDocument/2006/relationships/oleObject" Target="../embeddings/oleObject253.bin"/><Relationship Id="rId4" Type="http://schemas.openxmlformats.org/officeDocument/2006/relationships/oleObject" Target="../embeddings/oleObject247.bin"/><Relationship Id="rId9" Type="http://schemas.openxmlformats.org/officeDocument/2006/relationships/oleObject" Target="../embeddings/oleObject25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3.xml"/><Relationship Id="rId7" Type="http://schemas.openxmlformats.org/officeDocument/2006/relationships/oleObject" Target="../embeddings/oleObject259.bin"/><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oleObject" Target="../embeddings/oleObject258.bin"/><Relationship Id="rId5" Type="http://schemas.openxmlformats.org/officeDocument/2006/relationships/oleObject" Target="../embeddings/oleObject257.bin"/><Relationship Id="rId4" Type="http://schemas.openxmlformats.org/officeDocument/2006/relationships/oleObject" Target="../embeddings/oleObject256.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61.vml"/><Relationship Id="rId5" Type="http://schemas.openxmlformats.org/officeDocument/2006/relationships/oleObject" Target="../embeddings/oleObject261.bin"/><Relationship Id="rId4" Type="http://schemas.openxmlformats.org/officeDocument/2006/relationships/oleObject" Target="../embeddings/oleObject260.bin"/></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266.bin"/><Relationship Id="rId3" Type="http://schemas.openxmlformats.org/officeDocument/2006/relationships/notesSlide" Target="../notesSlides/notesSlide76.xml"/><Relationship Id="rId7" Type="http://schemas.openxmlformats.org/officeDocument/2006/relationships/oleObject" Target="../embeddings/oleObject265.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oleObject" Target="../embeddings/oleObject264.bin"/><Relationship Id="rId5" Type="http://schemas.openxmlformats.org/officeDocument/2006/relationships/oleObject" Target="../embeddings/oleObject263.bin"/><Relationship Id="rId4" Type="http://schemas.openxmlformats.org/officeDocument/2006/relationships/oleObject" Target="../embeddings/oleObject262.bin"/></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oleObject" Target="../embeddings/oleObject269.bin"/><Relationship Id="rId5" Type="http://schemas.openxmlformats.org/officeDocument/2006/relationships/oleObject" Target="../embeddings/oleObject268.bin"/><Relationship Id="rId4" Type="http://schemas.openxmlformats.org/officeDocument/2006/relationships/oleObject" Target="../embeddings/oleObject267.bin"/></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vmlDrawing" Target="../drawings/vmlDrawing64.vml"/><Relationship Id="rId5" Type="http://schemas.openxmlformats.org/officeDocument/2006/relationships/image" Target="../media/image292.png"/><Relationship Id="rId4" Type="http://schemas.openxmlformats.org/officeDocument/2006/relationships/oleObject" Target="../embeddings/oleObject270.bin"/></Relationships>
</file>

<file path=ppt/slides/_rels/slide96.xml.rels><?xml version="1.0" encoding="UTF-8" standalone="yes"?>
<Relationships xmlns="http://schemas.openxmlformats.org/package/2006/relationships"><Relationship Id="rId3" Type="http://schemas.openxmlformats.org/officeDocument/2006/relationships/image" Target="../media/image295.png"/><Relationship Id="rId2" Type="http://schemas.openxmlformats.org/officeDocument/2006/relationships/slideLayout" Target="../slideLayouts/slideLayout7.xml"/><Relationship Id="rId1" Type="http://schemas.openxmlformats.org/officeDocument/2006/relationships/vmlDrawing" Target="../drawings/vmlDrawing65.vml"/><Relationship Id="rId5" Type="http://schemas.openxmlformats.org/officeDocument/2006/relationships/oleObject" Target="../embeddings/oleObject272.bin"/><Relationship Id="rId4" Type="http://schemas.openxmlformats.org/officeDocument/2006/relationships/oleObject" Target="../embeddings/oleObject271.bin"/></Relationships>
</file>

<file path=ppt/slides/_rels/slide97.xml.rels><?xml version="1.0" encoding="UTF-8" standalone="yes"?>
<Relationships xmlns="http://schemas.openxmlformats.org/package/2006/relationships"><Relationship Id="rId3" Type="http://schemas.openxmlformats.org/officeDocument/2006/relationships/image" Target="../media/image295.png"/><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oleObject" Target="../embeddings/oleObject275.bin"/><Relationship Id="rId5" Type="http://schemas.openxmlformats.org/officeDocument/2006/relationships/oleObject" Target="../embeddings/oleObject274.bin"/><Relationship Id="rId4" Type="http://schemas.openxmlformats.org/officeDocument/2006/relationships/oleObject" Target="../embeddings/oleObject273.bin"/></Relationships>
</file>

<file path=ppt/slides/_rels/slide98.xml.rels><?xml version="1.0" encoding="UTF-8" standalone="yes"?>
<Relationships xmlns="http://schemas.openxmlformats.org/package/2006/relationships"><Relationship Id="rId3" Type="http://schemas.openxmlformats.org/officeDocument/2006/relationships/image" Target="../media/image295.png"/><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oleObject" Target="../embeddings/oleObject278.bin"/><Relationship Id="rId5" Type="http://schemas.openxmlformats.org/officeDocument/2006/relationships/oleObject" Target="../embeddings/oleObject277.bin"/><Relationship Id="rId4" Type="http://schemas.openxmlformats.org/officeDocument/2006/relationships/oleObject" Target="../embeddings/oleObject276.bin"/></Relationships>
</file>

<file path=ppt/slides/_rels/slide99.xml.rels><?xml version="1.0" encoding="UTF-8" standalone="yes"?>
<Relationships xmlns="http://schemas.openxmlformats.org/package/2006/relationships"><Relationship Id="rId3" Type="http://schemas.openxmlformats.org/officeDocument/2006/relationships/image" Target="../media/image295.png"/><Relationship Id="rId2" Type="http://schemas.openxmlformats.org/officeDocument/2006/relationships/slideLayout" Target="../slideLayouts/slideLayout7.xml"/><Relationship Id="rId1" Type="http://schemas.openxmlformats.org/officeDocument/2006/relationships/vmlDrawing" Target="../drawings/vmlDrawing68.vml"/><Relationship Id="rId4" Type="http://schemas.openxmlformats.org/officeDocument/2006/relationships/oleObject" Target="../embeddings/oleObject279.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Text Box 1026"/>
          <p:cNvSpPr txBox="1">
            <a:spLocks noChangeArrowheads="1"/>
          </p:cNvSpPr>
          <p:nvPr/>
        </p:nvSpPr>
        <p:spPr bwMode="auto">
          <a:xfrm>
            <a:off x="395288" y="1844675"/>
            <a:ext cx="8353425" cy="1736725"/>
          </a:xfrm>
          <a:prstGeom prst="rect">
            <a:avLst/>
          </a:prstGeom>
          <a:noFill/>
          <a:ln w="9525">
            <a:noFill/>
            <a:miter lim="800000"/>
            <a:headEnd/>
            <a:tailEnd/>
          </a:ln>
          <a:effectLst/>
        </p:spPr>
        <p:txBody>
          <a:bodyPr>
            <a:spAutoFit/>
          </a:bodyPr>
          <a:lstStyle/>
          <a:p>
            <a:pPr algn="ctr"/>
            <a:r>
              <a:rPr kumimoji="0" lang="en-AU" altLang="zh-CN" sz="5400" b="1">
                <a:solidFill>
                  <a:srgbClr val="339933"/>
                </a:solidFill>
                <a:ea typeface="宋体" pitchFamily="2" charset="-122"/>
              </a:rPr>
              <a:t>Chapter 2</a:t>
            </a:r>
          </a:p>
          <a:p>
            <a:pPr algn="ctr"/>
            <a:r>
              <a:rPr kumimoji="0" lang="zh-CN" altLang="en-AU" sz="5400" b="1">
                <a:solidFill>
                  <a:schemeClr val="tx2"/>
                </a:solidFill>
                <a:ea typeface="宋体" pitchFamily="2" charset="-122"/>
              </a:rPr>
              <a:t>随机变量</a:t>
            </a:r>
            <a:r>
              <a:rPr kumimoji="0" lang="zh-CN" altLang="en-AU" sz="5400" b="1">
                <a:solidFill>
                  <a:srgbClr val="0000CC"/>
                </a:solidFill>
                <a:ea typeface="宋体" pitchFamily="2" charset="-122"/>
              </a:rPr>
              <a:t>及其</a:t>
            </a:r>
            <a:r>
              <a:rPr kumimoji="0" lang="zh-CN" altLang="en-AU" sz="5400" b="1">
                <a:solidFill>
                  <a:srgbClr val="FF0000"/>
                </a:solidFill>
                <a:ea typeface="宋体" pitchFamily="2" charset="-122"/>
              </a:rPr>
              <a:t>分布</a:t>
            </a:r>
            <a:endParaRPr lang="en-US" altLang="zh-CN" sz="5400" b="1">
              <a:solidFill>
                <a:srgbClr val="FF0000"/>
              </a:solidFill>
            </a:endParaRPr>
          </a:p>
        </p:txBody>
      </p:sp>
    </p:spTree>
  </p:cSld>
  <p:clrMapOvr>
    <a:masterClrMapping/>
  </p:clrMapOvr>
  <p:transition spd="slow">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97" name="Text Box 25"/>
          <p:cNvSpPr txBox="1">
            <a:spLocks noChangeArrowheads="1"/>
          </p:cNvSpPr>
          <p:nvPr/>
        </p:nvSpPr>
        <p:spPr bwMode="auto">
          <a:xfrm>
            <a:off x="1116013" y="1916113"/>
            <a:ext cx="7543800" cy="946150"/>
          </a:xfrm>
          <a:prstGeom prst="rect">
            <a:avLst/>
          </a:prstGeom>
          <a:noFill/>
          <a:ln w="9525">
            <a:noFill/>
            <a:miter lim="800000"/>
            <a:headEnd/>
            <a:tailEnd/>
          </a:ln>
          <a:effectLst/>
        </p:spPr>
        <p:txBody>
          <a:bodyPr>
            <a:spAutoFit/>
          </a:bodyPr>
          <a:lstStyle/>
          <a:p>
            <a:pPr>
              <a:spcBef>
                <a:spcPct val="50000"/>
              </a:spcBef>
            </a:pPr>
            <a:r>
              <a:rPr lang="zh-CN" altLang="en-US" b="1">
                <a:ea typeface="宋体" pitchFamily="2" charset="-122"/>
              </a:rPr>
              <a:t>这种对应关系在数学上理解为定义了一种</a:t>
            </a:r>
            <a:r>
              <a:rPr lang="zh-CN" altLang="en-US" b="1">
                <a:solidFill>
                  <a:srgbClr val="0000CC"/>
                </a:solidFill>
                <a:ea typeface="宋体" pitchFamily="2" charset="-122"/>
              </a:rPr>
              <a:t>实值、</a:t>
            </a:r>
            <a:r>
              <a:rPr lang="zh-CN" altLang="en-US" b="1">
                <a:solidFill>
                  <a:srgbClr val="FF0000"/>
                </a:solidFill>
                <a:ea typeface="宋体" pitchFamily="2" charset="-122"/>
              </a:rPr>
              <a:t>单值</a:t>
            </a:r>
            <a:r>
              <a:rPr lang="zh-CN" altLang="en-US" b="1">
                <a:ea typeface="宋体" pitchFamily="2" charset="-122"/>
              </a:rPr>
              <a:t>函数</a:t>
            </a:r>
            <a:r>
              <a:rPr lang="en-US" altLang="zh-CN" b="1">
                <a:ea typeface="宋体" pitchFamily="2" charset="-122"/>
              </a:rPr>
              <a:t>.</a:t>
            </a:r>
            <a:endParaRPr lang="en-US" altLang="zh-CN" b="1">
              <a:solidFill>
                <a:schemeClr val="accent2"/>
              </a:solidFill>
              <a:ea typeface="宋体" pitchFamily="2" charset="-122"/>
            </a:endParaRPr>
          </a:p>
        </p:txBody>
      </p:sp>
      <p:sp>
        <p:nvSpPr>
          <p:cNvPr id="924698" name="Rectangle 26"/>
          <p:cNvSpPr>
            <a:spLocks noChangeArrowheads="1"/>
          </p:cNvSpPr>
          <p:nvPr/>
        </p:nvSpPr>
        <p:spPr bwMode="auto">
          <a:xfrm>
            <a:off x="1271588" y="3305175"/>
            <a:ext cx="1752600" cy="1524000"/>
          </a:xfrm>
          <a:prstGeom prst="rect">
            <a:avLst/>
          </a:prstGeom>
          <a:solidFill>
            <a:srgbClr val="660033"/>
          </a:solidFill>
          <a:ln w="9525">
            <a:solidFill>
              <a:schemeClr val="tx1"/>
            </a:solidFill>
            <a:miter lim="800000"/>
            <a:headEnd/>
            <a:tailEnd/>
          </a:ln>
          <a:effectLst/>
        </p:spPr>
        <p:txBody>
          <a:bodyPr wrap="none" anchor="ctr"/>
          <a:lstStyle/>
          <a:p>
            <a:pPr algn="ctr"/>
            <a:r>
              <a:rPr lang="en-US" altLang="zh-CN" sz="3200" b="1" i="1">
                <a:solidFill>
                  <a:schemeClr val="accent2"/>
                </a:solidFill>
                <a:ea typeface="宋体" pitchFamily="2" charset="-122"/>
              </a:rPr>
              <a:t>e</a:t>
            </a:r>
            <a:r>
              <a:rPr lang="en-US" altLang="zh-CN" sz="3200" b="1">
                <a:solidFill>
                  <a:schemeClr val="tx2"/>
                </a:solidFill>
                <a:ea typeface="宋体" pitchFamily="2" charset="-122"/>
              </a:rPr>
              <a:t>.</a:t>
            </a:r>
            <a:endParaRPr lang="en-US" altLang="zh-CN" sz="3200" b="1">
              <a:solidFill>
                <a:schemeClr val="accent2"/>
              </a:solidFill>
              <a:ea typeface="宋体" pitchFamily="2" charset="-122"/>
            </a:endParaRPr>
          </a:p>
          <a:p>
            <a:pPr algn="ctr"/>
            <a:endParaRPr lang="zh-CN" altLang="en-US" sz="3200" b="1">
              <a:solidFill>
                <a:schemeClr val="accent2"/>
              </a:solidFill>
              <a:ea typeface="宋体" pitchFamily="2" charset="-122"/>
            </a:endParaRPr>
          </a:p>
        </p:txBody>
      </p:sp>
      <p:sp>
        <p:nvSpPr>
          <p:cNvPr id="924699" name="Line 27"/>
          <p:cNvSpPr>
            <a:spLocks noChangeShapeType="1"/>
          </p:cNvSpPr>
          <p:nvPr/>
        </p:nvSpPr>
        <p:spPr bwMode="auto">
          <a:xfrm>
            <a:off x="4167188" y="4600575"/>
            <a:ext cx="3886200" cy="0"/>
          </a:xfrm>
          <a:prstGeom prst="line">
            <a:avLst/>
          </a:prstGeom>
          <a:noFill/>
          <a:ln w="9525">
            <a:solidFill>
              <a:schemeClr val="tx1"/>
            </a:solidFill>
            <a:round/>
            <a:headEnd/>
            <a:tailEnd/>
          </a:ln>
          <a:effectLst/>
        </p:spPr>
        <p:txBody>
          <a:bodyPr wrap="none" anchor="ctr"/>
          <a:lstStyle/>
          <a:p>
            <a:endParaRPr lang="zh-CN" altLang="en-US"/>
          </a:p>
        </p:txBody>
      </p:sp>
      <p:sp>
        <p:nvSpPr>
          <p:cNvPr id="924700" name="Freeform 28"/>
          <p:cNvSpPr>
            <a:spLocks/>
          </p:cNvSpPr>
          <p:nvPr/>
        </p:nvSpPr>
        <p:spPr bwMode="auto">
          <a:xfrm>
            <a:off x="2262188" y="3914775"/>
            <a:ext cx="3962400" cy="685800"/>
          </a:xfrm>
          <a:custGeom>
            <a:avLst/>
            <a:gdLst/>
            <a:ahLst/>
            <a:cxnLst>
              <a:cxn ang="0">
                <a:pos x="0" y="0"/>
              </a:cxn>
              <a:cxn ang="0">
                <a:pos x="1824" y="96"/>
              </a:cxn>
              <a:cxn ang="0">
                <a:pos x="2544" y="288"/>
              </a:cxn>
            </a:cxnLst>
            <a:rect l="0" t="0" r="r" b="b"/>
            <a:pathLst>
              <a:path w="2544" h="288">
                <a:moveTo>
                  <a:pt x="0" y="0"/>
                </a:moveTo>
                <a:cubicBezTo>
                  <a:pt x="700" y="24"/>
                  <a:pt x="1400" y="48"/>
                  <a:pt x="1824" y="96"/>
                </a:cubicBezTo>
                <a:cubicBezTo>
                  <a:pt x="2248" y="144"/>
                  <a:pt x="2424" y="248"/>
                  <a:pt x="2544" y="288"/>
                </a:cubicBezTo>
              </a:path>
            </a:pathLst>
          </a:custGeom>
          <a:noFill/>
          <a:ln w="9525">
            <a:solidFill>
              <a:schemeClr val="tx1"/>
            </a:solidFill>
            <a:round/>
            <a:headEnd/>
            <a:tailEnd/>
          </a:ln>
          <a:effectLst/>
        </p:spPr>
        <p:txBody>
          <a:bodyPr wrap="none" anchor="ctr"/>
          <a:lstStyle/>
          <a:p>
            <a:endParaRPr lang="zh-CN" altLang="en-US"/>
          </a:p>
        </p:txBody>
      </p:sp>
      <p:sp>
        <p:nvSpPr>
          <p:cNvPr id="924701" name="Rectangle 29"/>
          <p:cNvSpPr>
            <a:spLocks noChangeArrowheads="1"/>
          </p:cNvSpPr>
          <p:nvPr/>
        </p:nvSpPr>
        <p:spPr bwMode="auto">
          <a:xfrm>
            <a:off x="5915025" y="3686175"/>
            <a:ext cx="906463" cy="579438"/>
          </a:xfrm>
          <a:prstGeom prst="rect">
            <a:avLst/>
          </a:prstGeom>
          <a:noFill/>
          <a:ln w="9525">
            <a:noFill/>
            <a:miter lim="800000"/>
            <a:headEnd/>
            <a:tailEnd/>
          </a:ln>
          <a:effectLst/>
        </p:spPr>
        <p:txBody>
          <a:bodyPr wrap="none">
            <a:spAutoFit/>
          </a:bodyPr>
          <a:lstStyle/>
          <a:p>
            <a:r>
              <a:rPr lang="en-US" altLang="zh-CN" sz="3200" b="1" i="1">
                <a:ea typeface="宋体" pitchFamily="2" charset="-122"/>
              </a:rPr>
              <a:t>X</a:t>
            </a:r>
            <a:r>
              <a:rPr lang="en-US" altLang="zh-CN" sz="3200" b="1">
                <a:ea typeface="宋体" pitchFamily="2" charset="-122"/>
              </a:rPr>
              <a:t>(</a:t>
            </a:r>
            <a:r>
              <a:rPr lang="en-US" altLang="zh-CN" sz="3200" b="1" i="1">
                <a:ea typeface="宋体" pitchFamily="2" charset="-122"/>
              </a:rPr>
              <a:t>e</a:t>
            </a:r>
            <a:r>
              <a:rPr lang="en-US" altLang="zh-CN" sz="3200" b="1">
                <a:ea typeface="宋体" pitchFamily="2" charset="-122"/>
              </a:rPr>
              <a:t>)</a:t>
            </a:r>
          </a:p>
        </p:txBody>
      </p:sp>
      <p:sp>
        <p:nvSpPr>
          <p:cNvPr id="924702" name="Line 30"/>
          <p:cNvSpPr>
            <a:spLocks noChangeShapeType="1"/>
          </p:cNvSpPr>
          <p:nvPr/>
        </p:nvSpPr>
        <p:spPr bwMode="auto">
          <a:xfrm>
            <a:off x="6224588" y="4143375"/>
            <a:ext cx="0" cy="457200"/>
          </a:xfrm>
          <a:prstGeom prst="line">
            <a:avLst/>
          </a:prstGeom>
          <a:noFill/>
          <a:ln w="9525">
            <a:solidFill>
              <a:schemeClr val="tx1"/>
            </a:solidFill>
            <a:round/>
            <a:headEnd/>
            <a:tailEnd type="triangle" w="med" len="med"/>
          </a:ln>
          <a:effectLst/>
        </p:spPr>
        <p:txBody>
          <a:bodyPr wrap="none" anchor="ctr"/>
          <a:lstStyle/>
          <a:p>
            <a:endParaRPr lang="zh-CN" altLang="en-US"/>
          </a:p>
        </p:txBody>
      </p:sp>
      <p:graphicFrame>
        <p:nvGraphicFramePr>
          <p:cNvPr id="924703" name="Object 31"/>
          <p:cNvGraphicFramePr>
            <a:graphicFrameLocks noChangeAspect="1"/>
          </p:cNvGraphicFramePr>
          <p:nvPr/>
        </p:nvGraphicFramePr>
        <p:xfrm>
          <a:off x="1270000" y="4316413"/>
          <a:ext cx="442913" cy="574675"/>
        </p:xfrm>
        <a:graphic>
          <a:graphicData uri="http://schemas.openxmlformats.org/presentationml/2006/ole">
            <p:oleObj spid="_x0000_s924703" name="公式" r:id="rId4" imgW="139680" imgH="177480" progId="Equation.3">
              <p:embed/>
            </p:oleObj>
          </a:graphicData>
        </a:graphic>
      </p:graphicFrame>
      <p:sp>
        <p:nvSpPr>
          <p:cNvPr id="924704" name="Line 32"/>
          <p:cNvSpPr>
            <a:spLocks noChangeShapeType="1"/>
          </p:cNvSpPr>
          <p:nvPr/>
        </p:nvSpPr>
        <p:spPr bwMode="auto">
          <a:xfrm>
            <a:off x="7900988" y="4600575"/>
            <a:ext cx="228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24705" name="Rectangle 33"/>
          <p:cNvSpPr>
            <a:spLocks noChangeArrowheads="1"/>
          </p:cNvSpPr>
          <p:nvPr/>
        </p:nvSpPr>
        <p:spPr bwMode="auto">
          <a:xfrm>
            <a:off x="8108950" y="4402138"/>
            <a:ext cx="455613" cy="579437"/>
          </a:xfrm>
          <a:prstGeom prst="rect">
            <a:avLst/>
          </a:prstGeom>
          <a:noFill/>
          <a:ln w="9525">
            <a:noFill/>
            <a:miter lim="800000"/>
            <a:headEnd/>
            <a:tailEnd/>
          </a:ln>
          <a:effectLst/>
        </p:spPr>
        <p:txBody>
          <a:bodyPr wrap="none">
            <a:spAutoFit/>
          </a:bodyPr>
          <a:lstStyle/>
          <a:p>
            <a:r>
              <a:rPr lang="en-US" altLang="zh-CN" sz="3200" b="1" i="1">
                <a:ea typeface="宋体" pitchFamily="2" charset="-122"/>
              </a:rPr>
              <a:t>R</a:t>
            </a:r>
            <a:endParaRPr lang="en-US" altLang="zh-CN" sz="3200" b="1">
              <a:ea typeface="宋体" pitchFamily="2" charset="-122"/>
            </a:endParaRPr>
          </a:p>
        </p:txBody>
      </p:sp>
      <p:sp>
        <p:nvSpPr>
          <p:cNvPr id="924707" name="Rectangle 35"/>
          <p:cNvSpPr>
            <a:spLocks noChangeArrowheads="1"/>
          </p:cNvSpPr>
          <p:nvPr/>
        </p:nvSpPr>
        <p:spPr bwMode="auto">
          <a:xfrm>
            <a:off x="1258888" y="663575"/>
            <a:ext cx="5797550" cy="762000"/>
          </a:xfrm>
          <a:prstGeom prst="rect">
            <a:avLst/>
          </a:prstGeom>
          <a:noFill/>
          <a:ln w="9525">
            <a:noFill/>
            <a:miter lim="800000"/>
            <a:headEnd/>
            <a:tailEnd/>
          </a:ln>
          <a:effectLst/>
        </p:spPr>
        <p:txBody>
          <a:bodyPr wrap="none">
            <a:spAutoFit/>
          </a:bodyPr>
          <a:lstStyle/>
          <a:p>
            <a:r>
              <a:rPr lang="zh-CN" altLang="en-US" sz="4400" b="1">
                <a:solidFill>
                  <a:schemeClr val="tx2"/>
                </a:solidFill>
                <a:ea typeface="宋体" pitchFamily="2" charset="-122"/>
              </a:rPr>
              <a:t>随机变量的定义</a:t>
            </a:r>
            <a:r>
              <a:rPr lang="en-US" altLang="zh-CN" sz="4400" b="1">
                <a:solidFill>
                  <a:schemeClr val="tx2"/>
                </a:solidFill>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24697"/>
                                        </p:tgtEl>
                                        <p:attrNameLst>
                                          <p:attrName>style.visibility</p:attrName>
                                        </p:attrNameLst>
                                      </p:cBhvr>
                                      <p:to>
                                        <p:strVal val="visible"/>
                                      </p:to>
                                    </p:set>
                                    <p:animEffect transition="in" filter="barn(outVertical)">
                                      <p:cBhvr>
                                        <p:cTn id="7" dur="500"/>
                                        <p:tgtEl>
                                          <p:spTgt spid="924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97"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a:grpSpLocks/>
          </p:cNvGrpSpPr>
          <p:nvPr/>
        </p:nvGrpSpPr>
        <p:grpSpPr bwMode="auto">
          <a:xfrm>
            <a:off x="1619250" y="1989138"/>
            <a:ext cx="5976938" cy="4064000"/>
            <a:chOff x="1020" y="1253"/>
            <a:chExt cx="3765" cy="2560"/>
          </a:xfrm>
        </p:grpSpPr>
        <p:pic>
          <p:nvPicPr>
            <p:cNvPr id="29716" name="Picture 20"/>
            <p:cNvPicPr>
              <a:picLocks noChangeAspect="1" noChangeArrowheads="1"/>
            </p:cNvPicPr>
            <p:nvPr/>
          </p:nvPicPr>
          <p:blipFill>
            <a:blip r:embed="rId3"/>
            <a:srcRect/>
            <a:stretch>
              <a:fillRect/>
            </a:stretch>
          </p:blipFill>
          <p:spPr bwMode="auto">
            <a:xfrm>
              <a:off x="1020" y="1253"/>
              <a:ext cx="3765" cy="2560"/>
            </a:xfrm>
            <a:prstGeom prst="rect">
              <a:avLst/>
            </a:prstGeom>
            <a:noFill/>
          </p:spPr>
        </p:pic>
        <p:graphicFrame>
          <p:nvGraphicFramePr>
            <p:cNvPr id="29717" name="Object 21"/>
            <p:cNvGraphicFramePr>
              <a:graphicFrameLocks noChangeAspect="1"/>
            </p:cNvGraphicFramePr>
            <p:nvPr/>
          </p:nvGraphicFramePr>
          <p:xfrm>
            <a:off x="3334" y="1979"/>
            <a:ext cx="499" cy="275"/>
          </p:xfrm>
          <a:graphic>
            <a:graphicData uri="http://schemas.openxmlformats.org/presentationml/2006/ole">
              <p:oleObj spid="_x0000_s1489924" name="Equation" r:id="rId4" imgW="368280" imgH="203040" progId="">
                <p:embed/>
              </p:oleObj>
            </a:graphicData>
          </a:graphic>
        </p:graphicFrame>
      </p:grpSp>
      <p:graphicFrame>
        <p:nvGraphicFramePr>
          <p:cNvPr id="29713" name="Object 17"/>
          <p:cNvGraphicFramePr>
            <a:graphicFrameLocks noChangeAspect="1"/>
          </p:cNvGraphicFramePr>
          <p:nvPr/>
        </p:nvGraphicFramePr>
        <p:xfrm>
          <a:off x="1042988" y="782638"/>
          <a:ext cx="6335712" cy="990600"/>
        </p:xfrm>
        <a:graphic>
          <a:graphicData uri="http://schemas.openxmlformats.org/presentationml/2006/ole">
            <p:oleObj spid="_x0000_s1489922" name="Equation" r:id="rId5" imgW="2844720" imgH="406080" progId="">
              <p:embed/>
            </p:oleObj>
          </a:graphicData>
        </a:graphic>
      </p:graphicFrame>
      <p:sp>
        <p:nvSpPr>
          <p:cNvPr id="29714" name="Text Box 18"/>
          <p:cNvSpPr txBox="1">
            <a:spLocks noChangeArrowheads="1"/>
          </p:cNvSpPr>
          <p:nvPr/>
        </p:nvSpPr>
        <p:spPr bwMode="auto">
          <a:xfrm>
            <a:off x="603250" y="404813"/>
            <a:ext cx="5048250" cy="519112"/>
          </a:xfrm>
          <a:prstGeom prst="rect">
            <a:avLst/>
          </a:prstGeom>
          <a:noFill/>
          <a:ln w="9525">
            <a:noFill/>
            <a:miter lim="800000"/>
            <a:headEnd/>
            <a:tailEnd/>
          </a:ln>
          <a:effectLst/>
        </p:spPr>
        <p:txBody>
          <a:bodyPr>
            <a:spAutoFit/>
          </a:bodyPr>
          <a:lstStyle/>
          <a:p>
            <a:r>
              <a:rPr kumimoji="1" lang="zh-CN" altLang="en-US" sz="2800" b="1" dirty="0" smtClean="0">
                <a:solidFill>
                  <a:srgbClr val="00FF00"/>
                </a:solidFill>
                <a:latin typeface="Times New Roman" pitchFamily="18" charset="0"/>
                <a:ea typeface="楷体_GB2312" pitchFamily="49" charset="-122"/>
              </a:rPr>
              <a:t>密度函数</a:t>
            </a:r>
            <a:r>
              <a:rPr kumimoji="1" lang="en-US" altLang="zh-CN" sz="2800" b="1" i="1" dirty="0">
                <a:solidFill>
                  <a:srgbClr val="00FF00"/>
                </a:solidFill>
                <a:latin typeface="Times New Roman" pitchFamily="18" charset="0"/>
                <a:ea typeface="楷体_GB2312" pitchFamily="49" charset="-122"/>
              </a:rPr>
              <a:t>f</a:t>
            </a:r>
            <a:r>
              <a:rPr kumimoji="1" lang="en-US" altLang="zh-CN" sz="2800" b="1" dirty="0">
                <a:solidFill>
                  <a:srgbClr val="00FF00"/>
                </a:solidFill>
                <a:latin typeface="Times New Roman" pitchFamily="18" charset="0"/>
                <a:ea typeface="楷体_GB2312" pitchFamily="49" charset="-122"/>
              </a:rPr>
              <a:t> (</a:t>
            </a:r>
            <a:r>
              <a:rPr kumimoji="1" lang="en-US" altLang="zh-CN" sz="2800" b="1" i="1" dirty="0">
                <a:solidFill>
                  <a:srgbClr val="00FF00"/>
                </a:solidFill>
                <a:latin typeface="Times New Roman" pitchFamily="18" charset="0"/>
                <a:ea typeface="楷体_GB2312" pitchFamily="49" charset="-122"/>
              </a:rPr>
              <a:t>x</a:t>
            </a:r>
            <a:r>
              <a:rPr kumimoji="1" lang="en-US" altLang="zh-CN" sz="2800" b="1" dirty="0">
                <a:solidFill>
                  <a:srgbClr val="00FF00"/>
                </a:solidFill>
                <a:latin typeface="Times New Roman" pitchFamily="18" charset="0"/>
                <a:ea typeface="楷体_GB2312" pitchFamily="49" charset="-122"/>
              </a:rPr>
              <a:t>) </a:t>
            </a:r>
            <a:r>
              <a:rPr kumimoji="1" lang="zh-CN" altLang="en-US" sz="2800" b="1" dirty="0">
                <a:solidFill>
                  <a:srgbClr val="00FF00"/>
                </a:solidFill>
                <a:latin typeface="Times New Roman" pitchFamily="18" charset="0"/>
                <a:ea typeface="楷体_GB2312" pitchFamily="49" charset="-122"/>
              </a:rPr>
              <a:t>的性质</a:t>
            </a:r>
            <a:endParaRPr kumimoji="1" lang="zh-CN" altLang="en-US" sz="2800" b="1" i="1" dirty="0">
              <a:solidFill>
                <a:srgbClr val="00FF00"/>
              </a:solidFill>
              <a:latin typeface="Times New Roman" pitchFamily="18" charset="0"/>
              <a:ea typeface="楷体_GB2312" pitchFamily="49" charset="-122"/>
            </a:endParaRPr>
          </a:p>
        </p:txBody>
      </p:sp>
      <p:grpSp>
        <p:nvGrpSpPr>
          <p:cNvPr id="3" name="Group 23"/>
          <p:cNvGrpSpPr>
            <a:grpSpLocks/>
          </p:cNvGrpSpPr>
          <p:nvPr/>
        </p:nvGrpSpPr>
        <p:grpSpPr bwMode="auto">
          <a:xfrm>
            <a:off x="1619250" y="1989138"/>
            <a:ext cx="5976938" cy="4062412"/>
            <a:chOff x="1020" y="1253"/>
            <a:chExt cx="3765" cy="2540"/>
          </a:xfrm>
        </p:grpSpPr>
        <p:pic>
          <p:nvPicPr>
            <p:cNvPr id="29708" name="Picture 12"/>
            <p:cNvPicPr>
              <a:picLocks noChangeAspect="1" noChangeArrowheads="1"/>
            </p:cNvPicPr>
            <p:nvPr/>
          </p:nvPicPr>
          <p:blipFill>
            <a:blip r:embed="rId6"/>
            <a:srcRect/>
            <a:stretch>
              <a:fillRect/>
            </a:stretch>
          </p:blipFill>
          <p:spPr bwMode="auto">
            <a:xfrm>
              <a:off x="1020" y="1253"/>
              <a:ext cx="3765" cy="2540"/>
            </a:xfrm>
            <a:prstGeom prst="rect">
              <a:avLst/>
            </a:prstGeom>
            <a:noFill/>
          </p:spPr>
        </p:pic>
        <p:graphicFrame>
          <p:nvGraphicFramePr>
            <p:cNvPr id="29718" name="Object 22"/>
            <p:cNvGraphicFramePr>
              <a:graphicFrameLocks noChangeAspect="1"/>
            </p:cNvGraphicFramePr>
            <p:nvPr/>
          </p:nvGraphicFramePr>
          <p:xfrm>
            <a:off x="3334" y="1979"/>
            <a:ext cx="499" cy="275"/>
          </p:xfrm>
          <a:graphic>
            <a:graphicData uri="http://schemas.openxmlformats.org/presentationml/2006/ole">
              <p:oleObj spid="_x0000_s1489923" name="Equation" r:id="rId7" imgW="368280" imgH="203040" progId="">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1000"/>
                                        <p:tgtEl>
                                          <p:spTgt spid="3"/>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9713"/>
                                        </p:tgtEl>
                                        <p:attrNameLst>
                                          <p:attrName>style.visibility</p:attrName>
                                        </p:attrNameLst>
                                      </p:cBhvr>
                                      <p:to>
                                        <p:strVal val="visible"/>
                                      </p:to>
                                    </p:set>
                                    <p:animEffect transition="in" filter="wipe(left)">
                                      <p:cBhvr>
                                        <p:cTn id="11" dur="1000"/>
                                        <p:tgtEl>
                                          <p:spTgt spid="29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Text Box 6"/>
          <p:cNvSpPr txBox="1">
            <a:spLocks noChangeArrowheads="1"/>
          </p:cNvSpPr>
          <p:nvPr/>
        </p:nvSpPr>
        <p:spPr bwMode="auto">
          <a:xfrm>
            <a:off x="468313" y="333375"/>
            <a:ext cx="6480175" cy="519113"/>
          </a:xfrm>
          <a:prstGeom prst="rect">
            <a:avLst/>
          </a:prstGeom>
          <a:noFill/>
          <a:ln w="9525">
            <a:noFill/>
            <a:miter lim="800000"/>
            <a:headEnd/>
            <a:tailEnd/>
          </a:ln>
          <a:effectLst/>
        </p:spPr>
        <p:txBody>
          <a:bodyPr>
            <a:spAutoFit/>
          </a:bodyPr>
          <a:lstStyle/>
          <a:p>
            <a:pPr>
              <a:buFont typeface="Wingdings" pitchFamily="2" charset="2"/>
              <a:buNone/>
            </a:pPr>
            <a:r>
              <a:rPr kumimoji="1" lang="zh-CN" altLang="en-US" sz="2800" b="1" dirty="0" smtClean="0">
                <a:solidFill>
                  <a:srgbClr val="00FF00"/>
                </a:solidFill>
                <a:latin typeface="楷体_GB2312" pitchFamily="49" charset="-122"/>
                <a:ea typeface="楷体_GB2312" pitchFamily="49" charset="-122"/>
              </a:rPr>
              <a:t>密度函数</a:t>
            </a:r>
            <a:r>
              <a:rPr kumimoji="1" lang="en-US" altLang="zh-CN" sz="2800" b="1" i="1" dirty="0">
                <a:solidFill>
                  <a:srgbClr val="00FF00"/>
                </a:solidFill>
                <a:latin typeface="Times New Roman" pitchFamily="18" charset="0"/>
                <a:ea typeface="楷体_GB2312" pitchFamily="49" charset="-122"/>
                <a:sym typeface="Symbol" pitchFamily="18" charset="2"/>
              </a:rPr>
              <a:t>f </a:t>
            </a:r>
            <a:r>
              <a:rPr kumimoji="1" lang="en-US" altLang="zh-CN" sz="2800" b="1" dirty="0">
                <a:solidFill>
                  <a:srgbClr val="00FF00"/>
                </a:solidFill>
                <a:latin typeface="Times New Roman" pitchFamily="18" charset="0"/>
                <a:ea typeface="楷体_GB2312" pitchFamily="49" charset="-122"/>
                <a:sym typeface="Symbol" pitchFamily="18" charset="2"/>
              </a:rPr>
              <a:t>( </a:t>
            </a:r>
            <a:r>
              <a:rPr kumimoji="1" lang="en-US" altLang="zh-CN" sz="2800" b="1" i="1" dirty="0">
                <a:solidFill>
                  <a:srgbClr val="00FF00"/>
                </a:solidFill>
                <a:latin typeface="Times New Roman" pitchFamily="18" charset="0"/>
                <a:ea typeface="楷体_GB2312" pitchFamily="49" charset="-122"/>
                <a:sym typeface="Symbol" pitchFamily="18" charset="2"/>
              </a:rPr>
              <a:t>x</a:t>
            </a:r>
            <a:r>
              <a:rPr kumimoji="1" lang="en-US" altLang="zh-CN" sz="2800" b="1" dirty="0">
                <a:solidFill>
                  <a:srgbClr val="00FF00"/>
                </a:solidFill>
                <a:latin typeface="Times New Roman" pitchFamily="18" charset="0"/>
                <a:ea typeface="楷体_GB2312" pitchFamily="49" charset="-122"/>
                <a:sym typeface="Symbol" pitchFamily="18" charset="2"/>
              </a:rPr>
              <a:t>) </a:t>
            </a:r>
            <a:r>
              <a:rPr kumimoji="1" lang="zh-CN" altLang="en-US" sz="2800" b="1" dirty="0">
                <a:solidFill>
                  <a:srgbClr val="00FF00"/>
                </a:solidFill>
                <a:latin typeface="楷体_GB2312" pitchFamily="49" charset="-122"/>
                <a:ea typeface="楷体_GB2312" pitchFamily="49" charset="-122"/>
              </a:rPr>
              <a:t>的两个参数意义</a:t>
            </a:r>
          </a:p>
        </p:txBody>
      </p:sp>
      <p:sp>
        <p:nvSpPr>
          <p:cNvPr id="30727" name="Text Box 7"/>
          <p:cNvSpPr txBox="1">
            <a:spLocks noChangeArrowheads="1"/>
          </p:cNvSpPr>
          <p:nvPr/>
        </p:nvSpPr>
        <p:spPr bwMode="auto">
          <a:xfrm>
            <a:off x="636588" y="887413"/>
            <a:ext cx="3287712" cy="519112"/>
          </a:xfrm>
          <a:prstGeom prst="rect">
            <a:avLst/>
          </a:prstGeom>
          <a:noFill/>
          <a:ln w="9525">
            <a:noFill/>
            <a:miter lim="800000"/>
            <a:headEnd/>
            <a:tailEnd/>
          </a:ln>
          <a:effectLst/>
        </p:spPr>
        <p:txBody>
          <a:bodyPr>
            <a:spAutoFit/>
          </a:bodyPr>
          <a:lstStyle/>
          <a:p>
            <a:r>
              <a:rPr kumimoji="1" lang="en-US" altLang="zh-CN" sz="2800" b="1" i="1">
                <a:latin typeface="Times New Roman" pitchFamily="18" charset="0"/>
                <a:ea typeface="楷体_GB2312" pitchFamily="49" charset="-122"/>
                <a:sym typeface="Symbol" pitchFamily="18" charset="2"/>
              </a:rPr>
              <a:t> — </a:t>
            </a:r>
            <a:r>
              <a:rPr kumimoji="1" lang="zh-CN" altLang="en-US" sz="2800" b="1">
                <a:latin typeface="Times New Roman" pitchFamily="18" charset="0"/>
                <a:ea typeface="楷体_GB2312" pitchFamily="49" charset="-122"/>
                <a:sym typeface="Symbol" pitchFamily="18" charset="2"/>
              </a:rPr>
              <a:t>位置参数</a:t>
            </a:r>
            <a:endParaRPr kumimoji="1" lang="zh-CN" altLang="en-US" sz="2800" b="1" i="1">
              <a:latin typeface="Times New Roman" pitchFamily="18" charset="0"/>
              <a:ea typeface="楷体_GB2312" pitchFamily="49" charset="-122"/>
            </a:endParaRPr>
          </a:p>
        </p:txBody>
      </p:sp>
      <p:sp>
        <p:nvSpPr>
          <p:cNvPr id="30728" name="Text Box 8"/>
          <p:cNvSpPr txBox="1">
            <a:spLocks noChangeArrowheads="1"/>
          </p:cNvSpPr>
          <p:nvPr/>
        </p:nvSpPr>
        <p:spPr bwMode="auto">
          <a:xfrm>
            <a:off x="0" y="1336675"/>
            <a:ext cx="9144000" cy="1117600"/>
          </a:xfrm>
          <a:prstGeom prst="rect">
            <a:avLst/>
          </a:prstGeom>
          <a:noFill/>
          <a:ln w="9525">
            <a:noFill/>
            <a:miter lim="800000"/>
            <a:headEnd/>
            <a:tailEnd/>
          </a:ln>
          <a:effectLst/>
        </p:spPr>
        <p:txBody>
          <a:bodyPr>
            <a:spAutoFit/>
          </a:bodyPr>
          <a:lstStyle/>
          <a:p>
            <a:pPr>
              <a:lnSpc>
                <a:spcPct val="120000"/>
              </a:lnSpc>
            </a:pP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即固定 </a:t>
            </a:r>
            <a:r>
              <a:rPr kumimoji="1" lang="zh-CN" altLang="en-US" sz="2800" b="1" i="1">
                <a:latin typeface="Times New Roman" pitchFamily="18" charset="0"/>
                <a:ea typeface="楷体_GB2312" pitchFamily="49" charset="-122"/>
                <a:sym typeface="Symbol" pitchFamily="18" charset="2"/>
              </a:rPr>
              <a:t> </a:t>
            </a:r>
            <a:r>
              <a:rPr kumimoji="1" lang="en-US" altLang="zh-CN" sz="2800" b="1">
                <a:latin typeface="Times New Roman" pitchFamily="18" charset="0"/>
                <a:ea typeface="楷体_GB2312" pitchFamily="49" charset="-122"/>
                <a:sym typeface="Symbol" pitchFamily="18" charset="2"/>
              </a:rPr>
              <a:t>, </a:t>
            </a:r>
            <a:r>
              <a:rPr kumimoji="1" lang="zh-CN" altLang="en-US" sz="2800" b="1">
                <a:latin typeface="Times New Roman" pitchFamily="18" charset="0"/>
                <a:ea typeface="楷体_GB2312" pitchFamily="49" charset="-122"/>
                <a:sym typeface="Symbol" pitchFamily="18" charset="2"/>
              </a:rPr>
              <a:t>对于不同的 </a:t>
            </a:r>
            <a:r>
              <a:rPr kumimoji="1" lang="zh-CN" altLang="en-US" sz="2800" b="1" i="1">
                <a:latin typeface="Times New Roman" pitchFamily="18" charset="0"/>
                <a:ea typeface="楷体_GB2312" pitchFamily="49" charset="-122"/>
                <a:sym typeface="Symbol" pitchFamily="18" charset="2"/>
              </a:rPr>
              <a:t> </a:t>
            </a:r>
            <a:r>
              <a:rPr kumimoji="1" lang="en-US" altLang="zh-CN" sz="2800" b="1">
                <a:latin typeface="Times New Roman" pitchFamily="18" charset="0"/>
                <a:ea typeface="楷体_GB2312" pitchFamily="49" charset="-122"/>
                <a:sym typeface="Symbol" pitchFamily="18" charset="2"/>
              </a:rPr>
              <a:t>, </a:t>
            </a:r>
            <a:r>
              <a:rPr kumimoji="1" lang="zh-CN" altLang="en-US" sz="2800" b="1">
                <a:latin typeface="Times New Roman" pitchFamily="18" charset="0"/>
                <a:ea typeface="楷体_GB2312" pitchFamily="49" charset="-122"/>
                <a:sym typeface="Symbol" pitchFamily="18" charset="2"/>
              </a:rPr>
              <a:t>对应的 </a:t>
            </a:r>
            <a:r>
              <a:rPr kumimoji="1" lang="en-US" altLang="zh-CN" sz="2800" b="1" i="1">
                <a:latin typeface="Times New Roman" pitchFamily="18" charset="0"/>
                <a:ea typeface="楷体_GB2312" pitchFamily="49" charset="-122"/>
              </a:rPr>
              <a:t>f</a:t>
            </a:r>
            <a:r>
              <a:rPr kumimoji="1" lang="en-US" altLang="zh-CN" sz="2800" b="1">
                <a:latin typeface="Times New Roman" pitchFamily="18" charset="0"/>
                <a:ea typeface="楷体_GB2312" pitchFamily="49" charset="-122"/>
              </a:rPr>
              <a:t> (</a:t>
            </a:r>
            <a:r>
              <a:rPr kumimoji="1" lang="en-US" altLang="zh-CN" sz="2800" b="1" i="1">
                <a:latin typeface="Times New Roman" pitchFamily="18" charset="0"/>
                <a:ea typeface="楷体_GB2312" pitchFamily="49" charset="-122"/>
              </a:rPr>
              <a:t>x</a:t>
            </a:r>
            <a:r>
              <a:rPr kumimoji="1" lang="en-US" altLang="zh-CN" sz="2800" b="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的形状不变化，只是位置不同。 </a:t>
            </a:r>
          </a:p>
        </p:txBody>
      </p:sp>
      <p:grpSp>
        <p:nvGrpSpPr>
          <p:cNvPr id="2" name="Group 22"/>
          <p:cNvGrpSpPr>
            <a:grpSpLocks/>
          </p:cNvGrpSpPr>
          <p:nvPr/>
        </p:nvGrpSpPr>
        <p:grpSpPr bwMode="auto">
          <a:xfrm>
            <a:off x="1835150" y="2708275"/>
            <a:ext cx="5689600" cy="3506788"/>
            <a:chOff x="1156" y="1661"/>
            <a:chExt cx="3584" cy="2209"/>
          </a:xfrm>
        </p:grpSpPr>
        <p:pic>
          <p:nvPicPr>
            <p:cNvPr id="30740" name="Picture 20"/>
            <p:cNvPicPr>
              <a:picLocks noChangeAspect="1" noChangeArrowheads="1"/>
            </p:cNvPicPr>
            <p:nvPr/>
          </p:nvPicPr>
          <p:blipFill>
            <a:blip r:embed="rId3"/>
            <a:srcRect/>
            <a:stretch>
              <a:fillRect/>
            </a:stretch>
          </p:blipFill>
          <p:spPr bwMode="auto">
            <a:xfrm>
              <a:off x="1156" y="1661"/>
              <a:ext cx="3584" cy="2209"/>
            </a:xfrm>
            <a:prstGeom prst="rect">
              <a:avLst/>
            </a:prstGeom>
            <a:noFill/>
            <a:ln w="9525">
              <a:noFill/>
              <a:miter lim="800000"/>
              <a:headEnd/>
              <a:tailEnd/>
            </a:ln>
            <a:effectLst/>
          </p:spPr>
        </p:pic>
        <p:graphicFrame>
          <p:nvGraphicFramePr>
            <p:cNvPr id="30738" name="Object 18"/>
            <p:cNvGraphicFramePr>
              <a:graphicFrameLocks noChangeAspect="1"/>
            </p:cNvGraphicFramePr>
            <p:nvPr/>
          </p:nvGraphicFramePr>
          <p:xfrm>
            <a:off x="1610" y="1874"/>
            <a:ext cx="716" cy="310"/>
          </p:xfrm>
          <a:graphic>
            <a:graphicData uri="http://schemas.openxmlformats.org/presentationml/2006/ole">
              <p:oleObj spid="_x0000_s1490946" name="Equation" r:id="rId4" imgW="469800" imgH="203040" progId="">
                <p:embed/>
              </p:oleObj>
            </a:graphicData>
          </a:graphic>
        </p:graphicFrame>
        <p:graphicFrame>
          <p:nvGraphicFramePr>
            <p:cNvPr id="30739" name="Object 19"/>
            <p:cNvGraphicFramePr>
              <a:graphicFrameLocks noChangeAspect="1"/>
            </p:cNvGraphicFramePr>
            <p:nvPr/>
          </p:nvGraphicFramePr>
          <p:xfrm>
            <a:off x="3379" y="1842"/>
            <a:ext cx="590" cy="315"/>
          </p:xfrm>
          <a:graphic>
            <a:graphicData uri="http://schemas.openxmlformats.org/presentationml/2006/ole">
              <p:oleObj spid="_x0000_s1490947" name="Equation" r:id="rId5" imgW="380880" imgH="203040" progId="">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0727"/>
                                        </p:tgtEl>
                                        <p:attrNameLst>
                                          <p:attrName>style.visibility</p:attrName>
                                        </p:attrNameLst>
                                      </p:cBhvr>
                                      <p:to>
                                        <p:strVal val="visible"/>
                                      </p:to>
                                    </p:set>
                                    <p:animEffect transition="in" filter="wipe(up)">
                                      <p:cBhvr>
                                        <p:cTn id="7" dur="500"/>
                                        <p:tgtEl>
                                          <p:spTgt spid="3072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par>
                          <p:cTn id="13" fill="hold">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30728"/>
                                        </p:tgtEl>
                                        <p:attrNameLst>
                                          <p:attrName>style.visibility</p:attrName>
                                        </p:attrNameLst>
                                      </p:cBhvr>
                                      <p:to>
                                        <p:strVal val="visible"/>
                                      </p:to>
                                    </p:set>
                                    <p:animEffect transition="in" filter="wipe(up)">
                                      <p:cBhvr>
                                        <p:cTn id="16"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autoUpdateAnimBg="0"/>
      <p:bldP spid="30728"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Text Box 4"/>
          <p:cNvSpPr txBox="1">
            <a:spLocks noChangeArrowheads="1"/>
          </p:cNvSpPr>
          <p:nvPr/>
        </p:nvSpPr>
        <p:spPr bwMode="auto">
          <a:xfrm>
            <a:off x="468313" y="333375"/>
            <a:ext cx="6480175" cy="519113"/>
          </a:xfrm>
          <a:prstGeom prst="rect">
            <a:avLst/>
          </a:prstGeom>
          <a:noFill/>
          <a:ln w="9525">
            <a:noFill/>
            <a:miter lim="800000"/>
            <a:headEnd/>
            <a:tailEnd/>
          </a:ln>
          <a:effectLst/>
        </p:spPr>
        <p:txBody>
          <a:bodyPr>
            <a:spAutoFit/>
          </a:bodyPr>
          <a:lstStyle/>
          <a:p>
            <a:pPr>
              <a:buFont typeface="Wingdings" pitchFamily="2" charset="2"/>
              <a:buNone/>
            </a:pPr>
            <a:r>
              <a:rPr kumimoji="1" lang="zh-CN" altLang="en-US" sz="2800" b="1" dirty="0" smtClean="0">
                <a:solidFill>
                  <a:srgbClr val="00FF00"/>
                </a:solidFill>
                <a:latin typeface="楷体_GB2312" pitchFamily="49" charset="-122"/>
                <a:ea typeface="楷体_GB2312" pitchFamily="49" charset="-122"/>
              </a:rPr>
              <a:t>密度函数</a:t>
            </a:r>
            <a:r>
              <a:rPr kumimoji="1" lang="en-US" altLang="zh-CN" sz="2800" b="1" i="1" dirty="0">
                <a:solidFill>
                  <a:srgbClr val="00FF00"/>
                </a:solidFill>
                <a:latin typeface="Times New Roman" pitchFamily="18" charset="0"/>
                <a:ea typeface="楷体_GB2312" pitchFamily="49" charset="-122"/>
                <a:sym typeface="Symbol" pitchFamily="18" charset="2"/>
              </a:rPr>
              <a:t>f </a:t>
            </a:r>
            <a:r>
              <a:rPr kumimoji="1" lang="en-US" altLang="zh-CN" sz="2800" b="1" dirty="0">
                <a:solidFill>
                  <a:srgbClr val="00FF00"/>
                </a:solidFill>
                <a:latin typeface="Times New Roman" pitchFamily="18" charset="0"/>
                <a:ea typeface="楷体_GB2312" pitchFamily="49" charset="-122"/>
                <a:sym typeface="Symbol" pitchFamily="18" charset="2"/>
              </a:rPr>
              <a:t>( </a:t>
            </a:r>
            <a:r>
              <a:rPr kumimoji="1" lang="en-US" altLang="zh-CN" sz="2800" b="1" i="1" dirty="0">
                <a:solidFill>
                  <a:srgbClr val="00FF00"/>
                </a:solidFill>
                <a:latin typeface="Times New Roman" pitchFamily="18" charset="0"/>
                <a:ea typeface="楷体_GB2312" pitchFamily="49" charset="-122"/>
                <a:sym typeface="Symbol" pitchFamily="18" charset="2"/>
              </a:rPr>
              <a:t>x</a:t>
            </a:r>
            <a:r>
              <a:rPr kumimoji="1" lang="en-US" altLang="zh-CN" sz="2800" b="1" dirty="0">
                <a:solidFill>
                  <a:srgbClr val="00FF00"/>
                </a:solidFill>
                <a:latin typeface="Times New Roman" pitchFamily="18" charset="0"/>
                <a:ea typeface="楷体_GB2312" pitchFamily="49" charset="-122"/>
                <a:sym typeface="Symbol" pitchFamily="18" charset="2"/>
              </a:rPr>
              <a:t>) </a:t>
            </a:r>
            <a:r>
              <a:rPr kumimoji="1" lang="zh-CN" altLang="en-US" sz="2800" b="1" dirty="0">
                <a:solidFill>
                  <a:srgbClr val="00FF00"/>
                </a:solidFill>
                <a:latin typeface="楷体_GB2312" pitchFamily="49" charset="-122"/>
                <a:ea typeface="楷体_GB2312" pitchFamily="49" charset="-122"/>
              </a:rPr>
              <a:t>的两个参数意义</a:t>
            </a:r>
          </a:p>
        </p:txBody>
      </p:sp>
      <p:sp>
        <p:nvSpPr>
          <p:cNvPr id="137221" name="Text Box 5"/>
          <p:cNvSpPr txBox="1">
            <a:spLocks noChangeArrowheads="1"/>
          </p:cNvSpPr>
          <p:nvPr/>
        </p:nvSpPr>
        <p:spPr bwMode="auto">
          <a:xfrm>
            <a:off x="636588" y="887413"/>
            <a:ext cx="3043237" cy="519112"/>
          </a:xfrm>
          <a:prstGeom prst="rect">
            <a:avLst/>
          </a:prstGeom>
          <a:noFill/>
          <a:ln w="9525">
            <a:noFill/>
            <a:miter lim="800000"/>
            <a:headEnd/>
            <a:tailEnd/>
          </a:ln>
          <a:effectLst/>
        </p:spPr>
        <p:txBody>
          <a:bodyPr>
            <a:spAutoFit/>
          </a:bodyPr>
          <a:lstStyle/>
          <a:p>
            <a:r>
              <a:rPr kumimoji="1" lang="en-US" altLang="zh-CN" sz="2800" b="1" i="1">
                <a:latin typeface="Times New Roman" pitchFamily="18" charset="0"/>
                <a:ea typeface="楷体_GB2312" pitchFamily="49" charset="-122"/>
                <a:sym typeface="Symbol" pitchFamily="18" charset="2"/>
              </a:rPr>
              <a:t> </a:t>
            </a:r>
            <a:r>
              <a:rPr kumimoji="1" lang="en-US" altLang="zh-CN" sz="2800" b="1">
                <a:latin typeface="Times New Roman" pitchFamily="18" charset="0"/>
                <a:ea typeface="楷体_GB2312" pitchFamily="49" charset="-122"/>
                <a:sym typeface="Symbol" pitchFamily="18" charset="2"/>
              </a:rPr>
              <a:t>— </a:t>
            </a:r>
            <a:r>
              <a:rPr kumimoji="1" lang="zh-CN" altLang="en-US" sz="2800" b="1">
                <a:latin typeface="Times New Roman" pitchFamily="18" charset="0"/>
                <a:ea typeface="楷体_GB2312" pitchFamily="49" charset="-122"/>
                <a:sym typeface="Symbol" pitchFamily="18" charset="2"/>
              </a:rPr>
              <a:t>形状参数</a:t>
            </a:r>
            <a:endParaRPr kumimoji="1" lang="zh-CN" altLang="en-US" sz="2800" b="1" i="1">
              <a:latin typeface="Times New Roman" pitchFamily="18" charset="0"/>
              <a:ea typeface="楷体_GB2312" pitchFamily="49" charset="-122"/>
            </a:endParaRPr>
          </a:p>
        </p:txBody>
      </p:sp>
      <p:grpSp>
        <p:nvGrpSpPr>
          <p:cNvPr id="2" name="Group 6"/>
          <p:cNvGrpSpPr>
            <a:grpSpLocks/>
          </p:cNvGrpSpPr>
          <p:nvPr/>
        </p:nvGrpSpPr>
        <p:grpSpPr bwMode="auto">
          <a:xfrm>
            <a:off x="1835150" y="2709863"/>
            <a:ext cx="5689600" cy="3506787"/>
            <a:chOff x="1156" y="1707"/>
            <a:chExt cx="3584" cy="2209"/>
          </a:xfrm>
        </p:grpSpPr>
        <p:pic>
          <p:nvPicPr>
            <p:cNvPr id="137223" name="Picture 7"/>
            <p:cNvPicPr>
              <a:picLocks noChangeAspect="1" noChangeArrowheads="1"/>
            </p:cNvPicPr>
            <p:nvPr/>
          </p:nvPicPr>
          <p:blipFill>
            <a:blip r:embed="rId3"/>
            <a:srcRect/>
            <a:stretch>
              <a:fillRect/>
            </a:stretch>
          </p:blipFill>
          <p:spPr bwMode="auto">
            <a:xfrm>
              <a:off x="1156" y="1707"/>
              <a:ext cx="3584" cy="2209"/>
            </a:xfrm>
            <a:prstGeom prst="rect">
              <a:avLst/>
            </a:prstGeom>
            <a:noFill/>
            <a:ln w="9525">
              <a:noFill/>
              <a:miter lim="800000"/>
              <a:headEnd/>
              <a:tailEnd/>
            </a:ln>
            <a:effectLst/>
          </p:spPr>
        </p:pic>
        <p:graphicFrame>
          <p:nvGraphicFramePr>
            <p:cNvPr id="137224" name="Object 8"/>
            <p:cNvGraphicFramePr>
              <a:graphicFrameLocks noChangeAspect="1"/>
            </p:cNvGraphicFramePr>
            <p:nvPr/>
          </p:nvGraphicFramePr>
          <p:xfrm>
            <a:off x="2677" y="2600"/>
            <a:ext cx="475" cy="310"/>
          </p:xfrm>
          <a:graphic>
            <a:graphicData uri="http://schemas.openxmlformats.org/presentationml/2006/ole">
              <p:oleObj spid="_x0000_s1491970" name="Equation" r:id="rId4" imgW="291960" imgH="190440" progId="">
                <p:embed/>
              </p:oleObj>
            </a:graphicData>
          </a:graphic>
        </p:graphicFrame>
        <p:graphicFrame>
          <p:nvGraphicFramePr>
            <p:cNvPr id="137225" name="Object 9"/>
            <p:cNvGraphicFramePr>
              <a:graphicFrameLocks noChangeAspect="1"/>
            </p:cNvGraphicFramePr>
            <p:nvPr/>
          </p:nvGraphicFramePr>
          <p:xfrm>
            <a:off x="2659" y="1714"/>
            <a:ext cx="454" cy="289"/>
          </p:xfrm>
          <a:graphic>
            <a:graphicData uri="http://schemas.openxmlformats.org/presentationml/2006/ole">
              <p:oleObj spid="_x0000_s1491971" name="Equation" r:id="rId5" imgW="279360" imgH="177480" progId="">
                <p:embed/>
              </p:oleObj>
            </a:graphicData>
          </a:graphic>
        </p:graphicFrame>
      </p:grpSp>
      <p:grpSp>
        <p:nvGrpSpPr>
          <p:cNvPr id="3" name="Group 16"/>
          <p:cNvGrpSpPr>
            <a:grpSpLocks/>
          </p:cNvGrpSpPr>
          <p:nvPr/>
        </p:nvGrpSpPr>
        <p:grpSpPr bwMode="auto">
          <a:xfrm>
            <a:off x="3876675" y="4916488"/>
            <a:ext cx="1330325" cy="1092200"/>
            <a:chOff x="2442" y="3097"/>
            <a:chExt cx="838" cy="688"/>
          </a:xfrm>
        </p:grpSpPr>
        <p:sp>
          <p:nvSpPr>
            <p:cNvPr id="137226" name="Line 10"/>
            <p:cNvSpPr>
              <a:spLocks noChangeShapeType="1"/>
            </p:cNvSpPr>
            <p:nvPr/>
          </p:nvSpPr>
          <p:spPr bwMode="auto">
            <a:xfrm>
              <a:off x="2442" y="3105"/>
              <a:ext cx="0" cy="680"/>
            </a:xfrm>
            <a:prstGeom prst="line">
              <a:avLst/>
            </a:prstGeom>
            <a:noFill/>
            <a:ln w="38100">
              <a:solidFill>
                <a:schemeClr val="tx1"/>
              </a:solidFill>
              <a:prstDash val="lgDash"/>
              <a:round/>
              <a:headEnd/>
              <a:tailEnd/>
            </a:ln>
            <a:effectLst/>
          </p:spPr>
          <p:txBody>
            <a:bodyPr/>
            <a:lstStyle/>
            <a:p>
              <a:endParaRPr lang="zh-CN" altLang="en-US"/>
            </a:p>
          </p:txBody>
        </p:sp>
        <p:sp>
          <p:nvSpPr>
            <p:cNvPr id="137227" name="Line 11"/>
            <p:cNvSpPr>
              <a:spLocks noChangeShapeType="1"/>
            </p:cNvSpPr>
            <p:nvPr/>
          </p:nvSpPr>
          <p:spPr bwMode="auto">
            <a:xfrm>
              <a:off x="3280" y="3097"/>
              <a:ext cx="0" cy="680"/>
            </a:xfrm>
            <a:prstGeom prst="line">
              <a:avLst/>
            </a:prstGeom>
            <a:noFill/>
            <a:ln w="38100">
              <a:solidFill>
                <a:schemeClr val="tx1"/>
              </a:solidFill>
              <a:prstDash val="lgDash"/>
              <a:round/>
              <a:headEnd/>
              <a:tailEnd/>
            </a:ln>
            <a:effectLst/>
          </p:spPr>
          <p:txBody>
            <a:bodyPr/>
            <a:lstStyle/>
            <a:p>
              <a:endParaRPr lang="zh-CN" altLang="en-US"/>
            </a:p>
          </p:txBody>
        </p:sp>
      </p:grpSp>
      <p:sp>
        <p:nvSpPr>
          <p:cNvPr id="137230" name="Text Box 14"/>
          <p:cNvSpPr txBox="1">
            <a:spLocks noChangeArrowheads="1"/>
          </p:cNvSpPr>
          <p:nvPr/>
        </p:nvSpPr>
        <p:spPr bwMode="auto">
          <a:xfrm>
            <a:off x="0" y="1336675"/>
            <a:ext cx="9144000" cy="1117600"/>
          </a:xfrm>
          <a:prstGeom prst="rect">
            <a:avLst/>
          </a:prstGeom>
          <a:noFill/>
          <a:ln w="9525">
            <a:noFill/>
            <a:miter lim="800000"/>
            <a:headEnd/>
            <a:tailEnd/>
          </a:ln>
          <a:effectLst/>
        </p:spPr>
        <p:txBody>
          <a:bodyPr>
            <a:spAutoFit/>
          </a:bodyPr>
          <a:lstStyle/>
          <a:p>
            <a:pPr>
              <a:lnSpc>
                <a:spcPct val="120000"/>
              </a:lnSpc>
            </a:pP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固定 </a:t>
            </a:r>
            <a:r>
              <a:rPr kumimoji="1" lang="zh-CN" altLang="en-US" sz="2800" b="1" i="1">
                <a:latin typeface="Times New Roman" pitchFamily="18" charset="0"/>
                <a:ea typeface="楷体_GB2312" pitchFamily="49" charset="-122"/>
                <a:sym typeface="Symbol" pitchFamily="18" charset="2"/>
              </a:rPr>
              <a:t></a:t>
            </a:r>
            <a:r>
              <a:rPr kumimoji="1" lang="zh-CN" altLang="en-US" sz="2800" b="1">
                <a:latin typeface="Times New Roman" pitchFamily="18" charset="0"/>
                <a:ea typeface="楷体_GB2312" pitchFamily="49" charset="-122"/>
              </a:rPr>
              <a:t> </a:t>
            </a:r>
            <a:r>
              <a:rPr kumimoji="1" lang="en-US" altLang="zh-CN" sz="2800" b="1">
                <a:latin typeface="Times New Roman" pitchFamily="18" charset="0"/>
                <a:ea typeface="楷体_GB2312" pitchFamily="49" charset="-122"/>
                <a:sym typeface="Symbol" pitchFamily="18" charset="2"/>
              </a:rPr>
              <a:t>, </a:t>
            </a:r>
            <a:r>
              <a:rPr kumimoji="1" lang="zh-CN" altLang="en-US" sz="2800" b="1">
                <a:latin typeface="Times New Roman" pitchFamily="18" charset="0"/>
                <a:ea typeface="楷体_GB2312" pitchFamily="49" charset="-122"/>
                <a:sym typeface="Symbol" pitchFamily="18" charset="2"/>
              </a:rPr>
              <a:t>对于不同的</a:t>
            </a:r>
            <a:r>
              <a:rPr kumimoji="1" lang="zh-CN" altLang="en-US" sz="2800" b="1" i="1">
                <a:latin typeface="Times New Roman" pitchFamily="18" charset="0"/>
                <a:ea typeface="楷体_GB2312" pitchFamily="49" charset="-122"/>
                <a:sym typeface="Symbol" pitchFamily="18" charset="2"/>
              </a:rPr>
              <a:t> </a:t>
            </a:r>
            <a:r>
              <a:rPr kumimoji="1" lang="en-US" altLang="zh-CN" sz="2800" b="1">
                <a:latin typeface="Times New Roman" pitchFamily="18" charset="0"/>
                <a:ea typeface="楷体_GB2312" pitchFamily="49" charset="-122"/>
                <a:sym typeface="Symbol" pitchFamily="18" charset="2"/>
              </a:rPr>
              <a:t>,  </a:t>
            </a:r>
            <a:r>
              <a:rPr kumimoji="1" lang="zh-CN" altLang="en-US" sz="2800" b="1">
                <a:latin typeface="Times New Roman" pitchFamily="18" charset="0"/>
                <a:ea typeface="楷体_GB2312" pitchFamily="49" charset="-122"/>
                <a:sym typeface="Symbol" pitchFamily="18" charset="2"/>
              </a:rPr>
              <a:t>对应</a:t>
            </a:r>
            <a:r>
              <a:rPr kumimoji="1" lang="en-US" altLang="zh-CN" sz="2800" b="1" i="1">
                <a:latin typeface="Times New Roman" pitchFamily="18" charset="0"/>
                <a:ea typeface="楷体_GB2312" pitchFamily="49" charset="-122"/>
              </a:rPr>
              <a:t>f</a:t>
            </a:r>
            <a:r>
              <a:rPr kumimoji="1" lang="en-US" altLang="zh-CN" sz="2800" b="1">
                <a:latin typeface="Times New Roman" pitchFamily="18" charset="0"/>
                <a:ea typeface="楷体_GB2312" pitchFamily="49" charset="-122"/>
              </a:rPr>
              <a:t> (</a:t>
            </a:r>
            <a:r>
              <a:rPr kumimoji="1" lang="en-US" altLang="zh-CN" sz="2800" b="1" i="1">
                <a:latin typeface="Times New Roman" pitchFamily="18" charset="0"/>
                <a:ea typeface="楷体_GB2312" pitchFamily="49" charset="-122"/>
              </a:rPr>
              <a:t>x</a:t>
            </a:r>
            <a:r>
              <a:rPr kumimoji="1" lang="en-US" altLang="zh-CN" sz="2800" b="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位置不变化</a:t>
            </a: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只是</a:t>
            </a:r>
            <a:r>
              <a:rPr kumimoji="1" lang="zh-CN" altLang="en-US" sz="2800" b="1" i="1">
                <a:sym typeface="Symbol" pitchFamily="18" charset="2"/>
              </a:rPr>
              <a:t> </a:t>
            </a:r>
            <a:r>
              <a:rPr kumimoji="1" lang="zh-CN" altLang="en-US" sz="2800" b="1">
                <a:latin typeface="楷体_GB2312" pitchFamily="49" charset="-122"/>
                <a:ea typeface="楷体_GB2312" pitchFamily="49" charset="-122"/>
                <a:sym typeface="Symbol" pitchFamily="18" charset="2"/>
              </a:rPr>
              <a:t>越小，靠近</a:t>
            </a:r>
            <a:r>
              <a:rPr kumimoji="1" lang="zh-CN" altLang="en-US" sz="2800" b="1" i="1">
                <a:latin typeface="Times New Roman" pitchFamily="18" charset="0"/>
                <a:ea typeface="楷体_GB2312" pitchFamily="49" charset="-122"/>
                <a:sym typeface="Symbol" pitchFamily="18" charset="2"/>
              </a:rPr>
              <a:t> </a:t>
            </a:r>
            <a:r>
              <a:rPr kumimoji="1" lang="zh-CN" altLang="en-US" sz="2800" b="1">
                <a:latin typeface="楷体_GB2312" pitchFamily="49" charset="-122"/>
                <a:ea typeface="楷体_GB2312" pitchFamily="49" charset="-122"/>
                <a:sym typeface="Symbol" pitchFamily="18" charset="2"/>
              </a:rPr>
              <a:t>附近取值的概率越大，相应拐点越接近于</a:t>
            </a:r>
            <a:r>
              <a:rPr kumimoji="1" lang="en-US" altLang="zh-CN" sz="2800" b="1">
                <a:latin typeface="楷体_GB2312" pitchFamily="49" charset="-122"/>
                <a:ea typeface="楷体_GB2312" pitchFamily="49" charset="-122"/>
                <a:sym typeface="Symbol" pitchFamily="18" charset="2"/>
              </a:rPr>
              <a:t>ox</a:t>
            </a:r>
            <a:r>
              <a:rPr kumimoji="1" lang="zh-CN" altLang="en-US" sz="2800" b="1">
                <a:latin typeface="楷体_GB2312" pitchFamily="49" charset="-122"/>
                <a:ea typeface="楷体_GB2312" pitchFamily="49" charset="-122"/>
                <a:sym typeface="Symbol" pitchFamily="18" charset="2"/>
              </a:rPr>
              <a:t>轴</a:t>
            </a:r>
            <a:r>
              <a:rPr kumimoji="1" lang="en-US" altLang="zh-CN" sz="2800" b="1">
                <a:latin typeface="楷体_GB2312" pitchFamily="49" charset="-122"/>
                <a:ea typeface="楷体_GB2312" pitchFamily="49" charset="-122"/>
                <a:sym typeface="Symbol" pitchFamily="18" charset="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21"/>
                                        </p:tgtEl>
                                        <p:attrNameLst>
                                          <p:attrName>style.visibility</p:attrName>
                                        </p:attrNameLst>
                                      </p:cBhvr>
                                      <p:to>
                                        <p:strVal val="visible"/>
                                      </p:to>
                                    </p:set>
                                    <p:animEffect transition="in" filter="wipe(left)">
                                      <p:cBhvr>
                                        <p:cTn id="7" dur="500"/>
                                        <p:tgtEl>
                                          <p:spTgt spid="137221"/>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edge">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7230"/>
                                        </p:tgtEl>
                                        <p:attrNameLst>
                                          <p:attrName>style.visibility</p:attrName>
                                        </p:attrNameLst>
                                      </p:cBhvr>
                                      <p:to>
                                        <p:strVal val="visible"/>
                                      </p:to>
                                    </p:set>
                                    <p:animEffect transition="in" filter="wipe(up)">
                                      <p:cBhvr>
                                        <p:cTn id="22" dur="500"/>
                                        <p:tgtEl>
                                          <p:spTgt spid="137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1" grpId="0" autoUpdateAnimBg="0"/>
      <p:bldP spid="137230"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68313" y="333375"/>
            <a:ext cx="6480175" cy="519113"/>
          </a:xfrm>
          <a:prstGeom prst="rect">
            <a:avLst/>
          </a:prstGeom>
          <a:noFill/>
          <a:ln w="9525">
            <a:noFill/>
            <a:miter lim="800000"/>
            <a:headEnd/>
            <a:tailEnd/>
          </a:ln>
          <a:effectLst/>
        </p:spPr>
        <p:txBody>
          <a:bodyPr>
            <a:spAutoFit/>
          </a:bodyPr>
          <a:lstStyle/>
          <a:p>
            <a:pPr>
              <a:buFont typeface="Wingdings" pitchFamily="2" charset="2"/>
              <a:buNone/>
            </a:pPr>
            <a:r>
              <a:rPr kumimoji="1" lang="zh-CN" altLang="en-US" sz="2800" b="1" dirty="0" smtClean="0">
                <a:solidFill>
                  <a:srgbClr val="00FF00"/>
                </a:solidFill>
                <a:latin typeface="楷体_GB2312" pitchFamily="49" charset="-122"/>
                <a:ea typeface="楷体_GB2312" pitchFamily="49" charset="-122"/>
              </a:rPr>
              <a:t>密度函数</a:t>
            </a:r>
            <a:r>
              <a:rPr kumimoji="1" lang="en-US" altLang="zh-CN" sz="2800" b="1" i="1" dirty="0">
                <a:solidFill>
                  <a:srgbClr val="00FF00"/>
                </a:solidFill>
                <a:latin typeface="Times New Roman" pitchFamily="18" charset="0"/>
                <a:ea typeface="楷体_GB2312" pitchFamily="49" charset="-122"/>
                <a:sym typeface="Symbol" pitchFamily="18" charset="2"/>
              </a:rPr>
              <a:t>f </a:t>
            </a:r>
            <a:r>
              <a:rPr kumimoji="1" lang="en-US" altLang="zh-CN" sz="2800" b="1" dirty="0">
                <a:solidFill>
                  <a:srgbClr val="00FF00"/>
                </a:solidFill>
                <a:latin typeface="Times New Roman" pitchFamily="18" charset="0"/>
                <a:ea typeface="楷体_GB2312" pitchFamily="49" charset="-122"/>
                <a:sym typeface="Symbol" pitchFamily="18" charset="2"/>
              </a:rPr>
              <a:t>( </a:t>
            </a:r>
            <a:r>
              <a:rPr kumimoji="1" lang="en-US" altLang="zh-CN" sz="2800" b="1" i="1" dirty="0">
                <a:solidFill>
                  <a:srgbClr val="00FF00"/>
                </a:solidFill>
                <a:latin typeface="Times New Roman" pitchFamily="18" charset="0"/>
                <a:ea typeface="楷体_GB2312" pitchFamily="49" charset="-122"/>
                <a:sym typeface="Symbol" pitchFamily="18" charset="2"/>
              </a:rPr>
              <a:t>x</a:t>
            </a:r>
            <a:r>
              <a:rPr kumimoji="1" lang="en-US" altLang="zh-CN" sz="2800" b="1" dirty="0">
                <a:solidFill>
                  <a:srgbClr val="00FF00"/>
                </a:solidFill>
                <a:latin typeface="Times New Roman" pitchFamily="18" charset="0"/>
                <a:ea typeface="楷体_GB2312" pitchFamily="49" charset="-122"/>
                <a:sym typeface="Symbol" pitchFamily="18" charset="2"/>
              </a:rPr>
              <a:t>) </a:t>
            </a:r>
            <a:r>
              <a:rPr kumimoji="1" lang="zh-CN" altLang="en-US" sz="2800" b="1" dirty="0">
                <a:solidFill>
                  <a:srgbClr val="00FF00"/>
                </a:solidFill>
                <a:latin typeface="楷体_GB2312" pitchFamily="49" charset="-122"/>
                <a:ea typeface="楷体_GB2312" pitchFamily="49" charset="-122"/>
              </a:rPr>
              <a:t>的两个参数意义</a:t>
            </a:r>
          </a:p>
        </p:txBody>
      </p:sp>
      <p:sp>
        <p:nvSpPr>
          <p:cNvPr id="31749" name="Text Box 5"/>
          <p:cNvSpPr txBox="1">
            <a:spLocks noChangeArrowheads="1"/>
          </p:cNvSpPr>
          <p:nvPr/>
        </p:nvSpPr>
        <p:spPr bwMode="auto">
          <a:xfrm>
            <a:off x="500034" y="857232"/>
            <a:ext cx="3043237" cy="519112"/>
          </a:xfrm>
          <a:prstGeom prst="rect">
            <a:avLst/>
          </a:prstGeom>
          <a:noFill/>
          <a:ln w="9525">
            <a:noFill/>
            <a:miter lim="800000"/>
            <a:headEnd/>
            <a:tailEnd/>
          </a:ln>
          <a:effectLst/>
        </p:spPr>
        <p:txBody>
          <a:bodyPr>
            <a:spAutoFit/>
          </a:bodyPr>
          <a:lstStyle/>
          <a:p>
            <a:r>
              <a:rPr kumimoji="1" lang="en-US" altLang="zh-CN" sz="2800" b="1" i="1">
                <a:latin typeface="Times New Roman" pitchFamily="18" charset="0"/>
                <a:ea typeface="楷体_GB2312" pitchFamily="49" charset="-122"/>
                <a:sym typeface="Symbol" pitchFamily="18" charset="2"/>
              </a:rPr>
              <a:t> </a:t>
            </a:r>
            <a:r>
              <a:rPr kumimoji="1" lang="en-US" altLang="zh-CN" sz="2800" b="1">
                <a:latin typeface="Times New Roman" pitchFamily="18" charset="0"/>
                <a:ea typeface="楷体_GB2312" pitchFamily="49" charset="-122"/>
                <a:sym typeface="Symbol" pitchFamily="18" charset="2"/>
              </a:rPr>
              <a:t>— </a:t>
            </a:r>
            <a:r>
              <a:rPr kumimoji="1" lang="zh-CN" altLang="en-US" sz="2800" b="1">
                <a:latin typeface="Times New Roman" pitchFamily="18" charset="0"/>
                <a:ea typeface="楷体_GB2312" pitchFamily="49" charset="-122"/>
                <a:sym typeface="Symbol" pitchFamily="18" charset="2"/>
              </a:rPr>
              <a:t>形状参数</a:t>
            </a:r>
            <a:endParaRPr kumimoji="1" lang="zh-CN" altLang="en-US" sz="2800" b="1" i="1">
              <a:latin typeface="Times New Roman" pitchFamily="18" charset="0"/>
              <a:ea typeface="楷体_GB2312" pitchFamily="49" charset="-122"/>
            </a:endParaRPr>
          </a:p>
        </p:txBody>
      </p:sp>
      <p:grpSp>
        <p:nvGrpSpPr>
          <p:cNvPr id="2" name="Group 21"/>
          <p:cNvGrpSpPr>
            <a:grpSpLocks/>
          </p:cNvGrpSpPr>
          <p:nvPr/>
        </p:nvGrpSpPr>
        <p:grpSpPr bwMode="auto">
          <a:xfrm>
            <a:off x="1835150" y="2709863"/>
            <a:ext cx="5689600" cy="3506787"/>
            <a:chOff x="1156" y="1707"/>
            <a:chExt cx="3584" cy="2209"/>
          </a:xfrm>
        </p:grpSpPr>
        <p:grpSp>
          <p:nvGrpSpPr>
            <p:cNvPr id="3" name="Group 16"/>
            <p:cNvGrpSpPr>
              <a:grpSpLocks/>
            </p:cNvGrpSpPr>
            <p:nvPr/>
          </p:nvGrpSpPr>
          <p:grpSpPr bwMode="auto">
            <a:xfrm>
              <a:off x="1156" y="1707"/>
              <a:ext cx="3584" cy="2209"/>
              <a:chOff x="1156" y="1707"/>
              <a:chExt cx="3584" cy="2209"/>
            </a:xfrm>
          </p:grpSpPr>
          <p:pic>
            <p:nvPicPr>
              <p:cNvPr id="31757" name="Picture 13"/>
              <p:cNvPicPr>
                <a:picLocks noChangeAspect="1" noChangeArrowheads="1"/>
              </p:cNvPicPr>
              <p:nvPr/>
            </p:nvPicPr>
            <p:blipFill>
              <a:blip r:embed="rId3"/>
              <a:srcRect/>
              <a:stretch>
                <a:fillRect/>
              </a:stretch>
            </p:blipFill>
            <p:spPr bwMode="auto">
              <a:xfrm>
                <a:off x="1156" y="1707"/>
                <a:ext cx="3584" cy="2209"/>
              </a:xfrm>
              <a:prstGeom prst="rect">
                <a:avLst/>
              </a:prstGeom>
              <a:noFill/>
              <a:ln w="9525">
                <a:noFill/>
                <a:miter lim="800000"/>
                <a:headEnd/>
                <a:tailEnd/>
              </a:ln>
              <a:effectLst/>
            </p:spPr>
          </p:pic>
          <p:graphicFrame>
            <p:nvGraphicFramePr>
              <p:cNvPr id="31758" name="Object 14"/>
              <p:cNvGraphicFramePr>
                <a:graphicFrameLocks noChangeAspect="1"/>
              </p:cNvGraphicFramePr>
              <p:nvPr/>
            </p:nvGraphicFramePr>
            <p:xfrm>
              <a:off x="2677" y="2600"/>
              <a:ext cx="475" cy="310"/>
            </p:xfrm>
            <a:graphic>
              <a:graphicData uri="http://schemas.openxmlformats.org/presentationml/2006/ole">
                <p:oleObj spid="_x0000_s1492994" name="Equation" r:id="rId4" imgW="291960" imgH="190440" progId="">
                  <p:embed/>
                </p:oleObj>
              </a:graphicData>
            </a:graphic>
          </p:graphicFrame>
          <p:graphicFrame>
            <p:nvGraphicFramePr>
              <p:cNvPr id="31759" name="Object 15"/>
              <p:cNvGraphicFramePr>
                <a:graphicFrameLocks noChangeAspect="1"/>
              </p:cNvGraphicFramePr>
              <p:nvPr/>
            </p:nvGraphicFramePr>
            <p:xfrm>
              <a:off x="2659" y="1714"/>
              <a:ext cx="454" cy="289"/>
            </p:xfrm>
            <a:graphic>
              <a:graphicData uri="http://schemas.openxmlformats.org/presentationml/2006/ole">
                <p:oleObj spid="_x0000_s1492995" name="Equation" r:id="rId5" imgW="279360" imgH="177480" progId="">
                  <p:embed/>
                </p:oleObj>
              </a:graphicData>
            </a:graphic>
          </p:graphicFrame>
        </p:grpSp>
        <p:sp>
          <p:nvSpPr>
            <p:cNvPr id="31761" name="Line 17"/>
            <p:cNvSpPr>
              <a:spLocks noChangeShapeType="1"/>
            </p:cNvSpPr>
            <p:nvPr/>
          </p:nvSpPr>
          <p:spPr bwMode="auto">
            <a:xfrm>
              <a:off x="2442" y="3105"/>
              <a:ext cx="0" cy="680"/>
            </a:xfrm>
            <a:prstGeom prst="line">
              <a:avLst/>
            </a:prstGeom>
            <a:noFill/>
            <a:ln w="38100">
              <a:solidFill>
                <a:schemeClr val="tx1"/>
              </a:solidFill>
              <a:prstDash val="lgDash"/>
              <a:round/>
              <a:headEnd/>
              <a:tailEnd/>
            </a:ln>
            <a:effectLst/>
          </p:spPr>
          <p:txBody>
            <a:bodyPr/>
            <a:lstStyle/>
            <a:p>
              <a:endParaRPr lang="zh-CN" altLang="en-US"/>
            </a:p>
          </p:txBody>
        </p:sp>
        <p:sp>
          <p:nvSpPr>
            <p:cNvPr id="31762" name="Line 18"/>
            <p:cNvSpPr>
              <a:spLocks noChangeShapeType="1"/>
            </p:cNvSpPr>
            <p:nvPr/>
          </p:nvSpPr>
          <p:spPr bwMode="auto">
            <a:xfrm>
              <a:off x="3280" y="3097"/>
              <a:ext cx="0" cy="680"/>
            </a:xfrm>
            <a:prstGeom prst="line">
              <a:avLst/>
            </a:prstGeom>
            <a:noFill/>
            <a:ln w="38100">
              <a:solidFill>
                <a:schemeClr val="tx1"/>
              </a:solidFill>
              <a:prstDash val="lgDash"/>
              <a:round/>
              <a:headEnd/>
              <a:tailEnd/>
            </a:ln>
            <a:effectLst/>
          </p:spPr>
          <p:txBody>
            <a:bodyPr/>
            <a:lstStyle/>
            <a:p>
              <a:endParaRPr lang="zh-CN" altLang="en-US"/>
            </a:p>
          </p:txBody>
        </p:sp>
      </p:grpSp>
      <p:sp>
        <p:nvSpPr>
          <p:cNvPr id="31763" name="Text Box 19"/>
          <p:cNvSpPr txBox="1">
            <a:spLocks noChangeArrowheads="1"/>
          </p:cNvSpPr>
          <p:nvPr/>
        </p:nvSpPr>
        <p:spPr bwMode="auto">
          <a:xfrm>
            <a:off x="573088" y="1412875"/>
            <a:ext cx="7023100" cy="519113"/>
          </a:xfrm>
          <a:prstGeom prst="rect">
            <a:avLst/>
          </a:prstGeom>
          <a:noFill/>
          <a:ln w="9525">
            <a:noFill/>
            <a:miter lim="800000"/>
            <a:headEnd/>
            <a:tailEnd/>
          </a:ln>
          <a:effectLst/>
        </p:spPr>
        <p:txBody>
          <a:bodyPr>
            <a:spAutoFit/>
          </a:bodyPr>
          <a:lstStyle/>
          <a:p>
            <a:r>
              <a:rPr kumimoji="1" lang="zh-CN" altLang="en-US" sz="2800" b="1">
                <a:latin typeface="Times New Roman" pitchFamily="18" charset="0"/>
                <a:ea typeface="楷体_GB2312" pitchFamily="49" charset="-122"/>
                <a:sym typeface="Symbol" pitchFamily="18" charset="2"/>
              </a:rPr>
              <a:t>几何意义 </a:t>
            </a:r>
            <a:r>
              <a:rPr kumimoji="1" lang="en-US" altLang="zh-CN" sz="2800" b="1">
                <a:latin typeface="Times New Roman" pitchFamily="18" charset="0"/>
                <a:ea typeface="楷体_GB2312" pitchFamily="49" charset="-122"/>
                <a:sym typeface="Symbol" pitchFamily="18" charset="2"/>
              </a:rPr>
              <a:t>:  </a:t>
            </a:r>
            <a:r>
              <a:rPr kumimoji="1" lang="en-US" altLang="zh-CN" sz="2800" b="1" i="1">
                <a:latin typeface="Times New Roman" pitchFamily="18" charset="0"/>
                <a:ea typeface="楷体_GB2312" pitchFamily="49" charset="-122"/>
                <a:sym typeface="Symbol" pitchFamily="18" charset="2"/>
              </a:rPr>
              <a:t> </a:t>
            </a:r>
            <a:r>
              <a:rPr kumimoji="1" lang="zh-CN" altLang="en-US" sz="2800" b="1">
                <a:latin typeface="Times New Roman" pitchFamily="18" charset="0"/>
                <a:ea typeface="楷体_GB2312" pitchFamily="49" charset="-122"/>
                <a:sym typeface="Symbol" pitchFamily="18" charset="2"/>
              </a:rPr>
              <a:t>大小与曲线陡峭程度成反比</a:t>
            </a:r>
          </a:p>
        </p:txBody>
      </p:sp>
      <p:sp>
        <p:nvSpPr>
          <p:cNvPr id="31764" name="Text Box 20"/>
          <p:cNvSpPr txBox="1">
            <a:spLocks noChangeArrowheads="1"/>
          </p:cNvSpPr>
          <p:nvPr/>
        </p:nvSpPr>
        <p:spPr bwMode="auto">
          <a:xfrm>
            <a:off x="585788" y="1912938"/>
            <a:ext cx="7239000" cy="519112"/>
          </a:xfrm>
          <a:prstGeom prst="rect">
            <a:avLst/>
          </a:prstGeom>
          <a:noFill/>
          <a:ln w="9525">
            <a:noFill/>
            <a:miter lim="800000"/>
            <a:headEnd/>
            <a:tailEnd/>
          </a:ln>
          <a:effectLst/>
        </p:spPr>
        <p:txBody>
          <a:bodyPr>
            <a:spAutoFit/>
          </a:bodyPr>
          <a:lstStyle/>
          <a:p>
            <a:r>
              <a:rPr kumimoji="1" lang="zh-CN" altLang="en-US" sz="2800" b="1">
                <a:latin typeface="Times New Roman" pitchFamily="18" charset="0"/>
                <a:ea typeface="楷体_GB2312" pitchFamily="49" charset="-122"/>
                <a:sym typeface="Symbol" pitchFamily="18" charset="2"/>
              </a:rPr>
              <a:t>数据意义</a:t>
            </a:r>
            <a:r>
              <a:rPr kumimoji="1" lang="en-US" altLang="zh-CN" sz="2800" b="1">
                <a:latin typeface="Times New Roman" pitchFamily="18" charset="0"/>
                <a:ea typeface="楷体_GB2312" pitchFamily="49" charset="-122"/>
                <a:sym typeface="Symbol" pitchFamily="18" charset="2"/>
              </a:rPr>
              <a:t>:  </a:t>
            </a:r>
            <a:r>
              <a:rPr kumimoji="1" lang="en-US" altLang="zh-CN" sz="2800" b="1" i="1">
                <a:latin typeface="Times New Roman" pitchFamily="18" charset="0"/>
                <a:ea typeface="楷体_GB2312" pitchFamily="49" charset="-122"/>
                <a:sym typeface="Symbol" pitchFamily="18" charset="2"/>
              </a:rPr>
              <a:t> </a:t>
            </a:r>
            <a:r>
              <a:rPr kumimoji="1" lang="zh-CN" altLang="en-US" sz="2800" b="1">
                <a:latin typeface="Times New Roman" pitchFamily="18" charset="0"/>
                <a:ea typeface="楷体_GB2312" pitchFamily="49" charset="-122"/>
                <a:sym typeface="Symbol" pitchFamily="18" charset="2"/>
              </a:rPr>
              <a:t>大小与数据分散程度成正比</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63"/>
                                        </p:tgtEl>
                                        <p:attrNameLst>
                                          <p:attrName>style.visibility</p:attrName>
                                        </p:attrNameLst>
                                      </p:cBhvr>
                                      <p:to>
                                        <p:strVal val="visible"/>
                                      </p:to>
                                    </p:set>
                                    <p:animEffect transition="in" filter="wipe(left)">
                                      <p:cBhvr>
                                        <p:cTn id="7" dur="1000"/>
                                        <p:tgtEl>
                                          <p:spTgt spid="317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64"/>
                                        </p:tgtEl>
                                        <p:attrNameLst>
                                          <p:attrName>style.visibility</p:attrName>
                                        </p:attrNameLst>
                                      </p:cBhvr>
                                      <p:to>
                                        <p:strVal val="visible"/>
                                      </p:to>
                                    </p:set>
                                    <p:animEffect transition="in" filter="wipe(left)">
                                      <p:cBhvr>
                                        <p:cTn id="12" dur="1000"/>
                                        <p:tgtEl>
                                          <p:spTgt spid="31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3" grpId="0"/>
      <p:bldP spid="31764"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755650" y="620713"/>
            <a:ext cx="3816350" cy="519112"/>
          </a:xfrm>
          <a:prstGeom prst="rect">
            <a:avLst/>
          </a:prstGeom>
          <a:noFill/>
          <a:ln w="9525">
            <a:noFill/>
            <a:miter lim="800000"/>
            <a:headEnd/>
            <a:tailEnd/>
          </a:ln>
          <a:effectLst/>
        </p:spPr>
        <p:txBody>
          <a:bodyPr>
            <a:spAutoFit/>
          </a:bodyPr>
          <a:lstStyle/>
          <a:p>
            <a:r>
              <a:rPr kumimoji="1" lang="zh-CN" altLang="en-US" sz="2800" b="1">
                <a:solidFill>
                  <a:srgbClr val="00FF00"/>
                </a:solidFill>
                <a:latin typeface="Times New Roman" pitchFamily="18" charset="0"/>
                <a:ea typeface="黑体" pitchFamily="2" charset="-122"/>
              </a:rPr>
              <a:t>正态变量的条件</a:t>
            </a:r>
          </a:p>
        </p:txBody>
      </p:sp>
      <p:sp>
        <p:nvSpPr>
          <p:cNvPr id="33795" name="Text Box 3"/>
          <p:cNvSpPr txBox="1">
            <a:spLocks noChangeArrowheads="1"/>
          </p:cNvSpPr>
          <p:nvPr/>
        </p:nvSpPr>
        <p:spPr bwMode="auto">
          <a:xfrm>
            <a:off x="0" y="1196975"/>
            <a:ext cx="8964613" cy="1630363"/>
          </a:xfrm>
          <a:prstGeom prst="rect">
            <a:avLst/>
          </a:prstGeom>
          <a:noFill/>
          <a:ln w="9525">
            <a:noFill/>
            <a:miter lim="800000"/>
            <a:headEnd/>
            <a:tailEnd/>
          </a:ln>
          <a:effectLst/>
        </p:spPr>
        <p:txBody>
          <a:bodyPr>
            <a:spAutoFit/>
          </a:bodyPr>
          <a:lstStyle/>
          <a:p>
            <a:pPr>
              <a:lnSpc>
                <a:spcPct val="120000"/>
              </a:lnSpc>
            </a:pP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若随机变量 </a:t>
            </a:r>
            <a:r>
              <a:rPr kumimoji="1" lang="en-US" altLang="zh-CN" sz="2800" b="1" i="1">
                <a:latin typeface="Times New Roman" pitchFamily="18" charset="0"/>
                <a:ea typeface="楷体_GB2312" pitchFamily="49" charset="-122"/>
              </a:rPr>
              <a:t>X</a:t>
            </a:r>
            <a:r>
              <a:rPr kumimoji="1" lang="zh-CN" altLang="en-US" sz="2800" b="1">
                <a:latin typeface="Times New Roman" pitchFamily="18" charset="0"/>
                <a:ea typeface="楷体_GB2312" pitchFamily="49" charset="-122"/>
              </a:rPr>
              <a:t>满足：</a:t>
            </a:r>
            <a:r>
              <a:rPr kumimoji="1" lang="zh-CN" altLang="en-US" sz="2800" b="1">
                <a:latin typeface="楷体_GB2312" pitchFamily="49" charset="-122"/>
                <a:ea typeface="楷体_GB2312" pitchFamily="49" charset="-122"/>
              </a:rPr>
              <a:t>① 受众多相互独立的随机因素影响；② 每一因素的影响都是微小的 ；③ 这些正、负影响可以叠加，则称</a:t>
            </a:r>
            <a:r>
              <a:rPr kumimoji="1" lang="en-US" altLang="zh-CN" sz="2800" b="1" i="1">
                <a:latin typeface="Times New Roman" pitchFamily="18" charset="0"/>
                <a:ea typeface="楷体_GB2312" pitchFamily="49" charset="-122"/>
              </a:rPr>
              <a:t>X</a:t>
            </a:r>
            <a:r>
              <a:rPr kumimoji="1" lang="zh-CN" altLang="en-US" sz="2800" b="1">
                <a:latin typeface="楷体_GB2312" pitchFamily="49" charset="-122"/>
                <a:ea typeface="楷体_GB2312" pitchFamily="49" charset="-122"/>
              </a:rPr>
              <a:t>为正态随机变量</a:t>
            </a:r>
            <a:r>
              <a:rPr kumimoji="1" lang="en-US" altLang="zh-CN" sz="2800" b="1">
                <a:latin typeface="楷体_GB2312" pitchFamily="49" charset="-122"/>
                <a:ea typeface="楷体_GB2312" pitchFamily="49" charset="-122"/>
              </a:rPr>
              <a:t>.</a:t>
            </a:r>
            <a:r>
              <a:rPr kumimoji="1" lang="en-US" altLang="zh-CN" sz="2800">
                <a:latin typeface="楷体_GB2312" pitchFamily="49" charset="-122"/>
                <a:ea typeface="楷体_GB2312" pitchFamily="49" charset="-122"/>
              </a:rPr>
              <a:t> </a:t>
            </a:r>
            <a:endParaRPr kumimoji="1" lang="en-US" altLang="zh-CN" sz="2800" b="1">
              <a:latin typeface="楷体_GB2312" pitchFamily="49" charset="-122"/>
              <a:ea typeface="楷体_GB2312" pitchFamily="49" charset="-122"/>
            </a:endParaRPr>
          </a:p>
        </p:txBody>
      </p:sp>
      <p:sp>
        <p:nvSpPr>
          <p:cNvPr id="33804" name="Text Box 12"/>
          <p:cNvSpPr txBox="1">
            <a:spLocks noChangeArrowheads="1"/>
          </p:cNvSpPr>
          <p:nvPr/>
        </p:nvSpPr>
        <p:spPr bwMode="auto">
          <a:xfrm>
            <a:off x="827088" y="2857500"/>
            <a:ext cx="2376487" cy="519113"/>
          </a:xfrm>
          <a:prstGeom prst="rect">
            <a:avLst/>
          </a:prstGeom>
          <a:noFill/>
          <a:ln w="9525">
            <a:noFill/>
            <a:miter lim="800000"/>
            <a:headEnd/>
            <a:tailEnd/>
          </a:ln>
          <a:effectLst/>
        </p:spPr>
        <p:txBody>
          <a:bodyPr>
            <a:spAutoFit/>
          </a:bodyPr>
          <a:lstStyle/>
          <a:p>
            <a:r>
              <a:rPr kumimoji="1" lang="zh-CN" altLang="en-US" sz="2800" b="1">
                <a:solidFill>
                  <a:srgbClr val="00FF00"/>
                </a:solidFill>
                <a:latin typeface="Times New Roman" pitchFamily="18" charset="0"/>
                <a:ea typeface="黑体" pitchFamily="2" charset="-122"/>
              </a:rPr>
              <a:t>应用场合</a:t>
            </a:r>
          </a:p>
        </p:txBody>
      </p:sp>
      <p:sp>
        <p:nvSpPr>
          <p:cNvPr id="33805" name="Text Box 13"/>
          <p:cNvSpPr txBox="1">
            <a:spLocks noChangeArrowheads="1"/>
          </p:cNvSpPr>
          <p:nvPr/>
        </p:nvSpPr>
        <p:spPr bwMode="auto">
          <a:xfrm>
            <a:off x="1258888" y="3357563"/>
            <a:ext cx="7272337" cy="2671762"/>
          </a:xfrm>
          <a:prstGeom prst="rect">
            <a:avLst/>
          </a:prstGeom>
          <a:noFill/>
          <a:ln w="9525">
            <a:noFill/>
            <a:miter lim="800000"/>
            <a:headEnd/>
            <a:tailEnd/>
          </a:ln>
          <a:effectLst/>
        </p:spPr>
        <p:txBody>
          <a:bodyPr>
            <a:spAutoFit/>
          </a:bodyPr>
          <a:lstStyle/>
          <a:p>
            <a:pPr>
              <a:lnSpc>
                <a:spcPct val="130000"/>
              </a:lnSpc>
            </a:pPr>
            <a:r>
              <a:rPr kumimoji="1" lang="zh-CN" altLang="en-US" sz="2800" b="1">
                <a:latin typeface="楷体_GB2312" pitchFamily="49" charset="-122"/>
                <a:ea typeface="楷体_GB2312" pitchFamily="49" charset="-122"/>
              </a:rPr>
              <a:t>各种测量的误差；    人体的生理特征；</a:t>
            </a:r>
          </a:p>
          <a:p>
            <a:pPr>
              <a:lnSpc>
                <a:spcPct val="130000"/>
              </a:lnSpc>
            </a:pPr>
            <a:r>
              <a:rPr kumimoji="1" lang="zh-CN" altLang="en-US" sz="2800" b="1">
                <a:latin typeface="楷体_GB2312" pitchFamily="49" charset="-122"/>
                <a:ea typeface="楷体_GB2312" pitchFamily="49" charset="-122"/>
              </a:rPr>
              <a:t>工厂产品的尺寸；    农作物的收获量；</a:t>
            </a:r>
          </a:p>
          <a:p>
            <a:pPr>
              <a:lnSpc>
                <a:spcPct val="130000"/>
              </a:lnSpc>
            </a:pPr>
            <a:r>
              <a:rPr kumimoji="1" lang="zh-CN" altLang="en-US" sz="2800" b="1">
                <a:latin typeface="楷体_GB2312" pitchFamily="49" charset="-122"/>
                <a:ea typeface="楷体_GB2312" pitchFamily="49" charset="-122"/>
              </a:rPr>
              <a:t>海洋波浪的高度；    金属线抗拉强度；</a:t>
            </a:r>
          </a:p>
          <a:p>
            <a:pPr>
              <a:lnSpc>
                <a:spcPct val="130000"/>
              </a:lnSpc>
            </a:pPr>
            <a:r>
              <a:rPr kumimoji="1" lang="zh-CN" altLang="en-US" sz="2800" b="1">
                <a:latin typeface="楷体_GB2312" pitchFamily="49" charset="-122"/>
                <a:ea typeface="楷体_GB2312" pitchFamily="49" charset="-122"/>
              </a:rPr>
              <a:t>热噪声电流强度；    学生的考试成绩；</a:t>
            </a:r>
          </a:p>
          <a:p>
            <a:pPr>
              <a:lnSpc>
                <a:spcPct val="130000"/>
              </a:lnSpc>
            </a:pPr>
            <a:r>
              <a:rPr kumimoji="1" lang="zh-CN" altLang="en-US" b="1"/>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p:cTn id="7" dur="500" fill="hold"/>
                                        <p:tgtEl>
                                          <p:spTgt spid="33794"/>
                                        </p:tgtEl>
                                        <p:attrNameLst>
                                          <p:attrName>ppt_w</p:attrName>
                                        </p:attrNameLst>
                                      </p:cBhvr>
                                      <p:tavLst>
                                        <p:tav tm="0">
                                          <p:val>
                                            <p:fltVal val="0"/>
                                          </p:val>
                                        </p:tav>
                                        <p:tav tm="100000">
                                          <p:val>
                                            <p:strVal val="#ppt_w"/>
                                          </p:val>
                                        </p:tav>
                                      </p:tavLst>
                                    </p:anim>
                                    <p:anim calcmode="lin" valueType="num">
                                      <p:cBhvr>
                                        <p:cTn id="8" dur="500" fill="hold"/>
                                        <p:tgtEl>
                                          <p:spTgt spid="3379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1" fill="hold" grpId="0" nodeType="afterEffect">
                                  <p:stCondLst>
                                    <p:cond delay="2000"/>
                                  </p:stCondLst>
                                  <p:childTnLst>
                                    <p:set>
                                      <p:cBhvr>
                                        <p:cTn id="11" dur="1" fill="hold">
                                          <p:stCondLst>
                                            <p:cond delay="0"/>
                                          </p:stCondLst>
                                        </p:cTn>
                                        <p:tgtEl>
                                          <p:spTgt spid="33795"/>
                                        </p:tgtEl>
                                        <p:attrNameLst>
                                          <p:attrName>style.visibility</p:attrName>
                                        </p:attrNameLst>
                                      </p:cBhvr>
                                      <p:to>
                                        <p:strVal val="visible"/>
                                      </p:to>
                                    </p:set>
                                    <p:animEffect transition="in" filter="wipe(up)">
                                      <p:cBhvr>
                                        <p:cTn id="12" dur="1000"/>
                                        <p:tgtEl>
                                          <p:spTgt spid="337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804"/>
                                        </p:tgtEl>
                                        <p:attrNameLst>
                                          <p:attrName>style.visibility</p:attrName>
                                        </p:attrNameLst>
                                      </p:cBhvr>
                                      <p:to>
                                        <p:strVal val="visible"/>
                                      </p:to>
                                    </p:set>
                                    <p:animEffect transition="in" filter="wipe(left)">
                                      <p:cBhvr>
                                        <p:cTn id="17" dur="500"/>
                                        <p:tgtEl>
                                          <p:spTgt spid="338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05"/>
                                        </p:tgtEl>
                                        <p:attrNameLst>
                                          <p:attrName>style.visibility</p:attrName>
                                        </p:attrNameLst>
                                      </p:cBhvr>
                                      <p:to>
                                        <p:strVal val="visible"/>
                                      </p:to>
                                    </p:set>
                                    <p:animEffect transition="in" filter="wipe(left)">
                                      <p:cBhvr>
                                        <p:cTn id="22" dur="500"/>
                                        <p:tgtEl>
                                          <p:spTgt spid="33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autoUpdateAnimBg="0"/>
      <p:bldP spid="33804" grpId="0"/>
      <p:bldP spid="33805"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3" name="Object 3"/>
          <p:cNvGraphicFramePr>
            <a:graphicFrameLocks noChangeAspect="1"/>
          </p:cNvGraphicFramePr>
          <p:nvPr/>
        </p:nvGraphicFramePr>
        <p:xfrm>
          <a:off x="1739900" y="1628775"/>
          <a:ext cx="5807075" cy="1206500"/>
        </p:xfrm>
        <a:graphic>
          <a:graphicData uri="http://schemas.openxmlformats.org/presentationml/2006/ole">
            <p:oleObj spid="_x0000_s1494018" name="Equation" r:id="rId3" imgW="2323800" imgH="482400" progId="">
              <p:embed/>
            </p:oleObj>
          </a:graphicData>
        </a:graphic>
      </p:graphicFrame>
      <p:sp>
        <p:nvSpPr>
          <p:cNvPr id="35844" name="Text Box 4"/>
          <p:cNvSpPr txBox="1">
            <a:spLocks noChangeArrowheads="1"/>
          </p:cNvSpPr>
          <p:nvPr/>
        </p:nvSpPr>
        <p:spPr bwMode="auto">
          <a:xfrm>
            <a:off x="0" y="2781300"/>
            <a:ext cx="4113213" cy="519113"/>
          </a:xfrm>
          <a:prstGeom prst="rect">
            <a:avLst/>
          </a:prstGeom>
          <a:noFill/>
          <a:ln w="9525">
            <a:noFill/>
            <a:miter lim="800000"/>
            <a:headEnd/>
            <a:tailEnd/>
          </a:ln>
          <a:effectLst/>
        </p:spPr>
        <p:txBody>
          <a:bodyPr wrap="none">
            <a:spAutoFit/>
          </a:bodyPr>
          <a:lstStyle/>
          <a:p>
            <a:r>
              <a:rPr kumimoji="1" lang="zh-CN" altLang="en-US" sz="2800" b="1">
                <a:latin typeface="Times New Roman" pitchFamily="18" charset="0"/>
                <a:ea typeface="楷体_GB2312" pitchFamily="49" charset="-122"/>
                <a:sym typeface="Symbol" pitchFamily="18" charset="2"/>
              </a:rPr>
              <a:t>是偶函数，</a:t>
            </a:r>
            <a:r>
              <a:rPr kumimoji="1" lang="zh-CN" altLang="en-US" sz="2800" b="1">
                <a:latin typeface="Times New Roman" pitchFamily="18" charset="0"/>
                <a:ea typeface="楷体_GB2312" pitchFamily="49" charset="-122"/>
              </a:rPr>
              <a:t>分布函数记为</a:t>
            </a:r>
            <a:endParaRPr kumimoji="1" lang="zh-CN" altLang="en-US" sz="2800" b="1" i="1">
              <a:latin typeface="Times New Roman" pitchFamily="18" charset="0"/>
              <a:ea typeface="楷体_GB2312" pitchFamily="49" charset="-122"/>
            </a:endParaRPr>
          </a:p>
        </p:txBody>
      </p:sp>
      <p:graphicFrame>
        <p:nvGraphicFramePr>
          <p:cNvPr id="35845" name="Object 5"/>
          <p:cNvGraphicFramePr>
            <a:graphicFrameLocks noChangeAspect="1"/>
          </p:cNvGraphicFramePr>
          <p:nvPr/>
        </p:nvGraphicFramePr>
        <p:xfrm>
          <a:off x="1792288" y="3284538"/>
          <a:ext cx="6208712" cy="1212850"/>
        </p:xfrm>
        <a:graphic>
          <a:graphicData uri="http://schemas.openxmlformats.org/presentationml/2006/ole">
            <p:oleObj spid="_x0000_s1494019" name="Equation" r:id="rId4" imgW="2730240" imgH="482400" progId="">
              <p:embed/>
            </p:oleObj>
          </a:graphicData>
        </a:graphic>
      </p:graphicFrame>
      <p:sp>
        <p:nvSpPr>
          <p:cNvPr id="35847" name="Text Box 7"/>
          <p:cNvSpPr txBox="1">
            <a:spLocks noChangeArrowheads="1"/>
          </p:cNvSpPr>
          <p:nvPr/>
        </p:nvSpPr>
        <p:spPr bwMode="auto">
          <a:xfrm>
            <a:off x="65088" y="4581525"/>
            <a:ext cx="4648200" cy="519113"/>
          </a:xfrm>
          <a:prstGeom prst="rect">
            <a:avLst/>
          </a:prstGeom>
          <a:noFill/>
          <a:ln w="9525">
            <a:noFill/>
            <a:miter lim="800000"/>
            <a:headEnd/>
            <a:tailEnd/>
          </a:ln>
          <a:effectLst/>
        </p:spPr>
        <p:txBody>
          <a:bodyPr>
            <a:spAutoFit/>
          </a:bodyPr>
          <a:lstStyle/>
          <a:p>
            <a:pPr>
              <a:spcBef>
                <a:spcPct val="50000"/>
              </a:spcBef>
            </a:pPr>
            <a:r>
              <a:rPr kumimoji="1" lang="zh-CN" altLang="en-US" sz="2800" b="1">
                <a:latin typeface="Times New Roman" pitchFamily="18" charset="0"/>
                <a:ea typeface="楷体_GB2312" pitchFamily="49" charset="-122"/>
                <a:sym typeface="Symbol" pitchFamily="18" charset="2"/>
              </a:rPr>
              <a:t>其值有专门的表供查用</a:t>
            </a:r>
            <a:r>
              <a:rPr kumimoji="1" lang="en-US" altLang="zh-CN" sz="2800" b="1" i="1">
                <a:latin typeface="Times New Roman" pitchFamily="18" charset="0"/>
                <a:ea typeface="楷体_GB2312" pitchFamily="49" charset="-122"/>
              </a:rPr>
              <a:t>.</a:t>
            </a:r>
            <a:endParaRPr kumimoji="1" lang="en-US" altLang="zh-CN" sz="2800" b="1">
              <a:latin typeface="Times New Roman" pitchFamily="18" charset="0"/>
              <a:ea typeface="楷体_GB2312" pitchFamily="49" charset="-122"/>
            </a:endParaRPr>
          </a:p>
        </p:txBody>
      </p:sp>
      <p:sp>
        <p:nvSpPr>
          <p:cNvPr id="35848" name="Text Box 8"/>
          <p:cNvSpPr txBox="1">
            <a:spLocks noChangeArrowheads="1"/>
          </p:cNvSpPr>
          <p:nvPr/>
        </p:nvSpPr>
        <p:spPr bwMode="auto">
          <a:xfrm>
            <a:off x="466725" y="333375"/>
            <a:ext cx="4959350" cy="519113"/>
          </a:xfrm>
          <a:prstGeom prst="rect">
            <a:avLst/>
          </a:prstGeom>
          <a:noFill/>
          <a:ln w="9525">
            <a:noFill/>
            <a:miter lim="800000"/>
            <a:headEnd/>
            <a:tailEnd/>
          </a:ln>
          <a:effectLst/>
        </p:spPr>
        <p:txBody>
          <a:bodyPr>
            <a:spAutoFit/>
          </a:bodyPr>
          <a:lstStyle/>
          <a:p>
            <a:r>
              <a:rPr kumimoji="1" lang="zh-CN" altLang="en-US" sz="2800" b="1" dirty="0" smtClean="0">
                <a:solidFill>
                  <a:srgbClr val="00FF00"/>
                </a:solidFill>
                <a:latin typeface="Times New Roman" pitchFamily="18" charset="0"/>
                <a:ea typeface="楷体_GB2312" pitchFamily="49" charset="-122"/>
              </a:rPr>
              <a:t>标准正态分布</a:t>
            </a:r>
            <a:r>
              <a:rPr kumimoji="1" lang="en-US" altLang="zh-CN" sz="2800" b="1" i="1" dirty="0">
                <a:solidFill>
                  <a:srgbClr val="00FF00"/>
                </a:solidFill>
                <a:latin typeface="Times New Roman" pitchFamily="18" charset="0"/>
                <a:ea typeface="楷体_GB2312" pitchFamily="49" charset="-122"/>
              </a:rPr>
              <a:t>N</a:t>
            </a:r>
            <a:r>
              <a:rPr kumimoji="1" lang="en-US" altLang="zh-CN" sz="2800" b="1" dirty="0">
                <a:solidFill>
                  <a:srgbClr val="00FF00"/>
                </a:solidFill>
                <a:latin typeface="Times New Roman" pitchFamily="18" charset="0"/>
                <a:ea typeface="楷体_GB2312" pitchFamily="49" charset="-122"/>
              </a:rPr>
              <a:t> (0,1)</a:t>
            </a:r>
          </a:p>
        </p:txBody>
      </p:sp>
      <p:sp>
        <p:nvSpPr>
          <p:cNvPr id="35849" name="Text Box 9"/>
          <p:cNvSpPr txBox="1">
            <a:spLocks noChangeArrowheads="1"/>
          </p:cNvSpPr>
          <p:nvPr/>
        </p:nvSpPr>
        <p:spPr bwMode="auto">
          <a:xfrm>
            <a:off x="539750" y="1196975"/>
            <a:ext cx="2263775" cy="519113"/>
          </a:xfrm>
          <a:prstGeom prst="rect">
            <a:avLst/>
          </a:prstGeom>
          <a:noFill/>
          <a:ln w="9525">
            <a:noFill/>
            <a:miter lim="800000"/>
            <a:headEnd/>
            <a:tailEnd/>
          </a:ln>
          <a:effectLst/>
        </p:spPr>
        <p:txBody>
          <a:bodyPr>
            <a:spAutoFit/>
          </a:bodyPr>
          <a:lstStyle/>
          <a:p>
            <a:pPr>
              <a:spcBef>
                <a:spcPct val="50000"/>
              </a:spcBef>
            </a:pPr>
            <a:r>
              <a:rPr kumimoji="1" lang="zh-CN" altLang="en-US" sz="2800" b="1">
                <a:latin typeface="Times New Roman" pitchFamily="18" charset="0"/>
                <a:ea typeface="楷体_GB2312" pitchFamily="49" charset="-122"/>
                <a:sym typeface="Symbol" pitchFamily="18" charset="2"/>
              </a:rPr>
              <a:t>密度函数</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5848"/>
                                        </p:tgtEl>
                                        <p:attrNameLst>
                                          <p:attrName>style.visibility</p:attrName>
                                        </p:attrNameLst>
                                      </p:cBhvr>
                                      <p:to>
                                        <p:strVal val="visible"/>
                                      </p:to>
                                    </p:set>
                                    <p:animEffect transition="in" filter="wipe(left)">
                                      <p:cBhvr>
                                        <p:cTn id="7" dur="1000"/>
                                        <p:tgtEl>
                                          <p:spTgt spid="358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0"/>
                                  </p:iterate>
                                  <p:childTnLst>
                                    <p:set>
                                      <p:cBhvr>
                                        <p:cTn id="11" dur="1" fill="hold">
                                          <p:stCondLst>
                                            <p:cond delay="0"/>
                                          </p:stCondLst>
                                        </p:cTn>
                                        <p:tgtEl>
                                          <p:spTgt spid="35849"/>
                                        </p:tgtEl>
                                        <p:attrNameLst>
                                          <p:attrName>style.visibility</p:attrName>
                                        </p:attrNameLst>
                                      </p:cBhvr>
                                      <p:to>
                                        <p:strVal val="visible"/>
                                      </p:to>
                                    </p:set>
                                    <p:animEffect transition="in" filter="wipe(left)">
                                      <p:cBhvr>
                                        <p:cTn id="12" dur="1000"/>
                                        <p:tgtEl>
                                          <p:spTgt spid="35849"/>
                                        </p:tgtEl>
                                      </p:cBhvr>
                                    </p:animEffect>
                                  </p:childTnLst>
                                </p:cTn>
                              </p:par>
                            </p:childTnLst>
                          </p:cTn>
                        </p:par>
                        <p:par>
                          <p:cTn id="13" fill="hold">
                            <p:stCondLst>
                              <p:cond delay="1000"/>
                            </p:stCondLst>
                            <p:childTnLst>
                              <p:par>
                                <p:cTn id="14" presetID="22" presetClass="entr" presetSubtype="8" fill="hold" nodeType="afterEffect">
                                  <p:stCondLst>
                                    <p:cond delay="0"/>
                                  </p:stCondLst>
                                  <p:iterate type="lt">
                                    <p:tmPct val="0"/>
                                  </p:iterate>
                                  <p:childTnLst>
                                    <p:set>
                                      <p:cBhvr>
                                        <p:cTn id="15" dur="1" fill="hold">
                                          <p:stCondLst>
                                            <p:cond delay="0"/>
                                          </p:stCondLst>
                                        </p:cTn>
                                        <p:tgtEl>
                                          <p:spTgt spid="35843"/>
                                        </p:tgtEl>
                                        <p:attrNameLst>
                                          <p:attrName>style.visibility</p:attrName>
                                        </p:attrNameLst>
                                      </p:cBhvr>
                                      <p:to>
                                        <p:strVal val="visible"/>
                                      </p:to>
                                    </p:set>
                                    <p:animEffect transition="in" filter="wipe(left)">
                                      <p:cBhvr>
                                        <p:cTn id="16" dur="1000"/>
                                        <p:tgtEl>
                                          <p:spTgt spid="35843"/>
                                        </p:tgtEl>
                                      </p:cBhvr>
                                    </p:animEffect>
                                  </p:childTnLst>
                                </p:cTn>
                              </p:par>
                            </p:childTnLst>
                          </p:cTn>
                        </p:par>
                        <p:par>
                          <p:cTn id="17" fill="hold">
                            <p:stCondLst>
                              <p:cond delay="2000"/>
                            </p:stCondLst>
                            <p:childTnLst>
                              <p:par>
                                <p:cTn id="18" presetID="22" presetClass="entr" presetSubtype="8" fill="hold" grpId="0" nodeType="afterEffect">
                                  <p:stCondLst>
                                    <p:cond delay="0"/>
                                  </p:stCondLst>
                                  <p:iterate type="lt">
                                    <p:tmPct val="0"/>
                                  </p:iterate>
                                  <p:childTnLst>
                                    <p:set>
                                      <p:cBhvr>
                                        <p:cTn id="19" dur="1" fill="hold">
                                          <p:stCondLst>
                                            <p:cond delay="0"/>
                                          </p:stCondLst>
                                        </p:cTn>
                                        <p:tgtEl>
                                          <p:spTgt spid="35844"/>
                                        </p:tgtEl>
                                        <p:attrNameLst>
                                          <p:attrName>style.visibility</p:attrName>
                                        </p:attrNameLst>
                                      </p:cBhvr>
                                      <p:to>
                                        <p:strVal val="visible"/>
                                      </p:to>
                                    </p:set>
                                    <p:animEffect transition="in" filter="wipe(left)">
                                      <p:cBhvr>
                                        <p:cTn id="20" dur="1000"/>
                                        <p:tgtEl>
                                          <p:spTgt spid="35844"/>
                                        </p:tgtEl>
                                      </p:cBhvr>
                                    </p:animEffect>
                                  </p:childTnLst>
                                </p:cTn>
                              </p:par>
                            </p:childTnLst>
                          </p:cTn>
                        </p:par>
                        <p:par>
                          <p:cTn id="21" fill="hold">
                            <p:stCondLst>
                              <p:cond delay="3000"/>
                            </p:stCondLst>
                            <p:childTnLst>
                              <p:par>
                                <p:cTn id="22" presetID="22" presetClass="entr" presetSubtype="8" fill="hold" nodeType="afterEffect">
                                  <p:stCondLst>
                                    <p:cond delay="0"/>
                                  </p:stCondLst>
                                  <p:iterate type="lt">
                                    <p:tmPct val="0"/>
                                  </p:iterate>
                                  <p:childTnLst>
                                    <p:set>
                                      <p:cBhvr>
                                        <p:cTn id="23" dur="1" fill="hold">
                                          <p:stCondLst>
                                            <p:cond delay="0"/>
                                          </p:stCondLst>
                                        </p:cTn>
                                        <p:tgtEl>
                                          <p:spTgt spid="35845"/>
                                        </p:tgtEl>
                                        <p:attrNameLst>
                                          <p:attrName>style.visibility</p:attrName>
                                        </p:attrNameLst>
                                      </p:cBhvr>
                                      <p:to>
                                        <p:strVal val="visible"/>
                                      </p:to>
                                    </p:set>
                                    <p:animEffect transition="in" filter="wipe(left)">
                                      <p:cBhvr>
                                        <p:cTn id="24" dur="1000"/>
                                        <p:tgtEl>
                                          <p:spTgt spid="35845"/>
                                        </p:tgtEl>
                                      </p:cBhvr>
                                    </p:animEffect>
                                  </p:childTnLst>
                                </p:cTn>
                              </p:par>
                            </p:childTnLst>
                          </p:cTn>
                        </p:par>
                        <p:par>
                          <p:cTn id="25" fill="hold">
                            <p:stCondLst>
                              <p:cond delay="4000"/>
                            </p:stCondLst>
                            <p:childTnLst>
                              <p:par>
                                <p:cTn id="26" presetID="22" presetClass="entr" presetSubtype="8" fill="hold" grpId="0" nodeType="afterEffect">
                                  <p:stCondLst>
                                    <p:cond delay="0"/>
                                  </p:stCondLst>
                                  <p:iterate type="lt">
                                    <p:tmPct val="0"/>
                                  </p:iterate>
                                  <p:childTnLst>
                                    <p:set>
                                      <p:cBhvr>
                                        <p:cTn id="27" dur="1" fill="hold">
                                          <p:stCondLst>
                                            <p:cond delay="0"/>
                                          </p:stCondLst>
                                        </p:cTn>
                                        <p:tgtEl>
                                          <p:spTgt spid="35847"/>
                                        </p:tgtEl>
                                        <p:attrNameLst>
                                          <p:attrName>style.visibility</p:attrName>
                                        </p:attrNameLst>
                                      </p:cBhvr>
                                      <p:to>
                                        <p:strVal val="visible"/>
                                      </p:to>
                                    </p:set>
                                    <p:animEffect transition="in" filter="wipe(left)">
                                      <p:cBhvr>
                                        <p:cTn id="28" dur="1000"/>
                                        <p:tgtEl>
                                          <p:spTgt spid="35847"/>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xit" presetSubtype="0" fill="hold" grpId="1" nodeType="clickEffect">
                                  <p:stCondLst>
                                    <p:cond delay="0"/>
                                  </p:stCondLst>
                                  <p:iterate type="lt">
                                    <p:tmPct val="5000"/>
                                  </p:iterate>
                                  <p:childTnLst>
                                    <p:anim calcmode="lin" valueType="num">
                                      <p:cBhvr>
                                        <p:cTn id="32" dur="1000"/>
                                        <p:tgtEl>
                                          <p:spTgt spid="35849"/>
                                        </p:tgtEl>
                                        <p:attrNameLst>
                                          <p:attrName>ppt_w</p:attrName>
                                        </p:attrNameLst>
                                      </p:cBhvr>
                                      <p:tavLst>
                                        <p:tav tm="0">
                                          <p:val>
                                            <p:strVal val="ppt_w"/>
                                          </p:val>
                                        </p:tav>
                                        <p:tav tm="100000">
                                          <p:val>
                                            <p:fltVal val="0"/>
                                          </p:val>
                                        </p:tav>
                                      </p:tavLst>
                                    </p:anim>
                                    <p:anim calcmode="lin" valueType="num">
                                      <p:cBhvr>
                                        <p:cTn id="33" dur="1000"/>
                                        <p:tgtEl>
                                          <p:spTgt spid="35849"/>
                                        </p:tgtEl>
                                        <p:attrNameLst>
                                          <p:attrName>ppt_h</p:attrName>
                                        </p:attrNameLst>
                                      </p:cBhvr>
                                      <p:tavLst>
                                        <p:tav tm="0">
                                          <p:val>
                                            <p:strVal val="ppt_h"/>
                                          </p:val>
                                        </p:tav>
                                        <p:tav tm="100000">
                                          <p:val>
                                            <p:fltVal val="0"/>
                                          </p:val>
                                        </p:tav>
                                      </p:tavLst>
                                    </p:anim>
                                    <p:anim calcmode="lin" valueType="num">
                                      <p:cBhvr>
                                        <p:cTn id="34" dur="1000"/>
                                        <p:tgtEl>
                                          <p:spTgt spid="35849"/>
                                        </p:tgtEl>
                                        <p:attrNameLst>
                                          <p:attrName>style.rotation</p:attrName>
                                        </p:attrNameLst>
                                      </p:cBhvr>
                                      <p:tavLst>
                                        <p:tav tm="0">
                                          <p:val>
                                            <p:fltVal val="0"/>
                                          </p:val>
                                        </p:tav>
                                        <p:tav tm="100000">
                                          <p:val>
                                            <p:fltVal val="90"/>
                                          </p:val>
                                        </p:tav>
                                      </p:tavLst>
                                    </p:anim>
                                    <p:animEffect transition="out" filter="fade">
                                      <p:cBhvr>
                                        <p:cTn id="35" dur="1000"/>
                                        <p:tgtEl>
                                          <p:spTgt spid="35849"/>
                                        </p:tgtEl>
                                      </p:cBhvr>
                                    </p:animEffect>
                                    <p:set>
                                      <p:cBhvr>
                                        <p:cTn id="36" dur="1" fill="hold">
                                          <p:stCondLst>
                                            <p:cond delay="999"/>
                                          </p:stCondLst>
                                        </p:cTn>
                                        <p:tgtEl>
                                          <p:spTgt spid="35849"/>
                                        </p:tgtEl>
                                        <p:attrNameLst>
                                          <p:attrName>style.visibility</p:attrName>
                                        </p:attrNameLst>
                                      </p:cBhvr>
                                      <p:to>
                                        <p:strVal val="hidden"/>
                                      </p:to>
                                    </p:set>
                                  </p:childTnLst>
                                </p:cTn>
                              </p:par>
                              <p:par>
                                <p:cTn id="37" presetID="31" presetClass="exit" presetSubtype="0" fill="hold" nodeType="withEffect">
                                  <p:stCondLst>
                                    <p:cond delay="0"/>
                                  </p:stCondLst>
                                  <p:iterate type="lt">
                                    <p:tmPct val="5000"/>
                                  </p:iterate>
                                  <p:childTnLst>
                                    <p:anim calcmode="lin" valueType="num">
                                      <p:cBhvr>
                                        <p:cTn id="38" dur="1000"/>
                                        <p:tgtEl>
                                          <p:spTgt spid="35843"/>
                                        </p:tgtEl>
                                        <p:attrNameLst>
                                          <p:attrName>ppt_w</p:attrName>
                                        </p:attrNameLst>
                                      </p:cBhvr>
                                      <p:tavLst>
                                        <p:tav tm="0">
                                          <p:val>
                                            <p:strVal val="ppt_w"/>
                                          </p:val>
                                        </p:tav>
                                        <p:tav tm="100000">
                                          <p:val>
                                            <p:fltVal val="0"/>
                                          </p:val>
                                        </p:tav>
                                      </p:tavLst>
                                    </p:anim>
                                    <p:anim calcmode="lin" valueType="num">
                                      <p:cBhvr>
                                        <p:cTn id="39" dur="1000"/>
                                        <p:tgtEl>
                                          <p:spTgt spid="35843"/>
                                        </p:tgtEl>
                                        <p:attrNameLst>
                                          <p:attrName>ppt_h</p:attrName>
                                        </p:attrNameLst>
                                      </p:cBhvr>
                                      <p:tavLst>
                                        <p:tav tm="0">
                                          <p:val>
                                            <p:strVal val="ppt_h"/>
                                          </p:val>
                                        </p:tav>
                                        <p:tav tm="100000">
                                          <p:val>
                                            <p:fltVal val="0"/>
                                          </p:val>
                                        </p:tav>
                                      </p:tavLst>
                                    </p:anim>
                                    <p:anim calcmode="lin" valueType="num">
                                      <p:cBhvr>
                                        <p:cTn id="40" dur="1000"/>
                                        <p:tgtEl>
                                          <p:spTgt spid="35843"/>
                                        </p:tgtEl>
                                        <p:attrNameLst>
                                          <p:attrName>style.rotation</p:attrName>
                                        </p:attrNameLst>
                                      </p:cBhvr>
                                      <p:tavLst>
                                        <p:tav tm="0">
                                          <p:val>
                                            <p:fltVal val="0"/>
                                          </p:val>
                                        </p:tav>
                                        <p:tav tm="100000">
                                          <p:val>
                                            <p:fltVal val="90"/>
                                          </p:val>
                                        </p:tav>
                                      </p:tavLst>
                                    </p:anim>
                                    <p:animEffect transition="out" filter="fade">
                                      <p:cBhvr>
                                        <p:cTn id="41" dur="1000"/>
                                        <p:tgtEl>
                                          <p:spTgt spid="35843"/>
                                        </p:tgtEl>
                                      </p:cBhvr>
                                    </p:animEffect>
                                    <p:set>
                                      <p:cBhvr>
                                        <p:cTn id="42" dur="1" fill="hold">
                                          <p:stCondLst>
                                            <p:cond delay="999"/>
                                          </p:stCondLst>
                                        </p:cTn>
                                        <p:tgtEl>
                                          <p:spTgt spid="35843"/>
                                        </p:tgtEl>
                                        <p:attrNameLst>
                                          <p:attrName>style.visibility</p:attrName>
                                        </p:attrNameLst>
                                      </p:cBhvr>
                                      <p:to>
                                        <p:strVal val="hidden"/>
                                      </p:to>
                                    </p:set>
                                  </p:childTnLst>
                                </p:cTn>
                              </p:par>
                              <p:par>
                                <p:cTn id="43" presetID="31" presetClass="exit" presetSubtype="0" fill="hold" grpId="1" nodeType="withEffect">
                                  <p:stCondLst>
                                    <p:cond delay="0"/>
                                  </p:stCondLst>
                                  <p:iterate type="lt">
                                    <p:tmPct val="5000"/>
                                  </p:iterate>
                                  <p:childTnLst>
                                    <p:anim calcmode="lin" valueType="num">
                                      <p:cBhvr>
                                        <p:cTn id="44" dur="1000"/>
                                        <p:tgtEl>
                                          <p:spTgt spid="35844"/>
                                        </p:tgtEl>
                                        <p:attrNameLst>
                                          <p:attrName>ppt_w</p:attrName>
                                        </p:attrNameLst>
                                      </p:cBhvr>
                                      <p:tavLst>
                                        <p:tav tm="0">
                                          <p:val>
                                            <p:strVal val="ppt_w"/>
                                          </p:val>
                                        </p:tav>
                                        <p:tav tm="100000">
                                          <p:val>
                                            <p:fltVal val="0"/>
                                          </p:val>
                                        </p:tav>
                                      </p:tavLst>
                                    </p:anim>
                                    <p:anim calcmode="lin" valueType="num">
                                      <p:cBhvr>
                                        <p:cTn id="45" dur="1000"/>
                                        <p:tgtEl>
                                          <p:spTgt spid="35844"/>
                                        </p:tgtEl>
                                        <p:attrNameLst>
                                          <p:attrName>ppt_h</p:attrName>
                                        </p:attrNameLst>
                                      </p:cBhvr>
                                      <p:tavLst>
                                        <p:tav tm="0">
                                          <p:val>
                                            <p:strVal val="ppt_h"/>
                                          </p:val>
                                        </p:tav>
                                        <p:tav tm="100000">
                                          <p:val>
                                            <p:fltVal val="0"/>
                                          </p:val>
                                        </p:tav>
                                      </p:tavLst>
                                    </p:anim>
                                    <p:anim calcmode="lin" valueType="num">
                                      <p:cBhvr>
                                        <p:cTn id="46" dur="1000"/>
                                        <p:tgtEl>
                                          <p:spTgt spid="35844"/>
                                        </p:tgtEl>
                                        <p:attrNameLst>
                                          <p:attrName>style.rotation</p:attrName>
                                        </p:attrNameLst>
                                      </p:cBhvr>
                                      <p:tavLst>
                                        <p:tav tm="0">
                                          <p:val>
                                            <p:fltVal val="0"/>
                                          </p:val>
                                        </p:tav>
                                        <p:tav tm="100000">
                                          <p:val>
                                            <p:fltVal val="90"/>
                                          </p:val>
                                        </p:tav>
                                      </p:tavLst>
                                    </p:anim>
                                    <p:animEffect transition="out" filter="fade">
                                      <p:cBhvr>
                                        <p:cTn id="47" dur="1000"/>
                                        <p:tgtEl>
                                          <p:spTgt spid="35844"/>
                                        </p:tgtEl>
                                      </p:cBhvr>
                                    </p:animEffect>
                                    <p:set>
                                      <p:cBhvr>
                                        <p:cTn id="48" dur="1" fill="hold">
                                          <p:stCondLst>
                                            <p:cond delay="999"/>
                                          </p:stCondLst>
                                        </p:cTn>
                                        <p:tgtEl>
                                          <p:spTgt spid="35844"/>
                                        </p:tgtEl>
                                        <p:attrNameLst>
                                          <p:attrName>style.visibility</p:attrName>
                                        </p:attrNameLst>
                                      </p:cBhvr>
                                      <p:to>
                                        <p:strVal val="hidden"/>
                                      </p:to>
                                    </p:set>
                                  </p:childTnLst>
                                </p:cTn>
                              </p:par>
                              <p:par>
                                <p:cTn id="49" presetID="31" presetClass="exit" presetSubtype="0" fill="hold" nodeType="withEffect">
                                  <p:stCondLst>
                                    <p:cond delay="0"/>
                                  </p:stCondLst>
                                  <p:iterate type="lt">
                                    <p:tmPct val="5000"/>
                                  </p:iterate>
                                  <p:childTnLst>
                                    <p:anim calcmode="lin" valueType="num">
                                      <p:cBhvr>
                                        <p:cTn id="50" dur="1000"/>
                                        <p:tgtEl>
                                          <p:spTgt spid="35845"/>
                                        </p:tgtEl>
                                        <p:attrNameLst>
                                          <p:attrName>ppt_w</p:attrName>
                                        </p:attrNameLst>
                                      </p:cBhvr>
                                      <p:tavLst>
                                        <p:tav tm="0">
                                          <p:val>
                                            <p:strVal val="ppt_w"/>
                                          </p:val>
                                        </p:tav>
                                        <p:tav tm="100000">
                                          <p:val>
                                            <p:fltVal val="0"/>
                                          </p:val>
                                        </p:tav>
                                      </p:tavLst>
                                    </p:anim>
                                    <p:anim calcmode="lin" valueType="num">
                                      <p:cBhvr>
                                        <p:cTn id="51" dur="1000"/>
                                        <p:tgtEl>
                                          <p:spTgt spid="35845"/>
                                        </p:tgtEl>
                                        <p:attrNameLst>
                                          <p:attrName>ppt_h</p:attrName>
                                        </p:attrNameLst>
                                      </p:cBhvr>
                                      <p:tavLst>
                                        <p:tav tm="0">
                                          <p:val>
                                            <p:strVal val="ppt_h"/>
                                          </p:val>
                                        </p:tav>
                                        <p:tav tm="100000">
                                          <p:val>
                                            <p:fltVal val="0"/>
                                          </p:val>
                                        </p:tav>
                                      </p:tavLst>
                                    </p:anim>
                                    <p:anim calcmode="lin" valueType="num">
                                      <p:cBhvr>
                                        <p:cTn id="52" dur="1000"/>
                                        <p:tgtEl>
                                          <p:spTgt spid="35845"/>
                                        </p:tgtEl>
                                        <p:attrNameLst>
                                          <p:attrName>style.rotation</p:attrName>
                                        </p:attrNameLst>
                                      </p:cBhvr>
                                      <p:tavLst>
                                        <p:tav tm="0">
                                          <p:val>
                                            <p:fltVal val="0"/>
                                          </p:val>
                                        </p:tav>
                                        <p:tav tm="100000">
                                          <p:val>
                                            <p:fltVal val="90"/>
                                          </p:val>
                                        </p:tav>
                                      </p:tavLst>
                                    </p:anim>
                                    <p:animEffect transition="out" filter="fade">
                                      <p:cBhvr>
                                        <p:cTn id="53" dur="1000"/>
                                        <p:tgtEl>
                                          <p:spTgt spid="35845"/>
                                        </p:tgtEl>
                                      </p:cBhvr>
                                    </p:animEffect>
                                    <p:set>
                                      <p:cBhvr>
                                        <p:cTn id="54" dur="1" fill="hold">
                                          <p:stCondLst>
                                            <p:cond delay="999"/>
                                          </p:stCondLst>
                                        </p:cTn>
                                        <p:tgtEl>
                                          <p:spTgt spid="35845"/>
                                        </p:tgtEl>
                                        <p:attrNameLst>
                                          <p:attrName>style.visibility</p:attrName>
                                        </p:attrNameLst>
                                      </p:cBhvr>
                                      <p:to>
                                        <p:strVal val="hidden"/>
                                      </p:to>
                                    </p:set>
                                  </p:childTnLst>
                                </p:cTn>
                              </p:par>
                              <p:par>
                                <p:cTn id="55" presetID="31" presetClass="exit" presetSubtype="0" fill="hold" grpId="1" nodeType="withEffect">
                                  <p:stCondLst>
                                    <p:cond delay="0"/>
                                  </p:stCondLst>
                                  <p:iterate type="lt">
                                    <p:tmPct val="5000"/>
                                  </p:iterate>
                                  <p:childTnLst>
                                    <p:anim calcmode="lin" valueType="num">
                                      <p:cBhvr>
                                        <p:cTn id="56" dur="1000"/>
                                        <p:tgtEl>
                                          <p:spTgt spid="35847"/>
                                        </p:tgtEl>
                                        <p:attrNameLst>
                                          <p:attrName>ppt_w</p:attrName>
                                        </p:attrNameLst>
                                      </p:cBhvr>
                                      <p:tavLst>
                                        <p:tav tm="0">
                                          <p:val>
                                            <p:strVal val="ppt_w"/>
                                          </p:val>
                                        </p:tav>
                                        <p:tav tm="100000">
                                          <p:val>
                                            <p:fltVal val="0"/>
                                          </p:val>
                                        </p:tav>
                                      </p:tavLst>
                                    </p:anim>
                                    <p:anim calcmode="lin" valueType="num">
                                      <p:cBhvr>
                                        <p:cTn id="57" dur="1000"/>
                                        <p:tgtEl>
                                          <p:spTgt spid="35847"/>
                                        </p:tgtEl>
                                        <p:attrNameLst>
                                          <p:attrName>ppt_h</p:attrName>
                                        </p:attrNameLst>
                                      </p:cBhvr>
                                      <p:tavLst>
                                        <p:tav tm="0">
                                          <p:val>
                                            <p:strVal val="ppt_h"/>
                                          </p:val>
                                        </p:tav>
                                        <p:tav tm="100000">
                                          <p:val>
                                            <p:fltVal val="0"/>
                                          </p:val>
                                        </p:tav>
                                      </p:tavLst>
                                    </p:anim>
                                    <p:anim calcmode="lin" valueType="num">
                                      <p:cBhvr>
                                        <p:cTn id="58" dur="1000"/>
                                        <p:tgtEl>
                                          <p:spTgt spid="35847"/>
                                        </p:tgtEl>
                                        <p:attrNameLst>
                                          <p:attrName>style.rotation</p:attrName>
                                        </p:attrNameLst>
                                      </p:cBhvr>
                                      <p:tavLst>
                                        <p:tav tm="0">
                                          <p:val>
                                            <p:fltVal val="0"/>
                                          </p:val>
                                        </p:tav>
                                        <p:tav tm="100000">
                                          <p:val>
                                            <p:fltVal val="90"/>
                                          </p:val>
                                        </p:tav>
                                      </p:tavLst>
                                    </p:anim>
                                    <p:animEffect transition="out" filter="fade">
                                      <p:cBhvr>
                                        <p:cTn id="59" dur="1000"/>
                                        <p:tgtEl>
                                          <p:spTgt spid="35847"/>
                                        </p:tgtEl>
                                      </p:cBhvr>
                                    </p:animEffect>
                                    <p:set>
                                      <p:cBhvr>
                                        <p:cTn id="60" dur="1" fill="hold">
                                          <p:stCondLst>
                                            <p:cond delay="999"/>
                                          </p:stCondLst>
                                        </p:cTn>
                                        <p:tgtEl>
                                          <p:spTgt spid="358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utoUpdateAnimBg="0"/>
      <p:bldP spid="35844" grpId="1"/>
      <p:bldP spid="35847" grpId="0" autoUpdateAnimBg="0"/>
      <p:bldP spid="35847" grpId="1"/>
      <p:bldP spid="35848" grpId="0" autoUpdateAnimBg="0"/>
      <p:bldP spid="35849" grpId="0" autoUpdateAnimBg="0"/>
      <p:bldP spid="35849"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Text Box 4"/>
          <p:cNvSpPr txBox="1">
            <a:spLocks noChangeArrowheads="1"/>
          </p:cNvSpPr>
          <p:nvPr/>
        </p:nvSpPr>
        <p:spPr bwMode="auto">
          <a:xfrm>
            <a:off x="466725" y="333375"/>
            <a:ext cx="4959350" cy="519113"/>
          </a:xfrm>
          <a:prstGeom prst="rect">
            <a:avLst/>
          </a:prstGeom>
          <a:noFill/>
          <a:ln w="9525">
            <a:noFill/>
            <a:miter lim="800000"/>
            <a:headEnd/>
            <a:tailEnd/>
          </a:ln>
          <a:effectLst/>
        </p:spPr>
        <p:txBody>
          <a:bodyPr>
            <a:spAutoFit/>
          </a:bodyPr>
          <a:lstStyle/>
          <a:p>
            <a:r>
              <a:rPr kumimoji="1" lang="zh-CN" altLang="en-US" sz="2800" b="1" dirty="0" smtClean="0">
                <a:solidFill>
                  <a:srgbClr val="00FF00"/>
                </a:solidFill>
                <a:latin typeface="Times New Roman" pitchFamily="18" charset="0"/>
                <a:ea typeface="楷体_GB2312" pitchFamily="49" charset="-122"/>
              </a:rPr>
              <a:t>标准正态分布</a:t>
            </a:r>
            <a:r>
              <a:rPr kumimoji="1" lang="en-US" altLang="zh-CN" sz="2800" b="1" i="1" dirty="0">
                <a:solidFill>
                  <a:srgbClr val="00FF00"/>
                </a:solidFill>
                <a:latin typeface="Times New Roman" pitchFamily="18" charset="0"/>
                <a:ea typeface="楷体_GB2312" pitchFamily="49" charset="-122"/>
              </a:rPr>
              <a:t>N</a:t>
            </a:r>
            <a:r>
              <a:rPr kumimoji="1" lang="en-US" altLang="zh-CN" sz="2800" b="1" dirty="0">
                <a:solidFill>
                  <a:srgbClr val="00FF00"/>
                </a:solidFill>
                <a:latin typeface="Times New Roman" pitchFamily="18" charset="0"/>
                <a:ea typeface="楷体_GB2312" pitchFamily="49" charset="-122"/>
              </a:rPr>
              <a:t> (0,1)</a:t>
            </a:r>
          </a:p>
        </p:txBody>
      </p:sp>
      <p:pic>
        <p:nvPicPr>
          <p:cNvPr id="138245" name="Picture 5"/>
          <p:cNvPicPr preferRelativeResize="0">
            <a:picLocks noChangeArrowheads="1"/>
          </p:cNvPicPr>
          <p:nvPr/>
        </p:nvPicPr>
        <p:blipFill>
          <a:blip r:embed="rId3"/>
          <a:srcRect/>
          <a:stretch>
            <a:fillRect/>
          </a:stretch>
        </p:blipFill>
        <p:spPr bwMode="auto">
          <a:xfrm>
            <a:off x="1835150" y="2420938"/>
            <a:ext cx="5467350" cy="3621087"/>
          </a:xfrm>
          <a:prstGeom prst="rect">
            <a:avLst/>
          </a:prstGeom>
          <a:noFill/>
          <a:ln w="9525">
            <a:noFill/>
            <a:miter lim="800000"/>
            <a:headEnd/>
            <a:tailEnd/>
          </a:ln>
          <a:effectLst/>
        </p:spPr>
      </p:pic>
      <p:graphicFrame>
        <p:nvGraphicFramePr>
          <p:cNvPr id="138247" name="Object 7"/>
          <p:cNvGraphicFramePr>
            <a:graphicFrameLocks noChangeAspect="1"/>
          </p:cNvGraphicFramePr>
          <p:nvPr/>
        </p:nvGraphicFramePr>
        <p:xfrm>
          <a:off x="1403350" y="981075"/>
          <a:ext cx="5807075" cy="1206500"/>
        </p:xfrm>
        <a:graphic>
          <a:graphicData uri="http://schemas.openxmlformats.org/presentationml/2006/ole">
            <p:oleObj spid="_x0000_s1495042" name="Equation" r:id="rId4" imgW="2323800" imgH="4824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8247"/>
                                        </p:tgtEl>
                                        <p:attrNameLst>
                                          <p:attrName>style.visibility</p:attrName>
                                        </p:attrNameLst>
                                      </p:cBhvr>
                                      <p:to>
                                        <p:strVal val="visible"/>
                                      </p:to>
                                    </p:set>
                                    <p:animEffect transition="in" filter="wipe(left)">
                                      <p:cBhvr>
                                        <p:cTn id="7" dur="1000"/>
                                        <p:tgtEl>
                                          <p:spTgt spid="13824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38245"/>
                                        </p:tgtEl>
                                        <p:attrNameLst>
                                          <p:attrName>style.visibility</p:attrName>
                                        </p:attrNameLst>
                                      </p:cBhvr>
                                      <p:to>
                                        <p:strVal val="visible"/>
                                      </p:to>
                                    </p:set>
                                    <p:animEffect transition="in" filter="barn(outVertical)">
                                      <p:cBhvr>
                                        <p:cTn id="12" dur="500"/>
                                        <p:tgtEl>
                                          <p:spTgt spid="1382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1000"/>
                                        <p:tgtEl>
                                          <p:spTgt spid="138245"/>
                                        </p:tgtEl>
                                      </p:cBhvr>
                                    </p:animEffect>
                                    <p:set>
                                      <p:cBhvr>
                                        <p:cTn id="17" dur="1" fill="hold">
                                          <p:stCondLst>
                                            <p:cond delay="999"/>
                                          </p:stCondLst>
                                        </p:cTn>
                                        <p:tgtEl>
                                          <p:spTgt spid="138245"/>
                                        </p:tgtEl>
                                        <p:attrNameLst>
                                          <p:attrName>style.visibility</p:attrName>
                                        </p:attrNameLst>
                                      </p:cBhvr>
                                      <p:to>
                                        <p:strVal val="hidden"/>
                                      </p:to>
                                    </p:set>
                                  </p:childTnLst>
                                </p:cTn>
                              </p:par>
                              <p:par>
                                <p:cTn id="18" presetID="9" presetClass="exit" presetSubtype="0" fill="hold" nodeType="withEffect">
                                  <p:stCondLst>
                                    <p:cond delay="0"/>
                                  </p:stCondLst>
                                  <p:childTnLst>
                                    <p:animEffect transition="out" filter="dissolve">
                                      <p:cBhvr>
                                        <p:cTn id="19" dur="1000"/>
                                        <p:tgtEl>
                                          <p:spTgt spid="138247"/>
                                        </p:tgtEl>
                                      </p:cBhvr>
                                    </p:animEffect>
                                    <p:set>
                                      <p:cBhvr>
                                        <p:cTn id="20" dur="1" fill="hold">
                                          <p:stCondLst>
                                            <p:cond delay="999"/>
                                          </p:stCondLst>
                                        </p:cTn>
                                        <p:tgtEl>
                                          <p:spTgt spid="1382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70" name="Picture 6"/>
          <p:cNvPicPr>
            <a:picLocks noChangeAspect="1" noChangeArrowheads="1"/>
          </p:cNvPicPr>
          <p:nvPr/>
        </p:nvPicPr>
        <p:blipFill>
          <a:blip r:embed="rId3"/>
          <a:srcRect/>
          <a:stretch>
            <a:fillRect/>
          </a:stretch>
        </p:blipFill>
        <p:spPr bwMode="auto">
          <a:xfrm>
            <a:off x="1835150" y="2420938"/>
            <a:ext cx="5467350" cy="3619500"/>
          </a:xfrm>
          <a:prstGeom prst="rect">
            <a:avLst/>
          </a:prstGeom>
          <a:noFill/>
        </p:spPr>
      </p:pic>
      <p:pic>
        <p:nvPicPr>
          <p:cNvPr id="139271" name="Picture 7"/>
          <p:cNvPicPr>
            <a:picLocks noChangeAspect="1" noChangeArrowheads="1"/>
          </p:cNvPicPr>
          <p:nvPr/>
        </p:nvPicPr>
        <p:blipFill>
          <a:blip r:embed="rId4"/>
          <a:srcRect/>
          <a:stretch>
            <a:fillRect/>
          </a:stretch>
        </p:blipFill>
        <p:spPr bwMode="auto">
          <a:xfrm>
            <a:off x="2089150" y="2814638"/>
            <a:ext cx="2295525" cy="2838450"/>
          </a:xfrm>
          <a:prstGeom prst="rect">
            <a:avLst/>
          </a:prstGeom>
          <a:noFill/>
        </p:spPr>
      </p:pic>
      <p:sp>
        <p:nvSpPr>
          <p:cNvPr id="139272" name="Text Box 8"/>
          <p:cNvSpPr txBox="1">
            <a:spLocks noChangeArrowheads="1"/>
          </p:cNvSpPr>
          <p:nvPr/>
        </p:nvSpPr>
        <p:spPr bwMode="auto">
          <a:xfrm>
            <a:off x="466725" y="333375"/>
            <a:ext cx="4959350" cy="519113"/>
          </a:xfrm>
          <a:prstGeom prst="rect">
            <a:avLst/>
          </a:prstGeom>
          <a:noFill/>
          <a:ln w="9525">
            <a:noFill/>
            <a:miter lim="800000"/>
            <a:headEnd/>
            <a:tailEnd/>
          </a:ln>
          <a:effectLst/>
        </p:spPr>
        <p:txBody>
          <a:bodyPr>
            <a:spAutoFit/>
          </a:bodyPr>
          <a:lstStyle/>
          <a:p>
            <a:r>
              <a:rPr kumimoji="1" lang="zh-CN" altLang="en-US" sz="2800" b="1" dirty="0" smtClean="0">
                <a:solidFill>
                  <a:srgbClr val="00FF00"/>
                </a:solidFill>
                <a:latin typeface="Times New Roman" pitchFamily="18" charset="0"/>
                <a:ea typeface="楷体_GB2312" pitchFamily="49" charset="-122"/>
              </a:rPr>
              <a:t>标准正态分布</a:t>
            </a:r>
            <a:r>
              <a:rPr kumimoji="1" lang="en-US" altLang="zh-CN" sz="2800" b="1" i="1" dirty="0">
                <a:solidFill>
                  <a:srgbClr val="00FF00"/>
                </a:solidFill>
                <a:latin typeface="Times New Roman" pitchFamily="18" charset="0"/>
                <a:ea typeface="楷体_GB2312" pitchFamily="49" charset="-122"/>
              </a:rPr>
              <a:t>N</a:t>
            </a:r>
            <a:r>
              <a:rPr kumimoji="1" lang="en-US" altLang="zh-CN" sz="2800" b="1" dirty="0">
                <a:solidFill>
                  <a:srgbClr val="00FF00"/>
                </a:solidFill>
                <a:latin typeface="Times New Roman" pitchFamily="18" charset="0"/>
                <a:ea typeface="楷体_GB2312" pitchFamily="49" charset="-122"/>
              </a:rPr>
              <a:t> (0,1)</a:t>
            </a:r>
          </a:p>
        </p:txBody>
      </p:sp>
      <p:graphicFrame>
        <p:nvGraphicFramePr>
          <p:cNvPr id="139273" name="Object 9"/>
          <p:cNvGraphicFramePr>
            <a:graphicFrameLocks noChangeAspect="1"/>
          </p:cNvGraphicFramePr>
          <p:nvPr/>
        </p:nvGraphicFramePr>
        <p:xfrm>
          <a:off x="827088" y="908050"/>
          <a:ext cx="1852612" cy="539750"/>
        </p:xfrm>
        <a:graphic>
          <a:graphicData uri="http://schemas.openxmlformats.org/presentationml/2006/ole">
            <p:oleObj spid="_x0000_s1496066" name="Equation" r:id="rId5" imgW="698400" imgH="203040" progId="">
              <p:embed/>
            </p:oleObj>
          </a:graphicData>
        </a:graphic>
      </p:graphicFrame>
      <p:grpSp>
        <p:nvGrpSpPr>
          <p:cNvPr id="2" name="Group 18"/>
          <p:cNvGrpSpPr>
            <a:grpSpLocks/>
          </p:cNvGrpSpPr>
          <p:nvPr/>
        </p:nvGrpSpPr>
        <p:grpSpPr bwMode="auto">
          <a:xfrm>
            <a:off x="2784475" y="5648325"/>
            <a:ext cx="3165475" cy="404813"/>
            <a:chOff x="1754" y="3558"/>
            <a:chExt cx="1994" cy="255"/>
          </a:xfrm>
        </p:grpSpPr>
        <p:graphicFrame>
          <p:nvGraphicFramePr>
            <p:cNvPr id="139274" name="Object 10"/>
            <p:cNvGraphicFramePr>
              <a:graphicFrameLocks noChangeAspect="1"/>
            </p:cNvGraphicFramePr>
            <p:nvPr/>
          </p:nvGraphicFramePr>
          <p:xfrm>
            <a:off x="1754" y="3558"/>
            <a:ext cx="430" cy="249"/>
          </p:xfrm>
          <a:graphic>
            <a:graphicData uri="http://schemas.openxmlformats.org/presentationml/2006/ole">
              <p:oleObj spid="_x0000_s1496070" name="Equation" r:id="rId6" imgW="241200" imgH="139680" progId="">
                <p:embed/>
              </p:oleObj>
            </a:graphicData>
          </a:graphic>
        </p:graphicFrame>
        <p:graphicFrame>
          <p:nvGraphicFramePr>
            <p:cNvPr id="139275" name="Object 11"/>
            <p:cNvGraphicFramePr>
              <a:graphicFrameLocks noChangeAspect="1"/>
            </p:cNvGraphicFramePr>
            <p:nvPr/>
          </p:nvGraphicFramePr>
          <p:xfrm>
            <a:off x="3499" y="3564"/>
            <a:ext cx="249" cy="249"/>
          </p:xfrm>
          <a:graphic>
            <a:graphicData uri="http://schemas.openxmlformats.org/presentationml/2006/ole">
              <p:oleObj spid="_x0000_s1496071" name="Equation" r:id="rId7" imgW="139680" imgH="139680" progId="">
                <p:embed/>
              </p:oleObj>
            </a:graphicData>
          </a:graphic>
        </p:graphicFrame>
      </p:grpSp>
      <p:pic>
        <p:nvPicPr>
          <p:cNvPr id="139276" name="Picture 12"/>
          <p:cNvPicPr>
            <a:picLocks noChangeAspect="1" noChangeArrowheads="1"/>
          </p:cNvPicPr>
          <p:nvPr/>
        </p:nvPicPr>
        <p:blipFill>
          <a:blip r:embed="rId8"/>
          <a:srcRect/>
          <a:stretch>
            <a:fillRect/>
          </a:stretch>
        </p:blipFill>
        <p:spPr bwMode="auto">
          <a:xfrm>
            <a:off x="1979613" y="5026025"/>
            <a:ext cx="1171575" cy="628650"/>
          </a:xfrm>
          <a:prstGeom prst="rect">
            <a:avLst/>
          </a:prstGeom>
          <a:noFill/>
        </p:spPr>
      </p:pic>
      <p:pic>
        <p:nvPicPr>
          <p:cNvPr id="139277" name="Picture 13"/>
          <p:cNvPicPr>
            <a:picLocks noChangeAspect="1" noChangeArrowheads="1"/>
          </p:cNvPicPr>
          <p:nvPr/>
        </p:nvPicPr>
        <p:blipFill>
          <a:blip r:embed="rId9"/>
          <a:srcRect/>
          <a:stretch>
            <a:fillRect/>
          </a:stretch>
        </p:blipFill>
        <p:spPr bwMode="auto">
          <a:xfrm>
            <a:off x="5711825" y="5026025"/>
            <a:ext cx="1104900" cy="628650"/>
          </a:xfrm>
          <a:prstGeom prst="rect">
            <a:avLst/>
          </a:prstGeom>
          <a:noFill/>
        </p:spPr>
      </p:pic>
      <p:pic>
        <p:nvPicPr>
          <p:cNvPr id="139278" name="Picture 14"/>
          <p:cNvPicPr>
            <a:picLocks noChangeAspect="1" noChangeArrowheads="1"/>
          </p:cNvPicPr>
          <p:nvPr/>
        </p:nvPicPr>
        <p:blipFill>
          <a:blip r:embed="rId10"/>
          <a:srcRect/>
          <a:stretch>
            <a:fillRect/>
          </a:stretch>
        </p:blipFill>
        <p:spPr bwMode="auto">
          <a:xfrm>
            <a:off x="1838325" y="2852738"/>
            <a:ext cx="3886200" cy="2790825"/>
          </a:xfrm>
          <a:prstGeom prst="rect">
            <a:avLst/>
          </a:prstGeom>
          <a:noFill/>
        </p:spPr>
      </p:pic>
      <p:graphicFrame>
        <p:nvGraphicFramePr>
          <p:cNvPr id="139279" name="Object 15"/>
          <p:cNvGraphicFramePr>
            <a:graphicFrameLocks noChangeAspect="1"/>
          </p:cNvGraphicFramePr>
          <p:nvPr/>
        </p:nvGraphicFramePr>
        <p:xfrm>
          <a:off x="4435475" y="920750"/>
          <a:ext cx="3067050" cy="546100"/>
        </p:xfrm>
        <a:graphic>
          <a:graphicData uri="http://schemas.openxmlformats.org/presentationml/2006/ole">
            <p:oleObj spid="_x0000_s1496067" name="Equation" r:id="rId11" imgW="1143000" imgH="203040" progId="">
              <p:embed/>
            </p:oleObj>
          </a:graphicData>
        </a:graphic>
      </p:graphicFrame>
      <p:graphicFrame>
        <p:nvGraphicFramePr>
          <p:cNvPr id="139281" name="Object 17">
            <a:hlinkClick r:id="" action="ppaction://noaction"/>
          </p:cNvPr>
          <p:cNvGraphicFramePr>
            <a:graphicFrameLocks noChangeAspect="1"/>
          </p:cNvGraphicFramePr>
          <p:nvPr/>
        </p:nvGraphicFramePr>
        <p:xfrm>
          <a:off x="819150" y="1557338"/>
          <a:ext cx="4510088" cy="582612"/>
        </p:xfrm>
        <a:graphic>
          <a:graphicData uri="http://schemas.openxmlformats.org/presentationml/2006/ole">
            <p:oleObj spid="_x0000_s1496068" name="Equation" r:id="rId12" imgW="1574640" imgH="203040" progId="">
              <p:embed/>
            </p:oleObj>
          </a:graphicData>
        </a:graphic>
      </p:graphicFrame>
      <p:graphicFrame>
        <p:nvGraphicFramePr>
          <p:cNvPr id="139283" name="Object 19">
            <a:hlinkClick r:id="" action="ppaction://noaction"/>
          </p:cNvPr>
          <p:cNvGraphicFramePr>
            <a:graphicFrameLocks noChangeAspect="1"/>
          </p:cNvGraphicFramePr>
          <p:nvPr/>
        </p:nvGraphicFramePr>
        <p:xfrm>
          <a:off x="5435600" y="1557338"/>
          <a:ext cx="2219325" cy="582612"/>
        </p:xfrm>
        <a:graphic>
          <a:graphicData uri="http://schemas.openxmlformats.org/presentationml/2006/ole">
            <p:oleObj spid="_x0000_s1496069" name="Equation" r:id="rId13" imgW="774360" imgH="2030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39270"/>
                                        </p:tgtEl>
                                        <p:attrNameLst>
                                          <p:attrName>style.visibility</p:attrName>
                                        </p:attrNameLst>
                                      </p:cBhvr>
                                      <p:to>
                                        <p:strVal val="visible"/>
                                      </p:to>
                                    </p:set>
                                    <p:animEffect transition="in" filter="diamond(in)">
                                      <p:cBhvr>
                                        <p:cTn id="7" dur="2000"/>
                                        <p:tgtEl>
                                          <p:spTgt spid="1392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9271"/>
                                        </p:tgtEl>
                                        <p:attrNameLst>
                                          <p:attrName>style.visibility</p:attrName>
                                        </p:attrNameLst>
                                      </p:cBhvr>
                                      <p:to>
                                        <p:strVal val="visible"/>
                                      </p:to>
                                    </p:set>
                                    <p:animEffect transition="in" filter="wipe(left)">
                                      <p:cBhvr>
                                        <p:cTn id="12" dur="1000"/>
                                        <p:tgtEl>
                                          <p:spTgt spid="1392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9273"/>
                                        </p:tgtEl>
                                        <p:attrNameLst>
                                          <p:attrName>style.visibility</p:attrName>
                                        </p:attrNameLst>
                                      </p:cBhvr>
                                      <p:to>
                                        <p:strVal val="visible"/>
                                      </p:to>
                                    </p:set>
                                    <p:animEffect transition="in" filter="wipe(left)">
                                      <p:cBhvr>
                                        <p:cTn id="17" dur="1000"/>
                                        <p:tgtEl>
                                          <p:spTgt spid="13927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39271"/>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9276"/>
                                        </p:tgtEl>
                                        <p:attrNameLst>
                                          <p:attrName>style.visibility</p:attrName>
                                        </p:attrNameLst>
                                      </p:cBhvr>
                                      <p:to>
                                        <p:strVal val="visible"/>
                                      </p:to>
                                    </p:set>
                                    <p:animEffect transition="in" filter="wipe(left)">
                                      <p:cBhvr>
                                        <p:cTn id="29" dur="500"/>
                                        <p:tgtEl>
                                          <p:spTgt spid="139276"/>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39277"/>
                                        </p:tgtEl>
                                        <p:attrNameLst>
                                          <p:attrName>style.visibility</p:attrName>
                                        </p:attrNameLst>
                                      </p:cBhvr>
                                      <p:to>
                                        <p:strVal val="visible"/>
                                      </p:to>
                                    </p:set>
                                    <p:animEffect transition="in" filter="wipe(left)">
                                      <p:cBhvr>
                                        <p:cTn id="33" dur="500"/>
                                        <p:tgtEl>
                                          <p:spTgt spid="13927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139278"/>
                                        </p:tgtEl>
                                        <p:attrNameLst>
                                          <p:attrName>style.visibility</p:attrName>
                                        </p:attrNameLst>
                                      </p:cBhvr>
                                      <p:to>
                                        <p:strVal val="visible"/>
                                      </p:to>
                                    </p:set>
                                    <p:animEffect transition="in" filter="wipe(right)">
                                      <p:cBhvr>
                                        <p:cTn id="38" dur="1000"/>
                                        <p:tgtEl>
                                          <p:spTgt spid="13927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39279"/>
                                        </p:tgtEl>
                                        <p:attrNameLst>
                                          <p:attrName>style.visibility</p:attrName>
                                        </p:attrNameLst>
                                      </p:cBhvr>
                                      <p:to>
                                        <p:strVal val="visible"/>
                                      </p:to>
                                    </p:set>
                                    <p:animEffect transition="in" filter="wipe(left)">
                                      <p:cBhvr>
                                        <p:cTn id="43" dur="1000"/>
                                        <p:tgtEl>
                                          <p:spTgt spid="13927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13927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9281"/>
                                        </p:tgtEl>
                                        <p:attrNameLst>
                                          <p:attrName>style.visibility</p:attrName>
                                        </p:attrNameLst>
                                      </p:cBhvr>
                                      <p:to>
                                        <p:strVal val="visible"/>
                                      </p:to>
                                    </p:set>
                                    <p:animEffect transition="in" filter="wipe(left)">
                                      <p:cBhvr>
                                        <p:cTn id="52" dur="1000"/>
                                        <p:tgtEl>
                                          <p:spTgt spid="13928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9283"/>
                                        </p:tgtEl>
                                        <p:attrNameLst>
                                          <p:attrName>style.visibility</p:attrName>
                                        </p:attrNameLst>
                                      </p:cBhvr>
                                      <p:to>
                                        <p:strVal val="visible"/>
                                      </p:to>
                                    </p:set>
                                    <p:animEffect transition="in" filter="wipe(left)">
                                      <p:cBhvr>
                                        <p:cTn id="57" dur="1000"/>
                                        <p:tgtEl>
                                          <p:spTgt spid="139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64" name="Rectangle 40"/>
          <p:cNvSpPr>
            <a:spLocks noChangeArrowheads="1"/>
          </p:cNvSpPr>
          <p:nvPr/>
        </p:nvSpPr>
        <p:spPr bwMode="auto">
          <a:xfrm>
            <a:off x="1871663" y="333375"/>
            <a:ext cx="5724525" cy="914400"/>
          </a:xfrm>
          <a:prstGeom prst="rect">
            <a:avLst/>
          </a:prstGeom>
          <a:solidFill>
            <a:srgbClr val="00FF00"/>
          </a:solidFill>
          <a:ln w="38100">
            <a:solidFill>
              <a:srgbClr val="FF0000"/>
            </a:solidFill>
            <a:miter lim="800000"/>
            <a:headEnd/>
            <a:tailEnd/>
          </a:ln>
          <a:effectLst/>
        </p:spPr>
        <p:txBody>
          <a:bodyPr anchor="ctr"/>
          <a:lstStyle/>
          <a:p>
            <a:pPr algn="ctr">
              <a:lnSpc>
                <a:spcPct val="120000"/>
              </a:lnSpc>
            </a:pPr>
            <a:r>
              <a:rPr lang="zh-CN" altLang="en-US" sz="4000" b="1">
                <a:solidFill>
                  <a:srgbClr val="0033CC"/>
                </a:solidFill>
                <a:latin typeface="华文楷体" pitchFamily="2" charset="-122"/>
                <a:ea typeface="华文楷体" pitchFamily="2" charset="-122"/>
              </a:rPr>
              <a:t>正态分布的</a:t>
            </a:r>
            <a:r>
              <a:rPr lang="en-US" altLang="zh-CN" sz="4000" b="1">
                <a:solidFill>
                  <a:srgbClr val="0033CC"/>
                </a:solidFill>
                <a:latin typeface="华文楷体" pitchFamily="2" charset="-122"/>
                <a:ea typeface="华文楷体" pitchFamily="2" charset="-122"/>
              </a:rPr>
              <a:t>3</a:t>
            </a:r>
            <a:r>
              <a:rPr lang="en-US" altLang="zh-CN" sz="4000" b="1" i="1">
                <a:solidFill>
                  <a:srgbClr val="0033CC"/>
                </a:solidFill>
                <a:latin typeface="华文楷体" pitchFamily="2" charset="-122"/>
                <a:ea typeface="华文楷体" pitchFamily="2" charset="-122"/>
              </a:rPr>
              <a:t>σ</a:t>
            </a:r>
            <a:r>
              <a:rPr lang="zh-CN" altLang="en-US" sz="4000" b="1">
                <a:solidFill>
                  <a:srgbClr val="0033CC"/>
                </a:solidFill>
                <a:latin typeface="华文楷体" pitchFamily="2" charset="-122"/>
                <a:ea typeface="华文楷体" pitchFamily="2" charset="-122"/>
              </a:rPr>
              <a:t>原则</a:t>
            </a:r>
          </a:p>
        </p:txBody>
      </p:sp>
      <p:sp>
        <p:nvSpPr>
          <p:cNvPr id="103467" name="Rectangle 43"/>
          <p:cNvSpPr>
            <a:spLocks noChangeArrowheads="1"/>
          </p:cNvSpPr>
          <p:nvPr/>
        </p:nvSpPr>
        <p:spPr bwMode="auto">
          <a:xfrm>
            <a:off x="250825" y="1557338"/>
            <a:ext cx="7772400" cy="4065587"/>
          </a:xfrm>
          <a:prstGeom prst="rect">
            <a:avLst/>
          </a:prstGeom>
          <a:noFill/>
          <a:ln w="9525">
            <a:noFill/>
            <a:miter lim="800000"/>
            <a:headEnd/>
            <a:tailEnd/>
          </a:ln>
        </p:spPr>
        <p:txBody>
          <a:bodyPr/>
          <a:lstStyle/>
          <a:p>
            <a:pPr marL="342900" indent="-342900">
              <a:spcBef>
                <a:spcPct val="20000"/>
              </a:spcBef>
              <a:buFontTx/>
              <a:buChar char="•"/>
            </a:pPr>
            <a:r>
              <a:rPr lang="en-US" altLang="zh-CN" sz="2600" b="1" i="1">
                <a:ea typeface="华文楷体" pitchFamily="2" charset="-122"/>
              </a:rPr>
              <a:t>|X</a:t>
            </a:r>
            <a:r>
              <a:rPr lang="zh-CN" altLang="en-US" sz="2600" b="1" i="1">
                <a:ea typeface="华文楷体" pitchFamily="2" charset="-122"/>
              </a:rPr>
              <a:t>－</a:t>
            </a:r>
            <a:r>
              <a:rPr lang="en-US" altLang="zh-CN" sz="2600" b="1" i="1">
                <a:ea typeface="华文楷体" pitchFamily="2" charset="-122"/>
              </a:rPr>
              <a:t>μ| &gt; </a:t>
            </a:r>
            <a:r>
              <a:rPr lang="en-US" altLang="zh-CN" sz="2600" b="1">
                <a:ea typeface="华文楷体" pitchFamily="2" charset="-122"/>
              </a:rPr>
              <a:t>3</a:t>
            </a:r>
            <a:r>
              <a:rPr lang="en-US" altLang="zh-CN" sz="2600" b="1" i="1">
                <a:ea typeface="华文楷体" pitchFamily="2" charset="-122"/>
              </a:rPr>
              <a:t>σ</a:t>
            </a:r>
            <a:r>
              <a:rPr lang="en-US" altLang="zh-CN" sz="2600" b="1" i="1">
                <a:latin typeface="华文楷体" pitchFamily="2" charset="-122"/>
                <a:ea typeface="华文楷体" pitchFamily="2" charset="-122"/>
              </a:rPr>
              <a:t> </a:t>
            </a:r>
            <a:r>
              <a:rPr lang="zh-CN" altLang="en-US" sz="2600" b="1">
                <a:latin typeface="华文楷体" pitchFamily="2" charset="-122"/>
                <a:ea typeface="华文楷体" pitchFamily="2" charset="-122"/>
              </a:rPr>
              <a:t>的概率很小，因此可认为正态随机变量的取值几乎全部集中在</a:t>
            </a:r>
            <a:r>
              <a:rPr lang="en-US" altLang="zh-CN" sz="2600" b="1">
                <a:ea typeface="华文楷体" pitchFamily="2" charset="-122"/>
              </a:rPr>
              <a:t>[ </a:t>
            </a:r>
            <a:r>
              <a:rPr lang="en-US" altLang="zh-CN" sz="2600" b="1" i="1">
                <a:ea typeface="华文楷体" pitchFamily="2" charset="-122"/>
              </a:rPr>
              <a:t>μ- </a:t>
            </a:r>
            <a:r>
              <a:rPr lang="en-US" altLang="zh-CN" sz="2600" b="1">
                <a:ea typeface="华文楷体" pitchFamily="2" charset="-122"/>
              </a:rPr>
              <a:t>3</a:t>
            </a:r>
            <a:r>
              <a:rPr lang="en-US" altLang="zh-CN" sz="2600" b="1" i="1">
                <a:ea typeface="华文楷体" pitchFamily="2" charset="-122"/>
              </a:rPr>
              <a:t>σ</a:t>
            </a:r>
            <a:r>
              <a:rPr lang="zh-CN" altLang="en-US" sz="2600" b="1">
                <a:ea typeface="华文楷体" pitchFamily="2" charset="-122"/>
              </a:rPr>
              <a:t>，</a:t>
            </a:r>
            <a:r>
              <a:rPr lang="en-US" altLang="zh-CN" sz="2600" b="1" i="1">
                <a:ea typeface="华文楷体" pitchFamily="2" charset="-122"/>
              </a:rPr>
              <a:t>μ+ </a:t>
            </a:r>
            <a:r>
              <a:rPr lang="en-US" altLang="zh-CN" sz="2600" b="1">
                <a:ea typeface="华文楷体" pitchFamily="2" charset="-122"/>
              </a:rPr>
              <a:t>3</a:t>
            </a:r>
            <a:r>
              <a:rPr lang="en-US" altLang="zh-CN" sz="2600" b="1" i="1">
                <a:ea typeface="华文楷体" pitchFamily="2" charset="-122"/>
              </a:rPr>
              <a:t>σ </a:t>
            </a:r>
            <a:r>
              <a:rPr lang="en-US" altLang="zh-CN" sz="2600" b="1">
                <a:ea typeface="华文楷体" pitchFamily="2" charset="-122"/>
              </a:rPr>
              <a:t>]</a:t>
            </a:r>
            <a:r>
              <a:rPr lang="zh-CN" altLang="en-US" sz="2600" b="1">
                <a:latin typeface="华文楷体" pitchFamily="2" charset="-122"/>
                <a:ea typeface="华文楷体" pitchFamily="2" charset="-122"/>
              </a:rPr>
              <a:t>区间内</a:t>
            </a:r>
          </a:p>
          <a:p>
            <a:pPr marL="342900" indent="-342900">
              <a:spcBef>
                <a:spcPct val="20000"/>
              </a:spcBef>
              <a:buFontTx/>
              <a:buChar char="•"/>
            </a:pPr>
            <a:r>
              <a:rPr lang="zh-CN" altLang="en-US" sz="2600" b="1">
                <a:latin typeface="华文楷体" pitchFamily="2" charset="-122"/>
                <a:ea typeface="华文楷体" pitchFamily="2" charset="-122"/>
              </a:rPr>
              <a:t>广泛应用</a:t>
            </a:r>
            <a:r>
              <a:rPr lang="en-US" altLang="zh-CN" sz="2600" b="1">
                <a:latin typeface="华文楷体" pitchFamily="2" charset="-122"/>
                <a:ea typeface="华文楷体" pitchFamily="2" charset="-122"/>
              </a:rPr>
              <a:t>:</a:t>
            </a:r>
          </a:p>
          <a:p>
            <a:pPr marL="742950" lvl="1" indent="-285750">
              <a:spcBef>
                <a:spcPct val="20000"/>
              </a:spcBef>
              <a:buFontTx/>
              <a:buChar char="–"/>
            </a:pPr>
            <a:r>
              <a:rPr lang="zh-CN" altLang="en-US" sz="2600" b="1">
                <a:latin typeface="华文楷体" pitchFamily="2" charset="-122"/>
                <a:ea typeface="华文楷体" pitchFamily="2" charset="-122"/>
              </a:rPr>
              <a:t>产品质量控制</a:t>
            </a:r>
          </a:p>
          <a:p>
            <a:pPr marL="742950" lvl="1" indent="-285750">
              <a:spcBef>
                <a:spcPct val="20000"/>
              </a:spcBef>
              <a:buFontTx/>
              <a:buChar char="–"/>
            </a:pPr>
            <a:r>
              <a:rPr lang="zh-CN" altLang="en-US" sz="2600" b="1">
                <a:latin typeface="华文楷体" pitchFamily="2" charset="-122"/>
                <a:ea typeface="华文楷体" pitchFamily="2" charset="-122"/>
              </a:rPr>
              <a:t>判断异常情况</a:t>
            </a:r>
          </a:p>
          <a:p>
            <a:pPr marL="742950" lvl="1" indent="-285750">
              <a:spcBef>
                <a:spcPct val="20000"/>
              </a:spcBef>
              <a:buFontTx/>
              <a:buChar char="–"/>
            </a:pPr>
            <a:r>
              <a:rPr lang="en-US" altLang="zh-CN" sz="2600" b="1">
                <a:latin typeface="华文楷体" pitchFamily="2" charset="-122"/>
                <a:ea typeface="华文楷体" pitchFamily="2" charset="-122"/>
              </a:rPr>
              <a:t>……</a:t>
            </a:r>
          </a:p>
        </p:txBody>
      </p:sp>
      <p:grpSp>
        <p:nvGrpSpPr>
          <p:cNvPr id="2" name="Group 44"/>
          <p:cNvGrpSpPr>
            <a:grpSpLocks/>
          </p:cNvGrpSpPr>
          <p:nvPr/>
        </p:nvGrpSpPr>
        <p:grpSpPr bwMode="auto">
          <a:xfrm>
            <a:off x="3311515" y="2857501"/>
            <a:ext cx="5832475" cy="3719512"/>
            <a:chOff x="2079" y="1569"/>
            <a:chExt cx="3674" cy="2343"/>
          </a:xfrm>
        </p:grpSpPr>
        <p:sp>
          <p:nvSpPr>
            <p:cNvPr id="103469" name="AutoShape 45"/>
            <p:cNvSpPr>
              <a:spLocks noChangeArrowheads="1"/>
            </p:cNvSpPr>
            <p:nvPr/>
          </p:nvSpPr>
          <p:spPr bwMode="auto">
            <a:xfrm>
              <a:off x="2079" y="1569"/>
              <a:ext cx="3674" cy="2109"/>
            </a:xfrm>
            <a:prstGeom prst="rect">
              <a:avLst/>
            </a:prstGeom>
            <a:solidFill>
              <a:srgbClr val="005A00"/>
            </a:solidFill>
            <a:ln w="9525">
              <a:noFill/>
              <a:miter lim="800000"/>
              <a:headEnd/>
              <a:tailEnd/>
            </a:ln>
          </p:spPr>
          <p:txBody>
            <a:bodyPr/>
            <a:lstStyle/>
            <a:p>
              <a:pPr algn="ctr"/>
              <a:endParaRPr kumimoji="0" lang="zh-CN" altLang="zh-CN" sz="1600" b="1">
                <a:solidFill>
                  <a:schemeClr val="folHlink"/>
                </a:solidFill>
                <a:latin typeface="Arial" charset="0"/>
              </a:endParaRPr>
            </a:p>
          </p:txBody>
        </p:sp>
        <p:sp>
          <p:nvSpPr>
            <p:cNvPr id="103470" name="Text Box 46"/>
            <p:cNvSpPr txBox="1">
              <a:spLocks noChangeArrowheads="1"/>
            </p:cNvSpPr>
            <p:nvPr/>
          </p:nvSpPr>
          <p:spPr bwMode="auto">
            <a:xfrm>
              <a:off x="2653" y="3702"/>
              <a:ext cx="2398" cy="210"/>
            </a:xfrm>
            <a:prstGeom prst="rect">
              <a:avLst/>
            </a:prstGeom>
            <a:noFill/>
            <a:ln w="9525" algn="ctr">
              <a:noFill/>
              <a:miter lim="800000"/>
              <a:headEnd/>
              <a:tailEnd/>
            </a:ln>
            <a:effectLst/>
          </p:spPr>
          <p:txBody>
            <a:bodyPr lIns="89173" tIns="44586" rIns="89173" bIns="44586">
              <a:spAutoFit/>
            </a:bodyPr>
            <a:lstStyle/>
            <a:p>
              <a:pPr algn="just"/>
              <a:r>
                <a:rPr kumimoji="0" lang="zh-CN" altLang="en-US" sz="1600" b="1">
                  <a:solidFill>
                    <a:schemeClr val="folHlink"/>
                  </a:solidFill>
                </a:rPr>
                <a:t>图</a:t>
              </a:r>
              <a:r>
                <a:rPr kumimoji="0" lang="en-US" altLang="zh-CN" sz="1600" b="1">
                  <a:solidFill>
                    <a:schemeClr val="folHlink"/>
                  </a:solidFill>
                </a:rPr>
                <a:t>3-12   </a:t>
              </a:r>
              <a:r>
                <a:rPr kumimoji="0" lang="zh-CN" altLang="en-US" sz="1600" b="1">
                  <a:solidFill>
                    <a:schemeClr val="folHlink"/>
                  </a:solidFill>
                </a:rPr>
                <a:t>常用的正态概率值</a:t>
              </a:r>
              <a:endParaRPr kumimoji="0" lang="zh-CN" altLang="en-US" sz="1600" b="1">
                <a:solidFill>
                  <a:schemeClr val="folHlink"/>
                </a:solidFill>
                <a:latin typeface="Arial" charset="0"/>
              </a:endParaRPr>
            </a:p>
          </p:txBody>
        </p:sp>
        <p:sp>
          <p:nvSpPr>
            <p:cNvPr id="103471" name="Rectangle 47"/>
            <p:cNvSpPr>
              <a:spLocks noChangeArrowheads="1"/>
            </p:cNvSpPr>
            <p:nvPr/>
          </p:nvSpPr>
          <p:spPr bwMode="auto">
            <a:xfrm>
              <a:off x="2198" y="3505"/>
              <a:ext cx="3224" cy="156"/>
            </a:xfrm>
            <a:prstGeom prst="rect">
              <a:avLst/>
            </a:prstGeom>
            <a:noFill/>
            <a:ln w="12700">
              <a:noFill/>
              <a:miter lim="800000"/>
              <a:headEnd/>
              <a:tailEnd/>
            </a:ln>
            <a:effectLst/>
          </p:spPr>
          <p:txBody>
            <a:bodyPr lIns="0" tIns="0" rIns="0" bIns="0"/>
            <a:lstStyle/>
            <a:p>
              <a:pPr algn="just"/>
              <a:r>
                <a:rPr kumimoji="0" lang="en-US" altLang="zh-CN" sz="1600" b="1">
                  <a:solidFill>
                    <a:schemeClr val="folHlink"/>
                  </a:solidFill>
                  <a:latin typeface="Arial" charset="0"/>
                </a:rPr>
                <a:t>     -3</a:t>
              </a:r>
              <a:r>
                <a:rPr kumimoji="0" lang="en-US" altLang="zh-CN" sz="1600" b="1">
                  <a:solidFill>
                    <a:schemeClr val="folHlink"/>
                  </a:solidFill>
                </a:rPr>
                <a:t>          </a:t>
              </a:r>
              <a:r>
                <a:rPr kumimoji="0" lang="en-US" altLang="zh-CN" sz="1600" b="1">
                  <a:solidFill>
                    <a:schemeClr val="folHlink"/>
                  </a:solidFill>
                  <a:latin typeface="Arial" charset="0"/>
                </a:rPr>
                <a:t>-2</a:t>
              </a:r>
              <a:r>
                <a:rPr kumimoji="0" lang="en-US" altLang="zh-CN" sz="1600" b="1">
                  <a:solidFill>
                    <a:schemeClr val="folHlink"/>
                  </a:solidFill>
                </a:rPr>
                <a:t>            </a:t>
              </a:r>
              <a:r>
                <a:rPr kumimoji="0" lang="en-US" altLang="zh-CN" sz="1600" b="1">
                  <a:solidFill>
                    <a:schemeClr val="folHlink"/>
                  </a:solidFill>
                  <a:latin typeface="Arial" charset="0"/>
                </a:rPr>
                <a:t>-</a:t>
              </a:r>
              <a:r>
                <a:rPr kumimoji="0" lang="en-US" altLang="zh-CN" sz="1600" b="1">
                  <a:solidFill>
                    <a:schemeClr val="folHlink"/>
                  </a:solidFill>
                </a:rPr>
                <a:t>1       </a:t>
              </a:r>
              <a:r>
                <a:rPr kumimoji="0" lang="en-US" altLang="zh-CN" sz="1600" b="1">
                  <a:solidFill>
                    <a:schemeClr val="folHlink"/>
                  </a:solidFill>
                  <a:latin typeface="Arial" charset="0"/>
                </a:rPr>
                <a:t>0</a:t>
              </a:r>
              <a:r>
                <a:rPr kumimoji="0" lang="en-US" altLang="zh-CN" sz="1600" b="1">
                  <a:solidFill>
                    <a:schemeClr val="folHlink"/>
                  </a:solidFill>
                </a:rPr>
                <a:t>         </a:t>
              </a:r>
              <a:r>
                <a:rPr kumimoji="0" lang="en-US" altLang="zh-CN" sz="1600" b="1">
                  <a:solidFill>
                    <a:schemeClr val="folHlink"/>
                  </a:solidFill>
                  <a:latin typeface="Arial" charset="0"/>
                </a:rPr>
                <a:t>+</a:t>
              </a:r>
              <a:r>
                <a:rPr kumimoji="0" lang="en-US" altLang="zh-CN" sz="1600" b="1">
                  <a:solidFill>
                    <a:schemeClr val="folHlink"/>
                  </a:solidFill>
                </a:rPr>
                <a:t>1     </a:t>
              </a:r>
              <a:r>
                <a:rPr kumimoji="0" lang="en-US" altLang="zh-CN" sz="1600" b="1">
                  <a:solidFill>
                    <a:schemeClr val="folHlink"/>
                  </a:solidFill>
                  <a:latin typeface="Arial" charset="0"/>
                </a:rPr>
                <a:t> +2</a:t>
              </a:r>
              <a:r>
                <a:rPr kumimoji="0" lang="en-US" altLang="zh-CN" sz="1600" b="1" baseline="-25000">
                  <a:solidFill>
                    <a:schemeClr val="folHlink"/>
                  </a:solidFill>
                  <a:latin typeface="Symbol" pitchFamily="18" charset="2"/>
                </a:rPr>
                <a:t>          </a:t>
              </a:r>
              <a:r>
                <a:rPr kumimoji="0" lang="en-US" altLang="zh-CN" sz="1600" b="1">
                  <a:solidFill>
                    <a:schemeClr val="folHlink"/>
                  </a:solidFill>
                  <a:latin typeface="Arial" charset="0"/>
                </a:rPr>
                <a:t>+3         </a:t>
              </a:r>
              <a:r>
                <a:rPr kumimoji="0" lang="en-US" altLang="zh-CN" sz="1600" b="1" i="1">
                  <a:solidFill>
                    <a:schemeClr val="folHlink"/>
                  </a:solidFill>
                  <a:latin typeface="Arial" charset="0"/>
                </a:rPr>
                <a:t>z</a:t>
              </a:r>
              <a:endParaRPr kumimoji="0" lang="en-US" altLang="zh-CN" sz="1600" b="1">
                <a:solidFill>
                  <a:schemeClr val="folHlink"/>
                </a:solidFill>
                <a:latin typeface="Arial" charset="0"/>
              </a:endParaRPr>
            </a:p>
          </p:txBody>
        </p:sp>
        <p:sp>
          <p:nvSpPr>
            <p:cNvPr id="103472" name="Rectangle 48"/>
            <p:cNvSpPr>
              <a:spLocks noChangeArrowheads="1"/>
            </p:cNvSpPr>
            <p:nvPr/>
          </p:nvSpPr>
          <p:spPr bwMode="auto">
            <a:xfrm>
              <a:off x="2198" y="3252"/>
              <a:ext cx="3177" cy="254"/>
            </a:xfrm>
            <a:prstGeom prst="rect">
              <a:avLst/>
            </a:prstGeom>
            <a:noFill/>
            <a:ln w="12700">
              <a:noFill/>
              <a:miter lim="800000"/>
              <a:headEnd/>
              <a:tailEnd/>
            </a:ln>
            <a:effectLst/>
          </p:spPr>
          <p:txBody>
            <a:bodyPr lIns="78536" tIns="38580" rIns="78536" bIns="38580"/>
            <a:lstStyle/>
            <a:p>
              <a:pPr algn="just"/>
              <a:r>
                <a:rPr kumimoji="0" lang="en-US" altLang="zh-CN" sz="1600" b="1" i="1">
                  <a:latin typeface="Arial" charset="0"/>
                  <a:sym typeface="Symbol" pitchFamily="18" charset="2"/>
                </a:rPr>
                <a:t> </a:t>
              </a:r>
              <a:r>
                <a:rPr kumimoji="0" lang="en-US" altLang="zh-CN" sz="1600" b="1" i="1">
                  <a:latin typeface="Arial" charset="0"/>
                </a:rPr>
                <a:t>-3</a:t>
              </a:r>
              <a:r>
                <a:rPr kumimoji="0" lang="en-US" altLang="zh-CN" sz="1600" b="1" i="1"/>
                <a:t>σ     </a:t>
              </a:r>
              <a:r>
                <a:rPr kumimoji="0" lang="en-US" altLang="zh-CN" sz="1600" b="1" i="1">
                  <a:latin typeface="Arial" charset="0"/>
                  <a:sym typeface="Symbol" pitchFamily="18" charset="2"/>
                </a:rPr>
                <a:t></a:t>
              </a:r>
              <a:r>
                <a:rPr kumimoji="0" lang="en-US" altLang="zh-CN" sz="1600" b="1" i="1">
                  <a:latin typeface="Arial" charset="0"/>
                </a:rPr>
                <a:t>-2</a:t>
              </a:r>
              <a:r>
                <a:rPr kumimoji="0" lang="en-US" altLang="zh-CN" sz="1600" b="1" i="1"/>
                <a:t>σ    </a:t>
              </a:r>
              <a:r>
                <a:rPr kumimoji="0" lang="en-US" altLang="zh-CN" sz="1600" b="1" i="1">
                  <a:latin typeface="Arial" charset="0"/>
                  <a:sym typeface="Symbol" pitchFamily="18" charset="2"/>
                </a:rPr>
                <a:t></a:t>
              </a:r>
              <a:r>
                <a:rPr kumimoji="0" lang="en-US" altLang="zh-CN" sz="1600" b="1" i="1">
                  <a:latin typeface="Arial" charset="0"/>
                </a:rPr>
                <a:t>-</a:t>
              </a:r>
              <a:r>
                <a:rPr kumimoji="0" lang="en-US" altLang="zh-CN" sz="1600" b="1" i="1"/>
                <a:t>σ      </a:t>
              </a:r>
              <a:r>
                <a:rPr kumimoji="0" lang="en-US" altLang="zh-CN" sz="1600" b="1" i="1">
                  <a:latin typeface="Arial" charset="0"/>
                  <a:sym typeface="Symbol" pitchFamily="18" charset="2"/>
                </a:rPr>
                <a:t></a:t>
              </a:r>
              <a:r>
                <a:rPr kumimoji="0" lang="en-US" altLang="zh-CN" sz="1600" b="1" i="1"/>
                <a:t>       </a:t>
              </a:r>
              <a:r>
                <a:rPr kumimoji="0" lang="en-US" altLang="zh-CN" sz="1600" b="1" i="1">
                  <a:latin typeface="Arial" charset="0"/>
                  <a:sym typeface="Symbol" pitchFamily="18" charset="2"/>
                </a:rPr>
                <a:t></a:t>
              </a:r>
              <a:r>
                <a:rPr kumimoji="0" lang="en-US" altLang="zh-CN" sz="1600" b="1" i="1">
                  <a:latin typeface="Arial" charset="0"/>
                </a:rPr>
                <a:t>+</a:t>
              </a:r>
              <a:r>
                <a:rPr kumimoji="0" lang="en-US" altLang="zh-CN" sz="1600" b="1" i="1"/>
                <a:t>σ </a:t>
              </a:r>
              <a:r>
                <a:rPr kumimoji="0" lang="en-US" altLang="zh-CN" sz="1600" b="1" i="1">
                  <a:latin typeface="Arial" charset="0"/>
                </a:rPr>
                <a:t> </a:t>
              </a:r>
              <a:r>
                <a:rPr kumimoji="0" lang="en-US" altLang="zh-CN" sz="1600" b="1" i="1">
                  <a:latin typeface="Arial" charset="0"/>
                  <a:sym typeface="Symbol" pitchFamily="18" charset="2"/>
                </a:rPr>
                <a:t></a:t>
              </a:r>
              <a:r>
                <a:rPr kumimoji="0" lang="en-US" altLang="zh-CN" sz="1600" b="1" i="1">
                  <a:latin typeface="Arial" charset="0"/>
                </a:rPr>
                <a:t>+2</a:t>
              </a:r>
              <a:r>
                <a:rPr kumimoji="0" lang="en-US" altLang="zh-CN" sz="1600" b="1" i="1"/>
                <a:t>σ</a:t>
              </a:r>
              <a:r>
                <a:rPr kumimoji="0" lang="en-US" altLang="zh-CN" sz="1600" b="1" baseline="-25000">
                  <a:latin typeface="Symbol" pitchFamily="18" charset="2"/>
                </a:rPr>
                <a:t></a:t>
              </a:r>
              <a:r>
                <a:rPr kumimoji="0" lang="en-US" altLang="zh-CN" sz="1600" b="1" i="1">
                  <a:latin typeface="Arial" charset="0"/>
                  <a:sym typeface="Symbol" pitchFamily="18" charset="2"/>
                </a:rPr>
                <a:t></a:t>
              </a:r>
              <a:r>
                <a:rPr kumimoji="0" lang="en-US" altLang="zh-CN" sz="1600" b="1" i="1">
                  <a:latin typeface="Arial" charset="0"/>
                </a:rPr>
                <a:t>+3</a:t>
              </a:r>
              <a:r>
                <a:rPr kumimoji="0" lang="en-US" altLang="zh-CN" sz="1600" b="1" i="1"/>
                <a:t>σ</a:t>
              </a:r>
              <a:r>
                <a:rPr kumimoji="0" lang="en-US" altLang="zh-CN" sz="1600" b="1" baseline="-25000">
                  <a:latin typeface="Symbol" pitchFamily="18" charset="2"/>
                </a:rPr>
                <a:t></a:t>
              </a:r>
              <a:endParaRPr kumimoji="0" lang="en-US" altLang="zh-CN" sz="1600" b="1">
                <a:latin typeface="Arial" charset="0"/>
              </a:endParaRPr>
            </a:p>
          </p:txBody>
        </p:sp>
        <p:sp>
          <p:nvSpPr>
            <p:cNvPr id="103473" name="Text Box 49"/>
            <p:cNvSpPr txBox="1">
              <a:spLocks noChangeArrowheads="1"/>
            </p:cNvSpPr>
            <p:nvPr/>
          </p:nvSpPr>
          <p:spPr bwMode="auto">
            <a:xfrm>
              <a:off x="5197" y="3155"/>
              <a:ext cx="300" cy="193"/>
            </a:xfrm>
            <a:prstGeom prst="rect">
              <a:avLst/>
            </a:prstGeom>
            <a:noFill/>
            <a:ln w="9525" algn="ctr">
              <a:noFill/>
              <a:miter lim="800000"/>
              <a:headEnd/>
              <a:tailEnd/>
            </a:ln>
            <a:effectLst/>
          </p:spPr>
          <p:txBody>
            <a:bodyPr lIns="0" tIns="0" rIns="0" bIns="0"/>
            <a:lstStyle/>
            <a:p>
              <a:pPr algn="ctr"/>
              <a:r>
                <a:rPr kumimoji="0" lang="en-US" altLang="zh-CN" sz="1600" b="1" i="1">
                  <a:solidFill>
                    <a:schemeClr val="folHlink"/>
                  </a:solidFill>
                </a:rPr>
                <a:t>x</a:t>
              </a:r>
              <a:endParaRPr kumimoji="0" lang="en-US" altLang="zh-CN" sz="1600" b="1">
                <a:solidFill>
                  <a:schemeClr val="folHlink"/>
                </a:solidFill>
                <a:latin typeface="Arial" charset="0"/>
              </a:endParaRPr>
            </a:p>
          </p:txBody>
        </p:sp>
        <p:grpSp>
          <p:nvGrpSpPr>
            <p:cNvPr id="3" name="Group 50"/>
            <p:cNvGrpSpPr>
              <a:grpSpLocks/>
            </p:cNvGrpSpPr>
            <p:nvPr/>
          </p:nvGrpSpPr>
          <p:grpSpPr bwMode="auto">
            <a:xfrm>
              <a:off x="2348" y="2347"/>
              <a:ext cx="2699" cy="868"/>
              <a:chOff x="3845" y="3036"/>
              <a:chExt cx="1407" cy="566"/>
            </a:xfrm>
          </p:grpSpPr>
          <p:sp>
            <p:nvSpPr>
              <p:cNvPr id="103475" name="Freeform 51"/>
              <p:cNvSpPr>
                <a:spLocks/>
              </p:cNvSpPr>
              <p:nvPr/>
            </p:nvSpPr>
            <p:spPr bwMode="auto">
              <a:xfrm>
                <a:off x="4548" y="3036"/>
                <a:ext cx="704" cy="566"/>
              </a:xfrm>
              <a:custGeom>
                <a:avLst/>
                <a:gdLst/>
                <a:ahLst/>
                <a:cxnLst>
                  <a:cxn ang="0">
                    <a:pos x="703" y="565"/>
                  </a:cxn>
                  <a:cxn ang="0">
                    <a:pos x="629" y="558"/>
                  </a:cxn>
                  <a:cxn ang="0">
                    <a:pos x="592" y="552"/>
                  </a:cxn>
                  <a:cxn ang="0">
                    <a:pos x="555" y="542"/>
                  </a:cxn>
                  <a:cxn ang="0">
                    <a:pos x="518" y="529"/>
                  </a:cxn>
                  <a:cxn ang="0">
                    <a:pos x="481" y="512"/>
                  </a:cxn>
                  <a:cxn ang="0">
                    <a:pos x="444" y="489"/>
                  </a:cxn>
                  <a:cxn ang="0">
                    <a:pos x="370" y="423"/>
                  </a:cxn>
                  <a:cxn ang="0">
                    <a:pos x="296" y="331"/>
                  </a:cxn>
                  <a:cxn ang="0">
                    <a:pos x="222" y="221"/>
                  </a:cxn>
                  <a:cxn ang="0">
                    <a:pos x="186" y="164"/>
                  </a:cxn>
                  <a:cxn ang="0">
                    <a:pos x="148" y="112"/>
                  </a:cxn>
                  <a:cxn ang="0">
                    <a:pos x="112" y="67"/>
                  </a:cxn>
                  <a:cxn ang="0">
                    <a:pos x="74" y="31"/>
                  </a:cxn>
                  <a:cxn ang="0">
                    <a:pos x="37" y="9"/>
                  </a:cxn>
                  <a:cxn ang="0">
                    <a:pos x="0" y="0"/>
                  </a:cxn>
                </a:cxnLst>
                <a:rect l="0" t="0" r="r" b="b"/>
                <a:pathLst>
                  <a:path w="704" h="566">
                    <a:moveTo>
                      <a:pt x="703" y="565"/>
                    </a:moveTo>
                    <a:lnTo>
                      <a:pt x="629" y="558"/>
                    </a:lnTo>
                    <a:lnTo>
                      <a:pt x="592" y="552"/>
                    </a:lnTo>
                    <a:lnTo>
                      <a:pt x="555" y="542"/>
                    </a:lnTo>
                    <a:lnTo>
                      <a:pt x="518" y="529"/>
                    </a:lnTo>
                    <a:lnTo>
                      <a:pt x="481" y="512"/>
                    </a:lnTo>
                    <a:lnTo>
                      <a:pt x="444" y="489"/>
                    </a:lnTo>
                    <a:lnTo>
                      <a:pt x="370" y="423"/>
                    </a:lnTo>
                    <a:lnTo>
                      <a:pt x="296" y="331"/>
                    </a:lnTo>
                    <a:lnTo>
                      <a:pt x="222" y="221"/>
                    </a:lnTo>
                    <a:lnTo>
                      <a:pt x="186" y="164"/>
                    </a:lnTo>
                    <a:lnTo>
                      <a:pt x="148" y="112"/>
                    </a:lnTo>
                    <a:lnTo>
                      <a:pt x="112" y="67"/>
                    </a:lnTo>
                    <a:lnTo>
                      <a:pt x="74" y="31"/>
                    </a:lnTo>
                    <a:lnTo>
                      <a:pt x="37" y="9"/>
                    </a:lnTo>
                    <a:lnTo>
                      <a:pt x="0" y="0"/>
                    </a:lnTo>
                  </a:path>
                </a:pathLst>
              </a:custGeom>
              <a:noFill/>
              <a:ln w="38100" cap="rnd" cmpd="sng">
                <a:solidFill>
                  <a:srgbClr val="FF3300"/>
                </a:solidFill>
                <a:prstDash val="solid"/>
                <a:round/>
                <a:headEnd type="none" w="med" len="med"/>
                <a:tailEnd type="none" w="med" len="med"/>
              </a:ln>
              <a:effectLst/>
            </p:spPr>
            <p:txBody>
              <a:bodyPr/>
              <a:lstStyle/>
              <a:p>
                <a:endParaRPr lang="zh-CN" altLang="en-US"/>
              </a:p>
            </p:txBody>
          </p:sp>
          <p:sp>
            <p:nvSpPr>
              <p:cNvPr id="103476" name="Freeform 52"/>
              <p:cNvSpPr>
                <a:spLocks/>
              </p:cNvSpPr>
              <p:nvPr/>
            </p:nvSpPr>
            <p:spPr bwMode="auto">
              <a:xfrm>
                <a:off x="3845" y="3036"/>
                <a:ext cx="704" cy="566"/>
              </a:xfrm>
              <a:custGeom>
                <a:avLst/>
                <a:gdLst/>
                <a:ahLst/>
                <a:cxnLst>
                  <a:cxn ang="0">
                    <a:pos x="0" y="565"/>
                  </a:cxn>
                  <a:cxn ang="0">
                    <a:pos x="74" y="558"/>
                  </a:cxn>
                  <a:cxn ang="0">
                    <a:pos x="111" y="552"/>
                  </a:cxn>
                  <a:cxn ang="0">
                    <a:pos x="148" y="542"/>
                  </a:cxn>
                  <a:cxn ang="0">
                    <a:pos x="184" y="529"/>
                  </a:cxn>
                  <a:cxn ang="0">
                    <a:pos x="222" y="512"/>
                  </a:cxn>
                  <a:cxn ang="0">
                    <a:pos x="258" y="489"/>
                  </a:cxn>
                  <a:cxn ang="0">
                    <a:pos x="334" y="423"/>
                  </a:cxn>
                  <a:cxn ang="0">
                    <a:pos x="407" y="331"/>
                  </a:cxn>
                  <a:cxn ang="0">
                    <a:pos x="481" y="221"/>
                  </a:cxn>
                  <a:cxn ang="0">
                    <a:pos x="518" y="164"/>
                  </a:cxn>
                  <a:cxn ang="0">
                    <a:pos x="555" y="112"/>
                  </a:cxn>
                  <a:cxn ang="0">
                    <a:pos x="592" y="67"/>
                  </a:cxn>
                  <a:cxn ang="0">
                    <a:pos x="629" y="31"/>
                  </a:cxn>
                  <a:cxn ang="0">
                    <a:pos x="666" y="9"/>
                  </a:cxn>
                  <a:cxn ang="0">
                    <a:pos x="703" y="0"/>
                  </a:cxn>
                </a:cxnLst>
                <a:rect l="0" t="0" r="r" b="b"/>
                <a:pathLst>
                  <a:path w="704" h="566">
                    <a:moveTo>
                      <a:pt x="0" y="565"/>
                    </a:moveTo>
                    <a:lnTo>
                      <a:pt x="74" y="558"/>
                    </a:lnTo>
                    <a:lnTo>
                      <a:pt x="111" y="552"/>
                    </a:lnTo>
                    <a:lnTo>
                      <a:pt x="148" y="542"/>
                    </a:lnTo>
                    <a:lnTo>
                      <a:pt x="184" y="529"/>
                    </a:lnTo>
                    <a:lnTo>
                      <a:pt x="222" y="512"/>
                    </a:lnTo>
                    <a:lnTo>
                      <a:pt x="258" y="489"/>
                    </a:lnTo>
                    <a:lnTo>
                      <a:pt x="334" y="423"/>
                    </a:lnTo>
                    <a:lnTo>
                      <a:pt x="407" y="331"/>
                    </a:lnTo>
                    <a:lnTo>
                      <a:pt x="481" y="221"/>
                    </a:lnTo>
                    <a:lnTo>
                      <a:pt x="518" y="164"/>
                    </a:lnTo>
                    <a:lnTo>
                      <a:pt x="555" y="112"/>
                    </a:lnTo>
                    <a:lnTo>
                      <a:pt x="592" y="67"/>
                    </a:lnTo>
                    <a:lnTo>
                      <a:pt x="629" y="31"/>
                    </a:lnTo>
                    <a:lnTo>
                      <a:pt x="666" y="9"/>
                    </a:lnTo>
                    <a:lnTo>
                      <a:pt x="703" y="0"/>
                    </a:lnTo>
                  </a:path>
                </a:pathLst>
              </a:custGeom>
              <a:noFill/>
              <a:ln w="38100" cap="rnd" cmpd="sng">
                <a:solidFill>
                  <a:srgbClr val="FF3300"/>
                </a:solidFill>
                <a:prstDash val="solid"/>
                <a:round/>
                <a:headEnd type="none" w="med" len="med"/>
                <a:tailEnd type="none" w="med" len="med"/>
              </a:ln>
              <a:effectLst/>
            </p:spPr>
            <p:txBody>
              <a:bodyPr/>
              <a:lstStyle/>
              <a:p>
                <a:endParaRPr lang="zh-CN" altLang="en-US"/>
              </a:p>
            </p:txBody>
          </p:sp>
        </p:grpSp>
        <p:sp>
          <p:nvSpPr>
            <p:cNvPr id="103477" name="Line 53"/>
            <p:cNvSpPr>
              <a:spLocks noChangeShapeType="1"/>
            </p:cNvSpPr>
            <p:nvPr/>
          </p:nvSpPr>
          <p:spPr bwMode="auto">
            <a:xfrm>
              <a:off x="2123" y="3249"/>
              <a:ext cx="3149" cy="1"/>
            </a:xfrm>
            <a:prstGeom prst="line">
              <a:avLst/>
            </a:prstGeom>
            <a:noFill/>
            <a:ln w="19050">
              <a:solidFill>
                <a:srgbClr val="000000"/>
              </a:solidFill>
              <a:round/>
              <a:headEnd/>
              <a:tailEnd type="triangle" w="med" len="med"/>
            </a:ln>
            <a:effectLst/>
          </p:spPr>
          <p:txBody>
            <a:bodyPr/>
            <a:lstStyle/>
            <a:p>
              <a:endParaRPr lang="zh-CN" altLang="en-US"/>
            </a:p>
          </p:txBody>
        </p:sp>
        <p:sp>
          <p:nvSpPr>
            <p:cNvPr id="103478" name="Line 54"/>
            <p:cNvSpPr>
              <a:spLocks noChangeShapeType="1"/>
            </p:cNvSpPr>
            <p:nvPr/>
          </p:nvSpPr>
          <p:spPr bwMode="auto">
            <a:xfrm flipH="1">
              <a:off x="2498" y="3059"/>
              <a:ext cx="1200" cy="0"/>
            </a:xfrm>
            <a:prstGeom prst="line">
              <a:avLst/>
            </a:prstGeom>
            <a:noFill/>
            <a:ln w="9525">
              <a:solidFill>
                <a:srgbClr val="000000"/>
              </a:solidFill>
              <a:round/>
              <a:headEnd/>
              <a:tailEnd type="triangle" w="med" len="med"/>
            </a:ln>
            <a:effectLst/>
          </p:spPr>
          <p:txBody>
            <a:bodyPr/>
            <a:lstStyle/>
            <a:p>
              <a:endParaRPr lang="zh-CN" altLang="en-US"/>
            </a:p>
          </p:txBody>
        </p:sp>
        <p:sp>
          <p:nvSpPr>
            <p:cNvPr id="103479" name="Line 55"/>
            <p:cNvSpPr>
              <a:spLocks noChangeShapeType="1"/>
            </p:cNvSpPr>
            <p:nvPr/>
          </p:nvSpPr>
          <p:spPr bwMode="auto">
            <a:xfrm>
              <a:off x="3773" y="3058"/>
              <a:ext cx="1199" cy="1"/>
            </a:xfrm>
            <a:prstGeom prst="line">
              <a:avLst/>
            </a:prstGeom>
            <a:noFill/>
            <a:ln w="9525">
              <a:solidFill>
                <a:srgbClr val="000000"/>
              </a:solidFill>
              <a:round/>
              <a:headEnd/>
              <a:tailEnd type="triangle" w="med" len="med"/>
            </a:ln>
            <a:effectLst/>
          </p:spPr>
          <p:txBody>
            <a:bodyPr/>
            <a:lstStyle/>
            <a:p>
              <a:endParaRPr lang="zh-CN" altLang="en-US"/>
            </a:p>
          </p:txBody>
        </p:sp>
        <p:sp>
          <p:nvSpPr>
            <p:cNvPr id="103480" name="Line 56"/>
            <p:cNvSpPr>
              <a:spLocks noChangeShapeType="1"/>
            </p:cNvSpPr>
            <p:nvPr/>
          </p:nvSpPr>
          <p:spPr bwMode="auto">
            <a:xfrm flipH="1">
              <a:off x="2873" y="2866"/>
              <a:ext cx="825" cy="0"/>
            </a:xfrm>
            <a:prstGeom prst="line">
              <a:avLst/>
            </a:prstGeom>
            <a:noFill/>
            <a:ln w="9525">
              <a:solidFill>
                <a:srgbClr val="000000"/>
              </a:solidFill>
              <a:round/>
              <a:headEnd/>
              <a:tailEnd type="triangle" w="med" len="med"/>
            </a:ln>
            <a:effectLst/>
          </p:spPr>
          <p:txBody>
            <a:bodyPr/>
            <a:lstStyle/>
            <a:p>
              <a:endParaRPr lang="zh-CN" altLang="en-US"/>
            </a:p>
          </p:txBody>
        </p:sp>
        <p:sp>
          <p:nvSpPr>
            <p:cNvPr id="103481" name="Line 57"/>
            <p:cNvSpPr>
              <a:spLocks noChangeShapeType="1"/>
            </p:cNvSpPr>
            <p:nvPr/>
          </p:nvSpPr>
          <p:spPr bwMode="auto">
            <a:xfrm>
              <a:off x="3698" y="2865"/>
              <a:ext cx="824" cy="1"/>
            </a:xfrm>
            <a:prstGeom prst="line">
              <a:avLst/>
            </a:prstGeom>
            <a:noFill/>
            <a:ln w="9525">
              <a:solidFill>
                <a:srgbClr val="000000"/>
              </a:solidFill>
              <a:round/>
              <a:headEnd/>
              <a:tailEnd type="triangle" w="med" len="med"/>
            </a:ln>
            <a:effectLst/>
          </p:spPr>
          <p:txBody>
            <a:bodyPr/>
            <a:lstStyle/>
            <a:p>
              <a:endParaRPr lang="zh-CN" altLang="en-US"/>
            </a:p>
          </p:txBody>
        </p:sp>
        <p:sp>
          <p:nvSpPr>
            <p:cNvPr id="103482" name="Line 58"/>
            <p:cNvSpPr>
              <a:spLocks noChangeShapeType="1"/>
            </p:cNvSpPr>
            <p:nvPr/>
          </p:nvSpPr>
          <p:spPr bwMode="auto">
            <a:xfrm>
              <a:off x="3623" y="2636"/>
              <a:ext cx="449" cy="0"/>
            </a:xfrm>
            <a:prstGeom prst="line">
              <a:avLst/>
            </a:prstGeom>
            <a:noFill/>
            <a:ln w="6350">
              <a:solidFill>
                <a:srgbClr val="000000"/>
              </a:solidFill>
              <a:round/>
              <a:headEnd/>
              <a:tailEnd type="triangle" w="med" len="med"/>
            </a:ln>
            <a:effectLst/>
          </p:spPr>
          <p:txBody>
            <a:bodyPr/>
            <a:lstStyle/>
            <a:p>
              <a:endParaRPr lang="zh-CN" altLang="en-US"/>
            </a:p>
          </p:txBody>
        </p:sp>
        <p:sp>
          <p:nvSpPr>
            <p:cNvPr id="103483" name="Line 59"/>
            <p:cNvSpPr>
              <a:spLocks noChangeShapeType="1"/>
            </p:cNvSpPr>
            <p:nvPr/>
          </p:nvSpPr>
          <p:spPr bwMode="auto">
            <a:xfrm flipH="1">
              <a:off x="3323" y="2636"/>
              <a:ext cx="450" cy="0"/>
            </a:xfrm>
            <a:prstGeom prst="line">
              <a:avLst/>
            </a:prstGeom>
            <a:noFill/>
            <a:ln w="6350">
              <a:solidFill>
                <a:srgbClr val="000000"/>
              </a:solidFill>
              <a:round/>
              <a:headEnd/>
              <a:tailEnd type="triangle" w="med" len="med"/>
            </a:ln>
            <a:effectLst/>
          </p:spPr>
          <p:txBody>
            <a:bodyPr/>
            <a:lstStyle/>
            <a:p>
              <a:endParaRPr lang="zh-CN" altLang="en-US"/>
            </a:p>
          </p:txBody>
        </p:sp>
        <p:sp>
          <p:nvSpPr>
            <p:cNvPr id="103484" name="Line 60"/>
            <p:cNvSpPr>
              <a:spLocks noChangeShapeType="1"/>
            </p:cNvSpPr>
            <p:nvPr/>
          </p:nvSpPr>
          <p:spPr bwMode="auto">
            <a:xfrm flipH="1">
              <a:off x="3323" y="2575"/>
              <a:ext cx="0" cy="675"/>
            </a:xfrm>
            <a:prstGeom prst="line">
              <a:avLst/>
            </a:prstGeom>
            <a:noFill/>
            <a:ln w="28575" cap="rnd">
              <a:solidFill>
                <a:schemeClr val="tx1"/>
              </a:solidFill>
              <a:prstDash val="sysDot"/>
              <a:round/>
              <a:headEnd/>
              <a:tailEnd/>
            </a:ln>
            <a:effectLst/>
          </p:spPr>
          <p:txBody>
            <a:bodyPr/>
            <a:lstStyle/>
            <a:p>
              <a:endParaRPr lang="zh-CN" altLang="en-US"/>
            </a:p>
          </p:txBody>
        </p:sp>
        <p:sp>
          <p:nvSpPr>
            <p:cNvPr id="103485" name="Line 61"/>
            <p:cNvSpPr>
              <a:spLocks noChangeShapeType="1"/>
            </p:cNvSpPr>
            <p:nvPr/>
          </p:nvSpPr>
          <p:spPr bwMode="auto">
            <a:xfrm flipH="1">
              <a:off x="2873" y="2865"/>
              <a:ext cx="2" cy="385"/>
            </a:xfrm>
            <a:prstGeom prst="line">
              <a:avLst/>
            </a:prstGeom>
            <a:noFill/>
            <a:ln w="38100" cap="rnd">
              <a:solidFill>
                <a:schemeClr val="accent1"/>
              </a:solidFill>
              <a:prstDash val="sysDot"/>
              <a:round/>
              <a:headEnd/>
              <a:tailEnd/>
            </a:ln>
            <a:effectLst/>
          </p:spPr>
          <p:txBody>
            <a:bodyPr/>
            <a:lstStyle/>
            <a:p>
              <a:endParaRPr lang="zh-CN" altLang="en-US"/>
            </a:p>
          </p:txBody>
        </p:sp>
        <p:sp>
          <p:nvSpPr>
            <p:cNvPr id="103486" name="Line 62"/>
            <p:cNvSpPr>
              <a:spLocks noChangeShapeType="1"/>
            </p:cNvSpPr>
            <p:nvPr/>
          </p:nvSpPr>
          <p:spPr bwMode="auto">
            <a:xfrm flipH="1">
              <a:off x="2498" y="3059"/>
              <a:ext cx="2" cy="175"/>
            </a:xfrm>
            <a:prstGeom prst="line">
              <a:avLst/>
            </a:prstGeom>
            <a:noFill/>
            <a:ln w="38100" cap="rnd">
              <a:solidFill>
                <a:srgbClr val="EAF50B"/>
              </a:solidFill>
              <a:prstDash val="sysDot"/>
              <a:round/>
              <a:headEnd/>
              <a:tailEnd/>
            </a:ln>
            <a:effectLst/>
          </p:spPr>
          <p:txBody>
            <a:bodyPr/>
            <a:lstStyle/>
            <a:p>
              <a:endParaRPr lang="zh-CN" altLang="en-US"/>
            </a:p>
          </p:txBody>
        </p:sp>
        <p:sp>
          <p:nvSpPr>
            <p:cNvPr id="103487" name="Line 63"/>
            <p:cNvSpPr>
              <a:spLocks noChangeShapeType="1"/>
            </p:cNvSpPr>
            <p:nvPr/>
          </p:nvSpPr>
          <p:spPr bwMode="auto">
            <a:xfrm flipH="1">
              <a:off x="4072" y="2575"/>
              <a:ext cx="1" cy="675"/>
            </a:xfrm>
            <a:prstGeom prst="line">
              <a:avLst/>
            </a:prstGeom>
            <a:noFill/>
            <a:ln w="28575" cap="rnd">
              <a:solidFill>
                <a:schemeClr val="tx1"/>
              </a:solidFill>
              <a:prstDash val="sysDot"/>
              <a:round/>
              <a:headEnd/>
              <a:tailEnd/>
            </a:ln>
            <a:effectLst/>
          </p:spPr>
          <p:txBody>
            <a:bodyPr/>
            <a:lstStyle/>
            <a:p>
              <a:endParaRPr lang="zh-CN" altLang="en-US"/>
            </a:p>
          </p:txBody>
        </p:sp>
        <p:sp>
          <p:nvSpPr>
            <p:cNvPr id="103488" name="Line 64"/>
            <p:cNvSpPr>
              <a:spLocks noChangeShapeType="1"/>
            </p:cNvSpPr>
            <p:nvPr/>
          </p:nvSpPr>
          <p:spPr bwMode="auto">
            <a:xfrm flipH="1">
              <a:off x="4522" y="2866"/>
              <a:ext cx="2" cy="368"/>
            </a:xfrm>
            <a:prstGeom prst="line">
              <a:avLst/>
            </a:prstGeom>
            <a:noFill/>
            <a:ln w="38100" cap="rnd">
              <a:solidFill>
                <a:schemeClr val="accent1"/>
              </a:solidFill>
              <a:prstDash val="sysDot"/>
              <a:round/>
              <a:headEnd/>
              <a:tailEnd/>
            </a:ln>
            <a:effectLst/>
          </p:spPr>
          <p:txBody>
            <a:bodyPr/>
            <a:lstStyle/>
            <a:p>
              <a:endParaRPr lang="zh-CN" altLang="en-US"/>
            </a:p>
          </p:txBody>
        </p:sp>
        <p:sp>
          <p:nvSpPr>
            <p:cNvPr id="103489" name="Line 65"/>
            <p:cNvSpPr>
              <a:spLocks noChangeShapeType="1"/>
            </p:cNvSpPr>
            <p:nvPr/>
          </p:nvSpPr>
          <p:spPr bwMode="auto">
            <a:xfrm flipH="1">
              <a:off x="4972" y="3059"/>
              <a:ext cx="2" cy="175"/>
            </a:xfrm>
            <a:prstGeom prst="line">
              <a:avLst/>
            </a:prstGeom>
            <a:noFill/>
            <a:ln w="38100" cap="rnd">
              <a:solidFill>
                <a:srgbClr val="EAF50B"/>
              </a:solidFill>
              <a:prstDash val="sysDot"/>
              <a:round/>
              <a:headEnd/>
              <a:tailEnd/>
            </a:ln>
            <a:effectLst/>
          </p:spPr>
          <p:txBody>
            <a:bodyPr/>
            <a:lstStyle/>
            <a:p>
              <a:endParaRPr lang="zh-CN" altLang="en-US"/>
            </a:p>
          </p:txBody>
        </p:sp>
        <p:sp>
          <p:nvSpPr>
            <p:cNvPr id="103490" name="Text Box 66"/>
            <p:cNvSpPr txBox="1">
              <a:spLocks noChangeArrowheads="1"/>
            </p:cNvSpPr>
            <p:nvPr/>
          </p:nvSpPr>
          <p:spPr bwMode="auto">
            <a:xfrm>
              <a:off x="3473" y="3005"/>
              <a:ext cx="599" cy="192"/>
            </a:xfrm>
            <a:prstGeom prst="rect">
              <a:avLst/>
            </a:prstGeom>
            <a:noFill/>
            <a:ln w="9525" algn="ctr">
              <a:noFill/>
              <a:miter lim="800000"/>
              <a:headEnd/>
              <a:tailEnd/>
            </a:ln>
            <a:effectLst/>
          </p:spPr>
          <p:txBody>
            <a:bodyPr lIns="36000" tIns="0" rIns="0" bIns="0">
              <a:spAutoFit/>
            </a:bodyPr>
            <a:lstStyle/>
            <a:p>
              <a:pPr algn="just"/>
              <a:r>
                <a:rPr kumimoji="0" lang="en-US" altLang="zh-CN" sz="2000" b="1">
                  <a:solidFill>
                    <a:srgbClr val="EAF50B"/>
                  </a:solidFill>
                </a:rPr>
                <a:t>99.73%</a:t>
              </a:r>
              <a:endParaRPr kumimoji="0" lang="en-US" altLang="zh-CN" sz="2000" b="1">
                <a:solidFill>
                  <a:srgbClr val="EAF50B"/>
                </a:solidFill>
                <a:latin typeface="Arial" charset="0"/>
              </a:endParaRPr>
            </a:p>
          </p:txBody>
        </p:sp>
        <p:sp>
          <p:nvSpPr>
            <p:cNvPr id="103491" name="Text Box 67"/>
            <p:cNvSpPr txBox="1">
              <a:spLocks noChangeArrowheads="1"/>
            </p:cNvSpPr>
            <p:nvPr/>
          </p:nvSpPr>
          <p:spPr bwMode="auto">
            <a:xfrm>
              <a:off x="3473" y="2776"/>
              <a:ext cx="599" cy="192"/>
            </a:xfrm>
            <a:prstGeom prst="rect">
              <a:avLst/>
            </a:prstGeom>
            <a:noFill/>
            <a:ln w="9525" algn="ctr">
              <a:noFill/>
              <a:miter lim="800000"/>
              <a:headEnd/>
              <a:tailEnd/>
            </a:ln>
            <a:effectLst/>
          </p:spPr>
          <p:txBody>
            <a:bodyPr lIns="36000" tIns="0" rIns="0" bIns="0">
              <a:spAutoFit/>
            </a:bodyPr>
            <a:lstStyle/>
            <a:p>
              <a:pPr algn="just"/>
              <a:r>
                <a:rPr kumimoji="0" lang="en-US" altLang="zh-CN" sz="2000" b="1">
                  <a:solidFill>
                    <a:schemeClr val="accent1"/>
                  </a:solidFill>
                </a:rPr>
                <a:t>95.45%</a:t>
              </a:r>
              <a:endParaRPr kumimoji="0" lang="en-US" altLang="zh-CN" sz="2000" b="1">
                <a:solidFill>
                  <a:schemeClr val="accent1"/>
                </a:solidFill>
                <a:latin typeface="Arial" charset="0"/>
              </a:endParaRPr>
            </a:p>
          </p:txBody>
        </p:sp>
        <p:sp>
          <p:nvSpPr>
            <p:cNvPr id="103492" name="Text Box 68"/>
            <p:cNvSpPr txBox="1">
              <a:spLocks noChangeArrowheads="1"/>
            </p:cNvSpPr>
            <p:nvPr/>
          </p:nvSpPr>
          <p:spPr bwMode="auto">
            <a:xfrm>
              <a:off x="3470" y="2523"/>
              <a:ext cx="539" cy="181"/>
            </a:xfrm>
            <a:prstGeom prst="rect">
              <a:avLst/>
            </a:prstGeom>
            <a:noFill/>
            <a:ln w="9525" algn="ctr">
              <a:noFill/>
              <a:miter lim="800000"/>
              <a:headEnd/>
              <a:tailEnd/>
            </a:ln>
            <a:effectLst/>
          </p:spPr>
          <p:txBody>
            <a:bodyPr lIns="0" tIns="0" rIns="0" bIns="0"/>
            <a:lstStyle/>
            <a:p>
              <a:pPr algn="just"/>
              <a:r>
                <a:rPr kumimoji="0" lang="en-US" altLang="zh-CN" sz="2000" b="1" dirty="0"/>
                <a:t>68.27%</a:t>
              </a:r>
              <a:endParaRPr kumimoji="0" lang="en-US" altLang="zh-CN" sz="2000" b="1" dirty="0">
                <a:latin typeface="Arial" charset="0"/>
              </a:endParaRP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6" name="Rectangle 4"/>
          <p:cNvSpPr>
            <a:spLocks noChangeArrowheads="1"/>
          </p:cNvSpPr>
          <p:nvPr/>
        </p:nvSpPr>
        <p:spPr bwMode="auto">
          <a:xfrm>
            <a:off x="1046163" y="990600"/>
            <a:ext cx="5110162" cy="622300"/>
          </a:xfrm>
          <a:prstGeom prst="rect">
            <a:avLst/>
          </a:prstGeom>
          <a:noFill/>
          <a:ln w="9525">
            <a:noFill/>
            <a:miter lim="800000"/>
            <a:headEnd/>
            <a:tailEnd/>
          </a:ln>
          <a:effectLst/>
        </p:spPr>
        <p:txBody>
          <a:bodyPr lIns="71658" tIns="35829" rIns="71658" bIns="35829">
            <a:spAutoFit/>
          </a:bodyPr>
          <a:lstStyle/>
          <a:p>
            <a:pPr defTabSz="717550"/>
            <a:r>
              <a:rPr lang="zh-CN" altLang="en-US" sz="3600" b="1">
                <a:solidFill>
                  <a:srgbClr val="FF0000"/>
                </a:solidFill>
                <a:ea typeface="黑体" pitchFamily="49" charset="-122"/>
              </a:rPr>
              <a:t>其它概率密度函数</a:t>
            </a:r>
            <a:endParaRPr lang="zh-CN" altLang="en-US" sz="2200" b="1">
              <a:solidFill>
                <a:srgbClr val="FF0000"/>
              </a:solidFill>
              <a:ea typeface="宋体" pitchFamily="2" charset="-122"/>
            </a:endParaRPr>
          </a:p>
        </p:txBody>
      </p:sp>
      <p:sp>
        <p:nvSpPr>
          <p:cNvPr id="1098757" name="Rectangle 5"/>
          <p:cNvSpPr>
            <a:spLocks noChangeArrowheads="1"/>
          </p:cNvSpPr>
          <p:nvPr/>
        </p:nvSpPr>
        <p:spPr bwMode="auto">
          <a:xfrm>
            <a:off x="1979613" y="2349500"/>
            <a:ext cx="3240087" cy="2303463"/>
          </a:xfrm>
          <a:prstGeom prst="rect">
            <a:avLst/>
          </a:prstGeom>
          <a:solidFill>
            <a:schemeClr val="folHlink"/>
          </a:solidFill>
          <a:ln w="9525">
            <a:solidFill>
              <a:schemeClr val="tx1"/>
            </a:solidFill>
            <a:miter lim="800000"/>
            <a:headEnd/>
            <a:tailEnd/>
          </a:ln>
          <a:effectLst/>
        </p:spPr>
        <p:txBody>
          <a:bodyPr wrap="none" anchor="ctr"/>
          <a:lstStyle/>
          <a:p>
            <a:pPr>
              <a:buClr>
                <a:srgbClr val="41F141"/>
              </a:buClr>
              <a:buFont typeface="Wingdings" pitchFamily="2" charset="2"/>
              <a:buChar char="Ø"/>
            </a:pPr>
            <a:r>
              <a:rPr lang="zh-CN" altLang="en-US" sz="3200" b="1" dirty="0">
                <a:solidFill>
                  <a:srgbClr val="0000CC"/>
                </a:solidFill>
              </a:rPr>
              <a:t>威布尔</a:t>
            </a:r>
            <a:r>
              <a:rPr lang="zh-CN" altLang="en-US" sz="3200" b="1" dirty="0"/>
              <a:t>分布</a:t>
            </a:r>
          </a:p>
          <a:p>
            <a:pPr>
              <a:buClr>
                <a:srgbClr val="41F141"/>
              </a:buClr>
              <a:buFont typeface="Wingdings" pitchFamily="2" charset="2"/>
              <a:buChar char="Ø"/>
            </a:pPr>
            <a:r>
              <a:rPr lang="zh-CN" altLang="en-US" sz="3200" b="1" dirty="0">
                <a:solidFill>
                  <a:srgbClr val="FF0000"/>
                </a:solidFill>
              </a:rPr>
              <a:t>伽玛</a:t>
            </a:r>
            <a:r>
              <a:rPr lang="zh-CN" altLang="en-US" sz="3200" b="1" dirty="0"/>
              <a:t>分布</a:t>
            </a:r>
          </a:p>
          <a:p>
            <a:pPr>
              <a:buClr>
                <a:srgbClr val="41F141"/>
              </a:buClr>
              <a:buFont typeface="Wingdings" pitchFamily="2" charset="2"/>
              <a:buChar char="Ø"/>
            </a:pPr>
            <a:r>
              <a:rPr lang="zh-CN" altLang="en-US" sz="3200" b="1" dirty="0">
                <a:solidFill>
                  <a:srgbClr val="3366CC"/>
                </a:solidFill>
              </a:rPr>
              <a:t>帕累托</a:t>
            </a:r>
            <a:r>
              <a:rPr lang="zh-CN" altLang="en-US" sz="3200" b="1" dirty="0"/>
              <a:t>分布</a:t>
            </a:r>
          </a:p>
          <a:p>
            <a:pPr>
              <a:buClr>
                <a:srgbClr val="41F141"/>
              </a:buClr>
              <a:buFont typeface="Wingdings" pitchFamily="2" charset="2"/>
              <a:buChar char="Ø"/>
            </a:pPr>
            <a:r>
              <a:rPr lang="zh-CN" altLang="en-US" sz="3200" b="1" dirty="0">
                <a:solidFill>
                  <a:srgbClr val="FFFF00"/>
                </a:solidFill>
              </a:rPr>
              <a:t>贝塔</a:t>
            </a:r>
            <a:r>
              <a:rPr lang="zh-CN" altLang="en-US" sz="3200" b="1" dirty="0"/>
              <a:t>分布</a:t>
            </a:r>
          </a:p>
        </p:txBody>
      </p:sp>
    </p:spTree>
  </p:cSld>
  <p:clrMapOvr>
    <a:masterClrMapping/>
  </p:clrMapOvr>
  <p:transition spd="slow">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4" name="Rectangle 4"/>
          <p:cNvSpPr>
            <a:spLocks noChangeArrowheads="1"/>
          </p:cNvSpPr>
          <p:nvPr/>
        </p:nvSpPr>
        <p:spPr bwMode="auto">
          <a:xfrm>
            <a:off x="1258888" y="628650"/>
            <a:ext cx="4681537" cy="762000"/>
          </a:xfrm>
          <a:prstGeom prst="rect">
            <a:avLst/>
          </a:prstGeom>
          <a:noFill/>
          <a:ln w="9525">
            <a:noFill/>
            <a:miter lim="800000"/>
            <a:headEnd/>
            <a:tailEnd/>
          </a:ln>
          <a:effectLst/>
        </p:spPr>
        <p:txBody>
          <a:bodyPr>
            <a:spAutoFit/>
          </a:bodyPr>
          <a:lstStyle/>
          <a:p>
            <a:r>
              <a:rPr lang="zh-CN" altLang="en-US" sz="4400" b="1">
                <a:solidFill>
                  <a:schemeClr val="tx2"/>
                </a:solidFill>
                <a:ea typeface="宋体" pitchFamily="2" charset="-122"/>
              </a:rPr>
              <a:t>随机变量</a:t>
            </a:r>
            <a:endParaRPr lang="en-US" altLang="zh-CN" sz="4400" b="1">
              <a:solidFill>
                <a:schemeClr val="tx2"/>
              </a:solidFill>
              <a:ea typeface="宋体" pitchFamily="2" charset="-122"/>
            </a:endParaRPr>
          </a:p>
        </p:txBody>
      </p:sp>
      <p:sp>
        <p:nvSpPr>
          <p:cNvPr id="926731" name="Text Box 11"/>
          <p:cNvSpPr txBox="1">
            <a:spLocks noChangeArrowheads="1"/>
          </p:cNvSpPr>
          <p:nvPr/>
        </p:nvSpPr>
        <p:spPr bwMode="auto">
          <a:xfrm>
            <a:off x="1116013" y="1989138"/>
            <a:ext cx="7239000" cy="457200"/>
          </a:xfrm>
          <a:prstGeom prst="rect">
            <a:avLst/>
          </a:prstGeom>
          <a:noFill/>
          <a:ln w="9525">
            <a:noFill/>
            <a:miter lim="800000"/>
            <a:headEnd/>
            <a:tailEnd/>
          </a:ln>
          <a:effectLst/>
        </p:spPr>
        <p:txBody>
          <a:bodyPr>
            <a:spAutoFit/>
          </a:bodyPr>
          <a:lstStyle/>
          <a:p>
            <a:pPr>
              <a:spcBef>
                <a:spcPct val="50000"/>
              </a:spcBef>
            </a:pPr>
            <a:endParaRPr lang="zh-CN" altLang="en-US" sz="2400">
              <a:ea typeface="宋体" pitchFamily="2" charset="-122"/>
            </a:endParaRPr>
          </a:p>
        </p:txBody>
      </p:sp>
      <p:pic>
        <p:nvPicPr>
          <p:cNvPr id="926732" name="Picture 12" descr="men6"/>
          <p:cNvPicPr>
            <a:picLocks noChangeAspect="1" noChangeArrowheads="1"/>
          </p:cNvPicPr>
          <p:nvPr/>
        </p:nvPicPr>
        <p:blipFill>
          <a:blip r:embed="rId3"/>
          <a:srcRect/>
          <a:stretch>
            <a:fillRect/>
          </a:stretch>
        </p:blipFill>
        <p:spPr bwMode="auto">
          <a:xfrm>
            <a:off x="887413" y="2141538"/>
            <a:ext cx="1922462" cy="2990850"/>
          </a:xfrm>
          <a:prstGeom prst="rect">
            <a:avLst/>
          </a:prstGeom>
          <a:noFill/>
        </p:spPr>
      </p:pic>
      <p:grpSp>
        <p:nvGrpSpPr>
          <p:cNvPr id="926733" name="Group 13"/>
          <p:cNvGrpSpPr>
            <a:grpSpLocks/>
          </p:cNvGrpSpPr>
          <p:nvPr/>
        </p:nvGrpSpPr>
        <p:grpSpPr bwMode="auto">
          <a:xfrm>
            <a:off x="3048000" y="4116388"/>
            <a:ext cx="5688013" cy="2419350"/>
            <a:chOff x="1728" y="1872"/>
            <a:chExt cx="3456" cy="1842"/>
          </a:xfrm>
        </p:grpSpPr>
        <p:sp>
          <p:nvSpPr>
            <p:cNvPr id="926734" name="AutoShape 14"/>
            <p:cNvSpPr>
              <a:spLocks noChangeArrowheads="1"/>
            </p:cNvSpPr>
            <p:nvPr/>
          </p:nvSpPr>
          <p:spPr bwMode="auto">
            <a:xfrm>
              <a:off x="1728" y="1872"/>
              <a:ext cx="3456" cy="1440"/>
            </a:xfrm>
            <a:prstGeom prst="wedgeRectCallout">
              <a:avLst>
                <a:gd name="adj1" fmla="val -73005"/>
                <a:gd name="adj2" fmla="val -44097"/>
              </a:avLst>
            </a:prstGeom>
            <a:noFill/>
            <a:ln w="9525">
              <a:solidFill>
                <a:schemeClr val="tx1"/>
              </a:solidFill>
              <a:miter lim="800000"/>
              <a:headEnd/>
              <a:tailEnd/>
            </a:ln>
            <a:effectLst/>
          </p:spPr>
          <p:txBody>
            <a:bodyPr wrap="none" anchor="ctr"/>
            <a:lstStyle/>
            <a:p>
              <a:pPr algn="ctr"/>
              <a:endParaRPr lang="zh-CN" altLang="en-US" sz="2400">
                <a:ea typeface="宋体" pitchFamily="2" charset="-122"/>
              </a:endParaRPr>
            </a:p>
          </p:txBody>
        </p:sp>
        <p:sp>
          <p:nvSpPr>
            <p:cNvPr id="926735" name="Rectangle 15"/>
            <p:cNvSpPr>
              <a:spLocks noChangeArrowheads="1"/>
            </p:cNvSpPr>
            <p:nvPr/>
          </p:nvSpPr>
          <p:spPr bwMode="auto">
            <a:xfrm>
              <a:off x="1776" y="2160"/>
              <a:ext cx="3360" cy="1554"/>
            </a:xfrm>
            <a:prstGeom prst="rect">
              <a:avLst/>
            </a:prstGeom>
            <a:noFill/>
            <a:ln w="9525">
              <a:noFill/>
              <a:miter lim="800000"/>
              <a:headEnd/>
              <a:tailEnd/>
            </a:ln>
            <a:effectLst/>
          </p:spPr>
          <p:txBody>
            <a:bodyPr>
              <a:spAutoFit/>
            </a:bodyPr>
            <a:lstStyle/>
            <a:p>
              <a:r>
                <a:rPr lang="zh-CN" altLang="en-US" sz="3200" b="1">
                  <a:ea typeface="宋体" pitchFamily="2" charset="-122"/>
                </a:rPr>
                <a:t>    而表示随机变量所取的值时</a:t>
              </a:r>
              <a:r>
                <a:rPr lang="en-US" altLang="zh-CN" sz="3200" b="1">
                  <a:ea typeface="宋体" pitchFamily="2" charset="-122"/>
                </a:rPr>
                <a:t>,</a:t>
              </a:r>
            </a:p>
            <a:p>
              <a:r>
                <a:rPr lang="zh-CN" altLang="en-US" sz="3200" b="1">
                  <a:ea typeface="宋体" pitchFamily="2" charset="-122"/>
                </a:rPr>
                <a:t>一般采用小写字母 </a:t>
              </a:r>
              <a:r>
                <a:rPr lang="en-US" altLang="zh-CN" sz="3200" b="1" i="1">
                  <a:solidFill>
                    <a:schemeClr val="accent2"/>
                  </a:solidFill>
                  <a:ea typeface="宋体" pitchFamily="2" charset="-122"/>
                </a:rPr>
                <a:t>x, y, z, w, n</a:t>
              </a:r>
              <a:r>
                <a:rPr lang="zh-CN" altLang="en-US" sz="3200" b="1">
                  <a:ea typeface="宋体" pitchFamily="2" charset="-122"/>
                </a:rPr>
                <a:t>等</a:t>
              </a:r>
              <a:r>
                <a:rPr lang="en-US" altLang="zh-CN" sz="3200" b="1">
                  <a:ea typeface="宋体" pitchFamily="2" charset="-122"/>
                </a:rPr>
                <a:t>.</a:t>
              </a:r>
            </a:p>
            <a:p>
              <a:endParaRPr lang="zh-CN" altLang="en-US" sz="3200" b="1" i="1">
                <a:solidFill>
                  <a:schemeClr val="accent2"/>
                </a:solidFill>
                <a:ea typeface="宋体" pitchFamily="2" charset="-122"/>
              </a:endParaRPr>
            </a:p>
          </p:txBody>
        </p:sp>
      </p:grpSp>
      <p:sp>
        <p:nvSpPr>
          <p:cNvPr id="926736" name="AutoShape 16"/>
          <p:cNvSpPr>
            <a:spLocks noChangeArrowheads="1"/>
          </p:cNvSpPr>
          <p:nvPr/>
        </p:nvSpPr>
        <p:spPr bwMode="auto">
          <a:xfrm>
            <a:off x="3492500" y="1557338"/>
            <a:ext cx="5400675" cy="2133600"/>
          </a:xfrm>
          <a:prstGeom prst="wedgeEllipseCallout">
            <a:avLst>
              <a:gd name="adj1" fmla="val -73486"/>
              <a:gd name="adj2" fmla="val 6398"/>
            </a:avLst>
          </a:prstGeom>
          <a:noFill/>
          <a:ln w="9525">
            <a:solidFill>
              <a:schemeClr val="tx1"/>
            </a:solidFill>
            <a:miter lim="800000"/>
            <a:headEnd/>
            <a:tailEnd/>
          </a:ln>
          <a:effectLst/>
        </p:spPr>
        <p:txBody>
          <a:bodyPr wrap="none" anchor="ctr"/>
          <a:lstStyle/>
          <a:p>
            <a:pPr algn="ctr"/>
            <a:r>
              <a:rPr lang="zh-CN" altLang="en-US" sz="3200" b="1">
                <a:ea typeface="宋体" pitchFamily="2" charset="-122"/>
              </a:rPr>
              <a:t>随机变量通常用大写字母</a:t>
            </a:r>
          </a:p>
          <a:p>
            <a:pPr algn="ctr"/>
            <a:r>
              <a:rPr lang="en-US" altLang="zh-CN" sz="3200" b="1" i="1">
                <a:solidFill>
                  <a:schemeClr val="accent2"/>
                </a:solidFill>
                <a:ea typeface="宋体" pitchFamily="2" charset="-122"/>
              </a:rPr>
              <a:t>X,Y,Z,W,N </a:t>
            </a:r>
            <a:r>
              <a:rPr lang="zh-CN" altLang="en-US" sz="3200" b="1">
                <a:ea typeface="宋体" pitchFamily="2" charset="-122"/>
              </a:rPr>
              <a:t>等表示</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26736"/>
                                        </p:tgtEl>
                                        <p:attrNameLst>
                                          <p:attrName>style.visibility</p:attrName>
                                        </p:attrNameLst>
                                      </p:cBhvr>
                                      <p:to>
                                        <p:strVal val="visible"/>
                                      </p:to>
                                    </p:set>
                                    <p:anim calcmode="lin" valueType="num">
                                      <p:cBhvr additive="base">
                                        <p:cTn id="7" dur="500" fill="hold"/>
                                        <p:tgtEl>
                                          <p:spTgt spid="926736"/>
                                        </p:tgtEl>
                                        <p:attrNameLst>
                                          <p:attrName>ppt_x</p:attrName>
                                        </p:attrNameLst>
                                      </p:cBhvr>
                                      <p:tavLst>
                                        <p:tav tm="0">
                                          <p:val>
                                            <p:strVal val="1+#ppt_w/2"/>
                                          </p:val>
                                        </p:tav>
                                        <p:tav tm="100000">
                                          <p:val>
                                            <p:strVal val="#ppt_x"/>
                                          </p:val>
                                        </p:tav>
                                      </p:tavLst>
                                    </p:anim>
                                    <p:anim calcmode="lin" valueType="num">
                                      <p:cBhvr additive="base">
                                        <p:cTn id="8" dur="500" fill="hold"/>
                                        <p:tgtEl>
                                          <p:spTgt spid="9267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26733"/>
                                        </p:tgtEl>
                                        <p:attrNameLst>
                                          <p:attrName>style.visibility</p:attrName>
                                        </p:attrNameLst>
                                      </p:cBhvr>
                                      <p:to>
                                        <p:strVal val="visible"/>
                                      </p:to>
                                    </p:set>
                                    <p:anim calcmode="lin" valueType="num">
                                      <p:cBhvr additive="base">
                                        <p:cTn id="13" dur="500" fill="hold"/>
                                        <p:tgtEl>
                                          <p:spTgt spid="926733"/>
                                        </p:tgtEl>
                                        <p:attrNameLst>
                                          <p:attrName>ppt_x</p:attrName>
                                        </p:attrNameLst>
                                      </p:cBhvr>
                                      <p:tavLst>
                                        <p:tav tm="0">
                                          <p:val>
                                            <p:strVal val="1+#ppt_w/2"/>
                                          </p:val>
                                        </p:tav>
                                        <p:tav tm="100000">
                                          <p:val>
                                            <p:strVal val="#ppt_x"/>
                                          </p:val>
                                        </p:tav>
                                      </p:tavLst>
                                    </p:anim>
                                    <p:anim calcmode="lin" valueType="num">
                                      <p:cBhvr additive="base">
                                        <p:cTn id="14" dur="500" fill="hold"/>
                                        <p:tgtEl>
                                          <p:spTgt spid="9267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36" grpId="0" animBg="1"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6" name="Rectangle 4"/>
          <p:cNvSpPr>
            <a:spLocks noGrp="1" noChangeArrowheads="1"/>
          </p:cNvSpPr>
          <p:nvPr>
            <p:ph type="title"/>
          </p:nvPr>
        </p:nvSpPr>
        <p:spPr bwMode="auto">
          <a:xfrm>
            <a:off x="1042988" y="795338"/>
            <a:ext cx="7921625" cy="682625"/>
          </a:xfrm>
          <a:noFill/>
          <a:ln>
            <a:miter lim="800000"/>
            <a:headEnd/>
            <a:tailEnd/>
          </a:ln>
        </p:spPr>
        <p:txBody>
          <a:bodyPr vert="horz" wrap="square" lIns="71658" tIns="35829" rIns="71658" bIns="35829" numCol="1" anchor="ctr" anchorCtr="0" compatLnSpc="1">
            <a:prstTxWarp prst="textNoShape">
              <a:avLst/>
            </a:prstTxWarp>
            <a:spAutoFit/>
          </a:bodyPr>
          <a:lstStyle/>
          <a:p>
            <a:pPr defTabSz="717550"/>
            <a:r>
              <a:rPr lang="zh-CN" altLang="en-US" sz="4000" b="1">
                <a:ea typeface="宋体" pitchFamily="2" charset="-122"/>
              </a:rPr>
              <a:t>随机变量的分布函数</a:t>
            </a:r>
            <a:endParaRPr lang="en-US" altLang="zh-CN" sz="4000" b="1">
              <a:ea typeface="宋体" pitchFamily="2" charset="-122"/>
            </a:endParaRPr>
          </a:p>
        </p:txBody>
      </p:sp>
      <p:sp>
        <p:nvSpPr>
          <p:cNvPr id="1108998" name="Rectangle 6"/>
          <p:cNvSpPr>
            <a:spLocks noChangeArrowheads="1"/>
          </p:cNvSpPr>
          <p:nvPr/>
        </p:nvSpPr>
        <p:spPr bwMode="auto">
          <a:xfrm>
            <a:off x="1908175" y="3716338"/>
            <a:ext cx="5807075" cy="436562"/>
          </a:xfrm>
          <a:prstGeom prst="rect">
            <a:avLst/>
          </a:prstGeom>
          <a:solidFill>
            <a:srgbClr val="FFCC99"/>
          </a:solidFill>
          <a:ln w="9525">
            <a:solidFill>
              <a:schemeClr val="tx2"/>
            </a:solidFill>
            <a:miter lim="800000"/>
            <a:headEnd/>
            <a:tailEnd/>
          </a:ln>
          <a:effectLst/>
        </p:spPr>
        <p:txBody>
          <a:bodyPr wrap="none" lIns="54000" tIns="0" rIns="54000" bIns="0" anchor="ctr">
            <a:spAutoFit/>
          </a:bodyPr>
          <a:lstStyle/>
          <a:p>
            <a:r>
              <a:rPr lang="zh-CN" altLang="en-US" b="1" i="1">
                <a:solidFill>
                  <a:schemeClr val="tx2"/>
                </a:solidFill>
                <a:ea typeface="楷体_GB2312" pitchFamily="49" charset="-122"/>
              </a:rPr>
              <a:t>使概率问题转化为</a:t>
            </a:r>
            <a:r>
              <a:rPr lang="zh-CN" altLang="en-US" b="1" i="1">
                <a:solidFill>
                  <a:srgbClr val="CC3300"/>
                </a:solidFill>
                <a:ea typeface="楷体_GB2312" pitchFamily="49" charset="-122"/>
              </a:rPr>
              <a:t>实变量的</a:t>
            </a:r>
            <a:r>
              <a:rPr lang="zh-CN" altLang="en-US" b="1" i="1">
                <a:solidFill>
                  <a:schemeClr val="tx2"/>
                </a:solidFill>
                <a:ea typeface="楷体_GB2312" pitchFamily="49" charset="-122"/>
              </a:rPr>
              <a:t>函数形式</a:t>
            </a:r>
          </a:p>
        </p:txBody>
      </p:sp>
      <p:sp>
        <p:nvSpPr>
          <p:cNvPr id="1108999" name="Rectangle 7"/>
          <p:cNvSpPr>
            <a:spLocks noChangeArrowheads="1"/>
          </p:cNvSpPr>
          <p:nvPr/>
        </p:nvSpPr>
        <p:spPr bwMode="auto">
          <a:xfrm>
            <a:off x="1116013" y="1916113"/>
            <a:ext cx="1962150" cy="519112"/>
          </a:xfrm>
          <a:prstGeom prst="rect">
            <a:avLst/>
          </a:prstGeom>
          <a:noFill/>
          <a:ln w="9525">
            <a:noFill/>
            <a:miter lim="800000"/>
            <a:headEnd/>
            <a:tailEnd/>
          </a:ln>
          <a:effectLst/>
        </p:spPr>
        <p:txBody>
          <a:bodyPr wrap="none">
            <a:spAutoFit/>
          </a:bodyPr>
          <a:lstStyle/>
          <a:p>
            <a:r>
              <a:rPr lang="zh-CN" altLang="en-US" b="1">
                <a:solidFill>
                  <a:srgbClr val="0000CC"/>
                </a:solidFill>
                <a:ea typeface="宋体" pitchFamily="2" charset="-122"/>
              </a:rPr>
              <a:t>分布函数：</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08998"/>
                                        </p:tgtEl>
                                        <p:attrNameLst>
                                          <p:attrName>style.visibility</p:attrName>
                                        </p:attrNameLst>
                                      </p:cBhvr>
                                      <p:to>
                                        <p:strVal val="visible"/>
                                      </p:to>
                                    </p:set>
                                    <p:anim calcmode="lin" valueType="num">
                                      <p:cBhvr>
                                        <p:cTn id="7" dur="2000" fill="hold"/>
                                        <p:tgtEl>
                                          <p:spTgt spid="1108998"/>
                                        </p:tgtEl>
                                        <p:attrNameLst>
                                          <p:attrName>ppt_w</p:attrName>
                                        </p:attrNameLst>
                                      </p:cBhvr>
                                      <p:tavLst>
                                        <p:tav tm="0">
                                          <p:val>
                                            <p:fltVal val="0"/>
                                          </p:val>
                                        </p:tav>
                                        <p:tav tm="100000">
                                          <p:val>
                                            <p:strVal val="#ppt_w"/>
                                          </p:val>
                                        </p:tav>
                                      </p:tavLst>
                                    </p:anim>
                                    <p:anim calcmode="lin" valueType="num">
                                      <p:cBhvr>
                                        <p:cTn id="8" dur="2000" fill="hold"/>
                                        <p:tgtEl>
                                          <p:spTgt spid="11089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998"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4" name="Text Box 4"/>
          <p:cNvSpPr txBox="1">
            <a:spLocks noChangeArrowheads="1"/>
          </p:cNvSpPr>
          <p:nvPr/>
        </p:nvSpPr>
        <p:spPr bwMode="auto">
          <a:xfrm>
            <a:off x="1008063" y="2933700"/>
            <a:ext cx="6554787" cy="519113"/>
          </a:xfrm>
          <a:prstGeom prst="rect">
            <a:avLst/>
          </a:prstGeom>
          <a:noFill/>
          <a:ln w="9525">
            <a:noFill/>
            <a:miter lim="800000"/>
            <a:headEnd/>
            <a:tailEnd/>
          </a:ln>
          <a:effectLst/>
        </p:spPr>
        <p:txBody>
          <a:bodyPr>
            <a:spAutoFit/>
          </a:bodyPr>
          <a:lstStyle/>
          <a:p>
            <a:r>
              <a:rPr lang="en-US" altLang="zh-CN" b="1" i="1">
                <a:ea typeface="宋体" pitchFamily="2" charset="-122"/>
              </a:rPr>
              <a:t>P               </a:t>
            </a:r>
            <a:r>
              <a:rPr lang="en-US" altLang="zh-CN" sz="1800" b="1" i="1" baseline="-25000">
                <a:ea typeface="宋体" pitchFamily="2" charset="-122"/>
              </a:rPr>
              <a:t> </a:t>
            </a:r>
            <a:r>
              <a:rPr lang="en-US" altLang="zh-CN" b="1" i="1">
                <a:ea typeface="宋体" pitchFamily="2" charset="-122"/>
              </a:rPr>
              <a:t> P                 P                 P</a:t>
            </a:r>
          </a:p>
        </p:txBody>
      </p:sp>
      <p:sp>
        <p:nvSpPr>
          <p:cNvPr id="1111045" name="Text Box 5"/>
          <p:cNvSpPr txBox="1">
            <a:spLocks noChangeArrowheads="1"/>
          </p:cNvSpPr>
          <p:nvPr/>
        </p:nvSpPr>
        <p:spPr bwMode="auto">
          <a:xfrm>
            <a:off x="538163" y="2420938"/>
            <a:ext cx="8750300" cy="604837"/>
          </a:xfrm>
          <a:prstGeom prst="rect">
            <a:avLst/>
          </a:prstGeom>
          <a:noFill/>
          <a:ln w="9525">
            <a:noFill/>
            <a:miter lim="800000"/>
            <a:headEnd/>
            <a:tailEnd/>
          </a:ln>
          <a:effectLst/>
        </p:spPr>
        <p:txBody>
          <a:bodyPr>
            <a:spAutoFit/>
          </a:bodyPr>
          <a:lstStyle/>
          <a:p>
            <a:pPr>
              <a:lnSpc>
                <a:spcPct val="120000"/>
              </a:lnSpc>
            </a:pPr>
            <a:r>
              <a:rPr lang="zh-CN" altLang="en-US" b="1">
                <a:solidFill>
                  <a:schemeClr val="accent2"/>
                </a:solidFill>
                <a:ea typeface="宋体" pitchFamily="2" charset="-122"/>
              </a:rPr>
              <a:t>我们研究的对象是                                                 的概率</a:t>
            </a:r>
            <a:endParaRPr lang="en-US" altLang="zh-CN" sz="2400" b="1">
              <a:solidFill>
                <a:schemeClr val="accent2"/>
              </a:solidFill>
              <a:ea typeface="宋体" pitchFamily="2" charset="-122"/>
            </a:endParaRPr>
          </a:p>
        </p:txBody>
      </p:sp>
      <p:sp>
        <p:nvSpPr>
          <p:cNvPr id="1111046" name="Rectangle 6"/>
          <p:cNvSpPr>
            <a:spLocks noChangeArrowheads="1"/>
          </p:cNvSpPr>
          <p:nvPr/>
        </p:nvSpPr>
        <p:spPr bwMode="auto">
          <a:xfrm>
            <a:off x="1008063" y="1487488"/>
            <a:ext cx="7848600" cy="503237"/>
          </a:xfrm>
          <a:prstGeom prst="rect">
            <a:avLst/>
          </a:prstGeom>
          <a:solidFill>
            <a:srgbClr val="FFCC99"/>
          </a:solidFill>
          <a:ln w="9525">
            <a:solidFill>
              <a:srgbClr val="CC3300"/>
            </a:solidFill>
            <a:miter lim="800000"/>
            <a:headEnd/>
            <a:tailEnd/>
          </a:ln>
        </p:spPr>
        <p:txBody>
          <a:bodyPr/>
          <a:lstStyle/>
          <a:p>
            <a:pPr>
              <a:lnSpc>
                <a:spcPct val="110000"/>
              </a:lnSpc>
            </a:pPr>
            <a:r>
              <a:rPr lang="zh-CN" altLang="en-US" b="1" i="1">
                <a:solidFill>
                  <a:srgbClr val="CC0000"/>
                </a:solidFill>
                <a:ea typeface="楷体_GB2312" pitchFamily="49" charset="-122"/>
              </a:rPr>
              <a:t>如何入手</a:t>
            </a:r>
            <a:r>
              <a:rPr lang="zh-CN" altLang="en-US" b="1" i="1">
                <a:solidFill>
                  <a:schemeClr val="tx2"/>
                </a:solidFill>
                <a:ea typeface="楷体_GB2312" pitchFamily="49" charset="-122"/>
              </a:rPr>
              <a:t>将概率问题转化为</a:t>
            </a:r>
            <a:r>
              <a:rPr lang="zh-CN" altLang="en-US" b="1" i="1">
                <a:solidFill>
                  <a:srgbClr val="CC3300"/>
                </a:solidFill>
                <a:ea typeface="楷体_GB2312" pitchFamily="49" charset="-122"/>
              </a:rPr>
              <a:t>实变量的</a:t>
            </a:r>
            <a:r>
              <a:rPr lang="zh-CN" altLang="en-US" b="1" i="1">
                <a:solidFill>
                  <a:schemeClr val="tx2"/>
                </a:solidFill>
                <a:ea typeface="楷体_GB2312" pitchFamily="49" charset="-122"/>
              </a:rPr>
              <a:t>函数形式 ？</a:t>
            </a:r>
            <a:endParaRPr lang="en-US" altLang="zh-CN" b="1">
              <a:ea typeface="PMingLiU" pitchFamily="18" charset="-120"/>
            </a:endParaRPr>
          </a:p>
        </p:txBody>
      </p:sp>
      <p:sp>
        <p:nvSpPr>
          <p:cNvPr id="1111047" name="Text Box 7"/>
          <p:cNvSpPr txBox="1">
            <a:spLocks noChangeArrowheads="1"/>
          </p:cNvSpPr>
          <p:nvPr/>
        </p:nvSpPr>
        <p:spPr bwMode="auto">
          <a:xfrm>
            <a:off x="1177925" y="2997200"/>
            <a:ext cx="8110538" cy="449263"/>
          </a:xfrm>
          <a:prstGeom prst="rect">
            <a:avLst/>
          </a:prstGeom>
          <a:noFill/>
          <a:ln w="9525">
            <a:noFill/>
            <a:miter lim="800000"/>
            <a:headEnd/>
            <a:tailEnd/>
          </a:ln>
          <a:effectLst/>
        </p:spPr>
        <p:txBody>
          <a:bodyPr tIns="10800" bIns="10800" anchor="ctr">
            <a:spAutoFit/>
          </a:bodyPr>
          <a:lstStyle/>
          <a:p>
            <a:r>
              <a:rPr lang="en-US" altLang="zh-CN" b="1">
                <a:latin typeface="宋体" pitchFamily="2" charset="-122"/>
                <a:ea typeface="宋体" pitchFamily="2" charset="-122"/>
              </a:rPr>
              <a:t>(</a:t>
            </a:r>
            <a:r>
              <a:rPr lang="en-US" altLang="zh-CN" sz="1200" b="1" baseline="-25000">
                <a:latin typeface="宋体" pitchFamily="2" charset="-122"/>
                <a:ea typeface="宋体" pitchFamily="2" charset="-122"/>
              </a:rPr>
              <a:t> </a:t>
            </a:r>
            <a:r>
              <a:rPr lang="en-US" altLang="zh-CN" b="1" i="1">
                <a:ea typeface="宋体" pitchFamily="2" charset="-122"/>
              </a:rPr>
              <a:t>X</a:t>
            </a:r>
            <a:r>
              <a:rPr lang="en-US" altLang="zh-CN" sz="1800" b="1" i="1" baseline="-25000">
                <a:ea typeface="宋体" pitchFamily="2" charset="-122"/>
              </a:rPr>
              <a:t> </a:t>
            </a:r>
            <a:r>
              <a:rPr lang="en-US" altLang="zh-CN" b="1">
                <a:ea typeface="宋体" pitchFamily="2" charset="-122"/>
              </a:rPr>
              <a:t>=</a:t>
            </a:r>
            <a:r>
              <a:rPr lang="en-US" altLang="zh-CN" sz="2000" b="1" i="1" baseline="-25000">
                <a:ea typeface="宋体" pitchFamily="2" charset="-122"/>
              </a:rPr>
              <a:t> </a:t>
            </a:r>
            <a:r>
              <a:rPr lang="en-US" altLang="zh-CN" b="1" i="1">
                <a:ea typeface="宋体" pitchFamily="2" charset="-122"/>
              </a:rPr>
              <a:t>x</a:t>
            </a:r>
            <a:r>
              <a:rPr lang="en-US" altLang="zh-CN" sz="2000" b="1" i="1" baseline="-25000">
                <a:ea typeface="宋体" pitchFamily="2" charset="-122"/>
              </a:rPr>
              <a:t> </a:t>
            </a:r>
            <a:r>
              <a:rPr lang="en-US" altLang="zh-CN" b="1">
                <a:latin typeface="宋体" pitchFamily="2" charset="-122"/>
                <a:ea typeface="宋体" pitchFamily="2" charset="-122"/>
              </a:rPr>
              <a:t>),  (</a:t>
            </a:r>
            <a:r>
              <a:rPr lang="en-US" altLang="zh-CN" sz="1200" b="1" baseline="-25000">
                <a:latin typeface="宋体" pitchFamily="2" charset="-122"/>
                <a:ea typeface="宋体" pitchFamily="2" charset="-122"/>
              </a:rPr>
              <a:t> </a:t>
            </a:r>
            <a:r>
              <a:rPr lang="en-US" altLang="zh-CN" b="1" i="1">
                <a:ea typeface="宋体" pitchFamily="2" charset="-122"/>
              </a:rPr>
              <a:t>X</a:t>
            </a:r>
            <a:r>
              <a:rPr lang="en-US" altLang="zh-CN" b="1" i="1" baseline="-25000">
                <a:ea typeface="宋体" pitchFamily="2" charset="-122"/>
              </a:rPr>
              <a:t> </a:t>
            </a:r>
            <a:r>
              <a:rPr lang="en-US" altLang="zh-CN" b="1">
                <a:ea typeface="宋体" pitchFamily="2" charset="-122"/>
                <a:sym typeface="Symbol" pitchFamily="18" charset="2"/>
              </a:rPr>
              <a:t></a:t>
            </a:r>
            <a:r>
              <a:rPr lang="en-US" altLang="zh-CN" b="1" i="1" baseline="-25000">
                <a:ea typeface="宋体" pitchFamily="2" charset="-122"/>
              </a:rPr>
              <a:t> </a:t>
            </a:r>
            <a:r>
              <a:rPr lang="en-US" altLang="zh-CN" b="1" i="1">
                <a:ea typeface="宋体" pitchFamily="2" charset="-122"/>
              </a:rPr>
              <a:t>x</a:t>
            </a:r>
            <a:r>
              <a:rPr lang="en-US" altLang="zh-CN" sz="2000" b="1" i="1" baseline="-25000">
                <a:ea typeface="宋体" pitchFamily="2" charset="-122"/>
              </a:rPr>
              <a:t> </a:t>
            </a:r>
            <a:r>
              <a:rPr lang="en-US" altLang="zh-CN" b="1">
                <a:latin typeface="宋体" pitchFamily="2" charset="-122"/>
                <a:ea typeface="宋体" pitchFamily="2" charset="-122"/>
              </a:rPr>
              <a:t>),  (</a:t>
            </a:r>
            <a:r>
              <a:rPr lang="en-US" altLang="zh-CN" sz="1200" b="1" baseline="-25000">
                <a:latin typeface="宋体" pitchFamily="2" charset="-122"/>
                <a:ea typeface="宋体" pitchFamily="2" charset="-122"/>
              </a:rPr>
              <a:t> </a:t>
            </a:r>
            <a:r>
              <a:rPr lang="en-US" altLang="zh-CN" b="1" i="1">
                <a:ea typeface="宋体" pitchFamily="2" charset="-122"/>
              </a:rPr>
              <a:t>X</a:t>
            </a:r>
            <a:r>
              <a:rPr lang="en-US" altLang="zh-CN" b="1" i="1" baseline="-25000">
                <a:ea typeface="宋体" pitchFamily="2" charset="-122"/>
              </a:rPr>
              <a:t> </a:t>
            </a:r>
            <a:r>
              <a:rPr lang="en-US" altLang="zh-CN" b="1">
                <a:ea typeface="宋体" pitchFamily="2" charset="-122"/>
                <a:sym typeface="Symbol" pitchFamily="18" charset="2"/>
              </a:rPr>
              <a:t>&gt;</a:t>
            </a:r>
            <a:r>
              <a:rPr lang="en-US" altLang="zh-CN" b="1" i="1" baseline="-25000">
                <a:ea typeface="宋体" pitchFamily="2" charset="-122"/>
              </a:rPr>
              <a:t> </a:t>
            </a:r>
            <a:r>
              <a:rPr lang="en-US" altLang="zh-CN" b="1" i="1">
                <a:ea typeface="宋体" pitchFamily="2" charset="-122"/>
              </a:rPr>
              <a:t>x</a:t>
            </a:r>
            <a:r>
              <a:rPr lang="en-US" altLang="zh-CN" sz="2000" b="1" i="1" baseline="-25000">
                <a:ea typeface="宋体" pitchFamily="2" charset="-122"/>
              </a:rPr>
              <a:t> </a:t>
            </a:r>
            <a:r>
              <a:rPr lang="en-US" altLang="zh-CN" b="1">
                <a:latin typeface="宋体" pitchFamily="2" charset="-122"/>
                <a:ea typeface="宋体" pitchFamily="2" charset="-122"/>
              </a:rPr>
              <a:t>),  </a:t>
            </a:r>
            <a:r>
              <a:rPr lang="en-US" altLang="zh-CN" sz="1000" b="1" baseline="-25000">
                <a:latin typeface="宋体" pitchFamily="2" charset="-122"/>
                <a:ea typeface="宋体" pitchFamily="2" charset="-122"/>
              </a:rPr>
              <a:t> </a:t>
            </a:r>
            <a:r>
              <a:rPr lang="en-US" altLang="zh-CN" b="1">
                <a:latin typeface="宋体" pitchFamily="2" charset="-122"/>
                <a:ea typeface="宋体" pitchFamily="2" charset="-122"/>
              </a:rPr>
              <a:t>(</a:t>
            </a:r>
            <a:r>
              <a:rPr lang="en-US" altLang="zh-CN" sz="1200" b="1" baseline="-25000">
                <a:latin typeface="宋体" pitchFamily="2" charset="-122"/>
                <a:ea typeface="宋体" pitchFamily="2" charset="-122"/>
              </a:rPr>
              <a:t> </a:t>
            </a:r>
            <a:r>
              <a:rPr lang="en-US" altLang="zh-CN" b="1" i="1">
                <a:ea typeface="宋体" pitchFamily="2" charset="-122"/>
              </a:rPr>
              <a:t>x</a:t>
            </a:r>
            <a:r>
              <a:rPr lang="en-US" altLang="zh-CN" b="1" baseline="-16000">
                <a:ea typeface="宋体" pitchFamily="2" charset="-122"/>
              </a:rPr>
              <a:t>1</a:t>
            </a:r>
            <a:r>
              <a:rPr lang="en-US" altLang="zh-CN" sz="2000" b="1" i="1" baseline="-25000">
                <a:ea typeface="宋体" pitchFamily="2" charset="-122"/>
              </a:rPr>
              <a:t> </a:t>
            </a:r>
            <a:r>
              <a:rPr lang="en-US" altLang="zh-CN" b="1">
                <a:ea typeface="宋体" pitchFamily="2" charset="-122"/>
                <a:sym typeface="Symbol" pitchFamily="18" charset="2"/>
              </a:rPr>
              <a:t></a:t>
            </a:r>
            <a:r>
              <a:rPr lang="en-US" altLang="zh-CN" sz="1200" b="1" baseline="-25000">
                <a:latin typeface="宋体" pitchFamily="2" charset="-122"/>
                <a:ea typeface="宋体" pitchFamily="2" charset="-122"/>
              </a:rPr>
              <a:t>  </a:t>
            </a:r>
            <a:r>
              <a:rPr lang="en-US" altLang="zh-CN" b="1" i="1">
                <a:ea typeface="宋体" pitchFamily="2" charset="-122"/>
              </a:rPr>
              <a:t>X</a:t>
            </a:r>
            <a:r>
              <a:rPr lang="en-US" altLang="zh-CN" sz="1800" b="1" i="1" baseline="-25000">
                <a:ea typeface="宋体" pitchFamily="2" charset="-122"/>
              </a:rPr>
              <a:t> </a:t>
            </a:r>
            <a:r>
              <a:rPr lang="en-US" altLang="zh-CN" b="1">
                <a:ea typeface="宋体" pitchFamily="2" charset="-122"/>
                <a:sym typeface="Symbol" pitchFamily="18" charset="2"/>
              </a:rPr>
              <a:t></a:t>
            </a:r>
            <a:r>
              <a:rPr lang="en-US" altLang="zh-CN" b="1" i="1">
                <a:ea typeface="宋体" pitchFamily="2" charset="-122"/>
              </a:rPr>
              <a:t> x</a:t>
            </a:r>
            <a:r>
              <a:rPr lang="en-US" altLang="zh-CN" b="1" baseline="-16000">
                <a:ea typeface="宋体" pitchFamily="2" charset="-122"/>
              </a:rPr>
              <a:t>2</a:t>
            </a:r>
            <a:r>
              <a:rPr lang="en-US" altLang="zh-CN" sz="2000" b="1" i="1" baseline="-25000">
                <a:ea typeface="宋体" pitchFamily="2" charset="-122"/>
              </a:rPr>
              <a:t> </a:t>
            </a:r>
            <a:r>
              <a:rPr lang="en-US" altLang="zh-CN" b="1">
                <a:latin typeface="宋体" pitchFamily="2" charset="-122"/>
                <a:ea typeface="宋体" pitchFamily="2" charset="-122"/>
              </a:rPr>
              <a:t>),…</a:t>
            </a:r>
            <a:r>
              <a:rPr lang="zh-CN" altLang="en-US" b="1">
                <a:latin typeface="宋体" pitchFamily="2" charset="-122"/>
                <a:ea typeface="宋体" pitchFamily="2" charset="-122"/>
              </a:rPr>
              <a:t> </a:t>
            </a:r>
          </a:p>
        </p:txBody>
      </p:sp>
      <p:sp>
        <p:nvSpPr>
          <p:cNvPr id="1111048" name="Text Box 8"/>
          <p:cNvSpPr txBox="1">
            <a:spLocks noChangeArrowheads="1"/>
          </p:cNvSpPr>
          <p:nvPr/>
        </p:nvSpPr>
        <p:spPr bwMode="auto">
          <a:xfrm>
            <a:off x="1968500" y="1917700"/>
            <a:ext cx="6024563" cy="604838"/>
          </a:xfrm>
          <a:prstGeom prst="rect">
            <a:avLst/>
          </a:prstGeom>
          <a:noFill/>
          <a:ln w="9525">
            <a:noFill/>
            <a:miter lim="800000"/>
            <a:headEnd/>
            <a:tailEnd/>
          </a:ln>
          <a:effectLst/>
        </p:spPr>
        <p:txBody>
          <a:bodyPr>
            <a:spAutoFit/>
          </a:bodyPr>
          <a:lstStyle/>
          <a:p>
            <a:pPr>
              <a:lnSpc>
                <a:spcPct val="120000"/>
              </a:lnSpc>
            </a:pPr>
            <a:r>
              <a:rPr lang="zh-CN" altLang="en-US" b="1">
                <a:solidFill>
                  <a:schemeClr val="tx2"/>
                </a:solidFill>
                <a:ea typeface="宋体" pitchFamily="2" charset="-122"/>
              </a:rPr>
              <a:t>我们研究的对象是</a:t>
            </a:r>
            <a:r>
              <a:rPr lang="zh-CN" altLang="en-US" b="1">
                <a:solidFill>
                  <a:srgbClr val="0000CC"/>
                </a:solidFill>
                <a:ea typeface="宋体" pitchFamily="2" charset="-122"/>
              </a:rPr>
              <a:t>随机事件</a:t>
            </a:r>
            <a:r>
              <a:rPr lang="zh-CN" altLang="en-US" b="1">
                <a:solidFill>
                  <a:schemeClr val="tx2"/>
                </a:solidFill>
                <a:ea typeface="宋体" pitchFamily="2" charset="-122"/>
              </a:rPr>
              <a:t>的概率</a:t>
            </a:r>
            <a:endParaRPr lang="en-US" altLang="zh-CN" sz="2400" b="1">
              <a:ea typeface="宋体" pitchFamily="2" charset="-122"/>
            </a:endParaRPr>
          </a:p>
        </p:txBody>
      </p:sp>
      <p:sp>
        <p:nvSpPr>
          <p:cNvPr id="1111049" name="Rectangle 9"/>
          <p:cNvSpPr>
            <a:spLocks noChangeArrowheads="1"/>
          </p:cNvSpPr>
          <p:nvPr/>
        </p:nvSpPr>
        <p:spPr bwMode="auto">
          <a:xfrm>
            <a:off x="3527425" y="2541588"/>
            <a:ext cx="4321175" cy="427037"/>
          </a:xfrm>
          <a:prstGeom prst="rect">
            <a:avLst/>
          </a:prstGeom>
          <a:noFill/>
          <a:ln w="9525">
            <a:noFill/>
            <a:miter lim="800000"/>
            <a:headEnd/>
            <a:tailEnd/>
          </a:ln>
          <a:effectLst/>
        </p:spPr>
        <p:txBody>
          <a:bodyPr lIns="0" tIns="0" rIns="0" bIns="0" anchor="ctr">
            <a:spAutoFit/>
          </a:bodyPr>
          <a:lstStyle/>
          <a:p>
            <a:r>
              <a:rPr lang="zh-CN" altLang="en-US" b="1">
                <a:solidFill>
                  <a:schemeClr val="tx2"/>
                </a:solidFill>
                <a:ea typeface="楷体_GB2312" pitchFamily="49" charset="-122"/>
              </a:rPr>
              <a:t>随机变量的</a:t>
            </a:r>
            <a:r>
              <a:rPr lang="zh-CN" altLang="en-US" b="1">
                <a:solidFill>
                  <a:srgbClr val="0000CC"/>
                </a:solidFill>
                <a:ea typeface="楷体_GB2312" pitchFamily="49" charset="-122"/>
              </a:rPr>
              <a:t>取值</a:t>
            </a:r>
            <a:r>
              <a:rPr lang="zh-CN" altLang="en-US" b="1">
                <a:solidFill>
                  <a:schemeClr val="tx2"/>
                </a:solidFill>
                <a:ea typeface="楷体_GB2312" pitchFamily="49" charset="-122"/>
              </a:rPr>
              <a:t>或</a:t>
            </a:r>
            <a:r>
              <a:rPr lang="zh-CN" altLang="en-US" b="1">
                <a:solidFill>
                  <a:srgbClr val="339933"/>
                </a:solidFill>
                <a:ea typeface="楷体_GB2312" pitchFamily="49" charset="-122"/>
              </a:rPr>
              <a:t>取值范围</a:t>
            </a:r>
          </a:p>
        </p:txBody>
      </p:sp>
      <p:sp>
        <p:nvSpPr>
          <p:cNvPr id="1111050" name="AutoShape 10"/>
          <p:cNvSpPr>
            <a:spLocks noChangeArrowheads="1"/>
          </p:cNvSpPr>
          <p:nvPr/>
        </p:nvSpPr>
        <p:spPr bwMode="auto">
          <a:xfrm>
            <a:off x="4906963" y="2060575"/>
            <a:ext cx="1439862" cy="600075"/>
          </a:xfrm>
          <a:prstGeom prst="downArrowCallout">
            <a:avLst>
              <a:gd name="adj1" fmla="val 60053"/>
              <a:gd name="adj2" fmla="val 72884"/>
              <a:gd name="adj3" fmla="val 25662"/>
              <a:gd name="adj4" fmla="val 66931"/>
            </a:avLst>
          </a:prstGeom>
          <a:solidFill>
            <a:srgbClr val="FFCCCC">
              <a:alpha val="31000"/>
            </a:srgbClr>
          </a:solidFill>
          <a:ln w="9525">
            <a:solidFill>
              <a:schemeClr val="accent2"/>
            </a:solidFill>
            <a:miter lim="800000"/>
            <a:headEnd/>
            <a:tailEnd/>
          </a:ln>
          <a:effectLst/>
        </p:spPr>
        <p:txBody>
          <a:bodyPr wrap="none" anchor="ctr"/>
          <a:lstStyle/>
          <a:p>
            <a:endParaRPr lang="zh-CN" altLang="en-US"/>
          </a:p>
        </p:txBody>
      </p:sp>
      <p:sp>
        <p:nvSpPr>
          <p:cNvPr id="1111051" name="Rectangle 11"/>
          <p:cNvSpPr>
            <a:spLocks noChangeArrowheads="1"/>
          </p:cNvSpPr>
          <p:nvPr/>
        </p:nvSpPr>
        <p:spPr bwMode="auto">
          <a:xfrm>
            <a:off x="1079500" y="5232400"/>
            <a:ext cx="5094288" cy="519113"/>
          </a:xfrm>
          <a:prstGeom prst="rect">
            <a:avLst/>
          </a:prstGeom>
          <a:noFill/>
          <a:ln w="9525">
            <a:noFill/>
            <a:miter lim="800000"/>
            <a:headEnd/>
            <a:tailEnd/>
          </a:ln>
          <a:effectLst/>
        </p:spPr>
        <p:txBody>
          <a:bodyPr wrap="none">
            <a:spAutoFit/>
          </a:bodyPr>
          <a:lstStyle/>
          <a:p>
            <a:r>
              <a:rPr lang="zh-CN" altLang="en-US" b="1">
                <a:ea typeface="宋体" pitchFamily="2" charset="-122"/>
              </a:rPr>
              <a:t>由此引进了</a:t>
            </a:r>
            <a:r>
              <a:rPr lang="zh-CN" altLang="en-US" b="1">
                <a:solidFill>
                  <a:schemeClr val="accent2"/>
                </a:solidFill>
                <a:ea typeface="宋体" pitchFamily="2" charset="-122"/>
              </a:rPr>
              <a:t>分布函数</a:t>
            </a:r>
            <a:r>
              <a:rPr lang="zh-CN" altLang="en-US" b="1">
                <a:ea typeface="宋体" pitchFamily="2" charset="-122"/>
              </a:rPr>
              <a:t>的概念：   </a:t>
            </a:r>
          </a:p>
        </p:txBody>
      </p:sp>
      <p:sp>
        <p:nvSpPr>
          <p:cNvPr id="1111052" name="Text Box 12"/>
          <p:cNvSpPr txBox="1">
            <a:spLocks noChangeArrowheads="1"/>
          </p:cNvSpPr>
          <p:nvPr/>
        </p:nvSpPr>
        <p:spPr bwMode="auto">
          <a:xfrm>
            <a:off x="1554163" y="3482975"/>
            <a:ext cx="7148512" cy="519113"/>
          </a:xfrm>
          <a:prstGeom prst="rect">
            <a:avLst/>
          </a:prstGeom>
          <a:solidFill>
            <a:srgbClr val="FFCC99"/>
          </a:solidFill>
          <a:ln w="9525">
            <a:noFill/>
            <a:miter lim="800000"/>
            <a:headEnd/>
            <a:tailEnd/>
          </a:ln>
          <a:effectLst/>
        </p:spPr>
        <p:txBody>
          <a:bodyPr wrap="none">
            <a:spAutoFit/>
          </a:bodyPr>
          <a:lstStyle/>
          <a:p>
            <a:r>
              <a:rPr lang="zh-CN" altLang="en-US" b="1" i="1">
                <a:solidFill>
                  <a:srgbClr val="CC0000"/>
                </a:solidFill>
                <a:ea typeface="宋体" pitchFamily="2" charset="-122"/>
              </a:rPr>
              <a:t> 能否选用一个事件将所有事件都表达出来？ </a:t>
            </a:r>
            <a:endParaRPr lang="en-US" altLang="zh-CN" b="1" i="1">
              <a:solidFill>
                <a:srgbClr val="CC0000"/>
              </a:solidFill>
              <a:ea typeface="宋体" pitchFamily="2" charset="-122"/>
            </a:endParaRPr>
          </a:p>
        </p:txBody>
      </p:sp>
      <p:sp>
        <p:nvSpPr>
          <p:cNvPr id="1111053" name="Rectangle 13"/>
          <p:cNvSpPr>
            <a:spLocks noChangeArrowheads="1"/>
          </p:cNvSpPr>
          <p:nvPr/>
        </p:nvSpPr>
        <p:spPr bwMode="auto">
          <a:xfrm>
            <a:off x="3756025" y="4076700"/>
            <a:ext cx="1460500" cy="449263"/>
          </a:xfrm>
          <a:prstGeom prst="rect">
            <a:avLst/>
          </a:prstGeom>
          <a:solidFill>
            <a:srgbClr val="FFCCCC"/>
          </a:solidFill>
          <a:ln w="9525">
            <a:noFill/>
            <a:miter lim="800000"/>
            <a:headEnd/>
            <a:tailEnd/>
          </a:ln>
          <a:effectLst/>
        </p:spPr>
        <p:txBody>
          <a:bodyPr wrap="none" lIns="18000" tIns="10800" rIns="18000" bIns="10800" anchor="ctr">
            <a:spAutoFit/>
          </a:bodyPr>
          <a:lstStyle/>
          <a:p>
            <a:r>
              <a:rPr lang="en-US" altLang="zh-CN" b="1" baseline="-25000">
                <a:solidFill>
                  <a:schemeClr val="accent2"/>
                </a:solidFill>
                <a:latin typeface="宋体" pitchFamily="2" charset="-122"/>
                <a:ea typeface="宋体" pitchFamily="2" charset="-122"/>
              </a:rPr>
              <a:t> </a:t>
            </a:r>
            <a:r>
              <a:rPr lang="en-US" altLang="zh-CN" b="1">
                <a:solidFill>
                  <a:schemeClr val="accent2"/>
                </a:solidFill>
                <a:latin typeface="宋体" pitchFamily="2" charset="-122"/>
                <a:ea typeface="宋体" pitchFamily="2" charset="-122"/>
              </a:rPr>
              <a:t>(</a:t>
            </a:r>
            <a:r>
              <a:rPr lang="en-US" altLang="zh-CN" sz="1200" b="1" baseline="-25000">
                <a:solidFill>
                  <a:schemeClr val="accent2"/>
                </a:solidFill>
                <a:latin typeface="宋体" pitchFamily="2" charset="-122"/>
                <a:ea typeface="宋体" pitchFamily="2" charset="-122"/>
              </a:rPr>
              <a:t> </a:t>
            </a:r>
            <a:r>
              <a:rPr lang="en-US" altLang="zh-CN" b="1" i="1">
                <a:solidFill>
                  <a:srgbClr val="0000CC"/>
                </a:solidFill>
                <a:ea typeface="宋体" pitchFamily="2" charset="-122"/>
              </a:rPr>
              <a:t>X</a:t>
            </a:r>
            <a:r>
              <a:rPr lang="en-US" altLang="zh-CN" b="1" i="1" baseline="-25000">
                <a:solidFill>
                  <a:srgbClr val="0000CC"/>
                </a:solidFill>
                <a:ea typeface="宋体" pitchFamily="2" charset="-122"/>
              </a:rPr>
              <a:t> </a:t>
            </a:r>
            <a:r>
              <a:rPr lang="en-US" altLang="zh-CN" b="1">
                <a:solidFill>
                  <a:srgbClr val="0000CC"/>
                </a:solidFill>
                <a:ea typeface="宋体" pitchFamily="2" charset="-122"/>
                <a:sym typeface="Symbol" pitchFamily="18" charset="2"/>
              </a:rPr>
              <a:t></a:t>
            </a:r>
            <a:r>
              <a:rPr lang="en-US" altLang="zh-CN" b="1" i="1" baseline="-25000">
                <a:solidFill>
                  <a:srgbClr val="0000CC"/>
                </a:solidFill>
                <a:ea typeface="宋体" pitchFamily="2" charset="-122"/>
              </a:rPr>
              <a:t> </a:t>
            </a:r>
            <a:r>
              <a:rPr lang="en-US" altLang="zh-CN" b="1" i="1">
                <a:solidFill>
                  <a:srgbClr val="0000CC"/>
                </a:solidFill>
                <a:ea typeface="宋体" pitchFamily="2" charset="-122"/>
              </a:rPr>
              <a:t>x</a:t>
            </a:r>
            <a:r>
              <a:rPr lang="en-US" altLang="zh-CN" sz="2000" b="1" i="1" baseline="-25000">
                <a:solidFill>
                  <a:schemeClr val="accent2"/>
                </a:solidFill>
                <a:ea typeface="宋体" pitchFamily="2" charset="-122"/>
              </a:rPr>
              <a:t> </a:t>
            </a:r>
            <a:r>
              <a:rPr lang="en-US" altLang="zh-CN" b="1">
                <a:solidFill>
                  <a:schemeClr val="accent2"/>
                </a:solidFill>
                <a:latin typeface="宋体" pitchFamily="2" charset="-122"/>
                <a:ea typeface="宋体" pitchFamily="2" charset="-122"/>
              </a:rPr>
              <a:t>)</a:t>
            </a:r>
            <a:r>
              <a:rPr lang="en-US" altLang="zh-CN" b="1" baseline="-25000">
                <a:solidFill>
                  <a:schemeClr val="accent2"/>
                </a:solidFill>
                <a:latin typeface="宋体" pitchFamily="2" charset="-122"/>
                <a:ea typeface="宋体" pitchFamily="2" charset="-122"/>
              </a:rPr>
              <a:t> </a:t>
            </a:r>
            <a:endParaRPr lang="zh-CN" altLang="en-US" b="1" baseline="-25000">
              <a:solidFill>
                <a:schemeClr val="accent2"/>
              </a:solidFill>
              <a:latin typeface="宋体" pitchFamily="2" charset="-122"/>
              <a:ea typeface="宋体" pitchFamily="2" charset="-122"/>
            </a:endParaRPr>
          </a:p>
        </p:txBody>
      </p:sp>
      <p:sp>
        <p:nvSpPr>
          <p:cNvPr id="1111054" name="Text Box 14"/>
          <p:cNvSpPr txBox="1">
            <a:spLocks noChangeArrowheads="1"/>
          </p:cNvSpPr>
          <p:nvPr/>
        </p:nvSpPr>
        <p:spPr bwMode="auto">
          <a:xfrm>
            <a:off x="2882900" y="4649788"/>
            <a:ext cx="936625" cy="466725"/>
          </a:xfrm>
          <a:prstGeom prst="rect">
            <a:avLst/>
          </a:prstGeom>
          <a:solidFill>
            <a:srgbClr val="CCFF99"/>
          </a:solidFill>
          <a:ln w="9525">
            <a:solidFill>
              <a:srgbClr val="006600"/>
            </a:solidFill>
            <a:miter lim="800000"/>
            <a:headEnd/>
            <a:tailEnd/>
          </a:ln>
          <a:effectLst/>
        </p:spPr>
        <p:txBody>
          <a:bodyPr>
            <a:spAutoFit/>
          </a:bodyPr>
          <a:lstStyle/>
          <a:p>
            <a:r>
              <a:rPr lang="en-US" altLang="zh-CN" sz="2400" b="1" i="1">
                <a:solidFill>
                  <a:srgbClr val="006600"/>
                </a:solidFill>
                <a:ea typeface="宋体" pitchFamily="2" charset="-122"/>
              </a:rPr>
              <a:t>     A </a:t>
            </a:r>
          </a:p>
        </p:txBody>
      </p:sp>
      <p:sp>
        <p:nvSpPr>
          <p:cNvPr id="1111055" name="Text Box 15"/>
          <p:cNvSpPr txBox="1">
            <a:spLocks noChangeArrowheads="1"/>
          </p:cNvSpPr>
          <p:nvPr/>
        </p:nvSpPr>
        <p:spPr bwMode="auto">
          <a:xfrm>
            <a:off x="4751388" y="4649788"/>
            <a:ext cx="1512887" cy="466725"/>
          </a:xfrm>
          <a:prstGeom prst="rect">
            <a:avLst/>
          </a:prstGeom>
          <a:solidFill>
            <a:srgbClr val="CCFF99"/>
          </a:solidFill>
          <a:ln w="9525">
            <a:solidFill>
              <a:srgbClr val="006600"/>
            </a:solidFill>
            <a:miter lim="800000"/>
            <a:headEnd/>
            <a:tailEnd/>
          </a:ln>
          <a:effectLst/>
        </p:spPr>
        <p:txBody>
          <a:bodyPr wrap="none">
            <a:spAutoFit/>
          </a:bodyPr>
          <a:lstStyle/>
          <a:p>
            <a:r>
              <a:rPr lang="en-US" altLang="zh-CN" sz="1800" b="1" i="1" baseline="-25000">
                <a:solidFill>
                  <a:srgbClr val="006600"/>
                </a:solidFill>
                <a:ea typeface="宋体" pitchFamily="2" charset="-122"/>
              </a:rPr>
              <a:t> </a:t>
            </a:r>
            <a:r>
              <a:rPr lang="en-US" altLang="zh-CN" sz="2400" b="1" i="1">
                <a:solidFill>
                  <a:srgbClr val="006600"/>
                </a:solidFill>
                <a:ea typeface="宋体" pitchFamily="2" charset="-122"/>
              </a:rPr>
              <a:t>   </a:t>
            </a:r>
            <a:r>
              <a:rPr lang="en-US" altLang="zh-CN" sz="2400" b="1">
                <a:solidFill>
                  <a:srgbClr val="006600"/>
                </a:solidFill>
                <a:latin typeface="宋体" pitchFamily="2" charset="-122"/>
                <a:ea typeface="宋体" pitchFamily="2" charset="-122"/>
              </a:rPr>
              <a:t>(</a:t>
            </a:r>
            <a:r>
              <a:rPr lang="en-US" altLang="zh-CN" sz="1000" b="1" baseline="-25000">
                <a:solidFill>
                  <a:srgbClr val="006600"/>
                </a:solidFill>
                <a:latin typeface="宋体" pitchFamily="2" charset="-122"/>
                <a:ea typeface="宋体" pitchFamily="2" charset="-122"/>
              </a:rPr>
              <a:t> </a:t>
            </a:r>
            <a:r>
              <a:rPr lang="en-US" altLang="zh-CN" sz="2400" b="1" i="1">
                <a:solidFill>
                  <a:srgbClr val="006600"/>
                </a:solidFill>
                <a:ea typeface="宋体" pitchFamily="2" charset="-122"/>
              </a:rPr>
              <a:t>X</a:t>
            </a:r>
            <a:r>
              <a:rPr lang="en-US" altLang="zh-CN" sz="2400" b="1" i="1" baseline="-25000">
                <a:solidFill>
                  <a:srgbClr val="006600"/>
                </a:solidFill>
                <a:ea typeface="宋体" pitchFamily="2" charset="-122"/>
              </a:rPr>
              <a:t> </a:t>
            </a:r>
            <a:r>
              <a:rPr lang="en-US" altLang="zh-CN" sz="2400" b="1">
                <a:solidFill>
                  <a:srgbClr val="006600"/>
                </a:solidFill>
                <a:ea typeface="宋体" pitchFamily="2" charset="-122"/>
                <a:sym typeface="Symbol" pitchFamily="18" charset="2"/>
              </a:rPr>
              <a:t></a:t>
            </a:r>
            <a:r>
              <a:rPr lang="en-US" altLang="zh-CN" sz="2400" b="1" i="1" baseline="-25000">
                <a:solidFill>
                  <a:srgbClr val="006600"/>
                </a:solidFill>
                <a:ea typeface="宋体" pitchFamily="2" charset="-122"/>
              </a:rPr>
              <a:t> </a:t>
            </a:r>
            <a:r>
              <a:rPr lang="en-US" altLang="zh-CN" sz="2400" b="1" i="1">
                <a:solidFill>
                  <a:srgbClr val="006600"/>
                </a:solidFill>
                <a:ea typeface="宋体" pitchFamily="2" charset="-122"/>
              </a:rPr>
              <a:t>x</a:t>
            </a:r>
            <a:r>
              <a:rPr lang="en-US" altLang="zh-CN" sz="1800" b="1" i="1" baseline="-25000">
                <a:solidFill>
                  <a:srgbClr val="006600"/>
                </a:solidFill>
                <a:ea typeface="宋体" pitchFamily="2" charset="-122"/>
              </a:rPr>
              <a:t> </a:t>
            </a:r>
            <a:r>
              <a:rPr lang="en-US" altLang="zh-CN" sz="2400" b="1">
                <a:solidFill>
                  <a:srgbClr val="006600"/>
                </a:solidFill>
                <a:latin typeface="宋体" pitchFamily="2" charset="-122"/>
                <a:ea typeface="宋体" pitchFamily="2" charset="-122"/>
              </a:rPr>
              <a:t>)</a:t>
            </a:r>
            <a:r>
              <a:rPr lang="en-US" altLang="zh-CN" sz="900" b="1" baseline="-25000">
                <a:solidFill>
                  <a:srgbClr val="006600"/>
                </a:solidFill>
                <a:latin typeface="宋体" pitchFamily="2" charset="-122"/>
                <a:ea typeface="宋体" pitchFamily="2" charset="-122"/>
              </a:rPr>
              <a:t> </a:t>
            </a:r>
            <a:endParaRPr lang="en-US" altLang="zh-CN" sz="800" b="1" baseline="-25000">
              <a:solidFill>
                <a:srgbClr val="006600"/>
              </a:solidFill>
              <a:ea typeface="宋体" pitchFamily="2" charset="-122"/>
              <a:sym typeface="Symbol" pitchFamily="18" charset="2"/>
            </a:endParaRPr>
          </a:p>
        </p:txBody>
      </p:sp>
      <p:sp>
        <p:nvSpPr>
          <p:cNvPr id="1111056" name="Rectangle 16"/>
          <p:cNvSpPr>
            <a:spLocks noChangeArrowheads="1"/>
          </p:cNvSpPr>
          <p:nvPr/>
        </p:nvSpPr>
        <p:spPr bwMode="auto">
          <a:xfrm>
            <a:off x="3878263" y="4578350"/>
            <a:ext cx="785812" cy="396875"/>
          </a:xfrm>
          <a:prstGeom prst="rect">
            <a:avLst/>
          </a:prstGeom>
          <a:noFill/>
          <a:ln w="9525">
            <a:noFill/>
            <a:miter lim="800000"/>
            <a:headEnd/>
            <a:tailEnd/>
          </a:ln>
          <a:effectLst/>
        </p:spPr>
        <p:txBody>
          <a:bodyPr wrap="none">
            <a:spAutoFit/>
          </a:bodyPr>
          <a:lstStyle/>
          <a:p>
            <a:r>
              <a:rPr lang="en-US" altLang="zh-CN" sz="2000" b="1" i="1">
                <a:solidFill>
                  <a:srgbClr val="006600"/>
                </a:solidFill>
                <a:ea typeface="宋体" pitchFamily="2" charset="-122"/>
              </a:rPr>
              <a:t>X</a:t>
            </a:r>
            <a:r>
              <a:rPr lang="en-US" altLang="zh-CN" sz="2000" b="1">
                <a:solidFill>
                  <a:srgbClr val="006600"/>
                </a:solidFill>
                <a:latin typeface="宋体" pitchFamily="2" charset="-122"/>
                <a:ea typeface="宋体" pitchFamily="2" charset="-122"/>
              </a:rPr>
              <a:t>(</a:t>
            </a:r>
            <a:r>
              <a:rPr lang="zh-CN" altLang="en-US" sz="2000" b="1" i="1">
                <a:solidFill>
                  <a:srgbClr val="006600"/>
                </a:solidFill>
                <a:ea typeface="宋体" pitchFamily="2" charset="-122"/>
                <a:sym typeface="Symbol" pitchFamily="18" charset="2"/>
              </a:rPr>
              <a:t></a:t>
            </a:r>
            <a:r>
              <a:rPr lang="en-US" altLang="zh-CN" sz="2000" b="1">
                <a:solidFill>
                  <a:srgbClr val="006600"/>
                </a:solidFill>
                <a:latin typeface="宋体" pitchFamily="2" charset="-122"/>
                <a:ea typeface="宋体" pitchFamily="2" charset="-122"/>
              </a:rPr>
              <a:t>)</a:t>
            </a:r>
            <a:endParaRPr lang="zh-CN" altLang="en-US" sz="2000" b="1">
              <a:solidFill>
                <a:srgbClr val="006600"/>
              </a:solidFill>
              <a:latin typeface="宋体" pitchFamily="2" charset="-122"/>
              <a:ea typeface="宋体" pitchFamily="2" charset="-122"/>
            </a:endParaRPr>
          </a:p>
        </p:txBody>
      </p:sp>
      <p:sp>
        <p:nvSpPr>
          <p:cNvPr id="1111057" name="Line 17"/>
          <p:cNvSpPr>
            <a:spLocks noChangeShapeType="1"/>
          </p:cNvSpPr>
          <p:nvPr/>
        </p:nvSpPr>
        <p:spPr bwMode="auto">
          <a:xfrm flipV="1">
            <a:off x="3819525" y="4938713"/>
            <a:ext cx="936625" cy="4762"/>
          </a:xfrm>
          <a:prstGeom prst="line">
            <a:avLst/>
          </a:prstGeom>
          <a:noFill/>
          <a:ln w="38100">
            <a:solidFill>
              <a:srgbClr val="006600"/>
            </a:solidFill>
            <a:miter lim="800000"/>
            <a:headEnd type="stealth" w="med" len="lg"/>
            <a:tailEnd type="stealth" w="med" len="lg"/>
          </a:ln>
          <a:effectLst/>
        </p:spPr>
        <p:txBody>
          <a:bodyPr wrap="none"/>
          <a:lstStyle/>
          <a:p>
            <a:endParaRPr lang="zh-CN" altLang="en-US"/>
          </a:p>
        </p:txBody>
      </p:sp>
      <p:sp>
        <p:nvSpPr>
          <p:cNvPr id="1111058" name="Rectangle 18"/>
          <p:cNvSpPr>
            <a:spLocks noChangeArrowheads="1"/>
          </p:cNvSpPr>
          <p:nvPr/>
        </p:nvSpPr>
        <p:spPr bwMode="auto">
          <a:xfrm>
            <a:off x="2901950" y="4649788"/>
            <a:ext cx="2786063" cy="457200"/>
          </a:xfrm>
          <a:prstGeom prst="rect">
            <a:avLst/>
          </a:prstGeom>
          <a:noFill/>
          <a:ln w="9525">
            <a:noFill/>
            <a:miter lim="800000"/>
            <a:headEnd/>
            <a:tailEnd/>
          </a:ln>
          <a:effectLst/>
        </p:spPr>
        <p:txBody>
          <a:bodyPr>
            <a:spAutoFit/>
          </a:bodyPr>
          <a:lstStyle/>
          <a:p>
            <a:r>
              <a:rPr lang="en-US" altLang="zh-CN" sz="2400" b="1" i="1">
                <a:solidFill>
                  <a:srgbClr val="006600"/>
                </a:solidFill>
                <a:ea typeface="宋体" pitchFamily="2" charset="-122"/>
              </a:rPr>
              <a:t>P</a:t>
            </a:r>
            <a:r>
              <a:rPr lang="en-US" altLang="zh-CN" sz="2400" b="1">
                <a:solidFill>
                  <a:srgbClr val="006600"/>
                </a:solidFill>
                <a:latin typeface="宋体" pitchFamily="2" charset="-122"/>
                <a:ea typeface="宋体" pitchFamily="2" charset="-122"/>
              </a:rPr>
              <a:t>(</a:t>
            </a:r>
            <a:r>
              <a:rPr lang="en-US" altLang="zh-CN" sz="2400" b="1" i="1">
                <a:solidFill>
                  <a:srgbClr val="006600"/>
                </a:solidFill>
                <a:ea typeface="宋体" pitchFamily="2" charset="-122"/>
              </a:rPr>
              <a:t>   </a:t>
            </a:r>
            <a:r>
              <a:rPr lang="en-US" altLang="zh-CN" sz="2400" b="1">
                <a:solidFill>
                  <a:srgbClr val="006600"/>
                </a:solidFill>
                <a:latin typeface="宋体" pitchFamily="2" charset="-122"/>
                <a:ea typeface="宋体" pitchFamily="2" charset="-122"/>
              </a:rPr>
              <a:t>)       </a:t>
            </a:r>
            <a:r>
              <a:rPr lang="en-US" altLang="zh-CN" sz="1800" b="1">
                <a:solidFill>
                  <a:srgbClr val="006600"/>
                </a:solidFill>
                <a:latin typeface="宋体" pitchFamily="2" charset="-122"/>
                <a:ea typeface="宋体" pitchFamily="2" charset="-122"/>
              </a:rPr>
              <a:t> </a:t>
            </a:r>
            <a:r>
              <a:rPr lang="en-US" altLang="zh-CN" sz="2400" b="1" i="1">
                <a:solidFill>
                  <a:srgbClr val="006600"/>
                </a:solidFill>
                <a:ea typeface="宋体" pitchFamily="2" charset="-122"/>
              </a:rPr>
              <a:t>P</a:t>
            </a:r>
            <a:endParaRPr lang="zh-CN" altLang="en-US" sz="2400" b="1" i="1">
              <a:solidFill>
                <a:srgbClr val="006600"/>
              </a:solidFill>
              <a:ea typeface="宋体" pitchFamily="2" charset="-122"/>
            </a:endParaRPr>
          </a:p>
        </p:txBody>
      </p:sp>
      <p:sp>
        <p:nvSpPr>
          <p:cNvPr id="1111060" name="Rectangle 20"/>
          <p:cNvSpPr>
            <a:spLocks noChangeArrowheads="1"/>
          </p:cNvSpPr>
          <p:nvPr/>
        </p:nvSpPr>
        <p:spPr bwMode="auto">
          <a:xfrm>
            <a:off x="3503613" y="4075113"/>
            <a:ext cx="468312" cy="449262"/>
          </a:xfrm>
          <a:prstGeom prst="rect">
            <a:avLst/>
          </a:prstGeom>
          <a:solidFill>
            <a:srgbClr val="FFCCCC"/>
          </a:solidFill>
          <a:ln w="9525">
            <a:noFill/>
            <a:miter lim="800000"/>
            <a:headEnd/>
            <a:tailEnd/>
          </a:ln>
          <a:effectLst/>
        </p:spPr>
        <p:txBody>
          <a:bodyPr lIns="18000" tIns="10800" rIns="0" bIns="10800" anchor="ctr">
            <a:spAutoFit/>
          </a:bodyPr>
          <a:lstStyle/>
          <a:p>
            <a:r>
              <a:rPr lang="en-US" altLang="zh-CN" b="1" baseline="-25000">
                <a:solidFill>
                  <a:schemeClr val="accent2"/>
                </a:solidFill>
                <a:latin typeface="宋体" pitchFamily="2" charset="-122"/>
                <a:ea typeface="宋体" pitchFamily="2" charset="-122"/>
              </a:rPr>
              <a:t> </a:t>
            </a:r>
            <a:r>
              <a:rPr lang="en-US" altLang="zh-CN" b="1" i="1">
                <a:solidFill>
                  <a:schemeClr val="accent2"/>
                </a:solidFill>
                <a:ea typeface="宋体" pitchFamily="2" charset="-122"/>
              </a:rPr>
              <a:t>P</a:t>
            </a:r>
            <a:r>
              <a:rPr lang="en-US" altLang="zh-CN" b="1" i="1" baseline="-25000">
                <a:solidFill>
                  <a:schemeClr val="accent2"/>
                </a:solidFill>
                <a:ea typeface="宋体" pitchFamily="2" charset="-122"/>
              </a:rPr>
              <a:t> </a:t>
            </a:r>
            <a:r>
              <a:rPr lang="en-US" altLang="zh-CN" b="1" baseline="-25000">
                <a:solidFill>
                  <a:schemeClr val="accent2"/>
                </a:solidFill>
                <a:latin typeface="宋体" pitchFamily="2" charset="-122"/>
                <a:ea typeface="宋体" pitchFamily="2" charset="-122"/>
              </a:rPr>
              <a:t> </a:t>
            </a:r>
            <a:endParaRPr lang="zh-CN" altLang="en-US" b="1" baseline="-25000">
              <a:solidFill>
                <a:schemeClr val="accent2"/>
              </a:solidFill>
              <a:latin typeface="宋体" pitchFamily="2" charset="-122"/>
              <a:ea typeface="宋体" pitchFamily="2" charset="-122"/>
            </a:endParaRPr>
          </a:p>
        </p:txBody>
      </p:sp>
      <p:sp>
        <p:nvSpPr>
          <p:cNvPr id="1111061" name="AutoShape 21"/>
          <p:cNvSpPr>
            <a:spLocks noChangeArrowheads="1"/>
          </p:cNvSpPr>
          <p:nvPr/>
        </p:nvSpPr>
        <p:spPr bwMode="auto">
          <a:xfrm>
            <a:off x="792163" y="4079875"/>
            <a:ext cx="1584325" cy="609600"/>
          </a:xfrm>
          <a:prstGeom prst="wedgeRoundRectCallout">
            <a:avLst>
              <a:gd name="adj1" fmla="val 106315"/>
              <a:gd name="adj2" fmla="val -118491"/>
              <a:gd name="adj3" fmla="val 16667"/>
            </a:avLst>
          </a:prstGeom>
          <a:solidFill>
            <a:srgbClr val="FFCCCC"/>
          </a:solidFill>
          <a:ln w="9525">
            <a:solidFill>
              <a:schemeClr val="accent2"/>
            </a:solidFill>
            <a:miter lim="800000"/>
            <a:headEnd/>
            <a:tailEnd/>
          </a:ln>
          <a:effectLst/>
        </p:spPr>
        <p:txBody>
          <a:bodyPr lIns="54000" tIns="10800" rIns="54000" bIns="10800" anchor="ctr"/>
          <a:lstStyle/>
          <a:p>
            <a:pPr algn="ctr"/>
            <a:r>
              <a:rPr lang="zh-CN" altLang="en-US" sz="2000" b="1">
                <a:solidFill>
                  <a:schemeClr val="accent2"/>
                </a:solidFill>
                <a:ea typeface="宋体" pitchFamily="2" charset="-122"/>
              </a:rPr>
              <a:t>这种选择并不是唯一的 </a:t>
            </a:r>
          </a:p>
        </p:txBody>
      </p:sp>
      <p:sp>
        <p:nvSpPr>
          <p:cNvPr id="1111065" name="Rectangle 25"/>
          <p:cNvSpPr>
            <a:spLocks noGrp="1" noChangeArrowheads="1"/>
          </p:cNvSpPr>
          <p:nvPr>
            <p:ph type="title"/>
          </p:nvPr>
        </p:nvSpPr>
        <p:spPr bwMode="auto">
          <a:xfrm>
            <a:off x="1042988" y="692150"/>
            <a:ext cx="7921625" cy="622300"/>
          </a:xfrm>
          <a:noFill/>
          <a:ln>
            <a:miter lim="800000"/>
            <a:headEnd/>
            <a:tailEnd/>
          </a:ln>
        </p:spPr>
        <p:txBody>
          <a:bodyPr vert="horz" wrap="square" lIns="71658" tIns="35829" rIns="71658" bIns="35829" numCol="1" anchor="ctr" anchorCtr="0" compatLnSpc="1">
            <a:prstTxWarp prst="textNoShape">
              <a:avLst/>
            </a:prstTxWarp>
            <a:spAutoFit/>
          </a:bodyPr>
          <a:lstStyle/>
          <a:p>
            <a:pPr defTabSz="717550"/>
            <a:r>
              <a:rPr lang="zh-CN" altLang="en-US" sz="3600" b="1">
                <a:ea typeface="宋体" pitchFamily="2" charset="-122"/>
              </a:rPr>
              <a:t>随机变量的分布函数</a:t>
            </a:r>
            <a:r>
              <a:rPr lang="en-US" altLang="zh-CN" sz="3600" b="1">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1048"/>
                                        </p:tgtEl>
                                        <p:attrNameLst>
                                          <p:attrName>style.visibility</p:attrName>
                                        </p:attrNameLst>
                                      </p:cBhvr>
                                      <p:to>
                                        <p:strVal val="visible"/>
                                      </p:to>
                                    </p:set>
                                    <p:animEffect transition="in" filter="dissolve">
                                      <p:cBhvr>
                                        <p:cTn id="7" dur="500"/>
                                        <p:tgtEl>
                                          <p:spTgt spid="11110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11050"/>
                                        </p:tgtEl>
                                        <p:attrNameLst>
                                          <p:attrName>style.visibility</p:attrName>
                                        </p:attrNameLst>
                                      </p:cBhvr>
                                      <p:to>
                                        <p:strVal val="visible"/>
                                      </p:to>
                                    </p:set>
                                    <p:animEffect transition="in" filter="wipe(up)">
                                      <p:cBhvr>
                                        <p:cTn id="12" dur="500"/>
                                        <p:tgtEl>
                                          <p:spTgt spid="1111050"/>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1111049"/>
                                        </p:tgtEl>
                                        <p:attrNameLst>
                                          <p:attrName>style.visibility</p:attrName>
                                        </p:attrNameLst>
                                      </p:cBhvr>
                                      <p:to>
                                        <p:strVal val="visible"/>
                                      </p:to>
                                    </p:set>
                                    <p:anim calcmode="lin" valueType="num">
                                      <p:cBhvr>
                                        <p:cTn id="16" dur="500" fill="hold"/>
                                        <p:tgtEl>
                                          <p:spTgt spid="1111049"/>
                                        </p:tgtEl>
                                        <p:attrNameLst>
                                          <p:attrName>ppt_w</p:attrName>
                                        </p:attrNameLst>
                                      </p:cBhvr>
                                      <p:tavLst>
                                        <p:tav tm="0">
                                          <p:val>
                                            <p:fltVal val="0"/>
                                          </p:val>
                                        </p:tav>
                                        <p:tav tm="100000">
                                          <p:val>
                                            <p:strVal val="#ppt_w"/>
                                          </p:val>
                                        </p:tav>
                                      </p:tavLst>
                                    </p:anim>
                                    <p:anim calcmode="lin" valueType="num">
                                      <p:cBhvr>
                                        <p:cTn id="17" dur="500" fill="hold"/>
                                        <p:tgtEl>
                                          <p:spTgt spid="1111049"/>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1111047"/>
                                        </p:tgtEl>
                                        <p:attrNameLst>
                                          <p:attrName>style.visibility</p:attrName>
                                        </p:attrNameLst>
                                      </p:cBhvr>
                                      <p:to>
                                        <p:strVal val="visible"/>
                                      </p:to>
                                    </p:set>
                                    <p:anim calcmode="lin" valueType="num">
                                      <p:cBhvr>
                                        <p:cTn id="22" dur="500" fill="hold"/>
                                        <p:tgtEl>
                                          <p:spTgt spid="1111047"/>
                                        </p:tgtEl>
                                        <p:attrNameLst>
                                          <p:attrName>ppt_w</p:attrName>
                                        </p:attrNameLst>
                                      </p:cBhvr>
                                      <p:tavLst>
                                        <p:tav tm="0">
                                          <p:val>
                                            <p:fltVal val="0"/>
                                          </p:val>
                                        </p:tav>
                                        <p:tav tm="100000">
                                          <p:val>
                                            <p:strVal val="#ppt_w"/>
                                          </p:val>
                                        </p:tav>
                                      </p:tavLst>
                                    </p:anim>
                                    <p:anim calcmode="lin" valueType="num">
                                      <p:cBhvr>
                                        <p:cTn id="23" dur="500" fill="hold"/>
                                        <p:tgtEl>
                                          <p:spTgt spid="1111047"/>
                                        </p:tgtEl>
                                        <p:attrNameLst>
                                          <p:attrName>ppt_h</p:attrName>
                                        </p:attrNameLst>
                                      </p:cBhvr>
                                      <p:tavLst>
                                        <p:tav tm="0">
                                          <p:val>
                                            <p:fltVal val="0"/>
                                          </p:val>
                                        </p:tav>
                                        <p:tav tm="100000">
                                          <p:val>
                                            <p:strVal val="#ppt_h"/>
                                          </p:val>
                                        </p:tav>
                                      </p:tavLst>
                                    </p:anim>
                                    <p:animEffect transition="in" filter="fade">
                                      <p:cBhvr>
                                        <p:cTn id="24" dur="500"/>
                                        <p:tgtEl>
                                          <p:spTgt spid="111104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1111045"/>
                                        </p:tgtEl>
                                        <p:attrNameLst>
                                          <p:attrName>style.visibility</p:attrName>
                                        </p:attrNameLst>
                                      </p:cBhvr>
                                      <p:to>
                                        <p:strVal val="visible"/>
                                      </p:to>
                                    </p:set>
                                    <p:animEffect transition="in" filter="barn(outVertical)">
                                      <p:cBhvr>
                                        <p:cTn id="29" dur="500"/>
                                        <p:tgtEl>
                                          <p:spTgt spid="1111045"/>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1111044"/>
                                        </p:tgtEl>
                                        <p:attrNameLst>
                                          <p:attrName>style.visibility</p:attrName>
                                        </p:attrNameLst>
                                      </p:cBhvr>
                                      <p:to>
                                        <p:strVal val="visible"/>
                                      </p:to>
                                    </p:set>
                                    <p:animEffect transition="in" filter="slide(fromBottom)">
                                      <p:cBhvr>
                                        <p:cTn id="32" dur="1000"/>
                                        <p:tgtEl>
                                          <p:spTgt spid="1111044"/>
                                        </p:tgtEl>
                                      </p:cBhvr>
                                    </p:animEffect>
                                  </p:childTnLst>
                                  <p:subTnLst>
                                    <p:set>
                                      <p:cBhvr override="childStyle">
                                        <p:cTn dur="1" fill="hold" display="0" masterRel="nextClick" afterEffect="1"/>
                                        <p:tgtEl>
                                          <p:spTgt spid="1111044"/>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11052"/>
                                        </p:tgtEl>
                                        <p:attrNameLst>
                                          <p:attrName>style.visibility</p:attrName>
                                        </p:attrNameLst>
                                      </p:cBhvr>
                                      <p:to>
                                        <p:strVal val="visible"/>
                                      </p:to>
                                    </p:set>
                                    <p:animEffect transition="in" filter="dissolve">
                                      <p:cBhvr>
                                        <p:cTn id="37" dur="2000"/>
                                        <p:tgtEl>
                                          <p:spTgt spid="1111052"/>
                                        </p:tgtEl>
                                      </p:cBhvr>
                                    </p:animEffect>
                                  </p:childTnLst>
                                </p:cTn>
                              </p:par>
                            </p:childTnLst>
                          </p:cTn>
                        </p:par>
                      </p:childTnLst>
                    </p:cTn>
                  </p:par>
                  <p:par>
                    <p:cTn id="38" fill="hold">
                      <p:stCondLst>
                        <p:cond delay="indefinite"/>
                      </p:stCondLst>
                      <p:childTnLst>
                        <p:par>
                          <p:cTn id="39" fill="hold">
                            <p:stCondLst>
                              <p:cond delay="0"/>
                            </p:stCondLst>
                            <p:childTnLst>
                              <p:par>
                                <p:cTn id="40" presetID="50" presetClass="entr" presetSubtype="0" decel="100000" fill="hold" grpId="0" nodeType="clickEffect">
                                  <p:stCondLst>
                                    <p:cond delay="0"/>
                                  </p:stCondLst>
                                  <p:childTnLst>
                                    <p:set>
                                      <p:cBhvr>
                                        <p:cTn id="41" dur="1" fill="hold">
                                          <p:stCondLst>
                                            <p:cond delay="0"/>
                                          </p:stCondLst>
                                        </p:cTn>
                                        <p:tgtEl>
                                          <p:spTgt spid="1111053"/>
                                        </p:tgtEl>
                                        <p:attrNameLst>
                                          <p:attrName>style.visibility</p:attrName>
                                        </p:attrNameLst>
                                      </p:cBhvr>
                                      <p:to>
                                        <p:strVal val="visible"/>
                                      </p:to>
                                    </p:set>
                                    <p:anim calcmode="lin" valueType="num">
                                      <p:cBhvr>
                                        <p:cTn id="42" dur="1000" fill="hold"/>
                                        <p:tgtEl>
                                          <p:spTgt spid="1111053"/>
                                        </p:tgtEl>
                                        <p:attrNameLst>
                                          <p:attrName>ppt_w</p:attrName>
                                        </p:attrNameLst>
                                      </p:cBhvr>
                                      <p:tavLst>
                                        <p:tav tm="0">
                                          <p:val>
                                            <p:strVal val="#ppt_w+.3"/>
                                          </p:val>
                                        </p:tav>
                                        <p:tav tm="100000">
                                          <p:val>
                                            <p:strVal val="#ppt_w"/>
                                          </p:val>
                                        </p:tav>
                                      </p:tavLst>
                                    </p:anim>
                                    <p:anim calcmode="lin" valueType="num">
                                      <p:cBhvr>
                                        <p:cTn id="43" dur="1000" fill="hold"/>
                                        <p:tgtEl>
                                          <p:spTgt spid="1111053"/>
                                        </p:tgtEl>
                                        <p:attrNameLst>
                                          <p:attrName>ppt_h</p:attrName>
                                        </p:attrNameLst>
                                      </p:cBhvr>
                                      <p:tavLst>
                                        <p:tav tm="0">
                                          <p:val>
                                            <p:strVal val="#ppt_h"/>
                                          </p:val>
                                        </p:tav>
                                        <p:tav tm="100000">
                                          <p:val>
                                            <p:strVal val="#ppt_h"/>
                                          </p:val>
                                        </p:tav>
                                      </p:tavLst>
                                    </p:anim>
                                    <p:animEffect transition="in" filter="fade">
                                      <p:cBhvr>
                                        <p:cTn id="44" dur="1000"/>
                                        <p:tgtEl>
                                          <p:spTgt spid="1111053"/>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9" fill="hold" grpId="0" nodeType="clickEffect">
                                  <p:stCondLst>
                                    <p:cond delay="0"/>
                                  </p:stCondLst>
                                  <p:childTnLst>
                                    <p:set>
                                      <p:cBhvr>
                                        <p:cTn id="48" dur="1" fill="hold">
                                          <p:stCondLst>
                                            <p:cond delay="0"/>
                                          </p:stCondLst>
                                        </p:cTn>
                                        <p:tgtEl>
                                          <p:spTgt spid="1111061"/>
                                        </p:tgtEl>
                                        <p:attrNameLst>
                                          <p:attrName>style.visibility</p:attrName>
                                        </p:attrNameLst>
                                      </p:cBhvr>
                                      <p:to>
                                        <p:strVal val="visible"/>
                                      </p:to>
                                    </p:set>
                                    <p:animEffect transition="in" filter="strips(upLeft)">
                                      <p:cBhvr>
                                        <p:cTn id="49" dur="1000"/>
                                        <p:tgtEl>
                                          <p:spTgt spid="111106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111060"/>
                                        </p:tgtEl>
                                        <p:attrNameLst>
                                          <p:attrName>style.visibility</p:attrName>
                                        </p:attrNameLst>
                                      </p:cBhvr>
                                      <p:to>
                                        <p:strVal val="visible"/>
                                      </p:to>
                                    </p:set>
                                    <p:animEffect transition="in" filter="wipe(left)">
                                      <p:cBhvr>
                                        <p:cTn id="54" dur="2000"/>
                                        <p:tgtEl>
                                          <p:spTgt spid="1111060"/>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10" fill="hold" grpId="0" nodeType="clickEffect">
                                  <p:stCondLst>
                                    <p:cond delay="0"/>
                                  </p:stCondLst>
                                  <p:childTnLst>
                                    <p:set>
                                      <p:cBhvr>
                                        <p:cTn id="58" dur="1" fill="hold">
                                          <p:stCondLst>
                                            <p:cond delay="0"/>
                                          </p:stCondLst>
                                        </p:cTn>
                                        <p:tgtEl>
                                          <p:spTgt spid="1111056"/>
                                        </p:tgtEl>
                                        <p:attrNameLst>
                                          <p:attrName>style.visibility</p:attrName>
                                        </p:attrNameLst>
                                      </p:cBhvr>
                                      <p:to>
                                        <p:strVal val="visible"/>
                                      </p:to>
                                    </p:set>
                                    <p:anim calcmode="lin" valueType="num">
                                      <p:cBhvr>
                                        <p:cTn id="59" dur="1000" fill="hold"/>
                                        <p:tgtEl>
                                          <p:spTgt spid="1111056"/>
                                        </p:tgtEl>
                                        <p:attrNameLst>
                                          <p:attrName>ppt_w</p:attrName>
                                        </p:attrNameLst>
                                      </p:cBhvr>
                                      <p:tavLst>
                                        <p:tav tm="0">
                                          <p:val>
                                            <p:fltVal val="0"/>
                                          </p:val>
                                        </p:tav>
                                        <p:tav tm="100000">
                                          <p:val>
                                            <p:strVal val="#ppt_w"/>
                                          </p:val>
                                        </p:tav>
                                      </p:tavLst>
                                    </p:anim>
                                    <p:anim calcmode="lin" valueType="num">
                                      <p:cBhvr>
                                        <p:cTn id="60" dur="1000" fill="hold"/>
                                        <p:tgtEl>
                                          <p:spTgt spid="1111056"/>
                                        </p:tgtEl>
                                        <p:attrNameLst>
                                          <p:attrName>ppt_h</p:attrName>
                                        </p:attrNameLst>
                                      </p:cBhvr>
                                      <p:tavLst>
                                        <p:tav tm="0">
                                          <p:val>
                                            <p:strVal val="#ppt_h"/>
                                          </p:val>
                                        </p:tav>
                                        <p:tav tm="100000">
                                          <p:val>
                                            <p:strVal val="#ppt_h"/>
                                          </p:val>
                                        </p:tav>
                                      </p:tavLst>
                                    </p:anim>
                                  </p:childTnLst>
                                </p:cTn>
                              </p:par>
                              <p:par>
                                <p:cTn id="61" presetID="55" presetClass="entr" presetSubtype="0" fill="hold" grpId="0" nodeType="withEffect">
                                  <p:stCondLst>
                                    <p:cond delay="0"/>
                                  </p:stCondLst>
                                  <p:childTnLst>
                                    <p:set>
                                      <p:cBhvr>
                                        <p:cTn id="62" dur="1" fill="hold">
                                          <p:stCondLst>
                                            <p:cond delay="0"/>
                                          </p:stCondLst>
                                        </p:cTn>
                                        <p:tgtEl>
                                          <p:spTgt spid="1111057"/>
                                        </p:tgtEl>
                                        <p:attrNameLst>
                                          <p:attrName>style.visibility</p:attrName>
                                        </p:attrNameLst>
                                      </p:cBhvr>
                                      <p:to>
                                        <p:strVal val="visible"/>
                                      </p:to>
                                    </p:set>
                                    <p:anim calcmode="lin" valueType="num">
                                      <p:cBhvr>
                                        <p:cTn id="63" dur="1000" fill="hold"/>
                                        <p:tgtEl>
                                          <p:spTgt spid="1111057"/>
                                        </p:tgtEl>
                                        <p:attrNameLst>
                                          <p:attrName>ppt_w</p:attrName>
                                        </p:attrNameLst>
                                      </p:cBhvr>
                                      <p:tavLst>
                                        <p:tav tm="0">
                                          <p:val>
                                            <p:strVal val="#ppt_w*0.70"/>
                                          </p:val>
                                        </p:tav>
                                        <p:tav tm="100000">
                                          <p:val>
                                            <p:strVal val="#ppt_w"/>
                                          </p:val>
                                        </p:tav>
                                      </p:tavLst>
                                    </p:anim>
                                    <p:anim calcmode="lin" valueType="num">
                                      <p:cBhvr>
                                        <p:cTn id="64" dur="1000" fill="hold"/>
                                        <p:tgtEl>
                                          <p:spTgt spid="1111057"/>
                                        </p:tgtEl>
                                        <p:attrNameLst>
                                          <p:attrName>ppt_h</p:attrName>
                                        </p:attrNameLst>
                                      </p:cBhvr>
                                      <p:tavLst>
                                        <p:tav tm="0">
                                          <p:val>
                                            <p:strVal val="#ppt_h"/>
                                          </p:val>
                                        </p:tav>
                                        <p:tav tm="100000">
                                          <p:val>
                                            <p:strVal val="#ppt_h"/>
                                          </p:val>
                                        </p:tav>
                                      </p:tavLst>
                                    </p:anim>
                                    <p:animEffect transition="in" filter="fade">
                                      <p:cBhvr>
                                        <p:cTn id="65" dur="1000"/>
                                        <p:tgtEl>
                                          <p:spTgt spid="1111057"/>
                                        </p:tgtEl>
                                      </p:cBhvr>
                                    </p:animEffect>
                                  </p:childTnLst>
                                </p:cTn>
                              </p:par>
                            </p:childTnLst>
                          </p:cTn>
                        </p:par>
                        <p:par>
                          <p:cTn id="66" fill="hold">
                            <p:stCondLst>
                              <p:cond delay="1000"/>
                            </p:stCondLst>
                            <p:childTnLst>
                              <p:par>
                                <p:cTn id="67" presetID="22" presetClass="entr" presetSubtype="2" fill="hold" grpId="0" nodeType="afterEffect">
                                  <p:stCondLst>
                                    <p:cond delay="0"/>
                                  </p:stCondLst>
                                  <p:childTnLst>
                                    <p:set>
                                      <p:cBhvr>
                                        <p:cTn id="68" dur="1" fill="hold">
                                          <p:stCondLst>
                                            <p:cond delay="0"/>
                                          </p:stCondLst>
                                        </p:cTn>
                                        <p:tgtEl>
                                          <p:spTgt spid="1111054"/>
                                        </p:tgtEl>
                                        <p:attrNameLst>
                                          <p:attrName>style.visibility</p:attrName>
                                        </p:attrNameLst>
                                      </p:cBhvr>
                                      <p:to>
                                        <p:strVal val="visible"/>
                                      </p:to>
                                    </p:set>
                                    <p:animEffect transition="in" filter="wipe(right)">
                                      <p:cBhvr>
                                        <p:cTn id="69" dur="1000"/>
                                        <p:tgtEl>
                                          <p:spTgt spid="111105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1111055"/>
                                        </p:tgtEl>
                                        <p:attrNameLst>
                                          <p:attrName>style.visibility</p:attrName>
                                        </p:attrNameLst>
                                      </p:cBhvr>
                                      <p:to>
                                        <p:strVal val="visible"/>
                                      </p:to>
                                    </p:set>
                                    <p:animEffect transition="in" filter="wipe(left)">
                                      <p:cBhvr>
                                        <p:cTn id="72" dur="500"/>
                                        <p:tgtEl>
                                          <p:spTgt spid="1111055"/>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1111058"/>
                                        </p:tgtEl>
                                        <p:attrNameLst>
                                          <p:attrName>style.visibility</p:attrName>
                                        </p:attrNameLst>
                                      </p:cBhvr>
                                      <p:to>
                                        <p:strVal val="visible"/>
                                      </p:to>
                                    </p:set>
                                    <p:animEffect transition="in" filter="slide(fromBottom)">
                                      <p:cBhvr>
                                        <p:cTn id="77" dur="500"/>
                                        <p:tgtEl>
                                          <p:spTgt spid="1111058"/>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grpId="0" nodeType="clickEffect">
                                  <p:stCondLst>
                                    <p:cond delay="0"/>
                                  </p:stCondLst>
                                  <p:childTnLst>
                                    <p:set>
                                      <p:cBhvr>
                                        <p:cTn id="81" dur="1" fill="hold">
                                          <p:stCondLst>
                                            <p:cond delay="0"/>
                                          </p:stCondLst>
                                        </p:cTn>
                                        <p:tgtEl>
                                          <p:spTgt spid="1111051"/>
                                        </p:tgtEl>
                                        <p:attrNameLst>
                                          <p:attrName>style.visibility</p:attrName>
                                        </p:attrNameLst>
                                      </p:cBhvr>
                                      <p:to>
                                        <p:strVal val="visible"/>
                                      </p:to>
                                    </p:set>
                                    <p:animEffect transition="in" filter="strips(downRight)">
                                      <p:cBhvr>
                                        <p:cTn id="82" dur="1000"/>
                                        <p:tgtEl>
                                          <p:spTgt spid="1111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1044" grpId="0"/>
      <p:bldP spid="1111045" grpId="0" autoUpdateAnimBg="0"/>
      <p:bldP spid="1111047" grpId="0"/>
      <p:bldP spid="1111048" grpId="0" autoUpdateAnimBg="0"/>
      <p:bldP spid="1111049" grpId="0"/>
      <p:bldP spid="1111050" grpId="0" animBg="1"/>
      <p:bldP spid="1111051" grpId="0"/>
      <p:bldP spid="1111052" grpId="0" animBg="1"/>
      <p:bldP spid="1111053" grpId="0" animBg="1"/>
      <p:bldP spid="1111054" grpId="0" animBg="1"/>
      <p:bldP spid="1111055" grpId="0" animBg="1"/>
      <p:bldP spid="1111056" grpId="0"/>
      <p:bldP spid="1111057" grpId="0" animBg="1"/>
      <p:bldP spid="1111058" grpId="0"/>
      <p:bldP spid="1111060" grpId="0" animBg="1"/>
      <p:bldP spid="1111061"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2" name="Rectangle 4"/>
          <p:cNvSpPr>
            <a:spLocks noChangeArrowheads="1"/>
          </p:cNvSpPr>
          <p:nvPr/>
        </p:nvSpPr>
        <p:spPr bwMode="auto">
          <a:xfrm>
            <a:off x="2916238" y="4941888"/>
            <a:ext cx="4824412" cy="504825"/>
          </a:xfrm>
          <a:prstGeom prst="rect">
            <a:avLst/>
          </a:prstGeom>
          <a:solidFill>
            <a:srgbClr val="FFD9D9"/>
          </a:solidFill>
          <a:ln w="28575">
            <a:solidFill>
              <a:srgbClr val="0000CC"/>
            </a:solidFill>
            <a:miter lim="800000"/>
            <a:headEnd/>
            <a:tailEnd/>
          </a:ln>
          <a:effectLst/>
        </p:spPr>
        <p:txBody>
          <a:bodyPr wrap="none" anchor="ctr"/>
          <a:lstStyle/>
          <a:p>
            <a:endParaRPr lang="zh-CN" altLang="en-US"/>
          </a:p>
        </p:txBody>
      </p:sp>
      <p:sp>
        <p:nvSpPr>
          <p:cNvPr id="1113093" name="Rectangle 5"/>
          <p:cNvSpPr>
            <a:spLocks noChangeArrowheads="1"/>
          </p:cNvSpPr>
          <p:nvPr/>
        </p:nvSpPr>
        <p:spPr bwMode="auto">
          <a:xfrm>
            <a:off x="1979613" y="4292600"/>
            <a:ext cx="6697662" cy="528638"/>
          </a:xfrm>
          <a:prstGeom prst="rect">
            <a:avLst/>
          </a:prstGeom>
          <a:solidFill>
            <a:srgbClr val="FFD9D9"/>
          </a:solidFill>
          <a:ln w="28575">
            <a:solidFill>
              <a:srgbClr val="0000CC"/>
            </a:solidFill>
            <a:miter lim="800000"/>
            <a:headEnd/>
            <a:tailEnd/>
          </a:ln>
          <a:effectLst/>
        </p:spPr>
        <p:txBody>
          <a:bodyPr wrap="none" anchor="ctr"/>
          <a:lstStyle/>
          <a:p>
            <a:endParaRPr lang="zh-CN" altLang="en-US"/>
          </a:p>
        </p:txBody>
      </p:sp>
      <p:graphicFrame>
        <p:nvGraphicFramePr>
          <p:cNvPr id="1113094" name="Object 6"/>
          <p:cNvGraphicFramePr>
            <a:graphicFrameLocks noChangeAspect="1"/>
          </p:cNvGraphicFramePr>
          <p:nvPr/>
        </p:nvGraphicFramePr>
        <p:xfrm>
          <a:off x="4572000" y="4964113"/>
          <a:ext cx="1784350" cy="515937"/>
        </p:xfrm>
        <a:graphic>
          <a:graphicData uri="http://schemas.openxmlformats.org/presentationml/2006/ole">
            <p:oleObj spid="_x0000_s1113094" name="公式" r:id="rId4" imgW="876240" imgH="253800" progId="Equation.3">
              <p:embed/>
            </p:oleObj>
          </a:graphicData>
        </a:graphic>
      </p:graphicFrame>
      <p:sp>
        <p:nvSpPr>
          <p:cNvPr id="1113095" name="Text Box 7"/>
          <p:cNvSpPr txBox="1">
            <a:spLocks noChangeArrowheads="1"/>
          </p:cNvSpPr>
          <p:nvPr/>
        </p:nvSpPr>
        <p:spPr bwMode="auto">
          <a:xfrm>
            <a:off x="827088" y="2781300"/>
            <a:ext cx="9144000" cy="822325"/>
          </a:xfrm>
          <a:prstGeom prst="rect">
            <a:avLst/>
          </a:prstGeom>
          <a:noFill/>
          <a:ln w="9525">
            <a:noFill/>
            <a:miter lim="800000"/>
            <a:headEnd/>
            <a:tailEnd/>
          </a:ln>
          <a:effectLst/>
        </p:spPr>
        <p:txBody>
          <a:bodyPr>
            <a:spAutoFit/>
          </a:bodyPr>
          <a:lstStyle/>
          <a:p>
            <a:r>
              <a:rPr lang="zh-CN" altLang="en-US" sz="2400" b="1">
                <a:solidFill>
                  <a:srgbClr val="FFFF00"/>
                </a:solidFill>
                <a:ea typeface="宋体" pitchFamily="2" charset="-122"/>
              </a:rPr>
              <a:t>        </a:t>
            </a:r>
            <a:r>
              <a:rPr lang="zh-CN" altLang="en-US" sz="2400" b="1">
                <a:ea typeface="宋体" pitchFamily="2" charset="-122"/>
              </a:rPr>
              <a:t>将 </a:t>
            </a:r>
            <a:r>
              <a:rPr lang="en-US" altLang="zh-CN" sz="2400" b="1" i="1">
                <a:ea typeface="宋体" pitchFamily="2" charset="-122"/>
              </a:rPr>
              <a:t>X</a:t>
            </a:r>
            <a:r>
              <a:rPr lang="en-US" altLang="zh-CN" sz="2400" b="1">
                <a:ea typeface="宋体" pitchFamily="2" charset="-122"/>
              </a:rPr>
              <a:t> </a:t>
            </a:r>
            <a:r>
              <a:rPr lang="zh-CN" altLang="en-US" sz="2400" b="1">
                <a:ea typeface="宋体" pitchFamily="2" charset="-122"/>
              </a:rPr>
              <a:t>看作数轴上随机点的坐标，</a:t>
            </a:r>
          </a:p>
          <a:p>
            <a:r>
              <a:rPr lang="zh-CN" altLang="en-US" sz="2400" b="1">
                <a:ea typeface="宋体" pitchFamily="2" charset="-122"/>
              </a:rPr>
              <a:t>分布函数 </a:t>
            </a:r>
            <a:r>
              <a:rPr lang="en-US" altLang="zh-CN" sz="2400" b="1" i="1">
                <a:ea typeface="宋体" pitchFamily="2" charset="-122"/>
              </a:rPr>
              <a:t>F</a:t>
            </a:r>
            <a:r>
              <a:rPr lang="en-US" altLang="zh-CN" sz="2400" b="1">
                <a:latin typeface="宋体" pitchFamily="2" charset="-122"/>
                <a:ea typeface="宋体" pitchFamily="2" charset="-122"/>
              </a:rPr>
              <a:t>(</a:t>
            </a:r>
            <a:r>
              <a:rPr lang="en-US" altLang="zh-CN" sz="2400" b="1" i="1">
                <a:ea typeface="宋体" pitchFamily="2" charset="-122"/>
              </a:rPr>
              <a:t>x</a:t>
            </a:r>
            <a:r>
              <a:rPr lang="en-US" altLang="zh-CN" sz="2400" b="1">
                <a:latin typeface="宋体" pitchFamily="2" charset="-122"/>
                <a:ea typeface="宋体" pitchFamily="2" charset="-122"/>
              </a:rPr>
              <a:t>)</a:t>
            </a:r>
            <a:r>
              <a:rPr lang="zh-CN" altLang="en-US" sz="2400" b="1">
                <a:ea typeface="宋体" pitchFamily="2" charset="-122"/>
              </a:rPr>
              <a:t>的值就表示 </a:t>
            </a:r>
            <a:r>
              <a:rPr lang="en-US" altLang="zh-CN" sz="2400" b="1" i="1">
                <a:ea typeface="宋体" pitchFamily="2" charset="-122"/>
              </a:rPr>
              <a:t>X </a:t>
            </a:r>
            <a:r>
              <a:rPr lang="zh-CN" altLang="en-US" sz="2400" b="1">
                <a:ea typeface="宋体" pitchFamily="2" charset="-122"/>
              </a:rPr>
              <a:t>落在区间</a:t>
            </a:r>
            <a:r>
              <a:rPr lang="en-US" altLang="zh-CN" sz="2400" b="1">
                <a:latin typeface="宋体" pitchFamily="2" charset="-122"/>
                <a:ea typeface="宋体" pitchFamily="2" charset="-122"/>
              </a:rPr>
              <a:t>(-</a:t>
            </a:r>
            <a:r>
              <a:rPr lang="en-US" altLang="zh-CN" sz="2400" b="1">
                <a:latin typeface="宋体" pitchFamily="2" charset="-122"/>
                <a:ea typeface="宋体" pitchFamily="2" charset="-122"/>
                <a:sym typeface="Symbol" pitchFamily="18" charset="2"/>
              </a:rPr>
              <a:t></a:t>
            </a:r>
            <a:r>
              <a:rPr lang="en-US" altLang="zh-CN" sz="2400" b="1">
                <a:latin typeface="宋体" pitchFamily="2" charset="-122"/>
                <a:ea typeface="宋体" pitchFamily="2" charset="-122"/>
              </a:rPr>
              <a:t>,</a:t>
            </a:r>
            <a:r>
              <a:rPr lang="en-US" altLang="zh-CN" sz="2400" b="1" i="1">
                <a:ea typeface="宋体" pitchFamily="2" charset="-122"/>
              </a:rPr>
              <a:t>x</a:t>
            </a:r>
            <a:r>
              <a:rPr lang="en-US" altLang="zh-CN" sz="2400" b="1">
                <a:latin typeface="宋体" pitchFamily="2" charset="-122"/>
                <a:ea typeface="宋体" pitchFamily="2" charset="-122"/>
              </a:rPr>
              <a:t>]</a:t>
            </a:r>
            <a:r>
              <a:rPr lang="zh-CN" altLang="en-US" sz="2400" b="1">
                <a:ea typeface="宋体" pitchFamily="2" charset="-122"/>
              </a:rPr>
              <a:t>的概率</a:t>
            </a:r>
            <a:r>
              <a:rPr lang="en-US" altLang="zh-CN" sz="2400" b="1">
                <a:ea typeface="宋体" pitchFamily="2" charset="-122"/>
              </a:rPr>
              <a:t>.</a:t>
            </a:r>
            <a:endParaRPr lang="en-US" altLang="zh-CN" sz="2400" b="1">
              <a:latin typeface="宋体" pitchFamily="2" charset="-122"/>
              <a:ea typeface="宋体" pitchFamily="2" charset="-122"/>
            </a:endParaRPr>
          </a:p>
        </p:txBody>
      </p:sp>
      <p:sp>
        <p:nvSpPr>
          <p:cNvPr id="1113096" name="Rectangle 8"/>
          <p:cNvSpPr>
            <a:spLocks noGrp="1" noChangeArrowheads="1"/>
          </p:cNvSpPr>
          <p:nvPr>
            <p:ph type="title"/>
          </p:nvPr>
        </p:nvSpPr>
        <p:spPr bwMode="auto">
          <a:xfrm>
            <a:off x="1000100" y="428604"/>
            <a:ext cx="7345362" cy="504825"/>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zh-CN" altLang="en-US" b="1" dirty="0" smtClean="0">
                <a:ea typeface="宋体" pitchFamily="2" charset="-122"/>
              </a:rPr>
              <a:t>分布函数（</a:t>
            </a:r>
            <a:r>
              <a:rPr lang="en-US" altLang="zh-CN" b="1" dirty="0" smtClean="0">
                <a:ea typeface="宋体" pitchFamily="2" charset="-122"/>
              </a:rPr>
              <a:t>cumulative distribution function</a:t>
            </a:r>
            <a:r>
              <a:rPr lang="zh-CN" altLang="en-US" b="1" dirty="0" smtClean="0">
                <a:ea typeface="宋体" pitchFamily="2" charset="-122"/>
              </a:rPr>
              <a:t>）</a:t>
            </a:r>
            <a:endParaRPr lang="zh-CN" altLang="en-US" b="1" dirty="0">
              <a:ea typeface="宋体" pitchFamily="2" charset="-122"/>
            </a:endParaRPr>
          </a:p>
        </p:txBody>
      </p:sp>
      <p:sp>
        <p:nvSpPr>
          <p:cNvPr id="1113097" name="Text Box 9"/>
          <p:cNvSpPr txBox="1">
            <a:spLocks noChangeArrowheads="1"/>
          </p:cNvSpPr>
          <p:nvPr/>
        </p:nvSpPr>
        <p:spPr bwMode="auto">
          <a:xfrm>
            <a:off x="971550" y="1557338"/>
            <a:ext cx="1730375" cy="457200"/>
          </a:xfrm>
          <a:prstGeom prst="rect">
            <a:avLst/>
          </a:prstGeom>
          <a:noFill/>
          <a:ln w="9525">
            <a:noFill/>
            <a:miter lim="800000"/>
            <a:headEnd/>
            <a:tailEnd/>
          </a:ln>
          <a:effectLst/>
        </p:spPr>
        <p:txBody>
          <a:bodyPr>
            <a:spAutoFit/>
          </a:bodyPr>
          <a:lstStyle/>
          <a:p>
            <a:r>
              <a:rPr lang="zh-CN" altLang="en-US" sz="2400" b="1">
                <a:solidFill>
                  <a:srgbClr val="CC0000"/>
                </a:solidFill>
                <a:ea typeface="宋体" pitchFamily="2" charset="-122"/>
              </a:rPr>
              <a:t>  </a:t>
            </a:r>
            <a:r>
              <a:rPr lang="zh-CN" altLang="en-US" sz="2400" b="1">
                <a:solidFill>
                  <a:srgbClr val="FF0000"/>
                </a:solidFill>
                <a:ea typeface="宋体" pitchFamily="2" charset="-122"/>
              </a:rPr>
              <a:t>定义</a:t>
            </a:r>
            <a:endParaRPr lang="en-US" altLang="zh-CN" sz="2000" b="1">
              <a:solidFill>
                <a:srgbClr val="5F5F5F"/>
              </a:solidFill>
              <a:latin typeface="宋体" pitchFamily="2" charset="-122"/>
              <a:ea typeface="宋体" pitchFamily="2" charset="-122"/>
            </a:endParaRPr>
          </a:p>
        </p:txBody>
      </p:sp>
      <p:graphicFrame>
        <p:nvGraphicFramePr>
          <p:cNvPr id="1113098" name="Object 10"/>
          <p:cNvGraphicFramePr>
            <a:graphicFrameLocks noChangeAspect="1"/>
          </p:cNvGraphicFramePr>
          <p:nvPr/>
        </p:nvGraphicFramePr>
        <p:xfrm>
          <a:off x="4311650" y="3990975"/>
          <a:ext cx="109538" cy="201613"/>
        </p:xfrm>
        <a:graphic>
          <a:graphicData uri="http://schemas.openxmlformats.org/presentationml/2006/ole">
            <p:oleObj spid="_x0000_s1113098" name="Equation" r:id="rId5" imgW="114120" imgH="215640" progId="Equation.3">
              <p:embed/>
            </p:oleObj>
          </a:graphicData>
        </a:graphic>
      </p:graphicFrame>
      <p:graphicFrame>
        <p:nvGraphicFramePr>
          <p:cNvPr id="1113099" name="Object 11"/>
          <p:cNvGraphicFramePr>
            <a:graphicFrameLocks noChangeAspect="1"/>
          </p:cNvGraphicFramePr>
          <p:nvPr/>
        </p:nvGraphicFramePr>
        <p:xfrm>
          <a:off x="4311650" y="3990975"/>
          <a:ext cx="109538" cy="201613"/>
        </p:xfrm>
        <a:graphic>
          <a:graphicData uri="http://schemas.openxmlformats.org/presentationml/2006/ole">
            <p:oleObj spid="_x0000_s1113099" name="Equation" r:id="rId6" imgW="114120" imgH="215640" progId="Equation.3">
              <p:embed/>
            </p:oleObj>
          </a:graphicData>
        </a:graphic>
      </p:graphicFrame>
      <p:sp>
        <p:nvSpPr>
          <p:cNvPr id="1113100" name="Text Box 12"/>
          <p:cNvSpPr txBox="1">
            <a:spLocks noChangeArrowheads="1"/>
          </p:cNvSpPr>
          <p:nvPr/>
        </p:nvSpPr>
        <p:spPr bwMode="auto">
          <a:xfrm>
            <a:off x="1908175" y="1628775"/>
            <a:ext cx="2973388" cy="457200"/>
          </a:xfrm>
          <a:prstGeom prst="rect">
            <a:avLst/>
          </a:prstGeom>
          <a:noFill/>
          <a:ln w="9525">
            <a:noFill/>
            <a:miter lim="800000"/>
            <a:headEnd/>
            <a:tailEnd/>
          </a:ln>
          <a:effectLst/>
        </p:spPr>
        <p:txBody>
          <a:bodyPr>
            <a:spAutoFit/>
          </a:bodyPr>
          <a:lstStyle/>
          <a:p>
            <a:r>
              <a:rPr lang="zh-CN" altLang="en-US" sz="2400" b="1">
                <a:ea typeface="宋体" pitchFamily="2" charset="-122"/>
              </a:rPr>
              <a:t>设</a:t>
            </a:r>
            <a:r>
              <a:rPr lang="zh-CN" altLang="en-US" sz="2400" b="1" i="1">
                <a:ea typeface="宋体" pitchFamily="2" charset="-122"/>
              </a:rPr>
              <a:t> </a:t>
            </a:r>
            <a:r>
              <a:rPr lang="en-US" altLang="zh-CN" sz="2400" b="1" i="1">
                <a:ea typeface="宋体" pitchFamily="2" charset="-122"/>
              </a:rPr>
              <a:t>X</a:t>
            </a:r>
            <a:r>
              <a:rPr lang="en-US" altLang="zh-CN" sz="2400" b="1">
                <a:ea typeface="宋体" pitchFamily="2" charset="-122"/>
              </a:rPr>
              <a:t> </a:t>
            </a:r>
            <a:r>
              <a:rPr lang="zh-CN" altLang="en-US" sz="2400" b="1">
                <a:ea typeface="宋体" pitchFamily="2" charset="-122"/>
              </a:rPr>
              <a:t>是随机变量，</a:t>
            </a:r>
          </a:p>
        </p:txBody>
      </p:sp>
      <p:graphicFrame>
        <p:nvGraphicFramePr>
          <p:cNvPr id="1113101" name="Object 13"/>
          <p:cNvGraphicFramePr>
            <a:graphicFrameLocks noChangeAspect="1"/>
          </p:cNvGraphicFramePr>
          <p:nvPr/>
        </p:nvGraphicFramePr>
        <p:xfrm>
          <a:off x="2700338" y="2062163"/>
          <a:ext cx="1401762" cy="420687"/>
        </p:xfrm>
        <a:graphic>
          <a:graphicData uri="http://schemas.openxmlformats.org/presentationml/2006/ole">
            <p:oleObj spid="_x0000_s1113101" name="公式" r:id="rId7" imgW="647640" imgH="203040" progId="Equation.3">
              <p:embed/>
            </p:oleObj>
          </a:graphicData>
        </a:graphic>
      </p:graphicFrame>
      <p:graphicFrame>
        <p:nvGraphicFramePr>
          <p:cNvPr id="1113102" name="Object 14"/>
          <p:cNvGraphicFramePr>
            <a:graphicFrameLocks noChangeAspect="1"/>
          </p:cNvGraphicFramePr>
          <p:nvPr/>
        </p:nvGraphicFramePr>
        <p:xfrm>
          <a:off x="4211638" y="2062163"/>
          <a:ext cx="1606550" cy="358775"/>
        </p:xfrm>
        <a:graphic>
          <a:graphicData uri="http://schemas.openxmlformats.org/presentationml/2006/ole">
            <p:oleObj spid="_x0000_s1113102" name="公式" r:id="rId8" imgW="952200" imgH="203040" progId="Equation.3">
              <p:embed/>
            </p:oleObj>
          </a:graphicData>
        </a:graphic>
      </p:graphicFrame>
      <p:sp>
        <p:nvSpPr>
          <p:cNvPr id="1113103" name="Text Box 15"/>
          <p:cNvSpPr txBox="1">
            <a:spLocks noChangeArrowheads="1"/>
          </p:cNvSpPr>
          <p:nvPr/>
        </p:nvSpPr>
        <p:spPr bwMode="auto">
          <a:xfrm>
            <a:off x="5867400" y="1989138"/>
            <a:ext cx="2676525" cy="457200"/>
          </a:xfrm>
          <a:prstGeom prst="rect">
            <a:avLst/>
          </a:prstGeom>
          <a:noFill/>
          <a:ln w="9525">
            <a:noFill/>
            <a:miter lim="800000"/>
            <a:headEnd/>
            <a:tailEnd/>
          </a:ln>
          <a:effectLst/>
        </p:spPr>
        <p:txBody>
          <a:bodyPr wrap="none">
            <a:spAutoFit/>
          </a:bodyPr>
          <a:lstStyle/>
          <a:p>
            <a:r>
              <a:rPr lang="zh-CN" altLang="en-US" sz="2400" b="1">
                <a:ea typeface="宋体" pitchFamily="2" charset="-122"/>
              </a:rPr>
              <a:t>为 </a:t>
            </a:r>
            <a:r>
              <a:rPr lang="en-US" altLang="zh-CN" sz="2400" b="1" i="1">
                <a:ea typeface="宋体" pitchFamily="2" charset="-122"/>
              </a:rPr>
              <a:t>X</a:t>
            </a:r>
            <a:r>
              <a:rPr lang="en-US" altLang="zh-CN" sz="2400" b="1">
                <a:ea typeface="宋体" pitchFamily="2" charset="-122"/>
              </a:rPr>
              <a:t> </a:t>
            </a:r>
            <a:r>
              <a:rPr lang="zh-CN" altLang="en-US" sz="2400" b="1">
                <a:ea typeface="宋体" pitchFamily="2" charset="-122"/>
              </a:rPr>
              <a:t>的</a:t>
            </a:r>
            <a:r>
              <a:rPr lang="zh-CN" altLang="en-US" sz="2400" b="1" u="sng">
                <a:solidFill>
                  <a:srgbClr val="FF0000"/>
                </a:solidFill>
                <a:ea typeface="楷体_GB2312" pitchFamily="49" charset="-122"/>
              </a:rPr>
              <a:t>分布函数</a:t>
            </a:r>
            <a:r>
              <a:rPr lang="en-US" altLang="zh-CN" sz="2400" b="1">
                <a:ea typeface="宋体" pitchFamily="2" charset="-122"/>
              </a:rPr>
              <a:t>.   </a:t>
            </a:r>
            <a:endParaRPr lang="en-US" altLang="zh-CN" sz="2400" b="1">
              <a:solidFill>
                <a:srgbClr val="FFFF00"/>
              </a:solidFill>
              <a:ea typeface="宋体" pitchFamily="2" charset="-122"/>
            </a:endParaRPr>
          </a:p>
        </p:txBody>
      </p:sp>
      <p:graphicFrame>
        <p:nvGraphicFramePr>
          <p:cNvPr id="1113104" name="Object 16"/>
          <p:cNvGraphicFramePr>
            <a:graphicFrameLocks noChangeAspect="1"/>
          </p:cNvGraphicFramePr>
          <p:nvPr/>
        </p:nvGraphicFramePr>
        <p:xfrm>
          <a:off x="4311650" y="3990975"/>
          <a:ext cx="109538" cy="201613"/>
        </p:xfrm>
        <a:graphic>
          <a:graphicData uri="http://schemas.openxmlformats.org/presentationml/2006/ole">
            <p:oleObj spid="_x0000_s1113104" name="Equation" r:id="rId9" imgW="114120" imgH="215640" progId="Equation.3">
              <p:embed/>
            </p:oleObj>
          </a:graphicData>
        </a:graphic>
      </p:graphicFrame>
      <p:graphicFrame>
        <p:nvGraphicFramePr>
          <p:cNvPr id="1113105" name="Object 17"/>
          <p:cNvGraphicFramePr>
            <a:graphicFrameLocks noChangeAspect="1"/>
          </p:cNvGraphicFramePr>
          <p:nvPr/>
        </p:nvGraphicFramePr>
        <p:xfrm>
          <a:off x="4311650" y="3990975"/>
          <a:ext cx="109538" cy="201613"/>
        </p:xfrm>
        <a:graphic>
          <a:graphicData uri="http://schemas.openxmlformats.org/presentationml/2006/ole">
            <p:oleObj spid="_x0000_s1113105" name="Equation" r:id="rId10" imgW="114120" imgH="215640" progId="Equation.3">
              <p:embed/>
            </p:oleObj>
          </a:graphicData>
        </a:graphic>
      </p:graphicFrame>
      <p:graphicFrame>
        <p:nvGraphicFramePr>
          <p:cNvPr id="1113106" name="Object 18"/>
          <p:cNvGraphicFramePr>
            <a:graphicFrameLocks noChangeAspect="1"/>
          </p:cNvGraphicFramePr>
          <p:nvPr/>
        </p:nvGraphicFramePr>
        <p:xfrm>
          <a:off x="2051050" y="4365625"/>
          <a:ext cx="1800225" cy="401638"/>
        </p:xfrm>
        <a:graphic>
          <a:graphicData uri="http://schemas.openxmlformats.org/presentationml/2006/ole">
            <p:oleObj spid="_x0000_s1113106" name="Equation" r:id="rId11" imgW="965160" imgH="215640" progId="">
              <p:embed/>
            </p:oleObj>
          </a:graphicData>
        </a:graphic>
      </p:graphicFrame>
      <p:grpSp>
        <p:nvGrpSpPr>
          <p:cNvPr id="1113109" name="Group 21"/>
          <p:cNvGrpSpPr>
            <a:grpSpLocks/>
          </p:cNvGrpSpPr>
          <p:nvPr/>
        </p:nvGrpSpPr>
        <p:grpSpPr bwMode="auto">
          <a:xfrm>
            <a:off x="5940425" y="2420938"/>
            <a:ext cx="2952750" cy="817562"/>
            <a:chOff x="3379" y="799"/>
            <a:chExt cx="1860" cy="515"/>
          </a:xfrm>
        </p:grpSpPr>
        <p:graphicFrame>
          <p:nvGraphicFramePr>
            <p:cNvPr id="1113110" name="Object 22"/>
            <p:cNvGraphicFramePr>
              <a:graphicFrameLocks noChangeAspect="1"/>
            </p:cNvGraphicFramePr>
            <p:nvPr/>
          </p:nvGraphicFramePr>
          <p:xfrm>
            <a:off x="3795" y="799"/>
            <a:ext cx="499" cy="226"/>
          </p:xfrm>
          <a:graphic>
            <a:graphicData uri="http://schemas.openxmlformats.org/presentationml/2006/ole">
              <p:oleObj spid="_x0000_s1113110" name="公式" r:id="rId12" imgW="431640" imgH="177480" progId="Equation.3">
                <p:embed/>
              </p:oleObj>
            </a:graphicData>
          </a:graphic>
        </p:graphicFrame>
        <p:sp>
          <p:nvSpPr>
            <p:cNvPr id="1113111" name="Text Box 23"/>
            <p:cNvSpPr txBox="1">
              <a:spLocks noChangeArrowheads="1"/>
            </p:cNvSpPr>
            <p:nvPr/>
          </p:nvSpPr>
          <p:spPr bwMode="auto">
            <a:xfrm>
              <a:off x="4301" y="1026"/>
              <a:ext cx="212" cy="288"/>
            </a:xfrm>
            <a:prstGeom prst="rect">
              <a:avLst/>
            </a:prstGeom>
            <a:noFill/>
            <a:ln w="9525">
              <a:noFill/>
              <a:miter lim="800000"/>
              <a:headEnd/>
              <a:tailEnd/>
            </a:ln>
            <a:effectLst/>
          </p:spPr>
          <p:txBody>
            <a:bodyPr wrap="none">
              <a:spAutoFit/>
            </a:bodyPr>
            <a:lstStyle/>
            <a:p>
              <a:r>
                <a:rPr lang="en-US" altLang="zh-CN" sz="2400" b="1" i="1">
                  <a:solidFill>
                    <a:srgbClr val="A25100"/>
                  </a:solidFill>
                  <a:ea typeface="宋体" pitchFamily="2" charset="-122"/>
                </a:rPr>
                <a:t>x</a:t>
              </a:r>
            </a:p>
          </p:txBody>
        </p:sp>
        <p:graphicFrame>
          <p:nvGraphicFramePr>
            <p:cNvPr id="1113112" name="Object 24"/>
            <p:cNvGraphicFramePr>
              <a:graphicFrameLocks noChangeAspect="1"/>
            </p:cNvGraphicFramePr>
            <p:nvPr/>
          </p:nvGraphicFramePr>
          <p:xfrm>
            <a:off x="4249" y="906"/>
            <a:ext cx="190" cy="227"/>
          </p:xfrm>
          <a:graphic>
            <a:graphicData uri="http://schemas.openxmlformats.org/presentationml/2006/ole">
              <p:oleObj spid="_x0000_s1113112" name="公式" r:id="rId13" imgW="152280" imgH="215640" progId="Equation.3">
                <p:embed/>
              </p:oleObj>
            </a:graphicData>
          </a:graphic>
        </p:graphicFrame>
        <p:sp>
          <p:nvSpPr>
            <p:cNvPr id="1113113" name="Line 25"/>
            <p:cNvSpPr>
              <a:spLocks noChangeShapeType="1"/>
            </p:cNvSpPr>
            <p:nvPr/>
          </p:nvSpPr>
          <p:spPr bwMode="auto">
            <a:xfrm>
              <a:off x="3379" y="1026"/>
              <a:ext cx="1014" cy="0"/>
            </a:xfrm>
            <a:prstGeom prst="line">
              <a:avLst/>
            </a:prstGeom>
            <a:noFill/>
            <a:ln w="25400">
              <a:solidFill>
                <a:schemeClr val="accent2"/>
              </a:solidFill>
              <a:miter lim="800000"/>
              <a:headEnd/>
              <a:tailEnd/>
            </a:ln>
            <a:effectLst/>
          </p:spPr>
          <p:txBody>
            <a:bodyPr wrap="none"/>
            <a:lstStyle/>
            <a:p>
              <a:endParaRPr lang="zh-CN" altLang="en-US"/>
            </a:p>
          </p:txBody>
        </p:sp>
        <p:sp>
          <p:nvSpPr>
            <p:cNvPr id="1113114" name="Line 26"/>
            <p:cNvSpPr>
              <a:spLocks noChangeShapeType="1"/>
            </p:cNvSpPr>
            <p:nvPr/>
          </p:nvSpPr>
          <p:spPr bwMode="auto">
            <a:xfrm>
              <a:off x="4422" y="1026"/>
              <a:ext cx="817" cy="0"/>
            </a:xfrm>
            <a:prstGeom prst="line">
              <a:avLst/>
            </a:prstGeom>
            <a:noFill/>
            <a:ln w="28575">
              <a:solidFill>
                <a:srgbClr val="A25100"/>
              </a:solidFill>
              <a:miter lim="800000"/>
              <a:headEnd/>
              <a:tailEnd type="stealth" w="med" len="lg"/>
            </a:ln>
            <a:effectLst/>
          </p:spPr>
          <p:txBody>
            <a:bodyPr wrap="none"/>
            <a:lstStyle/>
            <a:p>
              <a:endParaRPr lang="zh-CN" altLang="en-US"/>
            </a:p>
          </p:txBody>
        </p:sp>
      </p:grpSp>
      <p:sp>
        <p:nvSpPr>
          <p:cNvPr id="1113115" name="Rectangle 27"/>
          <p:cNvSpPr>
            <a:spLocks noChangeArrowheads="1"/>
          </p:cNvSpPr>
          <p:nvPr/>
        </p:nvSpPr>
        <p:spPr bwMode="auto">
          <a:xfrm>
            <a:off x="1042988" y="3644900"/>
            <a:ext cx="3311525" cy="457200"/>
          </a:xfrm>
          <a:prstGeom prst="rect">
            <a:avLst/>
          </a:prstGeom>
          <a:solidFill>
            <a:srgbClr val="FFCC99"/>
          </a:solidFill>
          <a:ln w="9525">
            <a:noFill/>
            <a:miter lim="800000"/>
            <a:headEnd/>
            <a:tailEnd/>
          </a:ln>
          <a:effectLst/>
        </p:spPr>
        <p:txBody>
          <a:bodyPr>
            <a:spAutoFit/>
          </a:bodyPr>
          <a:lstStyle/>
          <a:p>
            <a:pPr algn="ctr"/>
            <a:r>
              <a:rPr lang="en-US" altLang="zh-CN" sz="2400" b="1" i="1">
                <a:solidFill>
                  <a:srgbClr val="783C00"/>
                </a:solidFill>
                <a:ea typeface="宋体" pitchFamily="2" charset="-122"/>
              </a:rPr>
              <a:t>F</a:t>
            </a:r>
            <a:r>
              <a:rPr lang="en-US" altLang="zh-CN" sz="1200" b="1" i="1" baseline="-25000">
                <a:solidFill>
                  <a:srgbClr val="783C00"/>
                </a:solidFill>
                <a:ea typeface="宋体" pitchFamily="2" charset="-122"/>
              </a:rPr>
              <a:t> </a:t>
            </a:r>
            <a:r>
              <a:rPr lang="en-US" altLang="zh-CN" sz="2400" b="1" i="1">
                <a:solidFill>
                  <a:srgbClr val="783C00"/>
                </a:solidFill>
                <a:ea typeface="宋体" pitchFamily="2" charset="-122"/>
              </a:rPr>
              <a:t>(</a:t>
            </a:r>
            <a:r>
              <a:rPr lang="en-US" altLang="zh-CN" sz="1400" b="1" i="1">
                <a:solidFill>
                  <a:srgbClr val="783C00"/>
                </a:solidFill>
                <a:ea typeface="宋体" pitchFamily="2" charset="-122"/>
              </a:rPr>
              <a:t> </a:t>
            </a:r>
            <a:r>
              <a:rPr lang="en-US" altLang="zh-CN" sz="2400" b="1" i="1">
                <a:solidFill>
                  <a:srgbClr val="783C00"/>
                </a:solidFill>
                <a:ea typeface="宋体" pitchFamily="2" charset="-122"/>
              </a:rPr>
              <a:t>x</a:t>
            </a:r>
            <a:r>
              <a:rPr lang="en-US" altLang="zh-CN" sz="1400" b="1" i="1">
                <a:solidFill>
                  <a:srgbClr val="783C00"/>
                </a:solidFill>
                <a:ea typeface="宋体" pitchFamily="2" charset="-122"/>
              </a:rPr>
              <a:t> </a:t>
            </a:r>
            <a:r>
              <a:rPr lang="en-US" altLang="zh-CN" sz="2400" b="1" i="1">
                <a:solidFill>
                  <a:srgbClr val="783C00"/>
                </a:solidFill>
                <a:ea typeface="宋体" pitchFamily="2" charset="-122"/>
              </a:rPr>
              <a:t>)</a:t>
            </a:r>
            <a:r>
              <a:rPr lang="en-US" altLang="zh-CN" sz="2400" b="1" i="1" baseline="-25000">
                <a:solidFill>
                  <a:srgbClr val="783C00"/>
                </a:solidFill>
                <a:ea typeface="宋体" pitchFamily="2" charset="-122"/>
              </a:rPr>
              <a:t> </a:t>
            </a:r>
            <a:r>
              <a:rPr lang="zh-CN" altLang="en-US" sz="2400" b="1" i="1">
                <a:solidFill>
                  <a:srgbClr val="783C00"/>
                </a:solidFill>
                <a:ea typeface="楷体_GB2312" pitchFamily="49" charset="-122"/>
              </a:rPr>
              <a:t>起什么作用？</a:t>
            </a:r>
          </a:p>
        </p:txBody>
      </p:sp>
      <p:sp>
        <p:nvSpPr>
          <p:cNvPr id="1113116" name="Rectangle 28"/>
          <p:cNvSpPr>
            <a:spLocks noChangeArrowheads="1"/>
          </p:cNvSpPr>
          <p:nvPr/>
        </p:nvSpPr>
        <p:spPr bwMode="auto">
          <a:xfrm>
            <a:off x="4500563" y="1628775"/>
            <a:ext cx="719137" cy="457200"/>
          </a:xfrm>
          <a:prstGeom prst="rect">
            <a:avLst/>
          </a:prstGeom>
          <a:noFill/>
          <a:ln w="9525">
            <a:noFill/>
            <a:miter lim="800000"/>
            <a:headEnd/>
            <a:tailEnd/>
          </a:ln>
          <a:effectLst/>
        </p:spPr>
        <p:txBody>
          <a:bodyPr wrap="none">
            <a:spAutoFit/>
          </a:bodyPr>
          <a:lstStyle/>
          <a:p>
            <a:r>
              <a:rPr lang="zh-CN" altLang="en-US" sz="2400" b="1">
                <a:ea typeface="宋体" pitchFamily="2" charset="-122"/>
              </a:rPr>
              <a:t>称   </a:t>
            </a:r>
          </a:p>
        </p:txBody>
      </p:sp>
      <p:graphicFrame>
        <p:nvGraphicFramePr>
          <p:cNvPr id="1113117" name="Object 29"/>
          <p:cNvGraphicFramePr>
            <a:graphicFrameLocks noChangeAspect="1"/>
          </p:cNvGraphicFramePr>
          <p:nvPr/>
        </p:nvGraphicFramePr>
        <p:xfrm>
          <a:off x="3851275" y="4292600"/>
          <a:ext cx="3063875" cy="434975"/>
        </p:xfrm>
        <a:graphic>
          <a:graphicData uri="http://schemas.openxmlformats.org/presentationml/2006/ole">
            <p:oleObj spid="_x0000_s1113117" name="Equation" r:id="rId14" imgW="1688760" imgH="241200" progId="">
              <p:embed/>
            </p:oleObj>
          </a:graphicData>
        </a:graphic>
      </p:graphicFrame>
      <p:graphicFrame>
        <p:nvGraphicFramePr>
          <p:cNvPr id="1113118" name="Object 30"/>
          <p:cNvGraphicFramePr>
            <a:graphicFrameLocks noChangeAspect="1"/>
          </p:cNvGraphicFramePr>
          <p:nvPr/>
        </p:nvGraphicFramePr>
        <p:xfrm>
          <a:off x="2916238" y="4964113"/>
          <a:ext cx="1682750" cy="515937"/>
        </p:xfrm>
        <a:graphic>
          <a:graphicData uri="http://schemas.openxmlformats.org/presentationml/2006/ole">
            <p:oleObj spid="_x0000_s1113118" name="公式" r:id="rId15" imgW="825480" imgH="253800" progId="Equation.3">
              <p:embed/>
            </p:oleObj>
          </a:graphicData>
        </a:graphic>
      </p:graphicFrame>
      <p:graphicFrame>
        <p:nvGraphicFramePr>
          <p:cNvPr id="1113119" name="Object 31"/>
          <p:cNvGraphicFramePr>
            <a:graphicFrameLocks noChangeAspect="1"/>
          </p:cNvGraphicFramePr>
          <p:nvPr/>
        </p:nvGraphicFramePr>
        <p:xfrm>
          <a:off x="6300788" y="4964113"/>
          <a:ext cx="1439862" cy="515937"/>
        </p:xfrm>
        <a:graphic>
          <a:graphicData uri="http://schemas.openxmlformats.org/presentationml/2006/ole">
            <p:oleObj spid="_x0000_s1113119" name="公式" r:id="rId16" imgW="723600" imgH="253800" progId="Equation.3">
              <p:embed/>
            </p:oleObj>
          </a:graphicData>
        </a:graphic>
      </p:graphicFrame>
      <p:sp>
        <p:nvSpPr>
          <p:cNvPr id="1113120" name="AutoShape 32"/>
          <p:cNvSpPr>
            <a:spLocks noChangeArrowheads="1"/>
          </p:cNvSpPr>
          <p:nvPr/>
        </p:nvSpPr>
        <p:spPr bwMode="auto">
          <a:xfrm>
            <a:off x="563563" y="5137150"/>
            <a:ext cx="2232025" cy="576263"/>
          </a:xfrm>
          <a:prstGeom prst="wedgeRectCallout">
            <a:avLst>
              <a:gd name="adj1" fmla="val 34352"/>
              <a:gd name="adj2" fmla="val -143662"/>
            </a:avLst>
          </a:prstGeom>
          <a:solidFill>
            <a:srgbClr val="DDDDDD"/>
          </a:solidFill>
          <a:ln w="9525">
            <a:solidFill>
              <a:srgbClr val="336699"/>
            </a:solidFill>
            <a:miter lim="800000"/>
            <a:headEnd/>
            <a:tailEnd/>
          </a:ln>
          <a:effectLst/>
        </p:spPr>
        <p:txBody>
          <a:bodyPr anchor="ctr"/>
          <a:lstStyle/>
          <a:p>
            <a:pPr algn="ctr">
              <a:lnSpc>
                <a:spcPct val="90000"/>
              </a:lnSpc>
            </a:pPr>
            <a:r>
              <a:rPr lang="zh-CN" altLang="en-US" sz="2000" b="1">
                <a:solidFill>
                  <a:srgbClr val="254B71"/>
                </a:solidFill>
                <a:ea typeface="宋体" pitchFamily="2" charset="-122"/>
              </a:rPr>
              <a:t>随机点落在任意区间</a:t>
            </a:r>
            <a:r>
              <a:rPr lang="en-US" altLang="zh-CN" sz="2000" b="1">
                <a:solidFill>
                  <a:srgbClr val="254B71"/>
                </a:solidFill>
                <a:latin typeface="宋体" pitchFamily="2" charset="-122"/>
                <a:ea typeface="宋体" pitchFamily="2" charset="-122"/>
              </a:rPr>
              <a:t>(</a:t>
            </a:r>
            <a:r>
              <a:rPr lang="en-US" altLang="zh-CN" sz="2000" b="1" i="1">
                <a:solidFill>
                  <a:srgbClr val="254B71"/>
                </a:solidFill>
                <a:ea typeface="宋体" pitchFamily="2" charset="-122"/>
                <a:sym typeface="Symbol" pitchFamily="18" charset="2"/>
              </a:rPr>
              <a:t>a</a:t>
            </a:r>
            <a:r>
              <a:rPr lang="en-US" altLang="zh-CN" sz="2000">
                <a:solidFill>
                  <a:srgbClr val="254B71"/>
                </a:solidFill>
                <a:ea typeface="宋体" pitchFamily="2" charset="-122"/>
              </a:rPr>
              <a:t>,</a:t>
            </a:r>
            <a:r>
              <a:rPr lang="en-US" altLang="zh-CN" sz="2000" b="1">
                <a:solidFill>
                  <a:srgbClr val="254B71"/>
                </a:solidFill>
                <a:ea typeface="宋体" pitchFamily="2" charset="-122"/>
              </a:rPr>
              <a:t> </a:t>
            </a:r>
            <a:r>
              <a:rPr lang="en-US" altLang="zh-CN" sz="2000" b="1" i="1">
                <a:solidFill>
                  <a:srgbClr val="254B71"/>
                </a:solidFill>
                <a:ea typeface="宋体" pitchFamily="2" charset="-122"/>
              </a:rPr>
              <a:t>b</a:t>
            </a:r>
            <a:r>
              <a:rPr lang="en-US" altLang="zh-CN" sz="2000" b="1" i="1" baseline="-25000">
                <a:solidFill>
                  <a:srgbClr val="254B71"/>
                </a:solidFill>
                <a:ea typeface="宋体" pitchFamily="2" charset="-122"/>
              </a:rPr>
              <a:t> </a:t>
            </a:r>
            <a:r>
              <a:rPr lang="en-US" altLang="zh-CN" sz="2000" b="1">
                <a:solidFill>
                  <a:srgbClr val="254B71"/>
                </a:solidFill>
                <a:latin typeface="宋体" pitchFamily="2" charset="-122"/>
                <a:ea typeface="宋体" pitchFamily="2" charset="-122"/>
              </a:rPr>
              <a:t>]</a:t>
            </a:r>
            <a:r>
              <a:rPr lang="zh-CN" altLang="en-US" sz="2000" b="1">
                <a:solidFill>
                  <a:srgbClr val="254B71"/>
                </a:solidFill>
                <a:ea typeface="宋体" pitchFamily="2" charset="-122"/>
              </a:rPr>
              <a:t>的概率</a:t>
            </a:r>
          </a:p>
        </p:txBody>
      </p:sp>
      <p:graphicFrame>
        <p:nvGraphicFramePr>
          <p:cNvPr id="1113121" name="Object 33"/>
          <p:cNvGraphicFramePr>
            <a:graphicFrameLocks noChangeAspect="1"/>
          </p:cNvGraphicFramePr>
          <p:nvPr/>
        </p:nvGraphicFramePr>
        <p:xfrm>
          <a:off x="6788150" y="4291013"/>
          <a:ext cx="1933575" cy="501650"/>
        </p:xfrm>
        <a:graphic>
          <a:graphicData uri="http://schemas.openxmlformats.org/presentationml/2006/ole">
            <p:oleObj spid="_x0000_s1113121" name="公式" r:id="rId17" imgW="977760" imgH="253800" progId="Equation.3">
              <p:embed/>
            </p:oleObj>
          </a:graphicData>
        </a:graphic>
      </p:graphicFrame>
      <p:sp>
        <p:nvSpPr>
          <p:cNvPr id="1113122" name="Rectangle 34"/>
          <p:cNvSpPr>
            <a:spLocks noChangeArrowheads="1"/>
          </p:cNvSpPr>
          <p:nvPr/>
        </p:nvSpPr>
        <p:spPr bwMode="auto">
          <a:xfrm>
            <a:off x="4932363" y="188913"/>
            <a:ext cx="3960812" cy="1296987"/>
          </a:xfrm>
          <a:prstGeom prst="rect">
            <a:avLst/>
          </a:prstGeom>
          <a:solidFill>
            <a:srgbClr val="CCFF99"/>
          </a:solidFill>
          <a:ln w="9525">
            <a:solidFill>
              <a:srgbClr val="006600"/>
            </a:solidFill>
            <a:miter lim="800000"/>
            <a:headEnd/>
            <a:tailEnd/>
          </a:ln>
          <a:effectLst/>
        </p:spPr>
        <p:txBody>
          <a:bodyPr wrap="none" anchor="ctr"/>
          <a:lstStyle/>
          <a:p>
            <a:pPr algn="ctr">
              <a:lnSpc>
                <a:spcPct val="110000"/>
              </a:lnSpc>
            </a:pPr>
            <a:r>
              <a:rPr lang="zh-CN" altLang="en-US" sz="2000" b="1" dirty="0">
                <a:solidFill>
                  <a:srgbClr val="005800"/>
                </a:solidFill>
                <a:latin typeface="楷体_GB2312" pitchFamily="49" charset="-122"/>
                <a:ea typeface="楷体_GB2312" pitchFamily="49" charset="-122"/>
              </a:rPr>
              <a:t>分布函数是一个普通的函数</a:t>
            </a:r>
            <a:r>
              <a:rPr lang="en-US" altLang="zh-CN" sz="2000" b="1" dirty="0">
                <a:solidFill>
                  <a:srgbClr val="005800"/>
                </a:solidFill>
                <a:latin typeface="楷体_GB2312" pitchFamily="49" charset="-122"/>
                <a:ea typeface="楷体_GB2312" pitchFamily="49" charset="-122"/>
              </a:rPr>
              <a:t>,</a:t>
            </a:r>
          </a:p>
          <a:p>
            <a:pPr algn="ctr">
              <a:lnSpc>
                <a:spcPct val="110000"/>
              </a:lnSpc>
            </a:pPr>
            <a:r>
              <a:rPr lang="zh-CN" altLang="en-US" sz="2000" b="1" dirty="0">
                <a:solidFill>
                  <a:srgbClr val="005800"/>
                </a:solidFill>
                <a:latin typeface="楷体_GB2312" pitchFamily="49" charset="-122"/>
                <a:ea typeface="楷体_GB2312" pitchFamily="49" charset="-122"/>
              </a:rPr>
              <a:t>通过它</a:t>
            </a:r>
            <a:r>
              <a:rPr lang="en-US" altLang="zh-CN" sz="2000" b="1" dirty="0">
                <a:solidFill>
                  <a:srgbClr val="005800"/>
                </a:solidFill>
                <a:latin typeface="楷体_GB2312" pitchFamily="49" charset="-122"/>
                <a:ea typeface="楷体_GB2312" pitchFamily="49" charset="-122"/>
              </a:rPr>
              <a:t>, </a:t>
            </a:r>
            <a:r>
              <a:rPr lang="zh-CN" altLang="en-US" sz="2000" b="1" dirty="0">
                <a:solidFill>
                  <a:srgbClr val="005800"/>
                </a:solidFill>
                <a:latin typeface="楷体_GB2312" pitchFamily="49" charset="-122"/>
                <a:ea typeface="楷体_GB2312" pitchFamily="49" charset="-122"/>
              </a:rPr>
              <a:t>我们就可以用分析的</a:t>
            </a:r>
          </a:p>
          <a:p>
            <a:pPr algn="ctr">
              <a:lnSpc>
                <a:spcPct val="110000"/>
              </a:lnSpc>
            </a:pPr>
            <a:r>
              <a:rPr lang="zh-CN" altLang="en-US" sz="2000" b="1" dirty="0">
                <a:solidFill>
                  <a:srgbClr val="005800"/>
                </a:solidFill>
                <a:latin typeface="楷体_GB2312" pitchFamily="49" charset="-122"/>
                <a:ea typeface="楷体_GB2312" pitchFamily="49" charset="-122"/>
              </a:rPr>
              <a:t>工具来研究随机变量的取值规律 </a:t>
            </a:r>
            <a:endParaRPr lang="en-US" altLang="zh-CN" sz="2000" b="1" dirty="0">
              <a:solidFill>
                <a:srgbClr val="005800"/>
              </a:solidFill>
              <a:latin typeface="楷体_GB2312" pitchFamily="49" charset="-122"/>
              <a:ea typeface="楷体_GB2312" pitchFamily="49" charset="-122"/>
            </a:endParaRPr>
          </a:p>
        </p:txBody>
      </p:sp>
      <p:graphicFrame>
        <p:nvGraphicFramePr>
          <p:cNvPr id="1113123" name="Object 35"/>
          <p:cNvGraphicFramePr>
            <a:graphicFrameLocks noChangeAspect="1"/>
          </p:cNvGraphicFramePr>
          <p:nvPr/>
        </p:nvGraphicFramePr>
        <p:xfrm>
          <a:off x="1692275" y="2062163"/>
          <a:ext cx="1073150" cy="420687"/>
        </p:xfrm>
        <a:graphic>
          <a:graphicData uri="http://schemas.openxmlformats.org/presentationml/2006/ole">
            <p:oleObj spid="_x0000_s1113123" name="公式" r:id="rId18" imgW="495000" imgH="203040" progId="Equation.3">
              <p:embed/>
            </p:oleObj>
          </a:graphicData>
        </a:graphic>
      </p:graphicFrame>
      <p:sp>
        <p:nvSpPr>
          <p:cNvPr id="1113127" name="Text Box 39"/>
          <p:cNvSpPr txBox="1">
            <a:spLocks noChangeArrowheads="1"/>
          </p:cNvSpPr>
          <p:nvPr/>
        </p:nvSpPr>
        <p:spPr bwMode="auto">
          <a:xfrm>
            <a:off x="1187450" y="5876925"/>
            <a:ext cx="7705725" cy="668338"/>
          </a:xfrm>
          <a:prstGeom prst="rect">
            <a:avLst/>
          </a:prstGeom>
          <a:noFill/>
          <a:ln w="9525">
            <a:noFill/>
            <a:miter lim="800000"/>
            <a:headEnd/>
            <a:tailEnd/>
          </a:ln>
          <a:effectLst/>
        </p:spPr>
        <p:txBody>
          <a:bodyPr tIns="0" bIns="10800" anchor="ctr">
            <a:spAutoFit/>
          </a:bodyPr>
          <a:lstStyle/>
          <a:p>
            <a:pPr>
              <a:lnSpc>
                <a:spcPct val="90000"/>
              </a:lnSpc>
            </a:pPr>
            <a:r>
              <a:rPr lang="zh-CN" altLang="en-US" sz="2400" b="1">
                <a:ea typeface="宋体" pitchFamily="2" charset="-122"/>
              </a:rPr>
              <a:t>        分布函数是对各类随机变量</a:t>
            </a:r>
            <a:r>
              <a:rPr lang="zh-CN" altLang="zh-CN" sz="2400" b="1">
                <a:ea typeface="宋体" pitchFamily="2" charset="-122"/>
              </a:rPr>
              <a:t>以及其</a:t>
            </a:r>
            <a:r>
              <a:rPr lang="zh-CN" altLang="en-US" sz="2400" b="1">
                <a:ea typeface="宋体" pitchFamily="2" charset="-122"/>
              </a:rPr>
              <a:t>概率问题的一个</a:t>
            </a:r>
            <a:r>
              <a:rPr lang="zh-CN" altLang="en-US" sz="2400" b="1">
                <a:solidFill>
                  <a:srgbClr val="0000CC"/>
                </a:solidFill>
                <a:ea typeface="宋体" pitchFamily="2" charset="-122"/>
              </a:rPr>
              <a:t>统一的</a:t>
            </a:r>
            <a:r>
              <a:rPr lang="zh-CN" altLang="en-US" sz="2400" b="1">
                <a:ea typeface="宋体" pitchFamily="2" charset="-122"/>
              </a:rPr>
              <a:t>描述方法</a:t>
            </a:r>
            <a:r>
              <a:rPr lang="en-US" altLang="zh-CN" sz="2400" b="1">
                <a:ea typeface="宋体" pitchFamily="2" charset="-122"/>
              </a:rPr>
              <a:t>.</a:t>
            </a:r>
          </a:p>
        </p:txBody>
      </p:sp>
      <p:sp>
        <p:nvSpPr>
          <p:cNvPr id="1113129" name="Text Box 41"/>
          <p:cNvSpPr txBox="1">
            <a:spLocks noChangeArrowheads="1"/>
          </p:cNvSpPr>
          <p:nvPr/>
        </p:nvSpPr>
        <p:spPr bwMode="auto">
          <a:xfrm>
            <a:off x="2068513" y="4291013"/>
            <a:ext cx="3887787" cy="457200"/>
          </a:xfrm>
          <a:prstGeom prst="rect">
            <a:avLst/>
          </a:prstGeom>
          <a:noFill/>
          <a:ln w="9525">
            <a:noFill/>
            <a:miter lim="800000"/>
            <a:headEnd/>
            <a:tailEnd/>
          </a:ln>
          <a:effectLst/>
        </p:spPr>
        <p:txBody>
          <a:bodyPr wrap="none">
            <a:spAutoFit/>
          </a:bodyPr>
          <a:lstStyle/>
          <a:p>
            <a:r>
              <a:rPr lang="en-US" altLang="zh-CN" sz="2400" b="1" i="1">
                <a:solidFill>
                  <a:srgbClr val="0000CC"/>
                </a:solidFill>
                <a:ea typeface="宋体" pitchFamily="2" charset="-122"/>
              </a:rPr>
              <a:t>P   </a:t>
            </a:r>
            <a:r>
              <a:rPr lang="en-US" altLang="zh-CN" sz="2000" b="1" i="1">
                <a:solidFill>
                  <a:srgbClr val="0000CC"/>
                </a:solidFill>
                <a:ea typeface="宋体" pitchFamily="2" charset="-122"/>
              </a:rPr>
              <a:t> </a:t>
            </a:r>
            <a:r>
              <a:rPr lang="en-US" altLang="zh-CN" sz="2400" b="1" i="1">
                <a:solidFill>
                  <a:srgbClr val="0000CC"/>
                </a:solidFill>
                <a:ea typeface="宋体" pitchFamily="2" charset="-122"/>
              </a:rPr>
              <a:t>                   </a:t>
            </a:r>
            <a:r>
              <a:rPr lang="en-US" altLang="zh-CN" sz="700" b="1" i="1">
                <a:solidFill>
                  <a:srgbClr val="0000CC"/>
                </a:solidFill>
                <a:ea typeface="宋体" pitchFamily="2" charset="-122"/>
              </a:rPr>
              <a:t> </a:t>
            </a:r>
            <a:r>
              <a:rPr lang="en-US" altLang="zh-CN" sz="1600" b="1" i="1">
                <a:solidFill>
                  <a:srgbClr val="0000CC"/>
                </a:solidFill>
                <a:ea typeface="宋体" pitchFamily="2" charset="-122"/>
              </a:rPr>
              <a:t> </a:t>
            </a:r>
            <a:r>
              <a:rPr lang="en-US" altLang="zh-CN" sz="2400" b="1" i="1">
                <a:solidFill>
                  <a:srgbClr val="0000CC"/>
                </a:solidFill>
                <a:ea typeface="宋体" pitchFamily="2" charset="-122"/>
              </a:rPr>
              <a:t>P                </a:t>
            </a:r>
            <a:r>
              <a:rPr lang="en-US" altLang="zh-CN" sz="1200" b="1" i="1">
                <a:solidFill>
                  <a:srgbClr val="0000CC"/>
                </a:solidFill>
                <a:ea typeface="宋体" pitchFamily="2" charset="-122"/>
              </a:rPr>
              <a:t> </a:t>
            </a:r>
            <a:r>
              <a:rPr lang="en-US" altLang="zh-CN" sz="2400" b="1" i="1">
                <a:solidFill>
                  <a:srgbClr val="0000CC"/>
                </a:solidFill>
                <a:ea typeface="宋体" pitchFamily="2" charset="-122"/>
              </a:rPr>
              <a:t>P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113097"/>
                                        </p:tgtEl>
                                        <p:attrNameLst>
                                          <p:attrName>style.visibility</p:attrName>
                                        </p:attrNameLst>
                                      </p:cBhvr>
                                      <p:to>
                                        <p:strVal val="visible"/>
                                      </p:to>
                                    </p:set>
                                    <p:anim calcmode="lin" valueType="num">
                                      <p:cBhvr>
                                        <p:cTn id="7" dur="500" fill="hold"/>
                                        <p:tgtEl>
                                          <p:spTgt spid="1113097"/>
                                        </p:tgtEl>
                                        <p:attrNameLst>
                                          <p:attrName>ppt_w</p:attrName>
                                        </p:attrNameLst>
                                      </p:cBhvr>
                                      <p:tavLst>
                                        <p:tav tm="0">
                                          <p:val>
                                            <p:strVal val="2/3*#ppt_w"/>
                                          </p:val>
                                        </p:tav>
                                        <p:tav tm="100000">
                                          <p:val>
                                            <p:strVal val="#ppt_w"/>
                                          </p:val>
                                        </p:tav>
                                      </p:tavLst>
                                    </p:anim>
                                    <p:anim calcmode="lin" valueType="num">
                                      <p:cBhvr>
                                        <p:cTn id="8" dur="500" fill="hold"/>
                                        <p:tgtEl>
                                          <p:spTgt spid="1113097"/>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1113100"/>
                                        </p:tgtEl>
                                        <p:attrNameLst>
                                          <p:attrName>style.visibility</p:attrName>
                                        </p:attrNameLst>
                                      </p:cBhvr>
                                      <p:to>
                                        <p:strVal val="visible"/>
                                      </p:to>
                                    </p:set>
                                    <p:animEffect transition="in" filter="blinds(vertical)">
                                      <p:cBhvr>
                                        <p:cTn id="13" dur="500"/>
                                        <p:tgtEl>
                                          <p:spTgt spid="111310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nodeType="clickEffect">
                                  <p:stCondLst>
                                    <p:cond delay="0"/>
                                  </p:stCondLst>
                                  <p:childTnLst>
                                    <p:set>
                                      <p:cBhvr>
                                        <p:cTn id="17" dur="1" fill="hold">
                                          <p:stCondLst>
                                            <p:cond delay="0"/>
                                          </p:stCondLst>
                                        </p:cTn>
                                        <p:tgtEl>
                                          <p:spTgt spid="1113101"/>
                                        </p:tgtEl>
                                        <p:attrNameLst>
                                          <p:attrName>style.visibility</p:attrName>
                                        </p:attrNameLst>
                                      </p:cBhvr>
                                      <p:to>
                                        <p:strVal val="visible"/>
                                      </p:to>
                                    </p:set>
                                    <p:animEffect transition="in" filter="blinds(vertical)">
                                      <p:cBhvr>
                                        <p:cTn id="18" dur="500"/>
                                        <p:tgtEl>
                                          <p:spTgt spid="1113101"/>
                                        </p:tgtEl>
                                      </p:cBhvr>
                                    </p:animEffect>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1113102"/>
                                        </p:tgtEl>
                                        <p:attrNameLst>
                                          <p:attrName>style.visibility</p:attrName>
                                        </p:attrNameLst>
                                      </p:cBhvr>
                                      <p:to>
                                        <p:strVal val="visible"/>
                                      </p:to>
                                    </p:set>
                                    <p:animEffect transition="in" filter="dissolve">
                                      <p:cBhvr>
                                        <p:cTn id="22" dur="500"/>
                                        <p:tgtEl>
                                          <p:spTgt spid="111310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1113116"/>
                                        </p:tgtEl>
                                        <p:attrNameLst>
                                          <p:attrName>style.visibility</p:attrName>
                                        </p:attrNameLst>
                                      </p:cBhvr>
                                      <p:to>
                                        <p:strVal val="visible"/>
                                      </p:to>
                                    </p:set>
                                    <p:anim calcmode="lin" valueType="num">
                                      <p:cBhvr additive="base">
                                        <p:cTn id="27" dur="500" fill="hold"/>
                                        <p:tgtEl>
                                          <p:spTgt spid="1113116"/>
                                        </p:tgtEl>
                                        <p:attrNameLst>
                                          <p:attrName>ppt_x</p:attrName>
                                        </p:attrNameLst>
                                      </p:cBhvr>
                                      <p:tavLst>
                                        <p:tav tm="0">
                                          <p:val>
                                            <p:strVal val="1+#ppt_w/2"/>
                                          </p:val>
                                        </p:tav>
                                        <p:tav tm="100000">
                                          <p:val>
                                            <p:strVal val="#ppt_x"/>
                                          </p:val>
                                        </p:tav>
                                      </p:tavLst>
                                    </p:anim>
                                    <p:anim calcmode="lin" valueType="num">
                                      <p:cBhvr additive="base">
                                        <p:cTn id="28" dur="500" fill="hold"/>
                                        <p:tgtEl>
                                          <p:spTgt spid="1113116"/>
                                        </p:tgtEl>
                                        <p:attrNameLst>
                                          <p:attrName>ppt_y</p:attrName>
                                        </p:attrNameLst>
                                      </p:cBhvr>
                                      <p:tavLst>
                                        <p:tav tm="0">
                                          <p:val>
                                            <p:strVal val="0-#ppt_h/2"/>
                                          </p:val>
                                        </p:tav>
                                        <p:tav tm="100000">
                                          <p:val>
                                            <p:strVal val="#ppt_y"/>
                                          </p:val>
                                        </p:tav>
                                      </p:tavLst>
                                    </p:anim>
                                  </p:childTnLst>
                                </p:cTn>
                              </p:par>
                            </p:childTnLst>
                          </p:cTn>
                        </p:par>
                        <p:par>
                          <p:cTn id="29" fill="hold">
                            <p:stCondLst>
                              <p:cond delay="500"/>
                            </p:stCondLst>
                            <p:childTnLst>
                              <p:par>
                                <p:cTn id="30" presetID="3" presetClass="entr" presetSubtype="5" fill="hold" nodeType="afterEffect">
                                  <p:stCondLst>
                                    <p:cond delay="0"/>
                                  </p:stCondLst>
                                  <p:childTnLst>
                                    <p:set>
                                      <p:cBhvr>
                                        <p:cTn id="31" dur="1" fill="hold">
                                          <p:stCondLst>
                                            <p:cond delay="0"/>
                                          </p:stCondLst>
                                        </p:cTn>
                                        <p:tgtEl>
                                          <p:spTgt spid="1113123"/>
                                        </p:tgtEl>
                                        <p:attrNameLst>
                                          <p:attrName>style.visibility</p:attrName>
                                        </p:attrNameLst>
                                      </p:cBhvr>
                                      <p:to>
                                        <p:strVal val="visible"/>
                                      </p:to>
                                    </p:set>
                                    <p:animEffect transition="in" filter="blinds(vertical)">
                                      <p:cBhvr>
                                        <p:cTn id="32" dur="500"/>
                                        <p:tgtEl>
                                          <p:spTgt spid="1113123"/>
                                        </p:tgtEl>
                                      </p:cBhvr>
                                    </p:animEffect>
                                  </p:childTnLst>
                                </p:cTn>
                              </p:par>
                            </p:childTnLst>
                          </p:cTn>
                        </p:par>
                        <p:par>
                          <p:cTn id="33" fill="hold">
                            <p:stCondLst>
                              <p:cond delay="1000"/>
                            </p:stCondLst>
                            <p:childTnLst>
                              <p:par>
                                <p:cTn id="34" presetID="53" presetClass="entr" presetSubtype="0" fill="hold" grpId="0" nodeType="afterEffect">
                                  <p:stCondLst>
                                    <p:cond delay="0"/>
                                  </p:stCondLst>
                                  <p:childTnLst>
                                    <p:set>
                                      <p:cBhvr>
                                        <p:cTn id="35" dur="1" fill="hold">
                                          <p:stCondLst>
                                            <p:cond delay="0"/>
                                          </p:stCondLst>
                                        </p:cTn>
                                        <p:tgtEl>
                                          <p:spTgt spid="1113103"/>
                                        </p:tgtEl>
                                        <p:attrNameLst>
                                          <p:attrName>style.visibility</p:attrName>
                                        </p:attrNameLst>
                                      </p:cBhvr>
                                      <p:to>
                                        <p:strVal val="visible"/>
                                      </p:to>
                                    </p:set>
                                    <p:anim calcmode="lin" valueType="num">
                                      <p:cBhvr>
                                        <p:cTn id="36" dur="500" fill="hold"/>
                                        <p:tgtEl>
                                          <p:spTgt spid="1113103"/>
                                        </p:tgtEl>
                                        <p:attrNameLst>
                                          <p:attrName>ppt_w</p:attrName>
                                        </p:attrNameLst>
                                      </p:cBhvr>
                                      <p:tavLst>
                                        <p:tav tm="0">
                                          <p:val>
                                            <p:fltVal val="0"/>
                                          </p:val>
                                        </p:tav>
                                        <p:tav tm="100000">
                                          <p:val>
                                            <p:strVal val="#ppt_w"/>
                                          </p:val>
                                        </p:tav>
                                      </p:tavLst>
                                    </p:anim>
                                    <p:anim calcmode="lin" valueType="num">
                                      <p:cBhvr>
                                        <p:cTn id="37" dur="500" fill="hold"/>
                                        <p:tgtEl>
                                          <p:spTgt spid="1113103"/>
                                        </p:tgtEl>
                                        <p:attrNameLst>
                                          <p:attrName>ppt_h</p:attrName>
                                        </p:attrNameLst>
                                      </p:cBhvr>
                                      <p:tavLst>
                                        <p:tav tm="0">
                                          <p:val>
                                            <p:fltVal val="0"/>
                                          </p:val>
                                        </p:tav>
                                        <p:tav tm="100000">
                                          <p:val>
                                            <p:strVal val="#ppt_h"/>
                                          </p:val>
                                        </p:tav>
                                      </p:tavLst>
                                    </p:anim>
                                    <p:animEffect transition="in" filter="fade">
                                      <p:cBhvr>
                                        <p:cTn id="38" dur="500"/>
                                        <p:tgtEl>
                                          <p:spTgt spid="1113103"/>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6" fill="hold" nodeType="clickEffect">
                                  <p:stCondLst>
                                    <p:cond delay="0"/>
                                  </p:stCondLst>
                                  <p:childTnLst>
                                    <p:set>
                                      <p:cBhvr>
                                        <p:cTn id="42" dur="1" fill="hold">
                                          <p:stCondLst>
                                            <p:cond delay="0"/>
                                          </p:stCondLst>
                                        </p:cTn>
                                        <p:tgtEl>
                                          <p:spTgt spid="1113095"/>
                                        </p:tgtEl>
                                        <p:attrNameLst>
                                          <p:attrName>style.visibility</p:attrName>
                                        </p:attrNameLst>
                                      </p:cBhvr>
                                      <p:to>
                                        <p:strVal val="visible"/>
                                      </p:to>
                                    </p:set>
                                    <p:animEffect transition="in" filter="barn(inHorizontal)">
                                      <p:cBhvr>
                                        <p:cTn id="43" dur="500"/>
                                        <p:tgtEl>
                                          <p:spTgt spid="1113095"/>
                                        </p:tgtEl>
                                      </p:cBhvr>
                                    </p:animEffect>
                                  </p:childTnLst>
                                </p:cTn>
                              </p:par>
                            </p:childTnLst>
                          </p:cTn>
                        </p:par>
                        <p:par>
                          <p:cTn id="44" fill="hold">
                            <p:stCondLst>
                              <p:cond delay="500"/>
                            </p:stCondLst>
                            <p:childTnLst>
                              <p:par>
                                <p:cTn id="45" presetID="4" presetClass="entr" presetSubtype="32" fill="hold" nodeType="afterEffect">
                                  <p:stCondLst>
                                    <p:cond delay="0"/>
                                  </p:stCondLst>
                                  <p:childTnLst>
                                    <p:set>
                                      <p:cBhvr>
                                        <p:cTn id="46" dur="1" fill="hold">
                                          <p:stCondLst>
                                            <p:cond delay="0"/>
                                          </p:stCondLst>
                                        </p:cTn>
                                        <p:tgtEl>
                                          <p:spTgt spid="1113109"/>
                                        </p:tgtEl>
                                        <p:attrNameLst>
                                          <p:attrName>style.visibility</p:attrName>
                                        </p:attrNameLst>
                                      </p:cBhvr>
                                      <p:to>
                                        <p:strVal val="visible"/>
                                      </p:to>
                                    </p:set>
                                    <p:animEffect transition="in" filter="box(out)">
                                      <p:cBhvr>
                                        <p:cTn id="47" dur="500"/>
                                        <p:tgtEl>
                                          <p:spTgt spid="111310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13115"/>
                                        </p:tgtEl>
                                        <p:attrNameLst>
                                          <p:attrName>style.visibility</p:attrName>
                                        </p:attrNameLst>
                                      </p:cBhvr>
                                      <p:to>
                                        <p:strVal val="visible"/>
                                      </p:to>
                                    </p:set>
                                    <p:animEffect transition="in" filter="wipe(left)">
                                      <p:cBhvr>
                                        <p:cTn id="52" dur="2000"/>
                                        <p:tgtEl>
                                          <p:spTgt spid="1113115"/>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2" fill="hold" nodeType="clickEffect">
                                  <p:stCondLst>
                                    <p:cond delay="0"/>
                                  </p:stCondLst>
                                  <p:childTnLst>
                                    <p:set>
                                      <p:cBhvr>
                                        <p:cTn id="56" dur="1" fill="hold">
                                          <p:stCondLst>
                                            <p:cond delay="0"/>
                                          </p:stCondLst>
                                        </p:cTn>
                                        <p:tgtEl>
                                          <p:spTgt spid="1113106"/>
                                        </p:tgtEl>
                                        <p:attrNameLst>
                                          <p:attrName>style.visibility</p:attrName>
                                        </p:attrNameLst>
                                      </p:cBhvr>
                                      <p:to>
                                        <p:strVal val="visible"/>
                                      </p:to>
                                    </p:set>
                                    <p:animEffect transition="in" filter="slide(fromRight)">
                                      <p:cBhvr>
                                        <p:cTn id="57" dur="1000"/>
                                        <p:tgtEl>
                                          <p:spTgt spid="1113106"/>
                                        </p:tgtEl>
                                      </p:cBhvr>
                                    </p:animEffect>
                                  </p:childTnLst>
                                </p:cTn>
                              </p:par>
                            </p:childTnLst>
                          </p:cTn>
                        </p:par>
                        <p:par>
                          <p:cTn id="58" fill="hold">
                            <p:stCondLst>
                              <p:cond delay="1000"/>
                            </p:stCondLst>
                            <p:childTnLst>
                              <p:par>
                                <p:cTn id="59" presetID="16" presetClass="entr" presetSubtype="26" fill="hold" grpId="0" nodeType="afterEffect">
                                  <p:stCondLst>
                                    <p:cond delay="500"/>
                                  </p:stCondLst>
                                  <p:childTnLst>
                                    <p:set>
                                      <p:cBhvr>
                                        <p:cTn id="60" dur="1" fill="hold">
                                          <p:stCondLst>
                                            <p:cond delay="0"/>
                                          </p:stCondLst>
                                        </p:cTn>
                                        <p:tgtEl>
                                          <p:spTgt spid="1113120"/>
                                        </p:tgtEl>
                                        <p:attrNameLst>
                                          <p:attrName>style.visibility</p:attrName>
                                        </p:attrNameLst>
                                      </p:cBhvr>
                                      <p:to>
                                        <p:strVal val="visible"/>
                                      </p:to>
                                    </p:set>
                                    <p:animEffect transition="in" filter="barn(inHorizontal)">
                                      <p:cBhvr>
                                        <p:cTn id="61" dur="1000"/>
                                        <p:tgtEl>
                                          <p:spTgt spid="111312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113117"/>
                                        </p:tgtEl>
                                        <p:attrNameLst>
                                          <p:attrName>style.visibility</p:attrName>
                                        </p:attrNameLst>
                                      </p:cBhvr>
                                      <p:to>
                                        <p:strVal val="visible"/>
                                      </p:to>
                                    </p:set>
                                    <p:animEffect transition="in" filter="wipe(left)">
                                      <p:cBhvr>
                                        <p:cTn id="66" dur="2000"/>
                                        <p:tgtEl>
                                          <p:spTgt spid="1113117"/>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1" fill="hold" grpId="0" nodeType="clickEffect">
                                  <p:stCondLst>
                                    <p:cond delay="0"/>
                                  </p:stCondLst>
                                  <p:childTnLst>
                                    <p:set>
                                      <p:cBhvr>
                                        <p:cTn id="70" dur="1" fill="hold">
                                          <p:stCondLst>
                                            <p:cond delay="0"/>
                                          </p:stCondLst>
                                        </p:cTn>
                                        <p:tgtEl>
                                          <p:spTgt spid="1113129"/>
                                        </p:tgtEl>
                                        <p:attrNameLst>
                                          <p:attrName>style.visibility</p:attrName>
                                        </p:attrNameLst>
                                      </p:cBhvr>
                                      <p:to>
                                        <p:strVal val="visible"/>
                                      </p:to>
                                    </p:set>
                                    <p:animEffect transition="in" filter="slide(fromTop)">
                                      <p:cBhvr>
                                        <p:cTn id="71" dur="1000"/>
                                        <p:tgtEl>
                                          <p:spTgt spid="1113129"/>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1113121"/>
                                        </p:tgtEl>
                                        <p:attrNameLst>
                                          <p:attrName>style.visibility</p:attrName>
                                        </p:attrNameLst>
                                      </p:cBhvr>
                                      <p:to>
                                        <p:strVal val="visible"/>
                                      </p:to>
                                    </p:set>
                                    <p:animEffect transition="in" filter="barn(inVertical)">
                                      <p:cBhvr>
                                        <p:cTn id="76" dur="500"/>
                                        <p:tgtEl>
                                          <p:spTgt spid="1113121"/>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nodeType="clickEffect">
                                  <p:stCondLst>
                                    <p:cond delay="0"/>
                                  </p:stCondLst>
                                  <p:childTnLst>
                                    <p:set>
                                      <p:cBhvr>
                                        <p:cTn id="80" dur="1" fill="hold">
                                          <p:stCondLst>
                                            <p:cond delay="0"/>
                                          </p:stCondLst>
                                        </p:cTn>
                                        <p:tgtEl>
                                          <p:spTgt spid="1113118"/>
                                        </p:tgtEl>
                                        <p:attrNameLst>
                                          <p:attrName>style.visibility</p:attrName>
                                        </p:attrNameLst>
                                      </p:cBhvr>
                                      <p:to>
                                        <p:strVal val="visible"/>
                                      </p:to>
                                    </p:set>
                                    <p:animEffect transition="in" filter="box(in)">
                                      <p:cBhvr>
                                        <p:cTn id="81" dur="500"/>
                                        <p:tgtEl>
                                          <p:spTgt spid="111311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113094"/>
                                        </p:tgtEl>
                                        <p:attrNameLst>
                                          <p:attrName>style.visibility</p:attrName>
                                        </p:attrNameLst>
                                      </p:cBhvr>
                                      <p:to>
                                        <p:strVal val="visible"/>
                                      </p:to>
                                    </p:set>
                                    <p:animEffect transition="in" filter="wipe(left)">
                                      <p:cBhvr>
                                        <p:cTn id="86" dur="500"/>
                                        <p:tgtEl>
                                          <p:spTgt spid="1113094"/>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2" fill="hold" nodeType="clickEffect">
                                  <p:stCondLst>
                                    <p:cond delay="0"/>
                                  </p:stCondLst>
                                  <p:childTnLst>
                                    <p:set>
                                      <p:cBhvr>
                                        <p:cTn id="90" dur="1" fill="hold">
                                          <p:stCondLst>
                                            <p:cond delay="0"/>
                                          </p:stCondLst>
                                        </p:cTn>
                                        <p:tgtEl>
                                          <p:spTgt spid="1113119"/>
                                        </p:tgtEl>
                                        <p:attrNameLst>
                                          <p:attrName>style.visibility</p:attrName>
                                        </p:attrNameLst>
                                      </p:cBhvr>
                                      <p:to>
                                        <p:strVal val="visible"/>
                                      </p:to>
                                    </p:set>
                                    <p:animEffect transition="in" filter="slide(fromRight)">
                                      <p:cBhvr>
                                        <p:cTn id="91" dur="500"/>
                                        <p:tgtEl>
                                          <p:spTgt spid="1113119"/>
                                        </p:tgtEl>
                                      </p:cBhvr>
                                    </p:animEffect>
                                  </p:childTnLst>
                                </p:cTn>
                              </p:par>
                            </p:childTnLst>
                          </p:cTn>
                        </p:par>
                      </p:childTnLst>
                    </p:cTn>
                  </p:par>
                  <p:par>
                    <p:cTn id="92" fill="hold">
                      <p:stCondLst>
                        <p:cond delay="indefinite"/>
                      </p:stCondLst>
                      <p:childTnLst>
                        <p:par>
                          <p:cTn id="93" fill="hold">
                            <p:stCondLst>
                              <p:cond delay="0"/>
                            </p:stCondLst>
                            <p:childTnLst>
                              <p:par>
                                <p:cTn id="94" presetID="55" presetClass="entr" presetSubtype="0" fill="hold" grpId="0" nodeType="clickEffect">
                                  <p:stCondLst>
                                    <p:cond delay="0"/>
                                  </p:stCondLst>
                                  <p:childTnLst>
                                    <p:set>
                                      <p:cBhvr>
                                        <p:cTn id="95" dur="1" fill="hold">
                                          <p:stCondLst>
                                            <p:cond delay="0"/>
                                          </p:stCondLst>
                                        </p:cTn>
                                        <p:tgtEl>
                                          <p:spTgt spid="1113093"/>
                                        </p:tgtEl>
                                        <p:attrNameLst>
                                          <p:attrName>style.visibility</p:attrName>
                                        </p:attrNameLst>
                                      </p:cBhvr>
                                      <p:to>
                                        <p:strVal val="visible"/>
                                      </p:to>
                                    </p:set>
                                    <p:anim calcmode="lin" valueType="num">
                                      <p:cBhvr>
                                        <p:cTn id="96" dur="2000" fill="hold"/>
                                        <p:tgtEl>
                                          <p:spTgt spid="1113093"/>
                                        </p:tgtEl>
                                        <p:attrNameLst>
                                          <p:attrName>ppt_w</p:attrName>
                                        </p:attrNameLst>
                                      </p:cBhvr>
                                      <p:tavLst>
                                        <p:tav tm="0">
                                          <p:val>
                                            <p:strVal val="#ppt_w*0.70"/>
                                          </p:val>
                                        </p:tav>
                                        <p:tav tm="100000">
                                          <p:val>
                                            <p:strVal val="#ppt_w"/>
                                          </p:val>
                                        </p:tav>
                                      </p:tavLst>
                                    </p:anim>
                                    <p:anim calcmode="lin" valueType="num">
                                      <p:cBhvr>
                                        <p:cTn id="97" dur="2000" fill="hold"/>
                                        <p:tgtEl>
                                          <p:spTgt spid="1113093"/>
                                        </p:tgtEl>
                                        <p:attrNameLst>
                                          <p:attrName>ppt_h</p:attrName>
                                        </p:attrNameLst>
                                      </p:cBhvr>
                                      <p:tavLst>
                                        <p:tav tm="0">
                                          <p:val>
                                            <p:strVal val="#ppt_h"/>
                                          </p:val>
                                        </p:tav>
                                        <p:tav tm="100000">
                                          <p:val>
                                            <p:strVal val="#ppt_h"/>
                                          </p:val>
                                        </p:tav>
                                      </p:tavLst>
                                    </p:anim>
                                    <p:animEffect transition="in" filter="fade">
                                      <p:cBhvr>
                                        <p:cTn id="98" dur="2000"/>
                                        <p:tgtEl>
                                          <p:spTgt spid="1113093"/>
                                        </p:tgtEl>
                                      </p:cBhvr>
                                    </p:animEffect>
                                  </p:childTnLst>
                                </p:cTn>
                              </p:par>
                              <p:par>
                                <p:cTn id="99" presetID="55" presetClass="entr" presetSubtype="0" fill="hold" grpId="0" nodeType="withEffect">
                                  <p:stCondLst>
                                    <p:cond delay="0"/>
                                  </p:stCondLst>
                                  <p:childTnLst>
                                    <p:set>
                                      <p:cBhvr>
                                        <p:cTn id="100" dur="1" fill="hold">
                                          <p:stCondLst>
                                            <p:cond delay="0"/>
                                          </p:stCondLst>
                                        </p:cTn>
                                        <p:tgtEl>
                                          <p:spTgt spid="1113092"/>
                                        </p:tgtEl>
                                        <p:attrNameLst>
                                          <p:attrName>style.visibility</p:attrName>
                                        </p:attrNameLst>
                                      </p:cBhvr>
                                      <p:to>
                                        <p:strVal val="visible"/>
                                      </p:to>
                                    </p:set>
                                    <p:anim calcmode="lin" valueType="num">
                                      <p:cBhvr>
                                        <p:cTn id="101" dur="2000" fill="hold"/>
                                        <p:tgtEl>
                                          <p:spTgt spid="1113092"/>
                                        </p:tgtEl>
                                        <p:attrNameLst>
                                          <p:attrName>ppt_w</p:attrName>
                                        </p:attrNameLst>
                                      </p:cBhvr>
                                      <p:tavLst>
                                        <p:tav tm="0">
                                          <p:val>
                                            <p:strVal val="#ppt_w*0.70"/>
                                          </p:val>
                                        </p:tav>
                                        <p:tav tm="100000">
                                          <p:val>
                                            <p:strVal val="#ppt_w"/>
                                          </p:val>
                                        </p:tav>
                                      </p:tavLst>
                                    </p:anim>
                                    <p:anim calcmode="lin" valueType="num">
                                      <p:cBhvr>
                                        <p:cTn id="102" dur="2000" fill="hold"/>
                                        <p:tgtEl>
                                          <p:spTgt spid="1113092"/>
                                        </p:tgtEl>
                                        <p:attrNameLst>
                                          <p:attrName>ppt_h</p:attrName>
                                        </p:attrNameLst>
                                      </p:cBhvr>
                                      <p:tavLst>
                                        <p:tav tm="0">
                                          <p:val>
                                            <p:strVal val="#ppt_h"/>
                                          </p:val>
                                        </p:tav>
                                        <p:tav tm="100000">
                                          <p:val>
                                            <p:strVal val="#ppt_h"/>
                                          </p:val>
                                        </p:tav>
                                      </p:tavLst>
                                    </p:anim>
                                    <p:animEffect transition="in" filter="fade">
                                      <p:cBhvr>
                                        <p:cTn id="103" dur="2000"/>
                                        <p:tgtEl>
                                          <p:spTgt spid="111309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1113122"/>
                                        </p:tgtEl>
                                        <p:attrNameLst>
                                          <p:attrName>style.visibility</p:attrName>
                                        </p:attrNameLst>
                                      </p:cBhvr>
                                      <p:to>
                                        <p:strVal val="visible"/>
                                      </p:to>
                                    </p:set>
                                    <p:animEffect transition="in" filter="wipe(up)">
                                      <p:cBhvr>
                                        <p:cTn id="108" dur="5000"/>
                                        <p:tgtEl>
                                          <p:spTgt spid="1113122"/>
                                        </p:tgtEl>
                                      </p:cBhvr>
                                    </p:animEffect>
                                  </p:childTnLst>
                                </p:cTn>
                              </p:par>
                            </p:childTnLst>
                          </p:cTn>
                        </p:par>
                      </p:childTnLst>
                    </p:cTn>
                  </p:par>
                  <p:par>
                    <p:cTn id="109" fill="hold">
                      <p:stCondLst>
                        <p:cond delay="indefinite"/>
                      </p:stCondLst>
                      <p:childTnLst>
                        <p:par>
                          <p:cTn id="110" fill="hold">
                            <p:stCondLst>
                              <p:cond delay="0"/>
                            </p:stCondLst>
                            <p:childTnLst>
                              <p:par>
                                <p:cTn id="111" presetID="19" presetClass="entr" presetSubtype="5" fill="hold" grpId="0" nodeType="clickEffect">
                                  <p:stCondLst>
                                    <p:cond delay="0"/>
                                  </p:stCondLst>
                                  <p:childTnLst>
                                    <p:set>
                                      <p:cBhvr>
                                        <p:cTn id="112" dur="1" fill="hold">
                                          <p:stCondLst>
                                            <p:cond delay="0"/>
                                          </p:stCondLst>
                                        </p:cTn>
                                        <p:tgtEl>
                                          <p:spTgt spid="1113127"/>
                                        </p:tgtEl>
                                        <p:attrNameLst>
                                          <p:attrName>style.visibility</p:attrName>
                                        </p:attrNameLst>
                                      </p:cBhvr>
                                      <p:to>
                                        <p:strVal val="visible"/>
                                      </p:to>
                                    </p:set>
                                    <p:anim calcmode="lin" valueType="num">
                                      <p:cBhvr>
                                        <p:cTn id="113" dur="2000" fill="hold"/>
                                        <p:tgtEl>
                                          <p:spTgt spid="1113127"/>
                                        </p:tgtEl>
                                        <p:attrNameLst>
                                          <p:attrName>ppt_w</p:attrName>
                                        </p:attrNameLst>
                                      </p:cBhvr>
                                      <p:tavLst>
                                        <p:tav tm="0">
                                          <p:val>
                                            <p:strVal val="#ppt_w"/>
                                          </p:val>
                                        </p:tav>
                                        <p:tav tm="100000">
                                          <p:val>
                                            <p:strVal val="#ppt_w"/>
                                          </p:val>
                                        </p:tav>
                                      </p:tavLst>
                                    </p:anim>
                                    <p:anim calcmode="lin" valueType="num">
                                      <p:cBhvr>
                                        <p:cTn id="114" dur="2000" fill="hold"/>
                                        <p:tgtEl>
                                          <p:spTgt spid="1113127"/>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3092" grpId="0" animBg="1"/>
      <p:bldP spid="1113093" grpId="0" animBg="1"/>
      <p:bldP spid="1113097" grpId="0" autoUpdateAnimBg="0"/>
      <p:bldP spid="1113100" grpId="0"/>
      <p:bldP spid="1113103" grpId="0"/>
      <p:bldP spid="1113116" grpId="0"/>
      <p:bldP spid="1113120" grpId="0" animBg="1"/>
      <p:bldP spid="1113122" grpId="0" animBg="1"/>
      <p:bldP spid="1113127" grpId="0"/>
      <p:bldP spid="111312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40" name="Text Box 4"/>
          <p:cNvSpPr txBox="1">
            <a:spLocks noChangeArrowheads="1"/>
          </p:cNvSpPr>
          <p:nvPr/>
        </p:nvSpPr>
        <p:spPr bwMode="auto">
          <a:xfrm>
            <a:off x="3563938" y="881063"/>
            <a:ext cx="184150" cy="579437"/>
          </a:xfrm>
          <a:prstGeom prst="rect">
            <a:avLst/>
          </a:prstGeom>
          <a:noFill/>
          <a:ln w="9525">
            <a:noFill/>
            <a:miter lim="800000"/>
            <a:headEnd/>
            <a:tailEnd/>
          </a:ln>
          <a:effectLst/>
        </p:spPr>
        <p:txBody>
          <a:bodyPr wrap="none">
            <a:spAutoFit/>
          </a:bodyPr>
          <a:lstStyle/>
          <a:p>
            <a:endParaRPr lang="en-US" altLang="zh-CN" sz="3200" b="1">
              <a:ea typeface="宋体" pitchFamily="2" charset="-122"/>
            </a:endParaRPr>
          </a:p>
        </p:txBody>
      </p:sp>
      <p:graphicFrame>
        <p:nvGraphicFramePr>
          <p:cNvPr id="1115141" name="Object 5"/>
          <p:cNvGraphicFramePr>
            <a:graphicFrameLocks noChangeAspect="1"/>
          </p:cNvGraphicFramePr>
          <p:nvPr/>
        </p:nvGraphicFramePr>
        <p:xfrm>
          <a:off x="1690688" y="1104900"/>
          <a:ext cx="2520950" cy="873125"/>
        </p:xfrm>
        <a:graphic>
          <a:graphicData uri="http://schemas.openxmlformats.org/presentationml/2006/ole">
            <p:oleObj spid="_x0000_s1115141" name="公式" r:id="rId4" imgW="1320480" imgH="457200" progId="Equation.3">
              <p:embed/>
            </p:oleObj>
          </a:graphicData>
        </a:graphic>
      </p:graphicFrame>
      <p:sp>
        <p:nvSpPr>
          <p:cNvPr id="1115142" name="Text Box 6">
            <a:hlinkClick r:id="rId5" action="ppaction://hlinksldjump"/>
          </p:cNvPr>
          <p:cNvSpPr txBox="1">
            <a:spLocks noChangeArrowheads="1"/>
          </p:cNvSpPr>
          <p:nvPr/>
        </p:nvSpPr>
        <p:spPr bwMode="auto">
          <a:xfrm>
            <a:off x="971550" y="2076450"/>
            <a:ext cx="641350" cy="530225"/>
          </a:xfrm>
          <a:prstGeom prst="rect">
            <a:avLst/>
          </a:prstGeom>
          <a:noFill/>
          <a:ln w="9525">
            <a:noFill/>
            <a:miter lim="800000"/>
            <a:headEnd/>
            <a:tailEnd/>
          </a:ln>
          <a:effectLst/>
        </p:spPr>
        <p:txBody>
          <a:bodyPr wrap="none">
            <a:spAutoFit/>
          </a:bodyPr>
          <a:lstStyle/>
          <a:p>
            <a:pPr>
              <a:lnSpc>
                <a:spcPct val="120000"/>
              </a:lnSpc>
            </a:pPr>
            <a:r>
              <a:rPr lang="zh-CN" altLang="zh-CN" sz="2400" b="1">
                <a:solidFill>
                  <a:srgbClr val="FF0000"/>
                </a:solidFill>
                <a:ea typeface="宋体" pitchFamily="2" charset="-122"/>
              </a:rPr>
              <a:t>解</a:t>
            </a:r>
            <a:r>
              <a:rPr lang="zh-CN" altLang="en-US" sz="2400" b="1">
                <a:solidFill>
                  <a:srgbClr val="FF0000"/>
                </a:solidFill>
                <a:ea typeface="宋体" pitchFamily="2" charset="-122"/>
              </a:rPr>
              <a:t>  </a:t>
            </a:r>
            <a:endParaRPr lang="en-US" altLang="zh-CN" sz="2400" b="1">
              <a:ea typeface="宋体" pitchFamily="2" charset="-122"/>
            </a:endParaRPr>
          </a:p>
        </p:txBody>
      </p:sp>
      <p:sp>
        <p:nvSpPr>
          <p:cNvPr id="1115143" name="Rectangle 7"/>
          <p:cNvSpPr>
            <a:spLocks noChangeArrowheads="1"/>
          </p:cNvSpPr>
          <p:nvPr/>
        </p:nvSpPr>
        <p:spPr bwMode="auto">
          <a:xfrm>
            <a:off x="1430338" y="2601913"/>
            <a:ext cx="7772400" cy="1143000"/>
          </a:xfrm>
          <a:prstGeom prst="rect">
            <a:avLst/>
          </a:prstGeom>
          <a:noFill/>
          <a:ln w="9525">
            <a:noFill/>
            <a:miter lim="800000"/>
            <a:headEnd/>
            <a:tailEnd/>
          </a:ln>
          <a:effectLst/>
        </p:spPr>
        <p:txBody>
          <a:bodyPr anchor="b"/>
          <a:lstStyle/>
          <a:p>
            <a:pPr algn="ctr"/>
            <a:r>
              <a:rPr lang="zh-CN" altLang="en-US" sz="4400">
                <a:solidFill>
                  <a:schemeClr val="tx2"/>
                </a:solidFill>
                <a:ea typeface="PMingLiU" pitchFamily="18" charset="-120"/>
              </a:rPr>
              <a:t> </a:t>
            </a:r>
            <a:endParaRPr lang="en-US" altLang="zh-CN" sz="4400">
              <a:solidFill>
                <a:schemeClr val="tx2"/>
              </a:solidFill>
              <a:ea typeface="PMingLiU" pitchFamily="18" charset="-120"/>
            </a:endParaRPr>
          </a:p>
        </p:txBody>
      </p:sp>
      <p:graphicFrame>
        <p:nvGraphicFramePr>
          <p:cNvPr id="1115144" name="Object 8"/>
          <p:cNvGraphicFramePr>
            <a:graphicFrameLocks noChangeAspect="1"/>
          </p:cNvGraphicFramePr>
          <p:nvPr/>
        </p:nvGraphicFramePr>
        <p:xfrm>
          <a:off x="3490913" y="3819525"/>
          <a:ext cx="3095625" cy="1238250"/>
        </p:xfrm>
        <a:graphic>
          <a:graphicData uri="http://schemas.openxmlformats.org/presentationml/2006/ole">
            <p:oleObj spid="_x0000_s1115144" name="公式" r:id="rId6" imgW="1587240" imgH="634680" progId="Equation.3">
              <p:embed/>
            </p:oleObj>
          </a:graphicData>
        </a:graphic>
      </p:graphicFrame>
      <p:sp>
        <p:nvSpPr>
          <p:cNvPr id="1115145" name="Rectangle 9">
            <a:hlinkClick r:id="rId7" action="ppaction://hlinksldjump"/>
          </p:cNvPr>
          <p:cNvSpPr>
            <a:spLocks noChangeArrowheads="1"/>
          </p:cNvSpPr>
          <p:nvPr/>
        </p:nvSpPr>
        <p:spPr bwMode="auto">
          <a:xfrm>
            <a:off x="4914900" y="1149350"/>
            <a:ext cx="4427538" cy="822325"/>
          </a:xfrm>
          <a:prstGeom prst="rect">
            <a:avLst/>
          </a:prstGeom>
          <a:noFill/>
          <a:ln w="9525">
            <a:noFill/>
            <a:miter lim="800000"/>
            <a:headEnd/>
            <a:tailEnd/>
          </a:ln>
          <a:effectLst/>
        </p:spPr>
        <p:txBody>
          <a:bodyPr wrap="none">
            <a:spAutoFit/>
          </a:bodyPr>
          <a:lstStyle/>
          <a:p>
            <a:r>
              <a:rPr lang="zh-CN" altLang="en-US" sz="2400" b="1">
                <a:ea typeface="宋体" pitchFamily="2" charset="-122"/>
              </a:rPr>
              <a:t>        </a:t>
            </a:r>
            <a:r>
              <a:rPr lang="zh-CN" altLang="zh-CN" sz="2400" b="1">
                <a:ea typeface="宋体" pitchFamily="2" charset="-122"/>
              </a:rPr>
              <a:t>求</a:t>
            </a:r>
            <a:r>
              <a:rPr lang="zh-CN" altLang="en-US" sz="2400" b="1">
                <a:ea typeface="宋体" pitchFamily="2" charset="-122"/>
              </a:rPr>
              <a:t> </a:t>
            </a:r>
            <a:r>
              <a:rPr lang="zh-CN" altLang="en-US" sz="2400" b="1" i="1">
                <a:ea typeface="宋体" pitchFamily="2" charset="-122"/>
              </a:rPr>
              <a:t>X </a:t>
            </a:r>
            <a:r>
              <a:rPr lang="zh-CN" altLang="zh-CN" sz="2400" b="1">
                <a:ea typeface="宋体" pitchFamily="2" charset="-122"/>
              </a:rPr>
              <a:t>的</a:t>
            </a:r>
            <a:r>
              <a:rPr lang="zh-CN" altLang="zh-CN" sz="2400" b="1">
                <a:solidFill>
                  <a:srgbClr val="9900CC"/>
                </a:solidFill>
                <a:ea typeface="宋体" pitchFamily="2" charset="-122"/>
              </a:rPr>
              <a:t>分布函数</a:t>
            </a:r>
            <a:r>
              <a:rPr lang="zh-CN" altLang="zh-CN" sz="2400" b="1">
                <a:ea typeface="宋体" pitchFamily="2" charset="-122"/>
              </a:rPr>
              <a:t> </a:t>
            </a:r>
            <a:r>
              <a:rPr lang="en-US" altLang="zh-CN" sz="2400" b="1" i="1">
                <a:ea typeface="宋体" pitchFamily="2" charset="-122"/>
              </a:rPr>
              <a:t>F</a:t>
            </a:r>
            <a:r>
              <a:rPr lang="en-US" altLang="zh-CN" sz="2400" b="1">
                <a:latin typeface="宋体" pitchFamily="2" charset="-122"/>
                <a:ea typeface="宋体" pitchFamily="2" charset="-122"/>
              </a:rPr>
              <a:t>(</a:t>
            </a:r>
            <a:r>
              <a:rPr lang="en-US" altLang="zh-CN" sz="2400" b="1" i="1">
                <a:ea typeface="宋体" pitchFamily="2" charset="-122"/>
              </a:rPr>
              <a:t>x</a:t>
            </a:r>
            <a:r>
              <a:rPr lang="en-US" altLang="zh-CN" sz="2400" b="1">
                <a:latin typeface="宋体" pitchFamily="2" charset="-122"/>
                <a:ea typeface="宋体" pitchFamily="2" charset="-122"/>
              </a:rPr>
              <a:t>)</a:t>
            </a:r>
          </a:p>
          <a:p>
            <a:r>
              <a:rPr lang="zh-CN" altLang="en-US" sz="2400" b="1">
                <a:latin typeface="宋体" pitchFamily="2" charset="-122"/>
                <a:ea typeface="宋体" pitchFamily="2" charset="-122"/>
              </a:rPr>
              <a:t>和概率</a:t>
            </a:r>
            <a:r>
              <a:rPr lang="en-US" altLang="zh-CN" sz="2400" b="1" i="1">
                <a:solidFill>
                  <a:srgbClr val="9900CC"/>
                </a:solidFill>
                <a:ea typeface="宋体" pitchFamily="2" charset="-122"/>
              </a:rPr>
              <a:t>P</a:t>
            </a:r>
            <a:r>
              <a:rPr lang="en-US" altLang="zh-CN" sz="2400" b="1">
                <a:solidFill>
                  <a:srgbClr val="9900CC"/>
                </a:solidFill>
                <a:latin typeface="宋体" pitchFamily="2" charset="-122"/>
                <a:ea typeface="宋体" pitchFamily="2" charset="-122"/>
              </a:rPr>
              <a:t>(</a:t>
            </a:r>
            <a:r>
              <a:rPr lang="en-US" altLang="zh-CN" sz="2400" b="1">
                <a:solidFill>
                  <a:srgbClr val="9900CC"/>
                </a:solidFill>
                <a:ea typeface="宋体" pitchFamily="2" charset="-122"/>
              </a:rPr>
              <a:t>0&lt;</a:t>
            </a:r>
            <a:r>
              <a:rPr lang="en-US" altLang="zh-CN" sz="1600" b="1" baseline="-25000">
                <a:solidFill>
                  <a:srgbClr val="9900CC"/>
                </a:solidFill>
                <a:ea typeface="宋体" pitchFamily="2" charset="-122"/>
              </a:rPr>
              <a:t> </a:t>
            </a:r>
            <a:r>
              <a:rPr lang="en-US" altLang="zh-CN" sz="2400" b="1" i="1">
                <a:solidFill>
                  <a:srgbClr val="9900CC"/>
                </a:solidFill>
                <a:ea typeface="宋体" pitchFamily="2" charset="-122"/>
              </a:rPr>
              <a:t>X</a:t>
            </a:r>
            <a:r>
              <a:rPr lang="en-US" altLang="zh-CN" sz="1600" b="1" i="1" baseline="-25000">
                <a:solidFill>
                  <a:srgbClr val="9900CC"/>
                </a:solidFill>
                <a:ea typeface="宋体" pitchFamily="2" charset="-122"/>
              </a:rPr>
              <a:t> </a:t>
            </a:r>
            <a:r>
              <a:rPr lang="en-US" altLang="zh-CN" sz="2400" b="1">
                <a:solidFill>
                  <a:srgbClr val="9900CC"/>
                </a:solidFill>
                <a:ea typeface="宋体" pitchFamily="2" charset="-122"/>
                <a:sym typeface="Symbol" pitchFamily="18" charset="2"/>
              </a:rPr>
              <a:t></a:t>
            </a:r>
            <a:r>
              <a:rPr lang="en-US" altLang="zh-CN" sz="2400" b="1" baseline="-25000">
                <a:solidFill>
                  <a:srgbClr val="9900CC"/>
                </a:solidFill>
                <a:ea typeface="宋体" pitchFamily="2" charset="-122"/>
                <a:sym typeface="Symbol" pitchFamily="18" charset="2"/>
              </a:rPr>
              <a:t> </a:t>
            </a:r>
            <a:r>
              <a:rPr lang="en-US" altLang="zh-CN" sz="2400" b="1">
                <a:solidFill>
                  <a:srgbClr val="9900CC"/>
                </a:solidFill>
                <a:ea typeface="宋体" pitchFamily="2" charset="-122"/>
              </a:rPr>
              <a:t>1</a:t>
            </a:r>
            <a:r>
              <a:rPr lang="en-US" altLang="zh-CN" sz="2400" b="1">
                <a:solidFill>
                  <a:srgbClr val="9900CC"/>
                </a:solidFill>
                <a:latin typeface="宋体" pitchFamily="2" charset="-122"/>
                <a:ea typeface="宋体" pitchFamily="2" charset="-122"/>
              </a:rPr>
              <a:t>), </a:t>
            </a:r>
            <a:r>
              <a:rPr lang="en-US" altLang="zh-CN" sz="2400" b="1" i="1">
                <a:solidFill>
                  <a:srgbClr val="9900CC"/>
                </a:solidFill>
                <a:ea typeface="宋体" pitchFamily="2" charset="-122"/>
              </a:rPr>
              <a:t>P</a:t>
            </a:r>
            <a:r>
              <a:rPr lang="en-US" altLang="zh-CN" sz="2400" b="1">
                <a:solidFill>
                  <a:srgbClr val="9900CC"/>
                </a:solidFill>
                <a:latin typeface="宋体" pitchFamily="2" charset="-122"/>
                <a:ea typeface="宋体" pitchFamily="2" charset="-122"/>
              </a:rPr>
              <a:t>(</a:t>
            </a:r>
            <a:r>
              <a:rPr lang="en-US" altLang="zh-CN" sz="2400" b="1" i="1">
                <a:solidFill>
                  <a:srgbClr val="9900CC"/>
                </a:solidFill>
                <a:ea typeface="宋体" pitchFamily="2" charset="-122"/>
              </a:rPr>
              <a:t>X</a:t>
            </a:r>
            <a:r>
              <a:rPr lang="en-US" altLang="zh-CN" sz="1600" b="1" i="1" baseline="-25000">
                <a:solidFill>
                  <a:srgbClr val="9900CC"/>
                </a:solidFill>
                <a:ea typeface="宋体" pitchFamily="2" charset="-122"/>
              </a:rPr>
              <a:t> </a:t>
            </a:r>
            <a:r>
              <a:rPr lang="en-US" altLang="zh-CN" sz="2400" b="1">
                <a:solidFill>
                  <a:srgbClr val="9900CC"/>
                </a:solidFill>
                <a:ea typeface="宋体" pitchFamily="2" charset="-122"/>
              </a:rPr>
              <a:t>&gt;</a:t>
            </a:r>
            <a:r>
              <a:rPr lang="en-US" altLang="zh-CN" sz="1600" b="1" baseline="-25000">
                <a:solidFill>
                  <a:srgbClr val="9900CC"/>
                </a:solidFill>
                <a:ea typeface="宋体" pitchFamily="2" charset="-122"/>
              </a:rPr>
              <a:t> </a:t>
            </a:r>
            <a:r>
              <a:rPr lang="en-US" altLang="zh-CN" sz="2400" b="1">
                <a:solidFill>
                  <a:srgbClr val="9900CC"/>
                </a:solidFill>
                <a:ea typeface="宋体" pitchFamily="2" charset="-122"/>
              </a:rPr>
              <a:t>2</a:t>
            </a:r>
            <a:r>
              <a:rPr lang="en-US" altLang="zh-CN" sz="2400" b="1">
                <a:solidFill>
                  <a:srgbClr val="9900CC"/>
                </a:solidFill>
                <a:latin typeface="宋体" pitchFamily="2" charset="-122"/>
                <a:ea typeface="宋体" pitchFamily="2" charset="-122"/>
              </a:rPr>
              <a:t>).</a:t>
            </a:r>
            <a:r>
              <a:rPr lang="en-US" altLang="zh-CN" sz="2400" b="1">
                <a:latin typeface="宋体" pitchFamily="2" charset="-122"/>
                <a:ea typeface="宋体" pitchFamily="2" charset="-122"/>
              </a:rPr>
              <a:t>  </a:t>
            </a:r>
            <a:endParaRPr lang="zh-CN" altLang="en-US" sz="2400" b="1">
              <a:latin typeface="宋体" pitchFamily="2" charset="-122"/>
              <a:ea typeface="宋体" pitchFamily="2" charset="-122"/>
            </a:endParaRPr>
          </a:p>
        </p:txBody>
      </p:sp>
      <p:graphicFrame>
        <p:nvGraphicFramePr>
          <p:cNvPr id="1115146" name="Object 10"/>
          <p:cNvGraphicFramePr>
            <a:graphicFrameLocks noChangeAspect="1"/>
          </p:cNvGraphicFramePr>
          <p:nvPr/>
        </p:nvGraphicFramePr>
        <p:xfrm>
          <a:off x="4719638" y="4554538"/>
          <a:ext cx="112712" cy="214312"/>
        </p:xfrm>
        <a:graphic>
          <a:graphicData uri="http://schemas.openxmlformats.org/presentationml/2006/ole">
            <p:oleObj spid="_x0000_s1115146" name="Equation" r:id="rId8" imgW="114120" imgH="215640" progId="Equation.3">
              <p:embed/>
            </p:oleObj>
          </a:graphicData>
        </a:graphic>
      </p:graphicFrame>
      <p:sp>
        <p:nvSpPr>
          <p:cNvPr id="1115147" name="Text Box 11"/>
          <p:cNvSpPr txBox="1">
            <a:spLocks noChangeArrowheads="1"/>
          </p:cNvSpPr>
          <p:nvPr/>
        </p:nvSpPr>
        <p:spPr bwMode="auto">
          <a:xfrm>
            <a:off x="971550" y="2565400"/>
            <a:ext cx="2087563" cy="457200"/>
          </a:xfrm>
          <a:prstGeom prst="rect">
            <a:avLst/>
          </a:prstGeom>
          <a:noFill/>
          <a:ln w="9525">
            <a:noFill/>
            <a:miter lim="800000"/>
            <a:headEnd/>
            <a:tailEnd/>
          </a:ln>
          <a:effectLst/>
        </p:spPr>
        <p:txBody>
          <a:bodyPr>
            <a:spAutoFit/>
          </a:bodyPr>
          <a:lstStyle/>
          <a:p>
            <a:r>
              <a:rPr lang="zh-CN" altLang="en-US" sz="2400" b="1">
                <a:ea typeface="宋体" pitchFamily="2" charset="-122"/>
              </a:rPr>
              <a:t>当 </a:t>
            </a:r>
            <a:r>
              <a:rPr lang="en-US" altLang="zh-CN" sz="2400" b="1" i="1">
                <a:ea typeface="宋体" pitchFamily="2" charset="-122"/>
              </a:rPr>
              <a:t>x</a:t>
            </a:r>
            <a:r>
              <a:rPr lang="en-US" altLang="zh-CN" sz="1600" b="1" i="1" baseline="-25000">
                <a:ea typeface="宋体" pitchFamily="2" charset="-122"/>
              </a:rPr>
              <a:t> </a:t>
            </a:r>
            <a:r>
              <a:rPr lang="en-US" altLang="zh-CN" sz="2400" b="1">
                <a:ea typeface="宋体" pitchFamily="2" charset="-122"/>
              </a:rPr>
              <a:t>&lt;</a:t>
            </a:r>
            <a:r>
              <a:rPr lang="en-US" altLang="zh-CN" sz="1600" b="1" baseline="-25000">
                <a:ea typeface="宋体" pitchFamily="2" charset="-122"/>
              </a:rPr>
              <a:t> </a:t>
            </a:r>
            <a:r>
              <a:rPr lang="en-US" altLang="zh-CN" sz="2400" b="1">
                <a:ea typeface="宋体" pitchFamily="2" charset="-122"/>
              </a:rPr>
              <a:t>0</a:t>
            </a:r>
            <a:r>
              <a:rPr lang="en-US" altLang="zh-CN" sz="1600" b="1" baseline="-25000">
                <a:ea typeface="宋体" pitchFamily="2" charset="-122"/>
              </a:rPr>
              <a:t>  </a:t>
            </a:r>
            <a:r>
              <a:rPr lang="zh-CN" altLang="en-US" sz="2400" b="1">
                <a:ea typeface="宋体" pitchFamily="2" charset="-122"/>
              </a:rPr>
              <a:t>时，</a:t>
            </a:r>
            <a:endParaRPr lang="en-US" altLang="zh-CN" sz="2400" b="1">
              <a:ea typeface="宋体" pitchFamily="2" charset="-122"/>
            </a:endParaRPr>
          </a:p>
        </p:txBody>
      </p:sp>
      <p:sp>
        <p:nvSpPr>
          <p:cNvPr id="1115148" name="Rectangle 12"/>
          <p:cNvSpPr>
            <a:spLocks noChangeArrowheads="1"/>
          </p:cNvSpPr>
          <p:nvPr/>
        </p:nvSpPr>
        <p:spPr bwMode="auto">
          <a:xfrm>
            <a:off x="900113" y="4149725"/>
            <a:ext cx="3671887" cy="457200"/>
          </a:xfrm>
          <a:prstGeom prst="rect">
            <a:avLst/>
          </a:prstGeom>
          <a:noFill/>
          <a:ln w="9525">
            <a:noFill/>
            <a:miter lim="800000"/>
            <a:headEnd/>
            <a:tailEnd/>
          </a:ln>
          <a:effectLst/>
        </p:spPr>
        <p:txBody>
          <a:bodyPr>
            <a:spAutoFit/>
          </a:bodyPr>
          <a:lstStyle/>
          <a:p>
            <a:r>
              <a:rPr lang="zh-CN" altLang="en-US" sz="2400" b="1">
                <a:ea typeface="宋体" pitchFamily="2" charset="-122"/>
              </a:rPr>
              <a:t>故 </a:t>
            </a:r>
            <a:r>
              <a:rPr lang="en-US" altLang="zh-CN" sz="2400" b="1" i="1">
                <a:ea typeface="宋体" pitchFamily="2" charset="-122"/>
              </a:rPr>
              <a:t>X </a:t>
            </a:r>
            <a:r>
              <a:rPr lang="zh-CN" altLang="en-US" sz="2400" b="1">
                <a:ea typeface="宋体" pitchFamily="2" charset="-122"/>
              </a:rPr>
              <a:t>的</a:t>
            </a:r>
            <a:r>
              <a:rPr lang="zh-CN" altLang="zh-CN" sz="2400" b="1">
                <a:ea typeface="宋体" pitchFamily="2" charset="-122"/>
              </a:rPr>
              <a:t>分布函数为</a:t>
            </a:r>
            <a:endParaRPr lang="en-US" altLang="zh-CN" sz="2400" b="1">
              <a:ea typeface="宋体" pitchFamily="2" charset="-122"/>
            </a:endParaRPr>
          </a:p>
        </p:txBody>
      </p:sp>
      <p:sp>
        <p:nvSpPr>
          <p:cNvPr id="1115149" name="Rectangle 13"/>
          <p:cNvSpPr>
            <a:spLocks noChangeArrowheads="1"/>
          </p:cNvSpPr>
          <p:nvPr/>
        </p:nvSpPr>
        <p:spPr bwMode="auto">
          <a:xfrm>
            <a:off x="4930775" y="2549525"/>
            <a:ext cx="2449513" cy="457200"/>
          </a:xfrm>
          <a:prstGeom prst="rect">
            <a:avLst/>
          </a:prstGeom>
          <a:noFill/>
          <a:ln w="9525">
            <a:noFill/>
            <a:miter lim="800000"/>
            <a:headEnd/>
            <a:tailEnd/>
          </a:ln>
          <a:effectLst/>
        </p:spPr>
        <p:txBody>
          <a:bodyPr>
            <a:spAutoFit/>
          </a:bodyPr>
          <a:lstStyle/>
          <a:p>
            <a:r>
              <a:rPr lang="en-US" altLang="zh-CN" sz="2400" b="1">
                <a:ea typeface="宋体" pitchFamily="2" charset="-122"/>
              </a:rPr>
              <a:t> = </a:t>
            </a:r>
            <a:r>
              <a:rPr lang="en-US" altLang="zh-CN" sz="2400" b="1" i="1">
                <a:ea typeface="宋体" pitchFamily="2" charset="-122"/>
              </a:rPr>
              <a:t>P</a:t>
            </a:r>
            <a:r>
              <a:rPr lang="en-US" altLang="zh-CN" sz="2400" b="1">
                <a:latin typeface="宋体" pitchFamily="2" charset="-122"/>
                <a:ea typeface="宋体" pitchFamily="2" charset="-122"/>
              </a:rPr>
              <a:t>(</a:t>
            </a:r>
            <a:r>
              <a:rPr lang="en-US" altLang="zh-CN" sz="2400" b="1" i="1">
                <a:ea typeface="宋体" pitchFamily="2" charset="-122"/>
                <a:sym typeface="Symbol" pitchFamily="18" charset="2"/>
              </a:rPr>
              <a:t> </a:t>
            </a:r>
            <a:r>
              <a:rPr lang="en-US" altLang="zh-CN" sz="2400" b="1">
                <a:latin typeface="宋体" pitchFamily="2" charset="-122"/>
                <a:ea typeface="宋体" pitchFamily="2" charset="-122"/>
              </a:rPr>
              <a:t>)</a:t>
            </a:r>
            <a:r>
              <a:rPr lang="en-US" altLang="zh-CN" sz="2400" b="1">
                <a:ea typeface="宋体" pitchFamily="2" charset="-122"/>
              </a:rPr>
              <a:t>= 0</a:t>
            </a:r>
            <a:r>
              <a:rPr lang="zh-CN" altLang="en-US" sz="2400" b="1">
                <a:ea typeface="宋体" pitchFamily="2" charset="-122"/>
              </a:rPr>
              <a:t>，</a:t>
            </a:r>
          </a:p>
        </p:txBody>
      </p:sp>
      <p:sp>
        <p:nvSpPr>
          <p:cNvPr id="1115150" name="Text Box 14"/>
          <p:cNvSpPr txBox="1">
            <a:spLocks noChangeArrowheads="1"/>
          </p:cNvSpPr>
          <p:nvPr/>
        </p:nvSpPr>
        <p:spPr bwMode="auto">
          <a:xfrm>
            <a:off x="971550" y="2997200"/>
            <a:ext cx="5040313" cy="457200"/>
          </a:xfrm>
          <a:prstGeom prst="rect">
            <a:avLst/>
          </a:prstGeom>
          <a:noFill/>
          <a:ln w="9525">
            <a:noFill/>
            <a:miter lim="800000"/>
            <a:headEnd/>
            <a:tailEnd/>
          </a:ln>
          <a:effectLst/>
        </p:spPr>
        <p:txBody>
          <a:bodyPr>
            <a:spAutoFit/>
          </a:bodyPr>
          <a:lstStyle/>
          <a:p>
            <a:r>
              <a:rPr lang="zh-CN" altLang="en-US" sz="2400" b="1">
                <a:ea typeface="宋体" pitchFamily="2" charset="-122"/>
              </a:rPr>
              <a:t>当 </a:t>
            </a:r>
            <a:r>
              <a:rPr lang="en-US" altLang="zh-CN" sz="2400" b="1">
                <a:ea typeface="宋体" pitchFamily="2" charset="-122"/>
              </a:rPr>
              <a:t>0</a:t>
            </a:r>
            <a:r>
              <a:rPr lang="en-US" altLang="zh-CN" sz="1600" b="1" baseline="-25000">
                <a:ea typeface="宋体" pitchFamily="2" charset="-122"/>
              </a:rPr>
              <a:t> </a:t>
            </a:r>
            <a:r>
              <a:rPr lang="en-US" altLang="zh-CN" sz="2400" b="1">
                <a:ea typeface="宋体" pitchFamily="2" charset="-122"/>
                <a:sym typeface="Symbol" pitchFamily="18" charset="2"/>
              </a:rPr>
              <a:t> </a:t>
            </a:r>
            <a:r>
              <a:rPr lang="en-US" altLang="zh-CN" sz="2400" b="1" i="1">
                <a:ea typeface="宋体" pitchFamily="2" charset="-122"/>
              </a:rPr>
              <a:t>x</a:t>
            </a:r>
            <a:r>
              <a:rPr lang="en-US" altLang="zh-CN" sz="1600" b="1" baseline="-25000">
                <a:ea typeface="宋体" pitchFamily="2" charset="-122"/>
              </a:rPr>
              <a:t> </a:t>
            </a:r>
            <a:r>
              <a:rPr lang="en-US" altLang="zh-CN" sz="2400" b="1">
                <a:ea typeface="宋体" pitchFamily="2" charset="-122"/>
              </a:rPr>
              <a:t>&lt;</a:t>
            </a:r>
            <a:r>
              <a:rPr lang="en-US" altLang="zh-CN" sz="1800" b="1" baseline="-25000">
                <a:ea typeface="宋体" pitchFamily="2" charset="-122"/>
              </a:rPr>
              <a:t> </a:t>
            </a:r>
            <a:r>
              <a:rPr lang="en-US" altLang="zh-CN" sz="2400" b="1">
                <a:ea typeface="宋体" pitchFamily="2" charset="-122"/>
              </a:rPr>
              <a:t>1 </a:t>
            </a:r>
            <a:r>
              <a:rPr lang="zh-CN" altLang="en-US" sz="2400" b="1">
                <a:ea typeface="宋体" pitchFamily="2" charset="-122"/>
              </a:rPr>
              <a:t>时，</a:t>
            </a:r>
            <a:endParaRPr lang="en-US" altLang="zh-CN" sz="2400" b="1">
              <a:latin typeface="宋体" pitchFamily="2" charset="-122"/>
              <a:ea typeface="宋体" pitchFamily="2" charset="-122"/>
            </a:endParaRPr>
          </a:p>
        </p:txBody>
      </p:sp>
      <p:sp>
        <p:nvSpPr>
          <p:cNvPr id="1115151" name="Rectangle 15"/>
          <p:cNvSpPr>
            <a:spLocks noChangeArrowheads="1"/>
          </p:cNvSpPr>
          <p:nvPr/>
        </p:nvSpPr>
        <p:spPr bwMode="auto">
          <a:xfrm>
            <a:off x="4991100" y="2970213"/>
            <a:ext cx="2808288" cy="457200"/>
          </a:xfrm>
          <a:prstGeom prst="rect">
            <a:avLst/>
          </a:prstGeom>
          <a:noFill/>
          <a:ln w="9525">
            <a:noFill/>
            <a:miter lim="800000"/>
            <a:headEnd/>
            <a:tailEnd/>
          </a:ln>
          <a:effectLst/>
        </p:spPr>
        <p:txBody>
          <a:bodyPr>
            <a:spAutoFit/>
          </a:bodyPr>
          <a:lstStyle/>
          <a:p>
            <a:r>
              <a:rPr lang="en-US" altLang="zh-CN" sz="2400" b="1">
                <a:ea typeface="宋体" pitchFamily="2" charset="-122"/>
              </a:rPr>
              <a:t>= </a:t>
            </a:r>
            <a:r>
              <a:rPr lang="en-US" altLang="zh-CN" sz="2400" b="1" i="1">
                <a:ea typeface="宋体" pitchFamily="2" charset="-122"/>
              </a:rPr>
              <a:t>P</a:t>
            </a:r>
            <a:r>
              <a:rPr lang="en-US" altLang="zh-CN" sz="2400" b="1">
                <a:latin typeface="宋体" pitchFamily="2" charset="-122"/>
                <a:ea typeface="宋体" pitchFamily="2" charset="-122"/>
              </a:rPr>
              <a:t>(</a:t>
            </a:r>
            <a:r>
              <a:rPr lang="en-US" altLang="zh-CN" sz="2400" b="1" i="1">
                <a:ea typeface="宋体" pitchFamily="2" charset="-122"/>
              </a:rPr>
              <a:t>X</a:t>
            </a:r>
            <a:r>
              <a:rPr lang="en-US" altLang="zh-CN" sz="1200" b="1" i="1" baseline="-25000">
                <a:ea typeface="宋体" pitchFamily="2" charset="-122"/>
              </a:rPr>
              <a:t> </a:t>
            </a:r>
            <a:r>
              <a:rPr lang="en-US" altLang="zh-CN" sz="2400" b="1">
                <a:ea typeface="宋体" pitchFamily="2" charset="-122"/>
              </a:rPr>
              <a:t>=</a:t>
            </a:r>
            <a:r>
              <a:rPr lang="en-US" altLang="zh-CN" sz="1000" b="1" baseline="-25000">
                <a:ea typeface="宋体" pitchFamily="2" charset="-122"/>
              </a:rPr>
              <a:t> </a:t>
            </a:r>
            <a:r>
              <a:rPr lang="en-US" altLang="zh-CN" sz="2400" b="1">
                <a:ea typeface="宋体" pitchFamily="2" charset="-122"/>
              </a:rPr>
              <a:t>0</a:t>
            </a:r>
            <a:r>
              <a:rPr lang="en-US" altLang="zh-CN" sz="2400" b="1">
                <a:latin typeface="宋体" pitchFamily="2" charset="-122"/>
                <a:ea typeface="宋体" pitchFamily="2" charset="-122"/>
              </a:rPr>
              <a:t>)</a:t>
            </a:r>
            <a:r>
              <a:rPr lang="en-US" altLang="zh-CN" sz="2400" b="1">
                <a:ea typeface="宋体" pitchFamily="2" charset="-122"/>
              </a:rPr>
              <a:t> = 1/ 2</a:t>
            </a:r>
            <a:r>
              <a:rPr lang="zh-CN" altLang="en-US" sz="2400" b="1">
                <a:latin typeface="宋体" pitchFamily="2" charset="-122"/>
                <a:ea typeface="宋体" pitchFamily="2" charset="-122"/>
              </a:rPr>
              <a:t>， </a:t>
            </a:r>
          </a:p>
        </p:txBody>
      </p:sp>
      <p:sp>
        <p:nvSpPr>
          <p:cNvPr id="1115152" name="Text Box 16"/>
          <p:cNvSpPr txBox="1">
            <a:spLocks noChangeArrowheads="1"/>
          </p:cNvSpPr>
          <p:nvPr/>
        </p:nvSpPr>
        <p:spPr bwMode="auto">
          <a:xfrm>
            <a:off x="1042988" y="3429000"/>
            <a:ext cx="4824412" cy="457200"/>
          </a:xfrm>
          <a:prstGeom prst="rect">
            <a:avLst/>
          </a:prstGeom>
          <a:noFill/>
          <a:ln w="9525">
            <a:noFill/>
            <a:miter lim="800000"/>
            <a:headEnd/>
            <a:tailEnd/>
          </a:ln>
          <a:effectLst/>
        </p:spPr>
        <p:txBody>
          <a:bodyPr>
            <a:spAutoFit/>
          </a:bodyPr>
          <a:lstStyle/>
          <a:p>
            <a:r>
              <a:rPr lang="zh-CN" altLang="en-US" sz="2400" b="1">
                <a:ea typeface="宋体" pitchFamily="2" charset="-122"/>
              </a:rPr>
              <a:t>当 </a:t>
            </a:r>
            <a:r>
              <a:rPr lang="en-US" altLang="zh-CN" sz="2400" b="1" i="1">
                <a:ea typeface="宋体" pitchFamily="2" charset="-122"/>
              </a:rPr>
              <a:t>x</a:t>
            </a:r>
            <a:r>
              <a:rPr lang="en-US" altLang="zh-CN" sz="1600" b="1" i="1" baseline="-25000">
                <a:ea typeface="宋体" pitchFamily="2" charset="-122"/>
              </a:rPr>
              <a:t> </a:t>
            </a:r>
            <a:r>
              <a:rPr lang="en-US" altLang="zh-CN" sz="2400" b="1">
                <a:ea typeface="宋体" pitchFamily="2" charset="-122"/>
                <a:sym typeface="Symbol" pitchFamily="18" charset="2"/>
              </a:rPr>
              <a:t></a:t>
            </a:r>
            <a:r>
              <a:rPr lang="en-US" altLang="zh-CN" sz="1400" b="1" baseline="-25000">
                <a:ea typeface="宋体" pitchFamily="2" charset="-122"/>
                <a:sym typeface="Symbol" pitchFamily="18" charset="2"/>
              </a:rPr>
              <a:t> </a:t>
            </a:r>
            <a:r>
              <a:rPr lang="en-US" altLang="zh-CN" sz="2400" b="1">
                <a:ea typeface="宋体" pitchFamily="2" charset="-122"/>
              </a:rPr>
              <a:t>1 </a:t>
            </a:r>
            <a:r>
              <a:rPr lang="en-US" altLang="zh-CN" sz="1600" b="1" baseline="-25000">
                <a:ea typeface="宋体" pitchFamily="2" charset="-122"/>
              </a:rPr>
              <a:t> </a:t>
            </a:r>
            <a:r>
              <a:rPr lang="zh-CN" altLang="en-US" sz="2400" b="1">
                <a:ea typeface="宋体" pitchFamily="2" charset="-122"/>
              </a:rPr>
              <a:t>时，</a:t>
            </a:r>
            <a:endParaRPr lang="en-US" altLang="zh-CN" sz="2400" b="1">
              <a:ea typeface="宋体" pitchFamily="2" charset="-122"/>
            </a:endParaRPr>
          </a:p>
        </p:txBody>
      </p:sp>
      <p:sp>
        <p:nvSpPr>
          <p:cNvPr id="1115153" name="Rectangle 17"/>
          <p:cNvSpPr>
            <a:spLocks noChangeArrowheads="1"/>
          </p:cNvSpPr>
          <p:nvPr/>
        </p:nvSpPr>
        <p:spPr bwMode="auto">
          <a:xfrm>
            <a:off x="5003800" y="3402013"/>
            <a:ext cx="3671888" cy="457200"/>
          </a:xfrm>
          <a:prstGeom prst="rect">
            <a:avLst/>
          </a:prstGeom>
          <a:noFill/>
          <a:ln w="9525">
            <a:noFill/>
            <a:miter lim="800000"/>
            <a:headEnd/>
            <a:tailEnd/>
          </a:ln>
          <a:effectLst/>
        </p:spPr>
        <p:txBody>
          <a:bodyPr>
            <a:spAutoFit/>
          </a:bodyPr>
          <a:lstStyle/>
          <a:p>
            <a:r>
              <a:rPr lang="en-US" altLang="zh-CN" sz="2400" b="1">
                <a:ea typeface="宋体" pitchFamily="2" charset="-122"/>
              </a:rPr>
              <a:t>= </a:t>
            </a:r>
            <a:r>
              <a:rPr lang="en-US" altLang="zh-CN" sz="2400" b="1" i="1">
                <a:ea typeface="宋体" pitchFamily="2" charset="-122"/>
              </a:rPr>
              <a:t>P</a:t>
            </a:r>
            <a:r>
              <a:rPr lang="en-US" altLang="zh-CN" sz="2400" b="1">
                <a:latin typeface="宋体" pitchFamily="2" charset="-122"/>
                <a:ea typeface="宋体" pitchFamily="2" charset="-122"/>
              </a:rPr>
              <a:t>({</a:t>
            </a:r>
            <a:r>
              <a:rPr lang="en-US" altLang="zh-CN" sz="2400" b="1" i="1">
                <a:ea typeface="宋体" pitchFamily="2" charset="-122"/>
              </a:rPr>
              <a:t>X</a:t>
            </a:r>
            <a:r>
              <a:rPr lang="en-US" altLang="zh-CN" sz="1600" b="1" i="1" baseline="-25000">
                <a:ea typeface="宋体" pitchFamily="2" charset="-122"/>
              </a:rPr>
              <a:t> </a:t>
            </a:r>
            <a:r>
              <a:rPr lang="en-US" altLang="zh-CN" sz="2400" b="1">
                <a:ea typeface="宋体" pitchFamily="2" charset="-122"/>
              </a:rPr>
              <a:t>=</a:t>
            </a:r>
            <a:r>
              <a:rPr lang="en-US" altLang="zh-CN" sz="1600" b="1" baseline="-25000">
                <a:ea typeface="宋体" pitchFamily="2" charset="-122"/>
              </a:rPr>
              <a:t> </a:t>
            </a:r>
            <a:r>
              <a:rPr lang="en-US" altLang="zh-CN" sz="2400" b="1">
                <a:ea typeface="宋体" pitchFamily="2" charset="-122"/>
              </a:rPr>
              <a:t>1</a:t>
            </a:r>
            <a:r>
              <a:rPr lang="en-US" altLang="zh-CN" sz="2400" b="1">
                <a:latin typeface="宋体" pitchFamily="2" charset="-122"/>
                <a:ea typeface="宋体" pitchFamily="2" charset="-122"/>
              </a:rPr>
              <a:t>}</a:t>
            </a:r>
            <a:r>
              <a:rPr lang="en-US" altLang="zh-CN" sz="2400" b="1">
                <a:ea typeface="宋体" pitchFamily="2" charset="-122"/>
              </a:rPr>
              <a:t>∪</a:t>
            </a:r>
            <a:r>
              <a:rPr lang="en-US" altLang="zh-CN" sz="2400" b="1">
                <a:latin typeface="宋体" pitchFamily="2" charset="-122"/>
                <a:ea typeface="宋体" pitchFamily="2" charset="-122"/>
              </a:rPr>
              <a:t>{</a:t>
            </a:r>
            <a:r>
              <a:rPr lang="en-US" altLang="zh-CN" sz="2400" b="1" i="1">
                <a:ea typeface="宋体" pitchFamily="2" charset="-122"/>
              </a:rPr>
              <a:t>X</a:t>
            </a:r>
            <a:r>
              <a:rPr lang="en-US" altLang="zh-CN" sz="1600" b="1" i="1" baseline="-25000">
                <a:ea typeface="宋体" pitchFamily="2" charset="-122"/>
              </a:rPr>
              <a:t> </a:t>
            </a:r>
            <a:r>
              <a:rPr lang="en-US" altLang="zh-CN" sz="2400" b="1">
                <a:ea typeface="宋体" pitchFamily="2" charset="-122"/>
              </a:rPr>
              <a:t>= 0</a:t>
            </a:r>
            <a:r>
              <a:rPr lang="en-US" altLang="zh-CN" sz="2400" b="1">
                <a:latin typeface="宋体" pitchFamily="2" charset="-122"/>
                <a:ea typeface="宋体" pitchFamily="2" charset="-122"/>
              </a:rPr>
              <a:t>})</a:t>
            </a:r>
            <a:endParaRPr lang="zh-CN" altLang="en-US" sz="2400" b="1">
              <a:ea typeface="宋体" pitchFamily="2" charset="-122"/>
            </a:endParaRPr>
          </a:p>
        </p:txBody>
      </p:sp>
      <p:sp>
        <p:nvSpPr>
          <p:cNvPr id="1115154" name="Rectangle 18"/>
          <p:cNvSpPr>
            <a:spLocks noChangeArrowheads="1"/>
          </p:cNvSpPr>
          <p:nvPr/>
        </p:nvSpPr>
        <p:spPr bwMode="auto">
          <a:xfrm>
            <a:off x="5003800" y="3402013"/>
            <a:ext cx="3240088" cy="457200"/>
          </a:xfrm>
          <a:prstGeom prst="rect">
            <a:avLst/>
          </a:prstGeom>
          <a:solidFill>
            <a:srgbClr val="FFFFB9"/>
          </a:solidFill>
          <a:ln w="9525">
            <a:noFill/>
            <a:miter lim="800000"/>
            <a:headEnd/>
            <a:tailEnd/>
          </a:ln>
          <a:effectLst/>
        </p:spPr>
        <p:txBody>
          <a:bodyPr>
            <a:spAutoFit/>
          </a:bodyPr>
          <a:lstStyle/>
          <a:p>
            <a:r>
              <a:rPr lang="en-US" altLang="zh-CN" sz="2400" b="1">
                <a:ea typeface="宋体" pitchFamily="2" charset="-122"/>
              </a:rPr>
              <a:t>= </a:t>
            </a:r>
            <a:r>
              <a:rPr lang="en-US" altLang="zh-CN" sz="2400" b="1" i="1">
                <a:ea typeface="宋体" pitchFamily="2" charset="-122"/>
              </a:rPr>
              <a:t>P</a:t>
            </a:r>
            <a:r>
              <a:rPr lang="en-US" altLang="zh-CN" sz="2400" b="1">
                <a:latin typeface="宋体" pitchFamily="2" charset="-122"/>
                <a:ea typeface="宋体" pitchFamily="2" charset="-122"/>
              </a:rPr>
              <a:t>(</a:t>
            </a:r>
            <a:r>
              <a:rPr lang="en-US" altLang="zh-CN" sz="2400" b="1" i="1">
                <a:ea typeface="宋体" pitchFamily="2" charset="-122"/>
              </a:rPr>
              <a:t>X</a:t>
            </a:r>
            <a:r>
              <a:rPr lang="en-US" altLang="zh-CN" sz="1600" b="1" i="1" baseline="-25000">
                <a:ea typeface="宋体" pitchFamily="2" charset="-122"/>
              </a:rPr>
              <a:t> </a:t>
            </a:r>
            <a:r>
              <a:rPr lang="en-US" altLang="zh-CN" sz="2400" b="1">
                <a:ea typeface="宋体" pitchFamily="2" charset="-122"/>
              </a:rPr>
              <a:t>=</a:t>
            </a:r>
            <a:r>
              <a:rPr lang="en-US" altLang="zh-CN" sz="1600" b="1" baseline="-25000">
                <a:ea typeface="宋体" pitchFamily="2" charset="-122"/>
              </a:rPr>
              <a:t> </a:t>
            </a:r>
            <a:r>
              <a:rPr lang="en-US" altLang="zh-CN" sz="2400" b="1">
                <a:ea typeface="宋体" pitchFamily="2" charset="-122"/>
              </a:rPr>
              <a:t>1</a:t>
            </a:r>
            <a:r>
              <a:rPr lang="en-US" altLang="zh-CN" sz="2400" b="1">
                <a:latin typeface="宋体" pitchFamily="2" charset="-122"/>
                <a:ea typeface="宋体" pitchFamily="2" charset="-122"/>
              </a:rPr>
              <a:t>)+</a:t>
            </a:r>
            <a:r>
              <a:rPr lang="en-US" altLang="zh-CN" sz="1600" b="1" baseline="-25000">
                <a:latin typeface="宋体" pitchFamily="2" charset="-122"/>
                <a:ea typeface="宋体" pitchFamily="2" charset="-122"/>
              </a:rPr>
              <a:t> </a:t>
            </a:r>
            <a:r>
              <a:rPr lang="en-US" altLang="zh-CN" sz="2400" b="1" i="1">
                <a:ea typeface="宋体" pitchFamily="2" charset="-122"/>
              </a:rPr>
              <a:t>P</a:t>
            </a:r>
            <a:r>
              <a:rPr lang="en-US" altLang="zh-CN" sz="2400" b="1">
                <a:latin typeface="宋体" pitchFamily="2" charset="-122"/>
                <a:ea typeface="宋体" pitchFamily="2" charset="-122"/>
              </a:rPr>
              <a:t>(</a:t>
            </a:r>
            <a:r>
              <a:rPr lang="en-US" altLang="zh-CN" sz="2400" b="1" i="1">
                <a:ea typeface="宋体" pitchFamily="2" charset="-122"/>
              </a:rPr>
              <a:t>X</a:t>
            </a:r>
            <a:r>
              <a:rPr lang="en-US" altLang="zh-CN" sz="1600" b="1" i="1" baseline="-25000">
                <a:ea typeface="宋体" pitchFamily="2" charset="-122"/>
              </a:rPr>
              <a:t> </a:t>
            </a:r>
            <a:r>
              <a:rPr lang="en-US" altLang="zh-CN" sz="2400" b="1">
                <a:ea typeface="宋体" pitchFamily="2" charset="-122"/>
              </a:rPr>
              <a:t>= 0</a:t>
            </a:r>
            <a:r>
              <a:rPr lang="en-US" altLang="zh-CN" sz="2400" b="1">
                <a:latin typeface="宋体" pitchFamily="2" charset="-122"/>
                <a:ea typeface="宋体" pitchFamily="2" charset="-122"/>
              </a:rPr>
              <a:t>)   </a:t>
            </a:r>
            <a:endParaRPr lang="zh-CN" altLang="en-US" sz="2400" b="1">
              <a:ea typeface="宋体" pitchFamily="2" charset="-122"/>
            </a:endParaRPr>
          </a:p>
        </p:txBody>
      </p:sp>
      <p:sp>
        <p:nvSpPr>
          <p:cNvPr id="1115155" name="Rectangle 19"/>
          <p:cNvSpPr>
            <a:spLocks noChangeArrowheads="1"/>
          </p:cNvSpPr>
          <p:nvPr/>
        </p:nvSpPr>
        <p:spPr bwMode="auto">
          <a:xfrm>
            <a:off x="7739063" y="3402013"/>
            <a:ext cx="661987" cy="457200"/>
          </a:xfrm>
          <a:prstGeom prst="rect">
            <a:avLst/>
          </a:prstGeom>
          <a:noFill/>
          <a:ln w="9525">
            <a:noFill/>
            <a:miter lim="800000"/>
            <a:headEnd/>
            <a:tailEnd/>
          </a:ln>
          <a:effectLst/>
        </p:spPr>
        <p:txBody>
          <a:bodyPr wrap="none">
            <a:spAutoFit/>
          </a:bodyPr>
          <a:lstStyle/>
          <a:p>
            <a:r>
              <a:rPr lang="en-US" altLang="zh-CN" sz="2400" b="1">
                <a:ea typeface="宋体" pitchFamily="2" charset="-122"/>
              </a:rPr>
              <a:t>= 1.</a:t>
            </a:r>
            <a:endParaRPr lang="zh-CN" altLang="en-US" sz="2400" b="1">
              <a:ea typeface="宋体" pitchFamily="2" charset="-122"/>
            </a:endParaRPr>
          </a:p>
        </p:txBody>
      </p:sp>
      <p:sp>
        <p:nvSpPr>
          <p:cNvPr id="1115156" name="Rectangle 20"/>
          <p:cNvSpPr>
            <a:spLocks noChangeArrowheads="1"/>
          </p:cNvSpPr>
          <p:nvPr/>
        </p:nvSpPr>
        <p:spPr bwMode="auto">
          <a:xfrm>
            <a:off x="1042988" y="5084763"/>
            <a:ext cx="1982787" cy="457200"/>
          </a:xfrm>
          <a:prstGeom prst="rect">
            <a:avLst/>
          </a:prstGeom>
          <a:noFill/>
          <a:ln w="9525">
            <a:noFill/>
            <a:miter lim="800000"/>
            <a:headEnd/>
            <a:tailEnd/>
          </a:ln>
          <a:effectLst/>
        </p:spPr>
        <p:txBody>
          <a:bodyPr wrap="none">
            <a:spAutoFit/>
          </a:bodyPr>
          <a:lstStyle/>
          <a:p>
            <a:r>
              <a:rPr lang="en-US" altLang="zh-CN" sz="2400" b="1" i="1">
                <a:ea typeface="宋体" pitchFamily="2" charset="-122"/>
              </a:rPr>
              <a:t>P</a:t>
            </a:r>
            <a:r>
              <a:rPr lang="en-US" altLang="zh-CN" sz="2400" b="1">
                <a:latin typeface="宋体" pitchFamily="2" charset="-122"/>
                <a:ea typeface="宋体" pitchFamily="2" charset="-122"/>
              </a:rPr>
              <a:t>(</a:t>
            </a:r>
            <a:r>
              <a:rPr lang="en-US" altLang="zh-CN" sz="2400" b="1">
                <a:ea typeface="宋体" pitchFamily="2" charset="-122"/>
              </a:rPr>
              <a:t>0</a:t>
            </a:r>
            <a:r>
              <a:rPr lang="en-US" altLang="zh-CN" sz="1400" b="1" baseline="-25000">
                <a:ea typeface="宋体" pitchFamily="2" charset="-122"/>
              </a:rPr>
              <a:t> </a:t>
            </a:r>
            <a:r>
              <a:rPr lang="en-US" altLang="zh-CN" sz="2400" b="1">
                <a:ea typeface="宋体" pitchFamily="2" charset="-122"/>
              </a:rPr>
              <a:t>&lt;</a:t>
            </a:r>
            <a:r>
              <a:rPr lang="en-US" altLang="zh-CN" sz="1600" b="1" baseline="-25000">
                <a:ea typeface="宋体" pitchFamily="2" charset="-122"/>
              </a:rPr>
              <a:t> </a:t>
            </a:r>
            <a:r>
              <a:rPr lang="en-US" altLang="zh-CN" sz="2400" b="1" i="1">
                <a:ea typeface="宋体" pitchFamily="2" charset="-122"/>
              </a:rPr>
              <a:t>X</a:t>
            </a:r>
            <a:r>
              <a:rPr lang="en-US" altLang="zh-CN" sz="1600" b="1" i="1" baseline="-25000">
                <a:ea typeface="宋体" pitchFamily="2" charset="-122"/>
              </a:rPr>
              <a:t> </a:t>
            </a:r>
            <a:r>
              <a:rPr lang="en-US" altLang="zh-CN" sz="2400" b="1">
                <a:ea typeface="宋体" pitchFamily="2" charset="-122"/>
                <a:sym typeface="Symbol" pitchFamily="18" charset="2"/>
              </a:rPr>
              <a:t></a:t>
            </a:r>
            <a:r>
              <a:rPr lang="en-US" altLang="zh-CN" sz="2400" b="1" baseline="-25000">
                <a:ea typeface="宋体" pitchFamily="2" charset="-122"/>
                <a:sym typeface="Symbol" pitchFamily="18" charset="2"/>
              </a:rPr>
              <a:t> </a:t>
            </a:r>
            <a:r>
              <a:rPr lang="en-US" altLang="zh-CN" sz="2400" b="1">
                <a:ea typeface="宋体" pitchFamily="2" charset="-122"/>
              </a:rPr>
              <a:t>1</a:t>
            </a:r>
            <a:r>
              <a:rPr lang="en-US" altLang="zh-CN" sz="2400" b="1">
                <a:latin typeface="宋体" pitchFamily="2" charset="-122"/>
                <a:ea typeface="宋体" pitchFamily="2" charset="-122"/>
              </a:rPr>
              <a:t>)  </a:t>
            </a:r>
            <a:endParaRPr lang="zh-CN" altLang="en-US" sz="2400" b="1">
              <a:latin typeface="宋体" pitchFamily="2" charset="-122"/>
              <a:ea typeface="宋体" pitchFamily="2" charset="-122"/>
            </a:endParaRPr>
          </a:p>
        </p:txBody>
      </p:sp>
      <p:sp>
        <p:nvSpPr>
          <p:cNvPr id="1115157" name="Rectangle 21"/>
          <p:cNvSpPr>
            <a:spLocks noChangeArrowheads="1"/>
          </p:cNvSpPr>
          <p:nvPr/>
        </p:nvSpPr>
        <p:spPr bwMode="auto">
          <a:xfrm>
            <a:off x="1116013" y="5516563"/>
            <a:ext cx="1584325" cy="457200"/>
          </a:xfrm>
          <a:prstGeom prst="rect">
            <a:avLst/>
          </a:prstGeom>
          <a:noFill/>
          <a:ln w="9525">
            <a:noFill/>
            <a:miter lim="800000"/>
            <a:headEnd/>
            <a:tailEnd/>
          </a:ln>
          <a:effectLst/>
        </p:spPr>
        <p:txBody>
          <a:bodyPr wrap="none">
            <a:spAutoFit/>
          </a:bodyPr>
          <a:lstStyle/>
          <a:p>
            <a:r>
              <a:rPr lang="en-US" altLang="zh-CN" sz="2400" b="1" i="1">
                <a:ea typeface="宋体" pitchFamily="2" charset="-122"/>
              </a:rPr>
              <a:t>P</a:t>
            </a:r>
            <a:r>
              <a:rPr lang="en-US" altLang="zh-CN" sz="2400" b="1">
                <a:latin typeface="宋体" pitchFamily="2" charset="-122"/>
                <a:ea typeface="宋体" pitchFamily="2" charset="-122"/>
              </a:rPr>
              <a:t>(</a:t>
            </a:r>
            <a:r>
              <a:rPr lang="en-US" altLang="zh-CN" sz="2400" b="1" i="1">
                <a:ea typeface="宋体" pitchFamily="2" charset="-122"/>
              </a:rPr>
              <a:t>X</a:t>
            </a:r>
            <a:r>
              <a:rPr lang="en-US" altLang="zh-CN" sz="1600" b="1" i="1" baseline="-25000">
                <a:ea typeface="宋体" pitchFamily="2" charset="-122"/>
              </a:rPr>
              <a:t> </a:t>
            </a:r>
            <a:r>
              <a:rPr lang="en-US" altLang="zh-CN" sz="2400" b="1">
                <a:ea typeface="宋体" pitchFamily="2" charset="-122"/>
              </a:rPr>
              <a:t>&gt;</a:t>
            </a:r>
            <a:r>
              <a:rPr lang="en-US" altLang="zh-CN" sz="1600" b="1" baseline="-25000">
                <a:ea typeface="宋体" pitchFamily="2" charset="-122"/>
              </a:rPr>
              <a:t> </a:t>
            </a:r>
            <a:r>
              <a:rPr lang="en-US" altLang="zh-CN" sz="2400" b="1">
                <a:ea typeface="宋体" pitchFamily="2" charset="-122"/>
              </a:rPr>
              <a:t>2</a:t>
            </a:r>
            <a:r>
              <a:rPr lang="en-US" altLang="zh-CN" sz="2400" b="1">
                <a:latin typeface="宋体" pitchFamily="2" charset="-122"/>
                <a:ea typeface="宋体" pitchFamily="2" charset="-122"/>
              </a:rPr>
              <a:t>)  </a:t>
            </a:r>
            <a:endParaRPr lang="zh-CN" altLang="en-US" sz="2400" b="1">
              <a:latin typeface="宋体" pitchFamily="2" charset="-122"/>
              <a:ea typeface="宋体" pitchFamily="2" charset="-122"/>
            </a:endParaRPr>
          </a:p>
        </p:txBody>
      </p:sp>
      <p:sp>
        <p:nvSpPr>
          <p:cNvPr id="1115158" name="Rectangle 22"/>
          <p:cNvSpPr>
            <a:spLocks noChangeArrowheads="1"/>
          </p:cNvSpPr>
          <p:nvPr/>
        </p:nvSpPr>
        <p:spPr bwMode="auto">
          <a:xfrm>
            <a:off x="2555875" y="5084763"/>
            <a:ext cx="2376488" cy="457200"/>
          </a:xfrm>
          <a:prstGeom prst="rect">
            <a:avLst/>
          </a:prstGeom>
          <a:noFill/>
          <a:ln w="9525">
            <a:noFill/>
            <a:miter lim="800000"/>
            <a:headEnd/>
            <a:tailEnd/>
          </a:ln>
          <a:effectLst/>
        </p:spPr>
        <p:txBody>
          <a:bodyPr wrap="none">
            <a:spAutoFit/>
          </a:bodyPr>
          <a:lstStyle/>
          <a:p>
            <a:r>
              <a:rPr lang="en-US" altLang="zh-CN" sz="2400" b="1">
                <a:ea typeface="宋体" pitchFamily="2" charset="-122"/>
              </a:rPr>
              <a:t>= </a:t>
            </a:r>
            <a:r>
              <a:rPr lang="en-US" altLang="zh-CN" sz="2400" b="1" i="1">
                <a:ea typeface="宋体" pitchFamily="2" charset="-122"/>
              </a:rPr>
              <a:t>F</a:t>
            </a:r>
            <a:r>
              <a:rPr lang="en-US" altLang="zh-CN" sz="2400" b="1">
                <a:latin typeface="宋体" pitchFamily="2" charset="-122"/>
                <a:ea typeface="宋体" pitchFamily="2" charset="-122"/>
              </a:rPr>
              <a:t>(</a:t>
            </a:r>
            <a:r>
              <a:rPr lang="en-US" altLang="zh-CN" sz="2400" b="1">
                <a:ea typeface="宋体" pitchFamily="2" charset="-122"/>
              </a:rPr>
              <a:t>1</a:t>
            </a:r>
            <a:r>
              <a:rPr lang="en-US" altLang="zh-CN" sz="2400" b="1">
                <a:latin typeface="宋体" pitchFamily="2" charset="-122"/>
                <a:ea typeface="宋体" pitchFamily="2" charset="-122"/>
              </a:rPr>
              <a:t>)-</a:t>
            </a:r>
            <a:r>
              <a:rPr lang="en-US" altLang="zh-CN" sz="2400" b="1" i="1">
                <a:ea typeface="宋体" pitchFamily="2" charset="-122"/>
              </a:rPr>
              <a:t>F</a:t>
            </a:r>
            <a:r>
              <a:rPr lang="en-US" altLang="zh-CN" sz="2400" b="1">
                <a:latin typeface="宋体" pitchFamily="2" charset="-122"/>
                <a:ea typeface="宋体" pitchFamily="2" charset="-122"/>
              </a:rPr>
              <a:t>(</a:t>
            </a:r>
            <a:r>
              <a:rPr lang="en-US" altLang="zh-CN" sz="2400" b="1">
                <a:ea typeface="宋体" pitchFamily="2" charset="-122"/>
              </a:rPr>
              <a:t>0</a:t>
            </a:r>
            <a:r>
              <a:rPr lang="en-US" altLang="zh-CN" sz="2400" b="1">
                <a:latin typeface="宋体" pitchFamily="2" charset="-122"/>
                <a:ea typeface="宋体" pitchFamily="2" charset="-122"/>
              </a:rPr>
              <a:t>)   </a:t>
            </a:r>
            <a:endParaRPr lang="zh-CN" altLang="en-US" sz="2400" b="1">
              <a:ea typeface="宋体" pitchFamily="2" charset="-122"/>
            </a:endParaRPr>
          </a:p>
        </p:txBody>
      </p:sp>
      <p:sp>
        <p:nvSpPr>
          <p:cNvPr id="1115159" name="Rectangle 23"/>
          <p:cNvSpPr>
            <a:spLocks noChangeArrowheads="1"/>
          </p:cNvSpPr>
          <p:nvPr/>
        </p:nvSpPr>
        <p:spPr bwMode="auto">
          <a:xfrm>
            <a:off x="4356100" y="5084763"/>
            <a:ext cx="1584325" cy="457200"/>
          </a:xfrm>
          <a:prstGeom prst="rect">
            <a:avLst/>
          </a:prstGeom>
          <a:noFill/>
          <a:ln w="9525">
            <a:noFill/>
            <a:miter lim="800000"/>
            <a:headEnd/>
            <a:tailEnd/>
          </a:ln>
          <a:effectLst/>
        </p:spPr>
        <p:txBody>
          <a:bodyPr>
            <a:spAutoFit/>
          </a:bodyPr>
          <a:lstStyle/>
          <a:p>
            <a:r>
              <a:rPr lang="en-US" altLang="zh-CN" sz="2400" b="1">
                <a:ea typeface="宋体" pitchFamily="2" charset="-122"/>
              </a:rPr>
              <a:t>= 1</a:t>
            </a:r>
            <a:r>
              <a:rPr lang="en-US" altLang="zh-CN" sz="2400" b="1">
                <a:latin typeface="宋体" pitchFamily="2" charset="-122"/>
                <a:ea typeface="宋体" pitchFamily="2" charset="-122"/>
              </a:rPr>
              <a:t>–</a:t>
            </a:r>
            <a:r>
              <a:rPr lang="en-US" altLang="zh-CN" sz="2400" b="1">
                <a:ea typeface="宋体" pitchFamily="2" charset="-122"/>
              </a:rPr>
              <a:t>1/2   </a:t>
            </a:r>
            <a:r>
              <a:rPr lang="en-US" altLang="zh-CN" sz="2400" b="1">
                <a:latin typeface="宋体" pitchFamily="2" charset="-122"/>
                <a:ea typeface="宋体" pitchFamily="2" charset="-122"/>
              </a:rPr>
              <a:t> </a:t>
            </a:r>
            <a:endParaRPr lang="zh-CN" altLang="en-US" sz="2400" b="1">
              <a:latin typeface="宋体" pitchFamily="2" charset="-122"/>
              <a:ea typeface="宋体" pitchFamily="2" charset="-122"/>
            </a:endParaRPr>
          </a:p>
        </p:txBody>
      </p:sp>
      <p:sp>
        <p:nvSpPr>
          <p:cNvPr id="1115160" name="Rectangle 24"/>
          <p:cNvSpPr>
            <a:spLocks noChangeArrowheads="1"/>
          </p:cNvSpPr>
          <p:nvPr/>
        </p:nvSpPr>
        <p:spPr bwMode="auto">
          <a:xfrm>
            <a:off x="2266950" y="5516563"/>
            <a:ext cx="2017713" cy="457200"/>
          </a:xfrm>
          <a:prstGeom prst="rect">
            <a:avLst/>
          </a:prstGeom>
          <a:noFill/>
          <a:ln w="9525">
            <a:noFill/>
            <a:miter lim="800000"/>
            <a:headEnd/>
            <a:tailEnd/>
          </a:ln>
          <a:effectLst/>
        </p:spPr>
        <p:txBody>
          <a:bodyPr wrap="none">
            <a:spAutoFit/>
          </a:bodyPr>
          <a:lstStyle/>
          <a:p>
            <a:r>
              <a:rPr lang="en-US" altLang="zh-CN" sz="2400" b="1">
                <a:ea typeface="宋体" pitchFamily="2" charset="-122"/>
              </a:rPr>
              <a:t>= 1 </a:t>
            </a:r>
            <a:r>
              <a:rPr lang="en-US" altLang="zh-CN" sz="2400" b="1">
                <a:latin typeface="宋体" pitchFamily="2" charset="-122"/>
                <a:ea typeface="宋体" pitchFamily="2" charset="-122"/>
              </a:rPr>
              <a:t>-</a:t>
            </a:r>
            <a:r>
              <a:rPr lang="en-US" altLang="zh-CN" sz="1800" b="1" baseline="-25000">
                <a:latin typeface="宋体" pitchFamily="2" charset="-122"/>
                <a:ea typeface="宋体" pitchFamily="2" charset="-122"/>
              </a:rPr>
              <a:t> </a:t>
            </a:r>
            <a:r>
              <a:rPr lang="en-US" altLang="zh-CN" sz="2400" b="1" i="1">
                <a:ea typeface="宋体" pitchFamily="2" charset="-122"/>
              </a:rPr>
              <a:t>F</a:t>
            </a:r>
            <a:r>
              <a:rPr lang="en-US" altLang="zh-CN" sz="2400" b="1">
                <a:latin typeface="宋体" pitchFamily="2" charset="-122"/>
                <a:ea typeface="宋体" pitchFamily="2" charset="-122"/>
              </a:rPr>
              <a:t>(</a:t>
            </a:r>
            <a:r>
              <a:rPr lang="en-US" altLang="zh-CN" sz="2400" b="1">
                <a:ea typeface="宋体" pitchFamily="2" charset="-122"/>
              </a:rPr>
              <a:t>2</a:t>
            </a:r>
            <a:r>
              <a:rPr lang="en-US" altLang="zh-CN" sz="2400" b="1">
                <a:latin typeface="宋体" pitchFamily="2" charset="-122"/>
                <a:ea typeface="宋体" pitchFamily="2" charset="-122"/>
              </a:rPr>
              <a:t>)   </a:t>
            </a:r>
            <a:endParaRPr lang="zh-CN" altLang="en-US" sz="2400" b="1">
              <a:ea typeface="宋体" pitchFamily="2" charset="-122"/>
            </a:endParaRPr>
          </a:p>
        </p:txBody>
      </p:sp>
      <p:sp>
        <p:nvSpPr>
          <p:cNvPr id="1115161" name="Text Box 25"/>
          <p:cNvSpPr txBox="1">
            <a:spLocks noChangeArrowheads="1"/>
          </p:cNvSpPr>
          <p:nvPr/>
        </p:nvSpPr>
        <p:spPr bwMode="auto">
          <a:xfrm>
            <a:off x="3706813" y="5516563"/>
            <a:ext cx="1827212" cy="457200"/>
          </a:xfrm>
          <a:prstGeom prst="rect">
            <a:avLst/>
          </a:prstGeom>
          <a:noFill/>
          <a:ln w="9525">
            <a:noFill/>
            <a:miter lim="800000"/>
            <a:headEnd/>
            <a:tailEnd/>
          </a:ln>
          <a:effectLst/>
        </p:spPr>
        <p:txBody>
          <a:bodyPr wrap="none">
            <a:spAutoFit/>
          </a:bodyPr>
          <a:lstStyle/>
          <a:p>
            <a:r>
              <a:rPr lang="en-US" altLang="zh-CN" sz="2400" b="1">
                <a:ea typeface="宋体" pitchFamily="2" charset="-122"/>
              </a:rPr>
              <a:t>= 1</a:t>
            </a:r>
            <a:r>
              <a:rPr lang="en-US" altLang="zh-CN" sz="2400" b="1">
                <a:latin typeface="宋体" pitchFamily="2" charset="-122"/>
                <a:ea typeface="宋体" pitchFamily="2" charset="-122"/>
              </a:rPr>
              <a:t>-</a:t>
            </a:r>
            <a:r>
              <a:rPr lang="en-US" altLang="zh-CN" sz="2400" b="1">
                <a:ea typeface="宋体" pitchFamily="2" charset="-122"/>
              </a:rPr>
              <a:t>1 = 0.     </a:t>
            </a:r>
          </a:p>
        </p:txBody>
      </p:sp>
      <p:sp>
        <p:nvSpPr>
          <p:cNvPr id="1115162" name="Text Box 26"/>
          <p:cNvSpPr txBox="1">
            <a:spLocks noChangeArrowheads="1"/>
          </p:cNvSpPr>
          <p:nvPr/>
        </p:nvSpPr>
        <p:spPr bwMode="auto">
          <a:xfrm>
            <a:off x="1184275" y="1360488"/>
            <a:ext cx="795338" cy="457200"/>
          </a:xfrm>
          <a:prstGeom prst="rect">
            <a:avLst/>
          </a:prstGeom>
          <a:noFill/>
          <a:ln w="9525">
            <a:noFill/>
            <a:miter lim="800000"/>
            <a:headEnd/>
            <a:tailEnd/>
          </a:ln>
          <a:effectLst/>
        </p:spPr>
        <p:txBody>
          <a:bodyPr wrap="none">
            <a:spAutoFit/>
          </a:bodyPr>
          <a:lstStyle/>
          <a:p>
            <a:r>
              <a:rPr lang="zh-CN" altLang="en-US" sz="2400" b="1">
                <a:ea typeface="宋体" pitchFamily="2" charset="-122"/>
              </a:rPr>
              <a:t>且    </a:t>
            </a:r>
          </a:p>
        </p:txBody>
      </p:sp>
      <p:sp>
        <p:nvSpPr>
          <p:cNvPr id="1115163" name="Text Box 27"/>
          <p:cNvSpPr txBox="1">
            <a:spLocks noChangeArrowheads="1"/>
          </p:cNvSpPr>
          <p:nvPr/>
        </p:nvSpPr>
        <p:spPr bwMode="auto">
          <a:xfrm>
            <a:off x="4643438" y="5084763"/>
            <a:ext cx="1439862" cy="457200"/>
          </a:xfrm>
          <a:prstGeom prst="rect">
            <a:avLst/>
          </a:prstGeom>
          <a:solidFill>
            <a:srgbClr val="FFFFA7"/>
          </a:solidFill>
          <a:ln w="9525">
            <a:noFill/>
            <a:miter lim="800000"/>
            <a:headEnd/>
            <a:tailEnd/>
          </a:ln>
          <a:effectLst/>
        </p:spPr>
        <p:txBody>
          <a:bodyPr>
            <a:spAutoFit/>
          </a:bodyPr>
          <a:lstStyle/>
          <a:p>
            <a:r>
              <a:rPr lang="en-US" altLang="zh-CN" sz="2400" b="1">
                <a:ea typeface="宋体" pitchFamily="2" charset="-122"/>
              </a:rPr>
              <a:t>1/2 </a:t>
            </a:r>
            <a:r>
              <a:rPr lang="zh-CN" altLang="en-US" sz="2400" b="1">
                <a:ea typeface="宋体" pitchFamily="2" charset="-122"/>
              </a:rPr>
              <a:t>； </a:t>
            </a:r>
          </a:p>
        </p:txBody>
      </p:sp>
      <p:grpSp>
        <p:nvGrpSpPr>
          <p:cNvPr id="1115164" name="Group 28"/>
          <p:cNvGrpSpPr>
            <a:grpSpLocks/>
          </p:cNvGrpSpPr>
          <p:nvPr/>
        </p:nvGrpSpPr>
        <p:grpSpPr bwMode="auto">
          <a:xfrm>
            <a:off x="6516688" y="3860800"/>
            <a:ext cx="2822575" cy="2190750"/>
            <a:chOff x="3982" y="2040"/>
            <a:chExt cx="1778" cy="1380"/>
          </a:xfrm>
        </p:grpSpPr>
        <p:sp>
          <p:nvSpPr>
            <p:cNvPr id="1115165" name="Rectangle 29"/>
            <p:cNvSpPr>
              <a:spLocks noChangeArrowheads="1"/>
            </p:cNvSpPr>
            <p:nvPr/>
          </p:nvSpPr>
          <p:spPr bwMode="auto">
            <a:xfrm>
              <a:off x="4053" y="2918"/>
              <a:ext cx="998" cy="380"/>
            </a:xfrm>
            <a:prstGeom prst="rect">
              <a:avLst/>
            </a:prstGeom>
            <a:noFill/>
            <a:ln w="9525">
              <a:noFill/>
              <a:miter lim="800000"/>
              <a:headEnd/>
              <a:tailEnd/>
            </a:ln>
            <a:effectLst/>
          </p:spPr>
          <p:txBody>
            <a:bodyPr>
              <a:spAutoFit/>
            </a:bodyPr>
            <a:lstStyle/>
            <a:p>
              <a:pPr>
                <a:lnSpc>
                  <a:spcPct val="70000"/>
                </a:lnSpc>
              </a:pPr>
              <a:r>
                <a:rPr lang="en-US" altLang="zh-CN" sz="2000" b="1" baseline="-25000">
                  <a:ea typeface="宋体" pitchFamily="2" charset="-122"/>
                </a:rPr>
                <a:t>  </a:t>
              </a:r>
              <a:r>
                <a:rPr lang="en-US" altLang="zh-CN" sz="2000" b="1">
                  <a:ea typeface="宋体" pitchFamily="2" charset="-122"/>
                </a:rPr>
                <a:t>           </a:t>
              </a:r>
              <a:r>
                <a:rPr lang="en-US" altLang="zh-CN" b="1">
                  <a:solidFill>
                    <a:srgbClr val="0000FF"/>
                  </a:solidFill>
                  <a:ea typeface="宋体" pitchFamily="2" charset="-122"/>
                </a:rPr>
                <a:t>  .</a:t>
              </a:r>
            </a:p>
            <a:p>
              <a:pPr>
                <a:lnSpc>
                  <a:spcPct val="70000"/>
                </a:lnSpc>
              </a:pPr>
              <a:r>
                <a:rPr lang="en-US" altLang="zh-CN" sz="2000" b="1">
                  <a:solidFill>
                    <a:srgbClr val="FF6600"/>
                  </a:solidFill>
                  <a:ea typeface="宋体" pitchFamily="2" charset="-122"/>
                </a:rPr>
                <a:t>0</a:t>
              </a:r>
              <a:r>
                <a:rPr lang="en-US" altLang="zh-CN" sz="2000" b="1">
                  <a:ea typeface="宋体" pitchFamily="2" charset="-122"/>
                </a:rPr>
                <a:t>       </a:t>
              </a:r>
              <a:r>
                <a:rPr lang="en-US" altLang="zh-CN" sz="2000" b="1">
                  <a:solidFill>
                    <a:srgbClr val="0000FF"/>
                  </a:solidFill>
                  <a:ea typeface="宋体" pitchFamily="2" charset="-122"/>
                </a:rPr>
                <a:t>      1</a:t>
              </a:r>
              <a:endParaRPr lang="en-US" altLang="zh-CN" sz="2400" b="1">
                <a:solidFill>
                  <a:srgbClr val="0000FF"/>
                </a:solidFill>
                <a:ea typeface="宋体" pitchFamily="2" charset="-122"/>
              </a:endParaRPr>
            </a:p>
          </p:txBody>
        </p:sp>
        <p:grpSp>
          <p:nvGrpSpPr>
            <p:cNvPr id="1115166" name="Group 30"/>
            <p:cNvGrpSpPr>
              <a:grpSpLocks/>
            </p:cNvGrpSpPr>
            <p:nvPr/>
          </p:nvGrpSpPr>
          <p:grpSpPr bwMode="auto">
            <a:xfrm>
              <a:off x="3982" y="2040"/>
              <a:ext cx="1778" cy="1380"/>
              <a:chOff x="3914" y="2039"/>
              <a:chExt cx="1778" cy="1380"/>
            </a:xfrm>
          </p:grpSpPr>
          <p:sp>
            <p:nvSpPr>
              <p:cNvPr id="1115167" name="Line 31"/>
              <p:cNvSpPr>
                <a:spLocks noChangeShapeType="1"/>
              </p:cNvSpPr>
              <p:nvPr/>
            </p:nvSpPr>
            <p:spPr bwMode="auto">
              <a:xfrm>
                <a:off x="3914" y="3083"/>
                <a:ext cx="1488" cy="0"/>
              </a:xfrm>
              <a:prstGeom prst="line">
                <a:avLst/>
              </a:prstGeom>
              <a:noFill/>
              <a:ln w="9525">
                <a:solidFill>
                  <a:srgbClr val="FF6600"/>
                </a:solidFill>
                <a:round/>
                <a:headEnd/>
                <a:tailEnd type="stealth" w="med" len="lg"/>
              </a:ln>
              <a:effectLst/>
            </p:spPr>
            <p:txBody>
              <a:bodyPr wrap="none" anchor="ctr"/>
              <a:lstStyle/>
              <a:p>
                <a:endParaRPr lang="zh-CN" altLang="en-US"/>
              </a:p>
            </p:txBody>
          </p:sp>
          <p:sp>
            <p:nvSpPr>
              <p:cNvPr id="1115168" name="Line 32"/>
              <p:cNvSpPr>
                <a:spLocks noChangeShapeType="1"/>
              </p:cNvSpPr>
              <p:nvPr/>
            </p:nvSpPr>
            <p:spPr bwMode="auto">
              <a:xfrm flipV="1">
                <a:off x="4154" y="2123"/>
                <a:ext cx="0" cy="1296"/>
              </a:xfrm>
              <a:prstGeom prst="line">
                <a:avLst/>
              </a:prstGeom>
              <a:noFill/>
              <a:ln w="9525">
                <a:solidFill>
                  <a:srgbClr val="FF6600"/>
                </a:solidFill>
                <a:round/>
                <a:headEnd/>
                <a:tailEnd type="stealth" w="med" len="lg"/>
              </a:ln>
              <a:effectLst/>
            </p:spPr>
            <p:txBody>
              <a:bodyPr wrap="none" anchor="ctr"/>
              <a:lstStyle/>
              <a:p>
                <a:endParaRPr lang="zh-CN" altLang="en-US"/>
              </a:p>
            </p:txBody>
          </p:sp>
          <p:sp>
            <p:nvSpPr>
              <p:cNvPr id="1115169" name="Rectangle 33"/>
              <p:cNvSpPr>
                <a:spLocks noChangeArrowheads="1"/>
              </p:cNvSpPr>
              <p:nvPr/>
            </p:nvSpPr>
            <p:spPr bwMode="auto">
              <a:xfrm>
                <a:off x="5373" y="2976"/>
                <a:ext cx="319" cy="288"/>
              </a:xfrm>
              <a:prstGeom prst="rect">
                <a:avLst/>
              </a:prstGeom>
              <a:noFill/>
              <a:ln w="9525">
                <a:noFill/>
                <a:miter lim="800000"/>
                <a:headEnd/>
                <a:tailEnd/>
              </a:ln>
              <a:effectLst/>
            </p:spPr>
            <p:txBody>
              <a:bodyPr wrap="none">
                <a:spAutoFit/>
              </a:bodyPr>
              <a:lstStyle/>
              <a:p>
                <a:r>
                  <a:rPr lang="en-US" altLang="zh-CN" sz="2000" b="1" i="1">
                    <a:solidFill>
                      <a:srgbClr val="FF6600"/>
                    </a:solidFill>
                    <a:ea typeface="宋体" pitchFamily="2" charset="-122"/>
                  </a:rPr>
                  <a:t>X</a:t>
                </a:r>
                <a:r>
                  <a:rPr lang="en-US" altLang="zh-CN" sz="2400" b="1" i="1">
                    <a:ea typeface="宋体" pitchFamily="2" charset="-122"/>
                  </a:rPr>
                  <a:t>  </a:t>
                </a:r>
                <a:endParaRPr lang="zh-CN" altLang="en-US" sz="1600" b="1" i="1">
                  <a:ea typeface="宋体" pitchFamily="2" charset="-122"/>
                </a:endParaRPr>
              </a:p>
            </p:txBody>
          </p:sp>
          <p:sp>
            <p:nvSpPr>
              <p:cNvPr id="1115170" name="Rectangle 34"/>
              <p:cNvSpPr>
                <a:spLocks noChangeArrowheads="1"/>
              </p:cNvSpPr>
              <p:nvPr/>
            </p:nvSpPr>
            <p:spPr bwMode="auto">
              <a:xfrm>
                <a:off x="4118" y="2039"/>
                <a:ext cx="343" cy="250"/>
              </a:xfrm>
              <a:prstGeom prst="rect">
                <a:avLst/>
              </a:prstGeom>
              <a:noFill/>
              <a:ln w="9525">
                <a:noFill/>
                <a:miter lim="800000"/>
                <a:headEnd/>
                <a:tailEnd/>
              </a:ln>
              <a:effectLst/>
            </p:spPr>
            <p:txBody>
              <a:bodyPr wrap="none">
                <a:spAutoFit/>
              </a:bodyPr>
              <a:lstStyle/>
              <a:p>
                <a:r>
                  <a:rPr lang="en-US" altLang="zh-CN" sz="2000" b="1" i="1">
                    <a:solidFill>
                      <a:srgbClr val="FF6600"/>
                    </a:solidFill>
                    <a:ea typeface="宋体" pitchFamily="2" charset="-122"/>
                  </a:rPr>
                  <a:t> F  </a:t>
                </a:r>
                <a:endParaRPr lang="en-US" altLang="zh-CN" sz="1400" b="1">
                  <a:solidFill>
                    <a:srgbClr val="FF6600"/>
                  </a:solidFill>
                  <a:ea typeface="宋体" pitchFamily="2" charset="-122"/>
                </a:endParaRPr>
              </a:p>
            </p:txBody>
          </p:sp>
        </p:grpSp>
      </p:grpSp>
      <p:grpSp>
        <p:nvGrpSpPr>
          <p:cNvPr id="1115171" name="Group 35"/>
          <p:cNvGrpSpPr>
            <a:grpSpLocks/>
          </p:cNvGrpSpPr>
          <p:nvPr/>
        </p:nvGrpSpPr>
        <p:grpSpPr bwMode="auto">
          <a:xfrm>
            <a:off x="6489700" y="5189538"/>
            <a:ext cx="758825" cy="457200"/>
            <a:chOff x="3846" y="2878"/>
            <a:chExt cx="478" cy="288"/>
          </a:xfrm>
        </p:grpSpPr>
        <p:sp>
          <p:nvSpPr>
            <p:cNvPr id="1115172" name="Line 36"/>
            <p:cNvSpPr>
              <a:spLocks noChangeShapeType="1"/>
            </p:cNvSpPr>
            <p:nvPr/>
          </p:nvSpPr>
          <p:spPr bwMode="auto">
            <a:xfrm>
              <a:off x="3846" y="3083"/>
              <a:ext cx="288" cy="0"/>
            </a:xfrm>
            <a:prstGeom prst="line">
              <a:avLst/>
            </a:prstGeom>
            <a:noFill/>
            <a:ln w="19050">
              <a:solidFill>
                <a:srgbClr val="0000FF"/>
              </a:solidFill>
              <a:round/>
              <a:headEnd/>
              <a:tailEnd/>
            </a:ln>
            <a:effectLst/>
          </p:spPr>
          <p:txBody>
            <a:bodyPr wrap="none" anchor="ctr"/>
            <a:lstStyle/>
            <a:p>
              <a:endParaRPr lang="zh-CN" altLang="en-US"/>
            </a:p>
          </p:txBody>
        </p:sp>
        <p:sp>
          <p:nvSpPr>
            <p:cNvPr id="1115173" name="Text Box 37"/>
            <p:cNvSpPr txBox="1">
              <a:spLocks noChangeArrowheads="1"/>
            </p:cNvSpPr>
            <p:nvPr/>
          </p:nvSpPr>
          <p:spPr bwMode="auto">
            <a:xfrm>
              <a:off x="4051" y="2878"/>
              <a:ext cx="273" cy="288"/>
            </a:xfrm>
            <a:prstGeom prst="rect">
              <a:avLst/>
            </a:prstGeom>
            <a:noFill/>
            <a:ln w="9525">
              <a:noFill/>
              <a:miter lim="800000"/>
              <a:headEnd/>
              <a:tailEnd/>
            </a:ln>
            <a:effectLst/>
          </p:spPr>
          <p:txBody>
            <a:bodyPr>
              <a:spAutoFit/>
            </a:bodyPr>
            <a:lstStyle/>
            <a:p>
              <a:pPr>
                <a:spcBef>
                  <a:spcPct val="50000"/>
                </a:spcBef>
              </a:pPr>
              <a:r>
                <a:rPr lang="zh-CN" altLang="en-US" sz="2400">
                  <a:solidFill>
                    <a:srgbClr val="0000FF"/>
                  </a:solidFill>
                  <a:ea typeface="宋体" pitchFamily="2" charset="-122"/>
                </a:rPr>
                <a:t>。</a:t>
              </a:r>
            </a:p>
          </p:txBody>
        </p:sp>
      </p:grpSp>
      <p:grpSp>
        <p:nvGrpSpPr>
          <p:cNvPr id="1115174" name="Group 38"/>
          <p:cNvGrpSpPr>
            <a:grpSpLocks/>
          </p:cNvGrpSpPr>
          <p:nvPr/>
        </p:nvGrpSpPr>
        <p:grpSpPr bwMode="auto">
          <a:xfrm>
            <a:off x="6705600" y="4384675"/>
            <a:ext cx="1952625" cy="457200"/>
            <a:chOff x="4043" y="2371"/>
            <a:chExt cx="1230" cy="288"/>
          </a:xfrm>
        </p:grpSpPr>
        <p:sp>
          <p:nvSpPr>
            <p:cNvPr id="1115175" name="Rectangle 39"/>
            <p:cNvSpPr>
              <a:spLocks noChangeArrowheads="1"/>
            </p:cNvSpPr>
            <p:nvPr/>
          </p:nvSpPr>
          <p:spPr bwMode="auto">
            <a:xfrm>
              <a:off x="4043" y="2371"/>
              <a:ext cx="312" cy="288"/>
            </a:xfrm>
            <a:prstGeom prst="rect">
              <a:avLst/>
            </a:prstGeom>
            <a:noFill/>
            <a:ln w="9525">
              <a:noFill/>
              <a:miter lim="800000"/>
              <a:headEnd/>
              <a:tailEnd/>
            </a:ln>
            <a:effectLst/>
          </p:spPr>
          <p:txBody>
            <a:bodyPr wrap="none">
              <a:spAutoFit/>
            </a:bodyPr>
            <a:lstStyle/>
            <a:p>
              <a:r>
                <a:rPr lang="en-US" altLang="zh-CN" sz="2400" b="1" baseline="-10000">
                  <a:solidFill>
                    <a:srgbClr val="0000FF"/>
                  </a:solidFill>
                  <a:ea typeface="宋体" pitchFamily="2" charset="-122"/>
                </a:rPr>
                <a:t>1</a:t>
              </a:r>
              <a:r>
                <a:rPr lang="en-US" altLang="zh-CN" sz="1800" b="1">
                  <a:solidFill>
                    <a:srgbClr val="0000FF"/>
                  </a:solidFill>
                  <a:ea typeface="宋体" pitchFamily="2" charset="-122"/>
                </a:rPr>
                <a:t> </a:t>
              </a:r>
              <a:r>
                <a:rPr lang="en-US" altLang="zh-CN" sz="2400" b="1">
                  <a:solidFill>
                    <a:srgbClr val="0000FF"/>
                  </a:solidFill>
                  <a:ea typeface="宋体" pitchFamily="2" charset="-122"/>
                </a:rPr>
                <a:t>.</a:t>
              </a:r>
              <a:r>
                <a:rPr lang="zh-CN" altLang="en-US" sz="2400" b="1">
                  <a:solidFill>
                    <a:srgbClr val="0000FF"/>
                  </a:solidFill>
                  <a:ea typeface="宋体" pitchFamily="2" charset="-122"/>
                </a:rPr>
                <a:t> </a:t>
              </a:r>
              <a:endParaRPr lang="zh-CN" altLang="en-US" sz="4400" b="1">
                <a:solidFill>
                  <a:srgbClr val="0000FF"/>
                </a:solidFill>
                <a:ea typeface="宋体" pitchFamily="2" charset="-122"/>
              </a:endParaRPr>
            </a:p>
          </p:txBody>
        </p:sp>
        <p:sp>
          <p:nvSpPr>
            <p:cNvPr id="1115176" name="Line 40"/>
            <p:cNvSpPr>
              <a:spLocks noChangeShapeType="1"/>
            </p:cNvSpPr>
            <p:nvPr/>
          </p:nvSpPr>
          <p:spPr bwMode="auto">
            <a:xfrm>
              <a:off x="4752" y="2576"/>
              <a:ext cx="495" cy="0"/>
            </a:xfrm>
            <a:prstGeom prst="line">
              <a:avLst/>
            </a:prstGeom>
            <a:noFill/>
            <a:ln w="19050">
              <a:solidFill>
                <a:srgbClr val="0000FF"/>
              </a:solidFill>
              <a:round/>
              <a:headEnd type="oval" w="sm" len="sm"/>
              <a:tailEnd/>
            </a:ln>
            <a:effectLst/>
          </p:spPr>
          <p:txBody>
            <a:bodyPr wrap="none" anchor="ctr"/>
            <a:lstStyle/>
            <a:p>
              <a:endParaRPr lang="zh-CN" altLang="en-US"/>
            </a:p>
          </p:txBody>
        </p:sp>
        <p:sp>
          <p:nvSpPr>
            <p:cNvPr id="1115177" name="Rectangle 41"/>
            <p:cNvSpPr>
              <a:spLocks noChangeArrowheads="1"/>
            </p:cNvSpPr>
            <p:nvPr/>
          </p:nvSpPr>
          <p:spPr bwMode="auto">
            <a:xfrm>
              <a:off x="5157" y="2371"/>
              <a:ext cx="116" cy="288"/>
            </a:xfrm>
            <a:prstGeom prst="rect">
              <a:avLst/>
            </a:prstGeom>
            <a:noFill/>
            <a:ln w="9525">
              <a:noFill/>
              <a:miter lim="800000"/>
              <a:headEnd/>
              <a:tailEnd/>
            </a:ln>
            <a:effectLst/>
          </p:spPr>
          <p:txBody>
            <a:bodyPr wrap="none">
              <a:spAutoFit/>
            </a:bodyPr>
            <a:lstStyle/>
            <a:p>
              <a:endParaRPr lang="zh-CN" altLang="en-US" sz="2400">
                <a:solidFill>
                  <a:srgbClr val="0000FF"/>
                </a:solidFill>
                <a:ea typeface="宋体" pitchFamily="2" charset="-122"/>
              </a:endParaRPr>
            </a:p>
          </p:txBody>
        </p:sp>
      </p:grpSp>
      <p:grpSp>
        <p:nvGrpSpPr>
          <p:cNvPr id="1115178" name="Group 42"/>
          <p:cNvGrpSpPr>
            <a:grpSpLocks/>
          </p:cNvGrpSpPr>
          <p:nvPr/>
        </p:nvGrpSpPr>
        <p:grpSpPr bwMode="auto">
          <a:xfrm>
            <a:off x="6550025" y="4803775"/>
            <a:ext cx="1597025" cy="685800"/>
            <a:chOff x="3945" y="2635"/>
            <a:chExt cx="1006" cy="432"/>
          </a:xfrm>
        </p:grpSpPr>
        <p:sp>
          <p:nvSpPr>
            <p:cNvPr id="1115179" name="Rectangle 43"/>
            <p:cNvSpPr>
              <a:spLocks noChangeArrowheads="1"/>
            </p:cNvSpPr>
            <p:nvPr/>
          </p:nvSpPr>
          <p:spPr bwMode="auto">
            <a:xfrm>
              <a:off x="4643" y="2635"/>
              <a:ext cx="308" cy="288"/>
            </a:xfrm>
            <a:prstGeom prst="rect">
              <a:avLst/>
            </a:prstGeom>
            <a:noFill/>
            <a:ln w="9525">
              <a:noFill/>
              <a:miter lim="800000"/>
              <a:headEnd/>
              <a:tailEnd/>
            </a:ln>
            <a:effectLst/>
          </p:spPr>
          <p:txBody>
            <a:bodyPr wrap="none">
              <a:spAutoFit/>
            </a:bodyPr>
            <a:lstStyle/>
            <a:p>
              <a:r>
                <a:rPr lang="zh-CN" altLang="en-US" sz="2400">
                  <a:solidFill>
                    <a:srgbClr val="0000FF"/>
                  </a:solidFill>
                  <a:ea typeface="宋体" pitchFamily="2" charset="-122"/>
                </a:rPr>
                <a:t>。</a:t>
              </a:r>
            </a:p>
          </p:txBody>
        </p:sp>
        <p:sp>
          <p:nvSpPr>
            <p:cNvPr id="1115180" name="Line 44"/>
            <p:cNvSpPr>
              <a:spLocks noChangeShapeType="1"/>
            </p:cNvSpPr>
            <p:nvPr/>
          </p:nvSpPr>
          <p:spPr bwMode="auto">
            <a:xfrm>
              <a:off x="4748" y="2878"/>
              <a:ext cx="0" cy="189"/>
            </a:xfrm>
            <a:prstGeom prst="line">
              <a:avLst/>
            </a:prstGeom>
            <a:noFill/>
            <a:ln w="3175">
              <a:solidFill>
                <a:schemeClr val="accent2"/>
              </a:solidFill>
              <a:prstDash val="dash"/>
              <a:round/>
              <a:headEnd/>
              <a:tailEnd/>
            </a:ln>
            <a:effectLst/>
          </p:spPr>
          <p:txBody>
            <a:bodyPr wrap="none" anchor="ctr"/>
            <a:lstStyle/>
            <a:p>
              <a:endParaRPr lang="zh-CN" altLang="en-US"/>
            </a:p>
          </p:txBody>
        </p:sp>
        <p:sp>
          <p:nvSpPr>
            <p:cNvPr id="1115181" name="Rectangle 45"/>
            <p:cNvSpPr>
              <a:spLocks noChangeArrowheads="1"/>
            </p:cNvSpPr>
            <p:nvPr/>
          </p:nvSpPr>
          <p:spPr bwMode="auto">
            <a:xfrm>
              <a:off x="3945" y="2716"/>
              <a:ext cx="300" cy="231"/>
            </a:xfrm>
            <a:prstGeom prst="rect">
              <a:avLst/>
            </a:prstGeom>
            <a:noFill/>
            <a:ln w="9525">
              <a:noFill/>
              <a:miter lim="800000"/>
              <a:headEnd/>
              <a:tailEnd/>
            </a:ln>
            <a:effectLst/>
          </p:spPr>
          <p:txBody>
            <a:bodyPr wrap="none">
              <a:spAutoFit/>
            </a:bodyPr>
            <a:lstStyle/>
            <a:p>
              <a:r>
                <a:rPr lang="en-US" altLang="zh-CN" sz="1800" b="1">
                  <a:solidFill>
                    <a:srgbClr val="0000FF"/>
                  </a:solidFill>
                  <a:ea typeface="宋体" pitchFamily="2" charset="-122"/>
                </a:rPr>
                <a:t>1/2</a:t>
              </a:r>
            </a:p>
          </p:txBody>
        </p:sp>
        <p:sp>
          <p:nvSpPr>
            <p:cNvPr id="1115182" name="Line 46"/>
            <p:cNvSpPr>
              <a:spLocks noChangeShapeType="1"/>
            </p:cNvSpPr>
            <p:nvPr/>
          </p:nvSpPr>
          <p:spPr bwMode="auto">
            <a:xfrm>
              <a:off x="4211" y="2840"/>
              <a:ext cx="523" cy="0"/>
            </a:xfrm>
            <a:prstGeom prst="line">
              <a:avLst/>
            </a:prstGeom>
            <a:noFill/>
            <a:ln w="19050">
              <a:solidFill>
                <a:srgbClr val="0000FF"/>
              </a:solidFill>
              <a:round/>
              <a:headEnd type="oval" w="sm" len="sm"/>
              <a:tailEnd/>
            </a:ln>
            <a:effectLst/>
          </p:spPr>
          <p:txBody>
            <a:bodyPr wrap="none" anchor="ctr"/>
            <a:lstStyle/>
            <a:p>
              <a:endParaRPr lang="zh-CN" altLang="en-US"/>
            </a:p>
          </p:txBody>
        </p:sp>
      </p:grpSp>
      <p:sp>
        <p:nvSpPr>
          <p:cNvPr id="1115184" name="Rectangle 48"/>
          <p:cNvSpPr>
            <a:spLocks noChangeArrowheads="1"/>
          </p:cNvSpPr>
          <p:nvPr/>
        </p:nvSpPr>
        <p:spPr bwMode="auto">
          <a:xfrm>
            <a:off x="1979613" y="620713"/>
            <a:ext cx="7416800" cy="457200"/>
          </a:xfrm>
          <a:prstGeom prst="rect">
            <a:avLst/>
          </a:prstGeom>
          <a:noFill/>
          <a:ln w="9525">
            <a:noFill/>
            <a:miter lim="800000"/>
            <a:headEnd/>
            <a:tailEnd/>
          </a:ln>
          <a:effectLst/>
        </p:spPr>
        <p:txBody>
          <a:bodyPr>
            <a:spAutoFit/>
          </a:bodyPr>
          <a:lstStyle/>
          <a:p>
            <a:r>
              <a:rPr lang="zh-CN" altLang="zh-CN" sz="2400" b="1">
                <a:ea typeface="宋体" pitchFamily="2" charset="-122"/>
              </a:rPr>
              <a:t>掷一枚质地均匀的硬币</a:t>
            </a:r>
            <a:r>
              <a:rPr lang="zh-CN" altLang="en-US" sz="2400" b="1">
                <a:ea typeface="宋体" pitchFamily="2" charset="-122"/>
              </a:rPr>
              <a:t>,  观察出现的是正面还是反面</a:t>
            </a:r>
            <a:r>
              <a:rPr lang="en-US" altLang="zh-CN" sz="2400" b="1">
                <a:ea typeface="宋体" pitchFamily="2" charset="-122"/>
              </a:rPr>
              <a:t>,  </a:t>
            </a:r>
          </a:p>
        </p:txBody>
      </p:sp>
      <p:sp>
        <p:nvSpPr>
          <p:cNvPr id="1115185" name="Rectangle 49"/>
          <p:cNvSpPr>
            <a:spLocks noGrp="1" noChangeArrowheads="1"/>
          </p:cNvSpPr>
          <p:nvPr>
            <p:ph type="title"/>
          </p:nvPr>
        </p:nvSpPr>
        <p:spPr bwMode="auto">
          <a:xfrm>
            <a:off x="500034" y="528638"/>
            <a:ext cx="1979612" cy="503237"/>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zh-CN" altLang="zh-CN" b="1" dirty="0">
                <a:ea typeface="宋体" pitchFamily="2" charset="-122"/>
              </a:rPr>
              <a:t>例</a:t>
            </a:r>
            <a:endParaRPr lang="zh-CN" altLang="en-US" b="1" dirty="0">
              <a:ea typeface="宋体" pitchFamily="2" charset="-122"/>
            </a:endParaRPr>
          </a:p>
        </p:txBody>
      </p:sp>
      <p:sp>
        <p:nvSpPr>
          <p:cNvPr id="1115187" name="Text Box 51"/>
          <p:cNvSpPr txBox="1">
            <a:spLocks noChangeArrowheads="1"/>
          </p:cNvSpPr>
          <p:nvPr/>
        </p:nvSpPr>
        <p:spPr bwMode="auto">
          <a:xfrm>
            <a:off x="7307263" y="5888038"/>
            <a:ext cx="1368425" cy="457200"/>
          </a:xfrm>
          <a:prstGeom prst="rect">
            <a:avLst/>
          </a:prstGeom>
          <a:solidFill>
            <a:srgbClr val="FFCC99"/>
          </a:solidFill>
          <a:ln w="9525">
            <a:noFill/>
            <a:miter lim="800000"/>
            <a:headEnd/>
            <a:tailEnd/>
          </a:ln>
          <a:effectLst/>
        </p:spPr>
        <p:txBody>
          <a:bodyPr rIns="0">
            <a:spAutoFit/>
          </a:bodyPr>
          <a:lstStyle/>
          <a:p>
            <a:pPr algn="ctr"/>
            <a:r>
              <a:rPr lang="zh-CN" altLang="en-US" sz="2400" b="1" i="1">
                <a:solidFill>
                  <a:srgbClr val="CC3300"/>
                </a:solidFill>
                <a:latin typeface="楷体_GB2312" pitchFamily="49" charset="-122"/>
                <a:ea typeface="楷体_GB2312" pitchFamily="49" charset="-122"/>
              </a:rPr>
              <a:t>特征</a:t>
            </a:r>
            <a:r>
              <a:rPr lang="zh-CN" altLang="en-US" sz="1600" b="1" i="1" baseline="-25000">
                <a:solidFill>
                  <a:srgbClr val="CC3300"/>
                </a:solidFill>
                <a:latin typeface="楷体_GB2312" pitchFamily="49" charset="-122"/>
                <a:ea typeface="楷体_GB2312" pitchFamily="49" charset="-122"/>
              </a:rPr>
              <a:t> </a:t>
            </a:r>
            <a:r>
              <a:rPr lang="zh-CN" altLang="en-US" sz="2400" b="1" i="1">
                <a:solidFill>
                  <a:srgbClr val="CC3300"/>
                </a:solidFill>
                <a:latin typeface="楷体_GB2312" pitchFamily="49" charset="-122"/>
                <a:ea typeface="楷体_GB2312" pitchFamily="49" charset="-122"/>
              </a:rPr>
              <a:t>？ </a:t>
            </a:r>
          </a:p>
        </p:txBody>
      </p:sp>
      <p:sp>
        <p:nvSpPr>
          <p:cNvPr id="1115188" name="Rectangle 52"/>
          <p:cNvSpPr>
            <a:spLocks noChangeArrowheads="1"/>
          </p:cNvSpPr>
          <p:nvPr/>
        </p:nvSpPr>
        <p:spPr bwMode="auto">
          <a:xfrm>
            <a:off x="1331913" y="2133600"/>
            <a:ext cx="4929187" cy="457200"/>
          </a:xfrm>
          <a:prstGeom prst="rect">
            <a:avLst/>
          </a:prstGeom>
          <a:noFill/>
          <a:ln w="9525">
            <a:noFill/>
            <a:miter lim="800000"/>
            <a:headEnd/>
            <a:tailEnd/>
          </a:ln>
          <a:effectLst/>
        </p:spPr>
        <p:txBody>
          <a:bodyPr wrap="none">
            <a:spAutoFit/>
          </a:bodyPr>
          <a:lstStyle/>
          <a:p>
            <a:r>
              <a:rPr lang="zh-CN" altLang="zh-CN" sz="2400" b="1">
                <a:ea typeface="宋体" pitchFamily="2" charset="-122"/>
              </a:rPr>
              <a:t>注意到</a:t>
            </a:r>
            <a:r>
              <a:rPr lang="zh-CN" altLang="en-US" sz="2400" b="1">
                <a:ea typeface="宋体" pitchFamily="2" charset="-122"/>
              </a:rPr>
              <a:t> </a:t>
            </a:r>
            <a:r>
              <a:rPr lang="en-US" altLang="zh-CN" sz="2400" b="1" i="1">
                <a:ea typeface="宋体" pitchFamily="2" charset="-122"/>
              </a:rPr>
              <a:t>X</a:t>
            </a:r>
            <a:r>
              <a:rPr lang="en-US" altLang="zh-CN" sz="2400" b="1">
                <a:ea typeface="宋体" pitchFamily="2" charset="-122"/>
              </a:rPr>
              <a:t> </a:t>
            </a:r>
            <a:r>
              <a:rPr lang="zh-CN" altLang="en-US" sz="2400" b="1">
                <a:ea typeface="宋体" pitchFamily="2" charset="-122"/>
              </a:rPr>
              <a:t>的所有可能取值为</a:t>
            </a:r>
            <a:r>
              <a:rPr lang="zh-CN" altLang="en-US" sz="1400" b="1" baseline="-25000">
                <a:ea typeface="宋体" pitchFamily="2" charset="-122"/>
              </a:rPr>
              <a:t> </a:t>
            </a:r>
            <a:r>
              <a:rPr lang="en-US" altLang="zh-CN" sz="2400" b="1">
                <a:ea typeface="宋体" pitchFamily="2" charset="-122"/>
              </a:rPr>
              <a:t>0</a:t>
            </a:r>
            <a:r>
              <a:rPr lang="en-US" altLang="zh-CN" sz="1800" b="1" baseline="-25000">
                <a:ea typeface="宋体" pitchFamily="2" charset="-122"/>
              </a:rPr>
              <a:t> </a:t>
            </a:r>
            <a:r>
              <a:rPr lang="zh-CN" altLang="en-US" sz="2400" b="1">
                <a:ea typeface="宋体" pitchFamily="2" charset="-122"/>
              </a:rPr>
              <a:t>和</a:t>
            </a:r>
            <a:r>
              <a:rPr lang="zh-CN" altLang="en-US" sz="1600" b="1" baseline="-25000">
                <a:ea typeface="宋体" pitchFamily="2" charset="-122"/>
              </a:rPr>
              <a:t> </a:t>
            </a:r>
            <a:r>
              <a:rPr lang="en-US" altLang="zh-CN" sz="2400" b="1">
                <a:ea typeface="宋体" pitchFamily="2" charset="-122"/>
              </a:rPr>
              <a:t>1</a:t>
            </a:r>
            <a:r>
              <a:rPr lang="zh-CN" altLang="en-US" sz="2400" b="1">
                <a:ea typeface="宋体" pitchFamily="2" charset="-122"/>
              </a:rPr>
              <a:t>，</a:t>
            </a:r>
          </a:p>
        </p:txBody>
      </p:sp>
      <p:grpSp>
        <p:nvGrpSpPr>
          <p:cNvPr id="1115189" name="Group 53"/>
          <p:cNvGrpSpPr>
            <a:grpSpLocks/>
          </p:cNvGrpSpPr>
          <p:nvPr/>
        </p:nvGrpSpPr>
        <p:grpSpPr bwMode="auto">
          <a:xfrm>
            <a:off x="6443663" y="2114550"/>
            <a:ext cx="2519362" cy="496888"/>
            <a:chOff x="3878" y="941"/>
            <a:chExt cx="1587" cy="313"/>
          </a:xfrm>
        </p:grpSpPr>
        <p:sp>
          <p:nvSpPr>
            <p:cNvPr id="1115190" name="Line 54"/>
            <p:cNvSpPr>
              <a:spLocks noChangeShapeType="1"/>
            </p:cNvSpPr>
            <p:nvPr/>
          </p:nvSpPr>
          <p:spPr bwMode="auto">
            <a:xfrm>
              <a:off x="3878" y="1071"/>
              <a:ext cx="1451" cy="0"/>
            </a:xfrm>
            <a:prstGeom prst="line">
              <a:avLst/>
            </a:prstGeom>
            <a:noFill/>
            <a:ln w="12700">
              <a:solidFill>
                <a:srgbClr val="FF6600"/>
              </a:solidFill>
              <a:miter lim="800000"/>
              <a:headEnd/>
              <a:tailEnd type="stealth" w="med" len="lg"/>
            </a:ln>
            <a:effectLst/>
          </p:spPr>
          <p:txBody>
            <a:bodyPr wrap="none"/>
            <a:lstStyle/>
            <a:p>
              <a:endParaRPr lang="zh-CN" altLang="en-US"/>
            </a:p>
          </p:txBody>
        </p:sp>
        <p:sp>
          <p:nvSpPr>
            <p:cNvPr id="1115191" name="Text Box 55"/>
            <p:cNvSpPr txBox="1">
              <a:spLocks noChangeArrowheads="1"/>
            </p:cNvSpPr>
            <p:nvPr/>
          </p:nvSpPr>
          <p:spPr bwMode="auto">
            <a:xfrm>
              <a:off x="4030" y="941"/>
              <a:ext cx="1435" cy="313"/>
            </a:xfrm>
            <a:prstGeom prst="rect">
              <a:avLst/>
            </a:prstGeom>
            <a:noFill/>
            <a:ln w="9525">
              <a:noFill/>
              <a:miter lim="800000"/>
              <a:headEnd/>
              <a:tailEnd/>
            </a:ln>
            <a:effectLst/>
          </p:spPr>
          <p:txBody>
            <a:bodyPr>
              <a:spAutoFit/>
            </a:bodyPr>
            <a:lstStyle/>
            <a:p>
              <a:pPr>
                <a:lnSpc>
                  <a:spcPct val="70000"/>
                </a:lnSpc>
              </a:pPr>
              <a:r>
                <a:rPr lang="en-US" altLang="zh-CN" sz="2000" b="1">
                  <a:solidFill>
                    <a:srgbClr val="0000FF"/>
                  </a:solidFill>
                  <a:ea typeface="宋体" pitchFamily="2" charset="-122"/>
                </a:rPr>
                <a:t>.   </a:t>
              </a:r>
              <a:r>
                <a:rPr lang="en-US" altLang="zh-CN" sz="1600" b="1">
                  <a:solidFill>
                    <a:srgbClr val="0000FF"/>
                  </a:solidFill>
                  <a:ea typeface="宋体" pitchFamily="2" charset="-122"/>
                </a:rPr>
                <a:t>  </a:t>
              </a:r>
              <a:r>
                <a:rPr lang="en-US" altLang="zh-CN" sz="2000" b="1">
                  <a:solidFill>
                    <a:srgbClr val="0000FF"/>
                  </a:solidFill>
                  <a:ea typeface="宋体" pitchFamily="2" charset="-122"/>
                </a:rPr>
                <a:t> .              </a:t>
              </a:r>
            </a:p>
            <a:p>
              <a:pPr>
                <a:lnSpc>
                  <a:spcPct val="70000"/>
                </a:lnSpc>
              </a:pPr>
              <a:r>
                <a:rPr lang="en-US" altLang="zh-CN" sz="1600" b="1">
                  <a:solidFill>
                    <a:srgbClr val="000099"/>
                  </a:solidFill>
                  <a:ea typeface="宋体" pitchFamily="2" charset="-122"/>
                </a:rPr>
                <a:t>0   </a:t>
              </a:r>
              <a:r>
                <a:rPr lang="en-US" altLang="zh-CN" sz="900" b="1">
                  <a:solidFill>
                    <a:srgbClr val="000099"/>
                  </a:solidFill>
                  <a:ea typeface="宋体" pitchFamily="2" charset="-122"/>
                </a:rPr>
                <a:t>  </a:t>
              </a:r>
              <a:r>
                <a:rPr lang="en-US" altLang="zh-CN" sz="1600" b="1">
                  <a:solidFill>
                    <a:srgbClr val="000099"/>
                  </a:solidFill>
                  <a:ea typeface="宋体" pitchFamily="2" charset="-122"/>
                </a:rPr>
                <a:t>  1</a:t>
              </a:r>
              <a:r>
                <a:rPr lang="en-US" altLang="zh-CN" sz="1800" b="1">
                  <a:solidFill>
                    <a:srgbClr val="000099"/>
                  </a:solidFill>
                  <a:ea typeface="宋体" pitchFamily="2" charset="-122"/>
                </a:rPr>
                <a:t>           </a:t>
              </a:r>
              <a:r>
                <a:rPr lang="en-US" altLang="zh-CN" sz="1400" b="1">
                  <a:solidFill>
                    <a:srgbClr val="000099"/>
                  </a:solidFill>
                  <a:ea typeface="宋体" pitchFamily="2" charset="-122"/>
                </a:rPr>
                <a:t>              </a:t>
              </a:r>
              <a:r>
                <a:rPr lang="en-US" altLang="zh-CN" sz="1800" b="1">
                  <a:solidFill>
                    <a:srgbClr val="000099"/>
                  </a:solidFill>
                  <a:ea typeface="宋体" pitchFamily="2" charset="-122"/>
                </a:rPr>
                <a:t>  </a:t>
              </a:r>
              <a:r>
                <a:rPr lang="en-US" altLang="zh-CN" sz="1800" b="1" i="1">
                  <a:solidFill>
                    <a:schemeClr val="tx2"/>
                  </a:solidFill>
                  <a:ea typeface="宋体" pitchFamily="2" charset="-122"/>
                </a:rPr>
                <a:t>x</a:t>
              </a:r>
              <a:endParaRPr lang="en-US" altLang="zh-CN" sz="1800" b="1">
                <a:solidFill>
                  <a:schemeClr val="tx2"/>
                </a:solidFill>
                <a:ea typeface="宋体" pitchFamily="2" charset="-122"/>
              </a:endParaRPr>
            </a:p>
          </p:txBody>
        </p:sp>
      </p:grpSp>
      <p:sp>
        <p:nvSpPr>
          <p:cNvPr id="1115192" name="Rectangle 56"/>
          <p:cNvSpPr>
            <a:spLocks noChangeArrowheads="1"/>
          </p:cNvSpPr>
          <p:nvPr/>
        </p:nvSpPr>
        <p:spPr bwMode="auto">
          <a:xfrm>
            <a:off x="2884488" y="2536825"/>
            <a:ext cx="2547937" cy="457200"/>
          </a:xfrm>
          <a:prstGeom prst="rect">
            <a:avLst/>
          </a:prstGeom>
          <a:noFill/>
          <a:ln w="9525">
            <a:noFill/>
            <a:miter lim="800000"/>
            <a:headEnd/>
            <a:tailEnd/>
          </a:ln>
          <a:effectLst/>
        </p:spPr>
        <p:txBody>
          <a:bodyPr wrap="none">
            <a:spAutoFit/>
          </a:bodyPr>
          <a:lstStyle/>
          <a:p>
            <a:r>
              <a:rPr lang="en-US" altLang="zh-CN" sz="2400" b="1" i="1">
                <a:ea typeface="宋体" pitchFamily="2" charset="-122"/>
              </a:rPr>
              <a:t>F</a:t>
            </a:r>
            <a:r>
              <a:rPr lang="en-US" altLang="zh-CN" sz="2400" b="1">
                <a:latin typeface="宋体" pitchFamily="2" charset="-122"/>
                <a:ea typeface="宋体" pitchFamily="2" charset="-122"/>
              </a:rPr>
              <a:t>(</a:t>
            </a:r>
            <a:r>
              <a:rPr lang="en-US" altLang="zh-CN" sz="2400" b="1" i="1">
                <a:ea typeface="宋体" pitchFamily="2" charset="-122"/>
              </a:rPr>
              <a:t>x</a:t>
            </a:r>
            <a:r>
              <a:rPr lang="en-US" altLang="zh-CN" sz="2400" b="1">
                <a:latin typeface="宋体" pitchFamily="2" charset="-122"/>
                <a:ea typeface="宋体" pitchFamily="2" charset="-122"/>
              </a:rPr>
              <a:t>)</a:t>
            </a:r>
            <a:r>
              <a:rPr lang="en-US" altLang="zh-CN" sz="2400" b="1">
                <a:ea typeface="宋体" pitchFamily="2" charset="-122"/>
              </a:rPr>
              <a:t>=</a:t>
            </a:r>
            <a:r>
              <a:rPr lang="zh-CN" altLang="en-US" sz="2400" b="1">
                <a:ea typeface="宋体" pitchFamily="2" charset="-122"/>
              </a:rPr>
              <a:t> </a:t>
            </a:r>
            <a:r>
              <a:rPr lang="en-US" altLang="zh-CN" sz="2400" b="1" i="1">
                <a:ea typeface="宋体" pitchFamily="2" charset="-122"/>
              </a:rPr>
              <a:t>P</a:t>
            </a:r>
            <a:r>
              <a:rPr lang="en-US" altLang="zh-CN" sz="2400" b="1">
                <a:latin typeface="宋体" pitchFamily="2" charset="-122"/>
                <a:ea typeface="宋体" pitchFamily="2" charset="-122"/>
              </a:rPr>
              <a:t>(</a:t>
            </a:r>
            <a:r>
              <a:rPr lang="en-US" altLang="zh-CN" sz="2400" b="1" i="1">
                <a:ea typeface="宋体" pitchFamily="2" charset="-122"/>
              </a:rPr>
              <a:t>X</a:t>
            </a:r>
            <a:r>
              <a:rPr lang="en-US" altLang="zh-CN" sz="1200" b="1" i="1" baseline="-25000">
                <a:ea typeface="宋体" pitchFamily="2" charset="-122"/>
              </a:rPr>
              <a:t>  </a:t>
            </a:r>
            <a:r>
              <a:rPr lang="en-US" altLang="zh-CN" sz="2400" b="1">
                <a:ea typeface="宋体" pitchFamily="2" charset="-122"/>
                <a:sym typeface="Symbol" pitchFamily="18" charset="2"/>
              </a:rPr>
              <a:t> </a:t>
            </a:r>
            <a:r>
              <a:rPr lang="en-US" altLang="zh-CN" sz="2400" b="1" i="1">
                <a:ea typeface="宋体" pitchFamily="2" charset="-122"/>
              </a:rPr>
              <a:t>x</a:t>
            </a:r>
            <a:r>
              <a:rPr lang="en-US" altLang="zh-CN" sz="2400" b="1">
                <a:latin typeface="宋体" pitchFamily="2" charset="-122"/>
                <a:ea typeface="宋体" pitchFamily="2" charset="-122"/>
              </a:rPr>
              <a:t>)  </a:t>
            </a:r>
          </a:p>
        </p:txBody>
      </p:sp>
      <p:sp>
        <p:nvSpPr>
          <p:cNvPr id="1115193" name="Text Box 57"/>
          <p:cNvSpPr txBox="1">
            <a:spLocks noChangeArrowheads="1"/>
          </p:cNvSpPr>
          <p:nvPr/>
        </p:nvSpPr>
        <p:spPr bwMode="auto">
          <a:xfrm>
            <a:off x="6432550" y="2200275"/>
            <a:ext cx="412750" cy="403225"/>
          </a:xfrm>
          <a:prstGeom prst="rect">
            <a:avLst/>
          </a:prstGeom>
          <a:noFill/>
          <a:ln w="9525">
            <a:noFill/>
            <a:miter lim="800000"/>
            <a:headEnd/>
            <a:tailEnd/>
          </a:ln>
          <a:effectLst/>
        </p:spPr>
        <p:txBody>
          <a:bodyPr wrap="none">
            <a:spAutoFit/>
          </a:bodyPr>
          <a:lstStyle/>
          <a:p>
            <a:pPr>
              <a:lnSpc>
                <a:spcPct val="60000"/>
              </a:lnSpc>
            </a:pPr>
            <a:r>
              <a:rPr lang="en-US" altLang="zh-CN" sz="1600">
                <a:solidFill>
                  <a:srgbClr val="FF0066"/>
                </a:solidFill>
                <a:ea typeface="宋体" pitchFamily="2" charset="-122"/>
              </a:rPr>
              <a:t>]</a:t>
            </a:r>
          </a:p>
          <a:p>
            <a:pPr>
              <a:lnSpc>
                <a:spcPct val="60000"/>
              </a:lnSpc>
            </a:pPr>
            <a:r>
              <a:rPr lang="en-US" altLang="zh-CN" sz="1800" b="1" i="1">
                <a:solidFill>
                  <a:srgbClr val="FF0066"/>
                </a:solidFill>
                <a:ea typeface="宋体" pitchFamily="2" charset="-122"/>
              </a:rPr>
              <a:t>x  </a:t>
            </a:r>
            <a:endParaRPr lang="en-US" altLang="zh-CN" sz="1800" b="1">
              <a:solidFill>
                <a:srgbClr val="FF0066"/>
              </a:solidFill>
              <a:ea typeface="宋体" pitchFamily="2" charset="-122"/>
            </a:endParaRPr>
          </a:p>
        </p:txBody>
      </p:sp>
      <p:sp>
        <p:nvSpPr>
          <p:cNvPr id="1115194" name="Rectangle 58"/>
          <p:cNvSpPr>
            <a:spLocks noChangeArrowheads="1"/>
          </p:cNvSpPr>
          <p:nvPr/>
        </p:nvSpPr>
        <p:spPr bwMode="auto">
          <a:xfrm>
            <a:off x="2884488" y="2970213"/>
            <a:ext cx="2547937" cy="457200"/>
          </a:xfrm>
          <a:prstGeom prst="rect">
            <a:avLst/>
          </a:prstGeom>
          <a:noFill/>
          <a:ln w="9525">
            <a:noFill/>
            <a:miter lim="800000"/>
            <a:headEnd/>
            <a:tailEnd/>
          </a:ln>
          <a:effectLst/>
        </p:spPr>
        <p:txBody>
          <a:bodyPr wrap="none">
            <a:spAutoFit/>
          </a:bodyPr>
          <a:lstStyle/>
          <a:p>
            <a:r>
              <a:rPr lang="en-US" altLang="zh-CN" sz="2400" b="1" i="1">
                <a:ea typeface="宋体" pitchFamily="2" charset="-122"/>
              </a:rPr>
              <a:t>F</a:t>
            </a:r>
            <a:r>
              <a:rPr lang="en-US" altLang="zh-CN" sz="2400" b="1">
                <a:latin typeface="宋体" pitchFamily="2" charset="-122"/>
                <a:ea typeface="宋体" pitchFamily="2" charset="-122"/>
              </a:rPr>
              <a:t>(</a:t>
            </a:r>
            <a:r>
              <a:rPr lang="en-US" altLang="zh-CN" sz="2400" b="1" i="1">
                <a:ea typeface="宋体" pitchFamily="2" charset="-122"/>
              </a:rPr>
              <a:t>x</a:t>
            </a:r>
            <a:r>
              <a:rPr lang="en-US" altLang="zh-CN" sz="2400" b="1">
                <a:latin typeface="宋体" pitchFamily="2" charset="-122"/>
                <a:ea typeface="宋体" pitchFamily="2" charset="-122"/>
              </a:rPr>
              <a:t>)</a:t>
            </a:r>
            <a:r>
              <a:rPr lang="en-US" altLang="zh-CN" sz="2400" b="1">
                <a:ea typeface="宋体" pitchFamily="2" charset="-122"/>
              </a:rPr>
              <a:t>=</a:t>
            </a:r>
            <a:r>
              <a:rPr lang="zh-CN" altLang="en-US" sz="2400" b="1">
                <a:ea typeface="宋体" pitchFamily="2" charset="-122"/>
              </a:rPr>
              <a:t> </a:t>
            </a:r>
            <a:r>
              <a:rPr lang="en-US" altLang="zh-CN" sz="2400" b="1" i="1">
                <a:ea typeface="宋体" pitchFamily="2" charset="-122"/>
              </a:rPr>
              <a:t>P</a:t>
            </a:r>
            <a:r>
              <a:rPr lang="en-US" altLang="zh-CN" sz="2400" b="1">
                <a:latin typeface="宋体" pitchFamily="2" charset="-122"/>
                <a:ea typeface="宋体" pitchFamily="2" charset="-122"/>
              </a:rPr>
              <a:t>(</a:t>
            </a:r>
            <a:r>
              <a:rPr lang="en-US" altLang="zh-CN" sz="2400" b="1" i="1">
                <a:ea typeface="宋体" pitchFamily="2" charset="-122"/>
              </a:rPr>
              <a:t>X</a:t>
            </a:r>
            <a:r>
              <a:rPr lang="en-US" altLang="zh-CN" sz="1200" b="1" i="1" baseline="-25000">
                <a:ea typeface="宋体" pitchFamily="2" charset="-122"/>
              </a:rPr>
              <a:t>  </a:t>
            </a:r>
            <a:r>
              <a:rPr lang="en-US" altLang="zh-CN" sz="2400" b="1">
                <a:ea typeface="宋体" pitchFamily="2" charset="-122"/>
                <a:sym typeface="Symbol" pitchFamily="18" charset="2"/>
              </a:rPr>
              <a:t> </a:t>
            </a:r>
            <a:r>
              <a:rPr lang="en-US" altLang="zh-CN" sz="2400" b="1" i="1">
                <a:ea typeface="宋体" pitchFamily="2" charset="-122"/>
              </a:rPr>
              <a:t>x</a:t>
            </a:r>
            <a:r>
              <a:rPr lang="en-US" altLang="zh-CN" sz="2400" b="1">
                <a:latin typeface="宋体" pitchFamily="2" charset="-122"/>
                <a:ea typeface="宋体" pitchFamily="2" charset="-122"/>
              </a:rPr>
              <a:t>)  </a:t>
            </a:r>
          </a:p>
        </p:txBody>
      </p:sp>
      <p:sp>
        <p:nvSpPr>
          <p:cNvPr id="1115195" name="Rectangle 59"/>
          <p:cNvSpPr>
            <a:spLocks noChangeArrowheads="1"/>
          </p:cNvSpPr>
          <p:nvPr/>
        </p:nvSpPr>
        <p:spPr bwMode="auto">
          <a:xfrm>
            <a:off x="2889250" y="3389313"/>
            <a:ext cx="2393950" cy="457200"/>
          </a:xfrm>
          <a:prstGeom prst="rect">
            <a:avLst/>
          </a:prstGeom>
          <a:noFill/>
          <a:ln w="9525">
            <a:noFill/>
            <a:miter lim="800000"/>
            <a:headEnd/>
            <a:tailEnd/>
          </a:ln>
          <a:effectLst/>
        </p:spPr>
        <p:txBody>
          <a:bodyPr wrap="none">
            <a:spAutoFit/>
          </a:bodyPr>
          <a:lstStyle/>
          <a:p>
            <a:r>
              <a:rPr lang="en-US" altLang="zh-CN" sz="2400" b="1" i="1">
                <a:ea typeface="宋体" pitchFamily="2" charset="-122"/>
              </a:rPr>
              <a:t>F</a:t>
            </a:r>
            <a:r>
              <a:rPr lang="en-US" altLang="zh-CN" sz="2400" b="1">
                <a:latin typeface="宋体" pitchFamily="2" charset="-122"/>
                <a:ea typeface="宋体" pitchFamily="2" charset="-122"/>
              </a:rPr>
              <a:t>(</a:t>
            </a:r>
            <a:r>
              <a:rPr lang="en-US" altLang="zh-CN" sz="2400" b="1" i="1">
                <a:ea typeface="宋体" pitchFamily="2" charset="-122"/>
              </a:rPr>
              <a:t>x</a:t>
            </a:r>
            <a:r>
              <a:rPr lang="en-US" altLang="zh-CN" sz="2400" b="1">
                <a:latin typeface="宋体" pitchFamily="2" charset="-122"/>
                <a:ea typeface="宋体" pitchFamily="2" charset="-122"/>
              </a:rPr>
              <a:t>)</a:t>
            </a:r>
            <a:r>
              <a:rPr lang="en-US" altLang="zh-CN" sz="2400" b="1">
                <a:ea typeface="宋体" pitchFamily="2" charset="-122"/>
              </a:rPr>
              <a:t>=</a:t>
            </a:r>
            <a:r>
              <a:rPr lang="zh-CN" altLang="en-US" sz="2400" b="1">
                <a:ea typeface="宋体" pitchFamily="2" charset="-122"/>
              </a:rPr>
              <a:t> </a:t>
            </a:r>
            <a:r>
              <a:rPr lang="en-US" altLang="zh-CN" sz="2400" b="1" i="1">
                <a:ea typeface="宋体" pitchFamily="2" charset="-122"/>
              </a:rPr>
              <a:t>P</a:t>
            </a:r>
            <a:r>
              <a:rPr lang="en-US" altLang="zh-CN" sz="2400" b="1">
                <a:latin typeface="宋体" pitchFamily="2" charset="-122"/>
                <a:ea typeface="宋体" pitchFamily="2" charset="-122"/>
              </a:rPr>
              <a:t>(</a:t>
            </a:r>
            <a:r>
              <a:rPr lang="en-US" altLang="zh-CN" sz="2400" b="1" i="1">
                <a:ea typeface="宋体" pitchFamily="2" charset="-122"/>
              </a:rPr>
              <a:t>X</a:t>
            </a:r>
            <a:r>
              <a:rPr lang="en-US" altLang="zh-CN" sz="1200" b="1" i="1" baseline="-25000">
                <a:ea typeface="宋体" pitchFamily="2" charset="-122"/>
              </a:rPr>
              <a:t>  </a:t>
            </a:r>
            <a:r>
              <a:rPr lang="en-US" altLang="zh-CN" sz="2400" b="1">
                <a:ea typeface="宋体" pitchFamily="2" charset="-122"/>
                <a:sym typeface="Symbol" pitchFamily="18" charset="2"/>
              </a:rPr>
              <a:t> </a:t>
            </a:r>
            <a:r>
              <a:rPr lang="en-US" altLang="zh-CN" sz="2400" b="1" i="1">
                <a:ea typeface="宋体" pitchFamily="2" charset="-122"/>
              </a:rPr>
              <a:t>x</a:t>
            </a:r>
            <a:r>
              <a:rPr lang="en-US" altLang="zh-CN" sz="2400" b="1">
                <a:latin typeface="宋体" pitchFamily="2" charset="-122"/>
                <a:ea typeface="宋体" pitchFamily="2" charset="-122"/>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5162"/>
                                        </p:tgtEl>
                                        <p:attrNameLst>
                                          <p:attrName>style.visibility</p:attrName>
                                        </p:attrNameLst>
                                      </p:cBhvr>
                                      <p:to>
                                        <p:strVal val="visible"/>
                                      </p:to>
                                    </p:set>
                                    <p:anim calcmode="lin" valueType="num">
                                      <p:cBhvr additive="base">
                                        <p:cTn id="7" dur="500" fill="hold"/>
                                        <p:tgtEl>
                                          <p:spTgt spid="1115162"/>
                                        </p:tgtEl>
                                        <p:attrNameLst>
                                          <p:attrName>ppt_x</p:attrName>
                                        </p:attrNameLst>
                                      </p:cBhvr>
                                      <p:tavLst>
                                        <p:tav tm="0">
                                          <p:val>
                                            <p:strVal val="0-#ppt_w/2"/>
                                          </p:val>
                                        </p:tav>
                                        <p:tav tm="100000">
                                          <p:val>
                                            <p:strVal val="#ppt_x"/>
                                          </p:val>
                                        </p:tav>
                                      </p:tavLst>
                                    </p:anim>
                                    <p:anim calcmode="lin" valueType="num">
                                      <p:cBhvr additive="base">
                                        <p:cTn id="8" dur="500" fill="hold"/>
                                        <p:tgtEl>
                                          <p:spTgt spid="111516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1115141"/>
                                        </p:tgtEl>
                                        <p:attrNameLst>
                                          <p:attrName>style.visibility</p:attrName>
                                        </p:attrNameLst>
                                      </p:cBhvr>
                                      <p:to>
                                        <p:strVal val="visible"/>
                                      </p:to>
                                    </p:set>
                                    <p:animEffect transition="in" filter="barn(inHorizontal)">
                                      <p:cBhvr>
                                        <p:cTn id="12" dur="500"/>
                                        <p:tgtEl>
                                          <p:spTgt spid="111514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115145"/>
                                        </p:tgtEl>
                                        <p:attrNameLst>
                                          <p:attrName>style.visibility</p:attrName>
                                        </p:attrNameLst>
                                      </p:cBhvr>
                                      <p:to>
                                        <p:strVal val="visible"/>
                                      </p:to>
                                    </p:set>
                                    <p:animEffect transition="in" filter="barn(outHorizontal)">
                                      <p:cBhvr>
                                        <p:cTn id="17" dur="500"/>
                                        <p:tgtEl>
                                          <p:spTgt spid="11151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115142"/>
                                        </p:tgtEl>
                                        <p:attrNameLst>
                                          <p:attrName>style.visibility</p:attrName>
                                        </p:attrNameLst>
                                      </p:cBhvr>
                                      <p:to>
                                        <p:strVal val="visible"/>
                                      </p:to>
                                    </p:set>
                                    <p:animEffect transition="in" filter="blinds(vertical)">
                                      <p:cBhvr>
                                        <p:cTn id="22" dur="500"/>
                                        <p:tgtEl>
                                          <p:spTgt spid="1115142"/>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1115188"/>
                                        </p:tgtEl>
                                        <p:attrNameLst>
                                          <p:attrName>style.visibility</p:attrName>
                                        </p:attrNameLst>
                                      </p:cBhvr>
                                      <p:to>
                                        <p:strVal val="visible"/>
                                      </p:to>
                                    </p:set>
                                    <p:anim calcmode="lin" valueType="num">
                                      <p:cBhvr>
                                        <p:cTn id="27" dur="1000" fill="hold"/>
                                        <p:tgtEl>
                                          <p:spTgt spid="1115188"/>
                                        </p:tgtEl>
                                        <p:attrNameLst>
                                          <p:attrName>ppt_w</p:attrName>
                                        </p:attrNameLst>
                                      </p:cBhvr>
                                      <p:tavLst>
                                        <p:tav tm="0">
                                          <p:val>
                                            <p:strVal val="#ppt_w*0.70"/>
                                          </p:val>
                                        </p:tav>
                                        <p:tav tm="100000">
                                          <p:val>
                                            <p:strVal val="#ppt_w"/>
                                          </p:val>
                                        </p:tav>
                                      </p:tavLst>
                                    </p:anim>
                                    <p:anim calcmode="lin" valueType="num">
                                      <p:cBhvr>
                                        <p:cTn id="28" dur="1000" fill="hold"/>
                                        <p:tgtEl>
                                          <p:spTgt spid="1115188"/>
                                        </p:tgtEl>
                                        <p:attrNameLst>
                                          <p:attrName>ppt_h</p:attrName>
                                        </p:attrNameLst>
                                      </p:cBhvr>
                                      <p:tavLst>
                                        <p:tav tm="0">
                                          <p:val>
                                            <p:strVal val="#ppt_h"/>
                                          </p:val>
                                        </p:tav>
                                        <p:tav tm="100000">
                                          <p:val>
                                            <p:strVal val="#ppt_h"/>
                                          </p:val>
                                        </p:tav>
                                      </p:tavLst>
                                    </p:anim>
                                    <p:animEffect transition="in" filter="fade">
                                      <p:cBhvr>
                                        <p:cTn id="29" dur="1000"/>
                                        <p:tgtEl>
                                          <p:spTgt spid="111518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115189"/>
                                        </p:tgtEl>
                                        <p:attrNameLst>
                                          <p:attrName>style.visibility</p:attrName>
                                        </p:attrNameLst>
                                      </p:cBhvr>
                                      <p:to>
                                        <p:strVal val="visible"/>
                                      </p:to>
                                    </p:set>
                                    <p:animEffect transition="in" filter="dissolve">
                                      <p:cBhvr>
                                        <p:cTn id="34" dur="500"/>
                                        <p:tgtEl>
                                          <p:spTgt spid="1115189"/>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115147"/>
                                        </p:tgtEl>
                                        <p:attrNameLst>
                                          <p:attrName>style.visibility</p:attrName>
                                        </p:attrNameLst>
                                      </p:cBhvr>
                                      <p:to>
                                        <p:strVal val="visible"/>
                                      </p:to>
                                    </p:set>
                                    <p:animEffect transition="in" filter="slide(fromBottom)">
                                      <p:cBhvr>
                                        <p:cTn id="39" dur="500"/>
                                        <p:tgtEl>
                                          <p:spTgt spid="1115147"/>
                                        </p:tgtEl>
                                      </p:cBhvr>
                                    </p:animEffect>
                                  </p:childTnLst>
                                </p:cTn>
                              </p:par>
                            </p:childTnLst>
                          </p:cTn>
                        </p:par>
                        <p:par>
                          <p:cTn id="40" fill="hold">
                            <p:stCondLst>
                              <p:cond delay="500"/>
                            </p:stCondLst>
                            <p:childTnLst>
                              <p:par>
                                <p:cTn id="41" presetID="23" presetClass="entr" presetSubtype="16" fill="hold" grpId="0" nodeType="afterEffect">
                                  <p:stCondLst>
                                    <p:cond delay="0"/>
                                  </p:stCondLst>
                                  <p:childTnLst>
                                    <p:set>
                                      <p:cBhvr>
                                        <p:cTn id="42" dur="1" fill="hold">
                                          <p:stCondLst>
                                            <p:cond delay="0"/>
                                          </p:stCondLst>
                                        </p:cTn>
                                        <p:tgtEl>
                                          <p:spTgt spid="1115193"/>
                                        </p:tgtEl>
                                        <p:attrNameLst>
                                          <p:attrName>style.visibility</p:attrName>
                                        </p:attrNameLst>
                                      </p:cBhvr>
                                      <p:to>
                                        <p:strVal val="visible"/>
                                      </p:to>
                                    </p:set>
                                    <p:anim calcmode="lin" valueType="num">
                                      <p:cBhvr>
                                        <p:cTn id="43" dur="1000" fill="hold"/>
                                        <p:tgtEl>
                                          <p:spTgt spid="1115193"/>
                                        </p:tgtEl>
                                        <p:attrNameLst>
                                          <p:attrName>ppt_w</p:attrName>
                                        </p:attrNameLst>
                                      </p:cBhvr>
                                      <p:tavLst>
                                        <p:tav tm="0">
                                          <p:val>
                                            <p:fltVal val="0"/>
                                          </p:val>
                                        </p:tav>
                                        <p:tav tm="100000">
                                          <p:val>
                                            <p:strVal val="#ppt_w"/>
                                          </p:val>
                                        </p:tav>
                                      </p:tavLst>
                                    </p:anim>
                                    <p:anim calcmode="lin" valueType="num">
                                      <p:cBhvr>
                                        <p:cTn id="44" dur="1000" fill="hold"/>
                                        <p:tgtEl>
                                          <p:spTgt spid="1115193"/>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115192"/>
                                        </p:tgtEl>
                                        <p:attrNameLst>
                                          <p:attrName>style.visibility</p:attrName>
                                        </p:attrNameLst>
                                      </p:cBhvr>
                                      <p:to>
                                        <p:strVal val="visible"/>
                                      </p:to>
                                    </p:set>
                                    <p:animEffect transition="in" filter="barn(inVertical)">
                                      <p:cBhvr>
                                        <p:cTn id="49" dur="500"/>
                                        <p:tgtEl>
                                          <p:spTgt spid="1115192"/>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2" fill="hold" grpId="0" nodeType="clickEffect">
                                  <p:stCondLst>
                                    <p:cond delay="0"/>
                                  </p:stCondLst>
                                  <p:childTnLst>
                                    <p:set>
                                      <p:cBhvr>
                                        <p:cTn id="53" dur="1" fill="hold">
                                          <p:stCondLst>
                                            <p:cond delay="0"/>
                                          </p:stCondLst>
                                        </p:cTn>
                                        <p:tgtEl>
                                          <p:spTgt spid="1115149"/>
                                        </p:tgtEl>
                                        <p:attrNameLst>
                                          <p:attrName>style.visibility</p:attrName>
                                        </p:attrNameLst>
                                      </p:cBhvr>
                                      <p:to>
                                        <p:strVal val="visible"/>
                                      </p:to>
                                    </p:set>
                                    <p:animEffect transition="in" filter="slide(fromRight)">
                                      <p:cBhvr>
                                        <p:cTn id="54" dur="500"/>
                                        <p:tgtEl>
                                          <p:spTgt spid="1115149"/>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115150"/>
                                        </p:tgtEl>
                                        <p:attrNameLst>
                                          <p:attrName>style.visibility</p:attrName>
                                        </p:attrNameLst>
                                      </p:cBhvr>
                                      <p:to>
                                        <p:strVal val="visible"/>
                                      </p:to>
                                    </p:set>
                                    <p:animEffect transition="in" filter="blinds(horizontal)">
                                      <p:cBhvr>
                                        <p:cTn id="59" dur="500"/>
                                        <p:tgtEl>
                                          <p:spTgt spid="1115150"/>
                                        </p:tgtEl>
                                      </p:cBhvr>
                                    </p:animEffect>
                                  </p:childTnLst>
                                </p:cTn>
                              </p:par>
                            </p:childTnLst>
                          </p:cTn>
                        </p:par>
                      </p:childTnLst>
                    </p:cTn>
                  </p:par>
                  <p:par>
                    <p:cTn id="60" fill="hold">
                      <p:stCondLst>
                        <p:cond delay="indefinite"/>
                      </p:stCondLst>
                      <p:childTnLst>
                        <p:par>
                          <p:cTn id="61" fill="hold">
                            <p:stCondLst>
                              <p:cond delay="0"/>
                            </p:stCondLst>
                            <p:childTnLst>
                              <p:par>
                                <p:cTn id="62" presetID="63" presetClass="path" presetSubtype="0" accel="50000" decel="50000" fill="hold" grpId="1" nodeType="clickEffect">
                                  <p:stCondLst>
                                    <p:cond delay="0"/>
                                  </p:stCondLst>
                                  <p:childTnLst>
                                    <p:animMotion origin="layout" path="M 4.44444E-6 -2.92864E-6 L 0.05729 -2.92864E-6 " pathEditMode="relative" rAng="0" ptsTypes="AA">
                                      <p:cBhvr>
                                        <p:cTn id="63" dur="1000" fill="hold"/>
                                        <p:tgtEl>
                                          <p:spTgt spid="1115193"/>
                                        </p:tgtEl>
                                        <p:attrNameLst>
                                          <p:attrName>ppt_x</p:attrName>
                                          <p:attrName>ppt_y</p:attrName>
                                        </p:attrNameLst>
                                      </p:cBhvr>
                                      <p:rCtr x="29" y="0"/>
                                    </p:animMotion>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1115194"/>
                                        </p:tgtEl>
                                        <p:attrNameLst>
                                          <p:attrName>style.visibility</p:attrName>
                                        </p:attrNameLst>
                                      </p:cBhvr>
                                      <p:to>
                                        <p:strVal val="visible"/>
                                      </p:to>
                                    </p:set>
                                    <p:animEffect transition="in" filter="barn(inVertical)">
                                      <p:cBhvr>
                                        <p:cTn id="68" dur="500"/>
                                        <p:tgtEl>
                                          <p:spTgt spid="111519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115151"/>
                                        </p:tgtEl>
                                        <p:attrNameLst>
                                          <p:attrName>style.visibility</p:attrName>
                                        </p:attrNameLst>
                                      </p:cBhvr>
                                      <p:to>
                                        <p:strVal val="visible"/>
                                      </p:to>
                                    </p:set>
                                    <p:animEffect transition="in" filter="wipe(left)">
                                      <p:cBhvr>
                                        <p:cTn id="73" dur="2000"/>
                                        <p:tgtEl>
                                          <p:spTgt spid="1115151"/>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115152"/>
                                        </p:tgtEl>
                                        <p:attrNameLst>
                                          <p:attrName>style.visibility</p:attrName>
                                        </p:attrNameLst>
                                      </p:cBhvr>
                                      <p:to>
                                        <p:strVal val="visible"/>
                                      </p:to>
                                    </p:set>
                                    <p:animEffect transition="in" filter="dissolve">
                                      <p:cBhvr>
                                        <p:cTn id="78" dur="500"/>
                                        <p:tgtEl>
                                          <p:spTgt spid="1115152"/>
                                        </p:tgtEl>
                                      </p:cBhvr>
                                    </p:animEffect>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grpId="2" nodeType="clickEffect">
                                  <p:stCondLst>
                                    <p:cond delay="0"/>
                                  </p:stCondLst>
                                  <p:childTnLst>
                                    <p:animMotion origin="layout" path="M 0.04167 -2.92864E-6 L 0.1757 -2.92864E-6 " pathEditMode="relative" rAng="0" ptsTypes="AA">
                                      <p:cBhvr>
                                        <p:cTn id="82" dur="1000" fill="hold"/>
                                        <p:tgtEl>
                                          <p:spTgt spid="1115193"/>
                                        </p:tgtEl>
                                        <p:attrNameLst>
                                          <p:attrName>ppt_x</p:attrName>
                                          <p:attrName>ppt_y</p:attrName>
                                        </p:attrNameLst>
                                      </p:cBhvr>
                                      <p:rCtr x="67" y="0"/>
                                    </p:animMotion>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1115195"/>
                                        </p:tgtEl>
                                        <p:attrNameLst>
                                          <p:attrName>style.visibility</p:attrName>
                                        </p:attrNameLst>
                                      </p:cBhvr>
                                      <p:to>
                                        <p:strVal val="visible"/>
                                      </p:to>
                                    </p:set>
                                    <p:animEffect transition="in" filter="barn(inVertical)">
                                      <p:cBhvr>
                                        <p:cTn id="87" dur="500"/>
                                        <p:tgtEl>
                                          <p:spTgt spid="1115195"/>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1115153"/>
                                        </p:tgtEl>
                                        <p:attrNameLst>
                                          <p:attrName>style.visibility</p:attrName>
                                        </p:attrNameLst>
                                      </p:cBhvr>
                                      <p:to>
                                        <p:strVal val="visible"/>
                                      </p:to>
                                    </p:set>
                                    <p:anim calcmode="lin" valueType="num">
                                      <p:cBhvr additive="base">
                                        <p:cTn id="92" dur="500" fill="hold"/>
                                        <p:tgtEl>
                                          <p:spTgt spid="1115153"/>
                                        </p:tgtEl>
                                        <p:attrNameLst>
                                          <p:attrName>ppt_x</p:attrName>
                                        </p:attrNameLst>
                                      </p:cBhvr>
                                      <p:tavLst>
                                        <p:tav tm="0">
                                          <p:val>
                                            <p:strVal val="#ppt_x"/>
                                          </p:val>
                                        </p:tav>
                                        <p:tav tm="100000">
                                          <p:val>
                                            <p:strVal val="#ppt_x"/>
                                          </p:val>
                                        </p:tav>
                                      </p:tavLst>
                                    </p:anim>
                                    <p:anim calcmode="lin" valueType="num">
                                      <p:cBhvr additive="base">
                                        <p:cTn id="93" dur="500" fill="hold"/>
                                        <p:tgtEl>
                                          <p:spTgt spid="1115153"/>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115154"/>
                                        </p:tgtEl>
                                        <p:attrNameLst>
                                          <p:attrName>style.visibility</p:attrName>
                                        </p:attrNameLst>
                                      </p:cBhvr>
                                      <p:to>
                                        <p:strVal val="visible"/>
                                      </p:to>
                                    </p:set>
                                    <p:animEffect transition="in" filter="fade">
                                      <p:cBhvr>
                                        <p:cTn id="98" dur="1000"/>
                                        <p:tgtEl>
                                          <p:spTgt spid="1115154"/>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3" fill="hold" grpId="0" nodeType="clickEffect">
                                  <p:stCondLst>
                                    <p:cond delay="0"/>
                                  </p:stCondLst>
                                  <p:childTnLst>
                                    <p:set>
                                      <p:cBhvr>
                                        <p:cTn id="102" dur="1" fill="hold">
                                          <p:stCondLst>
                                            <p:cond delay="0"/>
                                          </p:stCondLst>
                                        </p:cTn>
                                        <p:tgtEl>
                                          <p:spTgt spid="1115155"/>
                                        </p:tgtEl>
                                        <p:attrNameLst>
                                          <p:attrName>style.visibility</p:attrName>
                                        </p:attrNameLst>
                                      </p:cBhvr>
                                      <p:to>
                                        <p:strVal val="visible"/>
                                      </p:to>
                                    </p:set>
                                    <p:anim calcmode="lin" valueType="num">
                                      <p:cBhvr additive="base">
                                        <p:cTn id="103" dur="500" fill="hold"/>
                                        <p:tgtEl>
                                          <p:spTgt spid="1115155"/>
                                        </p:tgtEl>
                                        <p:attrNameLst>
                                          <p:attrName>ppt_x</p:attrName>
                                        </p:attrNameLst>
                                      </p:cBhvr>
                                      <p:tavLst>
                                        <p:tav tm="0">
                                          <p:val>
                                            <p:strVal val="1+#ppt_w/2"/>
                                          </p:val>
                                        </p:tav>
                                        <p:tav tm="100000">
                                          <p:val>
                                            <p:strVal val="#ppt_x"/>
                                          </p:val>
                                        </p:tav>
                                      </p:tavLst>
                                    </p:anim>
                                    <p:anim calcmode="lin" valueType="num">
                                      <p:cBhvr additive="base">
                                        <p:cTn id="104" dur="500" fill="hold"/>
                                        <p:tgtEl>
                                          <p:spTgt spid="1115155"/>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55" presetClass="entr" presetSubtype="0" fill="hold" grpId="0" nodeType="clickEffect">
                                  <p:stCondLst>
                                    <p:cond delay="0"/>
                                  </p:stCondLst>
                                  <p:childTnLst>
                                    <p:set>
                                      <p:cBhvr>
                                        <p:cTn id="108" dur="1" fill="hold">
                                          <p:stCondLst>
                                            <p:cond delay="0"/>
                                          </p:stCondLst>
                                        </p:cTn>
                                        <p:tgtEl>
                                          <p:spTgt spid="1115148"/>
                                        </p:tgtEl>
                                        <p:attrNameLst>
                                          <p:attrName>style.visibility</p:attrName>
                                        </p:attrNameLst>
                                      </p:cBhvr>
                                      <p:to>
                                        <p:strVal val="visible"/>
                                      </p:to>
                                    </p:set>
                                    <p:anim calcmode="lin" valueType="num">
                                      <p:cBhvr>
                                        <p:cTn id="109" dur="1000" fill="hold"/>
                                        <p:tgtEl>
                                          <p:spTgt spid="1115148"/>
                                        </p:tgtEl>
                                        <p:attrNameLst>
                                          <p:attrName>ppt_w</p:attrName>
                                        </p:attrNameLst>
                                      </p:cBhvr>
                                      <p:tavLst>
                                        <p:tav tm="0">
                                          <p:val>
                                            <p:strVal val="#ppt_w*0.70"/>
                                          </p:val>
                                        </p:tav>
                                        <p:tav tm="100000">
                                          <p:val>
                                            <p:strVal val="#ppt_w"/>
                                          </p:val>
                                        </p:tav>
                                      </p:tavLst>
                                    </p:anim>
                                    <p:anim calcmode="lin" valueType="num">
                                      <p:cBhvr>
                                        <p:cTn id="110" dur="1000" fill="hold"/>
                                        <p:tgtEl>
                                          <p:spTgt spid="1115148"/>
                                        </p:tgtEl>
                                        <p:attrNameLst>
                                          <p:attrName>ppt_h</p:attrName>
                                        </p:attrNameLst>
                                      </p:cBhvr>
                                      <p:tavLst>
                                        <p:tav tm="0">
                                          <p:val>
                                            <p:strVal val="#ppt_h"/>
                                          </p:val>
                                        </p:tav>
                                        <p:tav tm="100000">
                                          <p:val>
                                            <p:strVal val="#ppt_h"/>
                                          </p:val>
                                        </p:tav>
                                      </p:tavLst>
                                    </p:anim>
                                    <p:animEffect transition="in" filter="fade">
                                      <p:cBhvr>
                                        <p:cTn id="111" dur="1000"/>
                                        <p:tgtEl>
                                          <p:spTgt spid="1115148"/>
                                        </p:tgtEl>
                                      </p:cBhvr>
                                    </p:animEffect>
                                  </p:childTnLst>
                                </p:cTn>
                              </p:par>
                            </p:childTnLst>
                          </p:cTn>
                        </p:par>
                        <p:par>
                          <p:cTn id="112" fill="hold">
                            <p:stCondLst>
                              <p:cond delay="1000"/>
                            </p:stCondLst>
                            <p:childTnLst>
                              <p:par>
                                <p:cTn id="113" presetID="13" presetClass="entr" presetSubtype="16" fill="hold" nodeType="afterEffect">
                                  <p:stCondLst>
                                    <p:cond delay="0"/>
                                  </p:stCondLst>
                                  <p:childTnLst>
                                    <p:set>
                                      <p:cBhvr>
                                        <p:cTn id="114" dur="1" fill="hold">
                                          <p:stCondLst>
                                            <p:cond delay="0"/>
                                          </p:stCondLst>
                                        </p:cTn>
                                        <p:tgtEl>
                                          <p:spTgt spid="1115144"/>
                                        </p:tgtEl>
                                        <p:attrNameLst>
                                          <p:attrName>style.visibility</p:attrName>
                                        </p:attrNameLst>
                                      </p:cBhvr>
                                      <p:to>
                                        <p:strVal val="visible"/>
                                      </p:to>
                                    </p:set>
                                    <p:animEffect transition="in" filter="plus(in)">
                                      <p:cBhvr>
                                        <p:cTn id="115" dur="1000"/>
                                        <p:tgtEl>
                                          <p:spTgt spid="1115144"/>
                                        </p:tgtEl>
                                      </p:cBhvr>
                                    </p:animEffect>
                                  </p:childTnLst>
                                </p:cTn>
                              </p:par>
                            </p:childTnLst>
                          </p:cTn>
                        </p:par>
                      </p:childTnLst>
                    </p:cTn>
                  </p:par>
                  <p:par>
                    <p:cTn id="116" fill="hold">
                      <p:stCondLst>
                        <p:cond delay="indefinite"/>
                      </p:stCondLst>
                      <p:childTnLst>
                        <p:par>
                          <p:cTn id="117" fill="hold">
                            <p:stCondLst>
                              <p:cond delay="0"/>
                            </p:stCondLst>
                            <p:childTnLst>
                              <p:par>
                                <p:cTn id="118" presetID="4" presetClass="entr" presetSubtype="32" fill="hold" nodeType="clickEffect">
                                  <p:stCondLst>
                                    <p:cond delay="0"/>
                                  </p:stCondLst>
                                  <p:childTnLst>
                                    <p:set>
                                      <p:cBhvr>
                                        <p:cTn id="119" dur="1" fill="hold">
                                          <p:stCondLst>
                                            <p:cond delay="0"/>
                                          </p:stCondLst>
                                        </p:cTn>
                                        <p:tgtEl>
                                          <p:spTgt spid="1115164"/>
                                        </p:tgtEl>
                                        <p:attrNameLst>
                                          <p:attrName>style.visibility</p:attrName>
                                        </p:attrNameLst>
                                      </p:cBhvr>
                                      <p:to>
                                        <p:strVal val="visible"/>
                                      </p:to>
                                    </p:set>
                                    <p:animEffect transition="in" filter="box(out)">
                                      <p:cBhvr>
                                        <p:cTn id="120" dur="500"/>
                                        <p:tgtEl>
                                          <p:spTgt spid="1115164"/>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1115171"/>
                                        </p:tgtEl>
                                        <p:attrNameLst>
                                          <p:attrName>style.visibility</p:attrName>
                                        </p:attrNameLst>
                                      </p:cBhvr>
                                      <p:to>
                                        <p:strVal val="visible"/>
                                      </p:to>
                                    </p:set>
                                    <p:animEffect transition="in" filter="wipe(left)">
                                      <p:cBhvr>
                                        <p:cTn id="125" dur="2000"/>
                                        <p:tgtEl>
                                          <p:spTgt spid="1115171"/>
                                        </p:tgtEl>
                                      </p:cBhvr>
                                    </p:animEffect>
                                  </p:childTnLst>
                                </p:cTn>
                              </p:par>
                            </p:childTnLst>
                          </p:cTn>
                        </p:par>
                      </p:childTnLst>
                    </p:cTn>
                  </p:par>
                  <p:par>
                    <p:cTn id="126" fill="hold">
                      <p:stCondLst>
                        <p:cond delay="indefinite"/>
                      </p:stCondLst>
                      <p:childTnLst>
                        <p:par>
                          <p:cTn id="127" fill="hold">
                            <p:stCondLst>
                              <p:cond delay="0"/>
                            </p:stCondLst>
                            <p:childTnLst>
                              <p:par>
                                <p:cTn id="128" presetID="18" presetClass="entr" presetSubtype="3" fill="hold" nodeType="clickEffect">
                                  <p:stCondLst>
                                    <p:cond delay="0"/>
                                  </p:stCondLst>
                                  <p:childTnLst>
                                    <p:set>
                                      <p:cBhvr>
                                        <p:cTn id="129" dur="1" fill="hold">
                                          <p:stCondLst>
                                            <p:cond delay="0"/>
                                          </p:stCondLst>
                                        </p:cTn>
                                        <p:tgtEl>
                                          <p:spTgt spid="1115178"/>
                                        </p:tgtEl>
                                        <p:attrNameLst>
                                          <p:attrName>style.visibility</p:attrName>
                                        </p:attrNameLst>
                                      </p:cBhvr>
                                      <p:to>
                                        <p:strVal val="visible"/>
                                      </p:to>
                                    </p:set>
                                    <p:animEffect transition="in" filter="strips(upRight)">
                                      <p:cBhvr>
                                        <p:cTn id="130" dur="2000"/>
                                        <p:tgtEl>
                                          <p:spTgt spid="1115178"/>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1115174"/>
                                        </p:tgtEl>
                                        <p:attrNameLst>
                                          <p:attrName>style.visibility</p:attrName>
                                        </p:attrNameLst>
                                      </p:cBhvr>
                                      <p:to>
                                        <p:strVal val="visible"/>
                                      </p:to>
                                    </p:set>
                                    <p:animEffect transition="in" filter="wipe(left)">
                                      <p:cBhvr>
                                        <p:cTn id="135" dur="2000"/>
                                        <p:tgtEl>
                                          <p:spTgt spid="1115174"/>
                                        </p:tgtEl>
                                      </p:cBhvr>
                                    </p:animEffect>
                                  </p:childTnLst>
                                </p:cTn>
                              </p:par>
                            </p:childTnLst>
                          </p:cTn>
                        </p:par>
                      </p:childTnLst>
                    </p:cTn>
                  </p:par>
                  <p:par>
                    <p:cTn id="136" fill="hold">
                      <p:stCondLst>
                        <p:cond delay="indefinite"/>
                      </p:stCondLst>
                      <p:childTnLst>
                        <p:par>
                          <p:cTn id="137" fill="hold">
                            <p:stCondLst>
                              <p:cond delay="0"/>
                            </p:stCondLst>
                            <p:childTnLst>
                              <p:par>
                                <p:cTn id="138" presetID="2" presetClass="entr" presetSubtype="8" fill="hold" grpId="0" nodeType="clickEffect">
                                  <p:stCondLst>
                                    <p:cond delay="0"/>
                                  </p:stCondLst>
                                  <p:childTnLst>
                                    <p:set>
                                      <p:cBhvr>
                                        <p:cTn id="139" dur="1" fill="hold">
                                          <p:stCondLst>
                                            <p:cond delay="0"/>
                                          </p:stCondLst>
                                        </p:cTn>
                                        <p:tgtEl>
                                          <p:spTgt spid="1115156"/>
                                        </p:tgtEl>
                                        <p:attrNameLst>
                                          <p:attrName>style.visibility</p:attrName>
                                        </p:attrNameLst>
                                      </p:cBhvr>
                                      <p:to>
                                        <p:strVal val="visible"/>
                                      </p:to>
                                    </p:set>
                                    <p:anim calcmode="lin" valueType="num">
                                      <p:cBhvr additive="base">
                                        <p:cTn id="140" dur="500" fill="hold"/>
                                        <p:tgtEl>
                                          <p:spTgt spid="1115156"/>
                                        </p:tgtEl>
                                        <p:attrNameLst>
                                          <p:attrName>ppt_x</p:attrName>
                                        </p:attrNameLst>
                                      </p:cBhvr>
                                      <p:tavLst>
                                        <p:tav tm="0">
                                          <p:val>
                                            <p:strVal val="0-#ppt_w/2"/>
                                          </p:val>
                                        </p:tav>
                                        <p:tav tm="100000">
                                          <p:val>
                                            <p:strVal val="#ppt_x"/>
                                          </p:val>
                                        </p:tav>
                                      </p:tavLst>
                                    </p:anim>
                                    <p:anim calcmode="lin" valueType="num">
                                      <p:cBhvr additive="base">
                                        <p:cTn id="141" dur="500" fill="hold"/>
                                        <p:tgtEl>
                                          <p:spTgt spid="1115156"/>
                                        </p:tgtEl>
                                        <p:attrNameLst>
                                          <p:attrName>ppt_y</p:attrName>
                                        </p:attrNameLst>
                                      </p:cBhvr>
                                      <p:tavLst>
                                        <p:tav tm="0">
                                          <p:val>
                                            <p:strVal val="#ppt_y"/>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1115158"/>
                                        </p:tgtEl>
                                        <p:attrNameLst>
                                          <p:attrName>style.visibility</p:attrName>
                                        </p:attrNameLst>
                                      </p:cBhvr>
                                      <p:to>
                                        <p:strVal val="visible"/>
                                      </p:to>
                                    </p:set>
                                    <p:animEffect transition="in" filter="dissolve">
                                      <p:cBhvr>
                                        <p:cTn id="146" dur="500"/>
                                        <p:tgtEl>
                                          <p:spTgt spid="1115158"/>
                                        </p:tgtEl>
                                      </p:cBhvr>
                                    </p:animEffect>
                                  </p:childTnLst>
                                </p:cTn>
                              </p:par>
                            </p:childTnLst>
                          </p:cTn>
                        </p:par>
                      </p:childTnLst>
                    </p:cTn>
                  </p:par>
                  <p:par>
                    <p:cTn id="147" fill="hold">
                      <p:stCondLst>
                        <p:cond delay="indefinite"/>
                      </p:stCondLst>
                      <p:childTnLst>
                        <p:par>
                          <p:cTn id="148" fill="hold">
                            <p:stCondLst>
                              <p:cond delay="0"/>
                            </p:stCondLst>
                            <p:childTnLst>
                              <p:par>
                                <p:cTn id="149" presetID="4" presetClass="entr" presetSubtype="16" fill="hold" grpId="0" nodeType="clickEffect">
                                  <p:stCondLst>
                                    <p:cond delay="0"/>
                                  </p:stCondLst>
                                  <p:childTnLst>
                                    <p:set>
                                      <p:cBhvr>
                                        <p:cTn id="150" dur="1" fill="hold">
                                          <p:stCondLst>
                                            <p:cond delay="0"/>
                                          </p:stCondLst>
                                        </p:cTn>
                                        <p:tgtEl>
                                          <p:spTgt spid="1115159"/>
                                        </p:tgtEl>
                                        <p:attrNameLst>
                                          <p:attrName>style.visibility</p:attrName>
                                        </p:attrNameLst>
                                      </p:cBhvr>
                                      <p:to>
                                        <p:strVal val="visible"/>
                                      </p:to>
                                    </p:set>
                                    <p:animEffect transition="in" filter="box(in)">
                                      <p:cBhvr>
                                        <p:cTn id="151" dur="500"/>
                                        <p:tgtEl>
                                          <p:spTgt spid="1115159"/>
                                        </p:tgtEl>
                                      </p:cBhvr>
                                    </p:animEffect>
                                  </p:childTnLst>
                                </p:cTn>
                              </p:par>
                            </p:childTnLst>
                          </p:cTn>
                        </p:par>
                      </p:childTnLst>
                    </p:cTn>
                  </p:par>
                  <p:par>
                    <p:cTn id="152" fill="hold">
                      <p:stCondLst>
                        <p:cond delay="indefinite"/>
                      </p:stCondLst>
                      <p:childTnLst>
                        <p:par>
                          <p:cTn id="153" fill="hold">
                            <p:stCondLst>
                              <p:cond delay="0"/>
                            </p:stCondLst>
                            <p:childTnLst>
                              <p:par>
                                <p:cTn id="154" presetID="21" presetClass="entr" presetSubtype="4" fill="hold" grpId="0" nodeType="clickEffect">
                                  <p:stCondLst>
                                    <p:cond delay="0"/>
                                  </p:stCondLst>
                                  <p:childTnLst>
                                    <p:set>
                                      <p:cBhvr>
                                        <p:cTn id="155" dur="1" fill="hold">
                                          <p:stCondLst>
                                            <p:cond delay="0"/>
                                          </p:stCondLst>
                                        </p:cTn>
                                        <p:tgtEl>
                                          <p:spTgt spid="1115163"/>
                                        </p:tgtEl>
                                        <p:attrNameLst>
                                          <p:attrName>style.visibility</p:attrName>
                                        </p:attrNameLst>
                                      </p:cBhvr>
                                      <p:to>
                                        <p:strVal val="visible"/>
                                      </p:to>
                                    </p:set>
                                    <p:animEffect transition="in" filter="wheel(4)">
                                      <p:cBhvr>
                                        <p:cTn id="156" dur="500"/>
                                        <p:tgtEl>
                                          <p:spTgt spid="1115163"/>
                                        </p:tgtEl>
                                      </p:cBhvr>
                                    </p:animEffect>
                                  </p:childTnLst>
                                </p:cTn>
                              </p:par>
                            </p:childTnLst>
                          </p:cTn>
                        </p:par>
                      </p:childTnLst>
                    </p:cTn>
                  </p:par>
                  <p:par>
                    <p:cTn id="157" fill="hold">
                      <p:stCondLst>
                        <p:cond delay="indefinite"/>
                      </p:stCondLst>
                      <p:childTnLst>
                        <p:par>
                          <p:cTn id="158" fill="hold">
                            <p:stCondLst>
                              <p:cond delay="0"/>
                            </p:stCondLst>
                            <p:childTnLst>
                              <p:par>
                                <p:cTn id="159" presetID="3" presetClass="entr" presetSubtype="5" fill="hold" grpId="0" nodeType="clickEffect">
                                  <p:stCondLst>
                                    <p:cond delay="0"/>
                                  </p:stCondLst>
                                  <p:childTnLst>
                                    <p:set>
                                      <p:cBhvr>
                                        <p:cTn id="160" dur="1" fill="hold">
                                          <p:stCondLst>
                                            <p:cond delay="0"/>
                                          </p:stCondLst>
                                        </p:cTn>
                                        <p:tgtEl>
                                          <p:spTgt spid="1115157"/>
                                        </p:tgtEl>
                                        <p:attrNameLst>
                                          <p:attrName>style.visibility</p:attrName>
                                        </p:attrNameLst>
                                      </p:cBhvr>
                                      <p:to>
                                        <p:strVal val="visible"/>
                                      </p:to>
                                    </p:set>
                                    <p:animEffect transition="in" filter="blinds(vertical)">
                                      <p:cBhvr>
                                        <p:cTn id="161" dur="500"/>
                                        <p:tgtEl>
                                          <p:spTgt spid="1115157"/>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1115160"/>
                                        </p:tgtEl>
                                        <p:attrNameLst>
                                          <p:attrName>style.visibility</p:attrName>
                                        </p:attrNameLst>
                                      </p:cBhvr>
                                      <p:to>
                                        <p:strVal val="visible"/>
                                      </p:to>
                                    </p:set>
                                    <p:animEffect transition="in" filter="wipe(left)">
                                      <p:cBhvr>
                                        <p:cTn id="166" dur="500"/>
                                        <p:tgtEl>
                                          <p:spTgt spid="1115160"/>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1115161"/>
                                        </p:tgtEl>
                                        <p:attrNameLst>
                                          <p:attrName>style.visibility</p:attrName>
                                        </p:attrNameLst>
                                      </p:cBhvr>
                                      <p:to>
                                        <p:strVal val="visible"/>
                                      </p:to>
                                    </p:set>
                                    <p:animEffect transition="in" filter="fade">
                                      <p:cBhvr>
                                        <p:cTn id="171" dur="2000"/>
                                        <p:tgtEl>
                                          <p:spTgt spid="1115161"/>
                                        </p:tgtEl>
                                      </p:cBhvr>
                                    </p:animEffect>
                                  </p:childTnLst>
                                </p:cTn>
                              </p:par>
                            </p:childTnLst>
                          </p:cTn>
                        </p:par>
                      </p:childTnLst>
                    </p:cTn>
                  </p:par>
                  <p:par>
                    <p:cTn id="172" fill="hold">
                      <p:stCondLst>
                        <p:cond delay="indefinite"/>
                      </p:stCondLst>
                      <p:childTnLst>
                        <p:par>
                          <p:cTn id="173" fill="hold">
                            <p:stCondLst>
                              <p:cond delay="0"/>
                            </p:stCondLst>
                            <p:childTnLst>
                              <p:par>
                                <p:cTn id="174" presetID="19" presetClass="entr" presetSubtype="5" fill="hold" grpId="0" nodeType="clickEffect">
                                  <p:stCondLst>
                                    <p:cond delay="0"/>
                                  </p:stCondLst>
                                  <p:childTnLst>
                                    <p:set>
                                      <p:cBhvr>
                                        <p:cTn id="175" dur="1" fill="hold">
                                          <p:stCondLst>
                                            <p:cond delay="0"/>
                                          </p:stCondLst>
                                        </p:cTn>
                                        <p:tgtEl>
                                          <p:spTgt spid="1115187"/>
                                        </p:tgtEl>
                                        <p:attrNameLst>
                                          <p:attrName>style.visibility</p:attrName>
                                        </p:attrNameLst>
                                      </p:cBhvr>
                                      <p:to>
                                        <p:strVal val="visible"/>
                                      </p:to>
                                    </p:set>
                                    <p:anim calcmode="lin" valueType="num">
                                      <p:cBhvr>
                                        <p:cTn id="176" dur="1000" fill="hold"/>
                                        <p:tgtEl>
                                          <p:spTgt spid="1115187"/>
                                        </p:tgtEl>
                                        <p:attrNameLst>
                                          <p:attrName>ppt_w</p:attrName>
                                        </p:attrNameLst>
                                      </p:cBhvr>
                                      <p:tavLst>
                                        <p:tav tm="0">
                                          <p:val>
                                            <p:strVal val="#ppt_w"/>
                                          </p:val>
                                        </p:tav>
                                        <p:tav tm="100000">
                                          <p:val>
                                            <p:strVal val="#ppt_w"/>
                                          </p:val>
                                        </p:tav>
                                      </p:tavLst>
                                    </p:anim>
                                    <p:anim calcmode="lin" valueType="num">
                                      <p:cBhvr>
                                        <p:cTn id="177" dur="1000" fill="hold"/>
                                        <p:tgtEl>
                                          <p:spTgt spid="1115187"/>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5142" grpId="0" autoUpdateAnimBg="0"/>
      <p:bldP spid="1115145" grpId="0"/>
      <p:bldP spid="1115147" grpId="0"/>
      <p:bldP spid="1115148" grpId="0"/>
      <p:bldP spid="1115149" grpId="0"/>
      <p:bldP spid="1115150" grpId="0"/>
      <p:bldP spid="1115151" grpId="0"/>
      <p:bldP spid="1115152" grpId="0"/>
      <p:bldP spid="1115153" grpId="0"/>
      <p:bldP spid="1115154" grpId="0" animBg="1"/>
      <p:bldP spid="1115155" grpId="0"/>
      <p:bldP spid="1115156" grpId="0"/>
      <p:bldP spid="1115157" grpId="0"/>
      <p:bldP spid="1115158" grpId="0"/>
      <p:bldP spid="1115159" grpId="0"/>
      <p:bldP spid="1115160" grpId="0"/>
      <p:bldP spid="1115161" grpId="0"/>
      <p:bldP spid="1115162" grpId="0"/>
      <p:bldP spid="1115163" grpId="0" animBg="1"/>
      <p:bldP spid="1115187" grpId="0" animBg="1"/>
      <p:bldP spid="1115188" grpId="0"/>
      <p:bldP spid="1115192" grpId="0"/>
      <p:bldP spid="1115193" grpId="0"/>
      <p:bldP spid="1115193" grpId="1"/>
      <p:bldP spid="1115193" grpId="2"/>
      <p:bldP spid="1115194" grpId="0"/>
      <p:bldP spid="111519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8" name="Text Box 4"/>
          <p:cNvSpPr txBox="1">
            <a:spLocks noChangeArrowheads="1"/>
          </p:cNvSpPr>
          <p:nvPr/>
        </p:nvSpPr>
        <p:spPr bwMode="auto">
          <a:xfrm>
            <a:off x="5594350" y="1557338"/>
            <a:ext cx="490538" cy="457200"/>
          </a:xfrm>
          <a:prstGeom prst="rect">
            <a:avLst/>
          </a:prstGeom>
          <a:noFill/>
          <a:ln w="9525">
            <a:noFill/>
            <a:miter lim="800000"/>
            <a:headEnd/>
            <a:tailEnd/>
          </a:ln>
          <a:effectLst/>
        </p:spPr>
        <p:txBody>
          <a:bodyPr wrap="none">
            <a:spAutoFit/>
          </a:bodyPr>
          <a:lstStyle/>
          <a:p>
            <a:r>
              <a:rPr lang="en-US" altLang="zh-CN" sz="2400">
                <a:latin typeface="宋体" pitchFamily="2" charset="-122"/>
                <a:ea typeface="宋体" pitchFamily="2" charset="-122"/>
              </a:rPr>
              <a:t>∴</a:t>
            </a:r>
          </a:p>
        </p:txBody>
      </p:sp>
      <p:sp>
        <p:nvSpPr>
          <p:cNvPr id="1117189" name="Rectangle 5"/>
          <p:cNvSpPr>
            <a:spLocks noChangeArrowheads="1"/>
          </p:cNvSpPr>
          <p:nvPr/>
        </p:nvSpPr>
        <p:spPr bwMode="auto">
          <a:xfrm>
            <a:off x="2268538" y="1557338"/>
            <a:ext cx="3959225" cy="457200"/>
          </a:xfrm>
          <a:prstGeom prst="rect">
            <a:avLst/>
          </a:prstGeom>
          <a:noFill/>
          <a:ln w="9525">
            <a:noFill/>
            <a:miter lim="800000"/>
            <a:headEnd/>
            <a:tailEnd/>
          </a:ln>
          <a:effectLst/>
        </p:spPr>
        <p:txBody>
          <a:bodyPr>
            <a:spAutoFit/>
          </a:bodyPr>
          <a:lstStyle/>
          <a:p>
            <a:r>
              <a:rPr lang="en-US" altLang="zh-CN" sz="2400">
                <a:latin typeface="宋体" pitchFamily="2" charset="-122"/>
                <a:ea typeface="宋体" pitchFamily="2" charset="-122"/>
              </a:rPr>
              <a:t>∵</a:t>
            </a:r>
            <a:r>
              <a:rPr lang="en-US" altLang="zh-CN" sz="700" baseline="-25000">
                <a:latin typeface="宋体" pitchFamily="2" charset="-122"/>
                <a:ea typeface="宋体" pitchFamily="2" charset="-122"/>
              </a:rPr>
              <a:t> </a:t>
            </a:r>
            <a:r>
              <a:rPr lang="en-US" altLang="zh-CN" sz="2400" b="1" i="1">
                <a:ea typeface="宋体" pitchFamily="2" charset="-122"/>
              </a:rPr>
              <a:t>F</a:t>
            </a:r>
            <a:r>
              <a:rPr lang="en-US" altLang="zh-CN" sz="2400" b="1">
                <a:latin typeface="宋体" pitchFamily="2" charset="-122"/>
                <a:ea typeface="宋体" pitchFamily="2" charset="-122"/>
              </a:rPr>
              <a:t>(</a:t>
            </a:r>
            <a:r>
              <a:rPr lang="en-US" altLang="zh-CN" sz="2400" b="1" i="1">
                <a:ea typeface="宋体" pitchFamily="2" charset="-122"/>
              </a:rPr>
              <a:t>x</a:t>
            </a:r>
            <a:r>
              <a:rPr lang="en-US" altLang="zh-CN" sz="2400" b="1">
                <a:latin typeface="宋体" pitchFamily="2" charset="-122"/>
                <a:ea typeface="宋体" pitchFamily="2" charset="-122"/>
              </a:rPr>
              <a:t>)</a:t>
            </a:r>
            <a:r>
              <a:rPr lang="zh-CN" altLang="en-US" sz="2400" b="1">
                <a:latin typeface="宋体" pitchFamily="2" charset="-122"/>
                <a:ea typeface="宋体" pitchFamily="2" charset="-122"/>
              </a:rPr>
              <a:t>是事件的概率，</a:t>
            </a:r>
          </a:p>
        </p:txBody>
      </p:sp>
      <p:graphicFrame>
        <p:nvGraphicFramePr>
          <p:cNvPr id="1117190" name="Object 6"/>
          <p:cNvGraphicFramePr>
            <a:graphicFrameLocks noChangeAspect="1"/>
          </p:cNvGraphicFramePr>
          <p:nvPr/>
        </p:nvGraphicFramePr>
        <p:xfrm>
          <a:off x="2268538" y="2125663"/>
          <a:ext cx="2159000" cy="415925"/>
        </p:xfrm>
        <a:graphic>
          <a:graphicData uri="http://schemas.openxmlformats.org/presentationml/2006/ole">
            <p:oleObj spid="_x0000_s1117190" name="公式" r:id="rId4" imgW="1180800" imgH="203040" progId="Equation.3">
              <p:embed/>
            </p:oleObj>
          </a:graphicData>
        </a:graphic>
      </p:graphicFrame>
      <p:graphicFrame>
        <p:nvGraphicFramePr>
          <p:cNvPr id="1117191" name="Object 7"/>
          <p:cNvGraphicFramePr>
            <a:graphicFrameLocks noChangeAspect="1"/>
          </p:cNvGraphicFramePr>
          <p:nvPr/>
        </p:nvGraphicFramePr>
        <p:xfrm>
          <a:off x="2268538" y="2176463"/>
          <a:ext cx="2087562" cy="363537"/>
        </p:xfrm>
        <a:graphic>
          <a:graphicData uri="http://schemas.openxmlformats.org/presentationml/2006/ole">
            <p:oleObj spid="_x0000_s1117191" name="公式" r:id="rId5" imgW="1104840" imgH="177480" progId="Equation.3">
              <p:embed/>
            </p:oleObj>
          </a:graphicData>
        </a:graphic>
      </p:graphicFrame>
      <p:graphicFrame>
        <p:nvGraphicFramePr>
          <p:cNvPr id="1117192" name="Object 8"/>
          <p:cNvGraphicFramePr>
            <a:graphicFrameLocks noChangeAspect="1"/>
          </p:cNvGraphicFramePr>
          <p:nvPr/>
        </p:nvGraphicFramePr>
        <p:xfrm>
          <a:off x="3394075" y="2611438"/>
          <a:ext cx="1538288" cy="523875"/>
        </p:xfrm>
        <a:graphic>
          <a:graphicData uri="http://schemas.openxmlformats.org/presentationml/2006/ole">
            <p:oleObj spid="_x0000_s1117192" name="公式" r:id="rId6" imgW="787320" imgH="266400" progId="Equation.3">
              <p:embed/>
            </p:oleObj>
          </a:graphicData>
        </a:graphic>
      </p:graphicFrame>
      <p:graphicFrame>
        <p:nvGraphicFramePr>
          <p:cNvPr id="1117193" name="Object 9"/>
          <p:cNvGraphicFramePr>
            <a:graphicFrameLocks noChangeAspect="1"/>
          </p:cNvGraphicFramePr>
          <p:nvPr/>
        </p:nvGraphicFramePr>
        <p:xfrm>
          <a:off x="4797425" y="3554413"/>
          <a:ext cx="100013" cy="155575"/>
        </p:xfrm>
        <a:graphic>
          <a:graphicData uri="http://schemas.openxmlformats.org/presentationml/2006/ole">
            <p:oleObj spid="_x0000_s1117193" name="Equation" r:id="rId7" imgW="114120" imgH="215640" progId="Equation.3">
              <p:embed/>
            </p:oleObj>
          </a:graphicData>
        </a:graphic>
      </p:graphicFrame>
      <p:sp>
        <p:nvSpPr>
          <p:cNvPr id="1117194" name="Text Box 10"/>
          <p:cNvSpPr txBox="1">
            <a:spLocks noChangeArrowheads="1"/>
          </p:cNvSpPr>
          <p:nvPr/>
        </p:nvSpPr>
        <p:spPr bwMode="auto">
          <a:xfrm>
            <a:off x="1765300" y="3213100"/>
            <a:ext cx="3959225" cy="457200"/>
          </a:xfrm>
          <a:prstGeom prst="rect">
            <a:avLst/>
          </a:prstGeom>
          <a:noFill/>
          <a:ln w="9525">
            <a:noFill/>
            <a:miter lim="800000"/>
            <a:headEnd/>
            <a:tailEnd/>
          </a:ln>
          <a:effectLst/>
        </p:spPr>
        <p:txBody>
          <a:bodyPr>
            <a:spAutoFit/>
          </a:bodyPr>
          <a:lstStyle/>
          <a:p>
            <a:r>
              <a:rPr lang="en-US" altLang="zh-CN" sz="2400" b="1">
                <a:latin typeface="宋体" pitchFamily="2" charset="-122"/>
                <a:ea typeface="宋体" pitchFamily="2" charset="-122"/>
              </a:rPr>
              <a:t>(</a:t>
            </a:r>
            <a:r>
              <a:rPr lang="en-US" altLang="zh-CN" sz="2400" b="1">
                <a:ea typeface="宋体" pitchFamily="2" charset="-122"/>
              </a:rPr>
              <a:t>4</a:t>
            </a:r>
            <a:r>
              <a:rPr lang="en-US" altLang="zh-CN" sz="2400" b="1">
                <a:latin typeface="宋体" pitchFamily="2" charset="-122"/>
                <a:ea typeface="宋体" pitchFamily="2" charset="-122"/>
              </a:rPr>
              <a:t>)</a:t>
            </a:r>
            <a:r>
              <a:rPr lang="en-US" altLang="zh-CN" sz="2400" b="1">
                <a:ea typeface="宋体" pitchFamily="2" charset="-122"/>
              </a:rPr>
              <a:t> </a:t>
            </a:r>
            <a:r>
              <a:rPr lang="en-US" altLang="zh-CN" sz="2400" b="1" i="1">
                <a:ea typeface="宋体" pitchFamily="2" charset="-122"/>
              </a:rPr>
              <a:t>F</a:t>
            </a:r>
            <a:r>
              <a:rPr lang="en-US" altLang="zh-CN" sz="2400" b="1">
                <a:latin typeface="宋体" pitchFamily="2" charset="-122"/>
                <a:ea typeface="宋体" pitchFamily="2" charset="-122"/>
              </a:rPr>
              <a:t>(</a:t>
            </a:r>
            <a:r>
              <a:rPr lang="en-US" altLang="zh-CN" sz="2400" b="1" i="1">
                <a:ea typeface="宋体" pitchFamily="2" charset="-122"/>
              </a:rPr>
              <a:t>x</a:t>
            </a:r>
            <a:r>
              <a:rPr lang="en-US" altLang="zh-CN" sz="2400" b="1">
                <a:latin typeface="宋体" pitchFamily="2" charset="-122"/>
                <a:ea typeface="宋体" pitchFamily="2" charset="-122"/>
              </a:rPr>
              <a:t>)</a:t>
            </a:r>
            <a:r>
              <a:rPr lang="en-US" altLang="zh-CN" sz="2400" b="1">
                <a:ea typeface="宋体" pitchFamily="2" charset="-122"/>
              </a:rPr>
              <a:t> </a:t>
            </a:r>
            <a:r>
              <a:rPr lang="zh-CN" altLang="en-US" sz="2400" b="1">
                <a:ea typeface="宋体" pitchFamily="2" charset="-122"/>
              </a:rPr>
              <a:t>关于 </a:t>
            </a:r>
            <a:r>
              <a:rPr lang="en-US" altLang="zh-CN" sz="2400" b="1" i="1">
                <a:ea typeface="宋体" pitchFamily="2" charset="-122"/>
              </a:rPr>
              <a:t>x </a:t>
            </a:r>
            <a:r>
              <a:rPr lang="zh-CN" altLang="zh-CN" sz="2400" b="1">
                <a:ea typeface="宋体" pitchFamily="2" charset="-122"/>
              </a:rPr>
              <a:t>右连续，</a:t>
            </a:r>
            <a:endParaRPr lang="zh-CN" altLang="en-US" sz="2400" b="1">
              <a:ea typeface="宋体" pitchFamily="2" charset="-122"/>
            </a:endParaRPr>
          </a:p>
        </p:txBody>
      </p:sp>
      <p:graphicFrame>
        <p:nvGraphicFramePr>
          <p:cNvPr id="1117195" name="Object 11"/>
          <p:cNvGraphicFramePr>
            <a:graphicFrameLocks noChangeAspect="1"/>
          </p:cNvGraphicFramePr>
          <p:nvPr/>
        </p:nvGraphicFramePr>
        <p:xfrm>
          <a:off x="3635375" y="3644900"/>
          <a:ext cx="2627313" cy="595313"/>
        </p:xfrm>
        <a:graphic>
          <a:graphicData uri="http://schemas.openxmlformats.org/presentationml/2006/ole">
            <p:oleObj spid="_x0000_s1117195" name="公式" r:id="rId8" imgW="1244520" imgH="304560" progId="Equation.3">
              <p:embed/>
            </p:oleObj>
          </a:graphicData>
        </a:graphic>
      </p:graphicFrame>
      <p:sp>
        <p:nvSpPr>
          <p:cNvPr id="1117196" name="Text Box 12"/>
          <p:cNvSpPr txBox="1">
            <a:spLocks noChangeArrowheads="1"/>
          </p:cNvSpPr>
          <p:nvPr/>
        </p:nvSpPr>
        <p:spPr bwMode="auto">
          <a:xfrm>
            <a:off x="822325" y="4221163"/>
            <a:ext cx="8321675" cy="1296987"/>
          </a:xfrm>
          <a:prstGeom prst="rect">
            <a:avLst/>
          </a:prstGeom>
          <a:solidFill>
            <a:srgbClr val="CCFF99"/>
          </a:solidFill>
          <a:ln w="9525">
            <a:noFill/>
            <a:miter lim="800000"/>
            <a:headEnd/>
            <a:tailEnd/>
          </a:ln>
          <a:effectLst/>
        </p:spPr>
        <p:txBody>
          <a:bodyPr>
            <a:spAutoFit/>
          </a:bodyPr>
          <a:lstStyle/>
          <a:p>
            <a:pPr>
              <a:lnSpc>
                <a:spcPct val="110000"/>
              </a:lnSpc>
            </a:pPr>
            <a:r>
              <a:rPr lang="zh-CN" altLang="en-US" sz="2400" b="1">
                <a:solidFill>
                  <a:srgbClr val="FFFF00"/>
                </a:solidFill>
                <a:ea typeface="宋体" pitchFamily="2" charset="-122"/>
              </a:rPr>
              <a:t>       </a:t>
            </a:r>
            <a:r>
              <a:rPr lang="zh-CN" altLang="en-US" sz="2400" b="1">
                <a:ea typeface="宋体" pitchFamily="2" charset="-122"/>
              </a:rPr>
              <a:t>如果一个函数具有上述性质，则一定是某个随机变量</a:t>
            </a:r>
            <a:r>
              <a:rPr lang="en-US" altLang="zh-CN" sz="2400" b="1" i="1">
                <a:ea typeface="宋体" pitchFamily="2" charset="-122"/>
              </a:rPr>
              <a:t> X</a:t>
            </a:r>
            <a:r>
              <a:rPr lang="en-US" altLang="zh-CN" sz="2400" b="1">
                <a:ea typeface="宋体" pitchFamily="2" charset="-122"/>
              </a:rPr>
              <a:t> </a:t>
            </a:r>
            <a:r>
              <a:rPr lang="zh-CN" altLang="en-US" sz="2400" b="1">
                <a:ea typeface="宋体" pitchFamily="2" charset="-122"/>
              </a:rPr>
              <a:t>的分布函数</a:t>
            </a:r>
            <a:r>
              <a:rPr lang="en-US" altLang="zh-CN" sz="2400" b="1">
                <a:ea typeface="宋体" pitchFamily="2" charset="-122"/>
              </a:rPr>
              <a:t>.  </a:t>
            </a:r>
          </a:p>
          <a:p>
            <a:pPr>
              <a:lnSpc>
                <a:spcPct val="110000"/>
              </a:lnSpc>
            </a:pPr>
            <a:endParaRPr lang="en-US" altLang="zh-CN" sz="2400" b="1">
              <a:ea typeface="宋体" pitchFamily="2" charset="-122"/>
            </a:endParaRPr>
          </a:p>
        </p:txBody>
      </p:sp>
      <p:sp>
        <p:nvSpPr>
          <p:cNvPr id="1117197" name="Rectangle 13"/>
          <p:cNvSpPr>
            <a:spLocks noChangeArrowheads="1"/>
          </p:cNvSpPr>
          <p:nvPr/>
        </p:nvSpPr>
        <p:spPr bwMode="auto">
          <a:xfrm>
            <a:off x="2384425" y="2613025"/>
            <a:ext cx="1171575" cy="457200"/>
          </a:xfrm>
          <a:prstGeom prst="rect">
            <a:avLst/>
          </a:prstGeom>
          <a:noFill/>
          <a:ln w="9525">
            <a:noFill/>
            <a:miter lim="800000"/>
            <a:headEnd/>
            <a:tailEnd/>
          </a:ln>
          <a:effectLst/>
        </p:spPr>
        <p:txBody>
          <a:bodyPr wrap="none">
            <a:spAutoFit/>
          </a:bodyPr>
          <a:lstStyle/>
          <a:p>
            <a:r>
              <a:rPr lang="en-US" altLang="zh-CN" sz="2400" b="1" i="1">
                <a:ea typeface="宋体" pitchFamily="2" charset="-122"/>
              </a:rPr>
              <a:t>F</a:t>
            </a:r>
            <a:r>
              <a:rPr lang="en-US" altLang="zh-CN" sz="2400" b="1">
                <a:latin typeface="宋体" pitchFamily="2" charset="-122"/>
                <a:ea typeface="宋体" pitchFamily="2" charset="-122"/>
              </a:rPr>
              <a:t>(-</a:t>
            </a:r>
            <a:r>
              <a:rPr lang="en-US" altLang="zh-CN" sz="2400" b="1">
                <a:ea typeface="宋体" pitchFamily="2" charset="-122"/>
                <a:sym typeface="Symbol" pitchFamily="18" charset="2"/>
              </a:rPr>
              <a:t></a:t>
            </a:r>
            <a:r>
              <a:rPr lang="en-US" altLang="zh-CN" sz="1400" b="1" baseline="-25000">
                <a:ea typeface="宋体" pitchFamily="2" charset="-122"/>
              </a:rPr>
              <a:t> </a:t>
            </a:r>
            <a:r>
              <a:rPr lang="en-US" altLang="zh-CN" sz="2400" b="1">
                <a:latin typeface="宋体" pitchFamily="2" charset="-122"/>
                <a:ea typeface="宋体" pitchFamily="2" charset="-122"/>
              </a:rPr>
              <a:t>)</a:t>
            </a:r>
            <a:r>
              <a:rPr lang="en-US" altLang="zh-CN" sz="2400" b="1">
                <a:ea typeface="宋体" pitchFamily="2" charset="-122"/>
              </a:rPr>
              <a:t> </a:t>
            </a:r>
          </a:p>
        </p:txBody>
      </p:sp>
      <p:graphicFrame>
        <p:nvGraphicFramePr>
          <p:cNvPr id="1117198" name="Object 14"/>
          <p:cNvGraphicFramePr>
            <a:graphicFrameLocks noChangeAspect="1"/>
          </p:cNvGraphicFramePr>
          <p:nvPr/>
        </p:nvGraphicFramePr>
        <p:xfrm>
          <a:off x="5940425" y="2649538"/>
          <a:ext cx="2444750" cy="527050"/>
        </p:xfrm>
        <a:graphic>
          <a:graphicData uri="http://schemas.openxmlformats.org/presentationml/2006/ole">
            <p:oleObj spid="_x0000_s1117198" name="公式" r:id="rId9" imgW="1244520" imgH="266400" progId="Equation.3">
              <p:embed/>
            </p:oleObj>
          </a:graphicData>
        </a:graphic>
      </p:graphicFrame>
      <p:sp>
        <p:nvSpPr>
          <p:cNvPr id="1117199" name="Rectangle 15"/>
          <p:cNvSpPr>
            <a:spLocks noGrp="1" noChangeArrowheads="1"/>
          </p:cNvSpPr>
          <p:nvPr>
            <p:ph type="title"/>
          </p:nvPr>
        </p:nvSpPr>
        <p:spPr bwMode="auto">
          <a:xfrm>
            <a:off x="1116013" y="755650"/>
            <a:ext cx="6408737" cy="47625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zh-CN" altLang="en-US" b="1">
                <a:latin typeface="宋体" pitchFamily="2" charset="-122"/>
                <a:ea typeface="宋体" pitchFamily="2" charset="-122"/>
              </a:rPr>
              <a:t>分布函数的特征性质</a:t>
            </a:r>
          </a:p>
        </p:txBody>
      </p:sp>
      <p:sp>
        <p:nvSpPr>
          <p:cNvPr id="1117200" name="Rectangle 16"/>
          <p:cNvSpPr>
            <a:spLocks noChangeArrowheads="1"/>
          </p:cNvSpPr>
          <p:nvPr/>
        </p:nvSpPr>
        <p:spPr bwMode="auto">
          <a:xfrm>
            <a:off x="1789113" y="2613025"/>
            <a:ext cx="644525" cy="457200"/>
          </a:xfrm>
          <a:prstGeom prst="rect">
            <a:avLst/>
          </a:prstGeom>
          <a:noFill/>
          <a:ln w="9525">
            <a:noFill/>
            <a:miter lim="800000"/>
            <a:headEnd/>
            <a:tailEnd/>
          </a:ln>
          <a:effectLst/>
        </p:spPr>
        <p:txBody>
          <a:bodyPr wrap="none">
            <a:spAutoFit/>
          </a:bodyPr>
          <a:lstStyle/>
          <a:p>
            <a:r>
              <a:rPr lang="en-US" altLang="zh-CN" sz="2400" b="1">
                <a:latin typeface="宋体" pitchFamily="2" charset="-122"/>
                <a:ea typeface="宋体" pitchFamily="2" charset="-122"/>
              </a:rPr>
              <a:t>(</a:t>
            </a:r>
            <a:r>
              <a:rPr lang="en-US" altLang="zh-CN" sz="2400" b="1">
                <a:ea typeface="宋体" pitchFamily="2" charset="-122"/>
              </a:rPr>
              <a:t>3</a:t>
            </a:r>
            <a:r>
              <a:rPr lang="en-US" altLang="zh-CN" sz="2400" b="1">
                <a:latin typeface="宋体" pitchFamily="2" charset="-122"/>
                <a:ea typeface="宋体" pitchFamily="2" charset="-122"/>
              </a:rPr>
              <a:t>)</a:t>
            </a:r>
            <a:endParaRPr lang="zh-CN" altLang="en-US" sz="2400" b="1">
              <a:latin typeface="宋体" pitchFamily="2" charset="-122"/>
              <a:ea typeface="宋体" pitchFamily="2" charset="-122"/>
            </a:endParaRPr>
          </a:p>
        </p:txBody>
      </p:sp>
      <p:sp>
        <p:nvSpPr>
          <p:cNvPr id="1117201" name="Rectangle 17"/>
          <p:cNvSpPr>
            <a:spLocks noChangeArrowheads="1"/>
          </p:cNvSpPr>
          <p:nvPr/>
        </p:nvSpPr>
        <p:spPr bwMode="auto">
          <a:xfrm>
            <a:off x="1792288" y="1557338"/>
            <a:ext cx="644525" cy="457200"/>
          </a:xfrm>
          <a:prstGeom prst="rect">
            <a:avLst/>
          </a:prstGeom>
          <a:noFill/>
          <a:ln w="9525">
            <a:noFill/>
            <a:miter lim="800000"/>
            <a:headEnd/>
            <a:tailEnd/>
          </a:ln>
          <a:effectLst/>
        </p:spPr>
        <p:txBody>
          <a:bodyPr wrap="none">
            <a:spAutoFit/>
          </a:bodyPr>
          <a:lstStyle/>
          <a:p>
            <a:r>
              <a:rPr lang="en-US" altLang="zh-CN" sz="2400" b="1">
                <a:latin typeface="宋体" pitchFamily="2" charset="-122"/>
                <a:ea typeface="宋体" pitchFamily="2" charset="-122"/>
              </a:rPr>
              <a:t>(</a:t>
            </a:r>
            <a:r>
              <a:rPr lang="en-US" altLang="zh-CN" sz="2400" b="1">
                <a:ea typeface="宋体" pitchFamily="2" charset="-122"/>
              </a:rPr>
              <a:t>1</a:t>
            </a:r>
            <a:r>
              <a:rPr lang="en-US" altLang="zh-CN" sz="2400" b="1">
                <a:latin typeface="宋体" pitchFamily="2" charset="-122"/>
                <a:ea typeface="宋体" pitchFamily="2" charset="-122"/>
              </a:rPr>
              <a:t>)</a:t>
            </a:r>
            <a:endParaRPr lang="zh-CN" altLang="en-US" sz="2400" b="1">
              <a:latin typeface="宋体" pitchFamily="2" charset="-122"/>
              <a:ea typeface="宋体" pitchFamily="2" charset="-122"/>
            </a:endParaRPr>
          </a:p>
        </p:txBody>
      </p:sp>
      <p:sp>
        <p:nvSpPr>
          <p:cNvPr id="1117202" name="Rectangle 18"/>
          <p:cNvSpPr>
            <a:spLocks noChangeArrowheads="1"/>
          </p:cNvSpPr>
          <p:nvPr/>
        </p:nvSpPr>
        <p:spPr bwMode="auto">
          <a:xfrm>
            <a:off x="8320088" y="2611438"/>
            <a:ext cx="1147762" cy="519112"/>
          </a:xfrm>
          <a:prstGeom prst="rect">
            <a:avLst/>
          </a:prstGeom>
          <a:noFill/>
          <a:ln w="9525">
            <a:noFill/>
            <a:miter lim="800000"/>
            <a:headEnd/>
            <a:tailEnd/>
          </a:ln>
          <a:effectLst/>
        </p:spPr>
        <p:txBody>
          <a:bodyPr wrap="none">
            <a:spAutoFit/>
          </a:bodyPr>
          <a:lstStyle/>
          <a:p>
            <a:r>
              <a:rPr lang="en-US" altLang="zh-CN">
                <a:ea typeface="宋体" pitchFamily="2" charset="-122"/>
              </a:rPr>
              <a:t>=</a:t>
            </a:r>
            <a:r>
              <a:rPr lang="en-US" altLang="zh-CN" sz="2400" b="1">
                <a:ea typeface="宋体" pitchFamily="2" charset="-122"/>
              </a:rPr>
              <a:t> 1</a:t>
            </a:r>
            <a:r>
              <a:rPr lang="zh-CN" altLang="en-US" sz="2400" b="1">
                <a:ea typeface="宋体" pitchFamily="2" charset="-122"/>
              </a:rPr>
              <a:t>；   </a:t>
            </a:r>
          </a:p>
        </p:txBody>
      </p:sp>
      <p:sp>
        <p:nvSpPr>
          <p:cNvPr id="1117203" name="Rectangle 19"/>
          <p:cNvSpPr>
            <a:spLocks noChangeArrowheads="1"/>
          </p:cNvSpPr>
          <p:nvPr/>
        </p:nvSpPr>
        <p:spPr bwMode="auto">
          <a:xfrm>
            <a:off x="4930775" y="2624138"/>
            <a:ext cx="1042988" cy="457200"/>
          </a:xfrm>
          <a:prstGeom prst="rect">
            <a:avLst/>
          </a:prstGeom>
          <a:noFill/>
          <a:ln w="9525">
            <a:noFill/>
            <a:miter lim="800000"/>
            <a:headEnd/>
            <a:tailEnd/>
          </a:ln>
          <a:effectLst/>
        </p:spPr>
        <p:txBody>
          <a:bodyPr wrap="none">
            <a:spAutoFit/>
          </a:bodyPr>
          <a:lstStyle/>
          <a:p>
            <a:r>
              <a:rPr lang="en-US" altLang="zh-CN" sz="2400">
                <a:ea typeface="宋体" pitchFamily="2" charset="-122"/>
              </a:rPr>
              <a:t>=</a:t>
            </a:r>
            <a:r>
              <a:rPr lang="en-US" altLang="zh-CN" sz="2400" b="1">
                <a:ea typeface="宋体" pitchFamily="2" charset="-122"/>
              </a:rPr>
              <a:t> 0</a:t>
            </a:r>
            <a:r>
              <a:rPr lang="zh-CN" altLang="en-US" sz="2400" b="1">
                <a:ea typeface="宋体" pitchFamily="2" charset="-122"/>
              </a:rPr>
              <a:t>，  </a:t>
            </a:r>
          </a:p>
        </p:txBody>
      </p:sp>
      <p:sp>
        <p:nvSpPr>
          <p:cNvPr id="1117204" name="Rectangle 20"/>
          <p:cNvSpPr>
            <a:spLocks noChangeArrowheads="1"/>
          </p:cNvSpPr>
          <p:nvPr/>
        </p:nvSpPr>
        <p:spPr bwMode="auto">
          <a:xfrm>
            <a:off x="863600" y="4652963"/>
            <a:ext cx="8280400" cy="895350"/>
          </a:xfrm>
          <a:prstGeom prst="rect">
            <a:avLst/>
          </a:prstGeom>
          <a:noFill/>
          <a:ln w="9525">
            <a:noFill/>
            <a:miter lim="800000"/>
            <a:headEnd/>
            <a:tailEnd/>
          </a:ln>
          <a:effectLst/>
        </p:spPr>
        <p:txBody>
          <a:bodyPr>
            <a:spAutoFit/>
          </a:bodyPr>
          <a:lstStyle/>
          <a:p>
            <a:pPr>
              <a:lnSpc>
                <a:spcPct val="110000"/>
              </a:lnSpc>
            </a:pPr>
            <a:r>
              <a:rPr lang="zh-CN" altLang="en-US" sz="2400" b="1">
                <a:ea typeface="宋体" pitchFamily="2" charset="-122"/>
              </a:rPr>
              <a:t>                         也就是说，性质</a:t>
            </a:r>
            <a:r>
              <a:rPr lang="en-US" altLang="zh-CN" sz="2400" b="1">
                <a:latin typeface="宋体" pitchFamily="2" charset="-122"/>
                <a:ea typeface="宋体" pitchFamily="2" charset="-122"/>
              </a:rPr>
              <a:t>(</a:t>
            </a:r>
            <a:r>
              <a:rPr lang="en-US" altLang="zh-CN" sz="2400" b="1">
                <a:ea typeface="宋体" pitchFamily="2" charset="-122"/>
              </a:rPr>
              <a:t>1</a:t>
            </a:r>
            <a:r>
              <a:rPr lang="en-US" altLang="zh-CN" sz="2400" b="1">
                <a:latin typeface="宋体" pitchFamily="2" charset="-122"/>
                <a:ea typeface="宋体" pitchFamily="2" charset="-122"/>
              </a:rPr>
              <a:t>)</a:t>
            </a:r>
            <a:r>
              <a:rPr lang="en-US" altLang="zh-CN" sz="2400" b="1">
                <a:ea typeface="宋体" pitchFamily="2" charset="-122"/>
              </a:rPr>
              <a:t>—</a:t>
            </a:r>
            <a:r>
              <a:rPr lang="en-US" altLang="zh-CN" sz="2400" b="1">
                <a:latin typeface="宋体" pitchFamily="2" charset="-122"/>
                <a:ea typeface="宋体" pitchFamily="2" charset="-122"/>
              </a:rPr>
              <a:t>(</a:t>
            </a:r>
            <a:r>
              <a:rPr lang="en-US" altLang="zh-CN" sz="2400" b="1">
                <a:ea typeface="宋体" pitchFamily="2" charset="-122"/>
              </a:rPr>
              <a:t>4</a:t>
            </a:r>
            <a:r>
              <a:rPr lang="en-US" altLang="zh-CN" sz="2400" b="1">
                <a:latin typeface="宋体" pitchFamily="2" charset="-122"/>
                <a:ea typeface="宋体" pitchFamily="2" charset="-122"/>
              </a:rPr>
              <a:t>)</a:t>
            </a:r>
            <a:r>
              <a:rPr lang="zh-CN" altLang="en-US" sz="2400" b="1">
                <a:ea typeface="宋体" pitchFamily="2" charset="-122"/>
              </a:rPr>
              <a:t>是鉴别一个函数是否是某随机变量的分布函数的充分必要条件</a:t>
            </a:r>
            <a:r>
              <a:rPr lang="en-US" altLang="zh-CN" sz="2400" b="1">
                <a:ea typeface="宋体" pitchFamily="2" charset="-122"/>
              </a:rPr>
              <a:t>.</a:t>
            </a:r>
          </a:p>
        </p:txBody>
      </p:sp>
      <p:sp>
        <p:nvSpPr>
          <p:cNvPr id="1117205" name="Rectangle 21"/>
          <p:cNvSpPr>
            <a:spLocks noChangeArrowheads="1"/>
          </p:cNvSpPr>
          <p:nvPr/>
        </p:nvSpPr>
        <p:spPr bwMode="auto">
          <a:xfrm>
            <a:off x="1619250" y="5570538"/>
            <a:ext cx="312738" cy="396875"/>
          </a:xfrm>
          <a:prstGeom prst="rect">
            <a:avLst/>
          </a:prstGeom>
          <a:noFill/>
          <a:ln w="9525">
            <a:noFill/>
            <a:miter lim="800000"/>
            <a:headEnd/>
            <a:tailEnd/>
          </a:ln>
          <a:effectLst/>
        </p:spPr>
        <p:txBody>
          <a:bodyPr wrap="none">
            <a:spAutoFit/>
          </a:bodyPr>
          <a:lstStyle/>
          <a:p>
            <a:r>
              <a:rPr lang="zh-CN" altLang="en-US" sz="2000" b="1">
                <a:solidFill>
                  <a:srgbClr val="000000"/>
                </a:solidFill>
                <a:latin typeface="宋体" pitchFamily="2" charset="-122"/>
                <a:ea typeface="宋体" pitchFamily="2" charset="-122"/>
              </a:rPr>
              <a:t> </a:t>
            </a:r>
          </a:p>
        </p:txBody>
      </p:sp>
      <p:graphicFrame>
        <p:nvGraphicFramePr>
          <p:cNvPr id="1117207" name="Object 23"/>
          <p:cNvGraphicFramePr>
            <a:graphicFrameLocks noChangeAspect="1"/>
          </p:cNvGraphicFramePr>
          <p:nvPr/>
        </p:nvGraphicFramePr>
        <p:xfrm>
          <a:off x="5518150" y="1628775"/>
          <a:ext cx="3625850" cy="439738"/>
        </p:xfrm>
        <a:graphic>
          <a:graphicData uri="http://schemas.openxmlformats.org/presentationml/2006/ole">
            <p:oleObj spid="_x0000_s1117207" name="公式" r:id="rId10" imgW="1765080" imgH="203040" progId="Equation.3">
              <p:embed/>
            </p:oleObj>
          </a:graphicData>
        </a:graphic>
      </p:graphicFrame>
      <p:graphicFrame>
        <p:nvGraphicFramePr>
          <p:cNvPr id="1117208" name="Object 24"/>
          <p:cNvGraphicFramePr>
            <a:graphicFrameLocks noChangeAspect="1"/>
          </p:cNvGraphicFramePr>
          <p:nvPr/>
        </p:nvGraphicFramePr>
        <p:xfrm>
          <a:off x="1187450" y="2068513"/>
          <a:ext cx="1008063" cy="425450"/>
        </p:xfrm>
        <a:graphic>
          <a:graphicData uri="http://schemas.openxmlformats.org/presentationml/2006/ole">
            <p:oleObj spid="_x0000_s1117208" name="公式" r:id="rId11" imgW="583920" imgH="215640" progId="Equation.3">
              <p:embed/>
            </p:oleObj>
          </a:graphicData>
        </a:graphic>
      </p:graphicFrame>
      <p:graphicFrame>
        <p:nvGraphicFramePr>
          <p:cNvPr id="1117209" name="Object 25"/>
          <p:cNvGraphicFramePr>
            <a:graphicFrameLocks noChangeAspect="1"/>
          </p:cNvGraphicFramePr>
          <p:nvPr/>
        </p:nvGraphicFramePr>
        <p:xfrm>
          <a:off x="2903538" y="2065338"/>
          <a:ext cx="2605087" cy="441325"/>
        </p:xfrm>
        <a:graphic>
          <a:graphicData uri="http://schemas.openxmlformats.org/presentationml/2006/ole">
            <p:oleObj spid="_x0000_s1117209" name="公式" r:id="rId12" imgW="1409400" imgH="215640" progId="Equation.3">
              <p:embed/>
            </p:oleObj>
          </a:graphicData>
        </a:graphic>
      </p:graphicFrame>
      <p:sp>
        <p:nvSpPr>
          <p:cNvPr id="1117210" name="Text Box 26"/>
          <p:cNvSpPr txBox="1">
            <a:spLocks noChangeArrowheads="1"/>
          </p:cNvSpPr>
          <p:nvPr/>
        </p:nvSpPr>
        <p:spPr bwMode="auto">
          <a:xfrm>
            <a:off x="1162050" y="2082800"/>
            <a:ext cx="4608513" cy="457200"/>
          </a:xfrm>
          <a:prstGeom prst="rect">
            <a:avLst/>
          </a:prstGeom>
          <a:solidFill>
            <a:srgbClr val="FFFFC5"/>
          </a:solidFill>
          <a:ln w="9525">
            <a:noFill/>
            <a:miter lim="800000"/>
            <a:headEnd/>
            <a:tailEnd/>
          </a:ln>
          <a:effectLst/>
        </p:spPr>
        <p:txBody>
          <a:bodyPr>
            <a:spAutoFit/>
          </a:bodyPr>
          <a:lstStyle/>
          <a:p>
            <a:r>
              <a:rPr lang="en-US" altLang="zh-CN" sz="2400" b="1">
                <a:latin typeface="宋体" pitchFamily="2" charset="-122"/>
                <a:ea typeface="宋体" pitchFamily="2" charset="-122"/>
              </a:rPr>
              <a:t>    (</a:t>
            </a:r>
            <a:r>
              <a:rPr lang="en-US" altLang="zh-CN" sz="2400" b="1">
                <a:ea typeface="宋体" pitchFamily="2" charset="-122"/>
              </a:rPr>
              <a:t>2</a:t>
            </a:r>
            <a:r>
              <a:rPr lang="en-US" altLang="zh-CN" sz="2400" b="1">
                <a:latin typeface="宋体" pitchFamily="2" charset="-122"/>
                <a:ea typeface="宋体" pitchFamily="2" charset="-122"/>
              </a:rPr>
              <a:t>)</a:t>
            </a:r>
            <a:r>
              <a:rPr lang="en-US" altLang="zh-CN" sz="2400" b="1">
                <a:ea typeface="宋体" pitchFamily="2" charset="-122"/>
              </a:rPr>
              <a:t>  </a:t>
            </a:r>
            <a:r>
              <a:rPr lang="en-US" altLang="zh-CN" sz="2400" b="1" i="1">
                <a:ea typeface="宋体" pitchFamily="2" charset="-122"/>
              </a:rPr>
              <a:t>F</a:t>
            </a:r>
            <a:r>
              <a:rPr lang="en-US" altLang="zh-CN" sz="2400" b="1">
                <a:latin typeface="宋体" pitchFamily="2" charset="-122"/>
                <a:ea typeface="宋体" pitchFamily="2" charset="-122"/>
              </a:rPr>
              <a:t>(</a:t>
            </a:r>
            <a:r>
              <a:rPr lang="en-US" altLang="zh-CN" sz="2400" b="1" i="1">
                <a:ea typeface="宋体" pitchFamily="2" charset="-122"/>
              </a:rPr>
              <a:t>x</a:t>
            </a:r>
            <a:r>
              <a:rPr lang="en-US" altLang="zh-CN" sz="2400" b="1">
                <a:latin typeface="宋体" pitchFamily="2" charset="-122"/>
                <a:ea typeface="宋体" pitchFamily="2" charset="-122"/>
              </a:rPr>
              <a:t>)</a:t>
            </a:r>
            <a:r>
              <a:rPr lang="en-US" altLang="zh-CN" sz="2400" b="1">
                <a:ea typeface="宋体" pitchFamily="2" charset="-122"/>
              </a:rPr>
              <a:t> </a:t>
            </a:r>
            <a:r>
              <a:rPr lang="zh-CN" altLang="en-US" sz="2400" b="1">
                <a:ea typeface="宋体" pitchFamily="2" charset="-122"/>
              </a:rPr>
              <a:t>是 </a:t>
            </a:r>
            <a:r>
              <a:rPr lang="en-US" altLang="zh-CN" sz="2400" b="1" i="1">
                <a:ea typeface="宋体" pitchFamily="2" charset="-122"/>
              </a:rPr>
              <a:t>x </a:t>
            </a:r>
            <a:r>
              <a:rPr lang="zh-CN" altLang="zh-CN" sz="2400" b="1">
                <a:ea typeface="宋体" pitchFamily="2" charset="-122"/>
              </a:rPr>
              <a:t>的非减函数，</a:t>
            </a:r>
            <a:r>
              <a:rPr lang="zh-CN" altLang="en-US" sz="2400" b="1">
                <a:ea typeface="宋体" pitchFamily="2" charset="-122"/>
              </a:rPr>
              <a:t>               </a:t>
            </a:r>
            <a:endParaRPr lang="en-US" altLang="zh-CN" sz="2400" b="1">
              <a:ea typeface="宋体" pitchFamily="2" charset="-122"/>
            </a:endParaRPr>
          </a:p>
        </p:txBody>
      </p:sp>
      <p:sp>
        <p:nvSpPr>
          <p:cNvPr id="1117211" name="Rectangle 27"/>
          <p:cNvSpPr>
            <a:spLocks noChangeArrowheads="1"/>
          </p:cNvSpPr>
          <p:nvPr/>
        </p:nvSpPr>
        <p:spPr bwMode="auto">
          <a:xfrm>
            <a:off x="5435600" y="2060575"/>
            <a:ext cx="4284663" cy="457200"/>
          </a:xfrm>
          <a:prstGeom prst="rect">
            <a:avLst/>
          </a:prstGeom>
          <a:noFill/>
          <a:ln w="9525">
            <a:noFill/>
            <a:miter lim="800000"/>
            <a:headEnd/>
            <a:tailEnd/>
          </a:ln>
          <a:effectLst/>
        </p:spPr>
        <p:txBody>
          <a:bodyPr>
            <a:spAutoFit/>
          </a:bodyPr>
          <a:lstStyle/>
          <a:p>
            <a:r>
              <a:rPr lang="zh-CN" altLang="zh-CN" sz="2400" b="1">
                <a:ea typeface="宋体" pitchFamily="2" charset="-122"/>
              </a:rPr>
              <a:t>即若</a:t>
            </a:r>
            <a:r>
              <a:rPr lang="zh-CN" altLang="zh-CN" sz="1800" b="1" baseline="-25000">
                <a:ea typeface="宋体" pitchFamily="2" charset="-122"/>
              </a:rPr>
              <a:t> </a:t>
            </a:r>
            <a:r>
              <a:rPr lang="en-US" altLang="zh-CN" sz="2400" b="1" i="1">
                <a:ea typeface="宋体" pitchFamily="2" charset="-122"/>
              </a:rPr>
              <a:t>x</a:t>
            </a:r>
            <a:r>
              <a:rPr lang="en-US" altLang="zh-CN" sz="2400" b="1" baseline="-16000">
                <a:ea typeface="宋体" pitchFamily="2" charset="-122"/>
              </a:rPr>
              <a:t>1</a:t>
            </a:r>
            <a:r>
              <a:rPr lang="en-US" altLang="zh-CN" sz="2400" b="1" i="1">
                <a:ea typeface="宋体" pitchFamily="2" charset="-122"/>
              </a:rPr>
              <a:t>&lt;x</a:t>
            </a:r>
            <a:r>
              <a:rPr lang="en-US" altLang="zh-CN" sz="2400" b="1" baseline="-16000">
                <a:ea typeface="宋体" pitchFamily="2" charset="-122"/>
              </a:rPr>
              <a:t>2 </a:t>
            </a:r>
            <a:r>
              <a:rPr lang="en-US" altLang="zh-CN" sz="2400" b="1">
                <a:ea typeface="宋体" pitchFamily="2" charset="-122"/>
              </a:rPr>
              <a:t>, </a:t>
            </a:r>
            <a:r>
              <a:rPr lang="zh-CN" altLang="en-US" sz="2400" b="1">
                <a:ea typeface="宋体" pitchFamily="2" charset="-122"/>
              </a:rPr>
              <a:t>则</a:t>
            </a:r>
            <a:r>
              <a:rPr lang="zh-CN" altLang="en-US" sz="2000" b="1" baseline="-25000">
                <a:ea typeface="宋体" pitchFamily="2" charset="-122"/>
              </a:rPr>
              <a:t> </a:t>
            </a:r>
            <a:r>
              <a:rPr lang="en-US" altLang="zh-CN" sz="2400" b="1" i="1">
                <a:ea typeface="宋体" pitchFamily="2" charset="-122"/>
              </a:rPr>
              <a:t>F</a:t>
            </a:r>
            <a:r>
              <a:rPr lang="en-US" altLang="zh-CN" sz="2400" b="1">
                <a:latin typeface="宋体" pitchFamily="2" charset="-122"/>
                <a:ea typeface="宋体" pitchFamily="2" charset="-122"/>
              </a:rPr>
              <a:t>(</a:t>
            </a:r>
            <a:r>
              <a:rPr lang="en-US" altLang="zh-CN" sz="2400" b="1" i="1">
                <a:ea typeface="宋体" pitchFamily="2" charset="-122"/>
              </a:rPr>
              <a:t>x</a:t>
            </a:r>
            <a:r>
              <a:rPr lang="en-US" altLang="zh-CN" sz="2400" b="1" baseline="-16000">
                <a:ea typeface="宋体" pitchFamily="2" charset="-122"/>
              </a:rPr>
              <a:t>1</a:t>
            </a:r>
            <a:r>
              <a:rPr lang="en-US" altLang="zh-CN" sz="2400" b="1">
                <a:latin typeface="宋体" pitchFamily="2" charset="-122"/>
                <a:ea typeface="宋体" pitchFamily="2" charset="-122"/>
              </a:rPr>
              <a:t>)</a:t>
            </a:r>
            <a:r>
              <a:rPr lang="en-US" altLang="zh-CN" sz="2400" b="1">
                <a:ea typeface="宋体" pitchFamily="2" charset="-122"/>
                <a:sym typeface="Symbol" pitchFamily="18" charset="2"/>
              </a:rPr>
              <a:t></a:t>
            </a:r>
            <a:r>
              <a:rPr lang="en-US" altLang="zh-CN" sz="2400" b="1">
                <a:ea typeface="宋体" pitchFamily="2" charset="-122"/>
              </a:rPr>
              <a:t> </a:t>
            </a:r>
            <a:r>
              <a:rPr lang="en-US" altLang="zh-CN" sz="2400" b="1" i="1">
                <a:ea typeface="宋体" pitchFamily="2" charset="-122"/>
              </a:rPr>
              <a:t>F</a:t>
            </a:r>
            <a:r>
              <a:rPr lang="en-US" altLang="zh-CN" sz="2400" b="1">
                <a:latin typeface="宋体" pitchFamily="2" charset="-122"/>
                <a:ea typeface="宋体" pitchFamily="2" charset="-122"/>
              </a:rPr>
              <a:t>(</a:t>
            </a:r>
            <a:r>
              <a:rPr lang="en-US" altLang="zh-CN" sz="2400" b="1" i="1">
                <a:ea typeface="宋体" pitchFamily="2" charset="-122"/>
              </a:rPr>
              <a:t>x</a:t>
            </a:r>
            <a:r>
              <a:rPr lang="en-US" altLang="zh-CN" sz="2400" b="1" baseline="-16000">
                <a:ea typeface="宋体" pitchFamily="2" charset="-122"/>
              </a:rPr>
              <a:t>2</a:t>
            </a:r>
            <a:r>
              <a:rPr lang="en-US" altLang="zh-CN" sz="2400" b="1">
                <a:latin typeface="宋体" pitchFamily="2" charset="-122"/>
                <a:ea typeface="宋体" pitchFamily="2" charset="-122"/>
              </a:rPr>
              <a:t>)</a:t>
            </a:r>
            <a:r>
              <a:rPr lang="en-US" altLang="zh-CN" sz="2400" b="1">
                <a:ea typeface="宋体" pitchFamily="2" charset="-122"/>
              </a:rPr>
              <a:t>; </a:t>
            </a:r>
            <a:endParaRPr lang="zh-CN" altLang="en-US" sz="2400" b="1">
              <a:ea typeface="宋体" pitchFamily="2" charset="-122"/>
            </a:endParaRPr>
          </a:p>
        </p:txBody>
      </p:sp>
      <p:sp>
        <p:nvSpPr>
          <p:cNvPr id="1117212" name="Rectangle 28"/>
          <p:cNvSpPr>
            <a:spLocks noChangeArrowheads="1"/>
          </p:cNvSpPr>
          <p:nvPr/>
        </p:nvSpPr>
        <p:spPr bwMode="auto">
          <a:xfrm>
            <a:off x="5219700" y="3213100"/>
            <a:ext cx="3633788" cy="457200"/>
          </a:xfrm>
          <a:prstGeom prst="rect">
            <a:avLst/>
          </a:prstGeom>
          <a:noFill/>
          <a:ln w="9525">
            <a:noFill/>
            <a:miter lim="800000"/>
            <a:headEnd/>
            <a:tailEnd/>
          </a:ln>
          <a:effectLst/>
        </p:spPr>
        <p:txBody>
          <a:bodyPr wrap="none">
            <a:spAutoFit/>
          </a:bodyPr>
          <a:lstStyle/>
          <a:p>
            <a:r>
              <a:rPr lang="zh-CN" altLang="zh-CN" sz="2400" b="1">
                <a:ea typeface="宋体" pitchFamily="2" charset="-122"/>
              </a:rPr>
              <a:t>即</a:t>
            </a:r>
            <a:r>
              <a:rPr lang="zh-CN" altLang="en-US" sz="2400" b="1">
                <a:ea typeface="宋体" pitchFamily="2" charset="-122"/>
              </a:rPr>
              <a:t>对任意的实数 </a:t>
            </a:r>
            <a:r>
              <a:rPr lang="en-US" altLang="zh-CN" sz="2400" b="1" i="1">
                <a:ea typeface="宋体" pitchFamily="2" charset="-122"/>
              </a:rPr>
              <a:t>x</a:t>
            </a:r>
            <a:r>
              <a:rPr lang="en-US" altLang="zh-CN" sz="2000" b="1" baseline="-16000">
                <a:latin typeface="宋体" pitchFamily="2" charset="-122"/>
                <a:ea typeface="宋体" pitchFamily="2" charset="-122"/>
              </a:rPr>
              <a:t>0</a:t>
            </a:r>
            <a:r>
              <a:rPr lang="en-US" altLang="zh-CN" sz="2400" b="1">
                <a:ea typeface="宋体" pitchFamily="2" charset="-122"/>
              </a:rPr>
              <a:t> </a:t>
            </a:r>
            <a:r>
              <a:rPr lang="zh-CN" altLang="en-US" sz="2400" b="1">
                <a:ea typeface="宋体" pitchFamily="2" charset="-122"/>
              </a:rPr>
              <a:t>，有    </a:t>
            </a:r>
          </a:p>
        </p:txBody>
      </p:sp>
      <p:sp>
        <p:nvSpPr>
          <p:cNvPr id="1117213" name="Line 29"/>
          <p:cNvSpPr>
            <a:spLocks noChangeShapeType="1"/>
          </p:cNvSpPr>
          <p:nvPr/>
        </p:nvSpPr>
        <p:spPr bwMode="auto">
          <a:xfrm>
            <a:off x="5113338" y="5805488"/>
            <a:ext cx="4030662" cy="0"/>
          </a:xfrm>
          <a:prstGeom prst="line">
            <a:avLst/>
          </a:prstGeom>
          <a:noFill/>
          <a:ln w="9525">
            <a:solidFill>
              <a:srgbClr val="FF6600"/>
            </a:solidFill>
            <a:miter lim="800000"/>
            <a:headEnd/>
            <a:tailEnd type="stealth" w="med" len="lg"/>
          </a:ln>
          <a:effectLst/>
        </p:spPr>
        <p:txBody>
          <a:bodyPr wrap="none"/>
          <a:lstStyle/>
          <a:p>
            <a:endParaRPr lang="zh-CN" altLang="en-US"/>
          </a:p>
        </p:txBody>
      </p:sp>
      <p:sp>
        <p:nvSpPr>
          <p:cNvPr id="1117214" name="AutoShape 30"/>
          <p:cNvSpPr>
            <a:spLocks noChangeArrowheads="1"/>
          </p:cNvSpPr>
          <p:nvPr/>
        </p:nvSpPr>
        <p:spPr bwMode="auto">
          <a:xfrm>
            <a:off x="900113" y="1628775"/>
            <a:ext cx="1008062" cy="360363"/>
          </a:xfrm>
          <a:prstGeom prst="wedgeRectCallout">
            <a:avLst>
              <a:gd name="adj1" fmla="val 76773"/>
              <a:gd name="adj2" fmla="val -5065"/>
            </a:avLst>
          </a:prstGeom>
          <a:solidFill>
            <a:srgbClr val="FFCCCC"/>
          </a:solidFill>
          <a:ln w="9525">
            <a:solidFill>
              <a:schemeClr val="accent2"/>
            </a:solidFill>
            <a:miter lim="800000"/>
            <a:headEnd/>
            <a:tailEnd/>
          </a:ln>
          <a:effectLst/>
        </p:spPr>
        <p:txBody>
          <a:bodyPr lIns="54000" tIns="10800" rIns="54000" bIns="10800" anchor="ctr"/>
          <a:lstStyle/>
          <a:p>
            <a:pPr algn="ctr">
              <a:lnSpc>
                <a:spcPct val="80000"/>
              </a:lnSpc>
            </a:pPr>
            <a:r>
              <a:rPr lang="zh-CN" altLang="en-US" sz="2000" b="1">
                <a:solidFill>
                  <a:schemeClr val="accent2"/>
                </a:solidFill>
                <a:ea typeface="宋体" pitchFamily="2" charset="-122"/>
              </a:rPr>
              <a:t>非负性 </a:t>
            </a:r>
          </a:p>
        </p:txBody>
      </p:sp>
      <p:sp>
        <p:nvSpPr>
          <p:cNvPr id="1117215" name="AutoShape 31"/>
          <p:cNvSpPr>
            <a:spLocks noChangeArrowheads="1"/>
          </p:cNvSpPr>
          <p:nvPr/>
        </p:nvSpPr>
        <p:spPr bwMode="auto">
          <a:xfrm>
            <a:off x="827088" y="2024063"/>
            <a:ext cx="1008062" cy="528637"/>
          </a:xfrm>
          <a:prstGeom prst="wedgeRectCallout">
            <a:avLst>
              <a:gd name="adj1" fmla="val 81968"/>
              <a:gd name="adj2" fmla="val 4356"/>
            </a:avLst>
          </a:prstGeom>
          <a:solidFill>
            <a:srgbClr val="FFCCCC"/>
          </a:solidFill>
          <a:ln w="9525">
            <a:solidFill>
              <a:schemeClr val="accent2"/>
            </a:solidFill>
            <a:miter lim="800000"/>
            <a:headEnd/>
            <a:tailEnd/>
          </a:ln>
          <a:effectLst/>
        </p:spPr>
        <p:txBody>
          <a:bodyPr lIns="54000" tIns="10800" rIns="54000" bIns="10800" anchor="ctr"/>
          <a:lstStyle/>
          <a:p>
            <a:pPr algn="ctr">
              <a:lnSpc>
                <a:spcPct val="80000"/>
              </a:lnSpc>
            </a:pPr>
            <a:r>
              <a:rPr lang="zh-CN" altLang="en-US" sz="2000" b="1">
                <a:solidFill>
                  <a:schemeClr val="accent2"/>
                </a:solidFill>
                <a:ea typeface="宋体" pitchFamily="2" charset="-122"/>
              </a:rPr>
              <a:t>单调</a:t>
            </a:r>
          </a:p>
          <a:p>
            <a:pPr algn="ctr">
              <a:lnSpc>
                <a:spcPct val="80000"/>
              </a:lnSpc>
            </a:pPr>
            <a:r>
              <a:rPr lang="zh-CN" altLang="en-US" sz="2000" b="1">
                <a:solidFill>
                  <a:schemeClr val="accent2"/>
                </a:solidFill>
                <a:ea typeface="宋体" pitchFamily="2" charset="-122"/>
              </a:rPr>
              <a:t>不减性 </a:t>
            </a:r>
          </a:p>
        </p:txBody>
      </p:sp>
      <p:sp>
        <p:nvSpPr>
          <p:cNvPr id="1117216" name="AutoShape 32"/>
          <p:cNvSpPr>
            <a:spLocks noChangeArrowheads="1"/>
          </p:cNvSpPr>
          <p:nvPr/>
        </p:nvSpPr>
        <p:spPr bwMode="auto">
          <a:xfrm>
            <a:off x="827088" y="3214688"/>
            <a:ext cx="1008062" cy="503237"/>
          </a:xfrm>
          <a:prstGeom prst="wedgeRectCallout">
            <a:avLst>
              <a:gd name="adj1" fmla="val 82282"/>
              <a:gd name="adj2" fmla="val -13407"/>
            </a:avLst>
          </a:prstGeom>
          <a:solidFill>
            <a:srgbClr val="FFCCCC"/>
          </a:solidFill>
          <a:ln w="9525">
            <a:solidFill>
              <a:schemeClr val="accent2"/>
            </a:solidFill>
            <a:miter lim="800000"/>
            <a:headEnd/>
            <a:tailEnd/>
          </a:ln>
          <a:effectLst/>
        </p:spPr>
        <p:txBody>
          <a:bodyPr lIns="54000" tIns="10800" rIns="54000" bIns="10800" anchor="ctr"/>
          <a:lstStyle/>
          <a:p>
            <a:pPr algn="ctr">
              <a:lnSpc>
                <a:spcPct val="80000"/>
              </a:lnSpc>
            </a:pPr>
            <a:r>
              <a:rPr lang="zh-CN" altLang="en-US" sz="2000" b="1">
                <a:solidFill>
                  <a:schemeClr val="accent2"/>
                </a:solidFill>
                <a:ea typeface="宋体" pitchFamily="2" charset="-122"/>
              </a:rPr>
              <a:t>右连</a:t>
            </a:r>
          </a:p>
          <a:p>
            <a:pPr algn="ctr">
              <a:lnSpc>
                <a:spcPct val="80000"/>
              </a:lnSpc>
            </a:pPr>
            <a:r>
              <a:rPr lang="zh-CN" altLang="en-US" sz="2000" b="1">
                <a:solidFill>
                  <a:schemeClr val="accent2"/>
                </a:solidFill>
                <a:ea typeface="宋体" pitchFamily="2" charset="-122"/>
              </a:rPr>
              <a:t>续性 </a:t>
            </a:r>
          </a:p>
        </p:txBody>
      </p:sp>
      <p:sp>
        <p:nvSpPr>
          <p:cNvPr id="1117217" name="AutoShape 33"/>
          <p:cNvSpPr>
            <a:spLocks noChangeArrowheads="1"/>
          </p:cNvSpPr>
          <p:nvPr/>
        </p:nvSpPr>
        <p:spPr bwMode="auto">
          <a:xfrm>
            <a:off x="827088" y="2671763"/>
            <a:ext cx="1008062" cy="360362"/>
          </a:xfrm>
          <a:prstGeom prst="wedgeRectCallout">
            <a:avLst>
              <a:gd name="adj1" fmla="val 85120"/>
              <a:gd name="adj2" fmla="val -12116"/>
            </a:avLst>
          </a:prstGeom>
          <a:solidFill>
            <a:srgbClr val="FFCCCC"/>
          </a:solidFill>
          <a:ln w="9525">
            <a:solidFill>
              <a:schemeClr val="accent2"/>
            </a:solidFill>
            <a:miter lim="800000"/>
            <a:headEnd/>
            <a:tailEnd/>
          </a:ln>
          <a:effectLst/>
        </p:spPr>
        <p:txBody>
          <a:bodyPr lIns="54000" tIns="10800" rIns="54000" bIns="10800" anchor="ctr"/>
          <a:lstStyle/>
          <a:p>
            <a:pPr algn="ctr">
              <a:lnSpc>
                <a:spcPct val="80000"/>
              </a:lnSpc>
            </a:pPr>
            <a:r>
              <a:rPr lang="zh-CN" altLang="en-US" sz="2000" b="1">
                <a:solidFill>
                  <a:schemeClr val="accent2"/>
                </a:solidFill>
                <a:ea typeface="宋体" pitchFamily="2" charset="-122"/>
              </a:rPr>
              <a:t>规范性 </a:t>
            </a:r>
          </a:p>
        </p:txBody>
      </p:sp>
      <p:grpSp>
        <p:nvGrpSpPr>
          <p:cNvPr id="1117218" name="Group 34"/>
          <p:cNvGrpSpPr>
            <a:grpSpLocks/>
          </p:cNvGrpSpPr>
          <p:nvPr/>
        </p:nvGrpSpPr>
        <p:grpSpPr bwMode="auto">
          <a:xfrm>
            <a:off x="7512050" y="5505450"/>
            <a:ext cx="492125" cy="688975"/>
            <a:chOff x="4233" y="3014"/>
            <a:chExt cx="310" cy="434"/>
          </a:xfrm>
        </p:grpSpPr>
        <p:sp>
          <p:nvSpPr>
            <p:cNvPr id="1117219" name="Text Box 35"/>
            <p:cNvSpPr txBox="1">
              <a:spLocks noChangeArrowheads="1"/>
            </p:cNvSpPr>
            <p:nvPr/>
          </p:nvSpPr>
          <p:spPr bwMode="auto">
            <a:xfrm>
              <a:off x="4233" y="3022"/>
              <a:ext cx="213" cy="288"/>
            </a:xfrm>
            <a:prstGeom prst="rect">
              <a:avLst/>
            </a:prstGeom>
            <a:noFill/>
            <a:ln w="9525">
              <a:noFill/>
              <a:miter lim="800000"/>
              <a:headEnd/>
              <a:tailEnd/>
            </a:ln>
            <a:effectLst/>
          </p:spPr>
          <p:txBody>
            <a:bodyPr wrap="none">
              <a:spAutoFit/>
            </a:bodyPr>
            <a:lstStyle/>
            <a:p>
              <a:r>
                <a:rPr lang="en-US" altLang="zh-CN" sz="2400">
                  <a:solidFill>
                    <a:srgbClr val="336699"/>
                  </a:solidFill>
                  <a:latin typeface="宋体" pitchFamily="2" charset="-122"/>
                  <a:ea typeface="宋体" pitchFamily="2" charset="-122"/>
                </a:rPr>
                <a:t>]</a:t>
              </a:r>
            </a:p>
          </p:txBody>
        </p:sp>
        <p:sp>
          <p:nvSpPr>
            <p:cNvPr id="1117220" name="Text Box 36"/>
            <p:cNvSpPr txBox="1">
              <a:spLocks noChangeArrowheads="1"/>
            </p:cNvSpPr>
            <p:nvPr/>
          </p:nvSpPr>
          <p:spPr bwMode="auto">
            <a:xfrm>
              <a:off x="4235" y="3014"/>
              <a:ext cx="308" cy="434"/>
            </a:xfrm>
            <a:prstGeom prst="rect">
              <a:avLst/>
            </a:prstGeom>
            <a:noFill/>
            <a:ln w="9525">
              <a:noFill/>
              <a:miter lim="800000"/>
              <a:headEnd/>
              <a:tailEnd/>
            </a:ln>
            <a:effectLst/>
          </p:spPr>
          <p:txBody>
            <a:bodyPr wrap="none">
              <a:spAutoFit/>
            </a:bodyPr>
            <a:lstStyle/>
            <a:p>
              <a:pPr>
                <a:lnSpc>
                  <a:spcPct val="70000"/>
                </a:lnSpc>
              </a:pPr>
              <a:r>
                <a:rPr lang="en-US" altLang="zh-CN" sz="2400" b="1" i="1" baseline="-25000">
                  <a:solidFill>
                    <a:srgbClr val="0000FF"/>
                  </a:solidFill>
                  <a:ea typeface="宋体" pitchFamily="2" charset="-122"/>
                </a:rPr>
                <a:t> </a:t>
              </a:r>
              <a:r>
                <a:rPr lang="en-US" altLang="zh-CN" sz="3200" b="1" i="1">
                  <a:solidFill>
                    <a:srgbClr val="0000FF"/>
                  </a:solidFill>
                  <a:ea typeface="宋体" pitchFamily="2" charset="-122"/>
                </a:rPr>
                <a:t>.</a:t>
              </a:r>
            </a:p>
            <a:p>
              <a:pPr>
                <a:lnSpc>
                  <a:spcPct val="70000"/>
                </a:lnSpc>
              </a:pPr>
              <a:r>
                <a:rPr lang="en-US" altLang="zh-CN" sz="2400" b="1" i="1">
                  <a:solidFill>
                    <a:srgbClr val="0000FF"/>
                  </a:solidFill>
                  <a:ea typeface="宋体" pitchFamily="2" charset="-122"/>
                </a:rPr>
                <a:t>x  </a:t>
              </a:r>
            </a:p>
          </p:txBody>
        </p:sp>
      </p:grpSp>
      <p:sp>
        <p:nvSpPr>
          <p:cNvPr id="1117221" name="Text Box 37"/>
          <p:cNvSpPr txBox="1">
            <a:spLocks noChangeArrowheads="1"/>
          </p:cNvSpPr>
          <p:nvPr/>
        </p:nvSpPr>
        <p:spPr bwMode="auto">
          <a:xfrm>
            <a:off x="5651500" y="5432425"/>
            <a:ext cx="1223963" cy="487363"/>
          </a:xfrm>
          <a:prstGeom prst="rect">
            <a:avLst/>
          </a:prstGeom>
          <a:noFill/>
          <a:ln w="9525">
            <a:noFill/>
            <a:miter lim="800000"/>
            <a:headEnd/>
            <a:tailEnd/>
          </a:ln>
          <a:effectLst/>
        </p:spPr>
        <p:txBody>
          <a:bodyPr tIns="0" bIns="0" anchor="ctr">
            <a:spAutoFit/>
          </a:bodyPr>
          <a:lstStyle/>
          <a:p>
            <a:r>
              <a:rPr lang="en-US" altLang="zh-CN" sz="3200" b="1">
                <a:solidFill>
                  <a:schemeClr val="accent2"/>
                </a:solidFill>
                <a:ea typeface="宋体" pitchFamily="2" charset="-122"/>
              </a:rPr>
              <a:t>. ..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117189"/>
                                        </p:tgtEl>
                                        <p:attrNameLst>
                                          <p:attrName>style.visibility</p:attrName>
                                        </p:attrNameLst>
                                      </p:cBhvr>
                                      <p:to>
                                        <p:strVal val="visible"/>
                                      </p:to>
                                    </p:set>
                                    <p:animEffect transition="in" filter="blinds(vertical)">
                                      <p:cBhvr>
                                        <p:cTn id="7" dur="500"/>
                                        <p:tgtEl>
                                          <p:spTgt spid="11171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17188"/>
                                        </p:tgtEl>
                                        <p:attrNameLst>
                                          <p:attrName>style.visibility</p:attrName>
                                        </p:attrNameLst>
                                      </p:cBhvr>
                                      <p:to>
                                        <p:strVal val="visible"/>
                                      </p:to>
                                    </p:set>
                                    <p:animEffect transition="in" filter="box(out)">
                                      <p:cBhvr>
                                        <p:cTn id="12" dur="1000"/>
                                        <p:tgtEl>
                                          <p:spTgt spid="1117188"/>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1117207"/>
                                        </p:tgtEl>
                                        <p:attrNameLst>
                                          <p:attrName>style.visibility</p:attrName>
                                        </p:attrNameLst>
                                      </p:cBhvr>
                                      <p:to>
                                        <p:strVal val="visible"/>
                                      </p:to>
                                    </p:set>
                                    <p:animEffect transition="in" filter="dissolve">
                                      <p:cBhvr>
                                        <p:cTn id="16" dur="500"/>
                                        <p:tgtEl>
                                          <p:spTgt spid="1117207"/>
                                        </p:tgtEl>
                                      </p:cBhvr>
                                    </p:animEffect>
                                  </p:childTnLst>
                                </p:cTn>
                              </p:par>
                            </p:childTnLst>
                          </p:cTn>
                        </p:par>
                      </p:childTnLst>
                    </p:cTn>
                  </p:par>
                  <p:par>
                    <p:cTn id="17" fill="hold">
                      <p:stCondLst>
                        <p:cond delay="indefinite"/>
                      </p:stCondLst>
                      <p:childTnLst>
                        <p:par>
                          <p:cTn id="18" fill="hold">
                            <p:stCondLst>
                              <p:cond delay="0"/>
                            </p:stCondLst>
                            <p:childTnLst>
                              <p:par>
                                <p:cTn id="19" presetID="35" presetClass="path" presetSubtype="0" accel="50000" decel="50000" fill="hold" nodeType="clickEffect">
                                  <p:stCondLst>
                                    <p:cond delay="0"/>
                                  </p:stCondLst>
                                  <p:childTnLst>
                                    <p:animMotion origin="layout" path="M -5.55556E-7 -2.12234E-6 L -0.40799 0.00278 " pathEditMode="relative" rAng="0" ptsTypes="AA">
                                      <p:cBhvr>
                                        <p:cTn id="20" dur="2000" fill="hold"/>
                                        <p:tgtEl>
                                          <p:spTgt spid="1117207"/>
                                        </p:tgtEl>
                                        <p:attrNameLst>
                                          <p:attrName>ppt_x</p:attrName>
                                          <p:attrName>ppt_y</p:attrName>
                                        </p:attrNameLst>
                                      </p:cBhvr>
                                      <p:rCtr x="-204" y="1"/>
                                    </p:animMotion>
                                  </p:childTnLst>
                                </p:cTn>
                              </p:par>
                            </p:childTnLst>
                          </p:cTn>
                        </p:par>
                        <p:par>
                          <p:cTn id="21" fill="hold">
                            <p:stCondLst>
                              <p:cond delay="2000"/>
                            </p:stCondLst>
                            <p:childTnLst>
                              <p:par>
                                <p:cTn id="22" presetID="2" presetClass="entr" presetSubtype="9" fill="hold" grpId="0" nodeType="afterEffect">
                                  <p:stCondLst>
                                    <p:cond delay="0"/>
                                  </p:stCondLst>
                                  <p:childTnLst>
                                    <p:set>
                                      <p:cBhvr>
                                        <p:cTn id="23" dur="1" fill="hold">
                                          <p:stCondLst>
                                            <p:cond delay="0"/>
                                          </p:stCondLst>
                                        </p:cTn>
                                        <p:tgtEl>
                                          <p:spTgt spid="1117201"/>
                                        </p:tgtEl>
                                        <p:attrNameLst>
                                          <p:attrName>style.visibility</p:attrName>
                                        </p:attrNameLst>
                                      </p:cBhvr>
                                      <p:to>
                                        <p:strVal val="visible"/>
                                      </p:to>
                                    </p:set>
                                    <p:anim calcmode="lin" valueType="num">
                                      <p:cBhvr additive="base">
                                        <p:cTn id="24" dur="500" fill="hold"/>
                                        <p:tgtEl>
                                          <p:spTgt spid="1117201"/>
                                        </p:tgtEl>
                                        <p:attrNameLst>
                                          <p:attrName>ppt_x</p:attrName>
                                        </p:attrNameLst>
                                      </p:cBhvr>
                                      <p:tavLst>
                                        <p:tav tm="0">
                                          <p:val>
                                            <p:strVal val="0-#ppt_w/2"/>
                                          </p:val>
                                        </p:tav>
                                        <p:tav tm="100000">
                                          <p:val>
                                            <p:strVal val="#ppt_x"/>
                                          </p:val>
                                        </p:tav>
                                      </p:tavLst>
                                    </p:anim>
                                    <p:anim calcmode="lin" valueType="num">
                                      <p:cBhvr additive="base">
                                        <p:cTn id="25" dur="500" fill="hold"/>
                                        <p:tgtEl>
                                          <p:spTgt spid="1117201"/>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117208"/>
                                        </p:tgtEl>
                                        <p:attrNameLst>
                                          <p:attrName>style.visibility</p:attrName>
                                        </p:attrNameLst>
                                      </p:cBhvr>
                                      <p:to>
                                        <p:strVal val="visible"/>
                                      </p:to>
                                    </p:set>
                                    <p:animEffect transition="in" filter="barn(inVertical)">
                                      <p:cBhvr>
                                        <p:cTn id="30" dur="500"/>
                                        <p:tgtEl>
                                          <p:spTgt spid="111720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nodeType="clickEffect">
                                  <p:stCondLst>
                                    <p:cond delay="0"/>
                                  </p:stCondLst>
                                  <p:childTnLst>
                                    <p:set>
                                      <p:cBhvr>
                                        <p:cTn id="34" dur="1" fill="hold">
                                          <p:stCondLst>
                                            <p:cond delay="0"/>
                                          </p:stCondLst>
                                        </p:cTn>
                                        <p:tgtEl>
                                          <p:spTgt spid="1117209"/>
                                        </p:tgtEl>
                                        <p:attrNameLst>
                                          <p:attrName>style.visibility</p:attrName>
                                        </p:attrNameLst>
                                      </p:cBhvr>
                                      <p:to>
                                        <p:strVal val="visible"/>
                                      </p:to>
                                    </p:set>
                                    <p:animEffect transition="in" filter="barn(outVertical)">
                                      <p:cBhvr>
                                        <p:cTn id="35" dur="500"/>
                                        <p:tgtEl>
                                          <p:spTgt spid="111720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117191"/>
                                        </p:tgtEl>
                                        <p:attrNameLst>
                                          <p:attrName>style.visibility</p:attrName>
                                        </p:attrNameLst>
                                      </p:cBhvr>
                                      <p:to>
                                        <p:strVal val="visible"/>
                                      </p:to>
                                    </p:set>
                                    <p:animEffect transition="in" filter="wipe(left)">
                                      <p:cBhvr>
                                        <p:cTn id="40" dur="500"/>
                                        <p:tgtEl>
                                          <p:spTgt spid="1117191"/>
                                        </p:tgtEl>
                                      </p:cBhvr>
                                    </p:animEffect>
                                  </p:childTnLst>
                                  <p:subTnLst>
                                    <p:set>
                                      <p:cBhvr override="childStyle">
                                        <p:cTn dur="1" fill="hold" display="0" masterRel="nextClick" afterEffect="1"/>
                                        <p:tgtEl>
                                          <p:spTgt spid="1117191"/>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2" presetClass="entr" presetSubtype="1" fill="hold" nodeType="clickEffect">
                                  <p:stCondLst>
                                    <p:cond delay="0"/>
                                  </p:stCondLst>
                                  <p:childTnLst>
                                    <p:set>
                                      <p:cBhvr>
                                        <p:cTn id="44" dur="1" fill="hold">
                                          <p:stCondLst>
                                            <p:cond delay="0"/>
                                          </p:stCondLst>
                                        </p:cTn>
                                        <p:tgtEl>
                                          <p:spTgt spid="1117190"/>
                                        </p:tgtEl>
                                        <p:attrNameLst>
                                          <p:attrName>style.visibility</p:attrName>
                                        </p:attrNameLst>
                                      </p:cBhvr>
                                      <p:to>
                                        <p:strVal val="visible"/>
                                      </p:to>
                                    </p:set>
                                    <p:animEffect transition="in" filter="slide(fromTop)">
                                      <p:cBhvr>
                                        <p:cTn id="45" dur="500"/>
                                        <p:tgtEl>
                                          <p:spTgt spid="111719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17211"/>
                                        </p:tgtEl>
                                        <p:attrNameLst>
                                          <p:attrName>style.visibility</p:attrName>
                                        </p:attrNameLst>
                                      </p:cBhvr>
                                      <p:to>
                                        <p:strVal val="visible"/>
                                      </p:to>
                                    </p:set>
                                    <p:animEffect transition="in" filter="fade">
                                      <p:cBhvr>
                                        <p:cTn id="50" dur="1000"/>
                                        <p:tgtEl>
                                          <p:spTgt spid="1117211"/>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1117210"/>
                                        </p:tgtEl>
                                        <p:attrNameLst>
                                          <p:attrName>style.visibility</p:attrName>
                                        </p:attrNameLst>
                                      </p:cBhvr>
                                      <p:to>
                                        <p:strVal val="visible"/>
                                      </p:to>
                                    </p:set>
                                    <p:animEffect transition="in" filter="box(out)">
                                      <p:cBhvr>
                                        <p:cTn id="55" dur="1000"/>
                                        <p:tgtEl>
                                          <p:spTgt spid="1117210"/>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1117197"/>
                                        </p:tgtEl>
                                        <p:attrNameLst>
                                          <p:attrName>style.visibility</p:attrName>
                                        </p:attrNameLst>
                                      </p:cBhvr>
                                      <p:to>
                                        <p:strVal val="visible"/>
                                      </p:to>
                                    </p:set>
                                    <p:animEffect transition="in" filter="slide(fromBottom)">
                                      <p:cBhvr>
                                        <p:cTn id="60" dur="500"/>
                                        <p:tgtEl>
                                          <p:spTgt spid="111719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117192"/>
                                        </p:tgtEl>
                                        <p:attrNameLst>
                                          <p:attrName>style.visibility</p:attrName>
                                        </p:attrNameLst>
                                      </p:cBhvr>
                                      <p:to>
                                        <p:strVal val="visible"/>
                                      </p:to>
                                    </p:set>
                                    <p:animEffect transition="in" filter="wipe(left)">
                                      <p:cBhvr>
                                        <p:cTn id="65" dur="1000"/>
                                        <p:tgtEl>
                                          <p:spTgt spid="1117192"/>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1172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117218"/>
                                        </p:tgtEl>
                                        <p:attrNameLst>
                                          <p:attrName>style.visibility</p:attrName>
                                        </p:attrNameLst>
                                      </p:cBhvr>
                                      <p:to>
                                        <p:strVal val="visible"/>
                                      </p:to>
                                    </p:set>
                                    <p:animEffect transition="in" filter="fade">
                                      <p:cBhvr>
                                        <p:cTn id="74" dur="1000"/>
                                        <p:tgtEl>
                                          <p:spTgt spid="1117218"/>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3" fill="hold" grpId="0" nodeType="clickEffect">
                                  <p:stCondLst>
                                    <p:cond delay="0"/>
                                  </p:stCondLst>
                                  <p:iterate type="lt">
                                    <p:tmPct val="10000"/>
                                  </p:iterate>
                                  <p:childTnLst>
                                    <p:set>
                                      <p:cBhvr>
                                        <p:cTn id="78" dur="1" fill="hold">
                                          <p:stCondLst>
                                            <p:cond delay="0"/>
                                          </p:stCondLst>
                                        </p:cTn>
                                        <p:tgtEl>
                                          <p:spTgt spid="1117221"/>
                                        </p:tgtEl>
                                        <p:attrNameLst>
                                          <p:attrName>style.visibility</p:attrName>
                                        </p:attrNameLst>
                                      </p:cBhvr>
                                      <p:to>
                                        <p:strVal val="visible"/>
                                      </p:to>
                                    </p:set>
                                    <p:anim calcmode="lin" valueType="num">
                                      <p:cBhvr additive="base">
                                        <p:cTn id="79" dur="1000" fill="hold"/>
                                        <p:tgtEl>
                                          <p:spTgt spid="1117221"/>
                                        </p:tgtEl>
                                        <p:attrNameLst>
                                          <p:attrName>ppt_x</p:attrName>
                                        </p:attrNameLst>
                                      </p:cBhvr>
                                      <p:tavLst>
                                        <p:tav tm="0">
                                          <p:val>
                                            <p:strVal val="1+#ppt_w/2"/>
                                          </p:val>
                                        </p:tav>
                                        <p:tav tm="100000">
                                          <p:val>
                                            <p:strVal val="#ppt_x"/>
                                          </p:val>
                                        </p:tav>
                                      </p:tavLst>
                                    </p:anim>
                                    <p:anim calcmode="lin" valueType="num">
                                      <p:cBhvr additive="base">
                                        <p:cTn id="80" dur="1000" fill="hold"/>
                                        <p:tgtEl>
                                          <p:spTgt spid="1117221"/>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117221"/>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35" presetClass="path" presetSubtype="0" accel="50000" decel="50000" fill="hold" nodeType="clickEffect">
                                  <p:stCondLst>
                                    <p:cond delay="0"/>
                                  </p:stCondLst>
                                  <p:childTnLst>
                                    <p:animMotion origin="layout" path="M 4.44444E-6 1.76089E-7 L -0.2382 1.76089E-7 " pathEditMode="relative" rAng="0" ptsTypes="AA">
                                      <p:cBhvr>
                                        <p:cTn id="84" dur="2000" fill="hold"/>
                                        <p:tgtEl>
                                          <p:spTgt spid="1117218"/>
                                        </p:tgtEl>
                                        <p:attrNameLst>
                                          <p:attrName>ppt_x</p:attrName>
                                          <p:attrName>ppt_y</p:attrName>
                                        </p:attrNameLst>
                                      </p:cBhvr>
                                      <p:rCtr x="-119" y="0"/>
                                    </p:animMotion>
                                  </p:childTnLst>
                                </p:cTn>
                              </p:par>
                            </p:childTnLst>
                          </p:cTn>
                        </p:par>
                      </p:childTnLst>
                    </p:cTn>
                  </p:par>
                  <p:par>
                    <p:cTn id="85" fill="hold">
                      <p:stCondLst>
                        <p:cond delay="indefinite"/>
                      </p:stCondLst>
                      <p:childTnLst>
                        <p:par>
                          <p:cTn id="86" fill="hold">
                            <p:stCondLst>
                              <p:cond delay="0"/>
                            </p:stCondLst>
                            <p:childTnLst>
                              <p:par>
                                <p:cTn id="87" presetID="45" presetClass="entr" presetSubtype="0" fill="hold" grpId="0" nodeType="clickEffect">
                                  <p:stCondLst>
                                    <p:cond delay="0"/>
                                  </p:stCondLst>
                                  <p:iterate type="lt">
                                    <p:tmPct val="10000"/>
                                  </p:iterate>
                                  <p:childTnLst>
                                    <p:set>
                                      <p:cBhvr>
                                        <p:cTn id="88" dur="1" fill="hold">
                                          <p:stCondLst>
                                            <p:cond delay="0"/>
                                          </p:stCondLst>
                                        </p:cTn>
                                        <p:tgtEl>
                                          <p:spTgt spid="1117203"/>
                                        </p:tgtEl>
                                        <p:attrNameLst>
                                          <p:attrName>style.visibility</p:attrName>
                                        </p:attrNameLst>
                                      </p:cBhvr>
                                      <p:to>
                                        <p:strVal val="visible"/>
                                      </p:to>
                                    </p:set>
                                    <p:animEffect transition="in" filter="fade">
                                      <p:cBhvr>
                                        <p:cTn id="89" dur="1000"/>
                                        <p:tgtEl>
                                          <p:spTgt spid="1117203"/>
                                        </p:tgtEl>
                                      </p:cBhvr>
                                    </p:animEffect>
                                    <p:anim calcmode="lin" valueType="num">
                                      <p:cBhvr>
                                        <p:cTn id="90" dur="1000" fill="hold"/>
                                        <p:tgtEl>
                                          <p:spTgt spid="1117203"/>
                                        </p:tgtEl>
                                        <p:attrNameLst>
                                          <p:attrName>ppt_w</p:attrName>
                                        </p:attrNameLst>
                                      </p:cBhvr>
                                      <p:tavLst>
                                        <p:tav tm="0" fmla="#ppt_w*sin(2.5*pi*$)">
                                          <p:val>
                                            <p:fltVal val="0"/>
                                          </p:val>
                                        </p:tav>
                                        <p:tav tm="100000">
                                          <p:val>
                                            <p:fltVal val="1"/>
                                          </p:val>
                                        </p:tav>
                                      </p:tavLst>
                                    </p:anim>
                                    <p:anim calcmode="lin" valueType="num">
                                      <p:cBhvr>
                                        <p:cTn id="91" dur="1000" fill="hold"/>
                                        <p:tgtEl>
                                          <p:spTgt spid="1117203"/>
                                        </p:tgtEl>
                                        <p:attrNameLst>
                                          <p:attrName>ppt_h</p:attrName>
                                        </p:attrNameLst>
                                      </p:cBhvr>
                                      <p:tavLst>
                                        <p:tav tm="0">
                                          <p:val>
                                            <p:strVal val="#ppt_h"/>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1117198"/>
                                        </p:tgtEl>
                                        <p:attrNameLst>
                                          <p:attrName>style.visibility</p:attrName>
                                        </p:attrNameLst>
                                      </p:cBhvr>
                                      <p:to>
                                        <p:strVal val="visible"/>
                                      </p:to>
                                    </p:set>
                                    <p:animEffect transition="in" filter="dissolve">
                                      <p:cBhvr>
                                        <p:cTn id="96" dur="1000"/>
                                        <p:tgtEl>
                                          <p:spTgt spid="1117198"/>
                                        </p:tgtEl>
                                      </p:cBhvr>
                                    </p:animEffect>
                                  </p:childTnLst>
                                </p:cTn>
                              </p:par>
                            </p:childTnLst>
                          </p:cTn>
                        </p:par>
                      </p:childTnLst>
                    </p:cTn>
                  </p:par>
                  <p:par>
                    <p:cTn id="97" fill="hold">
                      <p:stCondLst>
                        <p:cond delay="indefinite"/>
                      </p:stCondLst>
                      <p:childTnLst>
                        <p:par>
                          <p:cTn id="98" fill="hold">
                            <p:stCondLst>
                              <p:cond delay="0"/>
                            </p:stCondLst>
                            <p:childTnLst>
                              <p:par>
                                <p:cTn id="99" presetID="63" presetClass="path" presetSubtype="0" accel="50000" decel="50000" fill="hold" nodeType="clickEffect">
                                  <p:stCondLst>
                                    <p:cond delay="0"/>
                                  </p:stCondLst>
                                  <p:childTnLst>
                                    <p:animMotion origin="layout" path="M -0.23819 1.76089E-7 L 0.13976 1.76089E-7 " pathEditMode="relative" rAng="0" ptsTypes="AA">
                                      <p:cBhvr>
                                        <p:cTn id="100" dur="2000" fill="hold"/>
                                        <p:tgtEl>
                                          <p:spTgt spid="1117218"/>
                                        </p:tgtEl>
                                        <p:attrNameLst>
                                          <p:attrName>ppt_x</p:attrName>
                                          <p:attrName>ppt_y</p:attrName>
                                        </p:attrNameLst>
                                      </p:cBhvr>
                                      <p:rCtr x="189" y="0"/>
                                    </p:animMotion>
                                  </p:childTnLst>
                                </p:cTn>
                              </p:par>
                            </p:childTnLst>
                          </p:cTn>
                        </p:par>
                      </p:childTnLst>
                    </p:cTn>
                  </p:par>
                  <p:par>
                    <p:cTn id="101" fill="hold">
                      <p:stCondLst>
                        <p:cond delay="indefinite"/>
                      </p:stCondLst>
                      <p:childTnLst>
                        <p:par>
                          <p:cTn id="102" fill="hold">
                            <p:stCondLst>
                              <p:cond delay="0"/>
                            </p:stCondLst>
                            <p:childTnLst>
                              <p:par>
                                <p:cTn id="103" presetID="21" presetClass="entr" presetSubtype="4" fill="hold" grpId="0" nodeType="clickEffect">
                                  <p:stCondLst>
                                    <p:cond delay="0"/>
                                  </p:stCondLst>
                                  <p:childTnLst>
                                    <p:set>
                                      <p:cBhvr>
                                        <p:cTn id="104" dur="1" fill="hold">
                                          <p:stCondLst>
                                            <p:cond delay="0"/>
                                          </p:stCondLst>
                                        </p:cTn>
                                        <p:tgtEl>
                                          <p:spTgt spid="1117202"/>
                                        </p:tgtEl>
                                        <p:attrNameLst>
                                          <p:attrName>style.visibility</p:attrName>
                                        </p:attrNameLst>
                                      </p:cBhvr>
                                      <p:to>
                                        <p:strVal val="visible"/>
                                      </p:to>
                                    </p:set>
                                    <p:animEffect transition="in" filter="wheel(4)">
                                      <p:cBhvr>
                                        <p:cTn id="105" dur="500"/>
                                        <p:tgtEl>
                                          <p:spTgt spid="1117202"/>
                                        </p:tgtEl>
                                      </p:cBhvr>
                                    </p:animEffect>
                                  </p:childTnLst>
                                </p:cTn>
                              </p:par>
                            </p:childTnLst>
                          </p:cTn>
                        </p:par>
                      </p:childTnLst>
                    </p:cTn>
                  </p:par>
                  <p:par>
                    <p:cTn id="106" fill="hold">
                      <p:stCondLst>
                        <p:cond delay="indefinite"/>
                      </p:stCondLst>
                      <p:childTnLst>
                        <p:par>
                          <p:cTn id="107" fill="hold">
                            <p:stCondLst>
                              <p:cond delay="0"/>
                            </p:stCondLst>
                            <p:childTnLst>
                              <p:par>
                                <p:cTn id="108" presetID="2" presetClass="entr" presetSubtype="9" fill="hold" grpId="0" nodeType="clickEffect">
                                  <p:stCondLst>
                                    <p:cond delay="0"/>
                                  </p:stCondLst>
                                  <p:childTnLst>
                                    <p:set>
                                      <p:cBhvr>
                                        <p:cTn id="109" dur="1" fill="hold">
                                          <p:stCondLst>
                                            <p:cond delay="0"/>
                                          </p:stCondLst>
                                        </p:cTn>
                                        <p:tgtEl>
                                          <p:spTgt spid="1117200"/>
                                        </p:tgtEl>
                                        <p:attrNameLst>
                                          <p:attrName>style.visibility</p:attrName>
                                        </p:attrNameLst>
                                      </p:cBhvr>
                                      <p:to>
                                        <p:strVal val="visible"/>
                                      </p:to>
                                    </p:set>
                                    <p:anim calcmode="lin" valueType="num">
                                      <p:cBhvr additive="base">
                                        <p:cTn id="110" dur="500" fill="hold"/>
                                        <p:tgtEl>
                                          <p:spTgt spid="1117200"/>
                                        </p:tgtEl>
                                        <p:attrNameLst>
                                          <p:attrName>ppt_x</p:attrName>
                                        </p:attrNameLst>
                                      </p:cBhvr>
                                      <p:tavLst>
                                        <p:tav tm="0">
                                          <p:val>
                                            <p:strVal val="0-#ppt_w/2"/>
                                          </p:val>
                                        </p:tav>
                                        <p:tav tm="100000">
                                          <p:val>
                                            <p:strVal val="#ppt_x"/>
                                          </p:val>
                                        </p:tav>
                                      </p:tavLst>
                                    </p:anim>
                                    <p:anim calcmode="lin" valueType="num">
                                      <p:cBhvr additive="base">
                                        <p:cTn id="111" dur="500" fill="hold"/>
                                        <p:tgtEl>
                                          <p:spTgt spid="1117200"/>
                                        </p:tgtEl>
                                        <p:attrNameLst>
                                          <p:attrName>ppt_y</p:attrName>
                                        </p:attrNameLst>
                                      </p:cBhvr>
                                      <p:tavLst>
                                        <p:tav tm="0">
                                          <p:val>
                                            <p:strVal val="0-#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3" presetClass="entr" presetSubtype="5" fill="hold" grpId="0" nodeType="clickEffect">
                                  <p:stCondLst>
                                    <p:cond delay="0"/>
                                  </p:stCondLst>
                                  <p:childTnLst>
                                    <p:set>
                                      <p:cBhvr>
                                        <p:cTn id="115" dur="1" fill="hold">
                                          <p:stCondLst>
                                            <p:cond delay="0"/>
                                          </p:stCondLst>
                                        </p:cTn>
                                        <p:tgtEl>
                                          <p:spTgt spid="1117194"/>
                                        </p:tgtEl>
                                        <p:attrNameLst>
                                          <p:attrName>style.visibility</p:attrName>
                                        </p:attrNameLst>
                                      </p:cBhvr>
                                      <p:to>
                                        <p:strVal val="visible"/>
                                      </p:to>
                                    </p:set>
                                    <p:animEffect transition="in" filter="blinds(vertical)">
                                      <p:cBhvr>
                                        <p:cTn id="116" dur="500"/>
                                        <p:tgtEl>
                                          <p:spTgt spid="1117194"/>
                                        </p:tgtEl>
                                      </p:cBhvr>
                                    </p:animEffect>
                                  </p:childTnLst>
                                </p:cTn>
                              </p:par>
                            </p:childTnLst>
                          </p:cTn>
                        </p:par>
                      </p:childTnLst>
                    </p:cTn>
                  </p:par>
                  <p:par>
                    <p:cTn id="117" fill="hold">
                      <p:stCondLst>
                        <p:cond delay="indefinite"/>
                      </p:stCondLst>
                      <p:childTnLst>
                        <p:par>
                          <p:cTn id="118" fill="hold">
                            <p:stCondLst>
                              <p:cond delay="0"/>
                            </p:stCondLst>
                            <p:childTnLst>
                              <p:par>
                                <p:cTn id="119" presetID="12" presetClass="entr" presetSubtype="1" fill="hold" grpId="0" nodeType="clickEffect">
                                  <p:stCondLst>
                                    <p:cond delay="0"/>
                                  </p:stCondLst>
                                  <p:childTnLst>
                                    <p:set>
                                      <p:cBhvr>
                                        <p:cTn id="120" dur="1" fill="hold">
                                          <p:stCondLst>
                                            <p:cond delay="0"/>
                                          </p:stCondLst>
                                        </p:cTn>
                                        <p:tgtEl>
                                          <p:spTgt spid="1117212"/>
                                        </p:tgtEl>
                                        <p:attrNameLst>
                                          <p:attrName>style.visibility</p:attrName>
                                        </p:attrNameLst>
                                      </p:cBhvr>
                                      <p:to>
                                        <p:strVal val="visible"/>
                                      </p:to>
                                    </p:set>
                                    <p:animEffect transition="in" filter="slide(fromTop)">
                                      <p:cBhvr>
                                        <p:cTn id="121" dur="500"/>
                                        <p:tgtEl>
                                          <p:spTgt spid="1117212"/>
                                        </p:tgtEl>
                                      </p:cBhvr>
                                    </p:animEffect>
                                  </p:childTnLst>
                                </p:cTn>
                              </p:par>
                            </p:childTnLst>
                          </p:cTn>
                        </p:par>
                        <p:par>
                          <p:cTn id="122" fill="hold">
                            <p:stCondLst>
                              <p:cond delay="500"/>
                            </p:stCondLst>
                            <p:childTnLst>
                              <p:par>
                                <p:cTn id="123" presetID="12" presetClass="entr" presetSubtype="4" fill="hold" nodeType="afterEffect">
                                  <p:stCondLst>
                                    <p:cond delay="0"/>
                                  </p:stCondLst>
                                  <p:childTnLst>
                                    <p:set>
                                      <p:cBhvr>
                                        <p:cTn id="124" dur="1" fill="hold">
                                          <p:stCondLst>
                                            <p:cond delay="0"/>
                                          </p:stCondLst>
                                        </p:cTn>
                                        <p:tgtEl>
                                          <p:spTgt spid="1117195"/>
                                        </p:tgtEl>
                                        <p:attrNameLst>
                                          <p:attrName>style.visibility</p:attrName>
                                        </p:attrNameLst>
                                      </p:cBhvr>
                                      <p:to>
                                        <p:strVal val="visible"/>
                                      </p:to>
                                    </p:set>
                                    <p:animEffect transition="in" filter="slide(fromBottom)">
                                      <p:cBhvr>
                                        <p:cTn id="125" dur="500"/>
                                        <p:tgtEl>
                                          <p:spTgt spid="1117195"/>
                                        </p:tgtEl>
                                      </p:cBhvr>
                                    </p:animEffect>
                                  </p:childTnLst>
                                </p:cTn>
                              </p:par>
                            </p:childTnLst>
                          </p:cTn>
                        </p:par>
                      </p:childTnLst>
                    </p:cTn>
                  </p:par>
                  <p:par>
                    <p:cTn id="126" fill="hold">
                      <p:stCondLst>
                        <p:cond delay="indefinite"/>
                      </p:stCondLst>
                      <p:childTnLst>
                        <p:par>
                          <p:cTn id="127" fill="hold">
                            <p:stCondLst>
                              <p:cond delay="0"/>
                            </p:stCondLst>
                            <p:childTnLst>
                              <p:par>
                                <p:cTn id="128" presetID="16" presetClass="entr" presetSubtype="26" fill="hold" grpId="0" nodeType="clickEffect">
                                  <p:stCondLst>
                                    <p:cond delay="0"/>
                                  </p:stCondLst>
                                  <p:childTnLst>
                                    <p:set>
                                      <p:cBhvr>
                                        <p:cTn id="129" dur="1" fill="hold">
                                          <p:stCondLst>
                                            <p:cond delay="0"/>
                                          </p:stCondLst>
                                        </p:cTn>
                                        <p:tgtEl>
                                          <p:spTgt spid="1117214"/>
                                        </p:tgtEl>
                                        <p:attrNameLst>
                                          <p:attrName>style.visibility</p:attrName>
                                        </p:attrNameLst>
                                      </p:cBhvr>
                                      <p:to>
                                        <p:strVal val="visible"/>
                                      </p:to>
                                    </p:set>
                                    <p:animEffect transition="in" filter="barn(inHorizontal)">
                                      <p:cBhvr>
                                        <p:cTn id="130" dur="500"/>
                                        <p:tgtEl>
                                          <p:spTgt spid="1117214"/>
                                        </p:tgtEl>
                                      </p:cBhvr>
                                    </p:animEffect>
                                  </p:childTnLst>
                                </p:cTn>
                              </p:par>
                            </p:childTnLst>
                          </p:cTn>
                        </p:par>
                      </p:childTnLst>
                    </p:cTn>
                  </p:par>
                  <p:par>
                    <p:cTn id="131" fill="hold">
                      <p:stCondLst>
                        <p:cond delay="indefinite"/>
                      </p:stCondLst>
                      <p:childTnLst>
                        <p:par>
                          <p:cTn id="132" fill="hold">
                            <p:stCondLst>
                              <p:cond delay="0"/>
                            </p:stCondLst>
                            <p:childTnLst>
                              <p:par>
                                <p:cTn id="133" presetID="16" presetClass="entr" presetSubtype="26" fill="hold" grpId="0" nodeType="clickEffect">
                                  <p:stCondLst>
                                    <p:cond delay="0"/>
                                  </p:stCondLst>
                                  <p:childTnLst>
                                    <p:set>
                                      <p:cBhvr>
                                        <p:cTn id="134" dur="1" fill="hold">
                                          <p:stCondLst>
                                            <p:cond delay="0"/>
                                          </p:stCondLst>
                                        </p:cTn>
                                        <p:tgtEl>
                                          <p:spTgt spid="1117215"/>
                                        </p:tgtEl>
                                        <p:attrNameLst>
                                          <p:attrName>style.visibility</p:attrName>
                                        </p:attrNameLst>
                                      </p:cBhvr>
                                      <p:to>
                                        <p:strVal val="visible"/>
                                      </p:to>
                                    </p:set>
                                    <p:animEffect transition="in" filter="barn(inHorizontal)">
                                      <p:cBhvr>
                                        <p:cTn id="135" dur="500"/>
                                        <p:tgtEl>
                                          <p:spTgt spid="1117215"/>
                                        </p:tgtEl>
                                      </p:cBhvr>
                                    </p:animEffect>
                                  </p:childTnLst>
                                </p:cTn>
                              </p:par>
                            </p:childTnLst>
                          </p:cTn>
                        </p:par>
                      </p:childTnLst>
                    </p:cTn>
                  </p:par>
                  <p:par>
                    <p:cTn id="136" fill="hold">
                      <p:stCondLst>
                        <p:cond delay="indefinite"/>
                      </p:stCondLst>
                      <p:childTnLst>
                        <p:par>
                          <p:cTn id="137" fill="hold">
                            <p:stCondLst>
                              <p:cond delay="0"/>
                            </p:stCondLst>
                            <p:childTnLst>
                              <p:par>
                                <p:cTn id="138" presetID="16" presetClass="entr" presetSubtype="26" fill="hold" grpId="0" nodeType="clickEffect">
                                  <p:stCondLst>
                                    <p:cond delay="0"/>
                                  </p:stCondLst>
                                  <p:childTnLst>
                                    <p:set>
                                      <p:cBhvr>
                                        <p:cTn id="139" dur="1" fill="hold">
                                          <p:stCondLst>
                                            <p:cond delay="0"/>
                                          </p:stCondLst>
                                        </p:cTn>
                                        <p:tgtEl>
                                          <p:spTgt spid="1117217"/>
                                        </p:tgtEl>
                                        <p:attrNameLst>
                                          <p:attrName>style.visibility</p:attrName>
                                        </p:attrNameLst>
                                      </p:cBhvr>
                                      <p:to>
                                        <p:strVal val="visible"/>
                                      </p:to>
                                    </p:set>
                                    <p:animEffect transition="in" filter="barn(inHorizontal)">
                                      <p:cBhvr>
                                        <p:cTn id="140" dur="500"/>
                                        <p:tgtEl>
                                          <p:spTgt spid="1117217"/>
                                        </p:tgtEl>
                                      </p:cBhvr>
                                    </p:animEffect>
                                  </p:childTnLst>
                                </p:cTn>
                              </p:par>
                            </p:childTnLst>
                          </p:cTn>
                        </p:par>
                      </p:childTnLst>
                    </p:cTn>
                  </p:par>
                  <p:par>
                    <p:cTn id="141" fill="hold">
                      <p:stCondLst>
                        <p:cond delay="indefinite"/>
                      </p:stCondLst>
                      <p:childTnLst>
                        <p:par>
                          <p:cTn id="142" fill="hold">
                            <p:stCondLst>
                              <p:cond delay="0"/>
                            </p:stCondLst>
                            <p:childTnLst>
                              <p:par>
                                <p:cTn id="143" presetID="16" presetClass="entr" presetSubtype="26" fill="hold" grpId="0" nodeType="clickEffect">
                                  <p:stCondLst>
                                    <p:cond delay="0"/>
                                  </p:stCondLst>
                                  <p:childTnLst>
                                    <p:set>
                                      <p:cBhvr>
                                        <p:cTn id="144" dur="1" fill="hold">
                                          <p:stCondLst>
                                            <p:cond delay="0"/>
                                          </p:stCondLst>
                                        </p:cTn>
                                        <p:tgtEl>
                                          <p:spTgt spid="1117216"/>
                                        </p:tgtEl>
                                        <p:attrNameLst>
                                          <p:attrName>style.visibility</p:attrName>
                                        </p:attrNameLst>
                                      </p:cBhvr>
                                      <p:to>
                                        <p:strVal val="visible"/>
                                      </p:to>
                                    </p:set>
                                    <p:animEffect transition="in" filter="barn(inHorizontal)">
                                      <p:cBhvr>
                                        <p:cTn id="145" dur="500"/>
                                        <p:tgtEl>
                                          <p:spTgt spid="1117216"/>
                                        </p:tgtEl>
                                      </p:cBhvr>
                                    </p:animEffect>
                                  </p:childTnLst>
                                </p:cTn>
                              </p:par>
                            </p:childTnLst>
                          </p:cTn>
                        </p:par>
                      </p:childTnLst>
                    </p:cTn>
                  </p:par>
                  <p:par>
                    <p:cTn id="146" fill="hold">
                      <p:stCondLst>
                        <p:cond delay="indefinite"/>
                      </p:stCondLst>
                      <p:childTnLst>
                        <p:par>
                          <p:cTn id="147" fill="hold">
                            <p:stCondLst>
                              <p:cond delay="0"/>
                            </p:stCondLst>
                            <p:childTnLst>
                              <p:par>
                                <p:cTn id="148" presetID="23" presetClass="entr" presetSubtype="528" fill="hold" grpId="0" nodeType="clickEffect">
                                  <p:stCondLst>
                                    <p:cond delay="0"/>
                                  </p:stCondLst>
                                  <p:childTnLst>
                                    <p:set>
                                      <p:cBhvr>
                                        <p:cTn id="149" dur="1" fill="hold">
                                          <p:stCondLst>
                                            <p:cond delay="0"/>
                                          </p:stCondLst>
                                        </p:cTn>
                                        <p:tgtEl>
                                          <p:spTgt spid="1117196"/>
                                        </p:tgtEl>
                                        <p:attrNameLst>
                                          <p:attrName>style.visibility</p:attrName>
                                        </p:attrNameLst>
                                      </p:cBhvr>
                                      <p:to>
                                        <p:strVal val="visible"/>
                                      </p:to>
                                    </p:set>
                                    <p:anim calcmode="lin" valueType="num">
                                      <p:cBhvr>
                                        <p:cTn id="150" dur="500" fill="hold"/>
                                        <p:tgtEl>
                                          <p:spTgt spid="1117196"/>
                                        </p:tgtEl>
                                        <p:attrNameLst>
                                          <p:attrName>ppt_w</p:attrName>
                                        </p:attrNameLst>
                                      </p:cBhvr>
                                      <p:tavLst>
                                        <p:tav tm="0">
                                          <p:val>
                                            <p:fltVal val="0"/>
                                          </p:val>
                                        </p:tav>
                                        <p:tav tm="100000">
                                          <p:val>
                                            <p:strVal val="#ppt_w"/>
                                          </p:val>
                                        </p:tav>
                                      </p:tavLst>
                                    </p:anim>
                                    <p:anim calcmode="lin" valueType="num">
                                      <p:cBhvr>
                                        <p:cTn id="151" dur="500" fill="hold"/>
                                        <p:tgtEl>
                                          <p:spTgt spid="1117196"/>
                                        </p:tgtEl>
                                        <p:attrNameLst>
                                          <p:attrName>ppt_h</p:attrName>
                                        </p:attrNameLst>
                                      </p:cBhvr>
                                      <p:tavLst>
                                        <p:tav tm="0">
                                          <p:val>
                                            <p:fltVal val="0"/>
                                          </p:val>
                                        </p:tav>
                                        <p:tav tm="100000">
                                          <p:val>
                                            <p:strVal val="#ppt_h"/>
                                          </p:val>
                                        </p:tav>
                                      </p:tavLst>
                                    </p:anim>
                                    <p:anim calcmode="lin" valueType="num">
                                      <p:cBhvr>
                                        <p:cTn id="152" dur="500" fill="hold"/>
                                        <p:tgtEl>
                                          <p:spTgt spid="1117196"/>
                                        </p:tgtEl>
                                        <p:attrNameLst>
                                          <p:attrName>ppt_x</p:attrName>
                                        </p:attrNameLst>
                                      </p:cBhvr>
                                      <p:tavLst>
                                        <p:tav tm="0">
                                          <p:val>
                                            <p:fltVal val="0.5"/>
                                          </p:val>
                                        </p:tav>
                                        <p:tav tm="100000">
                                          <p:val>
                                            <p:strVal val="#ppt_x"/>
                                          </p:val>
                                        </p:tav>
                                      </p:tavLst>
                                    </p:anim>
                                    <p:anim calcmode="lin" valueType="num">
                                      <p:cBhvr>
                                        <p:cTn id="153" dur="500" fill="hold"/>
                                        <p:tgtEl>
                                          <p:spTgt spid="1117196"/>
                                        </p:tgtEl>
                                        <p:attrNameLst>
                                          <p:attrName>ppt_y</p:attrName>
                                        </p:attrNameLst>
                                      </p:cBhvr>
                                      <p:tavLst>
                                        <p:tav tm="0">
                                          <p:val>
                                            <p:fltVal val="0.5"/>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16" presetClass="entr" presetSubtype="26" fill="hold" grpId="0" nodeType="clickEffect">
                                  <p:stCondLst>
                                    <p:cond delay="0"/>
                                  </p:stCondLst>
                                  <p:childTnLst>
                                    <p:set>
                                      <p:cBhvr>
                                        <p:cTn id="157" dur="1" fill="hold">
                                          <p:stCondLst>
                                            <p:cond delay="0"/>
                                          </p:stCondLst>
                                        </p:cTn>
                                        <p:tgtEl>
                                          <p:spTgt spid="1117204"/>
                                        </p:tgtEl>
                                        <p:attrNameLst>
                                          <p:attrName>style.visibility</p:attrName>
                                        </p:attrNameLst>
                                      </p:cBhvr>
                                      <p:to>
                                        <p:strVal val="visible"/>
                                      </p:to>
                                    </p:set>
                                    <p:animEffect transition="in" filter="barn(inHorizontal)">
                                      <p:cBhvr>
                                        <p:cTn id="158" dur="1000"/>
                                        <p:tgtEl>
                                          <p:spTgt spid="1117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188" grpId="0"/>
      <p:bldP spid="1117189" grpId="0"/>
      <p:bldP spid="1117194" grpId="0"/>
      <p:bldP spid="1117196" grpId="0" animBg="1" autoUpdateAnimBg="0"/>
      <p:bldP spid="1117197" grpId="0"/>
      <p:bldP spid="1117200" grpId="0"/>
      <p:bldP spid="1117201" grpId="0"/>
      <p:bldP spid="1117202" grpId="0"/>
      <p:bldP spid="1117203" grpId="0"/>
      <p:bldP spid="1117204" grpId="0"/>
      <p:bldP spid="1117210" grpId="0" animBg="1"/>
      <p:bldP spid="1117211" grpId="0"/>
      <p:bldP spid="1117212" grpId="0"/>
      <p:bldP spid="1117213" grpId="0" animBg="1"/>
      <p:bldP spid="1117214" grpId="0" animBg="1"/>
      <p:bldP spid="1117215" grpId="0" animBg="1"/>
      <p:bldP spid="1117216" grpId="0" animBg="1"/>
      <p:bldP spid="1117217" grpId="0" animBg="1"/>
      <p:bldP spid="1117221"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23850" y="4365625"/>
            <a:ext cx="2051050" cy="519113"/>
          </a:xfrm>
          <a:prstGeom prst="rect">
            <a:avLst/>
          </a:prstGeom>
          <a:noFill/>
          <a:ln w="9525">
            <a:noFill/>
            <a:miter lim="800000"/>
            <a:headEnd/>
            <a:tailEnd/>
          </a:ln>
          <a:effectLst/>
        </p:spPr>
        <p:txBody>
          <a:bodyPr>
            <a:spAutoFit/>
          </a:bodyPr>
          <a:lstStyle/>
          <a:p>
            <a:pPr>
              <a:spcBef>
                <a:spcPct val="50000"/>
              </a:spcBef>
            </a:pPr>
            <a:r>
              <a:rPr kumimoji="1" lang="en-US" altLang="zh-CN" sz="2800" b="1">
                <a:solidFill>
                  <a:srgbClr val="0033CC"/>
                </a:solidFill>
                <a:latin typeface="Times New Roman" pitchFamily="18" charset="0"/>
                <a:ea typeface="黑体" pitchFamily="49" charset="-122"/>
              </a:rPr>
              <a:t>【</a:t>
            </a:r>
            <a:r>
              <a:rPr kumimoji="1" lang="zh-CN" altLang="en-US" sz="2800" b="1">
                <a:solidFill>
                  <a:srgbClr val="0033CC"/>
                </a:solidFill>
                <a:latin typeface="Times New Roman" pitchFamily="18" charset="0"/>
                <a:ea typeface="黑体" pitchFamily="49" charset="-122"/>
              </a:rPr>
              <a:t>解</a:t>
            </a:r>
            <a:r>
              <a:rPr kumimoji="1" lang="en-US" altLang="zh-CN" sz="2800" b="1">
                <a:solidFill>
                  <a:srgbClr val="0033CC"/>
                </a:solidFill>
                <a:latin typeface="Times New Roman" pitchFamily="18" charset="0"/>
                <a:ea typeface="黑体" pitchFamily="49" charset="-122"/>
              </a:rPr>
              <a:t>】</a:t>
            </a:r>
          </a:p>
        </p:txBody>
      </p:sp>
      <p:sp>
        <p:nvSpPr>
          <p:cNvPr id="36867" name="Text Box 3"/>
          <p:cNvSpPr txBox="1">
            <a:spLocks noChangeArrowheads="1"/>
          </p:cNvSpPr>
          <p:nvPr/>
        </p:nvSpPr>
        <p:spPr bwMode="auto">
          <a:xfrm>
            <a:off x="611188" y="1412875"/>
            <a:ext cx="4875212" cy="519113"/>
          </a:xfrm>
          <a:prstGeom prst="rect">
            <a:avLst/>
          </a:prstGeom>
          <a:noFill/>
          <a:ln w="9525">
            <a:noFill/>
            <a:miter lim="800000"/>
            <a:headEnd/>
            <a:tailEnd/>
          </a:ln>
          <a:effectLst/>
        </p:spPr>
        <p:txBody>
          <a:bodyPr>
            <a:spAutoFit/>
          </a:bodyPr>
          <a:lstStyle/>
          <a:p>
            <a:pPr>
              <a:spcBef>
                <a:spcPct val="50000"/>
              </a:spcBef>
            </a:pPr>
            <a:r>
              <a:rPr kumimoji="1" lang="en-US" altLang="zh-CN" sz="2800" b="1">
                <a:solidFill>
                  <a:srgbClr val="0033CC"/>
                </a:solidFill>
                <a:latin typeface="Times New Roman" pitchFamily="18" charset="0"/>
              </a:rPr>
              <a:t>1.</a:t>
            </a:r>
            <a:r>
              <a:rPr kumimoji="1" lang="en-US" altLang="zh-CN" sz="2800" b="1">
                <a:solidFill>
                  <a:srgbClr val="FF0000"/>
                </a:solidFill>
                <a:latin typeface="Times New Roman" pitchFamily="18" charset="0"/>
              </a:rPr>
              <a:t> </a:t>
            </a:r>
            <a:r>
              <a:rPr kumimoji="1" lang="zh-CN" altLang="en-US" sz="2800" b="1">
                <a:latin typeface="Times New Roman" pitchFamily="18" charset="0"/>
              </a:rPr>
              <a:t>设随机变量</a:t>
            </a:r>
            <a:r>
              <a:rPr kumimoji="1" lang="en-US" altLang="zh-CN" sz="2800" b="1" i="1">
                <a:latin typeface="Times New Roman" pitchFamily="18" charset="0"/>
              </a:rPr>
              <a:t>X</a:t>
            </a:r>
            <a:r>
              <a:rPr kumimoji="1" lang="zh-CN" altLang="en-US" sz="2800" b="1">
                <a:latin typeface="Times New Roman" pitchFamily="18" charset="0"/>
              </a:rPr>
              <a:t>的分布函数为</a:t>
            </a:r>
          </a:p>
        </p:txBody>
      </p:sp>
      <p:graphicFrame>
        <p:nvGraphicFramePr>
          <p:cNvPr id="36868" name="Object 4"/>
          <p:cNvGraphicFramePr>
            <a:graphicFrameLocks noChangeAspect="1"/>
          </p:cNvGraphicFramePr>
          <p:nvPr/>
        </p:nvGraphicFramePr>
        <p:xfrm>
          <a:off x="1692275" y="1841500"/>
          <a:ext cx="4176713" cy="1947863"/>
        </p:xfrm>
        <a:graphic>
          <a:graphicData uri="http://schemas.openxmlformats.org/presentationml/2006/ole">
            <p:oleObj spid="_x0000_s1976322" name="公式" r:id="rId3" imgW="1841400" imgH="914400" progId="Equation.3">
              <p:embed/>
            </p:oleObj>
          </a:graphicData>
        </a:graphic>
      </p:graphicFrame>
      <p:sp>
        <p:nvSpPr>
          <p:cNvPr id="36870" name="Text Box 6"/>
          <p:cNvSpPr txBox="1">
            <a:spLocks noChangeArrowheads="1"/>
          </p:cNvSpPr>
          <p:nvPr/>
        </p:nvSpPr>
        <p:spPr bwMode="auto">
          <a:xfrm>
            <a:off x="889000" y="3789363"/>
            <a:ext cx="4978400" cy="519112"/>
          </a:xfrm>
          <a:prstGeom prst="rect">
            <a:avLst/>
          </a:prstGeom>
          <a:noFill/>
          <a:ln w="9525">
            <a:noFill/>
            <a:miter lim="800000"/>
            <a:headEnd/>
            <a:tailEnd/>
          </a:ln>
          <a:effectLst/>
        </p:spPr>
        <p:txBody>
          <a:bodyPr>
            <a:spAutoFit/>
          </a:bodyPr>
          <a:lstStyle/>
          <a:p>
            <a:pPr>
              <a:spcBef>
                <a:spcPct val="50000"/>
              </a:spcBef>
            </a:pPr>
            <a:r>
              <a:rPr kumimoji="1" lang="zh-CN" altLang="en-US" sz="2800" b="1" dirty="0">
                <a:latin typeface="Times New Roman" pitchFamily="18" charset="0"/>
              </a:rPr>
              <a:t>试确定常数</a:t>
            </a:r>
            <a:r>
              <a:rPr kumimoji="1" lang="en-US" altLang="zh-CN" sz="2800" b="1" i="1" dirty="0">
                <a:latin typeface="Times New Roman" pitchFamily="18" charset="0"/>
              </a:rPr>
              <a:t>a, b</a:t>
            </a:r>
            <a:r>
              <a:rPr kumimoji="1" lang="zh-CN" altLang="en-US" sz="2800" b="1" dirty="0">
                <a:latin typeface="Times New Roman" pitchFamily="18" charset="0"/>
              </a:rPr>
              <a:t>的值</a:t>
            </a:r>
            <a:r>
              <a:rPr kumimoji="1" lang="en-US" altLang="zh-CN" sz="2800" b="1" dirty="0">
                <a:latin typeface="Times New Roman" pitchFamily="18" charset="0"/>
              </a:rPr>
              <a:t>.</a:t>
            </a:r>
          </a:p>
        </p:txBody>
      </p:sp>
      <p:sp>
        <p:nvSpPr>
          <p:cNvPr id="36873" name="Text Box 9"/>
          <p:cNvSpPr txBox="1">
            <a:spLocks noChangeArrowheads="1"/>
          </p:cNvSpPr>
          <p:nvPr/>
        </p:nvSpPr>
        <p:spPr bwMode="auto">
          <a:xfrm>
            <a:off x="1547813" y="4365625"/>
            <a:ext cx="4752975" cy="457200"/>
          </a:xfrm>
          <a:prstGeom prst="rect">
            <a:avLst/>
          </a:prstGeom>
          <a:noFill/>
          <a:ln w="9525">
            <a:noFill/>
            <a:miter lim="800000"/>
            <a:headEnd/>
            <a:tailEnd/>
          </a:ln>
          <a:effectLst/>
        </p:spPr>
        <p:txBody>
          <a:bodyPr>
            <a:spAutoFit/>
          </a:bodyPr>
          <a:lstStyle/>
          <a:p>
            <a:pPr>
              <a:spcBef>
                <a:spcPct val="50000"/>
              </a:spcBef>
            </a:pPr>
            <a:r>
              <a:rPr kumimoji="1" lang="zh-CN" altLang="en-US" sz="2400" b="1">
                <a:solidFill>
                  <a:srgbClr val="000000"/>
                </a:solidFill>
                <a:latin typeface="Times New Roman" pitchFamily="18" charset="0"/>
              </a:rPr>
              <a:t>由分布函数的右连续性</a:t>
            </a:r>
            <a:r>
              <a:rPr kumimoji="1" lang="en-US" altLang="zh-CN" sz="2400" b="1">
                <a:solidFill>
                  <a:srgbClr val="000000"/>
                </a:solidFill>
                <a:latin typeface="Times New Roman" pitchFamily="18" charset="0"/>
              </a:rPr>
              <a:t>, </a:t>
            </a:r>
            <a:r>
              <a:rPr kumimoji="1" lang="zh-CN" altLang="en-US" sz="2400" b="1">
                <a:solidFill>
                  <a:srgbClr val="000000"/>
                </a:solidFill>
                <a:latin typeface="Times New Roman" pitchFamily="18" charset="0"/>
              </a:rPr>
              <a:t>可知</a:t>
            </a:r>
          </a:p>
        </p:txBody>
      </p:sp>
      <p:graphicFrame>
        <p:nvGraphicFramePr>
          <p:cNvPr id="36874" name="Object 10"/>
          <p:cNvGraphicFramePr>
            <a:graphicFrameLocks noChangeAspect="1"/>
          </p:cNvGraphicFramePr>
          <p:nvPr/>
        </p:nvGraphicFramePr>
        <p:xfrm>
          <a:off x="1833563" y="4868863"/>
          <a:ext cx="2233612" cy="1177925"/>
        </p:xfrm>
        <a:graphic>
          <a:graphicData uri="http://schemas.openxmlformats.org/presentationml/2006/ole">
            <p:oleObj spid="_x0000_s1976323" name="公式" r:id="rId4" imgW="1155600" imgH="609480" progId="Equation.3">
              <p:embed/>
            </p:oleObj>
          </a:graphicData>
        </a:graphic>
      </p:graphicFrame>
      <p:sp>
        <p:nvSpPr>
          <p:cNvPr id="36875" name="Text Box 11"/>
          <p:cNvSpPr txBox="1">
            <a:spLocks noChangeArrowheads="1"/>
          </p:cNvSpPr>
          <p:nvPr/>
        </p:nvSpPr>
        <p:spPr bwMode="auto">
          <a:xfrm>
            <a:off x="4284663" y="5300663"/>
            <a:ext cx="381000" cy="457200"/>
          </a:xfrm>
          <a:prstGeom prst="rect">
            <a:avLst/>
          </a:prstGeom>
          <a:noFill/>
          <a:ln w="9525">
            <a:noFill/>
            <a:miter lim="800000"/>
            <a:headEnd/>
            <a:tailEnd/>
          </a:ln>
          <a:effectLst/>
        </p:spPr>
        <p:txBody>
          <a:bodyPr>
            <a:spAutoFit/>
          </a:bodyPr>
          <a:lstStyle/>
          <a:p>
            <a:pPr>
              <a:spcBef>
                <a:spcPct val="50000"/>
              </a:spcBef>
            </a:pPr>
            <a:r>
              <a:rPr kumimoji="1" lang="zh-CN" altLang="en-US" sz="2400" b="1">
                <a:solidFill>
                  <a:srgbClr val="000000"/>
                </a:solidFill>
                <a:latin typeface="Times New Roman" pitchFamily="18" charset="0"/>
              </a:rPr>
              <a:t>即</a:t>
            </a:r>
          </a:p>
        </p:txBody>
      </p:sp>
      <p:graphicFrame>
        <p:nvGraphicFramePr>
          <p:cNvPr id="36876" name="Object 12"/>
          <p:cNvGraphicFramePr>
            <a:graphicFrameLocks noChangeAspect="1"/>
          </p:cNvGraphicFramePr>
          <p:nvPr/>
        </p:nvGraphicFramePr>
        <p:xfrm>
          <a:off x="4716463" y="4941888"/>
          <a:ext cx="1439862" cy="1114425"/>
        </p:xfrm>
        <a:graphic>
          <a:graphicData uri="http://schemas.openxmlformats.org/presentationml/2006/ole">
            <p:oleObj spid="_x0000_s1976324" name="公式" r:id="rId5" imgW="647640" imgH="558720" progId="Equation.3">
              <p:embed/>
            </p:oleObj>
          </a:graphicData>
        </a:graphic>
      </p:graphicFrame>
      <p:sp>
        <p:nvSpPr>
          <p:cNvPr id="36877" name="Text Box 13"/>
          <p:cNvSpPr txBox="1">
            <a:spLocks noChangeArrowheads="1"/>
          </p:cNvSpPr>
          <p:nvPr/>
        </p:nvSpPr>
        <p:spPr bwMode="auto">
          <a:xfrm>
            <a:off x="1692275" y="6140450"/>
            <a:ext cx="2438400" cy="457200"/>
          </a:xfrm>
          <a:prstGeom prst="rect">
            <a:avLst/>
          </a:prstGeom>
          <a:noFill/>
          <a:ln w="9525">
            <a:noFill/>
            <a:miter lim="800000"/>
            <a:headEnd/>
            <a:tailEnd/>
          </a:ln>
          <a:effectLst/>
        </p:spPr>
        <p:txBody>
          <a:bodyPr>
            <a:spAutoFit/>
          </a:bodyPr>
          <a:lstStyle/>
          <a:p>
            <a:pPr>
              <a:spcBef>
                <a:spcPct val="50000"/>
              </a:spcBef>
            </a:pPr>
            <a:r>
              <a:rPr kumimoji="1" lang="zh-CN" altLang="en-US" sz="2400" b="1">
                <a:solidFill>
                  <a:srgbClr val="000000"/>
                </a:solidFill>
                <a:latin typeface="Times New Roman" pitchFamily="18" charset="0"/>
              </a:rPr>
              <a:t>解得</a:t>
            </a:r>
            <a:r>
              <a:rPr kumimoji="1" lang="en-US" altLang="zh-CN" sz="2400" b="1">
                <a:solidFill>
                  <a:srgbClr val="000000"/>
                </a:solidFill>
                <a:latin typeface="Times New Roman" pitchFamily="18" charset="0"/>
              </a:rPr>
              <a:t>:</a:t>
            </a:r>
            <a:r>
              <a:rPr kumimoji="1" lang="en-US" altLang="zh-CN" sz="2400" b="1" i="1">
                <a:solidFill>
                  <a:srgbClr val="FF0000"/>
                </a:solidFill>
                <a:latin typeface="Times New Roman" pitchFamily="18" charset="0"/>
              </a:rPr>
              <a:t>a=2/3,b=1/3.</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6873"/>
                                        </p:tgtEl>
                                        <p:attrNameLst>
                                          <p:attrName>style.visibility</p:attrName>
                                        </p:attrNameLst>
                                      </p:cBhvr>
                                      <p:to>
                                        <p:strVal val="visible"/>
                                      </p:to>
                                    </p:set>
                                    <p:animEffect transition="in" filter="wipe(up)">
                                      <p:cBhvr>
                                        <p:cTn id="7" dur="500"/>
                                        <p:tgtEl>
                                          <p:spTgt spid="368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6874"/>
                                        </p:tgtEl>
                                        <p:attrNameLst>
                                          <p:attrName>style.visibility</p:attrName>
                                        </p:attrNameLst>
                                      </p:cBhvr>
                                      <p:to>
                                        <p:strVal val="visible"/>
                                      </p:to>
                                    </p:set>
                                    <p:animEffect transition="in" filter="wipe(up)">
                                      <p:cBhvr>
                                        <p:cTn id="12" dur="500"/>
                                        <p:tgtEl>
                                          <p:spTgt spid="368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875"/>
                                        </p:tgtEl>
                                        <p:attrNameLst>
                                          <p:attrName>style.visibility</p:attrName>
                                        </p:attrNameLst>
                                      </p:cBhvr>
                                      <p:to>
                                        <p:strVal val="visible"/>
                                      </p:to>
                                    </p:set>
                                    <p:animEffect transition="in" filter="wipe(up)">
                                      <p:cBhvr>
                                        <p:cTn id="17" dur="500"/>
                                        <p:tgtEl>
                                          <p:spTgt spid="368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6876"/>
                                        </p:tgtEl>
                                        <p:attrNameLst>
                                          <p:attrName>style.visibility</p:attrName>
                                        </p:attrNameLst>
                                      </p:cBhvr>
                                      <p:to>
                                        <p:strVal val="visible"/>
                                      </p:to>
                                    </p:set>
                                    <p:animEffect transition="in" filter="wipe(up)">
                                      <p:cBhvr>
                                        <p:cTn id="22" dur="500"/>
                                        <p:tgtEl>
                                          <p:spTgt spid="3687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6877"/>
                                        </p:tgtEl>
                                        <p:attrNameLst>
                                          <p:attrName>style.visibility</p:attrName>
                                        </p:attrNameLst>
                                      </p:cBhvr>
                                      <p:to>
                                        <p:strVal val="visible"/>
                                      </p:to>
                                    </p:set>
                                    <p:animEffect transition="in" filter="wipe(up)">
                                      <p:cBhvr>
                                        <p:cTn id="27" dur="500"/>
                                        <p:tgtEl>
                                          <p:spTgt spid="36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3" grpId="0"/>
      <p:bldP spid="36875" grpId="0"/>
      <p:bldP spid="3687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8" name="Text Box 6"/>
          <p:cNvSpPr txBox="1">
            <a:spLocks noChangeArrowheads="1"/>
          </p:cNvSpPr>
          <p:nvPr/>
        </p:nvSpPr>
        <p:spPr bwMode="auto">
          <a:xfrm>
            <a:off x="609600" y="1417638"/>
            <a:ext cx="6019800" cy="519112"/>
          </a:xfrm>
          <a:prstGeom prst="rect">
            <a:avLst/>
          </a:prstGeom>
          <a:noFill/>
          <a:ln w="9525">
            <a:noFill/>
            <a:miter lim="800000"/>
            <a:headEnd/>
            <a:tailEnd/>
          </a:ln>
          <a:effectLst/>
        </p:spPr>
        <p:txBody>
          <a:bodyPr>
            <a:spAutoFit/>
          </a:bodyPr>
          <a:lstStyle/>
          <a:p>
            <a:pPr>
              <a:spcBef>
                <a:spcPct val="50000"/>
              </a:spcBef>
            </a:pPr>
            <a:r>
              <a:rPr kumimoji="1" lang="en-US" altLang="zh-CN" sz="2800" b="1">
                <a:solidFill>
                  <a:srgbClr val="A50021"/>
                </a:solidFill>
                <a:latin typeface="Times New Roman" pitchFamily="18" charset="0"/>
              </a:rPr>
              <a:t>6.</a:t>
            </a:r>
            <a:r>
              <a:rPr kumimoji="1" lang="en-US" altLang="zh-CN" sz="2400">
                <a:latin typeface="Times New Roman" pitchFamily="18" charset="0"/>
              </a:rPr>
              <a:t> </a:t>
            </a:r>
            <a:r>
              <a:rPr kumimoji="1" lang="zh-CN" altLang="en-US" sz="2800" b="1">
                <a:solidFill>
                  <a:srgbClr val="000000"/>
                </a:solidFill>
                <a:latin typeface="黑体" pitchFamily="49" charset="-122"/>
                <a:ea typeface="黑体" pitchFamily="49" charset="-122"/>
              </a:rPr>
              <a:t>设连续型随机变量</a:t>
            </a:r>
            <a:r>
              <a:rPr kumimoji="1" lang="en-US" altLang="zh-CN" sz="2800" b="1" i="1">
                <a:solidFill>
                  <a:srgbClr val="000000"/>
                </a:solidFill>
                <a:latin typeface="Times New Roman" pitchFamily="18" charset="0"/>
                <a:ea typeface="黑体" pitchFamily="49" charset="-122"/>
              </a:rPr>
              <a:t>X </a:t>
            </a:r>
            <a:r>
              <a:rPr kumimoji="1" lang="zh-CN" altLang="en-US" sz="2800" b="1">
                <a:solidFill>
                  <a:srgbClr val="000000"/>
                </a:solidFill>
                <a:latin typeface="黑体" pitchFamily="49" charset="-122"/>
                <a:ea typeface="黑体" pitchFamily="49" charset="-122"/>
              </a:rPr>
              <a:t>的分布函数为</a:t>
            </a:r>
          </a:p>
        </p:txBody>
      </p:sp>
      <p:graphicFrame>
        <p:nvGraphicFramePr>
          <p:cNvPr id="115719" name="Object 7"/>
          <p:cNvGraphicFramePr>
            <a:graphicFrameLocks noChangeAspect="1"/>
          </p:cNvGraphicFramePr>
          <p:nvPr/>
        </p:nvGraphicFramePr>
        <p:xfrm>
          <a:off x="2268538" y="2124075"/>
          <a:ext cx="3829050" cy="1612900"/>
        </p:xfrm>
        <a:graphic>
          <a:graphicData uri="http://schemas.openxmlformats.org/presentationml/2006/ole">
            <p:oleObj spid="_x0000_s1977346" name="Equation" r:id="rId3" imgW="1612800" imgH="609480" progId="">
              <p:embed/>
            </p:oleObj>
          </a:graphicData>
        </a:graphic>
      </p:graphicFrame>
      <p:sp>
        <p:nvSpPr>
          <p:cNvPr id="115720" name="Text Box 8"/>
          <p:cNvSpPr txBox="1">
            <a:spLocks noChangeArrowheads="1"/>
          </p:cNvSpPr>
          <p:nvPr/>
        </p:nvSpPr>
        <p:spPr bwMode="auto">
          <a:xfrm>
            <a:off x="539750" y="3665538"/>
            <a:ext cx="8305800" cy="592213"/>
          </a:xfrm>
          <a:prstGeom prst="rect">
            <a:avLst/>
          </a:prstGeom>
          <a:noFill/>
          <a:ln w="9525">
            <a:noFill/>
            <a:miter lim="800000"/>
            <a:headEnd/>
            <a:tailEnd/>
          </a:ln>
          <a:effectLst/>
        </p:spPr>
        <p:txBody>
          <a:bodyPr>
            <a:spAutoFit/>
          </a:bodyPr>
          <a:lstStyle/>
          <a:p>
            <a:pPr>
              <a:lnSpc>
                <a:spcPct val="130000"/>
              </a:lnSpc>
              <a:spcBef>
                <a:spcPct val="50000"/>
              </a:spcBef>
            </a:pPr>
            <a:r>
              <a:rPr kumimoji="1" lang="zh-CN" altLang="en-US" sz="2800" b="1" dirty="0">
                <a:solidFill>
                  <a:srgbClr val="000000"/>
                </a:solidFill>
                <a:latin typeface="黑体" pitchFamily="49" charset="-122"/>
                <a:ea typeface="黑体" pitchFamily="49" charset="-122"/>
              </a:rPr>
              <a:t>求</a:t>
            </a:r>
            <a:r>
              <a:rPr kumimoji="1" lang="en-US" altLang="zh-CN" sz="2800" b="1" dirty="0" smtClean="0">
                <a:solidFill>
                  <a:srgbClr val="000000"/>
                </a:solidFill>
                <a:latin typeface="黑体" pitchFamily="49" charset="-122"/>
                <a:ea typeface="黑体" pitchFamily="49" charset="-122"/>
              </a:rPr>
              <a:t>:</a:t>
            </a:r>
            <a:r>
              <a:rPr kumimoji="1" lang="zh-CN" altLang="en-US" sz="2800" b="1" dirty="0" smtClean="0">
                <a:solidFill>
                  <a:srgbClr val="000000"/>
                </a:solidFill>
                <a:latin typeface="黑体" pitchFamily="49" charset="-122"/>
                <a:ea typeface="黑体" pitchFamily="49" charset="-122"/>
                <a:sym typeface="Wingdings" pitchFamily="2" charset="2"/>
              </a:rPr>
              <a:t>系数</a:t>
            </a:r>
            <a:r>
              <a:rPr kumimoji="1" lang="en-US" altLang="zh-CN" sz="2800" b="1" i="1" dirty="0">
                <a:solidFill>
                  <a:srgbClr val="000000"/>
                </a:solidFill>
                <a:latin typeface="Times New Roman" pitchFamily="18" charset="0"/>
                <a:sym typeface="Wingdings" pitchFamily="2" charset="2"/>
              </a:rPr>
              <a:t>A</a:t>
            </a:r>
            <a:r>
              <a:rPr kumimoji="1" lang="zh-CN" altLang="en-US" sz="2800" b="1" dirty="0">
                <a:solidFill>
                  <a:srgbClr val="000000"/>
                </a:solidFill>
                <a:latin typeface="Times New Roman" pitchFamily="18" charset="0"/>
                <a:ea typeface="黑体" pitchFamily="49" charset="-122"/>
                <a:sym typeface="Wingdings" pitchFamily="2" charset="2"/>
              </a:rPr>
              <a:t>与</a:t>
            </a:r>
            <a:r>
              <a:rPr kumimoji="1" lang="en-US" altLang="zh-CN" sz="2800" b="1" i="1" dirty="0" smtClean="0">
                <a:solidFill>
                  <a:srgbClr val="000000"/>
                </a:solidFill>
                <a:latin typeface="Times New Roman" pitchFamily="18" charset="0"/>
                <a:sym typeface="Wingdings" pitchFamily="2" charset="2"/>
              </a:rPr>
              <a:t>B</a:t>
            </a:r>
            <a:endParaRPr kumimoji="1" lang="en-US" altLang="zh-CN" sz="2800" b="1" dirty="0">
              <a:solidFill>
                <a:srgbClr val="000000"/>
              </a:solidFill>
              <a:latin typeface="Times New Roman" pitchFamily="18" charset="0"/>
            </a:endParaRPr>
          </a:p>
        </p:txBody>
      </p:sp>
    </p:spTree>
  </p:cSld>
  <p:clrMapOvr>
    <a:masterClrMapping/>
  </p:clrMapOvr>
  <p:transition spd="slow">
    <p:pull dir="r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57" name="Text Box 21"/>
          <p:cNvSpPr txBox="1">
            <a:spLocks noChangeArrowheads="1"/>
          </p:cNvSpPr>
          <p:nvPr/>
        </p:nvSpPr>
        <p:spPr bwMode="auto">
          <a:xfrm>
            <a:off x="762000" y="765175"/>
            <a:ext cx="1143000" cy="457200"/>
          </a:xfrm>
          <a:prstGeom prst="rect">
            <a:avLst/>
          </a:prstGeom>
          <a:noFill/>
          <a:ln w="9525">
            <a:noFill/>
            <a:miter lim="800000"/>
            <a:headEnd/>
            <a:tailEnd/>
          </a:ln>
          <a:effectLst/>
        </p:spPr>
        <p:txBody>
          <a:bodyPr>
            <a:spAutoFit/>
          </a:bodyPr>
          <a:lstStyle/>
          <a:p>
            <a:pPr>
              <a:spcBef>
                <a:spcPct val="50000"/>
              </a:spcBef>
            </a:pPr>
            <a:r>
              <a:rPr kumimoji="1" lang="zh-CN" altLang="en-US" sz="2400" b="1" dirty="0" smtClean="0">
                <a:solidFill>
                  <a:schemeClr val="tx2"/>
                </a:solidFill>
                <a:latin typeface="Times New Roman" pitchFamily="18" charset="0"/>
              </a:rPr>
              <a:t>由</a:t>
            </a:r>
            <a:endParaRPr kumimoji="1" lang="zh-CN" altLang="en-US" sz="2400" b="1" dirty="0">
              <a:solidFill>
                <a:schemeClr val="tx2"/>
              </a:solidFill>
              <a:latin typeface="Times New Roman" pitchFamily="18" charset="0"/>
            </a:endParaRPr>
          </a:p>
        </p:txBody>
      </p:sp>
      <p:graphicFrame>
        <p:nvGraphicFramePr>
          <p:cNvPr id="116758" name="Object 22"/>
          <p:cNvGraphicFramePr>
            <a:graphicFrameLocks noChangeAspect="1"/>
          </p:cNvGraphicFramePr>
          <p:nvPr/>
        </p:nvGraphicFramePr>
        <p:xfrm>
          <a:off x="1549400" y="841375"/>
          <a:ext cx="1931988" cy="457200"/>
        </p:xfrm>
        <a:graphic>
          <a:graphicData uri="http://schemas.openxmlformats.org/presentationml/2006/ole">
            <p:oleObj spid="_x0000_s1978370" name="Equation" r:id="rId3" imgW="1422360" imgH="279360" progId="Equation.3">
              <p:embed/>
            </p:oleObj>
          </a:graphicData>
        </a:graphic>
      </p:graphicFrame>
      <p:sp>
        <p:nvSpPr>
          <p:cNvPr id="116759" name="Text Box 23"/>
          <p:cNvSpPr txBox="1">
            <a:spLocks noChangeArrowheads="1"/>
          </p:cNvSpPr>
          <p:nvPr/>
        </p:nvSpPr>
        <p:spPr bwMode="auto">
          <a:xfrm>
            <a:off x="3429000" y="765175"/>
            <a:ext cx="1600200" cy="457200"/>
          </a:xfrm>
          <a:prstGeom prst="rect">
            <a:avLst/>
          </a:prstGeom>
          <a:noFill/>
          <a:ln w="9525">
            <a:noFill/>
            <a:miter lim="800000"/>
            <a:headEnd/>
            <a:tailEnd/>
          </a:ln>
          <a:effectLst/>
        </p:spPr>
        <p:txBody>
          <a:bodyPr>
            <a:spAutoFit/>
          </a:bodyPr>
          <a:lstStyle/>
          <a:p>
            <a:pPr>
              <a:spcBef>
                <a:spcPct val="50000"/>
              </a:spcBef>
            </a:pPr>
            <a:r>
              <a:rPr kumimoji="1" lang="en-US" altLang="zh-CN" sz="2400" b="1">
                <a:solidFill>
                  <a:srgbClr val="003399"/>
                </a:solidFill>
                <a:latin typeface="Times New Roman" pitchFamily="18" charset="0"/>
              </a:rPr>
              <a:t>,</a:t>
            </a:r>
            <a:r>
              <a:rPr kumimoji="1" lang="zh-CN" altLang="en-US" sz="2400" b="1">
                <a:solidFill>
                  <a:schemeClr val="tx2"/>
                </a:solidFill>
                <a:latin typeface="Times New Roman" pitchFamily="18" charset="0"/>
              </a:rPr>
              <a:t>得</a:t>
            </a:r>
            <a:r>
              <a:rPr kumimoji="1" lang="en-US" altLang="zh-CN" sz="2400" i="1">
                <a:solidFill>
                  <a:srgbClr val="003399"/>
                </a:solidFill>
                <a:latin typeface="Times New Roman" pitchFamily="18" charset="0"/>
              </a:rPr>
              <a:t>A</a:t>
            </a:r>
            <a:r>
              <a:rPr kumimoji="1" lang="en-US" altLang="zh-CN" sz="2400">
                <a:solidFill>
                  <a:srgbClr val="003399"/>
                </a:solidFill>
                <a:latin typeface="Times New Roman" pitchFamily="18" charset="0"/>
              </a:rPr>
              <a:t>=1</a:t>
            </a:r>
          </a:p>
        </p:txBody>
      </p:sp>
      <p:sp>
        <p:nvSpPr>
          <p:cNvPr id="116760" name="Text Box 24"/>
          <p:cNvSpPr txBox="1">
            <a:spLocks noChangeArrowheads="1"/>
          </p:cNvSpPr>
          <p:nvPr/>
        </p:nvSpPr>
        <p:spPr bwMode="auto">
          <a:xfrm>
            <a:off x="1143000" y="1222375"/>
            <a:ext cx="6858000" cy="457200"/>
          </a:xfrm>
          <a:prstGeom prst="rect">
            <a:avLst/>
          </a:prstGeom>
          <a:noFill/>
          <a:ln w="9525">
            <a:noFill/>
            <a:miter lim="800000"/>
            <a:headEnd/>
            <a:tailEnd/>
          </a:ln>
          <a:effectLst/>
        </p:spPr>
        <p:txBody>
          <a:bodyPr>
            <a:spAutoFit/>
          </a:bodyPr>
          <a:lstStyle/>
          <a:p>
            <a:pPr>
              <a:spcBef>
                <a:spcPct val="50000"/>
              </a:spcBef>
            </a:pPr>
            <a:r>
              <a:rPr kumimoji="1" lang="zh-CN" altLang="en-US" sz="2400" b="1" dirty="0">
                <a:solidFill>
                  <a:schemeClr val="tx2"/>
                </a:solidFill>
                <a:latin typeface="Times New Roman" pitchFamily="18" charset="0"/>
              </a:rPr>
              <a:t>又因为</a:t>
            </a:r>
            <a:r>
              <a:rPr kumimoji="1" lang="en-US" altLang="zh-CN" sz="2400" b="1" i="1" dirty="0">
                <a:solidFill>
                  <a:schemeClr val="tx2"/>
                </a:solidFill>
                <a:latin typeface="Times New Roman" pitchFamily="18" charset="0"/>
              </a:rPr>
              <a:t>X</a:t>
            </a:r>
            <a:r>
              <a:rPr kumimoji="1" lang="zh-CN" altLang="en-US" sz="2400" b="1" dirty="0">
                <a:solidFill>
                  <a:schemeClr val="tx2"/>
                </a:solidFill>
                <a:latin typeface="Times New Roman" pitchFamily="18" charset="0"/>
              </a:rPr>
              <a:t>是连续型随机变量</a:t>
            </a:r>
            <a:r>
              <a:rPr kumimoji="1" lang="en-US" altLang="zh-CN" sz="2400" b="1" dirty="0">
                <a:solidFill>
                  <a:schemeClr val="tx2"/>
                </a:solidFill>
                <a:latin typeface="Times New Roman" pitchFamily="18" charset="0"/>
              </a:rPr>
              <a:t>,</a:t>
            </a:r>
            <a:r>
              <a:rPr kumimoji="1" lang="zh-CN" altLang="en-US" sz="2400" b="1" dirty="0">
                <a:solidFill>
                  <a:schemeClr val="tx2"/>
                </a:solidFill>
                <a:latin typeface="Times New Roman" pitchFamily="18" charset="0"/>
              </a:rPr>
              <a:t>所以</a:t>
            </a:r>
            <a:r>
              <a:rPr kumimoji="1" lang="en-US" altLang="zh-CN" sz="2400" b="1" i="1" dirty="0">
                <a:solidFill>
                  <a:schemeClr val="tx2"/>
                </a:solidFill>
                <a:latin typeface="Times New Roman" pitchFamily="18" charset="0"/>
              </a:rPr>
              <a:t>F</a:t>
            </a:r>
            <a:r>
              <a:rPr kumimoji="1" lang="en-US" altLang="zh-CN" sz="2400" b="1" dirty="0">
                <a:solidFill>
                  <a:schemeClr val="tx2"/>
                </a:solidFill>
                <a:latin typeface="Times New Roman" pitchFamily="18" charset="0"/>
              </a:rPr>
              <a:t>(</a:t>
            </a:r>
            <a:r>
              <a:rPr kumimoji="1" lang="en-US" altLang="zh-CN" sz="2400" b="1" i="1" dirty="0">
                <a:solidFill>
                  <a:schemeClr val="tx2"/>
                </a:solidFill>
                <a:latin typeface="Times New Roman" pitchFamily="18" charset="0"/>
              </a:rPr>
              <a:t>x</a:t>
            </a:r>
            <a:r>
              <a:rPr kumimoji="1" lang="en-US" altLang="zh-CN" sz="2400" b="1" dirty="0">
                <a:solidFill>
                  <a:schemeClr val="tx2"/>
                </a:solidFill>
                <a:latin typeface="Times New Roman" pitchFamily="18" charset="0"/>
              </a:rPr>
              <a:t>)</a:t>
            </a:r>
            <a:r>
              <a:rPr kumimoji="1" lang="zh-CN" altLang="en-US" sz="2400" b="1" dirty="0">
                <a:solidFill>
                  <a:schemeClr val="tx2"/>
                </a:solidFill>
                <a:latin typeface="Times New Roman" pitchFamily="18" charset="0"/>
              </a:rPr>
              <a:t>处处连续</a:t>
            </a:r>
            <a:r>
              <a:rPr kumimoji="1" lang="en-US" altLang="zh-CN" sz="2400" b="1" dirty="0">
                <a:solidFill>
                  <a:schemeClr val="tx2"/>
                </a:solidFill>
                <a:latin typeface="Times New Roman" pitchFamily="18" charset="0"/>
              </a:rPr>
              <a:t>,</a:t>
            </a:r>
            <a:r>
              <a:rPr kumimoji="1" lang="zh-CN" altLang="en-US" sz="2400" b="1" dirty="0">
                <a:solidFill>
                  <a:schemeClr val="tx2"/>
                </a:solidFill>
                <a:latin typeface="Times New Roman" pitchFamily="18" charset="0"/>
              </a:rPr>
              <a:t>故</a:t>
            </a:r>
          </a:p>
        </p:txBody>
      </p:sp>
      <p:sp>
        <p:nvSpPr>
          <p:cNvPr id="116761" name="Text Box 25"/>
          <p:cNvSpPr txBox="1">
            <a:spLocks noChangeArrowheads="1"/>
          </p:cNvSpPr>
          <p:nvPr/>
        </p:nvSpPr>
        <p:spPr bwMode="auto">
          <a:xfrm>
            <a:off x="1143000" y="1679575"/>
            <a:ext cx="6705600" cy="457200"/>
          </a:xfrm>
          <a:prstGeom prst="rect">
            <a:avLst/>
          </a:prstGeom>
          <a:noFill/>
          <a:ln w="9525">
            <a:noFill/>
            <a:miter lim="800000"/>
            <a:headEnd/>
            <a:tailEnd/>
          </a:ln>
          <a:effectLst/>
        </p:spPr>
        <p:txBody>
          <a:bodyPr>
            <a:spAutoFit/>
          </a:bodyPr>
          <a:lstStyle/>
          <a:p>
            <a:pPr>
              <a:spcBef>
                <a:spcPct val="50000"/>
              </a:spcBef>
            </a:pPr>
            <a:r>
              <a:rPr kumimoji="1" lang="zh-CN" altLang="en-US" sz="2400" b="1" dirty="0">
                <a:solidFill>
                  <a:schemeClr val="tx2"/>
                </a:solidFill>
                <a:latin typeface="Times New Roman" pitchFamily="18" charset="0"/>
              </a:rPr>
              <a:t>有</a:t>
            </a:r>
            <a:r>
              <a:rPr kumimoji="1" lang="en-US" altLang="zh-CN" sz="2400" b="1" i="1" dirty="0">
                <a:solidFill>
                  <a:srgbClr val="FF0000"/>
                </a:solidFill>
                <a:latin typeface="Times New Roman" pitchFamily="18" charset="0"/>
              </a:rPr>
              <a:t>F</a:t>
            </a:r>
            <a:r>
              <a:rPr kumimoji="1" lang="en-US" altLang="zh-CN" sz="2400" b="1" dirty="0">
                <a:solidFill>
                  <a:srgbClr val="FF0000"/>
                </a:solidFill>
                <a:latin typeface="Times New Roman" pitchFamily="18" charset="0"/>
              </a:rPr>
              <a:t>(0-0)=</a:t>
            </a:r>
            <a:r>
              <a:rPr kumimoji="1" lang="en-US" altLang="zh-CN" sz="2400" b="1" i="1" dirty="0">
                <a:solidFill>
                  <a:srgbClr val="FF0000"/>
                </a:solidFill>
                <a:latin typeface="Times New Roman" pitchFamily="18" charset="0"/>
              </a:rPr>
              <a:t>F</a:t>
            </a:r>
            <a:r>
              <a:rPr kumimoji="1" lang="en-US" altLang="zh-CN" sz="2400" b="1" dirty="0">
                <a:solidFill>
                  <a:srgbClr val="FF0000"/>
                </a:solidFill>
                <a:latin typeface="Times New Roman" pitchFamily="18" charset="0"/>
              </a:rPr>
              <a:t>(0),</a:t>
            </a:r>
            <a:r>
              <a:rPr kumimoji="1" lang="zh-CN" altLang="en-US" sz="2400" b="1" dirty="0">
                <a:solidFill>
                  <a:schemeClr val="tx2"/>
                </a:solidFill>
                <a:latin typeface="Times New Roman" pitchFamily="18" charset="0"/>
              </a:rPr>
              <a:t>即</a:t>
            </a:r>
            <a:r>
              <a:rPr kumimoji="1" lang="en-US" altLang="zh-CN" sz="2400" b="1" i="1" dirty="0">
                <a:solidFill>
                  <a:srgbClr val="FF0000"/>
                </a:solidFill>
                <a:latin typeface="Times New Roman" pitchFamily="18" charset="0"/>
              </a:rPr>
              <a:t>A</a:t>
            </a:r>
            <a:r>
              <a:rPr kumimoji="1" lang="en-US" altLang="zh-CN" sz="2400" b="1" dirty="0">
                <a:solidFill>
                  <a:srgbClr val="FF0000"/>
                </a:solidFill>
                <a:latin typeface="Times New Roman" pitchFamily="18" charset="0"/>
              </a:rPr>
              <a:t>+</a:t>
            </a:r>
            <a:r>
              <a:rPr kumimoji="1" lang="en-US" altLang="zh-CN" sz="2400" b="1" i="1" dirty="0">
                <a:solidFill>
                  <a:srgbClr val="FF0000"/>
                </a:solidFill>
                <a:latin typeface="Times New Roman" pitchFamily="18" charset="0"/>
              </a:rPr>
              <a:t>B</a:t>
            </a:r>
            <a:r>
              <a:rPr kumimoji="1" lang="en-US" altLang="zh-CN" sz="2400" b="1" dirty="0">
                <a:solidFill>
                  <a:srgbClr val="FF0000"/>
                </a:solidFill>
                <a:latin typeface="Times New Roman" pitchFamily="18" charset="0"/>
              </a:rPr>
              <a:t>=0, </a:t>
            </a:r>
            <a:r>
              <a:rPr kumimoji="1" lang="zh-CN" altLang="en-US" sz="2400" b="1" dirty="0">
                <a:solidFill>
                  <a:srgbClr val="003399"/>
                </a:solidFill>
                <a:latin typeface="Times New Roman" pitchFamily="18" charset="0"/>
              </a:rPr>
              <a:t>所以</a:t>
            </a:r>
            <a:r>
              <a:rPr kumimoji="1" lang="en-US" altLang="zh-CN" sz="2400" b="1" i="1" dirty="0">
                <a:solidFill>
                  <a:srgbClr val="003399"/>
                </a:solidFill>
                <a:latin typeface="Times New Roman" pitchFamily="18" charset="0"/>
              </a:rPr>
              <a:t>B</a:t>
            </a:r>
            <a:r>
              <a:rPr kumimoji="1" lang="en-US" altLang="zh-CN" sz="2400" b="1" dirty="0">
                <a:solidFill>
                  <a:srgbClr val="003399"/>
                </a:solidFill>
                <a:latin typeface="Times New Roman" pitchFamily="18" charset="0"/>
              </a:rPr>
              <a:t>=</a:t>
            </a:r>
            <a:r>
              <a:rPr kumimoji="1" lang="en-US" altLang="zh-CN" sz="2400" b="1" i="1" dirty="0">
                <a:solidFill>
                  <a:srgbClr val="003399"/>
                </a:solidFill>
                <a:latin typeface="Times New Roman" pitchFamily="18" charset="0"/>
              </a:rPr>
              <a:t>-A</a:t>
            </a:r>
            <a:r>
              <a:rPr kumimoji="1" lang="en-US" altLang="zh-CN" sz="2400" b="1" dirty="0">
                <a:solidFill>
                  <a:srgbClr val="003399"/>
                </a:solidFill>
                <a:latin typeface="Times New Roman" pitchFamily="18" charset="0"/>
              </a:rPr>
              <a:t>= -1</a:t>
            </a:r>
          </a:p>
        </p:txBody>
      </p:sp>
      <p:sp>
        <p:nvSpPr>
          <p:cNvPr id="116762" name="Text Box 26"/>
          <p:cNvSpPr txBox="1">
            <a:spLocks noChangeArrowheads="1"/>
          </p:cNvSpPr>
          <p:nvPr/>
        </p:nvSpPr>
        <p:spPr bwMode="auto">
          <a:xfrm>
            <a:off x="1219200" y="2441575"/>
            <a:ext cx="1066800" cy="457200"/>
          </a:xfrm>
          <a:prstGeom prst="rect">
            <a:avLst/>
          </a:prstGeom>
          <a:noFill/>
          <a:ln w="9525">
            <a:noFill/>
            <a:miter lim="800000"/>
            <a:headEnd/>
            <a:tailEnd/>
          </a:ln>
          <a:effectLst/>
        </p:spPr>
        <p:txBody>
          <a:bodyPr>
            <a:spAutoFit/>
          </a:bodyPr>
          <a:lstStyle/>
          <a:p>
            <a:pPr>
              <a:spcBef>
                <a:spcPct val="50000"/>
              </a:spcBef>
            </a:pPr>
            <a:r>
              <a:rPr kumimoji="1" lang="zh-CN" altLang="en-US" sz="2400" b="1">
                <a:solidFill>
                  <a:schemeClr val="tx2"/>
                </a:solidFill>
                <a:latin typeface="Times New Roman" pitchFamily="18" charset="0"/>
              </a:rPr>
              <a:t>于是</a:t>
            </a:r>
          </a:p>
        </p:txBody>
      </p:sp>
      <p:graphicFrame>
        <p:nvGraphicFramePr>
          <p:cNvPr id="116763" name="Object 27"/>
          <p:cNvGraphicFramePr>
            <a:graphicFrameLocks noChangeAspect="1"/>
          </p:cNvGraphicFramePr>
          <p:nvPr/>
        </p:nvGraphicFramePr>
        <p:xfrm>
          <a:off x="2133600" y="2136775"/>
          <a:ext cx="2209800" cy="1233488"/>
        </p:xfrm>
        <a:graphic>
          <a:graphicData uri="http://schemas.openxmlformats.org/presentationml/2006/ole">
            <p:oleObj spid="_x0000_s1978371" name="Equation" r:id="rId4" imgW="1549080" imgH="609480" progId="Equation.3">
              <p:embed/>
            </p:oleObj>
          </a:graphicData>
        </a:graphic>
      </p:graphicFrame>
      <p:sp>
        <p:nvSpPr>
          <p:cNvPr id="116764" name="Rectangle 28"/>
          <p:cNvSpPr>
            <a:spLocks noChangeArrowheads="1"/>
          </p:cNvSpPr>
          <p:nvPr/>
        </p:nvSpPr>
        <p:spPr bwMode="auto">
          <a:xfrm>
            <a:off x="6400800" y="1679575"/>
            <a:ext cx="1954213" cy="457200"/>
          </a:xfrm>
          <a:prstGeom prst="rect">
            <a:avLst/>
          </a:prstGeom>
          <a:noFill/>
          <a:ln w="9525">
            <a:noFill/>
            <a:miter lim="800000"/>
            <a:headEnd/>
            <a:tailEnd/>
          </a:ln>
          <a:effectLst/>
        </p:spPr>
        <p:txBody>
          <a:bodyPr wrap="none">
            <a:spAutoFit/>
          </a:bodyPr>
          <a:lstStyle/>
          <a:p>
            <a:pPr algn="ctr"/>
            <a:r>
              <a:rPr kumimoji="1" lang="zh-CN" altLang="en-US" sz="2400" b="1">
                <a:solidFill>
                  <a:schemeClr val="tx2"/>
                </a:solidFill>
                <a:latin typeface="Times New Roman" pitchFamily="18" charset="0"/>
              </a:rPr>
              <a:t>故</a:t>
            </a:r>
            <a:r>
              <a:rPr kumimoji="1" lang="en-US" altLang="zh-CN" sz="2400" b="1" i="1">
                <a:solidFill>
                  <a:srgbClr val="0033CC"/>
                </a:solidFill>
                <a:latin typeface="Times New Roman" pitchFamily="18" charset="0"/>
              </a:rPr>
              <a:t>A</a:t>
            </a:r>
            <a:r>
              <a:rPr kumimoji="1" lang="en-US" altLang="zh-CN" sz="2400" b="1">
                <a:solidFill>
                  <a:srgbClr val="0033CC"/>
                </a:solidFill>
                <a:latin typeface="Times New Roman" pitchFamily="18" charset="0"/>
              </a:rPr>
              <a:t>=1,</a:t>
            </a:r>
            <a:r>
              <a:rPr kumimoji="1" lang="en-US" altLang="zh-CN" sz="2400" b="1" i="1">
                <a:solidFill>
                  <a:srgbClr val="0033CC"/>
                </a:solidFill>
                <a:latin typeface="Times New Roman" pitchFamily="18" charset="0"/>
              </a:rPr>
              <a:t>B</a:t>
            </a:r>
            <a:r>
              <a:rPr kumimoji="1" lang="en-US" altLang="zh-CN" sz="2400" b="1">
                <a:solidFill>
                  <a:srgbClr val="0033CC"/>
                </a:solidFill>
                <a:latin typeface="Times New Roman" pitchFamily="18" charset="0"/>
              </a:rPr>
              <a:t>= -1</a:t>
            </a:r>
            <a:r>
              <a:rPr kumimoji="1" lang="en-US" altLang="zh-CN" sz="2400" b="1">
                <a:solidFill>
                  <a:srgbClr val="FF0000"/>
                </a:solidFill>
                <a:latin typeface="Times New Roman" pitchFamily="18" charset="0"/>
              </a:rPr>
              <a:t> </a:t>
            </a:r>
            <a:r>
              <a:rPr kumimoji="1" lang="en-US" altLang="zh-CN" sz="2400" b="1">
                <a:solidFill>
                  <a:schemeClr val="tx2"/>
                </a:solidFill>
                <a:latin typeface="Times New Roman" pitchFamily="18" charset="0"/>
              </a:rPr>
              <a:t>.</a:t>
            </a:r>
          </a:p>
        </p:txBody>
      </p:sp>
      <p:sp>
        <p:nvSpPr>
          <p:cNvPr id="116765" name="Oval 29"/>
          <p:cNvSpPr>
            <a:spLocks noChangeArrowheads="1"/>
          </p:cNvSpPr>
          <p:nvPr/>
        </p:nvSpPr>
        <p:spPr bwMode="auto">
          <a:xfrm>
            <a:off x="8388350" y="6237288"/>
            <a:ext cx="287338" cy="287337"/>
          </a:xfrm>
          <a:prstGeom prst="ellipse">
            <a:avLst/>
          </a:prstGeom>
          <a:solidFill>
            <a:srgbClr val="FF0000"/>
          </a:solidFill>
          <a:ln w="9525">
            <a:solidFill>
              <a:schemeClr val="tx1"/>
            </a:solidFill>
            <a:miter lim="800000"/>
            <a:headEnd/>
            <a:tailEnd/>
          </a:ln>
          <a:effectLst/>
        </p:spPr>
        <p:txBody>
          <a:bodyPr wrap="none" anchor="ctr"/>
          <a:lstStyle/>
          <a:p>
            <a:endParaRPr lang="zh-CN" altLang="en-US"/>
          </a:p>
        </p:txBody>
      </p:sp>
    </p:spTree>
  </p:cSld>
  <p:clrMapOvr>
    <a:masterClrMapping/>
  </p:clrMapOvr>
  <p:transition spd="slow">
    <p:pull dir="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6" name="Text Box 4"/>
          <p:cNvSpPr txBox="1">
            <a:spLocks noChangeArrowheads="1"/>
          </p:cNvSpPr>
          <p:nvPr/>
        </p:nvSpPr>
        <p:spPr bwMode="auto">
          <a:xfrm>
            <a:off x="1042988" y="692150"/>
            <a:ext cx="5670550" cy="750888"/>
          </a:xfrm>
          <a:prstGeom prst="rect">
            <a:avLst/>
          </a:prstGeom>
          <a:noFill/>
          <a:ln w="9525">
            <a:noFill/>
            <a:miter lim="800000"/>
            <a:headEnd/>
            <a:tailEnd/>
          </a:ln>
          <a:effectLst/>
        </p:spPr>
        <p:txBody>
          <a:bodyPr wrap="none">
            <a:spAutoFit/>
          </a:bodyPr>
          <a:lstStyle/>
          <a:p>
            <a:pPr>
              <a:lnSpc>
                <a:spcPct val="120000"/>
              </a:lnSpc>
            </a:pPr>
            <a:r>
              <a:rPr lang="zh-CN" altLang="en-US" sz="3600" b="1">
                <a:latin typeface="楷体_GB2312" pitchFamily="49" charset="-122"/>
                <a:ea typeface="楷体_GB2312" pitchFamily="49" charset="-122"/>
              </a:rPr>
              <a:t>离散型随机变量的分布函数</a:t>
            </a:r>
          </a:p>
        </p:txBody>
      </p:sp>
      <p:sp>
        <p:nvSpPr>
          <p:cNvPr id="1119237" name="Text Box 5"/>
          <p:cNvSpPr txBox="1">
            <a:spLocks noChangeArrowheads="1"/>
          </p:cNvSpPr>
          <p:nvPr/>
        </p:nvSpPr>
        <p:spPr bwMode="auto">
          <a:xfrm>
            <a:off x="1547813" y="1557338"/>
            <a:ext cx="5840412" cy="676275"/>
          </a:xfrm>
          <a:prstGeom prst="rect">
            <a:avLst/>
          </a:prstGeom>
          <a:noFill/>
          <a:ln w="9525">
            <a:noFill/>
            <a:miter lim="800000"/>
            <a:headEnd/>
            <a:tailEnd/>
          </a:ln>
          <a:effectLst/>
        </p:spPr>
        <p:txBody>
          <a:bodyPr wrap="none">
            <a:spAutoFit/>
          </a:bodyPr>
          <a:lstStyle/>
          <a:p>
            <a:pPr>
              <a:lnSpc>
                <a:spcPct val="120000"/>
              </a:lnSpc>
            </a:pPr>
            <a:r>
              <a:rPr lang="zh-CN" altLang="en-US" sz="3200" b="1">
                <a:latin typeface="楷体_GB2312" pitchFamily="49" charset="-122"/>
                <a:ea typeface="楷体_GB2312" pitchFamily="49" charset="-122"/>
              </a:rPr>
              <a:t>设离散型随机变量</a:t>
            </a:r>
            <a:r>
              <a:rPr lang="en-US" altLang="zh-CN" sz="3200" b="1" i="1">
                <a:ea typeface="楷体_GB2312" pitchFamily="49" charset="-122"/>
              </a:rPr>
              <a:t>X</a:t>
            </a:r>
            <a:r>
              <a:rPr lang="en-US" altLang="zh-CN" sz="3200" b="1">
                <a:ea typeface="楷体_GB2312" pitchFamily="49" charset="-122"/>
              </a:rPr>
              <a:t> </a:t>
            </a:r>
            <a:r>
              <a:rPr lang="zh-CN" altLang="en-US" sz="3200" b="1">
                <a:latin typeface="楷体_GB2312" pitchFamily="49" charset="-122"/>
                <a:ea typeface="楷体_GB2312" pitchFamily="49" charset="-122"/>
              </a:rPr>
              <a:t>的分布律是</a:t>
            </a:r>
          </a:p>
        </p:txBody>
      </p:sp>
      <p:grpSp>
        <p:nvGrpSpPr>
          <p:cNvPr id="1119238" name="Group 6"/>
          <p:cNvGrpSpPr>
            <a:grpSpLocks/>
          </p:cNvGrpSpPr>
          <p:nvPr/>
        </p:nvGrpSpPr>
        <p:grpSpPr bwMode="auto">
          <a:xfrm>
            <a:off x="1922463" y="2319338"/>
            <a:ext cx="5334000" cy="571500"/>
            <a:chOff x="1056" y="1345"/>
            <a:chExt cx="3360" cy="360"/>
          </a:xfrm>
        </p:grpSpPr>
        <p:graphicFrame>
          <p:nvGraphicFramePr>
            <p:cNvPr id="1119239" name="Object 7"/>
            <p:cNvGraphicFramePr>
              <a:graphicFrameLocks noChangeAspect="1"/>
            </p:cNvGraphicFramePr>
            <p:nvPr/>
          </p:nvGraphicFramePr>
          <p:xfrm>
            <a:off x="1056" y="1345"/>
            <a:ext cx="1912" cy="360"/>
          </p:xfrm>
          <a:graphic>
            <a:graphicData uri="http://schemas.openxmlformats.org/presentationml/2006/ole">
              <p:oleObj spid="_x0000_s1119239" name="Equation" r:id="rId4" imgW="1015920" imgH="228600" progId="Equation.3">
                <p:embed/>
              </p:oleObj>
            </a:graphicData>
          </a:graphic>
        </p:graphicFrame>
        <p:graphicFrame>
          <p:nvGraphicFramePr>
            <p:cNvPr id="1119240" name="Object 8"/>
            <p:cNvGraphicFramePr>
              <a:graphicFrameLocks noChangeAspect="1"/>
            </p:cNvGraphicFramePr>
            <p:nvPr/>
          </p:nvGraphicFramePr>
          <p:xfrm>
            <a:off x="3264" y="1368"/>
            <a:ext cx="1152" cy="335"/>
          </p:xfrm>
          <a:graphic>
            <a:graphicData uri="http://schemas.openxmlformats.org/presentationml/2006/ole">
              <p:oleObj spid="_x0000_s1119240" name="Equation" r:id="rId5" imgW="698400" imgH="203040" progId="Equation.3">
                <p:embed/>
              </p:oleObj>
            </a:graphicData>
          </a:graphic>
        </p:graphicFrame>
      </p:grpSp>
      <p:grpSp>
        <p:nvGrpSpPr>
          <p:cNvPr id="1119241" name="Group 9"/>
          <p:cNvGrpSpPr>
            <a:grpSpLocks/>
          </p:cNvGrpSpPr>
          <p:nvPr/>
        </p:nvGrpSpPr>
        <p:grpSpPr bwMode="auto">
          <a:xfrm>
            <a:off x="1722438" y="2886075"/>
            <a:ext cx="4297362" cy="1042988"/>
            <a:chOff x="960" y="1632"/>
            <a:chExt cx="2707" cy="657"/>
          </a:xfrm>
        </p:grpSpPr>
        <p:sp>
          <p:nvSpPr>
            <p:cNvPr id="1119242" name="Text Box 10"/>
            <p:cNvSpPr txBox="1">
              <a:spLocks noChangeArrowheads="1"/>
            </p:cNvSpPr>
            <p:nvPr/>
          </p:nvSpPr>
          <p:spPr bwMode="auto">
            <a:xfrm>
              <a:off x="960" y="1632"/>
              <a:ext cx="1872" cy="426"/>
            </a:xfrm>
            <a:prstGeom prst="rect">
              <a:avLst/>
            </a:prstGeom>
            <a:noFill/>
            <a:ln w="9525">
              <a:noFill/>
              <a:miter lim="800000"/>
              <a:headEnd/>
              <a:tailEnd/>
            </a:ln>
            <a:effectLst/>
          </p:spPr>
          <p:txBody>
            <a:bodyPr wrap="none">
              <a:spAutoFit/>
            </a:bodyPr>
            <a:lstStyle/>
            <a:p>
              <a:pPr>
                <a:lnSpc>
                  <a:spcPct val="120000"/>
                </a:lnSpc>
              </a:pPr>
              <a:r>
                <a:rPr lang="zh-CN" altLang="en-US" sz="3200" b="1">
                  <a:latin typeface="楷体_GB2312" pitchFamily="49" charset="-122"/>
                  <a:ea typeface="楷体_GB2312" pitchFamily="49" charset="-122"/>
                </a:rPr>
                <a:t>则</a:t>
              </a:r>
              <a:r>
                <a:rPr lang="zh-CN" altLang="en-US" sz="3200" b="1">
                  <a:latin typeface="华文楷体" pitchFamily="2" charset="-122"/>
                  <a:ea typeface="华文楷体" pitchFamily="2" charset="-122"/>
                </a:rPr>
                <a:t>                    </a:t>
              </a:r>
            </a:p>
          </p:txBody>
        </p:sp>
        <p:graphicFrame>
          <p:nvGraphicFramePr>
            <p:cNvPr id="1119243" name="Object 11"/>
            <p:cNvGraphicFramePr>
              <a:graphicFrameLocks noChangeAspect="1"/>
            </p:cNvGraphicFramePr>
            <p:nvPr/>
          </p:nvGraphicFramePr>
          <p:xfrm>
            <a:off x="1355" y="1713"/>
            <a:ext cx="2312" cy="576"/>
          </p:xfrm>
          <a:graphic>
            <a:graphicData uri="http://schemas.openxmlformats.org/presentationml/2006/ole">
              <p:oleObj spid="_x0000_s1119243" name="Equation" r:id="rId6" imgW="1549080" imgH="368280" progId="Equation.3">
                <p:embed/>
              </p:oleObj>
            </a:graphicData>
          </a:graphic>
        </p:graphicFrame>
      </p:grpSp>
      <p:grpSp>
        <p:nvGrpSpPr>
          <p:cNvPr id="1119245" name="Group 13"/>
          <p:cNvGrpSpPr>
            <a:grpSpLocks/>
          </p:cNvGrpSpPr>
          <p:nvPr/>
        </p:nvGrpSpPr>
        <p:grpSpPr bwMode="auto">
          <a:xfrm>
            <a:off x="838200" y="4286256"/>
            <a:ext cx="8305800" cy="1504950"/>
            <a:chOff x="288" y="2136"/>
            <a:chExt cx="5232" cy="948"/>
          </a:xfrm>
        </p:grpSpPr>
        <p:sp>
          <p:nvSpPr>
            <p:cNvPr id="1119246" name="Text Box 14"/>
            <p:cNvSpPr txBox="1">
              <a:spLocks noChangeArrowheads="1"/>
            </p:cNvSpPr>
            <p:nvPr/>
          </p:nvSpPr>
          <p:spPr bwMode="auto">
            <a:xfrm>
              <a:off x="288" y="2136"/>
              <a:ext cx="5232" cy="488"/>
            </a:xfrm>
            <a:prstGeom prst="rect">
              <a:avLst/>
            </a:prstGeom>
            <a:noFill/>
            <a:ln w="9525">
              <a:noFill/>
              <a:miter lim="800000"/>
              <a:headEnd/>
              <a:tailEnd/>
            </a:ln>
            <a:effectLst/>
          </p:spPr>
          <p:txBody>
            <a:bodyPr>
              <a:spAutoFit/>
            </a:bodyPr>
            <a:lstStyle/>
            <a:p>
              <a:pPr>
                <a:lnSpc>
                  <a:spcPct val="140000"/>
                </a:lnSpc>
                <a:spcBef>
                  <a:spcPct val="5000"/>
                </a:spcBef>
                <a:spcAft>
                  <a:spcPct val="5000"/>
                </a:spcAft>
              </a:pPr>
              <a:r>
                <a:rPr lang="zh-CN" altLang="en-US" sz="3200" b="1">
                  <a:latin typeface="楷体_GB2312" pitchFamily="49" charset="-122"/>
                  <a:ea typeface="楷体_GB2312" pitchFamily="49" charset="-122"/>
                </a:rPr>
                <a:t>           是</a:t>
              </a:r>
              <a:r>
                <a:rPr lang="en-US" altLang="zh-CN" sz="3200" b="1" i="1">
                  <a:ea typeface="楷体_GB2312" pitchFamily="49" charset="-122"/>
                </a:rPr>
                <a:t>X</a:t>
              </a:r>
              <a:r>
                <a:rPr lang="en-US" altLang="zh-CN" sz="3200" b="1">
                  <a:ea typeface="楷体_GB2312" pitchFamily="49" charset="-122"/>
                </a:rPr>
                <a:t> </a:t>
              </a:r>
              <a:r>
                <a:rPr lang="zh-CN" altLang="en-US" sz="3200" b="1">
                  <a:latin typeface="楷体_GB2312" pitchFamily="49" charset="-122"/>
                  <a:ea typeface="楷体_GB2312" pitchFamily="49" charset="-122"/>
                </a:rPr>
                <a:t>取    的诸值 </a:t>
              </a:r>
              <a:r>
                <a:rPr lang="zh-CN" altLang="en-US" sz="3200" b="1" i="1">
                  <a:latin typeface="楷体_GB2312" pitchFamily="49" charset="-122"/>
                  <a:ea typeface="楷体_GB2312" pitchFamily="49" charset="-122"/>
                </a:rPr>
                <a:t> </a:t>
              </a:r>
              <a:r>
                <a:rPr lang="zh-CN" altLang="en-US" sz="3200" b="1">
                  <a:latin typeface="楷体_GB2312" pitchFamily="49" charset="-122"/>
                  <a:ea typeface="楷体_GB2312" pitchFamily="49" charset="-122"/>
                </a:rPr>
                <a:t>的概率之和</a:t>
              </a:r>
              <a:r>
                <a:rPr lang="en-US" altLang="zh-CN" sz="3200" b="1">
                  <a:latin typeface="楷体_GB2312" pitchFamily="49" charset="-122"/>
                  <a:ea typeface="楷体_GB2312" pitchFamily="49" charset="-122"/>
                </a:rPr>
                <a:t>.</a:t>
              </a:r>
            </a:p>
          </p:txBody>
        </p:sp>
        <p:graphicFrame>
          <p:nvGraphicFramePr>
            <p:cNvPr id="1119247" name="Object 15"/>
            <p:cNvGraphicFramePr>
              <a:graphicFrameLocks noChangeAspect="1"/>
            </p:cNvGraphicFramePr>
            <p:nvPr/>
          </p:nvGraphicFramePr>
          <p:xfrm>
            <a:off x="2494" y="2256"/>
            <a:ext cx="482" cy="306"/>
          </p:xfrm>
          <a:graphic>
            <a:graphicData uri="http://schemas.openxmlformats.org/presentationml/2006/ole">
              <p:oleObj spid="_x0000_s1119247" name="Equation" r:id="rId7" imgW="241200" imgH="164880" progId="Equation.3">
                <p:embed/>
              </p:oleObj>
            </a:graphicData>
          </a:graphic>
        </p:graphicFrame>
        <p:graphicFrame>
          <p:nvGraphicFramePr>
            <p:cNvPr id="1119248" name="Object 16"/>
            <p:cNvGraphicFramePr>
              <a:graphicFrameLocks noChangeAspect="1"/>
            </p:cNvGraphicFramePr>
            <p:nvPr/>
          </p:nvGraphicFramePr>
          <p:xfrm>
            <a:off x="3765" y="2208"/>
            <a:ext cx="328" cy="422"/>
          </p:xfrm>
          <a:graphic>
            <a:graphicData uri="http://schemas.openxmlformats.org/presentationml/2006/ole">
              <p:oleObj spid="_x0000_s1119248" name="Equation" r:id="rId8" imgW="177480" imgH="228600" progId="Equation.3">
                <p:embed/>
              </p:oleObj>
            </a:graphicData>
          </a:graphic>
        </p:graphicFrame>
        <p:graphicFrame>
          <p:nvGraphicFramePr>
            <p:cNvPr id="1119249" name="Object 17"/>
            <p:cNvGraphicFramePr>
              <a:graphicFrameLocks noChangeAspect="1"/>
            </p:cNvGraphicFramePr>
            <p:nvPr/>
          </p:nvGraphicFramePr>
          <p:xfrm>
            <a:off x="1211" y="2289"/>
            <a:ext cx="528" cy="336"/>
          </p:xfrm>
          <a:graphic>
            <a:graphicData uri="http://schemas.openxmlformats.org/presentationml/2006/ole">
              <p:oleObj spid="_x0000_s1119249" name="Equation" r:id="rId9" imgW="342720" imgH="203040" progId="Equation.3">
                <p:embed/>
              </p:oleObj>
            </a:graphicData>
          </a:graphic>
        </p:graphicFrame>
        <p:graphicFrame>
          <p:nvGraphicFramePr>
            <p:cNvPr id="1119250" name="Object 18"/>
            <p:cNvGraphicFramePr>
              <a:graphicFrameLocks noChangeAspect="1"/>
            </p:cNvGraphicFramePr>
            <p:nvPr/>
          </p:nvGraphicFramePr>
          <p:xfrm>
            <a:off x="1290" y="2726"/>
            <a:ext cx="189" cy="358"/>
          </p:xfrm>
          <a:graphic>
            <a:graphicData uri="http://schemas.openxmlformats.org/presentationml/2006/ole">
              <p:oleObj spid="_x0000_s1119250" name="Equation" r:id="rId10" imgW="114120" imgH="21564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19236"/>
                                        </p:tgtEl>
                                        <p:attrNameLst>
                                          <p:attrName>style.visibility</p:attrName>
                                        </p:attrNameLst>
                                      </p:cBhvr>
                                      <p:to>
                                        <p:strVal val="visible"/>
                                      </p:to>
                                    </p:set>
                                    <p:anim calcmode="lin" valueType="num">
                                      <p:cBhvr additive="base">
                                        <p:cTn id="7" dur="500" fill="hold"/>
                                        <p:tgtEl>
                                          <p:spTgt spid="1119236"/>
                                        </p:tgtEl>
                                        <p:attrNameLst>
                                          <p:attrName>ppt_x</p:attrName>
                                        </p:attrNameLst>
                                      </p:cBhvr>
                                      <p:tavLst>
                                        <p:tav tm="0">
                                          <p:val>
                                            <p:strVal val="1+#ppt_w/2"/>
                                          </p:val>
                                        </p:tav>
                                        <p:tav tm="100000">
                                          <p:val>
                                            <p:strVal val="#ppt_x"/>
                                          </p:val>
                                        </p:tav>
                                      </p:tavLst>
                                    </p:anim>
                                    <p:anim calcmode="lin" valueType="num">
                                      <p:cBhvr additive="base">
                                        <p:cTn id="8" dur="500" fill="hold"/>
                                        <p:tgtEl>
                                          <p:spTgt spid="111923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192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119238"/>
                                        </p:tgtEl>
                                        <p:attrNameLst>
                                          <p:attrName>style.visibility</p:attrName>
                                        </p:attrNameLst>
                                      </p:cBhvr>
                                      <p:to>
                                        <p:strVal val="visible"/>
                                      </p:to>
                                    </p:set>
                                    <p:anim calcmode="lin" valueType="num">
                                      <p:cBhvr>
                                        <p:cTn id="17" dur="500" fill="hold"/>
                                        <p:tgtEl>
                                          <p:spTgt spid="1119238"/>
                                        </p:tgtEl>
                                        <p:attrNameLst>
                                          <p:attrName>ppt_w</p:attrName>
                                        </p:attrNameLst>
                                      </p:cBhvr>
                                      <p:tavLst>
                                        <p:tav tm="0">
                                          <p:val>
                                            <p:fltVal val="0"/>
                                          </p:val>
                                        </p:tav>
                                        <p:tav tm="100000">
                                          <p:val>
                                            <p:strVal val="#ppt_w"/>
                                          </p:val>
                                        </p:tav>
                                      </p:tavLst>
                                    </p:anim>
                                    <p:anim calcmode="lin" valueType="num">
                                      <p:cBhvr>
                                        <p:cTn id="18" dur="500" fill="hold"/>
                                        <p:tgtEl>
                                          <p:spTgt spid="1119238"/>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1119241"/>
                                        </p:tgtEl>
                                        <p:attrNameLst>
                                          <p:attrName>style.visibility</p:attrName>
                                        </p:attrNameLst>
                                      </p:cBhvr>
                                      <p:to>
                                        <p:strVal val="visible"/>
                                      </p:to>
                                    </p:set>
                                    <p:anim calcmode="lin" valueType="num">
                                      <p:cBhvr>
                                        <p:cTn id="23" dur="500" fill="hold"/>
                                        <p:tgtEl>
                                          <p:spTgt spid="1119241"/>
                                        </p:tgtEl>
                                        <p:attrNameLst>
                                          <p:attrName>ppt_w</p:attrName>
                                        </p:attrNameLst>
                                      </p:cBhvr>
                                      <p:tavLst>
                                        <p:tav tm="0">
                                          <p:val>
                                            <p:fltVal val="0"/>
                                          </p:val>
                                        </p:tav>
                                        <p:tav tm="100000">
                                          <p:val>
                                            <p:strVal val="#ppt_w"/>
                                          </p:val>
                                        </p:tav>
                                      </p:tavLst>
                                    </p:anim>
                                    <p:anim calcmode="lin" valueType="num">
                                      <p:cBhvr>
                                        <p:cTn id="24" dur="500" fill="hold"/>
                                        <p:tgtEl>
                                          <p:spTgt spid="1119241"/>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119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9236" grpId="0" autoUpdateAnimBg="0"/>
      <p:bldP spid="1119237"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4"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离散型随机变量的分布函数</a:t>
            </a:r>
            <a:r>
              <a:rPr lang="en-US" altLang="zh-CN" sz="3600" b="1">
                <a:latin typeface="楷体_GB2312" pitchFamily="49" charset="-122"/>
                <a:ea typeface="楷体_GB2312" pitchFamily="49" charset="-122"/>
              </a:rPr>
              <a:t>(Cont.)</a:t>
            </a:r>
          </a:p>
        </p:txBody>
      </p:sp>
      <p:graphicFrame>
        <p:nvGraphicFramePr>
          <p:cNvPr id="1121285" name="Object 5"/>
          <p:cNvGraphicFramePr>
            <a:graphicFrameLocks noChangeAspect="1"/>
          </p:cNvGraphicFramePr>
          <p:nvPr/>
        </p:nvGraphicFramePr>
        <p:xfrm>
          <a:off x="1401763" y="1806575"/>
          <a:ext cx="4002087" cy="349250"/>
        </p:xfrm>
        <a:graphic>
          <a:graphicData uri="http://schemas.openxmlformats.org/presentationml/2006/ole">
            <p:oleObj spid="_x0000_s1121285" name="Equation" r:id="rId4" imgW="5092560" imgH="444240" progId="Equation.3">
              <p:embed/>
            </p:oleObj>
          </a:graphicData>
        </a:graphic>
      </p:graphicFrame>
      <p:grpSp>
        <p:nvGrpSpPr>
          <p:cNvPr id="1121286" name="Group 6"/>
          <p:cNvGrpSpPr>
            <a:grpSpLocks/>
          </p:cNvGrpSpPr>
          <p:nvPr/>
        </p:nvGrpSpPr>
        <p:grpSpPr bwMode="auto">
          <a:xfrm>
            <a:off x="1884363" y="2393950"/>
            <a:ext cx="3757612" cy="963613"/>
            <a:chOff x="576" y="912"/>
            <a:chExt cx="3024" cy="1008"/>
          </a:xfrm>
        </p:grpSpPr>
        <p:sp>
          <p:nvSpPr>
            <p:cNvPr id="1121287" name="Line 7"/>
            <p:cNvSpPr>
              <a:spLocks noChangeShapeType="1"/>
            </p:cNvSpPr>
            <p:nvPr/>
          </p:nvSpPr>
          <p:spPr bwMode="auto">
            <a:xfrm>
              <a:off x="576" y="1296"/>
              <a:ext cx="3024" cy="0"/>
            </a:xfrm>
            <a:prstGeom prst="line">
              <a:avLst/>
            </a:prstGeom>
            <a:noFill/>
            <a:ln w="19050">
              <a:solidFill>
                <a:schemeClr val="tx1"/>
              </a:solidFill>
              <a:miter lim="800000"/>
              <a:headEnd/>
              <a:tailEnd/>
            </a:ln>
            <a:effectLst/>
          </p:spPr>
          <p:txBody>
            <a:bodyPr wrap="none"/>
            <a:lstStyle/>
            <a:p>
              <a:endParaRPr lang="zh-CN" altLang="en-US"/>
            </a:p>
          </p:txBody>
        </p:sp>
        <p:sp>
          <p:nvSpPr>
            <p:cNvPr id="1121288" name="Line 8"/>
            <p:cNvSpPr>
              <a:spLocks noChangeShapeType="1"/>
            </p:cNvSpPr>
            <p:nvPr/>
          </p:nvSpPr>
          <p:spPr bwMode="auto">
            <a:xfrm>
              <a:off x="1440" y="912"/>
              <a:ext cx="0" cy="1008"/>
            </a:xfrm>
            <a:prstGeom prst="line">
              <a:avLst/>
            </a:prstGeom>
            <a:noFill/>
            <a:ln w="19050">
              <a:solidFill>
                <a:schemeClr val="tx1"/>
              </a:solidFill>
              <a:miter lim="800000"/>
              <a:headEnd/>
              <a:tailEnd/>
            </a:ln>
            <a:effectLst/>
          </p:spPr>
          <p:txBody>
            <a:bodyPr wrap="none"/>
            <a:lstStyle/>
            <a:p>
              <a:endParaRPr lang="zh-CN" altLang="en-US"/>
            </a:p>
          </p:txBody>
        </p:sp>
        <p:graphicFrame>
          <p:nvGraphicFramePr>
            <p:cNvPr id="1121289" name="Object 9"/>
            <p:cNvGraphicFramePr>
              <a:graphicFrameLocks noChangeAspect="1"/>
            </p:cNvGraphicFramePr>
            <p:nvPr/>
          </p:nvGraphicFramePr>
          <p:xfrm>
            <a:off x="1056" y="1008"/>
            <a:ext cx="224" cy="184"/>
          </p:xfrm>
          <a:graphic>
            <a:graphicData uri="http://schemas.openxmlformats.org/presentationml/2006/ole">
              <p:oleObj spid="_x0000_s1121289" name="Equation" r:id="rId5" imgW="355320" imgH="291960" progId="Equation.3">
                <p:embed/>
              </p:oleObj>
            </a:graphicData>
          </a:graphic>
        </p:graphicFrame>
        <p:graphicFrame>
          <p:nvGraphicFramePr>
            <p:cNvPr id="1121290" name="Object 10"/>
            <p:cNvGraphicFramePr>
              <a:graphicFrameLocks noChangeAspect="1"/>
            </p:cNvGraphicFramePr>
            <p:nvPr/>
          </p:nvGraphicFramePr>
          <p:xfrm>
            <a:off x="1056" y="1440"/>
            <a:ext cx="248" cy="272"/>
          </p:xfrm>
          <a:graphic>
            <a:graphicData uri="http://schemas.openxmlformats.org/presentationml/2006/ole">
              <p:oleObj spid="_x0000_s1121290" name="Equation" r:id="rId6" imgW="393480" imgH="431640" progId="Equation.3">
                <p:embed/>
              </p:oleObj>
            </a:graphicData>
          </a:graphic>
        </p:graphicFrame>
        <p:graphicFrame>
          <p:nvGraphicFramePr>
            <p:cNvPr id="1121291" name="Object 11"/>
            <p:cNvGraphicFramePr>
              <a:graphicFrameLocks noChangeAspect="1"/>
            </p:cNvGraphicFramePr>
            <p:nvPr/>
          </p:nvGraphicFramePr>
          <p:xfrm>
            <a:off x="1728" y="960"/>
            <a:ext cx="1624" cy="248"/>
          </p:xfrm>
          <a:graphic>
            <a:graphicData uri="http://schemas.openxmlformats.org/presentationml/2006/ole">
              <p:oleObj spid="_x0000_s1121291" name="Equation" r:id="rId7" imgW="2577960" imgH="393480" progId="Equation.3">
                <p:embed/>
              </p:oleObj>
            </a:graphicData>
          </a:graphic>
        </p:graphicFrame>
        <p:graphicFrame>
          <p:nvGraphicFramePr>
            <p:cNvPr id="1121292" name="Object 12"/>
            <p:cNvGraphicFramePr>
              <a:graphicFrameLocks noChangeAspect="1"/>
            </p:cNvGraphicFramePr>
            <p:nvPr/>
          </p:nvGraphicFramePr>
          <p:xfrm>
            <a:off x="1872" y="1344"/>
            <a:ext cx="1512" cy="520"/>
          </p:xfrm>
          <a:graphic>
            <a:graphicData uri="http://schemas.openxmlformats.org/presentationml/2006/ole">
              <p:oleObj spid="_x0000_s1121292" name="Equation" r:id="rId8" imgW="2400120" imgH="825480" progId="Equation.3">
                <p:embed/>
              </p:oleObj>
            </a:graphicData>
          </a:graphic>
        </p:graphicFrame>
      </p:grpSp>
      <p:sp>
        <p:nvSpPr>
          <p:cNvPr id="1121293" name="Rectangle 13"/>
          <p:cNvSpPr>
            <a:spLocks noChangeArrowheads="1"/>
          </p:cNvSpPr>
          <p:nvPr/>
        </p:nvSpPr>
        <p:spPr bwMode="auto">
          <a:xfrm>
            <a:off x="1336675" y="4446588"/>
            <a:ext cx="422275" cy="407987"/>
          </a:xfrm>
          <a:prstGeom prst="rect">
            <a:avLst/>
          </a:prstGeom>
          <a:noFill/>
          <a:ln w="9525">
            <a:noFill/>
            <a:miter lim="800000"/>
            <a:headEnd/>
            <a:tailEnd/>
          </a:ln>
          <a:effectLst/>
        </p:spPr>
        <p:txBody>
          <a:bodyPr wrap="none" lIns="71676" tIns="35838" rIns="71676" bIns="35838">
            <a:spAutoFit/>
          </a:bodyPr>
          <a:lstStyle/>
          <a:p>
            <a:pPr defTabSz="717550"/>
            <a:r>
              <a:rPr lang="zh-CN" altLang="en-US" sz="2200" b="1">
                <a:ea typeface="黑体" pitchFamily="49" charset="-122"/>
              </a:rPr>
              <a:t>解</a:t>
            </a:r>
          </a:p>
        </p:txBody>
      </p:sp>
      <p:graphicFrame>
        <p:nvGraphicFramePr>
          <p:cNvPr id="1121294" name="Object 14"/>
          <p:cNvGraphicFramePr>
            <a:graphicFrameLocks noChangeAspect="1"/>
          </p:cNvGraphicFramePr>
          <p:nvPr/>
        </p:nvGraphicFramePr>
        <p:xfrm>
          <a:off x="1897063" y="4468813"/>
          <a:ext cx="4752975" cy="1039812"/>
        </p:xfrm>
        <a:graphic>
          <a:graphicData uri="http://schemas.openxmlformats.org/presentationml/2006/ole">
            <p:oleObj spid="_x0000_s1121294" name="公式" r:id="rId9" imgW="2730240" imgH="609480" progId="Equation.3">
              <p:embed/>
            </p:oleObj>
          </a:graphicData>
        </a:graphic>
      </p:graphicFrame>
      <p:sp>
        <p:nvSpPr>
          <p:cNvPr id="1121295" name="Rectangle 15"/>
          <p:cNvSpPr>
            <a:spLocks noChangeArrowheads="1"/>
          </p:cNvSpPr>
          <p:nvPr/>
        </p:nvSpPr>
        <p:spPr bwMode="auto">
          <a:xfrm>
            <a:off x="1249363" y="1711325"/>
            <a:ext cx="423862" cy="407988"/>
          </a:xfrm>
          <a:prstGeom prst="rect">
            <a:avLst/>
          </a:prstGeom>
          <a:noFill/>
          <a:ln w="9525">
            <a:noFill/>
            <a:miter lim="800000"/>
            <a:headEnd/>
            <a:tailEnd/>
          </a:ln>
          <a:effectLst/>
        </p:spPr>
        <p:txBody>
          <a:bodyPr wrap="none" lIns="71676" tIns="35838" rIns="71676" bIns="35838">
            <a:spAutoFit/>
          </a:bodyPr>
          <a:lstStyle/>
          <a:p>
            <a:pPr defTabSz="717550"/>
            <a:r>
              <a:rPr lang="zh-CN" altLang="en-US" sz="2200" b="1">
                <a:solidFill>
                  <a:schemeClr val="bg2"/>
                </a:solidFill>
                <a:latin typeface="黑体" pitchFamily="49" charset="-122"/>
                <a:ea typeface="黑体" pitchFamily="49" charset="-122"/>
              </a:rPr>
              <a:t>例</a:t>
            </a:r>
            <a:endParaRPr lang="en-US" altLang="zh-CN" sz="2200" b="1">
              <a:solidFill>
                <a:schemeClr val="bg2"/>
              </a:solidFill>
              <a:ea typeface="黑体" pitchFamily="49" charset="-122"/>
            </a:endParaRPr>
          </a:p>
        </p:txBody>
      </p:sp>
      <p:graphicFrame>
        <p:nvGraphicFramePr>
          <p:cNvPr id="1121296" name="Object 16"/>
          <p:cNvGraphicFramePr>
            <a:graphicFrameLocks noChangeAspect="1"/>
          </p:cNvGraphicFramePr>
          <p:nvPr/>
        </p:nvGraphicFramePr>
        <p:xfrm>
          <a:off x="1403350" y="3357563"/>
          <a:ext cx="5740400" cy="1076325"/>
        </p:xfrm>
        <a:graphic>
          <a:graphicData uri="http://schemas.openxmlformats.org/presentationml/2006/ole">
            <p:oleObj spid="_x0000_s1121296" name="公式" r:id="rId10" imgW="7315200" imgH="13716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21284"/>
                                        </p:tgtEl>
                                        <p:attrNameLst>
                                          <p:attrName>style.visibility</p:attrName>
                                        </p:attrNameLst>
                                      </p:cBhvr>
                                      <p:to>
                                        <p:strVal val="visible"/>
                                      </p:to>
                                    </p:set>
                                    <p:anim calcmode="lin" valueType="num">
                                      <p:cBhvr additive="base">
                                        <p:cTn id="7" dur="500" fill="hold"/>
                                        <p:tgtEl>
                                          <p:spTgt spid="1121284"/>
                                        </p:tgtEl>
                                        <p:attrNameLst>
                                          <p:attrName>ppt_x</p:attrName>
                                        </p:attrNameLst>
                                      </p:cBhvr>
                                      <p:tavLst>
                                        <p:tav tm="0">
                                          <p:val>
                                            <p:strVal val="1+#ppt_w/2"/>
                                          </p:val>
                                        </p:tav>
                                        <p:tav tm="100000">
                                          <p:val>
                                            <p:strVal val="#ppt_x"/>
                                          </p:val>
                                        </p:tav>
                                      </p:tavLst>
                                    </p:anim>
                                    <p:anim calcmode="lin" valueType="num">
                                      <p:cBhvr additive="base">
                                        <p:cTn id="8" dur="500" fill="hold"/>
                                        <p:tgtEl>
                                          <p:spTgt spid="112128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21293"/>
                                        </p:tgtEl>
                                        <p:attrNameLst>
                                          <p:attrName>style.visibility</p:attrName>
                                        </p:attrNameLst>
                                      </p:cBhvr>
                                      <p:to>
                                        <p:strVal val="visible"/>
                                      </p:to>
                                    </p:set>
                                    <p:animEffect transition="in" filter="wipe(left)">
                                      <p:cBhvr>
                                        <p:cTn id="12" dur="500"/>
                                        <p:tgtEl>
                                          <p:spTgt spid="11212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21294"/>
                                        </p:tgtEl>
                                        <p:attrNameLst>
                                          <p:attrName>style.visibility</p:attrName>
                                        </p:attrNameLst>
                                      </p:cBhvr>
                                      <p:to>
                                        <p:strVal val="visible"/>
                                      </p:to>
                                    </p:set>
                                    <p:animEffect transition="in" filter="wipe(left)">
                                      <p:cBhvr>
                                        <p:cTn id="17" dur="500"/>
                                        <p:tgtEl>
                                          <p:spTgt spid="1121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1284" grpId="0" autoUpdateAnimBg="0"/>
      <p:bldP spid="11212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2" name="Text Box 4"/>
          <p:cNvSpPr txBox="1">
            <a:spLocks noChangeArrowheads="1"/>
          </p:cNvSpPr>
          <p:nvPr/>
        </p:nvSpPr>
        <p:spPr bwMode="auto">
          <a:xfrm>
            <a:off x="1076325" y="1544638"/>
            <a:ext cx="7704138" cy="2143125"/>
          </a:xfrm>
          <a:prstGeom prst="rect">
            <a:avLst/>
          </a:prstGeom>
          <a:noFill/>
          <a:ln w="9525">
            <a:noFill/>
            <a:miter lim="800000"/>
            <a:headEnd/>
            <a:tailEnd/>
          </a:ln>
          <a:effectLst/>
        </p:spPr>
        <p:txBody>
          <a:bodyPr>
            <a:spAutoFit/>
          </a:bodyPr>
          <a:lstStyle/>
          <a:p>
            <a:pPr>
              <a:lnSpc>
                <a:spcPct val="120000"/>
              </a:lnSpc>
              <a:spcBef>
                <a:spcPct val="50000"/>
              </a:spcBef>
            </a:pPr>
            <a:r>
              <a:rPr lang="zh-CN" altLang="en-US" b="1">
                <a:ea typeface="宋体" pitchFamily="2" charset="-122"/>
              </a:rPr>
              <a:t>        随机变量概念的产生是概率论发展史上的重大事件</a:t>
            </a:r>
            <a:r>
              <a:rPr lang="en-US" altLang="zh-CN" b="1">
                <a:ea typeface="宋体" pitchFamily="2" charset="-122"/>
              </a:rPr>
              <a:t>.   </a:t>
            </a:r>
            <a:r>
              <a:rPr lang="zh-CN" altLang="en-US" b="1">
                <a:ea typeface="宋体" pitchFamily="2" charset="-122"/>
              </a:rPr>
              <a:t>引入随机变量后，对随机现象统计规律的研究，就由对事件及事件概率的研究扩大为对随机变量及其取值规律的研究</a:t>
            </a:r>
            <a:r>
              <a:rPr lang="en-US" altLang="zh-CN" b="1">
                <a:ea typeface="宋体" pitchFamily="2" charset="-122"/>
              </a:rPr>
              <a:t>.</a:t>
            </a:r>
          </a:p>
        </p:txBody>
      </p:sp>
      <p:sp>
        <p:nvSpPr>
          <p:cNvPr id="928773" name="Oval 5"/>
          <p:cNvSpPr>
            <a:spLocks noChangeArrowheads="1"/>
          </p:cNvSpPr>
          <p:nvPr/>
        </p:nvSpPr>
        <p:spPr bwMode="auto">
          <a:xfrm>
            <a:off x="1381125" y="4768850"/>
            <a:ext cx="2057400" cy="1676400"/>
          </a:xfrm>
          <a:prstGeom prst="ellipse">
            <a:avLst/>
          </a:prstGeom>
          <a:solidFill>
            <a:srgbClr val="6600CC"/>
          </a:solidFill>
          <a:ln w="9525">
            <a:solidFill>
              <a:schemeClr val="tx1"/>
            </a:solidFill>
            <a:round/>
            <a:headEnd/>
            <a:tailEnd/>
          </a:ln>
          <a:effectLst/>
        </p:spPr>
        <p:txBody>
          <a:bodyPr wrap="none" anchor="ctr"/>
          <a:lstStyle/>
          <a:p>
            <a:endParaRPr lang="zh-CN" altLang="en-US"/>
          </a:p>
        </p:txBody>
      </p:sp>
      <p:sp>
        <p:nvSpPr>
          <p:cNvPr id="928774" name="Rectangle 6"/>
          <p:cNvSpPr>
            <a:spLocks noChangeArrowheads="1"/>
          </p:cNvSpPr>
          <p:nvPr/>
        </p:nvSpPr>
        <p:spPr bwMode="auto">
          <a:xfrm>
            <a:off x="1609725" y="5073650"/>
            <a:ext cx="1816100" cy="1066800"/>
          </a:xfrm>
          <a:prstGeom prst="rect">
            <a:avLst/>
          </a:prstGeom>
          <a:noFill/>
          <a:ln w="9525">
            <a:noFill/>
            <a:miter lim="800000"/>
            <a:headEnd/>
            <a:tailEnd/>
          </a:ln>
          <a:effectLst/>
        </p:spPr>
        <p:txBody>
          <a:bodyPr wrap="none">
            <a:spAutoFit/>
          </a:bodyPr>
          <a:lstStyle/>
          <a:p>
            <a:r>
              <a:rPr lang="zh-CN" altLang="en-US" sz="3200" b="1">
                <a:solidFill>
                  <a:srgbClr val="FF0000"/>
                </a:solidFill>
                <a:ea typeface="宋体" pitchFamily="2" charset="-122"/>
              </a:rPr>
              <a:t>事件及</a:t>
            </a:r>
          </a:p>
          <a:p>
            <a:r>
              <a:rPr lang="zh-CN" altLang="en-US" sz="3200" b="1">
                <a:solidFill>
                  <a:srgbClr val="FF0000"/>
                </a:solidFill>
                <a:ea typeface="宋体" pitchFamily="2" charset="-122"/>
              </a:rPr>
              <a:t>事件概率</a:t>
            </a:r>
          </a:p>
        </p:txBody>
      </p:sp>
      <p:sp>
        <p:nvSpPr>
          <p:cNvPr id="928775" name="AutoShape 7"/>
          <p:cNvSpPr>
            <a:spLocks noChangeArrowheads="1"/>
          </p:cNvSpPr>
          <p:nvPr/>
        </p:nvSpPr>
        <p:spPr bwMode="auto">
          <a:xfrm>
            <a:off x="3743325" y="5454650"/>
            <a:ext cx="1447800" cy="228600"/>
          </a:xfrm>
          <a:prstGeom prst="rightArrow">
            <a:avLst>
              <a:gd name="adj1" fmla="val 50000"/>
              <a:gd name="adj2" fmla="val 158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28776" name="AutoShape 8"/>
          <p:cNvSpPr>
            <a:spLocks noChangeArrowheads="1"/>
          </p:cNvSpPr>
          <p:nvPr/>
        </p:nvSpPr>
        <p:spPr bwMode="auto">
          <a:xfrm rot="-1559589">
            <a:off x="3667125" y="4845050"/>
            <a:ext cx="1447800" cy="228600"/>
          </a:xfrm>
          <a:prstGeom prst="rightArrow">
            <a:avLst>
              <a:gd name="adj1" fmla="val 50000"/>
              <a:gd name="adj2" fmla="val 158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28777" name="AutoShape 9"/>
          <p:cNvSpPr>
            <a:spLocks noChangeArrowheads="1"/>
          </p:cNvSpPr>
          <p:nvPr/>
        </p:nvSpPr>
        <p:spPr bwMode="auto">
          <a:xfrm rot="1259965">
            <a:off x="3667125" y="6064250"/>
            <a:ext cx="1447800" cy="228600"/>
          </a:xfrm>
          <a:prstGeom prst="rightArrow">
            <a:avLst>
              <a:gd name="adj1" fmla="val 50000"/>
              <a:gd name="adj2" fmla="val 158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28778" name="Oval 10"/>
          <p:cNvSpPr>
            <a:spLocks noChangeArrowheads="1"/>
          </p:cNvSpPr>
          <p:nvPr/>
        </p:nvSpPr>
        <p:spPr bwMode="auto">
          <a:xfrm>
            <a:off x="5580063" y="4114800"/>
            <a:ext cx="3048000" cy="2743200"/>
          </a:xfrm>
          <a:prstGeom prst="ellipse">
            <a:avLst/>
          </a:prstGeom>
          <a:solidFill>
            <a:srgbClr val="FFFF00"/>
          </a:solidFill>
          <a:ln w="9525">
            <a:solidFill>
              <a:schemeClr val="tx1"/>
            </a:solidFill>
            <a:round/>
            <a:headEnd/>
            <a:tailEnd/>
          </a:ln>
          <a:effectLst/>
        </p:spPr>
        <p:txBody>
          <a:bodyPr wrap="none" anchor="ctr"/>
          <a:lstStyle/>
          <a:p>
            <a:pPr algn="ctr"/>
            <a:r>
              <a:rPr lang="zh-CN" altLang="en-US" sz="3200" b="1">
                <a:solidFill>
                  <a:srgbClr val="0000CC"/>
                </a:solidFill>
                <a:ea typeface="宋体" pitchFamily="2" charset="-122"/>
              </a:rPr>
              <a:t>随机变量及其</a:t>
            </a:r>
          </a:p>
          <a:p>
            <a:pPr algn="ctr"/>
            <a:r>
              <a:rPr lang="zh-CN" altLang="en-US" sz="3200" b="1">
                <a:solidFill>
                  <a:srgbClr val="0000CC"/>
                </a:solidFill>
                <a:ea typeface="宋体" pitchFamily="2" charset="-122"/>
              </a:rPr>
              <a:t>取值规律</a:t>
            </a:r>
          </a:p>
        </p:txBody>
      </p:sp>
      <p:sp>
        <p:nvSpPr>
          <p:cNvPr id="928779" name="Rectangle 11"/>
          <p:cNvSpPr>
            <a:spLocks noChangeArrowheads="1"/>
          </p:cNvSpPr>
          <p:nvPr/>
        </p:nvSpPr>
        <p:spPr bwMode="auto">
          <a:xfrm>
            <a:off x="1258888" y="663575"/>
            <a:ext cx="4116387" cy="762000"/>
          </a:xfrm>
          <a:prstGeom prst="rect">
            <a:avLst/>
          </a:prstGeom>
          <a:noFill/>
          <a:ln w="9525">
            <a:noFill/>
            <a:miter lim="800000"/>
            <a:headEnd/>
            <a:tailEnd/>
          </a:ln>
          <a:effectLst/>
        </p:spPr>
        <p:txBody>
          <a:bodyPr wrap="none">
            <a:spAutoFit/>
          </a:bodyPr>
          <a:lstStyle/>
          <a:p>
            <a:r>
              <a:rPr lang="zh-CN" altLang="en-US" sz="4400" b="1">
                <a:solidFill>
                  <a:schemeClr val="tx2"/>
                </a:solidFill>
                <a:ea typeface="宋体" pitchFamily="2" charset="-122"/>
              </a:rPr>
              <a:t>随机变量</a:t>
            </a:r>
            <a:r>
              <a:rPr lang="en-US" altLang="zh-CN" sz="4400" b="1">
                <a:solidFill>
                  <a:schemeClr val="tx2"/>
                </a:solidFill>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28772"/>
                                        </p:tgtEl>
                                        <p:attrNameLst>
                                          <p:attrName>style.visibility</p:attrName>
                                        </p:attrNameLst>
                                      </p:cBhvr>
                                      <p:to>
                                        <p:strVal val="visible"/>
                                      </p:to>
                                    </p:set>
                                    <p:animEffect transition="in" filter="barn(outVertical)">
                                      <p:cBhvr>
                                        <p:cTn id="7" dur="500"/>
                                        <p:tgtEl>
                                          <p:spTgt spid="928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2"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2"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离散型随机变量的分布函数</a:t>
            </a:r>
            <a:r>
              <a:rPr lang="en-US" altLang="zh-CN" sz="3600" b="1">
                <a:latin typeface="楷体_GB2312" pitchFamily="49" charset="-122"/>
                <a:ea typeface="楷体_GB2312" pitchFamily="49" charset="-122"/>
              </a:rPr>
              <a:t>(Cont.)</a:t>
            </a:r>
          </a:p>
        </p:txBody>
      </p:sp>
      <p:graphicFrame>
        <p:nvGraphicFramePr>
          <p:cNvPr id="1123333" name="Object 5"/>
          <p:cNvGraphicFramePr>
            <a:graphicFrameLocks noChangeAspect="1"/>
          </p:cNvGraphicFramePr>
          <p:nvPr/>
        </p:nvGraphicFramePr>
        <p:xfrm>
          <a:off x="1549400" y="1817688"/>
          <a:ext cx="5667375" cy="1603375"/>
        </p:xfrm>
        <a:graphic>
          <a:graphicData uri="http://schemas.openxmlformats.org/presentationml/2006/ole">
            <p:oleObj spid="_x0000_s1123333" name="Equation" r:id="rId4" imgW="7226280" imgH="2044440" progId="Equation.3">
              <p:embed/>
            </p:oleObj>
          </a:graphicData>
        </a:graphic>
      </p:graphicFrame>
      <p:graphicFrame>
        <p:nvGraphicFramePr>
          <p:cNvPr id="1123334" name="Object 6"/>
          <p:cNvGraphicFramePr>
            <a:graphicFrameLocks noChangeAspect="1"/>
          </p:cNvGraphicFramePr>
          <p:nvPr/>
        </p:nvGraphicFramePr>
        <p:xfrm>
          <a:off x="1190625" y="3405188"/>
          <a:ext cx="3230563" cy="2211387"/>
        </p:xfrm>
        <a:graphic>
          <a:graphicData uri="http://schemas.openxmlformats.org/presentationml/2006/ole">
            <p:oleObj spid="_x0000_s1123334" name="公式" r:id="rId5" imgW="1892160" imgH="1295280" progId="Equation.3">
              <p:embed/>
            </p:oleObj>
          </a:graphicData>
        </a:graphic>
      </p:graphicFrame>
      <p:grpSp>
        <p:nvGrpSpPr>
          <p:cNvPr id="1123335" name="Group 7"/>
          <p:cNvGrpSpPr>
            <a:grpSpLocks/>
          </p:cNvGrpSpPr>
          <p:nvPr/>
        </p:nvGrpSpPr>
        <p:grpSpPr bwMode="auto">
          <a:xfrm>
            <a:off x="3924300" y="3500438"/>
            <a:ext cx="3768725" cy="2330450"/>
            <a:chOff x="1849" y="1436"/>
            <a:chExt cx="2374" cy="1468"/>
          </a:xfrm>
        </p:grpSpPr>
        <p:sp>
          <p:nvSpPr>
            <p:cNvPr id="1123336" name="Line 8"/>
            <p:cNvSpPr>
              <a:spLocks noChangeShapeType="1"/>
            </p:cNvSpPr>
            <p:nvPr/>
          </p:nvSpPr>
          <p:spPr bwMode="auto">
            <a:xfrm flipV="1">
              <a:off x="1888" y="2645"/>
              <a:ext cx="2236" cy="1"/>
            </a:xfrm>
            <a:prstGeom prst="line">
              <a:avLst/>
            </a:prstGeom>
            <a:noFill/>
            <a:ln w="28575">
              <a:solidFill>
                <a:schemeClr val="tx1"/>
              </a:solidFill>
              <a:miter lim="800000"/>
              <a:headEnd/>
              <a:tailEnd type="triangle" w="lg" len="med"/>
            </a:ln>
            <a:effectLst/>
          </p:spPr>
          <p:txBody>
            <a:bodyPr wrap="none"/>
            <a:lstStyle/>
            <a:p>
              <a:endParaRPr lang="zh-CN" altLang="en-US"/>
            </a:p>
          </p:txBody>
        </p:sp>
        <p:sp>
          <p:nvSpPr>
            <p:cNvPr id="1123337" name="Line 9"/>
            <p:cNvSpPr>
              <a:spLocks noChangeShapeType="1"/>
            </p:cNvSpPr>
            <p:nvPr/>
          </p:nvSpPr>
          <p:spPr bwMode="auto">
            <a:xfrm flipV="1">
              <a:off x="2502" y="1436"/>
              <a:ext cx="0" cy="1468"/>
            </a:xfrm>
            <a:prstGeom prst="line">
              <a:avLst/>
            </a:prstGeom>
            <a:noFill/>
            <a:ln w="28575">
              <a:solidFill>
                <a:schemeClr val="tx1"/>
              </a:solidFill>
              <a:miter lim="800000"/>
              <a:headEnd/>
              <a:tailEnd type="triangle" w="lg" len="med"/>
            </a:ln>
            <a:effectLst/>
          </p:spPr>
          <p:txBody>
            <a:bodyPr wrap="none"/>
            <a:lstStyle/>
            <a:p>
              <a:endParaRPr lang="zh-CN" altLang="en-US"/>
            </a:p>
          </p:txBody>
        </p:sp>
        <p:graphicFrame>
          <p:nvGraphicFramePr>
            <p:cNvPr id="1123338" name="Object 10"/>
            <p:cNvGraphicFramePr>
              <a:graphicFrameLocks noChangeAspect="1"/>
            </p:cNvGraphicFramePr>
            <p:nvPr/>
          </p:nvGraphicFramePr>
          <p:xfrm>
            <a:off x="4098" y="2680"/>
            <a:ext cx="125" cy="119"/>
          </p:xfrm>
          <a:graphic>
            <a:graphicData uri="http://schemas.openxmlformats.org/presentationml/2006/ole">
              <p:oleObj spid="_x0000_s1123338" name="Equation" r:id="rId6" imgW="253800" imgH="241200" progId="Equation.3">
                <p:embed/>
              </p:oleObj>
            </a:graphicData>
          </a:graphic>
        </p:graphicFrame>
        <p:graphicFrame>
          <p:nvGraphicFramePr>
            <p:cNvPr id="1123339" name="Object 11"/>
            <p:cNvGraphicFramePr>
              <a:graphicFrameLocks noChangeAspect="1"/>
            </p:cNvGraphicFramePr>
            <p:nvPr/>
          </p:nvGraphicFramePr>
          <p:xfrm>
            <a:off x="2579" y="1445"/>
            <a:ext cx="396" cy="195"/>
          </p:xfrm>
          <a:graphic>
            <a:graphicData uri="http://schemas.openxmlformats.org/presentationml/2006/ole">
              <p:oleObj spid="_x0000_s1123339" name="Equation" r:id="rId7" imgW="799920" imgH="393480" progId="Equation.3">
                <p:embed/>
              </p:oleObj>
            </a:graphicData>
          </a:graphic>
        </p:graphicFrame>
        <p:graphicFrame>
          <p:nvGraphicFramePr>
            <p:cNvPr id="1123340" name="Object 12"/>
            <p:cNvGraphicFramePr>
              <a:graphicFrameLocks noChangeAspect="1"/>
            </p:cNvGraphicFramePr>
            <p:nvPr/>
          </p:nvGraphicFramePr>
          <p:xfrm>
            <a:off x="2725" y="2586"/>
            <a:ext cx="108" cy="252"/>
          </p:xfrm>
          <a:graphic>
            <a:graphicData uri="http://schemas.openxmlformats.org/presentationml/2006/ole">
              <p:oleObj spid="_x0000_s1123340" name="公式" r:id="rId8" imgW="114120" imgH="266400" progId="Equation.3">
                <p:embed/>
              </p:oleObj>
            </a:graphicData>
          </a:graphic>
        </p:graphicFrame>
        <p:graphicFrame>
          <p:nvGraphicFramePr>
            <p:cNvPr id="1123341" name="Object 13"/>
            <p:cNvGraphicFramePr>
              <a:graphicFrameLocks noChangeAspect="1"/>
            </p:cNvGraphicFramePr>
            <p:nvPr/>
          </p:nvGraphicFramePr>
          <p:xfrm>
            <a:off x="3066" y="2586"/>
            <a:ext cx="120" cy="252"/>
          </p:xfrm>
          <a:graphic>
            <a:graphicData uri="http://schemas.openxmlformats.org/presentationml/2006/ole">
              <p:oleObj spid="_x0000_s1123341" name="公式" r:id="rId9" imgW="126720" imgH="266400" progId="Equation.3">
                <p:embed/>
              </p:oleObj>
            </a:graphicData>
          </a:graphic>
        </p:graphicFrame>
        <p:sp>
          <p:nvSpPr>
            <p:cNvPr id="1123342" name="Line 14"/>
            <p:cNvSpPr>
              <a:spLocks noChangeShapeType="1"/>
            </p:cNvSpPr>
            <p:nvPr/>
          </p:nvSpPr>
          <p:spPr bwMode="auto">
            <a:xfrm>
              <a:off x="3120" y="2217"/>
              <a:ext cx="527" cy="0"/>
            </a:xfrm>
            <a:prstGeom prst="line">
              <a:avLst/>
            </a:prstGeom>
            <a:noFill/>
            <a:ln w="38100">
              <a:solidFill>
                <a:srgbClr val="FF0000"/>
              </a:solidFill>
              <a:miter lim="800000"/>
              <a:headEnd type="oval" w="med" len="med"/>
              <a:tailEnd/>
            </a:ln>
            <a:effectLst/>
          </p:spPr>
          <p:txBody>
            <a:bodyPr wrap="none"/>
            <a:lstStyle/>
            <a:p>
              <a:endParaRPr lang="zh-CN" altLang="en-US"/>
            </a:p>
          </p:txBody>
        </p:sp>
        <p:graphicFrame>
          <p:nvGraphicFramePr>
            <p:cNvPr id="1123343" name="Object 15"/>
            <p:cNvGraphicFramePr>
              <a:graphicFrameLocks noChangeAspect="1"/>
            </p:cNvGraphicFramePr>
            <p:nvPr/>
          </p:nvGraphicFramePr>
          <p:xfrm>
            <a:off x="2394" y="2374"/>
            <a:ext cx="117" cy="227"/>
          </p:xfrm>
          <a:graphic>
            <a:graphicData uri="http://schemas.openxmlformats.org/presentationml/2006/ole">
              <p:oleObj spid="_x0000_s1123343" name="公式" r:id="rId10" imgW="203040" imgH="393480" progId="Equation.3">
                <p:embed/>
              </p:oleObj>
            </a:graphicData>
          </a:graphic>
        </p:graphicFrame>
        <p:graphicFrame>
          <p:nvGraphicFramePr>
            <p:cNvPr id="1123344" name="Object 16"/>
            <p:cNvGraphicFramePr>
              <a:graphicFrameLocks noChangeAspect="1"/>
            </p:cNvGraphicFramePr>
            <p:nvPr/>
          </p:nvGraphicFramePr>
          <p:xfrm>
            <a:off x="2382" y="2056"/>
            <a:ext cx="148" cy="227"/>
          </p:xfrm>
          <a:graphic>
            <a:graphicData uri="http://schemas.openxmlformats.org/presentationml/2006/ole">
              <p:oleObj spid="_x0000_s1123344" name="公式" r:id="rId11" imgW="203040" imgH="393480" progId="Equation.3">
                <p:embed/>
              </p:oleObj>
            </a:graphicData>
          </a:graphic>
        </p:graphicFrame>
        <p:graphicFrame>
          <p:nvGraphicFramePr>
            <p:cNvPr id="1123345" name="Object 17"/>
            <p:cNvGraphicFramePr>
              <a:graphicFrameLocks noChangeAspect="1"/>
            </p:cNvGraphicFramePr>
            <p:nvPr/>
          </p:nvGraphicFramePr>
          <p:xfrm>
            <a:off x="2393" y="1875"/>
            <a:ext cx="137" cy="137"/>
          </p:xfrm>
          <a:graphic>
            <a:graphicData uri="http://schemas.openxmlformats.org/presentationml/2006/ole">
              <p:oleObj spid="_x0000_s1123345" name="公式" r:id="rId12" imgW="164880" imgH="164880" progId="Equation.3">
                <p:embed/>
              </p:oleObj>
            </a:graphicData>
          </a:graphic>
        </p:graphicFrame>
        <p:sp>
          <p:nvSpPr>
            <p:cNvPr id="1123346" name="Oval 18"/>
            <p:cNvSpPr>
              <a:spLocks noChangeArrowheads="1"/>
            </p:cNvSpPr>
            <p:nvPr/>
          </p:nvSpPr>
          <p:spPr bwMode="auto">
            <a:xfrm>
              <a:off x="2167" y="2622"/>
              <a:ext cx="53" cy="53"/>
            </a:xfrm>
            <a:prstGeom prst="ellipse">
              <a:avLst/>
            </a:prstGeom>
            <a:solidFill>
              <a:schemeClr val="bg1"/>
            </a:solidFill>
            <a:ln w="19050">
              <a:solidFill>
                <a:srgbClr val="0000FF"/>
              </a:solidFill>
              <a:miter lim="800000"/>
              <a:headEnd/>
              <a:tailEnd/>
            </a:ln>
            <a:effectLst/>
          </p:spPr>
          <p:txBody>
            <a:bodyPr wrap="none" anchor="ctr"/>
            <a:lstStyle/>
            <a:p>
              <a:endParaRPr lang="zh-CN" altLang="en-US"/>
            </a:p>
          </p:txBody>
        </p:sp>
        <p:sp>
          <p:nvSpPr>
            <p:cNvPr id="1123347" name="Oval 19"/>
            <p:cNvSpPr>
              <a:spLocks noChangeArrowheads="1"/>
            </p:cNvSpPr>
            <p:nvPr/>
          </p:nvSpPr>
          <p:spPr bwMode="auto">
            <a:xfrm>
              <a:off x="3113" y="2488"/>
              <a:ext cx="52" cy="53"/>
            </a:xfrm>
            <a:prstGeom prst="ellipse">
              <a:avLst/>
            </a:prstGeom>
            <a:solidFill>
              <a:schemeClr val="bg1"/>
            </a:solidFill>
            <a:ln w="19050">
              <a:solidFill>
                <a:srgbClr val="0000FF"/>
              </a:solidFill>
              <a:miter lim="800000"/>
              <a:headEnd/>
              <a:tailEnd/>
            </a:ln>
            <a:effectLst/>
          </p:spPr>
          <p:txBody>
            <a:bodyPr wrap="none" anchor="ctr"/>
            <a:lstStyle/>
            <a:p>
              <a:endParaRPr lang="zh-CN" altLang="en-US"/>
            </a:p>
          </p:txBody>
        </p:sp>
        <p:sp>
          <p:nvSpPr>
            <p:cNvPr id="1123348" name="Oval 20"/>
            <p:cNvSpPr>
              <a:spLocks noChangeArrowheads="1"/>
            </p:cNvSpPr>
            <p:nvPr/>
          </p:nvSpPr>
          <p:spPr bwMode="auto">
            <a:xfrm flipH="1">
              <a:off x="3643" y="2192"/>
              <a:ext cx="44" cy="44"/>
            </a:xfrm>
            <a:prstGeom prst="ellipse">
              <a:avLst/>
            </a:prstGeom>
            <a:solidFill>
              <a:schemeClr val="bg1"/>
            </a:solidFill>
            <a:ln w="19050">
              <a:solidFill>
                <a:srgbClr val="0000FF"/>
              </a:solidFill>
              <a:miter lim="800000"/>
              <a:headEnd/>
              <a:tailEnd/>
            </a:ln>
            <a:effectLst/>
          </p:spPr>
          <p:txBody>
            <a:bodyPr wrap="none" anchor="ctr"/>
            <a:lstStyle/>
            <a:p>
              <a:endParaRPr lang="zh-CN" altLang="en-US"/>
            </a:p>
          </p:txBody>
        </p:sp>
        <p:graphicFrame>
          <p:nvGraphicFramePr>
            <p:cNvPr id="1123349" name="Object 21"/>
            <p:cNvGraphicFramePr>
              <a:graphicFrameLocks noChangeAspect="1"/>
            </p:cNvGraphicFramePr>
            <p:nvPr/>
          </p:nvGraphicFramePr>
          <p:xfrm>
            <a:off x="3445" y="2583"/>
            <a:ext cx="120" cy="264"/>
          </p:xfrm>
          <a:graphic>
            <a:graphicData uri="http://schemas.openxmlformats.org/presentationml/2006/ole">
              <p:oleObj spid="_x0000_s1123349" name="公式" r:id="rId13" imgW="126720" imgH="279360" progId="Equation.3">
                <p:embed/>
              </p:oleObj>
            </a:graphicData>
          </a:graphic>
        </p:graphicFrame>
        <p:sp>
          <p:nvSpPr>
            <p:cNvPr id="1123350" name="Line 22"/>
            <p:cNvSpPr>
              <a:spLocks noChangeShapeType="1"/>
            </p:cNvSpPr>
            <p:nvPr/>
          </p:nvSpPr>
          <p:spPr bwMode="auto">
            <a:xfrm>
              <a:off x="3681" y="2020"/>
              <a:ext cx="527" cy="0"/>
            </a:xfrm>
            <a:prstGeom prst="line">
              <a:avLst/>
            </a:prstGeom>
            <a:noFill/>
            <a:ln w="38100">
              <a:solidFill>
                <a:srgbClr val="FF0000"/>
              </a:solidFill>
              <a:miter lim="800000"/>
              <a:headEnd type="oval" w="med" len="med"/>
              <a:tailEnd/>
            </a:ln>
            <a:effectLst/>
          </p:spPr>
          <p:txBody>
            <a:bodyPr wrap="none"/>
            <a:lstStyle/>
            <a:p>
              <a:endParaRPr lang="zh-CN" altLang="en-US"/>
            </a:p>
          </p:txBody>
        </p:sp>
        <p:sp>
          <p:nvSpPr>
            <p:cNvPr id="1123351" name="Line 23"/>
            <p:cNvSpPr>
              <a:spLocks noChangeShapeType="1"/>
            </p:cNvSpPr>
            <p:nvPr/>
          </p:nvSpPr>
          <p:spPr bwMode="auto">
            <a:xfrm>
              <a:off x="2188" y="2510"/>
              <a:ext cx="935" cy="0"/>
            </a:xfrm>
            <a:prstGeom prst="line">
              <a:avLst/>
            </a:prstGeom>
            <a:noFill/>
            <a:ln w="38100">
              <a:solidFill>
                <a:srgbClr val="FF0000"/>
              </a:solidFill>
              <a:miter lim="800000"/>
              <a:headEnd type="oval" w="med" len="med"/>
              <a:tailEnd/>
            </a:ln>
            <a:effectLst/>
          </p:spPr>
          <p:txBody>
            <a:bodyPr wrap="none"/>
            <a:lstStyle/>
            <a:p>
              <a:endParaRPr lang="zh-CN" altLang="en-US"/>
            </a:p>
          </p:txBody>
        </p:sp>
        <p:graphicFrame>
          <p:nvGraphicFramePr>
            <p:cNvPr id="1123352" name="Object 24"/>
            <p:cNvGraphicFramePr>
              <a:graphicFrameLocks noChangeAspect="1"/>
            </p:cNvGraphicFramePr>
            <p:nvPr/>
          </p:nvGraphicFramePr>
          <p:xfrm>
            <a:off x="2031" y="2563"/>
            <a:ext cx="216" cy="264"/>
          </p:xfrm>
          <a:graphic>
            <a:graphicData uri="http://schemas.openxmlformats.org/presentationml/2006/ole">
              <p:oleObj spid="_x0000_s1123352" name="公式" r:id="rId14" imgW="228600" imgH="279360" progId="Equation.3">
                <p:embed/>
              </p:oleObj>
            </a:graphicData>
          </a:graphic>
        </p:graphicFrame>
        <p:sp>
          <p:nvSpPr>
            <p:cNvPr id="1123353" name="Line 25"/>
            <p:cNvSpPr>
              <a:spLocks noChangeShapeType="1"/>
            </p:cNvSpPr>
            <p:nvPr/>
          </p:nvSpPr>
          <p:spPr bwMode="auto">
            <a:xfrm>
              <a:off x="1849" y="2646"/>
              <a:ext cx="318" cy="0"/>
            </a:xfrm>
            <a:prstGeom prst="line">
              <a:avLst/>
            </a:prstGeom>
            <a:noFill/>
            <a:ln w="38100">
              <a:solidFill>
                <a:srgbClr val="FF0000"/>
              </a:solidFill>
              <a:round/>
              <a:headEnd/>
              <a:tailEnd/>
            </a:ln>
            <a:effectLst/>
          </p:spPr>
          <p:txBody>
            <a:bodyPr/>
            <a:lstStyle/>
            <a:p>
              <a:endParaRPr lang="zh-CN" altLang="en-US"/>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23332"/>
                                        </p:tgtEl>
                                        <p:attrNameLst>
                                          <p:attrName>style.visibility</p:attrName>
                                        </p:attrNameLst>
                                      </p:cBhvr>
                                      <p:to>
                                        <p:strVal val="visible"/>
                                      </p:to>
                                    </p:set>
                                    <p:anim calcmode="lin" valueType="num">
                                      <p:cBhvr additive="base">
                                        <p:cTn id="7" dur="500" fill="hold"/>
                                        <p:tgtEl>
                                          <p:spTgt spid="1123332"/>
                                        </p:tgtEl>
                                        <p:attrNameLst>
                                          <p:attrName>ppt_x</p:attrName>
                                        </p:attrNameLst>
                                      </p:cBhvr>
                                      <p:tavLst>
                                        <p:tav tm="0">
                                          <p:val>
                                            <p:strVal val="1+#ppt_w/2"/>
                                          </p:val>
                                        </p:tav>
                                        <p:tav tm="100000">
                                          <p:val>
                                            <p:strVal val="#ppt_x"/>
                                          </p:val>
                                        </p:tav>
                                      </p:tavLst>
                                    </p:anim>
                                    <p:anim calcmode="lin" valueType="num">
                                      <p:cBhvr additive="base">
                                        <p:cTn id="8" dur="500" fill="hold"/>
                                        <p:tgtEl>
                                          <p:spTgt spid="11233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123334"/>
                                        </p:tgtEl>
                                        <p:attrNameLst>
                                          <p:attrName>style.visibility</p:attrName>
                                        </p:attrNameLst>
                                      </p:cBhvr>
                                      <p:to>
                                        <p:strVal val="visible"/>
                                      </p:to>
                                    </p:set>
                                    <p:animEffect transition="in" filter="wipe(left)">
                                      <p:cBhvr>
                                        <p:cTn id="13" dur="500"/>
                                        <p:tgtEl>
                                          <p:spTgt spid="112333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123335"/>
                                        </p:tgtEl>
                                        <p:attrNameLst>
                                          <p:attrName>style.visibility</p:attrName>
                                        </p:attrNameLst>
                                      </p:cBhvr>
                                      <p:to>
                                        <p:strVal val="visible"/>
                                      </p:to>
                                    </p:set>
                                    <p:animEffect transition="in" filter="wipe(left)">
                                      <p:cBhvr>
                                        <p:cTn id="18" dur="500"/>
                                        <p:tgtEl>
                                          <p:spTgt spid="1123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3332"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5380" name="Object 4"/>
          <p:cNvGraphicFramePr>
            <a:graphicFrameLocks noChangeAspect="1"/>
          </p:cNvGraphicFramePr>
          <p:nvPr/>
        </p:nvGraphicFramePr>
        <p:xfrm>
          <a:off x="1252538" y="1789113"/>
          <a:ext cx="2695575" cy="338137"/>
        </p:xfrm>
        <a:graphic>
          <a:graphicData uri="http://schemas.openxmlformats.org/presentationml/2006/ole">
            <p:oleObj spid="_x0000_s1125380" name="Equation" r:id="rId4" imgW="3441600" imgH="431640" progId="Equation.3">
              <p:embed/>
            </p:oleObj>
          </a:graphicData>
        </a:graphic>
      </p:graphicFrame>
      <p:graphicFrame>
        <p:nvGraphicFramePr>
          <p:cNvPr id="1125381" name="Object 5"/>
          <p:cNvGraphicFramePr>
            <a:graphicFrameLocks noChangeAspect="1"/>
          </p:cNvGraphicFramePr>
          <p:nvPr/>
        </p:nvGraphicFramePr>
        <p:xfrm>
          <a:off x="4033838" y="2220913"/>
          <a:ext cx="508000" cy="647700"/>
        </p:xfrm>
        <a:graphic>
          <a:graphicData uri="http://schemas.openxmlformats.org/presentationml/2006/ole">
            <p:oleObj spid="_x0000_s1125381" name="Equation" r:id="rId5" imgW="647640" imgH="825480" progId="Equation.3">
              <p:embed/>
            </p:oleObj>
          </a:graphicData>
        </a:graphic>
      </p:graphicFrame>
      <p:graphicFrame>
        <p:nvGraphicFramePr>
          <p:cNvPr id="1125382" name="Object 6"/>
          <p:cNvGraphicFramePr>
            <a:graphicFrameLocks noChangeAspect="1"/>
          </p:cNvGraphicFramePr>
          <p:nvPr/>
        </p:nvGraphicFramePr>
        <p:xfrm>
          <a:off x="1876425" y="2962275"/>
          <a:ext cx="3070225" cy="608013"/>
        </p:xfrm>
        <a:graphic>
          <a:graphicData uri="http://schemas.openxmlformats.org/presentationml/2006/ole">
            <p:oleObj spid="_x0000_s1125382" name="Equation" r:id="rId6" imgW="3911400" imgH="774360" progId="Equation.3">
              <p:embed/>
            </p:oleObj>
          </a:graphicData>
        </a:graphic>
      </p:graphicFrame>
      <p:graphicFrame>
        <p:nvGraphicFramePr>
          <p:cNvPr id="1125383" name="Object 7"/>
          <p:cNvGraphicFramePr>
            <a:graphicFrameLocks noChangeAspect="1"/>
          </p:cNvGraphicFramePr>
          <p:nvPr/>
        </p:nvGraphicFramePr>
        <p:xfrm>
          <a:off x="5010150" y="2940050"/>
          <a:ext cx="1465263" cy="647700"/>
        </p:xfrm>
        <a:graphic>
          <a:graphicData uri="http://schemas.openxmlformats.org/presentationml/2006/ole">
            <p:oleObj spid="_x0000_s1125383" name="Equation" r:id="rId7" imgW="1866600" imgH="825480" progId="Equation.3">
              <p:embed/>
            </p:oleObj>
          </a:graphicData>
        </a:graphic>
      </p:graphicFrame>
      <p:graphicFrame>
        <p:nvGraphicFramePr>
          <p:cNvPr id="1125384" name="Object 8"/>
          <p:cNvGraphicFramePr>
            <a:graphicFrameLocks noChangeAspect="1"/>
          </p:cNvGraphicFramePr>
          <p:nvPr/>
        </p:nvGraphicFramePr>
        <p:xfrm>
          <a:off x="1887538" y="3805238"/>
          <a:ext cx="4603750" cy="309562"/>
        </p:xfrm>
        <a:graphic>
          <a:graphicData uri="http://schemas.openxmlformats.org/presentationml/2006/ole">
            <p:oleObj spid="_x0000_s1125384" name="Equation" r:id="rId8" imgW="5854680" imgH="393480" progId="Equation.3">
              <p:embed/>
            </p:oleObj>
          </a:graphicData>
        </a:graphic>
      </p:graphicFrame>
      <p:grpSp>
        <p:nvGrpSpPr>
          <p:cNvPr id="1125385" name="Group 9"/>
          <p:cNvGrpSpPr>
            <a:grpSpLocks/>
          </p:cNvGrpSpPr>
          <p:nvPr/>
        </p:nvGrpSpPr>
        <p:grpSpPr bwMode="auto">
          <a:xfrm>
            <a:off x="3492500" y="4292600"/>
            <a:ext cx="1851025" cy="647700"/>
            <a:chOff x="2308" y="3113"/>
            <a:chExt cx="1488" cy="520"/>
          </a:xfrm>
        </p:grpSpPr>
        <p:graphicFrame>
          <p:nvGraphicFramePr>
            <p:cNvPr id="1125386" name="Object 10"/>
            <p:cNvGraphicFramePr>
              <a:graphicFrameLocks noChangeAspect="1"/>
            </p:cNvGraphicFramePr>
            <p:nvPr/>
          </p:nvGraphicFramePr>
          <p:xfrm>
            <a:off x="2308" y="3113"/>
            <a:ext cx="984" cy="520"/>
          </p:xfrm>
          <a:graphic>
            <a:graphicData uri="http://schemas.openxmlformats.org/presentationml/2006/ole">
              <p:oleObj spid="_x0000_s1125386" name="Equation" r:id="rId9" imgW="1562040" imgH="825480" progId="Equation.3">
                <p:embed/>
              </p:oleObj>
            </a:graphicData>
          </a:graphic>
        </p:graphicFrame>
        <p:graphicFrame>
          <p:nvGraphicFramePr>
            <p:cNvPr id="1125387" name="Object 11"/>
            <p:cNvGraphicFramePr>
              <a:graphicFrameLocks noChangeAspect="1"/>
            </p:cNvGraphicFramePr>
            <p:nvPr/>
          </p:nvGraphicFramePr>
          <p:xfrm>
            <a:off x="3388" y="3113"/>
            <a:ext cx="408" cy="520"/>
          </p:xfrm>
          <a:graphic>
            <a:graphicData uri="http://schemas.openxmlformats.org/presentationml/2006/ole">
              <p:oleObj spid="_x0000_s1125387" name="Equation" r:id="rId10" imgW="647640" imgH="825480" progId="Equation.3">
                <p:embed/>
              </p:oleObj>
            </a:graphicData>
          </a:graphic>
        </p:graphicFrame>
      </p:grpSp>
      <p:graphicFrame>
        <p:nvGraphicFramePr>
          <p:cNvPr id="1125388" name="Object 12"/>
          <p:cNvGraphicFramePr>
            <a:graphicFrameLocks noChangeAspect="1"/>
          </p:cNvGraphicFramePr>
          <p:nvPr/>
        </p:nvGraphicFramePr>
        <p:xfrm>
          <a:off x="1331913" y="2225675"/>
          <a:ext cx="2589212" cy="657225"/>
        </p:xfrm>
        <a:graphic>
          <a:graphicData uri="http://schemas.openxmlformats.org/presentationml/2006/ole">
            <p:oleObj spid="_x0000_s1125388" name="公式" r:id="rId11" imgW="3301920" imgH="838080" progId="Equation.3">
              <p:embed/>
            </p:oleObj>
          </a:graphicData>
        </a:graphic>
      </p:graphicFrame>
      <p:sp>
        <p:nvSpPr>
          <p:cNvPr id="1125389" name="Text Box 13"/>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离散型随机变量的分布函数</a:t>
            </a:r>
            <a:r>
              <a:rPr lang="en-US" altLang="zh-CN" sz="3600" b="1">
                <a:latin typeface="楷体_GB2312" pitchFamily="49" charset="-122"/>
                <a:ea typeface="楷体_GB2312" pitchFamily="49"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5388"/>
                                        </p:tgtEl>
                                        <p:attrNameLst>
                                          <p:attrName>style.visibility</p:attrName>
                                        </p:attrNameLst>
                                      </p:cBhvr>
                                      <p:to>
                                        <p:strVal val="visible"/>
                                      </p:to>
                                    </p:set>
                                    <p:animEffect transition="in" filter="wipe(left)">
                                      <p:cBhvr>
                                        <p:cTn id="7" dur="500"/>
                                        <p:tgtEl>
                                          <p:spTgt spid="11253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5381"/>
                                        </p:tgtEl>
                                        <p:attrNameLst>
                                          <p:attrName>style.visibility</p:attrName>
                                        </p:attrNameLst>
                                      </p:cBhvr>
                                      <p:to>
                                        <p:strVal val="visible"/>
                                      </p:to>
                                    </p:set>
                                    <p:animEffect transition="in" filter="wipe(left)">
                                      <p:cBhvr>
                                        <p:cTn id="12" dur="500"/>
                                        <p:tgtEl>
                                          <p:spTgt spid="11253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25382"/>
                                        </p:tgtEl>
                                        <p:attrNameLst>
                                          <p:attrName>style.visibility</p:attrName>
                                        </p:attrNameLst>
                                      </p:cBhvr>
                                      <p:to>
                                        <p:strVal val="visible"/>
                                      </p:to>
                                    </p:set>
                                    <p:animEffect transition="in" filter="wipe(left)">
                                      <p:cBhvr>
                                        <p:cTn id="17" dur="500"/>
                                        <p:tgtEl>
                                          <p:spTgt spid="11253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5383"/>
                                        </p:tgtEl>
                                        <p:attrNameLst>
                                          <p:attrName>style.visibility</p:attrName>
                                        </p:attrNameLst>
                                      </p:cBhvr>
                                      <p:to>
                                        <p:strVal val="visible"/>
                                      </p:to>
                                    </p:set>
                                    <p:animEffect transition="in" filter="wipe(left)">
                                      <p:cBhvr>
                                        <p:cTn id="22" dur="500"/>
                                        <p:tgtEl>
                                          <p:spTgt spid="112538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25384"/>
                                        </p:tgtEl>
                                        <p:attrNameLst>
                                          <p:attrName>style.visibility</p:attrName>
                                        </p:attrNameLst>
                                      </p:cBhvr>
                                      <p:to>
                                        <p:strVal val="visible"/>
                                      </p:to>
                                    </p:set>
                                    <p:animEffect transition="in" filter="wipe(left)">
                                      <p:cBhvr>
                                        <p:cTn id="27" dur="500"/>
                                        <p:tgtEl>
                                          <p:spTgt spid="11253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25385"/>
                                        </p:tgtEl>
                                        <p:attrNameLst>
                                          <p:attrName>style.visibility</p:attrName>
                                        </p:attrNameLst>
                                      </p:cBhvr>
                                      <p:to>
                                        <p:strVal val="visible"/>
                                      </p:to>
                                    </p:set>
                                    <p:animEffect transition="in" filter="wipe(left)">
                                      <p:cBhvr>
                                        <p:cTn id="32" dur="500"/>
                                        <p:tgtEl>
                                          <p:spTgt spid="112538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1125389"/>
                                        </p:tgtEl>
                                        <p:attrNameLst>
                                          <p:attrName>style.visibility</p:attrName>
                                        </p:attrNameLst>
                                      </p:cBhvr>
                                      <p:to>
                                        <p:strVal val="visible"/>
                                      </p:to>
                                    </p:set>
                                    <p:anim calcmode="lin" valueType="num">
                                      <p:cBhvr additive="base">
                                        <p:cTn id="37" dur="500" fill="hold"/>
                                        <p:tgtEl>
                                          <p:spTgt spid="1125389"/>
                                        </p:tgtEl>
                                        <p:attrNameLst>
                                          <p:attrName>ppt_x</p:attrName>
                                        </p:attrNameLst>
                                      </p:cBhvr>
                                      <p:tavLst>
                                        <p:tav tm="0">
                                          <p:val>
                                            <p:strVal val="1+#ppt_w/2"/>
                                          </p:val>
                                        </p:tav>
                                        <p:tav tm="100000">
                                          <p:val>
                                            <p:strVal val="#ppt_x"/>
                                          </p:val>
                                        </p:tav>
                                      </p:tavLst>
                                    </p:anim>
                                    <p:anim calcmode="lin" valueType="num">
                                      <p:cBhvr additive="base">
                                        <p:cTn id="38" dur="500" fill="hold"/>
                                        <p:tgtEl>
                                          <p:spTgt spid="11253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5389"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8"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endParaRPr lang="en-US" altLang="zh-CN" sz="3600" b="1">
              <a:latin typeface="楷体_GB2312" pitchFamily="49" charset="-122"/>
              <a:ea typeface="楷体_GB2312" pitchFamily="49" charset="-122"/>
            </a:endParaRPr>
          </a:p>
        </p:txBody>
      </p:sp>
      <p:graphicFrame>
        <p:nvGraphicFramePr>
          <p:cNvPr id="1127430" name="Object 6"/>
          <p:cNvGraphicFramePr>
            <a:graphicFrameLocks noChangeAspect="1"/>
          </p:cNvGraphicFramePr>
          <p:nvPr/>
        </p:nvGraphicFramePr>
        <p:xfrm>
          <a:off x="2355850" y="2708275"/>
          <a:ext cx="4691063" cy="838200"/>
        </p:xfrm>
        <a:graphic>
          <a:graphicData uri="http://schemas.openxmlformats.org/presentationml/2006/ole">
            <p:oleObj spid="_x0000_s1127430" name="Equation" r:id="rId4" imgW="1765080" imgH="330120" progId="Equation.3">
              <p:embed/>
            </p:oleObj>
          </a:graphicData>
        </a:graphic>
      </p:graphicFrame>
      <p:sp>
        <p:nvSpPr>
          <p:cNvPr id="1127436" name="Text Box 12"/>
          <p:cNvSpPr txBox="1">
            <a:spLocks noChangeArrowheads="1"/>
          </p:cNvSpPr>
          <p:nvPr/>
        </p:nvSpPr>
        <p:spPr bwMode="auto">
          <a:xfrm>
            <a:off x="1187450" y="4292600"/>
            <a:ext cx="7502525" cy="1844675"/>
          </a:xfrm>
          <a:prstGeom prst="rect">
            <a:avLst/>
          </a:prstGeom>
          <a:noFill/>
          <a:ln w="9525">
            <a:noFill/>
            <a:miter lim="800000"/>
            <a:headEnd/>
            <a:tailEnd/>
          </a:ln>
          <a:effectLst/>
        </p:spPr>
        <p:txBody>
          <a:bodyPr>
            <a:spAutoFit/>
          </a:bodyPr>
          <a:lstStyle/>
          <a:p>
            <a:pPr>
              <a:lnSpc>
                <a:spcPct val="120000"/>
              </a:lnSpc>
            </a:pPr>
            <a:r>
              <a:rPr lang="zh-CN" altLang="en-US" sz="3200" b="1">
                <a:latin typeface="楷体_GB2312" pitchFamily="49" charset="-122"/>
                <a:ea typeface="楷体_GB2312" pitchFamily="49" charset="-122"/>
              </a:rPr>
              <a:t> 由定义可知，连续型随机变量的</a:t>
            </a:r>
            <a:r>
              <a:rPr lang="zh-CN" altLang="en-US" sz="3200" b="1">
                <a:solidFill>
                  <a:srgbClr val="FF0000"/>
                </a:solidFill>
                <a:latin typeface="楷体_GB2312" pitchFamily="49" charset="-122"/>
                <a:ea typeface="楷体_GB2312" pitchFamily="49" charset="-122"/>
              </a:rPr>
              <a:t>分布函数</a:t>
            </a:r>
            <a:r>
              <a:rPr lang="zh-CN" altLang="en-US" sz="3200" b="1">
                <a:latin typeface="楷体_GB2312" pitchFamily="49" charset="-122"/>
                <a:ea typeface="楷体_GB2312" pitchFamily="49" charset="-122"/>
              </a:rPr>
              <a:t>是</a:t>
            </a:r>
            <a:r>
              <a:rPr lang="zh-CN" altLang="en-US" sz="3200" b="1">
                <a:solidFill>
                  <a:srgbClr val="0000CC"/>
                </a:solidFill>
                <a:latin typeface="楷体_GB2312" pitchFamily="49" charset="-122"/>
                <a:ea typeface="楷体_GB2312" pitchFamily="49" charset="-122"/>
              </a:rPr>
              <a:t>连续</a:t>
            </a:r>
            <a:r>
              <a:rPr lang="zh-CN" altLang="en-US" sz="3200" b="1">
                <a:latin typeface="楷体_GB2312" pitchFamily="49" charset="-122"/>
                <a:ea typeface="楷体_GB2312" pitchFamily="49" charset="-122"/>
              </a:rPr>
              <a:t>函数，是密度函数的可变上限的</a:t>
            </a:r>
            <a:r>
              <a:rPr lang="zh-CN" altLang="en-US" sz="3200" b="1">
                <a:solidFill>
                  <a:srgbClr val="0000CC"/>
                </a:solidFill>
                <a:latin typeface="楷体_GB2312" pitchFamily="49" charset="-122"/>
                <a:ea typeface="楷体_GB2312" pitchFamily="49" charset="-122"/>
              </a:rPr>
              <a:t>定积分</a:t>
            </a:r>
            <a:r>
              <a:rPr lang="en-US" altLang="zh-CN" sz="3200" b="1">
                <a:latin typeface="楷体_GB2312" pitchFamily="49" charset="-122"/>
                <a:ea typeface="楷体_GB2312" pitchFamily="49" charset="-122"/>
              </a:rPr>
              <a:t>.</a:t>
            </a:r>
          </a:p>
        </p:txBody>
      </p:sp>
      <p:sp>
        <p:nvSpPr>
          <p:cNvPr id="1127446" name="Rectangle 22"/>
          <p:cNvSpPr>
            <a:spLocks noChangeArrowheads="1"/>
          </p:cNvSpPr>
          <p:nvPr/>
        </p:nvSpPr>
        <p:spPr bwMode="auto">
          <a:xfrm>
            <a:off x="2484438" y="401638"/>
            <a:ext cx="184150" cy="701675"/>
          </a:xfrm>
          <a:prstGeom prst="rect">
            <a:avLst/>
          </a:prstGeom>
          <a:noFill/>
          <a:ln w="9525">
            <a:noFill/>
            <a:miter lim="800000"/>
            <a:headEnd/>
            <a:tailEnd/>
          </a:ln>
          <a:effectLst/>
        </p:spPr>
        <p:txBody>
          <a:bodyPr wrap="none">
            <a:spAutoFit/>
          </a:bodyPr>
          <a:lstStyle/>
          <a:p>
            <a:endParaRPr lang="zh-CN" altLang="en-US" sz="4000" b="1">
              <a:solidFill>
                <a:schemeClr val="tx2"/>
              </a:solidFill>
              <a:ea typeface="宋体" pitchFamily="2" charset="-122"/>
            </a:endParaRPr>
          </a:p>
        </p:txBody>
      </p:sp>
      <p:sp>
        <p:nvSpPr>
          <p:cNvPr id="1127447" name="Rectangle 23"/>
          <p:cNvSpPr>
            <a:spLocks noChangeArrowheads="1"/>
          </p:cNvSpPr>
          <p:nvPr/>
        </p:nvSpPr>
        <p:spPr bwMode="auto">
          <a:xfrm>
            <a:off x="971550" y="1844675"/>
            <a:ext cx="7920038" cy="946150"/>
          </a:xfrm>
          <a:prstGeom prst="rect">
            <a:avLst/>
          </a:prstGeom>
          <a:noFill/>
          <a:ln w="9525">
            <a:noFill/>
            <a:miter lim="800000"/>
            <a:headEnd/>
            <a:tailEnd/>
          </a:ln>
          <a:effectLst/>
        </p:spPr>
        <p:txBody>
          <a:bodyPr>
            <a:spAutoFit/>
          </a:bodyPr>
          <a:lstStyle/>
          <a:p>
            <a:r>
              <a:rPr lang="zh-CN" altLang="en-US" b="1">
                <a:ea typeface="宋体" pitchFamily="2" charset="-122"/>
              </a:rPr>
              <a:t>定义：设         是随机变量 </a:t>
            </a:r>
            <a:r>
              <a:rPr lang="en-US" altLang="zh-CN" i="1">
                <a:ea typeface="宋体" pitchFamily="2" charset="-122"/>
              </a:rPr>
              <a:t>X</a:t>
            </a:r>
            <a:r>
              <a:rPr lang="en-US" altLang="zh-CN" b="1">
                <a:ea typeface="宋体" pitchFamily="2" charset="-122"/>
              </a:rPr>
              <a:t> </a:t>
            </a:r>
            <a:r>
              <a:rPr lang="zh-CN" altLang="en-US" b="1">
                <a:ea typeface="宋体" pitchFamily="2" charset="-122"/>
              </a:rPr>
              <a:t>的分布函数</a:t>
            </a:r>
            <a:r>
              <a:rPr lang="en-US" altLang="zh-CN" b="1">
                <a:ea typeface="宋体" pitchFamily="2" charset="-122"/>
              </a:rPr>
              <a:t>, </a:t>
            </a:r>
            <a:r>
              <a:rPr lang="zh-CN" altLang="en-US" b="1">
                <a:ea typeface="宋体" pitchFamily="2" charset="-122"/>
              </a:rPr>
              <a:t>如果存在一非负函数         ，使对任意实数 </a:t>
            </a:r>
            <a:r>
              <a:rPr lang="en-US" altLang="zh-CN" i="1">
                <a:ea typeface="宋体" pitchFamily="2" charset="-122"/>
              </a:rPr>
              <a:t>x</a:t>
            </a:r>
            <a:r>
              <a:rPr lang="en-US" altLang="zh-CN" b="1">
                <a:ea typeface="宋体" pitchFamily="2" charset="-122"/>
              </a:rPr>
              <a:t> , </a:t>
            </a:r>
            <a:r>
              <a:rPr lang="zh-CN" altLang="en-US" b="1">
                <a:ea typeface="宋体" pitchFamily="2" charset="-122"/>
              </a:rPr>
              <a:t>有</a:t>
            </a:r>
          </a:p>
        </p:txBody>
      </p:sp>
      <p:graphicFrame>
        <p:nvGraphicFramePr>
          <p:cNvPr id="1127448" name="Object 24"/>
          <p:cNvGraphicFramePr>
            <a:graphicFrameLocks noChangeAspect="1"/>
          </p:cNvGraphicFramePr>
          <p:nvPr/>
        </p:nvGraphicFramePr>
        <p:xfrm>
          <a:off x="2513013" y="1903413"/>
          <a:ext cx="792162" cy="469900"/>
        </p:xfrm>
        <a:graphic>
          <a:graphicData uri="http://schemas.openxmlformats.org/presentationml/2006/ole">
            <p:oleObj spid="_x0000_s1127448" name="Equation" r:id="rId5" imgW="342720" imgH="203040" progId="Equation.3">
              <p:embed/>
            </p:oleObj>
          </a:graphicData>
        </a:graphic>
      </p:graphicFrame>
      <p:graphicFrame>
        <p:nvGraphicFramePr>
          <p:cNvPr id="1127449" name="Object 25"/>
          <p:cNvGraphicFramePr>
            <a:graphicFrameLocks noChangeAspect="1"/>
          </p:cNvGraphicFramePr>
          <p:nvPr/>
        </p:nvGraphicFramePr>
        <p:xfrm>
          <a:off x="3216275" y="2276475"/>
          <a:ext cx="693738" cy="471488"/>
        </p:xfrm>
        <a:graphic>
          <a:graphicData uri="http://schemas.openxmlformats.org/presentationml/2006/ole">
            <p:oleObj spid="_x0000_s1127449" name="Equation" r:id="rId6" imgW="317160" imgH="2156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27428"/>
                                        </p:tgtEl>
                                        <p:attrNameLst>
                                          <p:attrName>style.visibility</p:attrName>
                                        </p:attrNameLst>
                                      </p:cBhvr>
                                      <p:to>
                                        <p:strVal val="visible"/>
                                      </p:to>
                                    </p:set>
                                    <p:anim calcmode="lin" valueType="num">
                                      <p:cBhvr additive="base">
                                        <p:cTn id="7" dur="500" fill="hold"/>
                                        <p:tgtEl>
                                          <p:spTgt spid="1127428"/>
                                        </p:tgtEl>
                                        <p:attrNameLst>
                                          <p:attrName>ppt_x</p:attrName>
                                        </p:attrNameLst>
                                      </p:cBhvr>
                                      <p:tavLst>
                                        <p:tav tm="0">
                                          <p:val>
                                            <p:strVal val="1+#ppt_w/2"/>
                                          </p:val>
                                        </p:tav>
                                        <p:tav tm="100000">
                                          <p:val>
                                            <p:strVal val="#ppt_x"/>
                                          </p:val>
                                        </p:tav>
                                      </p:tavLst>
                                    </p:anim>
                                    <p:anim calcmode="lin" valueType="num">
                                      <p:cBhvr additive="base">
                                        <p:cTn id="8" dur="500" fill="hold"/>
                                        <p:tgtEl>
                                          <p:spTgt spid="112742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127430"/>
                                        </p:tgtEl>
                                        <p:attrNameLst>
                                          <p:attrName>style.visibility</p:attrName>
                                        </p:attrNameLst>
                                      </p:cBhvr>
                                      <p:to>
                                        <p:strVal val="visible"/>
                                      </p:to>
                                    </p:set>
                                    <p:anim calcmode="lin" valueType="num">
                                      <p:cBhvr>
                                        <p:cTn id="13" dur="500" fill="hold"/>
                                        <p:tgtEl>
                                          <p:spTgt spid="1127430"/>
                                        </p:tgtEl>
                                        <p:attrNameLst>
                                          <p:attrName>ppt_w</p:attrName>
                                        </p:attrNameLst>
                                      </p:cBhvr>
                                      <p:tavLst>
                                        <p:tav tm="0">
                                          <p:val>
                                            <p:fltVal val="0"/>
                                          </p:val>
                                        </p:tav>
                                        <p:tav tm="100000">
                                          <p:val>
                                            <p:strVal val="#ppt_w"/>
                                          </p:val>
                                        </p:tav>
                                      </p:tavLst>
                                    </p:anim>
                                    <p:anim calcmode="lin" valueType="num">
                                      <p:cBhvr>
                                        <p:cTn id="14" dur="500" fill="hold"/>
                                        <p:tgtEl>
                                          <p:spTgt spid="1127430"/>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7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28" grpId="0" autoUpdateAnimBg="0"/>
      <p:bldP spid="1127436"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6" name="Rectangle 4"/>
          <p:cNvSpPr>
            <a:spLocks noChangeArrowheads="1"/>
          </p:cNvSpPr>
          <p:nvPr/>
        </p:nvSpPr>
        <p:spPr bwMode="auto">
          <a:xfrm>
            <a:off x="1042988" y="1700213"/>
            <a:ext cx="7240587" cy="1117600"/>
          </a:xfrm>
          <a:prstGeom prst="rect">
            <a:avLst/>
          </a:prstGeom>
          <a:noFill/>
          <a:ln w="9525">
            <a:noFill/>
            <a:miter lim="800000"/>
            <a:headEnd/>
            <a:tailEnd/>
          </a:ln>
          <a:effectLst/>
        </p:spPr>
        <p:txBody>
          <a:bodyPr>
            <a:spAutoFit/>
          </a:bodyPr>
          <a:lstStyle/>
          <a:p>
            <a:pPr>
              <a:lnSpc>
                <a:spcPct val="120000"/>
              </a:lnSpc>
            </a:pPr>
            <a:r>
              <a:rPr lang="zh-CN" altLang="en-US" b="1">
                <a:ea typeface="宋体" pitchFamily="2" charset="-122"/>
              </a:rPr>
              <a:t>利用以上关系可以推得，随机变量 </a:t>
            </a:r>
            <a:r>
              <a:rPr lang="en-US" altLang="zh-CN" i="1"/>
              <a:t>X</a:t>
            </a:r>
            <a:r>
              <a:rPr lang="zh-CN" altLang="en-US" b="1">
                <a:ea typeface="宋体" pitchFamily="2" charset="-122"/>
              </a:rPr>
              <a:t> 落入某有限区间 </a:t>
            </a:r>
            <a:r>
              <a:rPr lang="en-US" altLang="zh-CN">
                <a:ea typeface="宋体" pitchFamily="2" charset="-122"/>
              </a:rPr>
              <a:t>(</a:t>
            </a:r>
            <a:r>
              <a:rPr lang="en-US" altLang="zh-CN" i="1">
                <a:ea typeface="宋体" pitchFamily="2" charset="-122"/>
              </a:rPr>
              <a:t>a b</a:t>
            </a:r>
            <a:r>
              <a:rPr lang="en-US" altLang="zh-CN">
                <a:ea typeface="宋体" pitchFamily="2" charset="-122"/>
              </a:rPr>
              <a:t>]</a:t>
            </a:r>
            <a:r>
              <a:rPr lang="en-US" altLang="zh-CN" b="1">
                <a:ea typeface="宋体" pitchFamily="2" charset="-122"/>
              </a:rPr>
              <a:t> </a:t>
            </a:r>
            <a:r>
              <a:rPr lang="zh-CN" altLang="en-US" b="1">
                <a:ea typeface="宋体" pitchFamily="2" charset="-122"/>
              </a:rPr>
              <a:t>内的概率为</a:t>
            </a:r>
          </a:p>
        </p:txBody>
      </p:sp>
      <p:sp>
        <p:nvSpPr>
          <p:cNvPr id="1129477" name="Text Box 5"/>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r>
              <a:rPr lang="en-US" altLang="zh-CN" sz="3600" b="1">
                <a:latin typeface="楷体_GB2312" pitchFamily="49" charset="-122"/>
                <a:ea typeface="楷体_GB2312" pitchFamily="49" charset="-122"/>
              </a:rPr>
              <a:t>(Cont.)</a:t>
            </a:r>
          </a:p>
        </p:txBody>
      </p:sp>
      <p:graphicFrame>
        <p:nvGraphicFramePr>
          <p:cNvPr id="1129478" name="Object 6"/>
          <p:cNvGraphicFramePr>
            <a:graphicFrameLocks noChangeAspect="1"/>
          </p:cNvGraphicFramePr>
          <p:nvPr/>
        </p:nvGraphicFramePr>
        <p:xfrm>
          <a:off x="1419225" y="2852738"/>
          <a:ext cx="6216650" cy="1419225"/>
        </p:xfrm>
        <a:graphic>
          <a:graphicData uri="http://schemas.openxmlformats.org/presentationml/2006/ole">
            <p:oleObj spid="_x0000_s1129478" name="Equation" r:id="rId4" imgW="2463480" imgH="558720" progId="Equation.3">
              <p:embed/>
            </p:oleObj>
          </a:graphicData>
        </a:graphic>
      </p:graphicFrame>
      <p:graphicFrame>
        <p:nvGraphicFramePr>
          <p:cNvPr id="1129479" name="Object 7"/>
          <p:cNvGraphicFramePr>
            <a:graphicFrameLocks noChangeAspect="1"/>
          </p:cNvGraphicFramePr>
          <p:nvPr/>
        </p:nvGraphicFramePr>
        <p:xfrm>
          <a:off x="1936750" y="6053138"/>
          <a:ext cx="5181600" cy="533400"/>
        </p:xfrm>
        <a:graphic>
          <a:graphicData uri="http://schemas.openxmlformats.org/presentationml/2006/ole">
            <p:oleObj spid="_x0000_s1129479" name="Equation" r:id="rId5" imgW="2158920" imgH="203040" progId="Equation.3">
              <p:embed/>
            </p:oleObj>
          </a:graphicData>
        </a:graphic>
      </p:graphicFrame>
      <p:grpSp>
        <p:nvGrpSpPr>
          <p:cNvPr id="1129480" name="Group 8"/>
          <p:cNvGrpSpPr>
            <a:grpSpLocks/>
          </p:cNvGrpSpPr>
          <p:nvPr/>
        </p:nvGrpSpPr>
        <p:grpSpPr bwMode="auto">
          <a:xfrm>
            <a:off x="869950" y="4071938"/>
            <a:ext cx="8001000" cy="1260475"/>
            <a:chOff x="480" y="1152"/>
            <a:chExt cx="5040" cy="794"/>
          </a:xfrm>
        </p:grpSpPr>
        <p:sp>
          <p:nvSpPr>
            <p:cNvPr id="1129481" name="Rectangle 9"/>
            <p:cNvSpPr>
              <a:spLocks noChangeArrowheads="1"/>
            </p:cNvSpPr>
            <p:nvPr/>
          </p:nvSpPr>
          <p:spPr bwMode="auto">
            <a:xfrm>
              <a:off x="480" y="1152"/>
              <a:ext cx="5040" cy="794"/>
            </a:xfrm>
            <a:prstGeom prst="rect">
              <a:avLst/>
            </a:prstGeom>
            <a:noFill/>
            <a:ln w="9525">
              <a:noFill/>
              <a:miter lim="800000"/>
              <a:headEnd/>
              <a:tailEnd/>
            </a:ln>
            <a:effectLst/>
          </p:spPr>
          <p:txBody>
            <a:bodyPr>
              <a:spAutoFit/>
            </a:bodyPr>
            <a:lstStyle/>
            <a:p>
              <a:pPr>
                <a:lnSpc>
                  <a:spcPct val="120000"/>
                </a:lnSpc>
              </a:pPr>
              <a:r>
                <a:rPr lang="zh-CN" altLang="en-US" sz="3200" b="1">
                  <a:latin typeface="楷体_GB2312" pitchFamily="49" charset="-122"/>
                  <a:ea typeface="楷体_GB2312" pitchFamily="49" charset="-122"/>
                </a:rPr>
                <a:t>   它是以     为底，以曲线      为顶的曲边梯形的面积。</a:t>
              </a:r>
            </a:p>
          </p:txBody>
        </p:sp>
        <p:graphicFrame>
          <p:nvGraphicFramePr>
            <p:cNvPr id="1129482" name="Object 10"/>
            <p:cNvGraphicFramePr>
              <a:graphicFrameLocks noChangeAspect="1"/>
            </p:cNvGraphicFramePr>
            <p:nvPr/>
          </p:nvGraphicFramePr>
          <p:xfrm>
            <a:off x="1680" y="1226"/>
            <a:ext cx="740" cy="347"/>
          </p:xfrm>
          <a:graphic>
            <a:graphicData uri="http://schemas.openxmlformats.org/presentationml/2006/ole">
              <p:oleObj spid="_x0000_s1129482" name="Equation" r:id="rId6" imgW="368280" imgH="203040" progId="Equation.3">
                <p:embed/>
              </p:oleObj>
            </a:graphicData>
          </a:graphic>
        </p:graphicFrame>
        <p:graphicFrame>
          <p:nvGraphicFramePr>
            <p:cNvPr id="1129483" name="Object 11"/>
            <p:cNvGraphicFramePr>
              <a:graphicFrameLocks noChangeAspect="1"/>
            </p:cNvGraphicFramePr>
            <p:nvPr/>
          </p:nvGraphicFramePr>
          <p:xfrm>
            <a:off x="3944" y="1226"/>
            <a:ext cx="751" cy="336"/>
          </p:xfrm>
          <a:graphic>
            <a:graphicData uri="http://schemas.openxmlformats.org/presentationml/2006/ole">
              <p:oleObj spid="_x0000_s1129483" name="Equation" r:id="rId7" imgW="571320" imgH="203040" progId="Equation.3">
                <p:embed/>
              </p:oleObj>
            </a:graphicData>
          </a:graphic>
        </p:graphicFrame>
      </p:grpSp>
      <p:grpSp>
        <p:nvGrpSpPr>
          <p:cNvPr id="1129484" name="Group 12"/>
          <p:cNvGrpSpPr>
            <a:grpSpLocks/>
          </p:cNvGrpSpPr>
          <p:nvPr/>
        </p:nvGrpSpPr>
        <p:grpSpPr bwMode="auto">
          <a:xfrm>
            <a:off x="1187450" y="5300663"/>
            <a:ext cx="7543800" cy="623887"/>
            <a:chOff x="288" y="1152"/>
            <a:chExt cx="4752" cy="393"/>
          </a:xfrm>
        </p:grpSpPr>
        <p:sp>
          <p:nvSpPr>
            <p:cNvPr id="1129485" name="Rectangle 13"/>
            <p:cNvSpPr>
              <a:spLocks noChangeArrowheads="1"/>
            </p:cNvSpPr>
            <p:nvPr/>
          </p:nvSpPr>
          <p:spPr bwMode="auto">
            <a:xfrm>
              <a:off x="288" y="1152"/>
              <a:ext cx="4752" cy="365"/>
            </a:xfrm>
            <a:prstGeom prst="rect">
              <a:avLst/>
            </a:prstGeom>
            <a:noFill/>
            <a:ln w="9525">
              <a:noFill/>
              <a:miter lim="800000"/>
              <a:headEnd/>
              <a:tailEnd/>
            </a:ln>
            <a:effectLst/>
          </p:spPr>
          <p:txBody>
            <a:bodyPr>
              <a:spAutoFit/>
            </a:bodyPr>
            <a:lstStyle/>
            <a:p>
              <a:r>
                <a:rPr lang="zh-CN" altLang="en-US" sz="3200" b="1">
                  <a:latin typeface="楷体_GB2312" pitchFamily="49" charset="-122"/>
                  <a:ea typeface="楷体_GB2312" pitchFamily="49" charset="-122"/>
                </a:rPr>
                <a:t>类似可得  取值落入       内的概为：</a:t>
              </a:r>
            </a:p>
          </p:txBody>
        </p:sp>
        <p:graphicFrame>
          <p:nvGraphicFramePr>
            <p:cNvPr id="1129486" name="Object 14"/>
            <p:cNvGraphicFramePr>
              <a:graphicFrameLocks noChangeAspect="1"/>
            </p:cNvGraphicFramePr>
            <p:nvPr/>
          </p:nvGraphicFramePr>
          <p:xfrm>
            <a:off x="1392" y="1196"/>
            <a:ext cx="248" cy="319"/>
          </p:xfrm>
          <a:graphic>
            <a:graphicData uri="http://schemas.openxmlformats.org/presentationml/2006/ole">
              <p:oleObj spid="_x0000_s1129486" name="Equation" r:id="rId8" imgW="177480" imgH="164880" progId="Equation.3">
                <p:embed/>
              </p:oleObj>
            </a:graphicData>
          </a:graphic>
        </p:graphicFrame>
        <p:graphicFrame>
          <p:nvGraphicFramePr>
            <p:cNvPr id="1129487" name="Object 15"/>
            <p:cNvGraphicFramePr>
              <a:graphicFrameLocks noChangeAspect="1"/>
            </p:cNvGraphicFramePr>
            <p:nvPr/>
          </p:nvGraphicFramePr>
          <p:xfrm>
            <a:off x="2716" y="1200"/>
            <a:ext cx="884" cy="345"/>
          </p:xfrm>
          <a:graphic>
            <a:graphicData uri="http://schemas.openxmlformats.org/presentationml/2006/ole">
              <p:oleObj spid="_x0000_s1129487" name="Equation" r:id="rId9" imgW="520560" imgH="20304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29477"/>
                                        </p:tgtEl>
                                        <p:attrNameLst>
                                          <p:attrName>style.visibility</p:attrName>
                                        </p:attrNameLst>
                                      </p:cBhvr>
                                      <p:to>
                                        <p:strVal val="visible"/>
                                      </p:to>
                                    </p:set>
                                    <p:anim calcmode="lin" valueType="num">
                                      <p:cBhvr additive="base">
                                        <p:cTn id="7" dur="500" fill="hold"/>
                                        <p:tgtEl>
                                          <p:spTgt spid="1129477"/>
                                        </p:tgtEl>
                                        <p:attrNameLst>
                                          <p:attrName>ppt_x</p:attrName>
                                        </p:attrNameLst>
                                      </p:cBhvr>
                                      <p:tavLst>
                                        <p:tav tm="0">
                                          <p:val>
                                            <p:strVal val="1+#ppt_w/2"/>
                                          </p:val>
                                        </p:tav>
                                        <p:tav tm="100000">
                                          <p:val>
                                            <p:strVal val="#ppt_x"/>
                                          </p:val>
                                        </p:tav>
                                      </p:tavLst>
                                    </p:anim>
                                    <p:anim calcmode="lin" valueType="num">
                                      <p:cBhvr additive="base">
                                        <p:cTn id="8" dur="500" fill="hold"/>
                                        <p:tgtEl>
                                          <p:spTgt spid="112947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129478"/>
                                        </p:tgtEl>
                                        <p:attrNameLst>
                                          <p:attrName>style.visibility</p:attrName>
                                        </p:attrNameLst>
                                      </p:cBhvr>
                                      <p:to>
                                        <p:strVal val="visible"/>
                                      </p:to>
                                    </p:set>
                                    <p:anim calcmode="lin" valueType="num">
                                      <p:cBhvr>
                                        <p:cTn id="13" dur="500" fill="hold"/>
                                        <p:tgtEl>
                                          <p:spTgt spid="1129478"/>
                                        </p:tgtEl>
                                        <p:attrNameLst>
                                          <p:attrName>ppt_w</p:attrName>
                                        </p:attrNameLst>
                                      </p:cBhvr>
                                      <p:tavLst>
                                        <p:tav tm="0">
                                          <p:val>
                                            <p:fltVal val="0"/>
                                          </p:val>
                                        </p:tav>
                                        <p:tav tm="100000">
                                          <p:val>
                                            <p:strVal val="#ppt_w"/>
                                          </p:val>
                                        </p:tav>
                                      </p:tavLst>
                                    </p:anim>
                                    <p:anim calcmode="lin" valueType="num">
                                      <p:cBhvr>
                                        <p:cTn id="14" dur="500" fill="hold"/>
                                        <p:tgtEl>
                                          <p:spTgt spid="1129478"/>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1294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1129479"/>
                                        </p:tgtEl>
                                        <p:attrNameLst>
                                          <p:attrName>style.visibility</p:attrName>
                                        </p:attrNameLst>
                                      </p:cBhvr>
                                      <p:to>
                                        <p:strVal val="visible"/>
                                      </p:to>
                                    </p:set>
                                    <p:anim calcmode="lin" valueType="num">
                                      <p:cBhvr>
                                        <p:cTn id="23" dur="500" fill="hold"/>
                                        <p:tgtEl>
                                          <p:spTgt spid="1129479"/>
                                        </p:tgtEl>
                                        <p:attrNameLst>
                                          <p:attrName>ppt_w</p:attrName>
                                        </p:attrNameLst>
                                      </p:cBhvr>
                                      <p:tavLst>
                                        <p:tav tm="0">
                                          <p:val>
                                            <p:fltVal val="0"/>
                                          </p:val>
                                        </p:tav>
                                        <p:tav tm="100000">
                                          <p:val>
                                            <p:strVal val="#ppt_w"/>
                                          </p:val>
                                        </p:tav>
                                      </p:tavLst>
                                    </p:anim>
                                    <p:anim calcmode="lin" valueType="num">
                                      <p:cBhvr>
                                        <p:cTn id="24" dur="500" fill="hold"/>
                                        <p:tgtEl>
                                          <p:spTgt spid="1129479"/>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129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77"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24"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r>
              <a:rPr lang="en-US" altLang="zh-CN" sz="3600" b="1">
                <a:latin typeface="楷体_GB2312" pitchFamily="49" charset="-122"/>
                <a:ea typeface="楷体_GB2312" pitchFamily="49" charset="-122"/>
              </a:rPr>
              <a:t>(Cont.)</a:t>
            </a:r>
          </a:p>
        </p:txBody>
      </p:sp>
      <p:sp>
        <p:nvSpPr>
          <p:cNvPr id="1131525" name="Rectangle 5"/>
          <p:cNvSpPr>
            <a:spLocks noChangeArrowheads="1"/>
          </p:cNvSpPr>
          <p:nvPr/>
        </p:nvSpPr>
        <p:spPr bwMode="auto">
          <a:xfrm>
            <a:off x="1258888" y="1773238"/>
            <a:ext cx="7345362" cy="946150"/>
          </a:xfrm>
          <a:prstGeom prst="rect">
            <a:avLst/>
          </a:prstGeom>
          <a:noFill/>
          <a:ln w="9525">
            <a:noFill/>
            <a:miter lim="800000"/>
            <a:headEnd/>
            <a:tailEnd/>
          </a:ln>
          <a:effectLst/>
        </p:spPr>
        <p:txBody>
          <a:bodyPr>
            <a:spAutoFit/>
          </a:bodyPr>
          <a:lstStyle/>
          <a:p>
            <a:r>
              <a:rPr lang="zh-CN" altLang="en-US" b="1">
                <a:solidFill>
                  <a:srgbClr val="0000CC"/>
                </a:solidFill>
                <a:ea typeface="宋体" pitchFamily="2" charset="-122"/>
              </a:rPr>
              <a:t>例</a:t>
            </a:r>
            <a:r>
              <a:rPr lang="zh-CN" altLang="en-US" b="1">
                <a:ea typeface="宋体" pitchFamily="2" charset="-122"/>
              </a:rPr>
              <a:t>： 若随机变量</a:t>
            </a:r>
            <a:r>
              <a:rPr lang="en-US" altLang="zh-CN" b="1" i="1">
                <a:ea typeface="宋体" pitchFamily="2" charset="-122"/>
              </a:rPr>
              <a:t>X</a:t>
            </a:r>
            <a:r>
              <a:rPr lang="zh-CN" altLang="en-US" b="1">
                <a:ea typeface="宋体" pitchFamily="2" charset="-122"/>
              </a:rPr>
              <a:t>服从区间</a:t>
            </a:r>
            <a:r>
              <a:rPr lang="en-US" altLang="zh-CN" b="1">
                <a:ea typeface="宋体" pitchFamily="2" charset="-122"/>
              </a:rPr>
              <a:t>[</a:t>
            </a:r>
            <a:r>
              <a:rPr lang="en-US" altLang="zh-CN" i="1">
                <a:ea typeface="宋体" pitchFamily="2" charset="-122"/>
              </a:rPr>
              <a:t>a b</a:t>
            </a:r>
            <a:r>
              <a:rPr lang="en-US" altLang="zh-CN" b="1">
                <a:ea typeface="宋体" pitchFamily="2" charset="-122"/>
              </a:rPr>
              <a:t>] </a:t>
            </a:r>
            <a:r>
              <a:rPr lang="zh-CN" altLang="en-US" b="1">
                <a:ea typeface="宋体" pitchFamily="2" charset="-122"/>
              </a:rPr>
              <a:t>上的均匀分布，</a:t>
            </a:r>
            <a:r>
              <a:rPr lang="zh-CN" altLang="zh-CN" b="1">
                <a:ea typeface="宋体" pitchFamily="2" charset="-122"/>
              </a:rPr>
              <a:t>写出它的分布函数及概率密度函数。</a:t>
            </a:r>
            <a:endParaRPr lang="zh-CN" altLang="en-US" b="1">
              <a:ea typeface="宋体" pitchFamily="2" charset="-122"/>
            </a:endParaRPr>
          </a:p>
        </p:txBody>
      </p:sp>
      <p:graphicFrame>
        <p:nvGraphicFramePr>
          <p:cNvPr id="1131527" name="Object 7"/>
          <p:cNvGraphicFramePr>
            <a:graphicFrameLocks noChangeAspect="1"/>
          </p:cNvGraphicFramePr>
          <p:nvPr/>
        </p:nvGraphicFramePr>
        <p:xfrm>
          <a:off x="3059113" y="4779963"/>
          <a:ext cx="5715000" cy="2078037"/>
        </p:xfrm>
        <a:graphic>
          <a:graphicData uri="http://schemas.openxmlformats.org/presentationml/2006/ole">
            <p:oleObj spid="_x0000_s1131527" name="Equation" r:id="rId4" imgW="2374560" imgH="761760" progId="Equation.3">
              <p:embed/>
            </p:oleObj>
          </a:graphicData>
        </a:graphic>
      </p:graphicFrame>
      <p:graphicFrame>
        <p:nvGraphicFramePr>
          <p:cNvPr id="1131528" name="Object 8"/>
          <p:cNvGraphicFramePr>
            <a:graphicFrameLocks noChangeAspect="1"/>
          </p:cNvGraphicFramePr>
          <p:nvPr/>
        </p:nvGraphicFramePr>
        <p:xfrm>
          <a:off x="1979613" y="3429000"/>
          <a:ext cx="5113337" cy="1447800"/>
        </p:xfrm>
        <a:graphic>
          <a:graphicData uri="http://schemas.openxmlformats.org/presentationml/2006/ole">
            <p:oleObj spid="_x0000_s1131528" name="Equation" r:id="rId5" imgW="2158920" imgH="609480" progId="Equation.3">
              <p:embed/>
            </p:oleObj>
          </a:graphicData>
        </a:graphic>
      </p:graphicFrame>
      <p:sp>
        <p:nvSpPr>
          <p:cNvPr id="1131532" name="Rectangle 12"/>
          <p:cNvSpPr>
            <a:spLocks noChangeArrowheads="1"/>
          </p:cNvSpPr>
          <p:nvPr/>
        </p:nvSpPr>
        <p:spPr bwMode="auto">
          <a:xfrm>
            <a:off x="990600" y="2890838"/>
            <a:ext cx="6534150" cy="579437"/>
          </a:xfrm>
          <a:prstGeom prst="rect">
            <a:avLst/>
          </a:prstGeom>
          <a:noFill/>
          <a:ln w="9525">
            <a:noFill/>
            <a:miter lim="800000"/>
            <a:headEnd/>
            <a:tailEnd/>
          </a:ln>
          <a:effectLst/>
        </p:spPr>
        <p:txBody>
          <a:bodyPr>
            <a:spAutoFit/>
          </a:bodyPr>
          <a:lstStyle/>
          <a:p>
            <a:r>
              <a:rPr lang="zh-CN" altLang="en-US" sz="3200" b="1">
                <a:latin typeface="楷体_GB2312" pitchFamily="49" charset="-122"/>
                <a:ea typeface="楷体_GB2312" pitchFamily="49" charset="-122"/>
              </a:rPr>
              <a:t>解：均匀分布的概率密度为：</a:t>
            </a:r>
          </a:p>
        </p:txBody>
      </p:sp>
      <p:sp>
        <p:nvSpPr>
          <p:cNvPr id="1131533" name="Rectangle 13"/>
          <p:cNvSpPr>
            <a:spLocks noChangeArrowheads="1"/>
          </p:cNvSpPr>
          <p:nvPr/>
        </p:nvSpPr>
        <p:spPr bwMode="auto">
          <a:xfrm>
            <a:off x="1447800" y="117475"/>
            <a:ext cx="882650" cy="579438"/>
          </a:xfrm>
          <a:prstGeom prst="rect">
            <a:avLst/>
          </a:prstGeom>
          <a:noFill/>
          <a:ln w="9525">
            <a:noFill/>
            <a:miter lim="800000"/>
            <a:headEnd/>
            <a:tailEnd/>
          </a:ln>
          <a:effectLst/>
        </p:spPr>
        <p:txBody>
          <a:bodyPr>
            <a:spAutoFit/>
          </a:bodyPr>
          <a:lstStyle/>
          <a:p>
            <a:pPr algn="ctr"/>
            <a:r>
              <a:rPr lang="zh-CN" altLang="en-US" sz="3200" b="1">
                <a:latin typeface="楷体_GB2312" pitchFamily="49" charset="-122"/>
                <a:ea typeface="楷体_GB2312" pitchFamily="49" charset="-122"/>
              </a:rPr>
              <a:t>  </a:t>
            </a:r>
          </a:p>
        </p:txBody>
      </p:sp>
      <p:sp>
        <p:nvSpPr>
          <p:cNvPr id="1131534" name="AutoShape 14">
            <a:hlinkClick r:id="" action="ppaction://hlinkshowjump?jump=previousslide" highlightClick="1"/>
          </p:cNvPr>
          <p:cNvSpPr>
            <a:spLocks noChangeArrowheads="1"/>
          </p:cNvSpPr>
          <p:nvPr/>
        </p:nvSpPr>
        <p:spPr bwMode="auto">
          <a:xfrm>
            <a:off x="5486400" y="5680075"/>
            <a:ext cx="1143000" cy="304800"/>
          </a:xfrm>
          <a:prstGeom prst="actionButtonBlank">
            <a:avLst/>
          </a:prstGeom>
          <a:noFill/>
          <a:ln w="9525">
            <a:noFill/>
            <a:miter lim="800000"/>
            <a:headEnd/>
            <a:tailEnd/>
          </a:ln>
          <a:effectLst/>
        </p:spPr>
        <p:txBody>
          <a:bodyPr wrap="none" anchor="ctr">
            <a:spAutoFit/>
          </a:bodyPr>
          <a:lstStyle/>
          <a:p>
            <a:endParaRPr lang="zh-CN" altLang="en-US"/>
          </a:p>
        </p:txBody>
      </p:sp>
      <p:sp>
        <p:nvSpPr>
          <p:cNvPr id="1131535" name="AutoShape 15">
            <a:hlinkClick r:id="" action="ppaction://hlinkshowjump?jump=nextslide" highlightClick="1"/>
          </p:cNvPr>
          <p:cNvSpPr>
            <a:spLocks noChangeArrowheads="1"/>
          </p:cNvSpPr>
          <p:nvPr/>
        </p:nvSpPr>
        <p:spPr bwMode="auto">
          <a:xfrm>
            <a:off x="6705600" y="5680075"/>
            <a:ext cx="1143000" cy="304800"/>
          </a:xfrm>
          <a:prstGeom prst="actionButtonBlank">
            <a:avLst/>
          </a:prstGeom>
          <a:noFill/>
          <a:ln w="9525">
            <a:noFill/>
            <a:miter lim="800000"/>
            <a:headEnd/>
            <a:tailEnd/>
          </a:ln>
          <a:effectLst/>
        </p:spPr>
        <p:txBody>
          <a:bodyPr wrap="none" anchor="ctr">
            <a:spAutoFit/>
          </a:bodyPr>
          <a:lstStyle/>
          <a:p>
            <a:endParaRPr lang="zh-CN" altLang="en-US"/>
          </a:p>
        </p:txBody>
      </p:sp>
      <p:sp>
        <p:nvSpPr>
          <p:cNvPr id="1131536" name="AutoShape 16">
            <a:hlinkClick r:id="" action="ppaction://hlinkshowjump?jump=endshow" highlightClick="1"/>
          </p:cNvPr>
          <p:cNvSpPr>
            <a:spLocks noChangeArrowheads="1"/>
          </p:cNvSpPr>
          <p:nvPr/>
        </p:nvSpPr>
        <p:spPr bwMode="auto">
          <a:xfrm>
            <a:off x="8001000" y="5680075"/>
            <a:ext cx="1143000" cy="304800"/>
          </a:xfrm>
          <a:prstGeom prst="actionButtonBlank">
            <a:avLst/>
          </a:prstGeom>
          <a:noFill/>
          <a:ln w="9525">
            <a:noFill/>
            <a:miter lim="800000"/>
            <a:headEnd/>
            <a:tailEnd/>
          </a:ln>
          <a:effectLst/>
        </p:spPr>
        <p:txBody>
          <a:bodyPr wrap="none" anchor="ctr">
            <a:spAutoFit/>
          </a:bodyPr>
          <a:lstStyle/>
          <a:p>
            <a:endParaRPr lang="zh-CN" altLang="en-US"/>
          </a:p>
        </p:txBody>
      </p:sp>
      <p:sp>
        <p:nvSpPr>
          <p:cNvPr id="1131537" name="Rectangle 17"/>
          <p:cNvSpPr>
            <a:spLocks noChangeArrowheads="1"/>
          </p:cNvSpPr>
          <p:nvPr/>
        </p:nvSpPr>
        <p:spPr bwMode="auto">
          <a:xfrm>
            <a:off x="900113" y="4797425"/>
            <a:ext cx="4249737" cy="519113"/>
          </a:xfrm>
          <a:prstGeom prst="rect">
            <a:avLst/>
          </a:prstGeom>
          <a:noFill/>
          <a:ln w="9525">
            <a:noFill/>
            <a:miter lim="800000"/>
            <a:headEnd/>
            <a:tailEnd/>
          </a:ln>
          <a:effectLst/>
        </p:spPr>
        <p:txBody>
          <a:bodyPr>
            <a:spAutoFit/>
          </a:bodyPr>
          <a:lstStyle/>
          <a:p>
            <a:r>
              <a:rPr lang="zh-CN" altLang="en-US" b="1">
                <a:ea typeface="宋体" pitchFamily="2" charset="-122"/>
              </a:rPr>
              <a:t>从而，它的</a:t>
            </a:r>
            <a:r>
              <a:rPr lang="zh-CN" altLang="zh-CN" b="1">
                <a:ea typeface="宋体" pitchFamily="2" charset="-122"/>
              </a:rPr>
              <a:t>分布函数</a:t>
            </a:r>
            <a:r>
              <a:rPr lang="zh-CN" altLang="en-US" b="1">
                <a:ea typeface="宋体" pitchFamily="2" charset="-122"/>
              </a:rPr>
              <a:t>为</a:t>
            </a:r>
          </a:p>
        </p:txBody>
      </p:sp>
      <p:grpSp>
        <p:nvGrpSpPr>
          <p:cNvPr id="1131538" name="Group 18"/>
          <p:cNvGrpSpPr>
            <a:grpSpLocks/>
          </p:cNvGrpSpPr>
          <p:nvPr/>
        </p:nvGrpSpPr>
        <p:grpSpPr bwMode="auto">
          <a:xfrm>
            <a:off x="6094413" y="2781300"/>
            <a:ext cx="3049587" cy="1912938"/>
            <a:chOff x="2066" y="1305"/>
            <a:chExt cx="1921" cy="1205"/>
          </a:xfrm>
        </p:grpSpPr>
        <p:sp>
          <p:nvSpPr>
            <p:cNvPr id="1131539" name="Line 19"/>
            <p:cNvSpPr>
              <a:spLocks noChangeShapeType="1"/>
            </p:cNvSpPr>
            <p:nvPr/>
          </p:nvSpPr>
          <p:spPr bwMode="auto">
            <a:xfrm>
              <a:off x="3396" y="1658"/>
              <a:ext cx="565" cy="0"/>
            </a:xfrm>
            <a:prstGeom prst="line">
              <a:avLst/>
            </a:prstGeom>
            <a:noFill/>
            <a:ln w="38100">
              <a:solidFill>
                <a:srgbClr val="FF0000"/>
              </a:solidFill>
              <a:round/>
              <a:headEnd/>
              <a:tailEnd/>
            </a:ln>
            <a:effectLst/>
          </p:spPr>
          <p:txBody>
            <a:bodyPr wrap="none" anchor="ctr"/>
            <a:lstStyle/>
            <a:p>
              <a:endParaRPr lang="zh-CN" altLang="en-US"/>
            </a:p>
          </p:txBody>
        </p:sp>
        <p:grpSp>
          <p:nvGrpSpPr>
            <p:cNvPr id="1131540" name="Group 20"/>
            <p:cNvGrpSpPr>
              <a:grpSpLocks/>
            </p:cNvGrpSpPr>
            <p:nvPr/>
          </p:nvGrpSpPr>
          <p:grpSpPr bwMode="auto">
            <a:xfrm>
              <a:off x="2066" y="1305"/>
              <a:ext cx="1921" cy="1205"/>
              <a:chOff x="2066" y="1305"/>
              <a:chExt cx="1921" cy="1205"/>
            </a:xfrm>
          </p:grpSpPr>
          <p:sp>
            <p:nvSpPr>
              <p:cNvPr id="1131541" name="Line 21"/>
              <p:cNvSpPr>
                <a:spLocks noChangeShapeType="1"/>
              </p:cNvSpPr>
              <p:nvPr/>
            </p:nvSpPr>
            <p:spPr bwMode="auto">
              <a:xfrm>
                <a:off x="2898" y="1658"/>
                <a:ext cx="527" cy="0"/>
              </a:xfrm>
              <a:prstGeom prst="line">
                <a:avLst/>
              </a:prstGeom>
              <a:noFill/>
              <a:ln w="38100" cap="rnd">
                <a:solidFill>
                  <a:schemeClr val="tx1"/>
                </a:solidFill>
                <a:prstDash val="sysDot"/>
                <a:round/>
                <a:headEnd/>
                <a:tailEnd/>
              </a:ln>
              <a:effectLst/>
            </p:spPr>
            <p:txBody>
              <a:bodyPr/>
              <a:lstStyle/>
              <a:p>
                <a:endParaRPr lang="zh-CN" altLang="en-US"/>
              </a:p>
            </p:txBody>
          </p:sp>
          <p:grpSp>
            <p:nvGrpSpPr>
              <p:cNvPr id="1131542" name="Group 22"/>
              <p:cNvGrpSpPr>
                <a:grpSpLocks/>
              </p:cNvGrpSpPr>
              <p:nvPr/>
            </p:nvGrpSpPr>
            <p:grpSpPr bwMode="auto">
              <a:xfrm>
                <a:off x="2066" y="1305"/>
                <a:ext cx="1921" cy="1205"/>
                <a:chOff x="2066" y="1305"/>
                <a:chExt cx="1921" cy="1205"/>
              </a:xfrm>
            </p:grpSpPr>
            <p:graphicFrame>
              <p:nvGraphicFramePr>
                <p:cNvPr id="1131543" name="Object 23"/>
                <p:cNvGraphicFramePr>
                  <a:graphicFrameLocks noChangeAspect="1"/>
                </p:cNvGraphicFramePr>
                <p:nvPr/>
              </p:nvGraphicFramePr>
              <p:xfrm>
                <a:off x="2777" y="1587"/>
                <a:ext cx="194" cy="142"/>
              </p:xfrm>
              <a:graphic>
                <a:graphicData uri="http://schemas.openxmlformats.org/presentationml/2006/ole">
                  <p:oleObj spid="_x0000_s1131543" name="Equation" r:id="rId6" imgW="393480" imgH="304560" progId="Equation.3">
                    <p:embed/>
                  </p:oleObj>
                </a:graphicData>
              </a:graphic>
            </p:graphicFrame>
            <p:grpSp>
              <p:nvGrpSpPr>
                <p:cNvPr id="1131544" name="Group 24"/>
                <p:cNvGrpSpPr>
                  <a:grpSpLocks/>
                </p:cNvGrpSpPr>
                <p:nvPr/>
              </p:nvGrpSpPr>
              <p:grpSpPr bwMode="auto">
                <a:xfrm>
                  <a:off x="2066" y="1305"/>
                  <a:ext cx="1921" cy="1205"/>
                  <a:chOff x="2066" y="1302"/>
                  <a:chExt cx="1921" cy="1205"/>
                </a:xfrm>
              </p:grpSpPr>
              <p:grpSp>
                <p:nvGrpSpPr>
                  <p:cNvPr id="1131545" name="Group 25"/>
                  <p:cNvGrpSpPr>
                    <a:grpSpLocks/>
                  </p:cNvGrpSpPr>
                  <p:nvPr/>
                </p:nvGrpSpPr>
                <p:grpSpPr bwMode="auto">
                  <a:xfrm>
                    <a:off x="2293" y="1302"/>
                    <a:ext cx="1694" cy="1205"/>
                    <a:chOff x="2293" y="1302"/>
                    <a:chExt cx="1694" cy="1205"/>
                  </a:xfrm>
                </p:grpSpPr>
                <p:grpSp>
                  <p:nvGrpSpPr>
                    <p:cNvPr id="1131546" name="Group 26"/>
                    <p:cNvGrpSpPr>
                      <a:grpSpLocks/>
                    </p:cNvGrpSpPr>
                    <p:nvPr/>
                  </p:nvGrpSpPr>
                  <p:grpSpPr bwMode="auto">
                    <a:xfrm>
                      <a:off x="2293" y="1302"/>
                      <a:ext cx="1694" cy="1205"/>
                      <a:chOff x="2293" y="1302"/>
                      <a:chExt cx="1694" cy="1205"/>
                    </a:xfrm>
                  </p:grpSpPr>
                  <p:grpSp>
                    <p:nvGrpSpPr>
                      <p:cNvPr id="1131547" name="Group 27"/>
                      <p:cNvGrpSpPr>
                        <a:grpSpLocks/>
                      </p:cNvGrpSpPr>
                      <p:nvPr/>
                    </p:nvGrpSpPr>
                    <p:grpSpPr bwMode="auto">
                      <a:xfrm>
                        <a:off x="2293" y="1302"/>
                        <a:ext cx="1694" cy="1205"/>
                        <a:chOff x="1872" y="2304"/>
                        <a:chExt cx="2160" cy="1536"/>
                      </a:xfrm>
                    </p:grpSpPr>
                    <p:grpSp>
                      <p:nvGrpSpPr>
                        <p:cNvPr id="1131548" name="Group 28"/>
                        <p:cNvGrpSpPr>
                          <a:grpSpLocks/>
                        </p:cNvGrpSpPr>
                        <p:nvPr/>
                      </p:nvGrpSpPr>
                      <p:grpSpPr bwMode="auto">
                        <a:xfrm>
                          <a:off x="1872" y="2304"/>
                          <a:ext cx="2160" cy="1536"/>
                          <a:chOff x="1104" y="2688"/>
                          <a:chExt cx="2160" cy="1344"/>
                        </a:xfrm>
                      </p:grpSpPr>
                      <p:sp>
                        <p:nvSpPr>
                          <p:cNvPr id="1131549" name="Line 29"/>
                          <p:cNvSpPr>
                            <a:spLocks noChangeShapeType="1"/>
                          </p:cNvSpPr>
                          <p:nvPr/>
                        </p:nvSpPr>
                        <p:spPr bwMode="auto">
                          <a:xfrm>
                            <a:off x="1104" y="3696"/>
                            <a:ext cx="2160" cy="0"/>
                          </a:xfrm>
                          <a:prstGeom prst="line">
                            <a:avLst/>
                          </a:prstGeom>
                          <a:noFill/>
                          <a:ln w="28575">
                            <a:solidFill>
                              <a:schemeClr val="tx1"/>
                            </a:solidFill>
                            <a:round/>
                            <a:headEnd/>
                            <a:tailEnd type="triangle" w="lg" len="med"/>
                          </a:ln>
                          <a:effectLst/>
                        </p:spPr>
                        <p:txBody>
                          <a:bodyPr wrap="none" anchor="ctr"/>
                          <a:lstStyle/>
                          <a:p>
                            <a:endParaRPr lang="zh-CN" altLang="en-US"/>
                          </a:p>
                        </p:txBody>
                      </p:sp>
                      <p:sp>
                        <p:nvSpPr>
                          <p:cNvPr id="1131550" name="Line 30"/>
                          <p:cNvSpPr>
                            <a:spLocks noChangeShapeType="1"/>
                          </p:cNvSpPr>
                          <p:nvPr/>
                        </p:nvSpPr>
                        <p:spPr bwMode="auto">
                          <a:xfrm flipV="1">
                            <a:off x="1920" y="2688"/>
                            <a:ext cx="0" cy="1344"/>
                          </a:xfrm>
                          <a:prstGeom prst="line">
                            <a:avLst/>
                          </a:prstGeom>
                          <a:noFill/>
                          <a:ln w="28575">
                            <a:solidFill>
                              <a:schemeClr val="tx1"/>
                            </a:solidFill>
                            <a:round/>
                            <a:headEnd/>
                            <a:tailEnd type="triangle" w="lg" len="med"/>
                          </a:ln>
                          <a:effectLst/>
                        </p:spPr>
                        <p:txBody>
                          <a:bodyPr wrap="none" anchor="ctr"/>
                          <a:lstStyle/>
                          <a:p>
                            <a:endParaRPr lang="zh-CN" altLang="en-US"/>
                          </a:p>
                        </p:txBody>
                      </p:sp>
                    </p:grpSp>
                    <p:graphicFrame>
                      <p:nvGraphicFramePr>
                        <p:cNvPr id="1131551" name="Object 31"/>
                        <p:cNvGraphicFramePr>
                          <a:graphicFrameLocks noChangeAspect="1"/>
                        </p:cNvGraphicFramePr>
                        <p:nvPr/>
                      </p:nvGraphicFramePr>
                      <p:xfrm>
                        <a:off x="3844" y="3556"/>
                        <a:ext cx="159" cy="151"/>
                      </p:xfrm>
                      <a:graphic>
                        <a:graphicData uri="http://schemas.openxmlformats.org/presentationml/2006/ole">
                          <p:oleObj spid="_x0000_s1131551" name="Equation" r:id="rId7" imgW="253800" imgH="241200" progId="Equation.3">
                            <p:embed/>
                          </p:oleObj>
                        </a:graphicData>
                      </a:graphic>
                    </p:graphicFrame>
                    <p:graphicFrame>
                      <p:nvGraphicFramePr>
                        <p:cNvPr id="1131552" name="Object 32"/>
                        <p:cNvGraphicFramePr>
                          <a:graphicFrameLocks noChangeAspect="1"/>
                        </p:cNvGraphicFramePr>
                        <p:nvPr/>
                      </p:nvGraphicFramePr>
                      <p:xfrm>
                        <a:off x="2496" y="3504"/>
                        <a:ext cx="144" cy="159"/>
                      </p:xfrm>
                      <a:graphic>
                        <a:graphicData uri="http://schemas.openxmlformats.org/presentationml/2006/ole">
                          <p:oleObj spid="_x0000_s1131552" name="Equation" r:id="rId8" imgW="228600" imgH="253800" progId="Equation.3">
                            <p:embed/>
                          </p:oleObj>
                        </a:graphicData>
                      </a:graphic>
                    </p:graphicFrame>
                    <p:graphicFrame>
                      <p:nvGraphicFramePr>
                        <p:cNvPr id="1131553" name="Object 33"/>
                        <p:cNvGraphicFramePr>
                          <a:graphicFrameLocks noChangeAspect="1"/>
                        </p:cNvGraphicFramePr>
                        <p:nvPr/>
                      </p:nvGraphicFramePr>
                      <p:xfrm>
                        <a:off x="2732" y="2308"/>
                        <a:ext cx="504" cy="247"/>
                      </p:xfrm>
                      <a:graphic>
                        <a:graphicData uri="http://schemas.openxmlformats.org/presentationml/2006/ole">
                          <p:oleObj spid="_x0000_s1131553" name="Equation" r:id="rId9" imgW="799920" imgH="393480" progId="Equation.3">
                            <p:embed/>
                          </p:oleObj>
                        </a:graphicData>
                      </a:graphic>
                    </p:graphicFrame>
                  </p:grpSp>
                  <p:sp>
                    <p:nvSpPr>
                      <p:cNvPr id="1131554" name="Line 34"/>
                      <p:cNvSpPr>
                        <a:spLocks noChangeShapeType="1"/>
                      </p:cNvSpPr>
                      <p:nvPr/>
                    </p:nvSpPr>
                    <p:spPr bwMode="auto">
                      <a:xfrm flipH="1">
                        <a:off x="2614" y="1658"/>
                        <a:ext cx="790" cy="527"/>
                      </a:xfrm>
                      <a:prstGeom prst="line">
                        <a:avLst/>
                      </a:prstGeom>
                      <a:noFill/>
                      <a:ln w="38100">
                        <a:solidFill>
                          <a:srgbClr val="FF0000"/>
                        </a:solidFill>
                        <a:round/>
                        <a:headEnd/>
                        <a:tailEnd/>
                      </a:ln>
                      <a:effectLst/>
                    </p:spPr>
                    <p:txBody>
                      <a:bodyPr/>
                      <a:lstStyle/>
                      <a:p>
                        <a:endParaRPr lang="zh-CN" altLang="en-US"/>
                      </a:p>
                    </p:txBody>
                  </p:sp>
                </p:grpSp>
                <p:graphicFrame>
                  <p:nvGraphicFramePr>
                    <p:cNvPr id="1131555" name="Object 35"/>
                    <p:cNvGraphicFramePr>
                      <a:graphicFrameLocks noChangeAspect="1"/>
                    </p:cNvGraphicFramePr>
                    <p:nvPr/>
                  </p:nvGraphicFramePr>
                  <p:xfrm>
                    <a:off x="2578" y="2134"/>
                    <a:ext cx="112" cy="268"/>
                  </p:xfrm>
                  <a:graphic>
                    <a:graphicData uri="http://schemas.openxmlformats.org/presentationml/2006/ole">
                      <p:oleObj spid="_x0000_s1131555" name="Equation" r:id="rId10" imgW="228600" imgH="545760" progId="Equation.3">
                        <p:embed/>
                      </p:oleObj>
                    </a:graphicData>
                  </a:graphic>
                </p:graphicFrame>
                <p:graphicFrame>
                  <p:nvGraphicFramePr>
                    <p:cNvPr id="1131556" name="Object 36"/>
                    <p:cNvGraphicFramePr>
                      <a:graphicFrameLocks noChangeAspect="1"/>
                    </p:cNvGraphicFramePr>
                    <p:nvPr/>
                  </p:nvGraphicFramePr>
                  <p:xfrm>
                    <a:off x="3360" y="2142"/>
                    <a:ext cx="107" cy="270"/>
                  </p:xfrm>
                  <a:graphic>
                    <a:graphicData uri="http://schemas.openxmlformats.org/presentationml/2006/ole">
                      <p:oleObj spid="_x0000_s1131556" name="Equation" r:id="rId11" imgW="215640" imgH="545760" progId="Equation.3">
                        <p:embed/>
                      </p:oleObj>
                    </a:graphicData>
                  </a:graphic>
                </p:graphicFrame>
              </p:grpSp>
              <p:sp>
                <p:nvSpPr>
                  <p:cNvPr id="1131557" name="Line 37"/>
                  <p:cNvSpPr>
                    <a:spLocks noChangeShapeType="1"/>
                  </p:cNvSpPr>
                  <p:nvPr/>
                </p:nvSpPr>
                <p:spPr bwMode="auto">
                  <a:xfrm>
                    <a:off x="2066" y="2203"/>
                    <a:ext cx="565" cy="0"/>
                  </a:xfrm>
                  <a:prstGeom prst="line">
                    <a:avLst/>
                  </a:prstGeom>
                  <a:noFill/>
                  <a:ln w="38100">
                    <a:solidFill>
                      <a:srgbClr val="FF0000"/>
                    </a:solidFill>
                    <a:round/>
                    <a:headEnd/>
                    <a:tailEnd/>
                  </a:ln>
                  <a:effectLst/>
                </p:spPr>
                <p:txBody>
                  <a:bodyPr wrap="none" anchor="ctr"/>
                  <a:lstStyle/>
                  <a:p>
                    <a:endParaRPr lang="zh-CN" altLang="en-US"/>
                  </a:p>
                </p:txBody>
              </p:sp>
            </p:grpSp>
          </p:grpSp>
        </p:gr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31524"/>
                                        </p:tgtEl>
                                        <p:attrNameLst>
                                          <p:attrName>style.visibility</p:attrName>
                                        </p:attrNameLst>
                                      </p:cBhvr>
                                      <p:to>
                                        <p:strVal val="visible"/>
                                      </p:to>
                                    </p:set>
                                    <p:anim calcmode="lin" valueType="num">
                                      <p:cBhvr additive="base">
                                        <p:cTn id="7" dur="500" fill="hold"/>
                                        <p:tgtEl>
                                          <p:spTgt spid="1131524"/>
                                        </p:tgtEl>
                                        <p:attrNameLst>
                                          <p:attrName>ppt_x</p:attrName>
                                        </p:attrNameLst>
                                      </p:cBhvr>
                                      <p:tavLst>
                                        <p:tav tm="0">
                                          <p:val>
                                            <p:strVal val="1+#ppt_w/2"/>
                                          </p:val>
                                        </p:tav>
                                        <p:tav tm="100000">
                                          <p:val>
                                            <p:strVal val="#ppt_x"/>
                                          </p:val>
                                        </p:tav>
                                      </p:tavLst>
                                    </p:anim>
                                    <p:anim calcmode="lin" valueType="num">
                                      <p:cBhvr additive="base">
                                        <p:cTn id="8" dur="500" fill="hold"/>
                                        <p:tgtEl>
                                          <p:spTgt spid="11315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315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131527"/>
                                        </p:tgtEl>
                                        <p:attrNameLst>
                                          <p:attrName>style.visibility</p:attrName>
                                        </p:attrNameLst>
                                      </p:cBhvr>
                                      <p:to>
                                        <p:strVal val="visible"/>
                                      </p:to>
                                    </p:set>
                                    <p:anim calcmode="lin" valueType="num">
                                      <p:cBhvr>
                                        <p:cTn id="17" dur="500" fill="hold"/>
                                        <p:tgtEl>
                                          <p:spTgt spid="1131527"/>
                                        </p:tgtEl>
                                        <p:attrNameLst>
                                          <p:attrName>ppt_w</p:attrName>
                                        </p:attrNameLst>
                                      </p:cBhvr>
                                      <p:tavLst>
                                        <p:tav tm="0">
                                          <p:val>
                                            <p:fltVal val="0"/>
                                          </p:val>
                                        </p:tav>
                                        <p:tav tm="100000">
                                          <p:val>
                                            <p:strVal val="#ppt_w"/>
                                          </p:val>
                                        </p:tav>
                                      </p:tavLst>
                                    </p:anim>
                                    <p:anim calcmode="lin" valueType="num">
                                      <p:cBhvr>
                                        <p:cTn id="18" dur="500" fill="hold"/>
                                        <p:tgtEl>
                                          <p:spTgt spid="1131527"/>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315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131528"/>
                                        </p:tgtEl>
                                        <p:attrNameLst>
                                          <p:attrName>style.visibility</p:attrName>
                                        </p:attrNameLst>
                                      </p:cBhvr>
                                      <p:to>
                                        <p:strVal val="visible"/>
                                      </p:to>
                                    </p:set>
                                    <p:anim calcmode="lin" valueType="num">
                                      <p:cBhvr>
                                        <p:cTn id="27" dur="500" fill="hold"/>
                                        <p:tgtEl>
                                          <p:spTgt spid="1131528"/>
                                        </p:tgtEl>
                                        <p:attrNameLst>
                                          <p:attrName>ppt_w</p:attrName>
                                        </p:attrNameLst>
                                      </p:cBhvr>
                                      <p:tavLst>
                                        <p:tav tm="0">
                                          <p:val>
                                            <p:fltVal val="0"/>
                                          </p:val>
                                        </p:tav>
                                        <p:tav tm="100000">
                                          <p:val>
                                            <p:strVal val="#ppt_w"/>
                                          </p:val>
                                        </p:tav>
                                      </p:tavLst>
                                    </p:anim>
                                    <p:anim calcmode="lin" valueType="num">
                                      <p:cBhvr>
                                        <p:cTn id="28" dur="500" fill="hold"/>
                                        <p:tgtEl>
                                          <p:spTgt spid="1131528"/>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131538"/>
                                        </p:tgtEl>
                                        <p:attrNameLst>
                                          <p:attrName>style.visibility</p:attrName>
                                        </p:attrNameLst>
                                      </p:cBhvr>
                                      <p:to>
                                        <p:strVal val="visible"/>
                                      </p:to>
                                    </p:set>
                                    <p:animEffect transition="in" filter="wipe(left)">
                                      <p:cBhvr>
                                        <p:cTn id="33" dur="500"/>
                                        <p:tgtEl>
                                          <p:spTgt spid="1131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524" grpId="0" autoUpdateAnimBg="0"/>
      <p:bldP spid="1131532" grpId="0" autoUpdateAnimBg="0"/>
      <p:bldP spid="1131533"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3572" name="Object 4"/>
          <p:cNvGraphicFramePr>
            <a:graphicFrameLocks noChangeAspect="1"/>
          </p:cNvGraphicFramePr>
          <p:nvPr/>
        </p:nvGraphicFramePr>
        <p:xfrm>
          <a:off x="1924050" y="1557338"/>
          <a:ext cx="5073650" cy="1828800"/>
        </p:xfrm>
        <a:graphic>
          <a:graphicData uri="http://schemas.openxmlformats.org/presentationml/2006/ole">
            <p:oleObj spid="_x0000_s1133572" name="Equation" r:id="rId4" imgW="1892160" imgH="711000" progId="Equation.3">
              <p:embed/>
            </p:oleObj>
          </a:graphicData>
        </a:graphic>
      </p:graphicFrame>
      <p:sp>
        <p:nvSpPr>
          <p:cNvPr id="1133573" name="Rectangle 5"/>
          <p:cNvSpPr>
            <a:spLocks noChangeArrowheads="1"/>
          </p:cNvSpPr>
          <p:nvPr/>
        </p:nvSpPr>
        <p:spPr bwMode="auto">
          <a:xfrm>
            <a:off x="1042988" y="1773238"/>
            <a:ext cx="1200150" cy="579437"/>
          </a:xfrm>
          <a:prstGeom prst="rect">
            <a:avLst/>
          </a:prstGeom>
          <a:noFill/>
          <a:ln w="9525">
            <a:noFill/>
            <a:miter lim="800000"/>
            <a:headEnd/>
            <a:tailEnd/>
          </a:ln>
          <a:effectLst/>
        </p:spPr>
        <p:txBody>
          <a:bodyPr wrap="none">
            <a:spAutoFit/>
          </a:bodyPr>
          <a:lstStyle/>
          <a:p>
            <a:r>
              <a:rPr lang="zh-CN" altLang="zh-CN" sz="3200" b="1">
                <a:latin typeface="楷体_GB2312" pitchFamily="49" charset="-122"/>
                <a:ea typeface="楷体_GB2312" pitchFamily="49" charset="-122"/>
              </a:rPr>
              <a:t>例</a:t>
            </a:r>
            <a:r>
              <a:rPr lang="zh-CN" altLang="en-US" sz="3200" b="1">
                <a:latin typeface="楷体_GB2312" pitchFamily="49" charset="-122"/>
                <a:ea typeface="楷体_GB2312" pitchFamily="49" charset="-122"/>
              </a:rPr>
              <a:t> </a:t>
            </a:r>
            <a:r>
              <a:rPr lang="zh-CN" altLang="zh-CN" sz="3200" b="1">
                <a:latin typeface="楷体_GB2312" pitchFamily="49" charset="-122"/>
                <a:ea typeface="楷体_GB2312" pitchFamily="49" charset="-122"/>
              </a:rPr>
              <a:t>设</a:t>
            </a:r>
            <a:endParaRPr lang="zh-CN" altLang="en-US" sz="3200" b="1">
              <a:latin typeface="楷体_GB2312" pitchFamily="49" charset="-122"/>
              <a:ea typeface="楷体_GB2312" pitchFamily="49" charset="-122"/>
            </a:endParaRPr>
          </a:p>
        </p:txBody>
      </p:sp>
      <p:sp>
        <p:nvSpPr>
          <p:cNvPr id="1133578" name="Rectangle 10"/>
          <p:cNvSpPr>
            <a:spLocks noChangeArrowheads="1"/>
          </p:cNvSpPr>
          <p:nvPr/>
        </p:nvSpPr>
        <p:spPr bwMode="auto">
          <a:xfrm>
            <a:off x="1258888" y="3141663"/>
            <a:ext cx="2106612" cy="579437"/>
          </a:xfrm>
          <a:prstGeom prst="rect">
            <a:avLst/>
          </a:prstGeom>
          <a:noFill/>
          <a:ln w="9525">
            <a:noFill/>
            <a:miter lim="800000"/>
            <a:headEnd/>
            <a:tailEnd/>
          </a:ln>
          <a:effectLst/>
        </p:spPr>
        <p:txBody>
          <a:bodyPr>
            <a:spAutoFit/>
          </a:bodyPr>
          <a:lstStyle/>
          <a:p>
            <a:r>
              <a:rPr lang="zh-CN" altLang="zh-CN" sz="3200" b="1">
                <a:latin typeface="楷体_GB2312" pitchFamily="49" charset="-122"/>
                <a:ea typeface="楷体_GB2312" pitchFamily="49" charset="-122"/>
              </a:rPr>
              <a:t>解</a:t>
            </a:r>
            <a:r>
              <a:rPr lang="zh-CN" altLang="en-US" sz="3200" b="1">
                <a:latin typeface="楷体_GB2312" pitchFamily="49" charset="-122"/>
                <a:ea typeface="楷体_GB2312" pitchFamily="49" charset="-122"/>
              </a:rPr>
              <a:t> 由定义</a:t>
            </a:r>
          </a:p>
        </p:txBody>
      </p:sp>
      <p:graphicFrame>
        <p:nvGraphicFramePr>
          <p:cNvPr id="1133583" name="Object 15"/>
          <p:cNvGraphicFramePr>
            <a:graphicFrameLocks noChangeAspect="1"/>
          </p:cNvGraphicFramePr>
          <p:nvPr/>
        </p:nvGraphicFramePr>
        <p:xfrm>
          <a:off x="1042988" y="3933825"/>
          <a:ext cx="6213475" cy="2590800"/>
        </p:xfrm>
        <a:graphic>
          <a:graphicData uri="http://schemas.openxmlformats.org/presentationml/2006/ole">
            <p:oleObj spid="_x0000_s1133583" name="Equation" r:id="rId5" imgW="2298600" imgH="1015920" progId="Equation.3">
              <p:embed/>
            </p:oleObj>
          </a:graphicData>
        </a:graphic>
      </p:graphicFrame>
      <p:grpSp>
        <p:nvGrpSpPr>
          <p:cNvPr id="1133587" name="Group 19"/>
          <p:cNvGrpSpPr>
            <a:grpSpLocks/>
          </p:cNvGrpSpPr>
          <p:nvPr/>
        </p:nvGrpSpPr>
        <p:grpSpPr bwMode="auto">
          <a:xfrm>
            <a:off x="7019925" y="2060575"/>
            <a:ext cx="1809750" cy="649288"/>
            <a:chOff x="4321" y="736"/>
            <a:chExt cx="1140" cy="409"/>
          </a:xfrm>
        </p:grpSpPr>
        <p:sp>
          <p:nvSpPr>
            <p:cNvPr id="1133588" name="Text Box 20"/>
            <p:cNvSpPr txBox="1">
              <a:spLocks noChangeArrowheads="1"/>
            </p:cNvSpPr>
            <p:nvPr/>
          </p:nvSpPr>
          <p:spPr bwMode="auto">
            <a:xfrm>
              <a:off x="4321" y="736"/>
              <a:ext cx="1140" cy="365"/>
            </a:xfrm>
            <a:prstGeom prst="rect">
              <a:avLst/>
            </a:prstGeom>
            <a:noFill/>
            <a:ln w="9525">
              <a:noFill/>
              <a:miter lim="800000"/>
              <a:headEnd/>
              <a:tailEnd/>
            </a:ln>
            <a:effectLst/>
          </p:spPr>
          <p:txBody>
            <a:bodyPr wrap="none">
              <a:spAutoFit/>
            </a:bodyPr>
            <a:lstStyle/>
            <a:p>
              <a:r>
                <a:rPr kumimoji="0" lang="zh-CN" altLang="en-US" sz="3200" b="1">
                  <a:latin typeface="楷体_GB2312" pitchFamily="49" charset="-122"/>
                  <a:ea typeface="楷体_GB2312" pitchFamily="49" charset="-122"/>
                </a:rPr>
                <a:t>求    。</a:t>
              </a:r>
            </a:p>
          </p:txBody>
        </p:sp>
        <p:graphicFrame>
          <p:nvGraphicFramePr>
            <p:cNvPr id="1133589" name="Object 21"/>
            <p:cNvGraphicFramePr>
              <a:graphicFrameLocks noChangeAspect="1"/>
            </p:cNvGraphicFramePr>
            <p:nvPr/>
          </p:nvGraphicFramePr>
          <p:xfrm>
            <a:off x="4608" y="768"/>
            <a:ext cx="528" cy="377"/>
          </p:xfrm>
          <a:graphic>
            <a:graphicData uri="http://schemas.openxmlformats.org/presentationml/2006/ole">
              <p:oleObj spid="_x0000_s1133589" name="Equation" r:id="rId6" imgW="342720" imgH="203040" progId="Equation.3">
                <p:embed/>
              </p:oleObj>
            </a:graphicData>
          </a:graphic>
        </p:graphicFrame>
      </p:grpSp>
      <p:sp>
        <p:nvSpPr>
          <p:cNvPr id="1133590" name="Rectangle 22"/>
          <p:cNvSpPr>
            <a:spLocks noChangeArrowheads="1"/>
          </p:cNvSpPr>
          <p:nvPr/>
        </p:nvSpPr>
        <p:spPr bwMode="auto">
          <a:xfrm>
            <a:off x="6551613" y="2781300"/>
            <a:ext cx="2592387" cy="1382713"/>
          </a:xfrm>
          <a:prstGeom prst="rect">
            <a:avLst/>
          </a:prstGeom>
          <a:solidFill>
            <a:srgbClr val="00FF00"/>
          </a:solidFill>
          <a:ln w="9525">
            <a:solidFill>
              <a:schemeClr val="tx1"/>
            </a:solidFill>
            <a:miter lim="800000"/>
            <a:headEnd/>
            <a:tailEnd/>
          </a:ln>
          <a:effectLst/>
        </p:spPr>
        <p:txBody>
          <a:bodyPr>
            <a:spAutoFit/>
          </a:bodyPr>
          <a:lstStyle/>
          <a:p>
            <a:r>
              <a:rPr lang="zh-CN" altLang="zh-CN" b="1">
                <a:ea typeface="宋体" pitchFamily="2" charset="-122"/>
              </a:rPr>
              <a:t>由于</a:t>
            </a:r>
            <a:r>
              <a:rPr lang="zh-CN" altLang="en-US" i="1">
                <a:ea typeface="宋体" pitchFamily="2" charset="-122"/>
              </a:rPr>
              <a:t>p</a:t>
            </a:r>
            <a:r>
              <a:rPr lang="en-US" altLang="zh-CN" i="1">
                <a:ea typeface="宋体" pitchFamily="2" charset="-122"/>
              </a:rPr>
              <a:t>(x)</a:t>
            </a:r>
            <a:r>
              <a:rPr lang="zh-CN" altLang="zh-CN" b="1">
                <a:ea typeface="宋体" pitchFamily="2" charset="-122"/>
              </a:rPr>
              <a:t>是分段的，求</a:t>
            </a:r>
            <a:r>
              <a:rPr lang="zh-CN" altLang="en-US" b="1">
                <a:ea typeface="宋体" pitchFamily="2" charset="-122"/>
              </a:rPr>
              <a:t> </a:t>
            </a:r>
            <a:r>
              <a:rPr lang="en-US" altLang="zh-CN" i="1">
                <a:ea typeface="宋体" pitchFamily="2" charset="-122"/>
              </a:rPr>
              <a:t>F(x)</a:t>
            </a:r>
            <a:r>
              <a:rPr lang="en-US" altLang="zh-CN" b="1">
                <a:ea typeface="宋体" pitchFamily="2" charset="-122"/>
              </a:rPr>
              <a:t> </a:t>
            </a:r>
            <a:r>
              <a:rPr lang="zh-CN" altLang="zh-CN" b="1">
                <a:ea typeface="宋体" pitchFamily="2" charset="-122"/>
              </a:rPr>
              <a:t>时注意分段求.</a:t>
            </a:r>
            <a:endParaRPr lang="zh-CN" altLang="en-US" b="1">
              <a:ea typeface="宋体" pitchFamily="2" charset="-122"/>
            </a:endParaRPr>
          </a:p>
        </p:txBody>
      </p:sp>
      <p:sp>
        <p:nvSpPr>
          <p:cNvPr id="1133591" name="Text Box 23"/>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r>
              <a:rPr lang="en-US" altLang="zh-CN" sz="3600" b="1">
                <a:latin typeface="楷体_GB2312" pitchFamily="49" charset="-122"/>
                <a:ea typeface="楷体_GB2312" pitchFamily="49"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35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nodeType="clickEffect">
                                  <p:stCondLst>
                                    <p:cond delay="0"/>
                                  </p:stCondLst>
                                  <p:childTnLst>
                                    <p:set>
                                      <p:cBhvr>
                                        <p:cTn id="10" dur="1" fill="hold">
                                          <p:stCondLst>
                                            <p:cond delay="0"/>
                                          </p:stCondLst>
                                        </p:cTn>
                                        <p:tgtEl>
                                          <p:spTgt spid="1133572"/>
                                        </p:tgtEl>
                                        <p:attrNameLst>
                                          <p:attrName>style.visibility</p:attrName>
                                        </p:attrNameLst>
                                      </p:cBhvr>
                                      <p:to>
                                        <p:strVal val="visible"/>
                                      </p:to>
                                    </p:set>
                                    <p:anim calcmode="lin" valueType="num">
                                      <p:cBhvr>
                                        <p:cTn id="11" dur="500" fill="hold"/>
                                        <p:tgtEl>
                                          <p:spTgt spid="1133572"/>
                                        </p:tgtEl>
                                        <p:attrNameLst>
                                          <p:attrName>ppt_w</p:attrName>
                                        </p:attrNameLst>
                                      </p:cBhvr>
                                      <p:tavLst>
                                        <p:tav tm="0">
                                          <p:val>
                                            <p:fltVal val="0"/>
                                          </p:val>
                                        </p:tav>
                                        <p:tav tm="100000">
                                          <p:val>
                                            <p:strVal val="#ppt_w"/>
                                          </p:val>
                                        </p:tav>
                                      </p:tavLst>
                                    </p:anim>
                                    <p:anim calcmode="lin" valueType="num">
                                      <p:cBhvr>
                                        <p:cTn id="12" dur="500" fill="hold"/>
                                        <p:tgtEl>
                                          <p:spTgt spid="1133572"/>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3357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1133583"/>
                                        </p:tgtEl>
                                        <p:attrNameLst>
                                          <p:attrName>style.visibility</p:attrName>
                                        </p:attrNameLst>
                                      </p:cBhvr>
                                      <p:to>
                                        <p:strVal val="visible"/>
                                      </p:to>
                                    </p:set>
                                    <p:anim calcmode="lin" valueType="num">
                                      <p:cBhvr>
                                        <p:cTn id="21" dur="500" fill="hold"/>
                                        <p:tgtEl>
                                          <p:spTgt spid="1133583"/>
                                        </p:tgtEl>
                                        <p:attrNameLst>
                                          <p:attrName>ppt_w</p:attrName>
                                        </p:attrNameLst>
                                      </p:cBhvr>
                                      <p:tavLst>
                                        <p:tav tm="0">
                                          <p:val>
                                            <p:fltVal val="0"/>
                                          </p:val>
                                        </p:tav>
                                        <p:tav tm="100000">
                                          <p:val>
                                            <p:strVal val="#ppt_w"/>
                                          </p:val>
                                        </p:tav>
                                      </p:tavLst>
                                    </p:anim>
                                    <p:anim calcmode="lin" valueType="num">
                                      <p:cBhvr>
                                        <p:cTn id="22" dur="500" fill="hold"/>
                                        <p:tgtEl>
                                          <p:spTgt spid="1133583"/>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1335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1133591"/>
                                        </p:tgtEl>
                                        <p:attrNameLst>
                                          <p:attrName>style.visibility</p:attrName>
                                        </p:attrNameLst>
                                      </p:cBhvr>
                                      <p:to>
                                        <p:strVal val="visible"/>
                                      </p:to>
                                    </p:set>
                                    <p:anim calcmode="lin" valueType="num">
                                      <p:cBhvr additive="base">
                                        <p:cTn id="31" dur="500" fill="hold"/>
                                        <p:tgtEl>
                                          <p:spTgt spid="1133591"/>
                                        </p:tgtEl>
                                        <p:attrNameLst>
                                          <p:attrName>ppt_x</p:attrName>
                                        </p:attrNameLst>
                                      </p:cBhvr>
                                      <p:tavLst>
                                        <p:tav tm="0">
                                          <p:val>
                                            <p:strVal val="1+#ppt_w/2"/>
                                          </p:val>
                                        </p:tav>
                                        <p:tav tm="100000">
                                          <p:val>
                                            <p:strVal val="#ppt_x"/>
                                          </p:val>
                                        </p:tav>
                                      </p:tavLst>
                                    </p:anim>
                                    <p:anim calcmode="lin" valueType="num">
                                      <p:cBhvr additive="base">
                                        <p:cTn id="32" dur="500" fill="hold"/>
                                        <p:tgtEl>
                                          <p:spTgt spid="113359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3573" grpId="0" autoUpdateAnimBg="0"/>
      <p:bldP spid="1133578" grpId="0" autoUpdateAnimBg="0"/>
      <p:bldP spid="1133591"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5620" name="Object 4"/>
          <p:cNvGraphicFramePr>
            <a:graphicFrameLocks noChangeAspect="1"/>
          </p:cNvGraphicFramePr>
          <p:nvPr/>
        </p:nvGraphicFramePr>
        <p:xfrm>
          <a:off x="2555875" y="2060575"/>
          <a:ext cx="4818063" cy="2867025"/>
        </p:xfrm>
        <a:graphic>
          <a:graphicData uri="http://schemas.openxmlformats.org/presentationml/2006/ole">
            <p:oleObj spid="_x0000_s1135620" name="Equation" r:id="rId4" imgW="2006280" imgH="1168200" progId="Equation.3">
              <p:embed/>
            </p:oleObj>
          </a:graphicData>
        </a:graphic>
      </p:graphicFrame>
      <p:sp>
        <p:nvSpPr>
          <p:cNvPr id="1135621" name="Rectangle 5"/>
          <p:cNvSpPr>
            <a:spLocks noChangeArrowheads="1"/>
          </p:cNvSpPr>
          <p:nvPr/>
        </p:nvSpPr>
        <p:spPr bwMode="auto">
          <a:xfrm>
            <a:off x="1019175" y="2776538"/>
            <a:ext cx="590550" cy="579437"/>
          </a:xfrm>
          <a:prstGeom prst="rect">
            <a:avLst/>
          </a:prstGeom>
          <a:noFill/>
          <a:ln w="9525">
            <a:noFill/>
            <a:miter lim="800000"/>
            <a:headEnd/>
            <a:tailEnd/>
          </a:ln>
          <a:effectLst/>
        </p:spPr>
        <p:txBody>
          <a:bodyPr wrap="none">
            <a:spAutoFit/>
          </a:bodyPr>
          <a:lstStyle/>
          <a:p>
            <a:r>
              <a:rPr lang="zh-CN" altLang="zh-CN" sz="3200" b="1">
                <a:ea typeface="楷体_GB2312" pitchFamily="49" charset="-122"/>
              </a:rPr>
              <a:t>即</a:t>
            </a:r>
            <a:endParaRPr lang="zh-CN" altLang="en-US" sz="3200" b="1">
              <a:solidFill>
                <a:srgbClr val="FFFF00"/>
              </a:solidFill>
              <a:ea typeface="楷体_GB2312" pitchFamily="49" charset="-122"/>
            </a:endParaRPr>
          </a:p>
        </p:txBody>
      </p:sp>
      <p:sp>
        <p:nvSpPr>
          <p:cNvPr id="1135622" name="Text Box 6"/>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r>
              <a:rPr lang="en-US" altLang="zh-CN" sz="3600" b="1">
                <a:latin typeface="楷体_GB2312" pitchFamily="49" charset="-122"/>
                <a:ea typeface="楷体_GB2312" pitchFamily="49"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5621"/>
                                        </p:tgtEl>
                                        <p:attrNameLst>
                                          <p:attrName>style.visibility</p:attrName>
                                        </p:attrNameLst>
                                      </p:cBhvr>
                                      <p:to>
                                        <p:strVal val="visible"/>
                                      </p:to>
                                    </p:set>
                                    <p:anim calcmode="lin" valueType="num">
                                      <p:cBhvr additive="base">
                                        <p:cTn id="7" dur="500" fill="hold"/>
                                        <p:tgtEl>
                                          <p:spTgt spid="1135621"/>
                                        </p:tgtEl>
                                        <p:attrNameLst>
                                          <p:attrName>ppt_x</p:attrName>
                                        </p:attrNameLst>
                                      </p:cBhvr>
                                      <p:tavLst>
                                        <p:tav tm="0">
                                          <p:val>
                                            <p:strVal val="0-#ppt_w/2"/>
                                          </p:val>
                                        </p:tav>
                                        <p:tav tm="100000">
                                          <p:val>
                                            <p:strVal val="#ppt_x"/>
                                          </p:val>
                                        </p:tav>
                                      </p:tavLst>
                                    </p:anim>
                                    <p:anim calcmode="lin" valueType="num">
                                      <p:cBhvr additive="base">
                                        <p:cTn id="8" dur="500" fill="hold"/>
                                        <p:tgtEl>
                                          <p:spTgt spid="11356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135620"/>
                                        </p:tgtEl>
                                        <p:attrNameLst>
                                          <p:attrName>style.visibility</p:attrName>
                                        </p:attrNameLst>
                                      </p:cBhvr>
                                      <p:to>
                                        <p:strVal val="visible"/>
                                      </p:to>
                                    </p:set>
                                    <p:anim calcmode="lin" valueType="num">
                                      <p:cBhvr>
                                        <p:cTn id="13" dur="500" fill="hold"/>
                                        <p:tgtEl>
                                          <p:spTgt spid="1135620"/>
                                        </p:tgtEl>
                                        <p:attrNameLst>
                                          <p:attrName>ppt_w</p:attrName>
                                        </p:attrNameLst>
                                      </p:cBhvr>
                                      <p:tavLst>
                                        <p:tav tm="0">
                                          <p:val>
                                            <p:fltVal val="0"/>
                                          </p:val>
                                        </p:tav>
                                        <p:tav tm="100000">
                                          <p:val>
                                            <p:strVal val="#ppt_w"/>
                                          </p:val>
                                        </p:tav>
                                      </p:tavLst>
                                    </p:anim>
                                    <p:anim calcmode="lin" valueType="num">
                                      <p:cBhvr>
                                        <p:cTn id="14" dur="500" fill="hold"/>
                                        <p:tgtEl>
                                          <p:spTgt spid="1135620"/>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1135622"/>
                                        </p:tgtEl>
                                        <p:attrNameLst>
                                          <p:attrName>style.visibility</p:attrName>
                                        </p:attrNameLst>
                                      </p:cBhvr>
                                      <p:to>
                                        <p:strVal val="visible"/>
                                      </p:to>
                                    </p:set>
                                    <p:anim calcmode="lin" valueType="num">
                                      <p:cBhvr additive="base">
                                        <p:cTn id="19" dur="500" fill="hold"/>
                                        <p:tgtEl>
                                          <p:spTgt spid="1135622"/>
                                        </p:tgtEl>
                                        <p:attrNameLst>
                                          <p:attrName>ppt_x</p:attrName>
                                        </p:attrNameLst>
                                      </p:cBhvr>
                                      <p:tavLst>
                                        <p:tav tm="0">
                                          <p:val>
                                            <p:strVal val="1+#ppt_w/2"/>
                                          </p:val>
                                        </p:tav>
                                        <p:tav tm="100000">
                                          <p:val>
                                            <p:strVal val="#ppt_x"/>
                                          </p:val>
                                        </p:tav>
                                      </p:tavLst>
                                    </p:anim>
                                    <p:anim calcmode="lin" valueType="num">
                                      <p:cBhvr additive="base">
                                        <p:cTn id="20" dur="500" fill="hold"/>
                                        <p:tgtEl>
                                          <p:spTgt spid="11356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621" grpId="0" autoUpdateAnimBg="0"/>
      <p:bldP spid="1135622"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40" name="Rectangle 4"/>
          <p:cNvSpPr>
            <a:spLocks noChangeArrowheads="1"/>
          </p:cNvSpPr>
          <p:nvPr/>
        </p:nvSpPr>
        <p:spPr bwMode="auto">
          <a:xfrm>
            <a:off x="971550" y="1844675"/>
            <a:ext cx="8172450" cy="946150"/>
          </a:xfrm>
          <a:prstGeom prst="rect">
            <a:avLst/>
          </a:prstGeom>
          <a:noFill/>
          <a:ln w="9525" algn="ctr">
            <a:noFill/>
            <a:miter lim="800000"/>
            <a:headEnd/>
            <a:tailEnd/>
          </a:ln>
          <a:effectLst/>
        </p:spPr>
        <p:txBody>
          <a:bodyPr lIns="91432" tIns="45716" rIns="91432" bIns="45716">
            <a:spAutoFit/>
          </a:bodyPr>
          <a:lstStyle/>
          <a:p>
            <a:pPr defTabSz="717550"/>
            <a:r>
              <a:rPr lang="zh-CN" altLang="en-US" b="1">
                <a:solidFill>
                  <a:srgbClr val="0000CC"/>
                </a:solidFill>
                <a:latin typeface="宋体" pitchFamily="2" charset="-122"/>
                <a:ea typeface="宋体" pitchFamily="2" charset="-122"/>
              </a:rPr>
              <a:t>例</a:t>
            </a:r>
            <a:r>
              <a:rPr lang="zh-CN" altLang="en-US">
                <a:solidFill>
                  <a:srgbClr val="000000"/>
                </a:solidFill>
                <a:latin typeface="宋体" pitchFamily="2" charset="-122"/>
                <a:ea typeface="宋体" pitchFamily="2" charset="-122"/>
              </a:rPr>
              <a:t>：在线计算机终端的响应时间</a:t>
            </a:r>
            <a:r>
              <a:rPr lang="en-US" altLang="zh-CN">
                <a:solidFill>
                  <a:srgbClr val="000000"/>
                </a:solidFill>
                <a:latin typeface="宋体" pitchFamily="2" charset="-122"/>
                <a:ea typeface="宋体" pitchFamily="2" charset="-122"/>
              </a:rPr>
              <a:t>X</a:t>
            </a:r>
            <a:r>
              <a:rPr lang="zh-CN" altLang="en-US">
                <a:solidFill>
                  <a:srgbClr val="000000"/>
                </a:solidFill>
                <a:latin typeface="宋体" pitchFamily="2" charset="-122"/>
                <a:ea typeface="宋体" pitchFamily="2" charset="-122"/>
              </a:rPr>
              <a:t>（以秒计）</a:t>
            </a:r>
          </a:p>
          <a:p>
            <a:pPr defTabSz="717550"/>
            <a:r>
              <a:rPr lang="zh-CN" altLang="en-US">
                <a:solidFill>
                  <a:srgbClr val="000000"/>
                </a:solidFill>
                <a:latin typeface="宋体" pitchFamily="2" charset="-122"/>
                <a:ea typeface="宋体" pitchFamily="2" charset="-122"/>
              </a:rPr>
              <a:t>服从指数分布，其概率密度为</a:t>
            </a:r>
          </a:p>
        </p:txBody>
      </p:sp>
      <p:graphicFrame>
        <p:nvGraphicFramePr>
          <p:cNvPr id="1166341" name="Object 5"/>
          <p:cNvGraphicFramePr>
            <a:graphicFrameLocks noChangeAspect="1"/>
          </p:cNvGraphicFramePr>
          <p:nvPr/>
        </p:nvGraphicFramePr>
        <p:xfrm>
          <a:off x="1979613" y="2781300"/>
          <a:ext cx="3600450" cy="1489075"/>
        </p:xfrm>
        <a:graphic>
          <a:graphicData uri="http://schemas.openxmlformats.org/presentationml/2006/ole">
            <p:oleObj spid="_x0000_s1166341" name="Equation" r:id="rId4" imgW="1473120" imgH="609480" progId="Equation.3">
              <p:embed/>
            </p:oleObj>
          </a:graphicData>
        </a:graphic>
      </p:graphicFrame>
      <p:sp>
        <p:nvSpPr>
          <p:cNvPr id="1166342" name="Rectangle 6"/>
          <p:cNvSpPr>
            <a:spLocks noChangeArrowheads="1"/>
          </p:cNvSpPr>
          <p:nvPr/>
        </p:nvSpPr>
        <p:spPr bwMode="auto">
          <a:xfrm>
            <a:off x="1187450" y="4292600"/>
            <a:ext cx="5903913" cy="500063"/>
          </a:xfrm>
          <a:prstGeom prst="rect">
            <a:avLst/>
          </a:prstGeom>
          <a:noFill/>
          <a:ln w="9525">
            <a:noFill/>
            <a:miter lim="800000"/>
            <a:headEnd/>
            <a:tailEnd/>
          </a:ln>
          <a:effectLst/>
        </p:spPr>
        <p:txBody>
          <a:bodyPr lIns="71676" tIns="35838" rIns="71676" bIns="35838">
            <a:spAutoFit/>
          </a:bodyPr>
          <a:lstStyle/>
          <a:p>
            <a:pPr defTabSz="717550"/>
            <a:r>
              <a:rPr lang="zh-CN" altLang="en-US">
                <a:solidFill>
                  <a:srgbClr val="000000"/>
                </a:solidFill>
                <a:latin typeface="宋体" pitchFamily="2" charset="-122"/>
                <a:ea typeface="宋体" pitchFamily="2" charset="-122"/>
              </a:rPr>
              <a:t>求</a:t>
            </a:r>
            <a:r>
              <a:rPr lang="en-US" altLang="zh-CN">
                <a:solidFill>
                  <a:srgbClr val="000000"/>
                </a:solidFill>
                <a:latin typeface="宋体" pitchFamily="2" charset="-122"/>
                <a:ea typeface="宋体" pitchFamily="2" charset="-122"/>
              </a:rPr>
              <a:t>X</a:t>
            </a:r>
            <a:r>
              <a:rPr lang="zh-CN" altLang="en-US">
                <a:solidFill>
                  <a:srgbClr val="000000"/>
                </a:solidFill>
                <a:latin typeface="宋体" pitchFamily="2" charset="-122"/>
                <a:ea typeface="宋体" pitchFamily="2" charset="-122"/>
              </a:rPr>
              <a:t>的分布函数</a:t>
            </a:r>
            <a:r>
              <a:rPr lang="en-US" altLang="zh-CN" i="1">
                <a:solidFill>
                  <a:srgbClr val="000000"/>
                </a:solidFill>
                <a:ea typeface="宋体" pitchFamily="2" charset="-122"/>
              </a:rPr>
              <a:t>F</a:t>
            </a:r>
            <a:r>
              <a:rPr lang="en-US" altLang="zh-CN">
                <a:solidFill>
                  <a:srgbClr val="000000"/>
                </a:solidFill>
                <a:latin typeface="宋体" pitchFamily="2" charset="-122"/>
                <a:ea typeface="宋体" pitchFamily="2" charset="-122"/>
              </a:rPr>
              <a:t>(</a:t>
            </a:r>
            <a:r>
              <a:rPr lang="en-US" altLang="zh-CN" i="1">
                <a:solidFill>
                  <a:srgbClr val="000000"/>
                </a:solidFill>
                <a:ea typeface="宋体" pitchFamily="2" charset="-122"/>
              </a:rPr>
              <a:t>x</a:t>
            </a:r>
            <a:r>
              <a:rPr lang="en-US" altLang="zh-CN">
                <a:solidFill>
                  <a:srgbClr val="000000"/>
                </a:solidFill>
                <a:latin typeface="宋体" pitchFamily="2" charset="-122"/>
                <a:ea typeface="宋体" pitchFamily="2" charset="-122"/>
              </a:rPr>
              <a:t>)</a:t>
            </a:r>
            <a:r>
              <a:rPr lang="en-US" altLang="zh-CN" i="1">
                <a:solidFill>
                  <a:srgbClr val="000000"/>
                </a:solidFill>
                <a:latin typeface="宋体" pitchFamily="2" charset="-122"/>
                <a:ea typeface="宋体" pitchFamily="2" charset="-122"/>
              </a:rPr>
              <a:t>.</a:t>
            </a:r>
            <a:endParaRPr lang="en-US" altLang="zh-CN" i="1">
              <a:solidFill>
                <a:srgbClr val="000000"/>
              </a:solidFill>
              <a:ea typeface="黑体" pitchFamily="49" charset="-122"/>
            </a:endParaRPr>
          </a:p>
        </p:txBody>
      </p:sp>
      <p:graphicFrame>
        <p:nvGraphicFramePr>
          <p:cNvPr id="1166343" name="Object 7"/>
          <p:cNvGraphicFramePr>
            <a:graphicFrameLocks noChangeAspect="1"/>
          </p:cNvGraphicFramePr>
          <p:nvPr/>
        </p:nvGraphicFramePr>
        <p:xfrm>
          <a:off x="1187450" y="4868863"/>
          <a:ext cx="6489700" cy="627062"/>
        </p:xfrm>
        <a:graphic>
          <a:graphicData uri="http://schemas.openxmlformats.org/presentationml/2006/ole">
            <p:oleObj spid="_x0000_s1166343" name="Equation" r:id="rId5" imgW="2234880" imgH="215640" progId="Equation.3">
              <p:embed/>
            </p:oleObj>
          </a:graphicData>
        </a:graphic>
      </p:graphicFrame>
      <p:sp>
        <p:nvSpPr>
          <p:cNvPr id="1166344" name="Text Box 8"/>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r>
              <a:rPr lang="en-US" altLang="zh-CN" sz="3600" b="1">
                <a:latin typeface="楷体_GB2312" pitchFamily="49" charset="-122"/>
                <a:ea typeface="楷体_GB2312" pitchFamily="49"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6340"/>
                                        </p:tgtEl>
                                        <p:attrNameLst>
                                          <p:attrName>style.visibility</p:attrName>
                                        </p:attrNameLst>
                                      </p:cBhvr>
                                      <p:to>
                                        <p:strVal val="visible"/>
                                      </p:to>
                                    </p:set>
                                    <p:animEffect transition="in" filter="wipe(left)">
                                      <p:cBhvr>
                                        <p:cTn id="7" dur="500"/>
                                        <p:tgtEl>
                                          <p:spTgt spid="11663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66341"/>
                                        </p:tgtEl>
                                        <p:attrNameLst>
                                          <p:attrName>style.visibility</p:attrName>
                                        </p:attrNameLst>
                                      </p:cBhvr>
                                      <p:to>
                                        <p:strVal val="visible"/>
                                      </p:to>
                                    </p:set>
                                    <p:animEffect transition="in" filter="wipe(left)">
                                      <p:cBhvr>
                                        <p:cTn id="12" dur="500"/>
                                        <p:tgtEl>
                                          <p:spTgt spid="11663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6342"/>
                                        </p:tgtEl>
                                        <p:attrNameLst>
                                          <p:attrName>style.visibility</p:attrName>
                                        </p:attrNameLst>
                                      </p:cBhvr>
                                      <p:to>
                                        <p:strVal val="visible"/>
                                      </p:to>
                                    </p:set>
                                    <p:animEffect transition="in" filter="wipe(left)">
                                      <p:cBhvr>
                                        <p:cTn id="17" dur="500"/>
                                        <p:tgtEl>
                                          <p:spTgt spid="11663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66343"/>
                                        </p:tgtEl>
                                        <p:attrNameLst>
                                          <p:attrName>style.visibility</p:attrName>
                                        </p:attrNameLst>
                                      </p:cBhvr>
                                      <p:to>
                                        <p:strVal val="visible"/>
                                      </p:to>
                                    </p:set>
                                    <p:animEffect transition="in" filter="wipe(left)">
                                      <p:cBhvr>
                                        <p:cTn id="22" dur="500"/>
                                        <p:tgtEl>
                                          <p:spTgt spid="116634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1166344"/>
                                        </p:tgtEl>
                                        <p:attrNameLst>
                                          <p:attrName>style.visibility</p:attrName>
                                        </p:attrNameLst>
                                      </p:cBhvr>
                                      <p:to>
                                        <p:strVal val="visible"/>
                                      </p:to>
                                    </p:set>
                                    <p:anim calcmode="lin" valueType="num">
                                      <p:cBhvr additive="base">
                                        <p:cTn id="27" dur="500" fill="hold"/>
                                        <p:tgtEl>
                                          <p:spTgt spid="1166344"/>
                                        </p:tgtEl>
                                        <p:attrNameLst>
                                          <p:attrName>ppt_x</p:attrName>
                                        </p:attrNameLst>
                                      </p:cBhvr>
                                      <p:tavLst>
                                        <p:tav tm="0">
                                          <p:val>
                                            <p:strVal val="1+#ppt_w/2"/>
                                          </p:val>
                                        </p:tav>
                                        <p:tav tm="100000">
                                          <p:val>
                                            <p:strVal val="#ppt_x"/>
                                          </p:val>
                                        </p:tav>
                                      </p:tavLst>
                                    </p:anim>
                                    <p:anim calcmode="lin" valueType="num">
                                      <p:cBhvr additive="base">
                                        <p:cTn id="28" dur="500" fill="hold"/>
                                        <p:tgtEl>
                                          <p:spTgt spid="11663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6340" grpId="0"/>
      <p:bldP spid="1166342" grpId="0"/>
      <p:bldP spid="1166344"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8388" name="Object 4"/>
          <p:cNvGraphicFramePr>
            <a:graphicFrameLocks noChangeAspect="1"/>
          </p:cNvGraphicFramePr>
          <p:nvPr/>
        </p:nvGraphicFramePr>
        <p:xfrm>
          <a:off x="1258888" y="1700213"/>
          <a:ext cx="5327650" cy="1368425"/>
        </p:xfrm>
        <a:graphic>
          <a:graphicData uri="http://schemas.openxmlformats.org/presentationml/2006/ole">
            <p:oleObj spid="_x0000_s1168388" name="Equation" r:id="rId4" imgW="1879560" imgH="482400" progId="Equation.3">
              <p:embed/>
            </p:oleObj>
          </a:graphicData>
        </a:graphic>
      </p:graphicFrame>
      <p:graphicFrame>
        <p:nvGraphicFramePr>
          <p:cNvPr id="1168389" name="Object 5"/>
          <p:cNvGraphicFramePr>
            <a:graphicFrameLocks noChangeAspect="1"/>
          </p:cNvGraphicFramePr>
          <p:nvPr/>
        </p:nvGraphicFramePr>
        <p:xfrm>
          <a:off x="1619250" y="3789363"/>
          <a:ext cx="7127875" cy="603250"/>
        </p:xfrm>
        <a:graphic>
          <a:graphicData uri="http://schemas.openxmlformats.org/presentationml/2006/ole">
            <p:oleObj spid="_x0000_s1168389" name="Equation" r:id="rId5" imgW="2603160" imgH="228600" progId="Equation.3">
              <p:embed/>
            </p:oleObj>
          </a:graphicData>
        </a:graphic>
      </p:graphicFrame>
      <p:graphicFrame>
        <p:nvGraphicFramePr>
          <p:cNvPr id="1168390" name="Object 6"/>
          <p:cNvGraphicFramePr>
            <a:graphicFrameLocks noChangeAspect="1"/>
          </p:cNvGraphicFramePr>
          <p:nvPr/>
        </p:nvGraphicFramePr>
        <p:xfrm>
          <a:off x="1692275" y="4652963"/>
          <a:ext cx="6048375" cy="498475"/>
        </p:xfrm>
        <a:graphic>
          <a:graphicData uri="http://schemas.openxmlformats.org/presentationml/2006/ole">
            <p:oleObj spid="_x0000_s1168390" name="Equation" r:id="rId6" imgW="2616120" imgH="215640" progId="Equation.3">
              <p:embed/>
            </p:oleObj>
          </a:graphicData>
        </a:graphic>
      </p:graphicFrame>
      <p:sp>
        <p:nvSpPr>
          <p:cNvPr id="1168391" name="Text Box 7"/>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r>
              <a:rPr lang="en-US" altLang="zh-CN" sz="3600" b="1">
                <a:latin typeface="楷体_GB2312" pitchFamily="49" charset="-122"/>
                <a:ea typeface="楷体_GB2312" pitchFamily="49"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68388"/>
                                        </p:tgtEl>
                                        <p:attrNameLst>
                                          <p:attrName>style.visibility</p:attrName>
                                        </p:attrNameLst>
                                      </p:cBhvr>
                                      <p:to>
                                        <p:strVal val="visible"/>
                                      </p:to>
                                    </p:set>
                                    <p:animEffect transition="in" filter="wipe(left)">
                                      <p:cBhvr>
                                        <p:cTn id="7" dur="500"/>
                                        <p:tgtEl>
                                          <p:spTgt spid="11683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68389"/>
                                        </p:tgtEl>
                                        <p:attrNameLst>
                                          <p:attrName>style.visibility</p:attrName>
                                        </p:attrNameLst>
                                      </p:cBhvr>
                                      <p:to>
                                        <p:strVal val="visible"/>
                                      </p:to>
                                    </p:set>
                                    <p:animEffect transition="in" filter="blinds(horizontal)">
                                      <p:cBhvr>
                                        <p:cTn id="12" dur="500"/>
                                        <p:tgtEl>
                                          <p:spTgt spid="11683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68390"/>
                                        </p:tgtEl>
                                        <p:attrNameLst>
                                          <p:attrName>style.visibility</p:attrName>
                                        </p:attrNameLst>
                                      </p:cBhvr>
                                      <p:to>
                                        <p:strVal val="visible"/>
                                      </p:to>
                                    </p:set>
                                    <p:animEffect transition="in" filter="blinds(horizontal)">
                                      <p:cBhvr>
                                        <p:cTn id="17" dur="500"/>
                                        <p:tgtEl>
                                          <p:spTgt spid="116839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3" fill="hold" grpId="0" nodeType="clickEffect">
                                  <p:stCondLst>
                                    <p:cond delay="0"/>
                                  </p:stCondLst>
                                  <p:childTnLst>
                                    <p:set>
                                      <p:cBhvr>
                                        <p:cTn id="21" dur="1" fill="hold">
                                          <p:stCondLst>
                                            <p:cond delay="0"/>
                                          </p:stCondLst>
                                        </p:cTn>
                                        <p:tgtEl>
                                          <p:spTgt spid="1168391"/>
                                        </p:tgtEl>
                                        <p:attrNameLst>
                                          <p:attrName>style.visibility</p:attrName>
                                        </p:attrNameLst>
                                      </p:cBhvr>
                                      <p:to>
                                        <p:strVal val="visible"/>
                                      </p:to>
                                    </p:set>
                                    <p:anim calcmode="lin" valueType="num">
                                      <p:cBhvr additive="base">
                                        <p:cTn id="22" dur="500" fill="hold"/>
                                        <p:tgtEl>
                                          <p:spTgt spid="1168391"/>
                                        </p:tgtEl>
                                        <p:attrNameLst>
                                          <p:attrName>ppt_x</p:attrName>
                                        </p:attrNameLst>
                                      </p:cBhvr>
                                      <p:tavLst>
                                        <p:tav tm="0">
                                          <p:val>
                                            <p:strVal val="1+#ppt_w/2"/>
                                          </p:val>
                                        </p:tav>
                                        <p:tav tm="100000">
                                          <p:val>
                                            <p:strVal val="#ppt_x"/>
                                          </p:val>
                                        </p:tav>
                                      </p:tavLst>
                                    </p:anim>
                                    <p:anim calcmode="lin" valueType="num">
                                      <p:cBhvr additive="base">
                                        <p:cTn id="23" dur="500" fill="hold"/>
                                        <p:tgtEl>
                                          <p:spTgt spid="116839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391"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8" name="Text Box 4"/>
          <p:cNvSpPr txBox="1">
            <a:spLocks noChangeArrowheads="1"/>
          </p:cNvSpPr>
          <p:nvPr/>
        </p:nvSpPr>
        <p:spPr bwMode="auto">
          <a:xfrm>
            <a:off x="1403350" y="1773238"/>
            <a:ext cx="5840413" cy="579437"/>
          </a:xfrm>
          <a:prstGeom prst="rect">
            <a:avLst/>
          </a:prstGeom>
          <a:noFill/>
          <a:ln w="9525">
            <a:noFill/>
            <a:miter lim="800000"/>
            <a:headEnd/>
            <a:tailEnd/>
          </a:ln>
          <a:effectLst/>
        </p:spPr>
        <p:txBody>
          <a:bodyPr wrap="none">
            <a:spAutoFit/>
          </a:bodyPr>
          <a:lstStyle/>
          <a:p>
            <a:r>
              <a:rPr lang="zh-CN" altLang="zh-CN" sz="3200" b="1">
                <a:latin typeface="楷体_GB2312" pitchFamily="49" charset="-122"/>
                <a:ea typeface="楷体_GB2312" pitchFamily="49" charset="-122"/>
              </a:rPr>
              <a:t>例 </a:t>
            </a:r>
            <a:r>
              <a:rPr lang="en-US" altLang="zh-CN" sz="3200" b="1">
                <a:latin typeface="楷体_GB2312" pitchFamily="49" charset="-122"/>
                <a:ea typeface="楷体_GB2312" pitchFamily="49" charset="-122"/>
              </a:rPr>
              <a:t> </a:t>
            </a:r>
            <a:r>
              <a:rPr lang="zh-CN" altLang="zh-CN" sz="3200" b="1">
                <a:latin typeface="楷体_GB2312" pitchFamily="49" charset="-122"/>
                <a:ea typeface="楷体_GB2312" pitchFamily="49" charset="-122"/>
              </a:rPr>
              <a:t>设</a:t>
            </a:r>
            <a:r>
              <a:rPr lang="zh-CN" altLang="en-US" sz="3200" b="1">
                <a:latin typeface="楷体_GB2312" pitchFamily="49" charset="-122"/>
                <a:ea typeface="楷体_GB2312" pitchFamily="49" charset="-122"/>
              </a:rPr>
              <a:t>随机变量</a:t>
            </a:r>
            <a:r>
              <a:rPr lang="en-US" altLang="zh-CN" sz="3200" b="1" i="1">
                <a:ea typeface="楷体_GB2312" pitchFamily="49" charset="-122"/>
              </a:rPr>
              <a:t>X </a:t>
            </a:r>
            <a:r>
              <a:rPr lang="zh-CN" altLang="en-US" sz="3200" b="1">
                <a:latin typeface="楷体_GB2312" pitchFamily="49" charset="-122"/>
                <a:ea typeface="楷体_GB2312" pitchFamily="49" charset="-122"/>
              </a:rPr>
              <a:t>的分布函数为</a:t>
            </a:r>
          </a:p>
        </p:txBody>
      </p:sp>
      <p:graphicFrame>
        <p:nvGraphicFramePr>
          <p:cNvPr id="1137669" name="Object 5"/>
          <p:cNvGraphicFramePr>
            <a:graphicFrameLocks noChangeAspect="1"/>
          </p:cNvGraphicFramePr>
          <p:nvPr/>
        </p:nvGraphicFramePr>
        <p:xfrm>
          <a:off x="869950" y="2386013"/>
          <a:ext cx="3124200" cy="1793875"/>
        </p:xfrm>
        <a:graphic>
          <a:graphicData uri="http://schemas.openxmlformats.org/presentationml/2006/ole">
            <p:oleObj spid="_x0000_s1137669" name="Equation" r:id="rId4" imgW="1485720" imgH="711000" progId="Equation.3">
              <p:embed/>
            </p:oleObj>
          </a:graphicData>
        </a:graphic>
      </p:graphicFrame>
      <p:sp>
        <p:nvSpPr>
          <p:cNvPr id="1137670" name="Text Box 6"/>
          <p:cNvSpPr txBox="1">
            <a:spLocks noChangeArrowheads="1"/>
          </p:cNvSpPr>
          <p:nvPr/>
        </p:nvSpPr>
        <p:spPr bwMode="auto">
          <a:xfrm>
            <a:off x="4194175" y="2636838"/>
            <a:ext cx="4724400" cy="1311275"/>
          </a:xfrm>
          <a:prstGeom prst="rect">
            <a:avLst/>
          </a:prstGeom>
          <a:noFill/>
          <a:ln w="9525">
            <a:noFill/>
            <a:miter lim="800000"/>
            <a:headEnd/>
            <a:tailEnd/>
          </a:ln>
          <a:effectLst/>
        </p:spPr>
        <p:txBody>
          <a:bodyPr>
            <a:spAutoFit/>
          </a:bodyPr>
          <a:lstStyle/>
          <a:p>
            <a:pPr>
              <a:lnSpc>
                <a:spcPct val="125000"/>
              </a:lnSpc>
              <a:spcBef>
                <a:spcPct val="50000"/>
              </a:spcBef>
            </a:pPr>
            <a:r>
              <a:rPr lang="zh-CN" altLang="en-US" sz="3200" b="1">
                <a:latin typeface="楷体_GB2312" pitchFamily="49" charset="-122"/>
                <a:ea typeface="楷体_GB2312" pitchFamily="49" charset="-122"/>
              </a:rPr>
              <a:t>求</a:t>
            </a:r>
            <a:r>
              <a:rPr lang="en-US" altLang="zh-CN" sz="3200" b="1" i="1">
                <a:ea typeface="楷体_GB2312" pitchFamily="49" charset="-122"/>
              </a:rPr>
              <a:t>X</a:t>
            </a:r>
            <a:r>
              <a:rPr lang="zh-CN" altLang="en-US" sz="3200" b="1">
                <a:latin typeface="楷体_GB2312" pitchFamily="49" charset="-122"/>
                <a:ea typeface="楷体_GB2312" pitchFamily="49" charset="-122"/>
              </a:rPr>
              <a:t>取值在区间</a:t>
            </a:r>
            <a:r>
              <a:rPr lang="en-US" altLang="zh-CN" sz="3200" b="1">
                <a:latin typeface="楷体_GB2312" pitchFamily="49" charset="-122"/>
                <a:ea typeface="楷体_GB2312" pitchFamily="49" charset="-122"/>
              </a:rPr>
              <a:t>(0.3,0.7)</a:t>
            </a:r>
            <a:r>
              <a:rPr lang="zh-CN" altLang="en-US" sz="3200" b="1">
                <a:latin typeface="楷体_GB2312" pitchFamily="49" charset="-122"/>
                <a:ea typeface="楷体_GB2312" pitchFamily="49" charset="-122"/>
              </a:rPr>
              <a:t>的概率及概率密度。</a:t>
            </a:r>
          </a:p>
        </p:txBody>
      </p:sp>
      <p:sp>
        <p:nvSpPr>
          <p:cNvPr id="1137671" name="Text Box 7"/>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r>
              <a:rPr lang="en-US" altLang="zh-CN" sz="3600" b="1">
                <a:latin typeface="楷体_GB2312" pitchFamily="49" charset="-122"/>
                <a:ea typeface="楷体_GB2312" pitchFamily="49" charset="-122"/>
              </a:rPr>
              <a:t>(Cont.)</a:t>
            </a:r>
          </a:p>
        </p:txBody>
      </p:sp>
      <p:sp>
        <p:nvSpPr>
          <p:cNvPr id="1137672" name="Rectangle 8"/>
          <p:cNvSpPr>
            <a:spLocks noChangeArrowheads="1"/>
          </p:cNvSpPr>
          <p:nvPr/>
        </p:nvSpPr>
        <p:spPr bwMode="auto">
          <a:xfrm>
            <a:off x="1281113" y="4419600"/>
            <a:ext cx="793750" cy="579438"/>
          </a:xfrm>
          <a:prstGeom prst="rect">
            <a:avLst/>
          </a:prstGeom>
          <a:noFill/>
          <a:ln w="9525">
            <a:noFill/>
            <a:miter lim="800000"/>
            <a:headEnd/>
            <a:tailEnd/>
          </a:ln>
          <a:effectLst/>
        </p:spPr>
        <p:txBody>
          <a:bodyPr wrap="none">
            <a:spAutoFit/>
          </a:bodyPr>
          <a:lstStyle/>
          <a:p>
            <a:r>
              <a:rPr lang="zh-CN" altLang="zh-CN" sz="3200" b="1">
                <a:latin typeface="楷体_GB2312" pitchFamily="49" charset="-122"/>
                <a:ea typeface="楷体_GB2312" pitchFamily="49" charset="-122"/>
              </a:rPr>
              <a:t>解:</a:t>
            </a:r>
            <a:endParaRPr lang="en-US" altLang="zh-CN" sz="3200" b="1">
              <a:latin typeface="楷体_GB2312" pitchFamily="49" charset="-122"/>
              <a:ea typeface="楷体_GB2312" pitchFamily="49" charset="-122"/>
            </a:endParaRPr>
          </a:p>
        </p:txBody>
      </p:sp>
      <p:graphicFrame>
        <p:nvGraphicFramePr>
          <p:cNvPr id="1137673" name="Object 9"/>
          <p:cNvGraphicFramePr>
            <a:graphicFrameLocks noChangeAspect="1"/>
          </p:cNvGraphicFramePr>
          <p:nvPr/>
        </p:nvGraphicFramePr>
        <p:xfrm>
          <a:off x="2268538" y="4495800"/>
          <a:ext cx="5486400" cy="1219200"/>
        </p:xfrm>
        <a:graphic>
          <a:graphicData uri="http://schemas.openxmlformats.org/presentationml/2006/ole">
            <p:oleObj spid="_x0000_s1137673" name="Equation" r:id="rId5" imgW="2158920" imgH="457200" progId="Equation.3">
              <p:embed/>
            </p:oleObj>
          </a:graphicData>
        </a:graphic>
      </p:graphicFrame>
      <p:grpSp>
        <p:nvGrpSpPr>
          <p:cNvPr id="1137674" name="Group 10"/>
          <p:cNvGrpSpPr>
            <a:grpSpLocks/>
          </p:cNvGrpSpPr>
          <p:nvPr/>
        </p:nvGrpSpPr>
        <p:grpSpPr bwMode="auto">
          <a:xfrm>
            <a:off x="2057400" y="5638800"/>
            <a:ext cx="6154738" cy="1219200"/>
            <a:chOff x="1019" y="2976"/>
            <a:chExt cx="3877" cy="768"/>
          </a:xfrm>
        </p:grpSpPr>
        <p:graphicFrame>
          <p:nvGraphicFramePr>
            <p:cNvPr id="1137675" name="Object 11"/>
            <p:cNvGraphicFramePr>
              <a:graphicFrameLocks noChangeAspect="1"/>
            </p:cNvGraphicFramePr>
            <p:nvPr/>
          </p:nvGraphicFramePr>
          <p:xfrm>
            <a:off x="1019" y="3168"/>
            <a:ext cx="1370" cy="383"/>
          </p:xfrm>
          <a:graphic>
            <a:graphicData uri="http://schemas.openxmlformats.org/presentationml/2006/ole">
              <p:oleObj spid="_x0000_s1137675" name="Equation" r:id="rId6" imgW="799920" imgH="215640" progId="Equation.3">
                <p:embed/>
              </p:oleObj>
            </a:graphicData>
          </a:graphic>
        </p:graphicFrame>
        <p:graphicFrame>
          <p:nvGraphicFramePr>
            <p:cNvPr id="1137676" name="Object 12"/>
            <p:cNvGraphicFramePr>
              <a:graphicFrameLocks noChangeAspect="1"/>
            </p:cNvGraphicFramePr>
            <p:nvPr/>
          </p:nvGraphicFramePr>
          <p:xfrm>
            <a:off x="2329" y="2976"/>
            <a:ext cx="2567" cy="768"/>
          </p:xfrm>
          <a:graphic>
            <a:graphicData uri="http://schemas.openxmlformats.org/presentationml/2006/ole">
              <p:oleObj spid="_x0000_s1137676" name="Equation" r:id="rId7" imgW="1231560" imgH="457200" progId="Equation.3">
                <p:embed/>
              </p:oleObj>
            </a:graphicData>
          </a:graphic>
        </p:graphicFrame>
      </p:grpSp>
      <p:sp>
        <p:nvSpPr>
          <p:cNvPr id="1137678" name="Text Box 14"/>
          <p:cNvSpPr txBox="1">
            <a:spLocks noChangeArrowheads="1"/>
          </p:cNvSpPr>
          <p:nvPr/>
        </p:nvSpPr>
        <p:spPr bwMode="auto">
          <a:xfrm>
            <a:off x="1042988" y="5445125"/>
            <a:ext cx="2347912" cy="528638"/>
          </a:xfrm>
          <a:prstGeom prst="rect">
            <a:avLst/>
          </a:prstGeom>
          <a:solidFill>
            <a:srgbClr val="FF0066"/>
          </a:solidFill>
          <a:ln w="9525">
            <a:solidFill>
              <a:schemeClr val="tx1"/>
            </a:solidFill>
            <a:miter lim="800000"/>
            <a:headEnd/>
            <a:tailEnd/>
          </a:ln>
          <a:effectLst/>
        </p:spPr>
        <p:txBody>
          <a:bodyPr wrap="none">
            <a:spAutoFit/>
          </a:bodyPr>
          <a:lstStyle/>
          <a:p>
            <a:r>
              <a:rPr lang="en-US" altLang="zh-CN" i="1">
                <a:solidFill>
                  <a:srgbClr val="0000CC"/>
                </a:solidFill>
              </a:rPr>
              <a:t>F’(x)</a:t>
            </a:r>
            <a:r>
              <a:rPr lang="zh-CN" altLang="en-US">
                <a:solidFill>
                  <a:srgbClr val="0000CC"/>
                </a:solidFill>
              </a:rPr>
              <a:t>处处存在</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376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nodeType="clickEffect">
                                  <p:stCondLst>
                                    <p:cond delay="0"/>
                                  </p:stCondLst>
                                  <p:childTnLst>
                                    <p:set>
                                      <p:cBhvr>
                                        <p:cTn id="10" dur="1" fill="hold">
                                          <p:stCondLst>
                                            <p:cond delay="0"/>
                                          </p:stCondLst>
                                        </p:cTn>
                                        <p:tgtEl>
                                          <p:spTgt spid="1137669"/>
                                        </p:tgtEl>
                                        <p:attrNameLst>
                                          <p:attrName>style.visibility</p:attrName>
                                        </p:attrNameLst>
                                      </p:cBhvr>
                                      <p:to>
                                        <p:strVal val="visible"/>
                                      </p:to>
                                    </p:set>
                                    <p:anim calcmode="lin" valueType="num">
                                      <p:cBhvr>
                                        <p:cTn id="11" dur="500" fill="hold"/>
                                        <p:tgtEl>
                                          <p:spTgt spid="1137669"/>
                                        </p:tgtEl>
                                        <p:attrNameLst>
                                          <p:attrName>ppt_w</p:attrName>
                                        </p:attrNameLst>
                                      </p:cBhvr>
                                      <p:tavLst>
                                        <p:tav tm="0">
                                          <p:val>
                                            <p:fltVal val="0"/>
                                          </p:val>
                                        </p:tav>
                                        <p:tav tm="100000">
                                          <p:val>
                                            <p:strVal val="#ppt_w"/>
                                          </p:val>
                                        </p:tav>
                                      </p:tavLst>
                                    </p:anim>
                                    <p:anim calcmode="lin" valueType="num">
                                      <p:cBhvr>
                                        <p:cTn id="12" dur="500" fill="hold"/>
                                        <p:tgtEl>
                                          <p:spTgt spid="1137669"/>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376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3" fill="hold" grpId="0" nodeType="clickEffect">
                                  <p:stCondLst>
                                    <p:cond delay="0"/>
                                  </p:stCondLst>
                                  <p:childTnLst>
                                    <p:set>
                                      <p:cBhvr>
                                        <p:cTn id="20" dur="1" fill="hold">
                                          <p:stCondLst>
                                            <p:cond delay="0"/>
                                          </p:stCondLst>
                                        </p:cTn>
                                        <p:tgtEl>
                                          <p:spTgt spid="1137671"/>
                                        </p:tgtEl>
                                        <p:attrNameLst>
                                          <p:attrName>style.visibility</p:attrName>
                                        </p:attrNameLst>
                                      </p:cBhvr>
                                      <p:to>
                                        <p:strVal val="visible"/>
                                      </p:to>
                                    </p:set>
                                    <p:anim calcmode="lin" valueType="num">
                                      <p:cBhvr additive="base">
                                        <p:cTn id="21" dur="500" fill="hold"/>
                                        <p:tgtEl>
                                          <p:spTgt spid="1137671"/>
                                        </p:tgtEl>
                                        <p:attrNameLst>
                                          <p:attrName>ppt_x</p:attrName>
                                        </p:attrNameLst>
                                      </p:cBhvr>
                                      <p:tavLst>
                                        <p:tav tm="0">
                                          <p:val>
                                            <p:strVal val="1+#ppt_w/2"/>
                                          </p:val>
                                        </p:tav>
                                        <p:tav tm="100000">
                                          <p:val>
                                            <p:strVal val="#ppt_x"/>
                                          </p:val>
                                        </p:tav>
                                      </p:tavLst>
                                    </p:anim>
                                    <p:anim calcmode="lin" valueType="num">
                                      <p:cBhvr additive="base">
                                        <p:cTn id="22" dur="500" fill="hold"/>
                                        <p:tgtEl>
                                          <p:spTgt spid="1137671"/>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376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137673"/>
                                        </p:tgtEl>
                                        <p:attrNameLst>
                                          <p:attrName>style.visibility</p:attrName>
                                        </p:attrNameLst>
                                      </p:cBhvr>
                                      <p:to>
                                        <p:strVal val="visible"/>
                                      </p:to>
                                    </p:set>
                                    <p:anim calcmode="lin" valueType="num">
                                      <p:cBhvr>
                                        <p:cTn id="31" dur="500" fill="hold"/>
                                        <p:tgtEl>
                                          <p:spTgt spid="1137673"/>
                                        </p:tgtEl>
                                        <p:attrNameLst>
                                          <p:attrName>ppt_w</p:attrName>
                                        </p:attrNameLst>
                                      </p:cBhvr>
                                      <p:tavLst>
                                        <p:tav tm="0">
                                          <p:val>
                                            <p:fltVal val="0"/>
                                          </p:val>
                                        </p:tav>
                                        <p:tav tm="100000">
                                          <p:val>
                                            <p:strVal val="#ppt_w"/>
                                          </p:val>
                                        </p:tav>
                                      </p:tavLst>
                                    </p:anim>
                                    <p:anim calcmode="lin" valueType="num">
                                      <p:cBhvr>
                                        <p:cTn id="32" dur="500" fill="hold"/>
                                        <p:tgtEl>
                                          <p:spTgt spid="1137673"/>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137674"/>
                                        </p:tgtEl>
                                        <p:attrNameLst>
                                          <p:attrName>style.visibility</p:attrName>
                                        </p:attrNameLst>
                                      </p:cBhvr>
                                      <p:to>
                                        <p:strVal val="visible"/>
                                      </p:to>
                                    </p:set>
                                    <p:anim calcmode="lin" valueType="num">
                                      <p:cBhvr>
                                        <p:cTn id="37" dur="500" fill="hold"/>
                                        <p:tgtEl>
                                          <p:spTgt spid="1137674"/>
                                        </p:tgtEl>
                                        <p:attrNameLst>
                                          <p:attrName>ppt_w</p:attrName>
                                        </p:attrNameLst>
                                      </p:cBhvr>
                                      <p:tavLst>
                                        <p:tav tm="0">
                                          <p:val>
                                            <p:fltVal val="0"/>
                                          </p:val>
                                        </p:tav>
                                        <p:tav tm="100000">
                                          <p:val>
                                            <p:strVal val="#ppt_w"/>
                                          </p:val>
                                        </p:tav>
                                      </p:tavLst>
                                    </p:anim>
                                    <p:anim calcmode="lin" valueType="num">
                                      <p:cBhvr>
                                        <p:cTn id="38" dur="500" fill="hold"/>
                                        <p:tgtEl>
                                          <p:spTgt spid="11376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668" grpId="0" autoUpdateAnimBg="0"/>
      <p:bldP spid="1137670" grpId="0" autoUpdateAnimBg="0"/>
      <p:bldP spid="1137671" grpId="0" autoUpdateAnimBg="0"/>
      <p:bldP spid="113767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20" name="Rectangle 4"/>
          <p:cNvSpPr>
            <a:spLocks noChangeArrowheads="1"/>
          </p:cNvSpPr>
          <p:nvPr/>
        </p:nvSpPr>
        <p:spPr bwMode="auto">
          <a:xfrm>
            <a:off x="1258888" y="663575"/>
            <a:ext cx="4116387" cy="762000"/>
          </a:xfrm>
          <a:prstGeom prst="rect">
            <a:avLst/>
          </a:prstGeom>
          <a:noFill/>
          <a:ln w="9525">
            <a:noFill/>
            <a:miter lim="800000"/>
            <a:headEnd/>
            <a:tailEnd/>
          </a:ln>
          <a:effectLst/>
        </p:spPr>
        <p:txBody>
          <a:bodyPr wrap="none">
            <a:spAutoFit/>
          </a:bodyPr>
          <a:lstStyle/>
          <a:p>
            <a:r>
              <a:rPr lang="zh-CN" altLang="en-US" sz="4400" b="1">
                <a:solidFill>
                  <a:schemeClr val="tx2"/>
                </a:solidFill>
                <a:ea typeface="宋体" pitchFamily="2" charset="-122"/>
              </a:rPr>
              <a:t>随机变量</a:t>
            </a:r>
            <a:r>
              <a:rPr lang="en-US" altLang="zh-CN" sz="4400" b="1">
                <a:solidFill>
                  <a:schemeClr val="tx2"/>
                </a:solidFill>
                <a:ea typeface="宋体" pitchFamily="2" charset="-122"/>
              </a:rPr>
              <a:t>(Cont.)</a:t>
            </a:r>
          </a:p>
        </p:txBody>
      </p:sp>
      <p:sp>
        <p:nvSpPr>
          <p:cNvPr id="930824" name="Rectangle 8"/>
          <p:cNvSpPr>
            <a:spLocks noChangeArrowheads="1"/>
          </p:cNvSpPr>
          <p:nvPr/>
        </p:nvSpPr>
        <p:spPr bwMode="auto">
          <a:xfrm>
            <a:off x="1041400" y="1603375"/>
            <a:ext cx="1143000" cy="381000"/>
          </a:xfrm>
          <a:prstGeom prst="rect">
            <a:avLst/>
          </a:prstGeom>
          <a:noFill/>
          <a:ln w="9525">
            <a:noFill/>
            <a:miter lim="800000"/>
            <a:headEnd/>
            <a:tailEnd/>
          </a:ln>
          <a:effectLst/>
        </p:spPr>
        <p:txBody>
          <a:bodyPr anchor="ctr"/>
          <a:lstStyle/>
          <a:p>
            <a:r>
              <a:rPr lang="zh-CN" altLang="en-US">
                <a:solidFill>
                  <a:srgbClr val="FF0066"/>
                </a:solidFill>
                <a:latin typeface="黑体" pitchFamily="49" charset="-122"/>
                <a:ea typeface="黑体" pitchFamily="49" charset="-122"/>
              </a:rPr>
              <a:t>例</a:t>
            </a:r>
            <a:r>
              <a:rPr lang="zh-CN" altLang="en-US">
                <a:solidFill>
                  <a:srgbClr val="FF0066"/>
                </a:solidFill>
                <a:ea typeface="黑体" pitchFamily="49" charset="-122"/>
              </a:rPr>
              <a:t> </a:t>
            </a:r>
            <a:endParaRPr lang="en-US" altLang="zh-CN">
              <a:solidFill>
                <a:srgbClr val="FF0066"/>
              </a:solidFill>
              <a:latin typeface="Tahoma" pitchFamily="34" charset="0"/>
              <a:ea typeface="黑体" pitchFamily="49" charset="-122"/>
            </a:endParaRPr>
          </a:p>
        </p:txBody>
      </p:sp>
      <p:sp>
        <p:nvSpPr>
          <p:cNvPr id="930825" name="Rectangle 9"/>
          <p:cNvSpPr>
            <a:spLocks noChangeArrowheads="1"/>
          </p:cNvSpPr>
          <p:nvPr/>
        </p:nvSpPr>
        <p:spPr bwMode="auto">
          <a:xfrm>
            <a:off x="1258888" y="1844675"/>
            <a:ext cx="8178800" cy="1905000"/>
          </a:xfrm>
          <a:prstGeom prst="rect">
            <a:avLst/>
          </a:prstGeom>
          <a:noFill/>
          <a:ln w="9525">
            <a:noFill/>
            <a:miter lim="800000"/>
            <a:headEnd/>
            <a:tailEnd/>
          </a:ln>
          <a:effectLst/>
        </p:spPr>
        <p:txBody>
          <a:bodyPr/>
          <a:lstStyle/>
          <a:p>
            <a:pPr>
              <a:spcBef>
                <a:spcPct val="20000"/>
              </a:spcBef>
              <a:buClr>
                <a:schemeClr val="accent1"/>
              </a:buClr>
              <a:buSzPct val="90000"/>
              <a:buFont typeface="Monotype Sorts" pitchFamily="2" charset="2"/>
              <a:buNone/>
            </a:pPr>
            <a:r>
              <a:rPr lang="zh-CN" altLang="en-US">
                <a:solidFill>
                  <a:srgbClr val="000000"/>
                </a:solidFill>
                <a:latin typeface="宋体" pitchFamily="2" charset="-122"/>
                <a:ea typeface="宋体" pitchFamily="2" charset="-122"/>
              </a:rPr>
              <a:t>袋中有</a:t>
            </a:r>
            <a:r>
              <a:rPr lang="en-US" altLang="zh-CN">
                <a:solidFill>
                  <a:srgbClr val="000000"/>
                </a:solidFill>
                <a:latin typeface="宋体" pitchFamily="2" charset="-122"/>
                <a:ea typeface="宋体" pitchFamily="2" charset="-122"/>
              </a:rPr>
              <a:t>3</a:t>
            </a:r>
            <a:r>
              <a:rPr lang="zh-CN" altLang="en-US">
                <a:solidFill>
                  <a:srgbClr val="000000"/>
                </a:solidFill>
                <a:latin typeface="宋体" pitchFamily="2" charset="-122"/>
                <a:ea typeface="宋体" pitchFamily="2" charset="-122"/>
              </a:rPr>
              <a:t>只黑球，</a:t>
            </a:r>
            <a:r>
              <a:rPr lang="en-US" altLang="zh-CN">
                <a:solidFill>
                  <a:srgbClr val="000000"/>
                </a:solidFill>
                <a:latin typeface="宋体" pitchFamily="2" charset="-122"/>
                <a:ea typeface="宋体" pitchFamily="2" charset="-122"/>
              </a:rPr>
              <a:t>2</a:t>
            </a:r>
            <a:r>
              <a:rPr lang="zh-CN" altLang="en-US">
                <a:solidFill>
                  <a:srgbClr val="000000"/>
                </a:solidFill>
                <a:latin typeface="宋体" pitchFamily="2" charset="-122"/>
                <a:ea typeface="宋体" pitchFamily="2" charset="-122"/>
              </a:rPr>
              <a:t>只白球，从中任意取出</a:t>
            </a:r>
            <a:r>
              <a:rPr lang="en-US" altLang="zh-CN">
                <a:solidFill>
                  <a:srgbClr val="000000"/>
                </a:solidFill>
                <a:latin typeface="宋体" pitchFamily="2" charset="-122"/>
                <a:ea typeface="宋体" pitchFamily="2" charset="-122"/>
              </a:rPr>
              <a:t>3</a:t>
            </a:r>
            <a:r>
              <a:rPr lang="zh-CN" altLang="en-US">
                <a:solidFill>
                  <a:srgbClr val="000000"/>
                </a:solidFill>
                <a:latin typeface="宋体" pitchFamily="2" charset="-122"/>
                <a:ea typeface="宋体" pitchFamily="2" charset="-122"/>
              </a:rPr>
              <a:t>只球，</a:t>
            </a:r>
          </a:p>
          <a:p>
            <a:pPr>
              <a:spcBef>
                <a:spcPct val="20000"/>
              </a:spcBef>
              <a:buClr>
                <a:schemeClr val="accent1"/>
              </a:buClr>
              <a:buSzPct val="90000"/>
              <a:buFont typeface="Monotype Sorts" pitchFamily="2" charset="2"/>
              <a:buNone/>
            </a:pPr>
            <a:r>
              <a:rPr lang="zh-CN" altLang="en-US">
                <a:solidFill>
                  <a:srgbClr val="000000"/>
                </a:solidFill>
                <a:latin typeface="宋体" pitchFamily="2" charset="-122"/>
                <a:ea typeface="宋体" pitchFamily="2" charset="-122"/>
              </a:rPr>
              <a:t>观察取出的</a:t>
            </a:r>
            <a:r>
              <a:rPr lang="en-US" altLang="zh-CN">
                <a:solidFill>
                  <a:srgbClr val="000000"/>
                </a:solidFill>
                <a:latin typeface="宋体" pitchFamily="2" charset="-122"/>
                <a:ea typeface="宋体" pitchFamily="2" charset="-122"/>
              </a:rPr>
              <a:t>3</a:t>
            </a:r>
            <a:r>
              <a:rPr lang="zh-CN" altLang="en-US">
                <a:solidFill>
                  <a:srgbClr val="000000"/>
                </a:solidFill>
                <a:latin typeface="宋体" pitchFamily="2" charset="-122"/>
                <a:ea typeface="宋体" pitchFamily="2" charset="-122"/>
              </a:rPr>
              <a:t>只球中的黑球的个数．</a:t>
            </a:r>
          </a:p>
          <a:p>
            <a:pPr>
              <a:spcBef>
                <a:spcPct val="20000"/>
              </a:spcBef>
              <a:buClr>
                <a:schemeClr val="accent1"/>
              </a:buClr>
              <a:buSzPct val="90000"/>
              <a:buFont typeface="Monotype Sorts" pitchFamily="2" charset="2"/>
              <a:buNone/>
            </a:pPr>
            <a:r>
              <a:rPr lang="zh-CN" altLang="en-US">
                <a:solidFill>
                  <a:srgbClr val="000000"/>
                </a:solidFill>
                <a:latin typeface="宋体" pitchFamily="2" charset="-122"/>
                <a:ea typeface="宋体" pitchFamily="2" charset="-122"/>
              </a:rPr>
              <a:t>我们将</a:t>
            </a:r>
            <a:r>
              <a:rPr lang="en-US" altLang="zh-CN">
                <a:solidFill>
                  <a:srgbClr val="000000"/>
                </a:solidFill>
                <a:latin typeface="宋体" pitchFamily="2" charset="-122"/>
                <a:ea typeface="宋体" pitchFamily="2" charset="-122"/>
              </a:rPr>
              <a:t>3</a:t>
            </a:r>
            <a:r>
              <a:rPr lang="zh-CN" altLang="en-US">
                <a:solidFill>
                  <a:srgbClr val="000000"/>
                </a:solidFill>
                <a:latin typeface="宋体" pitchFamily="2" charset="-122"/>
                <a:ea typeface="宋体" pitchFamily="2" charset="-122"/>
              </a:rPr>
              <a:t>只黑球分别记作</a:t>
            </a:r>
            <a:r>
              <a:rPr lang="en-US" altLang="zh-CN">
                <a:solidFill>
                  <a:srgbClr val="000000"/>
                </a:solidFill>
                <a:latin typeface="宋体" pitchFamily="2" charset="-122"/>
                <a:ea typeface="宋体" pitchFamily="2" charset="-122"/>
              </a:rPr>
              <a:t>1</a:t>
            </a:r>
            <a:r>
              <a:rPr lang="zh-CN" altLang="en-US">
                <a:solidFill>
                  <a:srgbClr val="000000"/>
                </a:solidFill>
                <a:latin typeface="宋体" pitchFamily="2" charset="-122"/>
                <a:ea typeface="宋体" pitchFamily="2" charset="-122"/>
              </a:rPr>
              <a:t>，</a:t>
            </a:r>
            <a:r>
              <a:rPr lang="en-US" altLang="zh-CN">
                <a:solidFill>
                  <a:srgbClr val="000000"/>
                </a:solidFill>
                <a:latin typeface="宋体" pitchFamily="2" charset="-122"/>
                <a:ea typeface="宋体" pitchFamily="2" charset="-122"/>
              </a:rPr>
              <a:t>2</a:t>
            </a:r>
            <a:r>
              <a:rPr lang="zh-CN" altLang="en-US">
                <a:solidFill>
                  <a:srgbClr val="000000"/>
                </a:solidFill>
                <a:latin typeface="宋体" pitchFamily="2" charset="-122"/>
                <a:ea typeface="宋体" pitchFamily="2" charset="-122"/>
              </a:rPr>
              <a:t>，</a:t>
            </a:r>
            <a:r>
              <a:rPr lang="en-US" altLang="zh-CN">
                <a:solidFill>
                  <a:srgbClr val="000000"/>
                </a:solidFill>
                <a:latin typeface="宋体" pitchFamily="2" charset="-122"/>
                <a:ea typeface="宋体" pitchFamily="2" charset="-122"/>
              </a:rPr>
              <a:t>3</a:t>
            </a:r>
            <a:r>
              <a:rPr lang="zh-CN" altLang="en-US">
                <a:solidFill>
                  <a:srgbClr val="000000"/>
                </a:solidFill>
                <a:latin typeface="宋体" pitchFamily="2" charset="-122"/>
                <a:ea typeface="宋体" pitchFamily="2" charset="-122"/>
              </a:rPr>
              <a:t>号，</a:t>
            </a:r>
            <a:r>
              <a:rPr lang="en-US" altLang="zh-CN">
                <a:solidFill>
                  <a:srgbClr val="000000"/>
                </a:solidFill>
                <a:latin typeface="宋体" pitchFamily="2" charset="-122"/>
                <a:ea typeface="宋体" pitchFamily="2" charset="-122"/>
              </a:rPr>
              <a:t>2</a:t>
            </a:r>
            <a:r>
              <a:rPr lang="zh-CN" altLang="en-US">
                <a:solidFill>
                  <a:srgbClr val="000000"/>
                </a:solidFill>
                <a:latin typeface="宋体" pitchFamily="2" charset="-122"/>
                <a:ea typeface="宋体" pitchFamily="2" charset="-122"/>
              </a:rPr>
              <a:t>只白球分别</a:t>
            </a:r>
          </a:p>
          <a:p>
            <a:pPr>
              <a:spcBef>
                <a:spcPct val="20000"/>
              </a:spcBef>
              <a:buClr>
                <a:schemeClr val="accent1"/>
              </a:buClr>
              <a:buSzPct val="90000"/>
              <a:buFont typeface="Monotype Sorts" pitchFamily="2" charset="2"/>
              <a:buNone/>
            </a:pPr>
            <a:r>
              <a:rPr lang="zh-CN" altLang="en-US">
                <a:solidFill>
                  <a:srgbClr val="000000"/>
                </a:solidFill>
                <a:latin typeface="宋体" pitchFamily="2" charset="-122"/>
                <a:ea typeface="宋体" pitchFamily="2" charset="-122"/>
              </a:rPr>
              <a:t>记作</a:t>
            </a:r>
            <a:r>
              <a:rPr lang="en-US" altLang="zh-CN">
                <a:solidFill>
                  <a:srgbClr val="000000"/>
                </a:solidFill>
                <a:latin typeface="宋体" pitchFamily="2" charset="-122"/>
                <a:ea typeface="宋体" pitchFamily="2" charset="-122"/>
              </a:rPr>
              <a:t>4</a:t>
            </a:r>
            <a:r>
              <a:rPr lang="zh-CN" altLang="en-US">
                <a:solidFill>
                  <a:srgbClr val="000000"/>
                </a:solidFill>
                <a:latin typeface="宋体" pitchFamily="2" charset="-122"/>
                <a:ea typeface="宋体" pitchFamily="2" charset="-122"/>
              </a:rPr>
              <a:t>，</a:t>
            </a:r>
            <a:r>
              <a:rPr lang="en-US" altLang="zh-CN">
                <a:solidFill>
                  <a:srgbClr val="000000"/>
                </a:solidFill>
                <a:latin typeface="宋体" pitchFamily="2" charset="-122"/>
                <a:ea typeface="宋体" pitchFamily="2" charset="-122"/>
              </a:rPr>
              <a:t>5</a:t>
            </a:r>
            <a:r>
              <a:rPr lang="zh-CN" altLang="en-US">
                <a:solidFill>
                  <a:srgbClr val="000000"/>
                </a:solidFill>
                <a:latin typeface="宋体" pitchFamily="2" charset="-122"/>
                <a:ea typeface="宋体" pitchFamily="2" charset="-122"/>
              </a:rPr>
              <a:t>号，则该试验的样本空间为</a:t>
            </a:r>
          </a:p>
        </p:txBody>
      </p:sp>
      <p:graphicFrame>
        <p:nvGraphicFramePr>
          <p:cNvPr id="930826" name="Object 10"/>
          <p:cNvGraphicFramePr>
            <a:graphicFrameLocks noChangeAspect="1"/>
          </p:cNvGraphicFramePr>
          <p:nvPr/>
        </p:nvGraphicFramePr>
        <p:xfrm>
          <a:off x="1274763" y="4005263"/>
          <a:ext cx="6373812" cy="2146300"/>
        </p:xfrm>
        <a:graphic>
          <a:graphicData uri="http://schemas.openxmlformats.org/presentationml/2006/ole">
            <p:oleObj spid="_x0000_s930826" name="公式" r:id="rId4" imgW="2717640" imgH="9144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30824"/>
                                        </p:tgtEl>
                                        <p:attrNameLst>
                                          <p:attrName>style.visibility</p:attrName>
                                        </p:attrNameLst>
                                      </p:cBhvr>
                                      <p:to>
                                        <p:strVal val="visible"/>
                                      </p:to>
                                    </p:set>
                                    <p:animEffect transition="in" filter="wipe(left)">
                                      <p:cBhvr>
                                        <p:cTn id="7" dur="500"/>
                                        <p:tgtEl>
                                          <p:spTgt spid="9308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0825"/>
                                        </p:tgtEl>
                                        <p:attrNameLst>
                                          <p:attrName>style.visibility</p:attrName>
                                        </p:attrNameLst>
                                      </p:cBhvr>
                                      <p:to>
                                        <p:strVal val="visible"/>
                                      </p:to>
                                    </p:set>
                                    <p:animEffect transition="in" filter="wipe(left)">
                                      <p:cBhvr>
                                        <p:cTn id="12" dur="500"/>
                                        <p:tgtEl>
                                          <p:spTgt spid="9308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30826"/>
                                        </p:tgtEl>
                                        <p:attrNameLst>
                                          <p:attrName>style.visibility</p:attrName>
                                        </p:attrNameLst>
                                      </p:cBhvr>
                                      <p:to>
                                        <p:strVal val="visible"/>
                                      </p:to>
                                    </p:set>
                                    <p:animEffect transition="in" filter="wipe(left)">
                                      <p:cBhvr>
                                        <p:cTn id="17" dur="500"/>
                                        <p:tgtEl>
                                          <p:spTgt spid="930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24" grpId="0" autoUpdateAnimBg="0"/>
      <p:bldP spid="930825"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6"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r>
              <a:rPr lang="en-US" altLang="zh-CN" sz="3600" b="1">
                <a:latin typeface="楷体_GB2312" pitchFamily="49" charset="-122"/>
                <a:ea typeface="楷体_GB2312" pitchFamily="49" charset="-122"/>
              </a:rPr>
              <a:t>(Cont.)</a:t>
            </a:r>
          </a:p>
        </p:txBody>
      </p:sp>
      <p:grpSp>
        <p:nvGrpSpPr>
          <p:cNvPr id="1139717" name="Group 5"/>
          <p:cNvGrpSpPr>
            <a:grpSpLocks/>
          </p:cNvGrpSpPr>
          <p:nvPr/>
        </p:nvGrpSpPr>
        <p:grpSpPr bwMode="auto">
          <a:xfrm>
            <a:off x="830263" y="2471738"/>
            <a:ext cx="6538912" cy="693737"/>
            <a:chOff x="480" y="187"/>
            <a:chExt cx="4119" cy="437"/>
          </a:xfrm>
        </p:grpSpPr>
        <p:grpSp>
          <p:nvGrpSpPr>
            <p:cNvPr id="1139718" name="Group 6"/>
            <p:cNvGrpSpPr>
              <a:grpSpLocks/>
            </p:cNvGrpSpPr>
            <p:nvPr/>
          </p:nvGrpSpPr>
          <p:grpSpPr bwMode="auto">
            <a:xfrm>
              <a:off x="480" y="187"/>
              <a:ext cx="2640" cy="437"/>
              <a:chOff x="480" y="144"/>
              <a:chExt cx="2640" cy="437"/>
            </a:xfrm>
          </p:grpSpPr>
          <p:sp>
            <p:nvSpPr>
              <p:cNvPr id="1139719" name="Text Box 7"/>
              <p:cNvSpPr txBox="1">
                <a:spLocks noChangeArrowheads="1"/>
              </p:cNvSpPr>
              <p:nvPr/>
            </p:nvSpPr>
            <p:spPr bwMode="auto">
              <a:xfrm>
                <a:off x="480" y="163"/>
                <a:ext cx="2640" cy="365"/>
              </a:xfrm>
              <a:prstGeom prst="rect">
                <a:avLst/>
              </a:prstGeom>
              <a:noFill/>
              <a:ln w="9525">
                <a:noFill/>
                <a:miter lim="800000"/>
                <a:headEnd/>
                <a:tailEnd/>
              </a:ln>
              <a:effectLst/>
            </p:spPr>
            <p:txBody>
              <a:bodyPr>
                <a:spAutoFit/>
              </a:bodyPr>
              <a:lstStyle/>
              <a:p>
                <a:pPr algn="just"/>
                <a:r>
                  <a:rPr lang="zh-CN" altLang="en-US" sz="3200" b="1">
                    <a:ea typeface="宋体" pitchFamily="2" charset="-122"/>
                  </a:rPr>
                  <a:t>     </a:t>
                </a:r>
                <a:r>
                  <a:rPr lang="zh-CN" altLang="en-US" b="1">
                    <a:ea typeface="宋体" pitchFamily="2" charset="-122"/>
                  </a:rPr>
                  <a:t>设 </a:t>
                </a:r>
                <a:r>
                  <a:rPr lang="en-US" altLang="zh-CN" b="1" i="1">
                    <a:ea typeface="宋体" pitchFamily="2" charset="-122"/>
                  </a:rPr>
                  <a:t>X</a:t>
                </a:r>
                <a:r>
                  <a:rPr lang="en-US" altLang="zh-CN" sz="3200" b="1">
                    <a:ea typeface="宋体" pitchFamily="2" charset="-122"/>
                  </a:rPr>
                  <a:t>~                   ,</a:t>
                </a:r>
              </a:p>
            </p:txBody>
          </p:sp>
          <p:graphicFrame>
            <p:nvGraphicFramePr>
              <p:cNvPr id="1139720" name="Object 8"/>
              <p:cNvGraphicFramePr>
                <a:graphicFrameLocks noChangeAspect="1"/>
              </p:cNvGraphicFramePr>
              <p:nvPr/>
            </p:nvGraphicFramePr>
            <p:xfrm>
              <a:off x="1404" y="144"/>
              <a:ext cx="1165" cy="437"/>
            </p:xfrm>
            <a:graphic>
              <a:graphicData uri="http://schemas.openxmlformats.org/presentationml/2006/ole">
                <p:oleObj spid="_x0000_s1139720" name="公式" r:id="rId4" imgW="609480" imgH="228600" progId="Equation.3">
                  <p:embed/>
                </p:oleObj>
              </a:graphicData>
            </a:graphic>
          </p:graphicFrame>
        </p:grpSp>
        <p:sp>
          <p:nvSpPr>
            <p:cNvPr id="1139721" name="Rectangle 9"/>
            <p:cNvSpPr>
              <a:spLocks noChangeArrowheads="1"/>
            </p:cNvSpPr>
            <p:nvPr/>
          </p:nvSpPr>
          <p:spPr bwMode="auto">
            <a:xfrm>
              <a:off x="2928" y="236"/>
              <a:ext cx="1671" cy="327"/>
            </a:xfrm>
            <a:prstGeom prst="rect">
              <a:avLst/>
            </a:prstGeom>
            <a:noFill/>
            <a:ln w="9525">
              <a:noFill/>
              <a:miter lim="800000"/>
              <a:headEnd/>
              <a:tailEnd/>
            </a:ln>
            <a:effectLst/>
          </p:spPr>
          <p:txBody>
            <a:bodyPr wrap="none">
              <a:spAutoFit/>
            </a:bodyPr>
            <a:lstStyle/>
            <a:p>
              <a:r>
                <a:rPr lang="en-US" altLang="zh-CN" b="1" i="1">
                  <a:solidFill>
                    <a:schemeClr val="accent2"/>
                  </a:solidFill>
                  <a:ea typeface="宋体" pitchFamily="2" charset="-122"/>
                </a:rPr>
                <a:t>X </a:t>
              </a:r>
              <a:r>
                <a:rPr lang="zh-CN" altLang="en-US" b="1">
                  <a:solidFill>
                    <a:schemeClr val="accent2"/>
                  </a:solidFill>
                  <a:ea typeface="宋体" pitchFamily="2" charset="-122"/>
                </a:rPr>
                <a:t>的分布函数</a:t>
              </a:r>
              <a:r>
                <a:rPr lang="zh-CN" altLang="en-US" b="1">
                  <a:ea typeface="宋体" pitchFamily="2" charset="-122"/>
                </a:rPr>
                <a:t>是</a:t>
              </a:r>
            </a:p>
          </p:txBody>
        </p:sp>
      </p:grpSp>
      <p:pic>
        <p:nvPicPr>
          <p:cNvPr id="1139722" name="Picture 10" descr="正态图4"/>
          <p:cNvPicPr>
            <a:picLocks noChangeAspect="1" noChangeArrowheads="1"/>
          </p:cNvPicPr>
          <p:nvPr/>
        </p:nvPicPr>
        <p:blipFill>
          <a:blip r:embed="rId5"/>
          <a:srcRect/>
          <a:stretch>
            <a:fillRect/>
          </a:stretch>
        </p:blipFill>
        <p:spPr bwMode="auto">
          <a:xfrm>
            <a:off x="6443663" y="4221163"/>
            <a:ext cx="2519362" cy="2427287"/>
          </a:xfrm>
          <a:prstGeom prst="rect">
            <a:avLst/>
          </a:prstGeom>
          <a:noFill/>
        </p:spPr>
      </p:pic>
      <p:sp>
        <p:nvSpPr>
          <p:cNvPr id="1139723" name="Text Box 11"/>
          <p:cNvSpPr txBox="1">
            <a:spLocks noChangeArrowheads="1"/>
          </p:cNvSpPr>
          <p:nvPr/>
        </p:nvSpPr>
        <p:spPr bwMode="auto">
          <a:xfrm>
            <a:off x="1247775" y="1697038"/>
            <a:ext cx="6705600" cy="579437"/>
          </a:xfrm>
          <a:prstGeom prst="rect">
            <a:avLst/>
          </a:prstGeom>
          <a:noFill/>
          <a:ln w="9525">
            <a:noFill/>
            <a:miter lim="800000"/>
            <a:headEnd/>
            <a:tailEnd/>
          </a:ln>
          <a:effectLst/>
        </p:spPr>
        <p:txBody>
          <a:bodyPr>
            <a:spAutoFit/>
          </a:bodyPr>
          <a:lstStyle/>
          <a:p>
            <a:pPr algn="just"/>
            <a:r>
              <a:rPr lang="zh-CN" altLang="en-US" sz="3200" b="1">
                <a:ea typeface="宋体" pitchFamily="2" charset="-122"/>
              </a:rPr>
              <a:t>正态分布                  的分布函数</a:t>
            </a:r>
          </a:p>
        </p:txBody>
      </p:sp>
      <p:graphicFrame>
        <p:nvGraphicFramePr>
          <p:cNvPr id="1139724" name="Object 12"/>
          <p:cNvGraphicFramePr>
            <a:graphicFrameLocks noChangeAspect="1"/>
          </p:cNvGraphicFramePr>
          <p:nvPr/>
        </p:nvGraphicFramePr>
        <p:xfrm>
          <a:off x="3000375" y="1685925"/>
          <a:ext cx="1752600" cy="615950"/>
        </p:xfrm>
        <a:graphic>
          <a:graphicData uri="http://schemas.openxmlformats.org/presentationml/2006/ole">
            <p:oleObj spid="_x0000_s1139724" name="公式" r:id="rId6" imgW="609480" imgH="228600" progId="Equation.3">
              <p:embed/>
            </p:oleObj>
          </a:graphicData>
        </a:graphic>
      </p:graphicFrame>
      <p:graphicFrame>
        <p:nvGraphicFramePr>
          <p:cNvPr id="1139725" name="Object 13"/>
          <p:cNvGraphicFramePr>
            <a:graphicFrameLocks noChangeAspect="1"/>
          </p:cNvGraphicFramePr>
          <p:nvPr/>
        </p:nvGraphicFramePr>
        <p:xfrm>
          <a:off x="1258888" y="3213100"/>
          <a:ext cx="6248400" cy="1028700"/>
        </p:xfrm>
        <a:graphic>
          <a:graphicData uri="http://schemas.openxmlformats.org/presentationml/2006/ole">
            <p:oleObj spid="_x0000_s1139725" name="Equation" r:id="rId7" imgW="6248160" imgH="1028520" progId="">
              <p:embed/>
            </p:oleObj>
          </a:graphicData>
        </a:graphic>
      </p:graphicFrame>
      <p:graphicFrame>
        <p:nvGraphicFramePr>
          <p:cNvPr id="1139726" name="Object 14"/>
          <p:cNvGraphicFramePr>
            <a:graphicFrameLocks noChangeAspect="1"/>
          </p:cNvGraphicFramePr>
          <p:nvPr/>
        </p:nvGraphicFramePr>
        <p:xfrm>
          <a:off x="1116013" y="5157788"/>
          <a:ext cx="5472112" cy="1179512"/>
        </p:xfrm>
        <a:graphic>
          <a:graphicData uri="http://schemas.openxmlformats.org/presentationml/2006/ole">
            <p:oleObj spid="_x0000_s1139726" name="Equation" r:id="rId8" imgW="2234880" imgH="482400" progId="Equation.3">
              <p:embed/>
            </p:oleObj>
          </a:graphicData>
        </a:graphic>
      </p:graphicFrame>
      <p:sp>
        <p:nvSpPr>
          <p:cNvPr id="1139727" name="Rectangle 15"/>
          <p:cNvSpPr>
            <a:spLocks noChangeArrowheads="1"/>
          </p:cNvSpPr>
          <p:nvPr/>
        </p:nvSpPr>
        <p:spPr bwMode="auto">
          <a:xfrm>
            <a:off x="1187450" y="4652963"/>
            <a:ext cx="1970088" cy="519112"/>
          </a:xfrm>
          <a:prstGeom prst="rect">
            <a:avLst/>
          </a:prstGeom>
          <a:noFill/>
          <a:ln w="9525">
            <a:noFill/>
            <a:miter lim="800000"/>
            <a:headEnd/>
            <a:tailEnd/>
          </a:ln>
          <a:effectLst/>
        </p:spPr>
        <p:txBody>
          <a:bodyPr wrap="none">
            <a:spAutoFit/>
          </a:bodyPr>
          <a:lstStyle/>
          <a:p>
            <a:r>
              <a:rPr lang="zh-CN" altLang="en-US" b="1">
                <a:ea typeface="宋体" pitchFamily="2" charset="-122"/>
              </a:rPr>
              <a:t>概率密度：</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39716"/>
                                        </p:tgtEl>
                                        <p:attrNameLst>
                                          <p:attrName>style.visibility</p:attrName>
                                        </p:attrNameLst>
                                      </p:cBhvr>
                                      <p:to>
                                        <p:strVal val="visible"/>
                                      </p:to>
                                    </p:set>
                                    <p:anim calcmode="lin" valueType="num">
                                      <p:cBhvr additive="base">
                                        <p:cTn id="7" dur="500" fill="hold"/>
                                        <p:tgtEl>
                                          <p:spTgt spid="1139716"/>
                                        </p:tgtEl>
                                        <p:attrNameLst>
                                          <p:attrName>ppt_x</p:attrName>
                                        </p:attrNameLst>
                                      </p:cBhvr>
                                      <p:tavLst>
                                        <p:tav tm="0">
                                          <p:val>
                                            <p:strVal val="1+#ppt_w/2"/>
                                          </p:val>
                                        </p:tav>
                                        <p:tav tm="100000">
                                          <p:val>
                                            <p:strVal val="#ppt_x"/>
                                          </p:val>
                                        </p:tav>
                                      </p:tavLst>
                                    </p:anim>
                                    <p:anim calcmode="lin" valueType="num">
                                      <p:cBhvr additive="base">
                                        <p:cTn id="8" dur="500" fill="hold"/>
                                        <p:tgtEl>
                                          <p:spTgt spid="113971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139717"/>
                                        </p:tgtEl>
                                        <p:attrNameLst>
                                          <p:attrName>style.visibility</p:attrName>
                                        </p:attrNameLst>
                                      </p:cBhvr>
                                      <p:to>
                                        <p:strVal val="visible"/>
                                      </p:to>
                                    </p:set>
                                    <p:animEffect transition="in" filter="wipe(left)">
                                      <p:cBhvr>
                                        <p:cTn id="12" dur="500"/>
                                        <p:tgtEl>
                                          <p:spTgt spid="1139717"/>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139725"/>
                                        </p:tgtEl>
                                        <p:attrNameLst>
                                          <p:attrName>style.visibility</p:attrName>
                                        </p:attrNameLst>
                                      </p:cBhvr>
                                      <p:to>
                                        <p:strVal val="visible"/>
                                      </p:to>
                                    </p:set>
                                    <p:animEffect transition="in" filter="wipe(left)">
                                      <p:cBhvr>
                                        <p:cTn id="16" dur="500"/>
                                        <p:tgtEl>
                                          <p:spTgt spid="113972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39722"/>
                                        </p:tgtEl>
                                        <p:attrNameLst>
                                          <p:attrName>style.visibility</p:attrName>
                                        </p:attrNameLst>
                                      </p:cBhvr>
                                      <p:to>
                                        <p:strVal val="visible"/>
                                      </p:to>
                                    </p:set>
                                    <p:anim calcmode="lin" valueType="num">
                                      <p:cBhvr additive="base">
                                        <p:cTn id="21" dur="500" fill="hold"/>
                                        <p:tgtEl>
                                          <p:spTgt spid="1139722"/>
                                        </p:tgtEl>
                                        <p:attrNameLst>
                                          <p:attrName>ppt_x</p:attrName>
                                        </p:attrNameLst>
                                      </p:cBhvr>
                                      <p:tavLst>
                                        <p:tav tm="0">
                                          <p:val>
                                            <p:strVal val="#ppt_x"/>
                                          </p:val>
                                        </p:tav>
                                        <p:tav tm="100000">
                                          <p:val>
                                            <p:strVal val="#ppt_x"/>
                                          </p:val>
                                        </p:tav>
                                      </p:tavLst>
                                    </p:anim>
                                    <p:anim calcmode="lin" valueType="num">
                                      <p:cBhvr additive="base">
                                        <p:cTn id="22" dur="500" fill="hold"/>
                                        <p:tgtEl>
                                          <p:spTgt spid="11397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9716"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4"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r>
              <a:rPr lang="en-US" altLang="zh-CN" sz="3600" b="1">
                <a:latin typeface="楷体_GB2312" pitchFamily="49" charset="-122"/>
                <a:ea typeface="楷体_GB2312" pitchFamily="49" charset="-122"/>
              </a:rPr>
              <a:t>(Cont.)</a:t>
            </a:r>
          </a:p>
        </p:txBody>
      </p:sp>
      <p:grpSp>
        <p:nvGrpSpPr>
          <p:cNvPr id="1141765" name="Group 5"/>
          <p:cNvGrpSpPr>
            <a:grpSpLocks/>
          </p:cNvGrpSpPr>
          <p:nvPr/>
        </p:nvGrpSpPr>
        <p:grpSpPr bwMode="auto">
          <a:xfrm>
            <a:off x="1712913" y="2198688"/>
            <a:ext cx="7829550" cy="638175"/>
            <a:chOff x="588" y="528"/>
            <a:chExt cx="4932" cy="402"/>
          </a:xfrm>
        </p:grpSpPr>
        <p:graphicFrame>
          <p:nvGraphicFramePr>
            <p:cNvPr id="1141766" name="Object 6"/>
            <p:cNvGraphicFramePr>
              <a:graphicFrameLocks noChangeAspect="1"/>
            </p:cNvGraphicFramePr>
            <p:nvPr/>
          </p:nvGraphicFramePr>
          <p:xfrm>
            <a:off x="588" y="559"/>
            <a:ext cx="1380" cy="371"/>
          </p:xfrm>
          <a:graphic>
            <a:graphicData uri="http://schemas.openxmlformats.org/presentationml/2006/ole">
              <p:oleObj spid="_x0000_s1141766" name="公式" r:id="rId4" imgW="749160" imgH="203040" progId="Equation.3">
                <p:embed/>
              </p:oleObj>
            </a:graphicData>
          </a:graphic>
        </p:graphicFrame>
        <p:sp>
          <p:nvSpPr>
            <p:cNvPr id="1141767" name="Rectangle 7"/>
            <p:cNvSpPr>
              <a:spLocks noChangeArrowheads="1"/>
            </p:cNvSpPr>
            <p:nvPr/>
          </p:nvSpPr>
          <p:spPr bwMode="auto">
            <a:xfrm>
              <a:off x="1920" y="528"/>
              <a:ext cx="3600" cy="327"/>
            </a:xfrm>
            <a:prstGeom prst="rect">
              <a:avLst/>
            </a:prstGeom>
            <a:noFill/>
            <a:ln w="9525">
              <a:noFill/>
              <a:miter lim="800000"/>
              <a:headEnd/>
              <a:tailEnd/>
            </a:ln>
            <a:effectLst/>
          </p:spPr>
          <p:txBody>
            <a:bodyPr>
              <a:spAutoFit/>
            </a:bodyPr>
            <a:lstStyle/>
            <a:p>
              <a:r>
                <a:rPr lang="zh-CN" altLang="en-US" b="1">
                  <a:latin typeface="宋体" pitchFamily="2" charset="-122"/>
                  <a:ea typeface="宋体" pitchFamily="2" charset="-122"/>
                </a:rPr>
                <a:t>的正态分布称为</a:t>
              </a:r>
              <a:r>
                <a:rPr lang="zh-CN" altLang="en-US" b="1">
                  <a:solidFill>
                    <a:schemeClr val="accent2"/>
                  </a:solidFill>
                  <a:latin typeface="宋体" pitchFamily="2" charset="-122"/>
                  <a:ea typeface="宋体" pitchFamily="2" charset="-122"/>
                </a:rPr>
                <a:t>标准正态分布</a:t>
              </a:r>
              <a:r>
                <a:rPr lang="en-US" altLang="zh-CN" b="1">
                  <a:latin typeface="宋体" pitchFamily="2" charset="-122"/>
                  <a:ea typeface="宋体" pitchFamily="2" charset="-122"/>
                </a:rPr>
                <a:t>.</a:t>
              </a:r>
            </a:p>
          </p:txBody>
        </p:sp>
      </p:grpSp>
      <p:grpSp>
        <p:nvGrpSpPr>
          <p:cNvPr id="1141768" name="Group 8"/>
          <p:cNvGrpSpPr>
            <a:grpSpLocks/>
          </p:cNvGrpSpPr>
          <p:nvPr/>
        </p:nvGrpSpPr>
        <p:grpSpPr bwMode="auto">
          <a:xfrm>
            <a:off x="901700" y="3063875"/>
            <a:ext cx="7588250" cy="566738"/>
            <a:chOff x="288" y="981"/>
            <a:chExt cx="4780" cy="357"/>
          </a:xfrm>
        </p:grpSpPr>
        <p:sp>
          <p:nvSpPr>
            <p:cNvPr id="1141769" name="Rectangle 9"/>
            <p:cNvSpPr>
              <a:spLocks noChangeArrowheads="1"/>
            </p:cNvSpPr>
            <p:nvPr/>
          </p:nvSpPr>
          <p:spPr bwMode="auto">
            <a:xfrm>
              <a:off x="288" y="996"/>
              <a:ext cx="4780" cy="327"/>
            </a:xfrm>
            <a:prstGeom prst="rect">
              <a:avLst/>
            </a:prstGeom>
            <a:noFill/>
            <a:ln w="9525">
              <a:noFill/>
              <a:miter lim="800000"/>
              <a:headEnd/>
              <a:tailEnd/>
            </a:ln>
            <a:effectLst/>
          </p:spPr>
          <p:txBody>
            <a:bodyPr wrap="none">
              <a:spAutoFit/>
            </a:bodyPr>
            <a:lstStyle/>
            <a:p>
              <a:r>
                <a:rPr lang="zh-CN" altLang="en-US" b="1">
                  <a:ea typeface="宋体" pitchFamily="2" charset="-122"/>
                </a:rPr>
                <a:t>其密度函数和分布函数常用</a:t>
              </a:r>
              <a:r>
                <a:rPr lang="zh-CN" altLang="en-US" b="1">
                  <a:solidFill>
                    <a:schemeClr val="accent2"/>
                  </a:solidFill>
                  <a:ea typeface="宋体" pitchFamily="2" charset="-122"/>
                </a:rPr>
                <a:t>         </a:t>
              </a:r>
              <a:r>
                <a:rPr lang="zh-CN" altLang="en-US" b="1">
                  <a:ea typeface="宋体" pitchFamily="2" charset="-122"/>
                </a:rPr>
                <a:t>和   </a:t>
              </a:r>
              <a:r>
                <a:rPr lang="zh-CN" altLang="en-US" b="1">
                  <a:solidFill>
                    <a:schemeClr val="accent2"/>
                  </a:solidFill>
                  <a:ea typeface="宋体" pitchFamily="2" charset="-122"/>
                </a:rPr>
                <a:t>       </a:t>
              </a:r>
              <a:r>
                <a:rPr lang="zh-CN" altLang="en-US" b="1">
                  <a:ea typeface="宋体" pitchFamily="2" charset="-122"/>
                </a:rPr>
                <a:t>表示：</a:t>
              </a:r>
            </a:p>
          </p:txBody>
        </p:sp>
        <p:graphicFrame>
          <p:nvGraphicFramePr>
            <p:cNvPr id="1141770" name="Object 10"/>
            <p:cNvGraphicFramePr>
              <a:graphicFrameLocks noChangeAspect="1"/>
            </p:cNvGraphicFramePr>
            <p:nvPr/>
          </p:nvGraphicFramePr>
          <p:xfrm>
            <a:off x="3022" y="981"/>
            <a:ext cx="584" cy="357"/>
          </p:xfrm>
          <a:graphic>
            <a:graphicData uri="http://schemas.openxmlformats.org/presentationml/2006/ole">
              <p:oleObj spid="_x0000_s1141770" name="Equation" r:id="rId5" imgW="330120" imgH="203040" progId="Equation.3">
                <p:embed/>
              </p:oleObj>
            </a:graphicData>
          </a:graphic>
        </p:graphicFrame>
        <p:graphicFrame>
          <p:nvGraphicFramePr>
            <p:cNvPr id="1141771" name="Object 11"/>
            <p:cNvGraphicFramePr>
              <a:graphicFrameLocks noChangeAspect="1"/>
            </p:cNvGraphicFramePr>
            <p:nvPr/>
          </p:nvGraphicFramePr>
          <p:xfrm>
            <a:off x="3751" y="981"/>
            <a:ext cx="626" cy="357"/>
          </p:xfrm>
          <a:graphic>
            <a:graphicData uri="http://schemas.openxmlformats.org/presentationml/2006/ole">
              <p:oleObj spid="_x0000_s1141771" name="公式" r:id="rId6" imgW="355320" imgH="203040" progId="Equation.3">
                <p:embed/>
              </p:oleObj>
            </a:graphicData>
          </a:graphic>
        </p:graphicFrame>
      </p:grpSp>
      <p:sp>
        <p:nvSpPr>
          <p:cNvPr id="1141772" name="Rectangle 12"/>
          <p:cNvSpPr>
            <a:spLocks noChangeArrowheads="1"/>
          </p:cNvSpPr>
          <p:nvPr/>
        </p:nvSpPr>
        <p:spPr bwMode="auto">
          <a:xfrm>
            <a:off x="1042988" y="1773238"/>
            <a:ext cx="2940050" cy="519112"/>
          </a:xfrm>
          <a:prstGeom prst="rect">
            <a:avLst/>
          </a:prstGeom>
          <a:noFill/>
          <a:ln w="9525">
            <a:noFill/>
            <a:miter lim="800000"/>
            <a:headEnd/>
            <a:tailEnd/>
          </a:ln>
          <a:effectLst/>
        </p:spPr>
        <p:txBody>
          <a:bodyPr>
            <a:spAutoFit/>
          </a:bodyPr>
          <a:lstStyle/>
          <a:p>
            <a:r>
              <a:rPr lang="zh-CN" altLang="en-US" b="1">
                <a:solidFill>
                  <a:srgbClr val="0000CC"/>
                </a:solidFill>
                <a:latin typeface="宋体" pitchFamily="2" charset="-122"/>
                <a:ea typeface="宋体" pitchFamily="2" charset="-122"/>
              </a:rPr>
              <a:t>标准正态分布</a:t>
            </a:r>
          </a:p>
        </p:txBody>
      </p:sp>
      <p:graphicFrame>
        <p:nvGraphicFramePr>
          <p:cNvPr id="1141773" name="Object 13"/>
          <p:cNvGraphicFramePr>
            <a:graphicFrameLocks noChangeAspect="1"/>
          </p:cNvGraphicFramePr>
          <p:nvPr/>
        </p:nvGraphicFramePr>
        <p:xfrm>
          <a:off x="2344738" y="5511800"/>
          <a:ext cx="5613400" cy="1003300"/>
        </p:xfrm>
        <a:graphic>
          <a:graphicData uri="http://schemas.openxmlformats.org/presentationml/2006/ole">
            <p:oleObj spid="_x0000_s1141773" name="Equation" r:id="rId7" imgW="5613120" imgH="1002960" progId="">
              <p:embed/>
            </p:oleObj>
          </a:graphicData>
        </a:graphic>
      </p:graphicFrame>
      <p:graphicFrame>
        <p:nvGraphicFramePr>
          <p:cNvPr id="1141774" name="Object 14"/>
          <p:cNvGraphicFramePr>
            <a:graphicFrameLocks noChangeAspect="1"/>
          </p:cNvGraphicFramePr>
          <p:nvPr/>
        </p:nvGraphicFramePr>
        <p:xfrm>
          <a:off x="2352675" y="4143375"/>
          <a:ext cx="4635500" cy="1003300"/>
        </p:xfrm>
        <a:graphic>
          <a:graphicData uri="http://schemas.openxmlformats.org/presentationml/2006/ole">
            <p:oleObj spid="_x0000_s1141774" name="Equation" r:id="rId8" imgW="4635360" imgH="100296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41764"/>
                                        </p:tgtEl>
                                        <p:attrNameLst>
                                          <p:attrName>style.visibility</p:attrName>
                                        </p:attrNameLst>
                                      </p:cBhvr>
                                      <p:to>
                                        <p:strVal val="visible"/>
                                      </p:to>
                                    </p:set>
                                    <p:anim calcmode="lin" valueType="num">
                                      <p:cBhvr additive="base">
                                        <p:cTn id="7" dur="500" fill="hold"/>
                                        <p:tgtEl>
                                          <p:spTgt spid="1141764"/>
                                        </p:tgtEl>
                                        <p:attrNameLst>
                                          <p:attrName>ppt_x</p:attrName>
                                        </p:attrNameLst>
                                      </p:cBhvr>
                                      <p:tavLst>
                                        <p:tav tm="0">
                                          <p:val>
                                            <p:strVal val="1+#ppt_w/2"/>
                                          </p:val>
                                        </p:tav>
                                        <p:tav tm="100000">
                                          <p:val>
                                            <p:strVal val="#ppt_x"/>
                                          </p:val>
                                        </p:tav>
                                      </p:tavLst>
                                    </p:anim>
                                    <p:anim calcmode="lin" valueType="num">
                                      <p:cBhvr additive="base">
                                        <p:cTn id="8" dur="500" fill="hold"/>
                                        <p:tgtEl>
                                          <p:spTgt spid="114176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1141765"/>
                                        </p:tgtEl>
                                        <p:attrNameLst>
                                          <p:attrName>style.visibility</p:attrName>
                                        </p:attrNameLst>
                                      </p:cBhvr>
                                      <p:to>
                                        <p:strVal val="visible"/>
                                      </p:to>
                                    </p:set>
                                    <p:animEffect transition="in" filter="barn(outVertical)">
                                      <p:cBhvr>
                                        <p:cTn id="13" dur="500"/>
                                        <p:tgtEl>
                                          <p:spTgt spid="114176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141768"/>
                                        </p:tgtEl>
                                        <p:attrNameLst>
                                          <p:attrName>style.visibility</p:attrName>
                                        </p:attrNameLst>
                                      </p:cBhvr>
                                      <p:to>
                                        <p:strVal val="visible"/>
                                      </p:to>
                                    </p:set>
                                    <p:animEffect transition="in" filter="wipe(left)">
                                      <p:cBhvr>
                                        <p:cTn id="18" dur="500"/>
                                        <p:tgtEl>
                                          <p:spTgt spid="114176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41774"/>
                                        </p:tgtEl>
                                        <p:attrNameLst>
                                          <p:attrName>style.visibility</p:attrName>
                                        </p:attrNameLst>
                                      </p:cBhvr>
                                      <p:to>
                                        <p:strVal val="visible"/>
                                      </p:to>
                                    </p:set>
                                    <p:animEffect transition="in" filter="wipe(left)">
                                      <p:cBhvr>
                                        <p:cTn id="23" dur="500"/>
                                        <p:tgtEl>
                                          <p:spTgt spid="1141774"/>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141773"/>
                                        </p:tgtEl>
                                        <p:attrNameLst>
                                          <p:attrName>style.visibility</p:attrName>
                                        </p:attrNameLst>
                                      </p:cBhvr>
                                      <p:to>
                                        <p:strVal val="visible"/>
                                      </p:to>
                                    </p:set>
                                    <p:animEffect transition="in" filter="wipe(left)">
                                      <p:cBhvr>
                                        <p:cTn id="27" dur="500"/>
                                        <p:tgtEl>
                                          <p:spTgt spid="1141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1764"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2"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r>
              <a:rPr lang="en-US" altLang="zh-CN" sz="3600" b="1">
                <a:latin typeface="楷体_GB2312" pitchFamily="49" charset="-122"/>
                <a:ea typeface="楷体_GB2312" pitchFamily="49" charset="-122"/>
              </a:rPr>
              <a:t>(Cont.)</a:t>
            </a:r>
          </a:p>
        </p:txBody>
      </p:sp>
      <p:grpSp>
        <p:nvGrpSpPr>
          <p:cNvPr id="1143813" name="Group 5"/>
          <p:cNvGrpSpPr>
            <a:grpSpLocks/>
          </p:cNvGrpSpPr>
          <p:nvPr/>
        </p:nvGrpSpPr>
        <p:grpSpPr bwMode="auto">
          <a:xfrm>
            <a:off x="4643438" y="3716338"/>
            <a:ext cx="2895600" cy="2011362"/>
            <a:chOff x="3648" y="2112"/>
            <a:chExt cx="1824" cy="1494"/>
          </a:xfrm>
        </p:grpSpPr>
        <p:pic>
          <p:nvPicPr>
            <p:cNvPr id="1143814" name="Picture 6" descr="N(0,1)分布函数"/>
            <p:cNvPicPr>
              <a:picLocks noChangeAspect="1" noChangeArrowheads="1"/>
            </p:cNvPicPr>
            <p:nvPr/>
          </p:nvPicPr>
          <p:blipFill>
            <a:blip r:embed="rId4"/>
            <a:srcRect/>
            <a:stretch>
              <a:fillRect/>
            </a:stretch>
          </p:blipFill>
          <p:spPr bwMode="auto">
            <a:xfrm>
              <a:off x="3648" y="2112"/>
              <a:ext cx="1824" cy="1494"/>
            </a:xfrm>
            <a:prstGeom prst="rect">
              <a:avLst/>
            </a:prstGeom>
            <a:noFill/>
          </p:spPr>
        </p:pic>
        <p:graphicFrame>
          <p:nvGraphicFramePr>
            <p:cNvPr id="1143815" name="Object 7"/>
            <p:cNvGraphicFramePr>
              <a:graphicFrameLocks noChangeAspect="1"/>
            </p:cNvGraphicFramePr>
            <p:nvPr/>
          </p:nvGraphicFramePr>
          <p:xfrm>
            <a:off x="4568" y="2112"/>
            <a:ext cx="328" cy="180"/>
          </p:xfrm>
          <a:graphic>
            <a:graphicData uri="http://schemas.openxmlformats.org/presentationml/2006/ole">
              <p:oleObj spid="_x0000_s1143815" name="公式" r:id="rId5" imgW="368280" imgH="203040" progId="Equation.3">
                <p:embed/>
              </p:oleObj>
            </a:graphicData>
          </a:graphic>
        </p:graphicFrame>
      </p:grpSp>
      <p:grpSp>
        <p:nvGrpSpPr>
          <p:cNvPr id="1143816" name="Group 8"/>
          <p:cNvGrpSpPr>
            <a:grpSpLocks/>
          </p:cNvGrpSpPr>
          <p:nvPr/>
        </p:nvGrpSpPr>
        <p:grpSpPr bwMode="auto">
          <a:xfrm>
            <a:off x="1476375" y="2133600"/>
            <a:ext cx="2667000" cy="1970088"/>
            <a:chOff x="288" y="2872"/>
            <a:chExt cx="1680" cy="1286"/>
          </a:xfrm>
        </p:grpSpPr>
        <p:pic>
          <p:nvPicPr>
            <p:cNvPr id="1143817" name="Picture 9" descr="N(0,1)"/>
            <p:cNvPicPr>
              <a:picLocks noChangeAspect="1" noChangeArrowheads="1"/>
            </p:cNvPicPr>
            <p:nvPr/>
          </p:nvPicPr>
          <p:blipFill>
            <a:blip r:embed="rId6"/>
            <a:srcRect/>
            <a:stretch>
              <a:fillRect/>
            </a:stretch>
          </p:blipFill>
          <p:spPr bwMode="auto">
            <a:xfrm>
              <a:off x="288" y="2872"/>
              <a:ext cx="1680" cy="1286"/>
            </a:xfrm>
            <a:prstGeom prst="rect">
              <a:avLst/>
            </a:prstGeom>
            <a:noFill/>
          </p:spPr>
        </p:pic>
        <p:graphicFrame>
          <p:nvGraphicFramePr>
            <p:cNvPr id="1143818" name="Object 10"/>
            <p:cNvGraphicFramePr>
              <a:graphicFrameLocks noChangeAspect="1"/>
            </p:cNvGraphicFramePr>
            <p:nvPr/>
          </p:nvGraphicFramePr>
          <p:xfrm>
            <a:off x="1152" y="2880"/>
            <a:ext cx="336" cy="192"/>
          </p:xfrm>
          <a:graphic>
            <a:graphicData uri="http://schemas.openxmlformats.org/presentationml/2006/ole">
              <p:oleObj spid="_x0000_s1143818" name="公式" r:id="rId7" imgW="355320" imgH="20304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43812"/>
                                        </p:tgtEl>
                                        <p:attrNameLst>
                                          <p:attrName>style.visibility</p:attrName>
                                        </p:attrNameLst>
                                      </p:cBhvr>
                                      <p:to>
                                        <p:strVal val="visible"/>
                                      </p:to>
                                    </p:set>
                                    <p:anim calcmode="lin" valueType="num">
                                      <p:cBhvr additive="base">
                                        <p:cTn id="7" dur="500" fill="hold"/>
                                        <p:tgtEl>
                                          <p:spTgt spid="1143812"/>
                                        </p:tgtEl>
                                        <p:attrNameLst>
                                          <p:attrName>ppt_x</p:attrName>
                                        </p:attrNameLst>
                                      </p:cBhvr>
                                      <p:tavLst>
                                        <p:tav tm="0">
                                          <p:val>
                                            <p:strVal val="1+#ppt_w/2"/>
                                          </p:val>
                                        </p:tav>
                                        <p:tav tm="100000">
                                          <p:val>
                                            <p:strVal val="#ppt_x"/>
                                          </p:val>
                                        </p:tav>
                                      </p:tavLst>
                                    </p:anim>
                                    <p:anim calcmode="lin" valueType="num">
                                      <p:cBhvr additive="base">
                                        <p:cTn id="8" dur="500" fill="hold"/>
                                        <p:tgtEl>
                                          <p:spTgt spid="11438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143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2"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60"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r>
              <a:rPr lang="en-US" altLang="zh-CN" sz="3600" b="1">
                <a:latin typeface="楷体_GB2312" pitchFamily="49" charset="-122"/>
                <a:ea typeface="楷体_GB2312" pitchFamily="49" charset="-122"/>
              </a:rPr>
              <a:t>(Cont.)</a:t>
            </a:r>
          </a:p>
        </p:txBody>
      </p:sp>
      <p:sp>
        <p:nvSpPr>
          <p:cNvPr id="1145861" name="Text Box 5"/>
          <p:cNvSpPr txBox="1">
            <a:spLocks noChangeArrowheads="1"/>
          </p:cNvSpPr>
          <p:nvPr/>
        </p:nvSpPr>
        <p:spPr bwMode="auto">
          <a:xfrm>
            <a:off x="6732588" y="1916113"/>
            <a:ext cx="1512887" cy="519112"/>
          </a:xfrm>
          <a:prstGeom prst="rect">
            <a:avLst/>
          </a:prstGeom>
          <a:noFill/>
          <a:ln w="9525">
            <a:noFill/>
            <a:miter lim="800000"/>
            <a:headEnd/>
            <a:tailEnd/>
          </a:ln>
          <a:effectLst/>
        </p:spPr>
        <p:txBody>
          <a:bodyPr>
            <a:spAutoFit/>
          </a:bodyPr>
          <a:lstStyle/>
          <a:p>
            <a:pPr>
              <a:spcBef>
                <a:spcPct val="50000"/>
              </a:spcBef>
            </a:pPr>
            <a:r>
              <a:rPr lang="zh-CN" altLang="en-US" b="1">
                <a:solidFill>
                  <a:schemeClr val="hlink"/>
                </a:solidFill>
                <a:ea typeface="宋体" pitchFamily="2" charset="-122"/>
              </a:rPr>
              <a:t>的性质 </a:t>
            </a:r>
            <a:r>
              <a:rPr lang="en-US" altLang="zh-CN" b="1">
                <a:solidFill>
                  <a:schemeClr val="hlink"/>
                </a:solidFill>
                <a:ea typeface="宋体" pitchFamily="2" charset="-122"/>
              </a:rPr>
              <a:t>:</a:t>
            </a:r>
          </a:p>
        </p:txBody>
      </p:sp>
      <p:graphicFrame>
        <p:nvGraphicFramePr>
          <p:cNvPr id="1145862" name="Object 6"/>
          <p:cNvGraphicFramePr>
            <a:graphicFrameLocks noChangeAspect="1"/>
          </p:cNvGraphicFramePr>
          <p:nvPr/>
        </p:nvGraphicFramePr>
        <p:xfrm>
          <a:off x="1476375" y="2565400"/>
          <a:ext cx="2298700" cy="825500"/>
        </p:xfrm>
        <a:graphic>
          <a:graphicData uri="http://schemas.openxmlformats.org/presentationml/2006/ole">
            <p:oleObj spid="_x0000_s1145862" name="公式" r:id="rId4" imgW="2298600" imgH="825480" progId="Equation.3">
              <p:embed/>
            </p:oleObj>
          </a:graphicData>
        </a:graphic>
      </p:graphicFrame>
      <p:graphicFrame>
        <p:nvGraphicFramePr>
          <p:cNvPr id="1145863" name="Object 7"/>
          <p:cNvGraphicFramePr>
            <a:graphicFrameLocks noChangeAspect="1"/>
          </p:cNvGraphicFramePr>
          <p:nvPr/>
        </p:nvGraphicFramePr>
        <p:xfrm>
          <a:off x="1042988" y="3473450"/>
          <a:ext cx="3683000" cy="977900"/>
        </p:xfrm>
        <a:graphic>
          <a:graphicData uri="http://schemas.openxmlformats.org/presentationml/2006/ole">
            <p:oleObj spid="_x0000_s1145863" name="公式" r:id="rId5" imgW="3682800" imgH="977760" progId="Equation.3">
              <p:embed/>
            </p:oleObj>
          </a:graphicData>
        </a:graphic>
      </p:graphicFrame>
      <p:graphicFrame>
        <p:nvGraphicFramePr>
          <p:cNvPr id="1145864" name="Object 8"/>
          <p:cNvGraphicFramePr>
            <a:graphicFrameLocks noChangeAspect="1"/>
          </p:cNvGraphicFramePr>
          <p:nvPr/>
        </p:nvGraphicFramePr>
        <p:xfrm>
          <a:off x="4541838" y="3473450"/>
          <a:ext cx="4000500" cy="977900"/>
        </p:xfrm>
        <a:graphic>
          <a:graphicData uri="http://schemas.openxmlformats.org/presentationml/2006/ole">
            <p:oleObj spid="_x0000_s1145864" name="公式" r:id="rId6" imgW="4000320" imgH="977760" progId="Equation.3">
              <p:embed/>
            </p:oleObj>
          </a:graphicData>
        </a:graphic>
      </p:graphicFrame>
      <p:graphicFrame>
        <p:nvGraphicFramePr>
          <p:cNvPr id="1145865" name="Object 9"/>
          <p:cNvGraphicFramePr>
            <a:graphicFrameLocks noChangeAspect="1"/>
          </p:cNvGraphicFramePr>
          <p:nvPr/>
        </p:nvGraphicFramePr>
        <p:xfrm>
          <a:off x="1668463" y="4770438"/>
          <a:ext cx="4991100" cy="419100"/>
        </p:xfrm>
        <a:graphic>
          <a:graphicData uri="http://schemas.openxmlformats.org/presentationml/2006/ole">
            <p:oleObj spid="_x0000_s1145865" name="公式" r:id="rId7" imgW="4991040" imgH="419040" progId="Equation.3">
              <p:embed/>
            </p:oleObj>
          </a:graphicData>
        </a:graphic>
      </p:graphicFrame>
      <p:graphicFrame>
        <p:nvGraphicFramePr>
          <p:cNvPr id="1145866" name="Object 10"/>
          <p:cNvGraphicFramePr>
            <a:graphicFrameLocks noChangeAspect="1"/>
          </p:cNvGraphicFramePr>
          <p:nvPr/>
        </p:nvGraphicFramePr>
        <p:xfrm>
          <a:off x="3144838" y="5346700"/>
          <a:ext cx="3886200" cy="1511300"/>
        </p:xfrm>
        <a:graphic>
          <a:graphicData uri="http://schemas.openxmlformats.org/presentationml/2006/ole">
            <p:oleObj spid="_x0000_s1145866" name="公式" r:id="rId8" imgW="3886200" imgH="1511280" progId="Equation.3">
              <p:embed/>
            </p:oleObj>
          </a:graphicData>
        </a:graphic>
      </p:graphicFrame>
      <p:sp>
        <p:nvSpPr>
          <p:cNvPr id="1145867" name="Text Box 11"/>
          <p:cNvSpPr txBox="1">
            <a:spLocks noChangeArrowheads="1"/>
          </p:cNvSpPr>
          <p:nvPr/>
        </p:nvSpPr>
        <p:spPr bwMode="auto">
          <a:xfrm>
            <a:off x="1485900" y="5634038"/>
            <a:ext cx="1511300" cy="519112"/>
          </a:xfrm>
          <a:prstGeom prst="rect">
            <a:avLst/>
          </a:prstGeom>
          <a:noFill/>
          <a:ln w="9525">
            <a:noFill/>
            <a:miter lim="800000"/>
            <a:headEnd/>
            <a:tailEnd/>
          </a:ln>
          <a:effectLst/>
        </p:spPr>
        <p:txBody>
          <a:bodyPr>
            <a:spAutoFit/>
          </a:bodyPr>
          <a:lstStyle/>
          <a:p>
            <a:pPr>
              <a:spcBef>
                <a:spcPct val="50000"/>
              </a:spcBef>
            </a:pPr>
            <a:r>
              <a:rPr lang="zh-CN" altLang="en-US" b="1">
                <a:ea typeface="宋体" pitchFamily="2" charset="-122"/>
              </a:rPr>
              <a:t>事实上  </a:t>
            </a:r>
            <a:r>
              <a:rPr lang="en-US" altLang="zh-CN" b="1">
                <a:ea typeface="宋体" pitchFamily="2" charset="-122"/>
              </a:rPr>
              <a:t>,</a:t>
            </a:r>
          </a:p>
        </p:txBody>
      </p:sp>
      <p:graphicFrame>
        <p:nvGraphicFramePr>
          <p:cNvPr id="1145868" name="Object 12"/>
          <p:cNvGraphicFramePr>
            <a:graphicFrameLocks noChangeAspect="1"/>
          </p:cNvGraphicFramePr>
          <p:nvPr/>
        </p:nvGraphicFramePr>
        <p:xfrm>
          <a:off x="1187450" y="1557338"/>
          <a:ext cx="5537200" cy="1003300"/>
        </p:xfrm>
        <a:graphic>
          <a:graphicData uri="http://schemas.openxmlformats.org/presentationml/2006/ole">
            <p:oleObj spid="_x0000_s1145868" name="Equation" r:id="rId9" imgW="5537160" imgH="100296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45860"/>
                                        </p:tgtEl>
                                        <p:attrNameLst>
                                          <p:attrName>style.visibility</p:attrName>
                                        </p:attrNameLst>
                                      </p:cBhvr>
                                      <p:to>
                                        <p:strVal val="visible"/>
                                      </p:to>
                                    </p:set>
                                    <p:anim calcmode="lin" valueType="num">
                                      <p:cBhvr additive="base">
                                        <p:cTn id="7" dur="500" fill="hold"/>
                                        <p:tgtEl>
                                          <p:spTgt spid="1145860"/>
                                        </p:tgtEl>
                                        <p:attrNameLst>
                                          <p:attrName>ppt_x</p:attrName>
                                        </p:attrNameLst>
                                      </p:cBhvr>
                                      <p:tavLst>
                                        <p:tav tm="0">
                                          <p:val>
                                            <p:strVal val="1+#ppt_w/2"/>
                                          </p:val>
                                        </p:tav>
                                        <p:tav tm="100000">
                                          <p:val>
                                            <p:strVal val="#ppt_x"/>
                                          </p:val>
                                        </p:tav>
                                      </p:tavLst>
                                    </p:anim>
                                    <p:anim calcmode="lin" valueType="num">
                                      <p:cBhvr additive="base">
                                        <p:cTn id="8" dur="500" fill="hold"/>
                                        <p:tgtEl>
                                          <p:spTgt spid="11458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145862"/>
                                        </p:tgtEl>
                                        <p:attrNameLst>
                                          <p:attrName>style.visibility</p:attrName>
                                        </p:attrNameLst>
                                      </p:cBhvr>
                                      <p:to>
                                        <p:strVal val="visible"/>
                                      </p:to>
                                    </p:set>
                                    <p:animEffect transition="in" filter="wipe(left)">
                                      <p:cBhvr>
                                        <p:cTn id="13" dur="500"/>
                                        <p:tgtEl>
                                          <p:spTgt spid="114586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145864"/>
                                        </p:tgtEl>
                                        <p:attrNameLst>
                                          <p:attrName>style.visibility</p:attrName>
                                        </p:attrNameLst>
                                      </p:cBhvr>
                                      <p:to>
                                        <p:strVal val="visible"/>
                                      </p:to>
                                    </p:set>
                                    <p:animEffect transition="in" filter="wipe(left)">
                                      <p:cBhvr>
                                        <p:cTn id="18" dur="500"/>
                                        <p:tgtEl>
                                          <p:spTgt spid="114586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45865"/>
                                        </p:tgtEl>
                                        <p:attrNameLst>
                                          <p:attrName>style.visibility</p:attrName>
                                        </p:attrNameLst>
                                      </p:cBhvr>
                                      <p:to>
                                        <p:strVal val="visible"/>
                                      </p:to>
                                    </p:set>
                                    <p:animEffect transition="in" filter="wipe(left)">
                                      <p:cBhvr>
                                        <p:cTn id="23" dur="500"/>
                                        <p:tgtEl>
                                          <p:spTgt spid="114586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45867"/>
                                        </p:tgtEl>
                                        <p:attrNameLst>
                                          <p:attrName>style.visibility</p:attrName>
                                        </p:attrNameLst>
                                      </p:cBhvr>
                                      <p:to>
                                        <p:strVal val="visible"/>
                                      </p:to>
                                    </p:set>
                                    <p:animEffect transition="in" filter="wipe(left)">
                                      <p:cBhvr>
                                        <p:cTn id="28" dur="500"/>
                                        <p:tgtEl>
                                          <p:spTgt spid="114586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145866"/>
                                        </p:tgtEl>
                                        <p:attrNameLst>
                                          <p:attrName>style.visibility</p:attrName>
                                        </p:attrNameLst>
                                      </p:cBhvr>
                                      <p:to>
                                        <p:strVal val="visible"/>
                                      </p:to>
                                    </p:set>
                                    <p:animEffect transition="in" filter="wipe(left)">
                                      <p:cBhvr>
                                        <p:cTn id="33" dur="500"/>
                                        <p:tgtEl>
                                          <p:spTgt spid="1145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5860" grpId="0" autoUpdateAnimBg="0"/>
      <p:bldP spid="1145867"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908"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r>
              <a:rPr lang="en-US" altLang="zh-CN" sz="3600" b="1">
                <a:latin typeface="楷体_GB2312" pitchFamily="49" charset="-122"/>
                <a:ea typeface="楷体_GB2312" pitchFamily="49" charset="-122"/>
              </a:rPr>
              <a:t>(Cont.)</a:t>
            </a:r>
          </a:p>
        </p:txBody>
      </p:sp>
      <p:graphicFrame>
        <p:nvGraphicFramePr>
          <p:cNvPr id="1147909" name="Object 5"/>
          <p:cNvGraphicFramePr>
            <a:graphicFrameLocks noChangeAspect="1"/>
          </p:cNvGraphicFramePr>
          <p:nvPr/>
        </p:nvGraphicFramePr>
        <p:xfrm>
          <a:off x="1979613" y="3068638"/>
          <a:ext cx="3187700" cy="1003300"/>
        </p:xfrm>
        <a:graphic>
          <a:graphicData uri="http://schemas.openxmlformats.org/presentationml/2006/ole">
            <p:oleObj spid="_x0000_s1147909" name="Equation" r:id="rId4" imgW="3187440" imgH="1002960" progId="">
              <p:embed/>
            </p:oleObj>
          </a:graphicData>
        </a:graphic>
      </p:graphicFrame>
      <p:graphicFrame>
        <p:nvGraphicFramePr>
          <p:cNvPr id="1147910" name="Object 6"/>
          <p:cNvGraphicFramePr>
            <a:graphicFrameLocks noChangeAspect="1"/>
          </p:cNvGraphicFramePr>
          <p:nvPr/>
        </p:nvGraphicFramePr>
        <p:xfrm>
          <a:off x="5092700" y="3454400"/>
          <a:ext cx="1663700" cy="419100"/>
        </p:xfrm>
        <a:graphic>
          <a:graphicData uri="http://schemas.openxmlformats.org/presentationml/2006/ole">
            <p:oleObj spid="_x0000_s1147910" name="公式" r:id="rId5" imgW="1663560" imgH="419040" progId="Equation.3">
              <p:embed/>
            </p:oleObj>
          </a:graphicData>
        </a:graphic>
      </p:graphicFrame>
      <p:graphicFrame>
        <p:nvGraphicFramePr>
          <p:cNvPr id="1147911" name="Object 7"/>
          <p:cNvGraphicFramePr>
            <a:graphicFrameLocks noChangeAspect="1"/>
          </p:cNvGraphicFramePr>
          <p:nvPr/>
        </p:nvGraphicFramePr>
        <p:xfrm>
          <a:off x="2041525" y="1682750"/>
          <a:ext cx="3365500" cy="1003300"/>
        </p:xfrm>
        <a:graphic>
          <a:graphicData uri="http://schemas.openxmlformats.org/presentationml/2006/ole">
            <p:oleObj spid="_x0000_s1147911" name="Equation" r:id="rId6" imgW="3365280" imgH="100296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47908"/>
                                        </p:tgtEl>
                                        <p:attrNameLst>
                                          <p:attrName>style.visibility</p:attrName>
                                        </p:attrNameLst>
                                      </p:cBhvr>
                                      <p:to>
                                        <p:strVal val="visible"/>
                                      </p:to>
                                    </p:set>
                                    <p:anim calcmode="lin" valueType="num">
                                      <p:cBhvr additive="base">
                                        <p:cTn id="7" dur="500" fill="hold"/>
                                        <p:tgtEl>
                                          <p:spTgt spid="1147908"/>
                                        </p:tgtEl>
                                        <p:attrNameLst>
                                          <p:attrName>ppt_x</p:attrName>
                                        </p:attrNameLst>
                                      </p:cBhvr>
                                      <p:tavLst>
                                        <p:tav tm="0">
                                          <p:val>
                                            <p:strVal val="1+#ppt_w/2"/>
                                          </p:val>
                                        </p:tav>
                                        <p:tav tm="100000">
                                          <p:val>
                                            <p:strVal val="#ppt_x"/>
                                          </p:val>
                                        </p:tav>
                                      </p:tavLst>
                                    </p:anim>
                                    <p:anim calcmode="lin" valueType="num">
                                      <p:cBhvr additive="base">
                                        <p:cTn id="8" dur="500" fill="hold"/>
                                        <p:tgtEl>
                                          <p:spTgt spid="114790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147909"/>
                                        </p:tgtEl>
                                        <p:attrNameLst>
                                          <p:attrName>style.visibility</p:attrName>
                                        </p:attrNameLst>
                                      </p:cBhvr>
                                      <p:to>
                                        <p:strVal val="visible"/>
                                      </p:to>
                                    </p:set>
                                    <p:animEffect transition="in" filter="wipe(left)">
                                      <p:cBhvr>
                                        <p:cTn id="13" dur="500"/>
                                        <p:tgtEl>
                                          <p:spTgt spid="114790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147910"/>
                                        </p:tgtEl>
                                        <p:attrNameLst>
                                          <p:attrName>style.visibility</p:attrName>
                                        </p:attrNameLst>
                                      </p:cBhvr>
                                      <p:to>
                                        <p:strVal val="visible"/>
                                      </p:to>
                                    </p:set>
                                    <p:animEffect transition="in" filter="wipe(left)">
                                      <p:cBhvr>
                                        <p:cTn id="18" dur="500"/>
                                        <p:tgtEl>
                                          <p:spTgt spid="1147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908" grpId="0"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6" name="Text Box 4"/>
          <p:cNvSpPr txBox="1">
            <a:spLocks noChangeArrowheads="1"/>
          </p:cNvSpPr>
          <p:nvPr/>
        </p:nvSpPr>
        <p:spPr bwMode="auto">
          <a:xfrm>
            <a:off x="914400" y="2133600"/>
            <a:ext cx="8229600" cy="1117600"/>
          </a:xfrm>
          <a:prstGeom prst="rect">
            <a:avLst/>
          </a:prstGeom>
          <a:noFill/>
          <a:ln w="9525">
            <a:noFill/>
            <a:miter lim="800000"/>
            <a:headEnd/>
            <a:tailEnd/>
          </a:ln>
          <a:effectLst/>
        </p:spPr>
        <p:txBody>
          <a:bodyPr>
            <a:spAutoFit/>
          </a:bodyPr>
          <a:lstStyle/>
          <a:p>
            <a:pPr>
              <a:lnSpc>
                <a:spcPct val="120000"/>
              </a:lnSpc>
            </a:pPr>
            <a:r>
              <a:rPr lang="zh-CN" altLang="en-US" b="1">
                <a:latin typeface="宋体" pitchFamily="2" charset="-122"/>
                <a:ea typeface="宋体" pitchFamily="2" charset="-122"/>
              </a:rPr>
              <a:t>  书末附有标准正态分布函数数值表，有了它，可以解决一般正态分布的概率计算查表</a:t>
            </a:r>
            <a:r>
              <a:rPr lang="en-US" altLang="zh-CN" b="1">
                <a:latin typeface="宋体" pitchFamily="2" charset="-122"/>
                <a:ea typeface="宋体" pitchFamily="2" charset="-122"/>
              </a:rPr>
              <a:t>.</a:t>
            </a:r>
            <a:endParaRPr lang="en-US" altLang="zh-CN" b="1">
              <a:ea typeface="宋体" pitchFamily="2" charset="-122"/>
            </a:endParaRPr>
          </a:p>
        </p:txBody>
      </p:sp>
      <p:sp>
        <p:nvSpPr>
          <p:cNvPr id="1149957" name="Rectangle 5"/>
          <p:cNvSpPr>
            <a:spLocks noChangeArrowheads="1"/>
          </p:cNvSpPr>
          <p:nvPr/>
        </p:nvSpPr>
        <p:spPr bwMode="auto">
          <a:xfrm>
            <a:off x="900113" y="1700213"/>
            <a:ext cx="2224087" cy="579437"/>
          </a:xfrm>
          <a:prstGeom prst="rect">
            <a:avLst/>
          </a:prstGeom>
          <a:noFill/>
          <a:ln w="9525">
            <a:noFill/>
            <a:miter lim="800000"/>
            <a:headEnd/>
            <a:tailEnd/>
          </a:ln>
          <a:effectLst/>
        </p:spPr>
        <p:txBody>
          <a:bodyPr wrap="none">
            <a:spAutoFit/>
          </a:bodyPr>
          <a:lstStyle/>
          <a:p>
            <a:r>
              <a:rPr lang="zh-CN" altLang="en-US" sz="3200" b="1">
                <a:solidFill>
                  <a:srgbClr val="0000CC"/>
                </a:solidFill>
                <a:latin typeface="宋体" pitchFamily="2" charset="-122"/>
                <a:ea typeface="宋体" pitchFamily="2" charset="-122"/>
              </a:rPr>
              <a:t>正态分布表</a:t>
            </a:r>
          </a:p>
        </p:txBody>
      </p:sp>
      <p:graphicFrame>
        <p:nvGraphicFramePr>
          <p:cNvPr id="1149958" name="Object 6"/>
          <p:cNvGraphicFramePr>
            <a:graphicFrameLocks noChangeAspect="1"/>
          </p:cNvGraphicFramePr>
          <p:nvPr/>
        </p:nvGraphicFramePr>
        <p:xfrm>
          <a:off x="3708400" y="5445125"/>
          <a:ext cx="3132138" cy="573088"/>
        </p:xfrm>
        <a:graphic>
          <a:graphicData uri="http://schemas.openxmlformats.org/presentationml/2006/ole">
            <p:oleObj spid="_x0000_s1149958" name="公式" r:id="rId4" imgW="1104840" imgH="203040" progId="Equation.3">
              <p:embed/>
            </p:oleObj>
          </a:graphicData>
        </a:graphic>
      </p:graphicFrame>
      <p:graphicFrame>
        <p:nvGraphicFramePr>
          <p:cNvPr id="1149959" name="Object 7"/>
          <p:cNvGraphicFramePr>
            <a:graphicFrameLocks noChangeAspect="1"/>
          </p:cNvGraphicFramePr>
          <p:nvPr/>
        </p:nvGraphicFramePr>
        <p:xfrm>
          <a:off x="2843213" y="3213100"/>
          <a:ext cx="3924300" cy="1382713"/>
        </p:xfrm>
        <a:graphic>
          <a:graphicData uri="http://schemas.openxmlformats.org/presentationml/2006/ole">
            <p:oleObj spid="_x0000_s1149959" name="公式" r:id="rId5" imgW="1333440" imgH="469800" progId="Equation.3">
              <p:embed/>
            </p:oleObj>
          </a:graphicData>
        </a:graphic>
      </p:graphicFrame>
      <p:sp>
        <p:nvSpPr>
          <p:cNvPr id="1149960" name="Rectangle 8"/>
          <p:cNvSpPr>
            <a:spLocks noChangeArrowheads="1"/>
          </p:cNvSpPr>
          <p:nvPr/>
        </p:nvSpPr>
        <p:spPr bwMode="auto">
          <a:xfrm>
            <a:off x="1501775" y="5373688"/>
            <a:ext cx="2184400" cy="579437"/>
          </a:xfrm>
          <a:prstGeom prst="rect">
            <a:avLst/>
          </a:prstGeom>
          <a:noFill/>
          <a:ln w="9525">
            <a:noFill/>
            <a:miter lim="800000"/>
            <a:headEnd/>
            <a:tailEnd/>
          </a:ln>
          <a:effectLst/>
        </p:spPr>
        <p:txBody>
          <a:bodyPr wrap="none">
            <a:spAutoFit/>
          </a:bodyPr>
          <a:lstStyle/>
          <a:p>
            <a:r>
              <a:rPr lang="zh-CN" altLang="en-US" b="1">
                <a:ea typeface="宋体" pitchFamily="2" charset="-122"/>
              </a:rPr>
              <a:t>当 </a:t>
            </a:r>
            <a:r>
              <a:rPr lang="en-US" altLang="zh-CN" sz="3200" b="1" i="1">
                <a:ea typeface="宋体" pitchFamily="2" charset="-122"/>
              </a:rPr>
              <a:t>x </a:t>
            </a:r>
            <a:r>
              <a:rPr lang="en-US" altLang="zh-CN" sz="3200" b="1">
                <a:ea typeface="宋体" pitchFamily="2" charset="-122"/>
              </a:rPr>
              <a:t>&lt; 0</a:t>
            </a:r>
            <a:r>
              <a:rPr lang="en-US" altLang="zh-CN" b="1">
                <a:ea typeface="宋体" pitchFamily="2" charset="-122"/>
              </a:rPr>
              <a:t> </a:t>
            </a:r>
            <a:r>
              <a:rPr lang="zh-CN" altLang="en-US" b="1">
                <a:ea typeface="宋体" pitchFamily="2" charset="-122"/>
              </a:rPr>
              <a:t>时 </a:t>
            </a:r>
            <a:r>
              <a:rPr lang="en-US" altLang="zh-CN" b="1">
                <a:ea typeface="宋体" pitchFamily="2" charset="-122"/>
              </a:rPr>
              <a:t>, </a:t>
            </a:r>
          </a:p>
        </p:txBody>
      </p:sp>
      <p:sp>
        <p:nvSpPr>
          <p:cNvPr id="1149961" name="Text Box 9"/>
          <p:cNvSpPr txBox="1">
            <a:spLocks noChangeArrowheads="1"/>
          </p:cNvSpPr>
          <p:nvPr/>
        </p:nvSpPr>
        <p:spPr bwMode="auto">
          <a:xfrm>
            <a:off x="1116013" y="4581525"/>
            <a:ext cx="5638800" cy="579438"/>
          </a:xfrm>
          <a:prstGeom prst="rect">
            <a:avLst/>
          </a:prstGeom>
          <a:noFill/>
          <a:ln w="9525">
            <a:noFill/>
            <a:miter lim="800000"/>
            <a:headEnd/>
            <a:tailEnd/>
          </a:ln>
          <a:effectLst/>
        </p:spPr>
        <p:txBody>
          <a:bodyPr>
            <a:spAutoFit/>
          </a:bodyPr>
          <a:lstStyle/>
          <a:p>
            <a:pPr>
              <a:spcBef>
                <a:spcPct val="50000"/>
              </a:spcBef>
            </a:pPr>
            <a:r>
              <a:rPr lang="zh-CN" altLang="en-US" b="1">
                <a:ea typeface="宋体" pitchFamily="2" charset="-122"/>
              </a:rPr>
              <a:t>表中给的是 </a:t>
            </a:r>
            <a:r>
              <a:rPr lang="en-US" altLang="zh-CN" sz="3200" b="1" i="1">
                <a:ea typeface="宋体" pitchFamily="2" charset="-122"/>
              </a:rPr>
              <a:t>x </a:t>
            </a:r>
            <a:r>
              <a:rPr lang="en-US" altLang="zh-CN" sz="3200" b="1">
                <a:ea typeface="宋体" pitchFamily="2" charset="-122"/>
              </a:rPr>
              <a:t>&gt;0 </a:t>
            </a:r>
            <a:r>
              <a:rPr lang="zh-CN" altLang="en-US" b="1">
                <a:ea typeface="宋体" pitchFamily="2" charset="-122"/>
              </a:rPr>
              <a:t>时</a:t>
            </a:r>
            <a:r>
              <a:rPr lang="en-US" altLang="zh-CN" b="1">
                <a:ea typeface="宋体" pitchFamily="2" charset="-122"/>
              </a:rPr>
              <a:t>, </a:t>
            </a:r>
            <a:r>
              <a:rPr lang="en-US" altLang="zh-CN" sz="3200" b="1">
                <a:ea typeface="宋体" pitchFamily="2" charset="-122"/>
              </a:rPr>
              <a:t>Φ(</a:t>
            </a:r>
            <a:r>
              <a:rPr lang="en-US" altLang="zh-CN" sz="3200" b="1" i="1">
                <a:ea typeface="宋体" pitchFamily="2" charset="-122"/>
              </a:rPr>
              <a:t>x</a:t>
            </a:r>
            <a:r>
              <a:rPr lang="en-US" altLang="zh-CN" sz="3200" b="1">
                <a:ea typeface="宋体" pitchFamily="2" charset="-122"/>
              </a:rPr>
              <a:t>)</a:t>
            </a:r>
            <a:r>
              <a:rPr lang="zh-CN" altLang="zh-CN" b="1">
                <a:ea typeface="宋体" pitchFamily="2" charset="-122"/>
              </a:rPr>
              <a:t>的值.</a:t>
            </a:r>
            <a:endParaRPr lang="en-US" altLang="zh-CN" b="1">
              <a:ea typeface="宋体" pitchFamily="2" charset="-122"/>
            </a:endParaRPr>
          </a:p>
        </p:txBody>
      </p:sp>
      <p:sp>
        <p:nvSpPr>
          <p:cNvPr id="1149962" name="Text Box 10"/>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r>
              <a:rPr lang="en-US" altLang="zh-CN" sz="3600" b="1">
                <a:latin typeface="楷体_GB2312" pitchFamily="49" charset="-122"/>
                <a:ea typeface="楷体_GB2312" pitchFamily="49"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149957"/>
                                        </p:tgtEl>
                                        <p:attrNameLst>
                                          <p:attrName>style.visibility</p:attrName>
                                        </p:attrNameLst>
                                      </p:cBhvr>
                                      <p:to>
                                        <p:strVal val="visible"/>
                                      </p:to>
                                    </p:set>
                                    <p:anim calcmode="lin" valueType="num">
                                      <p:cBhvr>
                                        <p:cTn id="7" dur="500" fill="hold"/>
                                        <p:tgtEl>
                                          <p:spTgt spid="1149957"/>
                                        </p:tgtEl>
                                        <p:attrNameLst>
                                          <p:attrName>ppt_w</p:attrName>
                                        </p:attrNameLst>
                                      </p:cBhvr>
                                      <p:tavLst>
                                        <p:tav tm="0">
                                          <p:val>
                                            <p:strVal val="2/3*#ppt_w"/>
                                          </p:val>
                                        </p:tav>
                                        <p:tav tm="100000">
                                          <p:val>
                                            <p:strVal val="#ppt_w"/>
                                          </p:val>
                                        </p:tav>
                                      </p:tavLst>
                                    </p:anim>
                                    <p:anim calcmode="lin" valueType="num">
                                      <p:cBhvr>
                                        <p:cTn id="8" dur="500" fill="hold"/>
                                        <p:tgtEl>
                                          <p:spTgt spid="1149957"/>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149956"/>
                                        </p:tgtEl>
                                        <p:attrNameLst>
                                          <p:attrName>style.visibility</p:attrName>
                                        </p:attrNameLst>
                                      </p:cBhvr>
                                      <p:to>
                                        <p:strVal val="visible"/>
                                      </p:to>
                                    </p:set>
                                    <p:animEffect transition="in" filter="barn(outVertical)">
                                      <p:cBhvr>
                                        <p:cTn id="13" dur="500"/>
                                        <p:tgtEl>
                                          <p:spTgt spid="1149956"/>
                                        </p:tgtEl>
                                      </p:cBhvr>
                                    </p:animEffect>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1149959"/>
                                        </p:tgtEl>
                                        <p:attrNameLst>
                                          <p:attrName>style.visibility</p:attrName>
                                        </p:attrNameLst>
                                      </p:cBhvr>
                                      <p:to>
                                        <p:strVal val="visible"/>
                                      </p:to>
                                    </p:set>
                                    <p:anim calcmode="lin" valueType="num">
                                      <p:cBhvr additive="base">
                                        <p:cTn id="17" dur="500" fill="hold"/>
                                        <p:tgtEl>
                                          <p:spTgt spid="1149959"/>
                                        </p:tgtEl>
                                        <p:attrNameLst>
                                          <p:attrName>ppt_x</p:attrName>
                                        </p:attrNameLst>
                                      </p:cBhvr>
                                      <p:tavLst>
                                        <p:tav tm="0">
                                          <p:val>
                                            <p:strVal val="1+#ppt_w/2"/>
                                          </p:val>
                                        </p:tav>
                                        <p:tav tm="100000">
                                          <p:val>
                                            <p:strVal val="#ppt_x"/>
                                          </p:val>
                                        </p:tav>
                                      </p:tavLst>
                                    </p:anim>
                                    <p:anim calcmode="lin" valueType="num">
                                      <p:cBhvr additive="base">
                                        <p:cTn id="18" dur="500" fill="hold"/>
                                        <p:tgtEl>
                                          <p:spTgt spid="114995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149960"/>
                                        </p:tgtEl>
                                        <p:attrNameLst>
                                          <p:attrName>style.visibility</p:attrName>
                                        </p:attrNameLst>
                                      </p:cBhvr>
                                      <p:to>
                                        <p:strVal val="visible"/>
                                      </p:to>
                                    </p:set>
                                    <p:anim calcmode="lin" valueType="num">
                                      <p:cBhvr additive="base">
                                        <p:cTn id="23" dur="500" fill="hold"/>
                                        <p:tgtEl>
                                          <p:spTgt spid="1149960"/>
                                        </p:tgtEl>
                                        <p:attrNameLst>
                                          <p:attrName>ppt_x</p:attrName>
                                        </p:attrNameLst>
                                      </p:cBhvr>
                                      <p:tavLst>
                                        <p:tav tm="0">
                                          <p:val>
                                            <p:strVal val="1+#ppt_w/2"/>
                                          </p:val>
                                        </p:tav>
                                        <p:tav tm="100000">
                                          <p:val>
                                            <p:strVal val="#ppt_x"/>
                                          </p:val>
                                        </p:tav>
                                      </p:tavLst>
                                    </p:anim>
                                    <p:anim calcmode="lin" valueType="num">
                                      <p:cBhvr additive="base">
                                        <p:cTn id="24" dur="500" fill="hold"/>
                                        <p:tgtEl>
                                          <p:spTgt spid="1149960"/>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2" fill="hold" nodeType="afterEffect">
                                  <p:stCondLst>
                                    <p:cond delay="0"/>
                                  </p:stCondLst>
                                  <p:childTnLst>
                                    <p:set>
                                      <p:cBhvr>
                                        <p:cTn id="27" dur="1" fill="hold">
                                          <p:stCondLst>
                                            <p:cond delay="0"/>
                                          </p:stCondLst>
                                        </p:cTn>
                                        <p:tgtEl>
                                          <p:spTgt spid="1149958"/>
                                        </p:tgtEl>
                                        <p:attrNameLst>
                                          <p:attrName>style.visibility</p:attrName>
                                        </p:attrNameLst>
                                      </p:cBhvr>
                                      <p:to>
                                        <p:strVal val="visible"/>
                                      </p:to>
                                    </p:set>
                                    <p:anim calcmode="lin" valueType="num">
                                      <p:cBhvr additive="base">
                                        <p:cTn id="28" dur="500" fill="hold"/>
                                        <p:tgtEl>
                                          <p:spTgt spid="1149958"/>
                                        </p:tgtEl>
                                        <p:attrNameLst>
                                          <p:attrName>ppt_x</p:attrName>
                                        </p:attrNameLst>
                                      </p:cBhvr>
                                      <p:tavLst>
                                        <p:tav tm="0">
                                          <p:val>
                                            <p:strVal val="1+#ppt_w/2"/>
                                          </p:val>
                                        </p:tav>
                                        <p:tav tm="100000">
                                          <p:val>
                                            <p:strVal val="#ppt_x"/>
                                          </p:val>
                                        </p:tav>
                                      </p:tavLst>
                                    </p:anim>
                                    <p:anim calcmode="lin" valueType="num">
                                      <p:cBhvr additive="base">
                                        <p:cTn id="29" dur="500" fill="hold"/>
                                        <p:tgtEl>
                                          <p:spTgt spid="114995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149961"/>
                                        </p:tgtEl>
                                        <p:attrNameLst>
                                          <p:attrName>style.visibility</p:attrName>
                                        </p:attrNameLst>
                                      </p:cBhvr>
                                      <p:to>
                                        <p:strVal val="visible"/>
                                      </p:to>
                                    </p:set>
                                    <p:anim calcmode="lin" valueType="num">
                                      <p:cBhvr additive="base">
                                        <p:cTn id="34" dur="500" fill="hold"/>
                                        <p:tgtEl>
                                          <p:spTgt spid="1149961"/>
                                        </p:tgtEl>
                                        <p:attrNameLst>
                                          <p:attrName>ppt_x</p:attrName>
                                        </p:attrNameLst>
                                      </p:cBhvr>
                                      <p:tavLst>
                                        <p:tav tm="0">
                                          <p:val>
                                            <p:strVal val="1+#ppt_w/2"/>
                                          </p:val>
                                        </p:tav>
                                        <p:tav tm="100000">
                                          <p:val>
                                            <p:strVal val="#ppt_x"/>
                                          </p:val>
                                        </p:tav>
                                      </p:tavLst>
                                    </p:anim>
                                    <p:anim calcmode="lin" valueType="num">
                                      <p:cBhvr additive="base">
                                        <p:cTn id="35" dur="500" fill="hold"/>
                                        <p:tgtEl>
                                          <p:spTgt spid="114996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3" fill="hold" grpId="0" nodeType="clickEffect">
                                  <p:stCondLst>
                                    <p:cond delay="0"/>
                                  </p:stCondLst>
                                  <p:childTnLst>
                                    <p:set>
                                      <p:cBhvr>
                                        <p:cTn id="39" dur="1" fill="hold">
                                          <p:stCondLst>
                                            <p:cond delay="0"/>
                                          </p:stCondLst>
                                        </p:cTn>
                                        <p:tgtEl>
                                          <p:spTgt spid="1149962"/>
                                        </p:tgtEl>
                                        <p:attrNameLst>
                                          <p:attrName>style.visibility</p:attrName>
                                        </p:attrNameLst>
                                      </p:cBhvr>
                                      <p:to>
                                        <p:strVal val="visible"/>
                                      </p:to>
                                    </p:set>
                                    <p:anim calcmode="lin" valueType="num">
                                      <p:cBhvr additive="base">
                                        <p:cTn id="40" dur="500" fill="hold"/>
                                        <p:tgtEl>
                                          <p:spTgt spid="1149962"/>
                                        </p:tgtEl>
                                        <p:attrNameLst>
                                          <p:attrName>ppt_x</p:attrName>
                                        </p:attrNameLst>
                                      </p:cBhvr>
                                      <p:tavLst>
                                        <p:tav tm="0">
                                          <p:val>
                                            <p:strVal val="1+#ppt_w/2"/>
                                          </p:val>
                                        </p:tav>
                                        <p:tav tm="100000">
                                          <p:val>
                                            <p:strVal val="#ppt_x"/>
                                          </p:val>
                                        </p:tav>
                                      </p:tavLst>
                                    </p:anim>
                                    <p:anim calcmode="lin" valueType="num">
                                      <p:cBhvr additive="base">
                                        <p:cTn id="41" dur="500" fill="hold"/>
                                        <p:tgtEl>
                                          <p:spTgt spid="11499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6" grpId="0" autoUpdateAnimBg="0"/>
      <p:bldP spid="1149957" grpId="0" autoUpdateAnimBg="0"/>
      <p:bldP spid="1149960" grpId="0" autoUpdateAnimBg="0"/>
      <p:bldP spid="1149961" grpId="0" autoUpdateAnimBg="0"/>
      <p:bldP spid="1149962"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4"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r>
              <a:rPr lang="en-US" altLang="zh-CN" sz="3600" b="1">
                <a:latin typeface="楷体_GB2312" pitchFamily="49" charset="-122"/>
                <a:ea typeface="楷体_GB2312" pitchFamily="49" charset="-122"/>
              </a:rPr>
              <a:t>(Cont.)</a:t>
            </a:r>
          </a:p>
        </p:txBody>
      </p:sp>
      <p:sp>
        <p:nvSpPr>
          <p:cNvPr id="1152005" name="Text Box 5"/>
          <p:cNvSpPr txBox="1">
            <a:spLocks noChangeArrowheads="1"/>
          </p:cNvSpPr>
          <p:nvPr/>
        </p:nvSpPr>
        <p:spPr bwMode="auto">
          <a:xfrm>
            <a:off x="1403350" y="2060575"/>
            <a:ext cx="2743200" cy="579438"/>
          </a:xfrm>
          <a:prstGeom prst="rect">
            <a:avLst/>
          </a:prstGeom>
          <a:noFill/>
          <a:ln w="9525">
            <a:noFill/>
            <a:miter lim="800000"/>
            <a:headEnd/>
            <a:tailEnd/>
          </a:ln>
          <a:effectLst/>
        </p:spPr>
        <p:txBody>
          <a:bodyPr>
            <a:spAutoFit/>
          </a:bodyPr>
          <a:lstStyle/>
          <a:p>
            <a:pPr>
              <a:spcBef>
                <a:spcPct val="50000"/>
              </a:spcBef>
            </a:pPr>
            <a:r>
              <a:rPr lang="zh-CN" altLang="en-US" sz="3200" b="1">
                <a:solidFill>
                  <a:schemeClr val="accent2"/>
                </a:solidFill>
                <a:ea typeface="宋体" pitchFamily="2" charset="-122"/>
              </a:rPr>
              <a:t>若 </a:t>
            </a:r>
            <a:r>
              <a:rPr lang="en-US" altLang="zh-CN" sz="3200" b="1" i="1">
                <a:solidFill>
                  <a:schemeClr val="accent2"/>
                </a:solidFill>
                <a:ea typeface="宋体" pitchFamily="2" charset="-122"/>
              </a:rPr>
              <a:t>X</a:t>
            </a:r>
            <a:r>
              <a:rPr lang="zh-CN" altLang="en-US" sz="3200" b="1">
                <a:solidFill>
                  <a:schemeClr val="accent2"/>
                </a:solidFill>
                <a:ea typeface="宋体" pitchFamily="2" charset="-122"/>
              </a:rPr>
              <a:t>～</a:t>
            </a:r>
            <a:r>
              <a:rPr lang="en-US" altLang="zh-CN" sz="3200" b="1" i="1">
                <a:solidFill>
                  <a:schemeClr val="accent2"/>
                </a:solidFill>
                <a:ea typeface="宋体" pitchFamily="2" charset="-122"/>
              </a:rPr>
              <a:t>N</a:t>
            </a:r>
            <a:r>
              <a:rPr lang="en-US" altLang="zh-CN" sz="3200" b="1">
                <a:solidFill>
                  <a:schemeClr val="accent2"/>
                </a:solidFill>
                <a:ea typeface="宋体" pitchFamily="2" charset="-122"/>
              </a:rPr>
              <a:t>(0,1),</a:t>
            </a:r>
            <a:endParaRPr lang="en-US" altLang="zh-CN" sz="2400">
              <a:solidFill>
                <a:schemeClr val="accent2"/>
              </a:solidFill>
              <a:ea typeface="宋体" pitchFamily="2" charset="-122"/>
            </a:endParaRPr>
          </a:p>
        </p:txBody>
      </p:sp>
      <p:graphicFrame>
        <p:nvGraphicFramePr>
          <p:cNvPr id="1152006" name="Object 6"/>
          <p:cNvGraphicFramePr>
            <a:graphicFrameLocks noChangeAspect="1"/>
          </p:cNvGraphicFramePr>
          <p:nvPr/>
        </p:nvGraphicFramePr>
        <p:xfrm>
          <a:off x="2108200" y="3125788"/>
          <a:ext cx="4957763" cy="563562"/>
        </p:xfrm>
        <a:graphic>
          <a:graphicData uri="http://schemas.openxmlformats.org/presentationml/2006/ole">
            <p:oleObj spid="_x0000_s1152006" name="公式" r:id="rId4" imgW="1777680" imgH="2030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52004"/>
                                        </p:tgtEl>
                                        <p:attrNameLst>
                                          <p:attrName>style.visibility</p:attrName>
                                        </p:attrNameLst>
                                      </p:cBhvr>
                                      <p:to>
                                        <p:strVal val="visible"/>
                                      </p:to>
                                    </p:set>
                                    <p:anim calcmode="lin" valueType="num">
                                      <p:cBhvr additive="base">
                                        <p:cTn id="7" dur="500" fill="hold"/>
                                        <p:tgtEl>
                                          <p:spTgt spid="1152004"/>
                                        </p:tgtEl>
                                        <p:attrNameLst>
                                          <p:attrName>ppt_x</p:attrName>
                                        </p:attrNameLst>
                                      </p:cBhvr>
                                      <p:tavLst>
                                        <p:tav tm="0">
                                          <p:val>
                                            <p:strVal val="1+#ppt_w/2"/>
                                          </p:val>
                                        </p:tav>
                                        <p:tav tm="100000">
                                          <p:val>
                                            <p:strVal val="#ppt_x"/>
                                          </p:val>
                                        </p:tav>
                                      </p:tavLst>
                                    </p:anim>
                                    <p:anim calcmode="lin" valueType="num">
                                      <p:cBhvr additive="base">
                                        <p:cTn id="8" dur="500" fill="hold"/>
                                        <p:tgtEl>
                                          <p:spTgt spid="115200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52005"/>
                                        </p:tgtEl>
                                        <p:attrNameLst>
                                          <p:attrName>style.visibility</p:attrName>
                                        </p:attrNameLst>
                                      </p:cBhvr>
                                      <p:to>
                                        <p:strVal val="visible"/>
                                      </p:to>
                                    </p:set>
                                    <p:animEffect transition="in" filter="wipe(left)">
                                      <p:cBhvr>
                                        <p:cTn id="12" dur="500"/>
                                        <p:tgtEl>
                                          <p:spTgt spid="11520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152006"/>
                                        </p:tgtEl>
                                        <p:attrNameLst>
                                          <p:attrName>style.visibility</p:attrName>
                                        </p:attrNameLst>
                                      </p:cBhvr>
                                      <p:to>
                                        <p:strVal val="visible"/>
                                      </p:to>
                                    </p:set>
                                    <p:animEffect transition="in" filter="wipe(right)">
                                      <p:cBhvr>
                                        <p:cTn id="17" dur="500"/>
                                        <p:tgtEl>
                                          <p:spTgt spid="1152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2004" grpId="0" autoUpdateAnimBg="0"/>
      <p:bldP spid="1152005"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2"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r>
              <a:rPr lang="en-US" altLang="zh-CN" sz="3600" b="1">
                <a:latin typeface="楷体_GB2312" pitchFamily="49" charset="-122"/>
                <a:ea typeface="楷体_GB2312" pitchFamily="49" charset="-122"/>
              </a:rPr>
              <a:t>(Cont.)</a:t>
            </a:r>
          </a:p>
        </p:txBody>
      </p:sp>
      <p:sp>
        <p:nvSpPr>
          <p:cNvPr id="1154054" name="Rectangle 6"/>
          <p:cNvSpPr>
            <a:spLocks noChangeArrowheads="1"/>
          </p:cNvSpPr>
          <p:nvPr/>
        </p:nvSpPr>
        <p:spPr bwMode="auto">
          <a:xfrm>
            <a:off x="1116013" y="3141663"/>
            <a:ext cx="7777162" cy="1844675"/>
          </a:xfrm>
          <a:prstGeom prst="rect">
            <a:avLst/>
          </a:prstGeom>
          <a:noFill/>
          <a:ln w="9525">
            <a:noFill/>
            <a:miter lim="800000"/>
            <a:headEnd/>
            <a:tailEnd/>
          </a:ln>
          <a:effectLst/>
        </p:spPr>
        <p:txBody>
          <a:bodyPr>
            <a:spAutoFit/>
          </a:bodyPr>
          <a:lstStyle/>
          <a:p>
            <a:pPr>
              <a:lnSpc>
                <a:spcPct val="120000"/>
              </a:lnSpc>
            </a:pPr>
            <a:r>
              <a:rPr lang="zh-CN" altLang="en-US" sz="3200" b="1">
                <a:latin typeface="宋体" pitchFamily="2" charset="-122"/>
                <a:ea typeface="宋体" pitchFamily="2" charset="-122"/>
              </a:rPr>
              <a:t> </a:t>
            </a:r>
            <a:r>
              <a:rPr lang="zh-CN" altLang="en-US" sz="3200" b="1">
                <a:solidFill>
                  <a:schemeClr val="accent2"/>
                </a:solidFill>
                <a:latin typeface="宋体" pitchFamily="2" charset="-122"/>
                <a:ea typeface="宋体" pitchFamily="2" charset="-122"/>
              </a:rPr>
              <a:t>定理的重要性</a:t>
            </a:r>
            <a:r>
              <a:rPr lang="zh-CN" altLang="en-US" sz="3200" b="1">
                <a:latin typeface="宋体" pitchFamily="2" charset="-122"/>
                <a:ea typeface="宋体" pitchFamily="2" charset="-122"/>
              </a:rPr>
              <a:t>在于，任何一个一般的正态分布都可以通过线性变换转化为标准正态分布</a:t>
            </a:r>
            <a:r>
              <a:rPr lang="en-US" altLang="zh-CN" sz="3200" b="1">
                <a:latin typeface="宋体" pitchFamily="2" charset="-122"/>
                <a:ea typeface="宋体" pitchFamily="2" charset="-122"/>
              </a:rPr>
              <a:t>.</a:t>
            </a:r>
          </a:p>
        </p:txBody>
      </p:sp>
      <p:sp>
        <p:nvSpPr>
          <p:cNvPr id="1154055" name="Rectangle 7"/>
          <p:cNvSpPr>
            <a:spLocks noChangeArrowheads="1"/>
          </p:cNvSpPr>
          <p:nvPr/>
        </p:nvSpPr>
        <p:spPr bwMode="auto">
          <a:xfrm>
            <a:off x="1187450" y="1917700"/>
            <a:ext cx="1377950" cy="579438"/>
          </a:xfrm>
          <a:prstGeom prst="rect">
            <a:avLst/>
          </a:prstGeom>
          <a:noFill/>
          <a:ln w="9525">
            <a:noFill/>
            <a:miter lim="800000"/>
            <a:headEnd/>
            <a:tailEnd/>
          </a:ln>
          <a:effectLst/>
        </p:spPr>
        <p:txBody>
          <a:bodyPr>
            <a:spAutoFit/>
          </a:bodyPr>
          <a:lstStyle/>
          <a:p>
            <a:r>
              <a:rPr lang="zh-CN" altLang="en-US" sz="3200" b="1">
                <a:solidFill>
                  <a:srgbClr val="0000CC"/>
                </a:solidFill>
                <a:ea typeface="宋体" pitchFamily="2" charset="-122"/>
              </a:rPr>
              <a:t>定理</a:t>
            </a:r>
            <a:endParaRPr lang="en-US" altLang="zh-CN" sz="3200" b="1">
              <a:solidFill>
                <a:srgbClr val="0000CC"/>
              </a:solidFill>
              <a:ea typeface="宋体" pitchFamily="2" charset="-122"/>
            </a:endParaRPr>
          </a:p>
        </p:txBody>
      </p:sp>
      <p:graphicFrame>
        <p:nvGraphicFramePr>
          <p:cNvPr id="1154056" name="Object 8"/>
          <p:cNvGraphicFramePr>
            <a:graphicFrameLocks noChangeAspect="1"/>
          </p:cNvGraphicFramePr>
          <p:nvPr/>
        </p:nvGraphicFramePr>
        <p:xfrm>
          <a:off x="2268538" y="1844675"/>
          <a:ext cx="6375400" cy="838200"/>
        </p:xfrm>
        <a:graphic>
          <a:graphicData uri="http://schemas.openxmlformats.org/presentationml/2006/ole">
            <p:oleObj spid="_x0000_s1154056" name="公式" r:id="rId4" imgW="6375240" imgH="8380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54052"/>
                                        </p:tgtEl>
                                        <p:attrNameLst>
                                          <p:attrName>style.visibility</p:attrName>
                                        </p:attrNameLst>
                                      </p:cBhvr>
                                      <p:to>
                                        <p:strVal val="visible"/>
                                      </p:to>
                                    </p:set>
                                    <p:anim calcmode="lin" valueType="num">
                                      <p:cBhvr additive="base">
                                        <p:cTn id="7" dur="500" fill="hold"/>
                                        <p:tgtEl>
                                          <p:spTgt spid="1154052"/>
                                        </p:tgtEl>
                                        <p:attrNameLst>
                                          <p:attrName>ppt_x</p:attrName>
                                        </p:attrNameLst>
                                      </p:cBhvr>
                                      <p:tavLst>
                                        <p:tav tm="0">
                                          <p:val>
                                            <p:strVal val="1+#ppt_w/2"/>
                                          </p:val>
                                        </p:tav>
                                        <p:tav tm="100000">
                                          <p:val>
                                            <p:strVal val="#ppt_x"/>
                                          </p:val>
                                        </p:tav>
                                      </p:tavLst>
                                    </p:anim>
                                    <p:anim calcmode="lin" valueType="num">
                                      <p:cBhvr additive="base">
                                        <p:cTn id="8" dur="500" fill="hold"/>
                                        <p:tgtEl>
                                          <p:spTgt spid="115405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154054"/>
                                        </p:tgtEl>
                                        <p:attrNameLst>
                                          <p:attrName>style.visibility</p:attrName>
                                        </p:attrNameLst>
                                      </p:cBhvr>
                                      <p:to>
                                        <p:strVal val="visible"/>
                                      </p:to>
                                    </p:set>
                                    <p:animEffect transition="in" filter="barn(outVertical)">
                                      <p:cBhvr>
                                        <p:cTn id="13" dur="500"/>
                                        <p:tgtEl>
                                          <p:spTgt spid="115405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54055"/>
                                        </p:tgtEl>
                                        <p:attrNameLst>
                                          <p:attrName>style.visibility</p:attrName>
                                        </p:attrNameLst>
                                      </p:cBhvr>
                                      <p:to>
                                        <p:strVal val="visible"/>
                                      </p:to>
                                    </p:set>
                                    <p:anim calcmode="lin" valueType="num">
                                      <p:cBhvr additive="base">
                                        <p:cTn id="18" dur="500" fill="hold"/>
                                        <p:tgtEl>
                                          <p:spTgt spid="1154055"/>
                                        </p:tgtEl>
                                        <p:attrNameLst>
                                          <p:attrName>ppt_x</p:attrName>
                                        </p:attrNameLst>
                                      </p:cBhvr>
                                      <p:tavLst>
                                        <p:tav tm="0">
                                          <p:val>
                                            <p:strVal val="0-#ppt_w/2"/>
                                          </p:val>
                                        </p:tav>
                                        <p:tav tm="100000">
                                          <p:val>
                                            <p:strVal val="#ppt_x"/>
                                          </p:val>
                                        </p:tav>
                                      </p:tavLst>
                                    </p:anim>
                                    <p:anim calcmode="lin" valueType="num">
                                      <p:cBhvr additive="base">
                                        <p:cTn id="19" dur="500" fill="hold"/>
                                        <p:tgtEl>
                                          <p:spTgt spid="115405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154056"/>
                                        </p:tgtEl>
                                        <p:attrNameLst>
                                          <p:attrName>style.visibility</p:attrName>
                                        </p:attrNameLst>
                                      </p:cBhvr>
                                      <p:to>
                                        <p:strVal val="visible"/>
                                      </p:to>
                                    </p:set>
                                    <p:animEffect transition="in" filter="blinds(horizontal)">
                                      <p:cBhvr>
                                        <p:cTn id="24" dur="500"/>
                                        <p:tgtEl>
                                          <p:spTgt spid="1154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4052" grpId="0" autoUpdateAnimBg="0"/>
      <p:bldP spid="1154054" grpId="0" autoUpdateAnimBg="0"/>
      <p:bldP spid="1154055" grpId="0"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6100" name="Object 4"/>
          <p:cNvGraphicFramePr>
            <a:graphicFrameLocks noChangeAspect="1"/>
          </p:cNvGraphicFramePr>
          <p:nvPr/>
        </p:nvGraphicFramePr>
        <p:xfrm>
          <a:off x="1341438" y="1685925"/>
          <a:ext cx="6375400" cy="838200"/>
        </p:xfrm>
        <a:graphic>
          <a:graphicData uri="http://schemas.openxmlformats.org/presentationml/2006/ole">
            <p:oleObj spid="_x0000_s1156100" name="公式" r:id="rId4" imgW="6375240" imgH="838080" progId="Equation.3">
              <p:embed/>
            </p:oleObj>
          </a:graphicData>
        </a:graphic>
      </p:graphicFrame>
      <p:sp>
        <p:nvSpPr>
          <p:cNvPr id="1156101" name="Text Box 5"/>
          <p:cNvSpPr txBox="1">
            <a:spLocks noChangeArrowheads="1"/>
          </p:cNvSpPr>
          <p:nvPr/>
        </p:nvSpPr>
        <p:spPr bwMode="auto">
          <a:xfrm>
            <a:off x="1339850" y="2751138"/>
            <a:ext cx="576263" cy="519112"/>
          </a:xfrm>
          <a:prstGeom prst="rect">
            <a:avLst/>
          </a:prstGeom>
          <a:noFill/>
          <a:ln w="9525" algn="ctr">
            <a:noFill/>
            <a:miter lim="800000"/>
            <a:headEnd/>
            <a:tailEnd/>
          </a:ln>
          <a:effectLst/>
        </p:spPr>
        <p:txBody>
          <a:bodyPr>
            <a:spAutoFit/>
          </a:bodyPr>
          <a:lstStyle/>
          <a:p>
            <a:pPr>
              <a:spcBef>
                <a:spcPct val="50000"/>
              </a:spcBef>
            </a:pPr>
            <a:r>
              <a:rPr lang="zh-CN" altLang="en-US" b="1">
                <a:latin typeface="宋体" pitchFamily="2" charset="-122"/>
                <a:ea typeface="宋体" pitchFamily="2" charset="-122"/>
              </a:rPr>
              <a:t>证</a:t>
            </a:r>
          </a:p>
        </p:txBody>
      </p:sp>
      <p:sp>
        <p:nvSpPr>
          <p:cNvPr id="1156102" name="Text Box 6"/>
          <p:cNvSpPr txBox="1">
            <a:spLocks noChangeArrowheads="1"/>
          </p:cNvSpPr>
          <p:nvPr/>
        </p:nvSpPr>
        <p:spPr bwMode="auto">
          <a:xfrm>
            <a:off x="2133600" y="2751138"/>
            <a:ext cx="2808288" cy="519112"/>
          </a:xfrm>
          <a:prstGeom prst="rect">
            <a:avLst/>
          </a:prstGeom>
          <a:noFill/>
          <a:ln w="9525" algn="ctr">
            <a:noFill/>
            <a:miter lim="800000"/>
            <a:headEnd/>
            <a:tailEnd/>
          </a:ln>
          <a:effectLst/>
        </p:spPr>
        <p:txBody>
          <a:bodyPr>
            <a:spAutoFit/>
          </a:bodyPr>
          <a:lstStyle/>
          <a:p>
            <a:pPr>
              <a:spcBef>
                <a:spcPct val="50000"/>
              </a:spcBef>
            </a:pPr>
            <a:r>
              <a:rPr lang="en-US" altLang="zh-CN" b="1">
                <a:latin typeface="宋体" pitchFamily="2" charset="-122"/>
                <a:ea typeface="宋体" pitchFamily="2" charset="-122"/>
              </a:rPr>
              <a:t>Z </a:t>
            </a:r>
            <a:r>
              <a:rPr lang="zh-CN" altLang="en-US" b="1">
                <a:latin typeface="宋体" pitchFamily="2" charset="-122"/>
                <a:ea typeface="宋体" pitchFamily="2" charset="-122"/>
              </a:rPr>
              <a:t>的分布函数为</a:t>
            </a:r>
          </a:p>
        </p:txBody>
      </p:sp>
      <p:graphicFrame>
        <p:nvGraphicFramePr>
          <p:cNvPr id="1156103" name="Object 7"/>
          <p:cNvGraphicFramePr>
            <a:graphicFrameLocks noChangeAspect="1"/>
          </p:cNvGraphicFramePr>
          <p:nvPr/>
        </p:nvGraphicFramePr>
        <p:xfrm>
          <a:off x="1331913" y="3357563"/>
          <a:ext cx="6489700" cy="2019300"/>
        </p:xfrm>
        <a:graphic>
          <a:graphicData uri="http://schemas.openxmlformats.org/presentationml/2006/ole">
            <p:oleObj spid="_x0000_s1156103" name="公式" r:id="rId5" imgW="6489360" imgH="2019240" progId="Equation.3">
              <p:embed/>
            </p:oleObj>
          </a:graphicData>
        </a:graphic>
      </p:graphicFrame>
      <p:sp>
        <p:nvSpPr>
          <p:cNvPr id="1156108" name="Text Box 12"/>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r>
              <a:rPr lang="en-US" altLang="zh-CN" sz="3600" b="1">
                <a:latin typeface="楷体_GB2312" pitchFamily="49" charset="-122"/>
                <a:ea typeface="楷体_GB2312" pitchFamily="49"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6101"/>
                                        </p:tgtEl>
                                        <p:attrNameLst>
                                          <p:attrName>style.visibility</p:attrName>
                                        </p:attrNameLst>
                                      </p:cBhvr>
                                      <p:to>
                                        <p:strVal val="visible"/>
                                      </p:to>
                                    </p:set>
                                    <p:animEffect transition="in" filter="wipe(left)">
                                      <p:cBhvr>
                                        <p:cTn id="7" dur="500"/>
                                        <p:tgtEl>
                                          <p:spTgt spid="11561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6102"/>
                                        </p:tgtEl>
                                        <p:attrNameLst>
                                          <p:attrName>style.visibility</p:attrName>
                                        </p:attrNameLst>
                                      </p:cBhvr>
                                      <p:to>
                                        <p:strVal val="visible"/>
                                      </p:to>
                                    </p:set>
                                    <p:animEffect transition="in" filter="wipe(left)">
                                      <p:cBhvr>
                                        <p:cTn id="12" dur="500"/>
                                        <p:tgtEl>
                                          <p:spTgt spid="11561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56103"/>
                                        </p:tgtEl>
                                        <p:attrNameLst>
                                          <p:attrName>style.visibility</p:attrName>
                                        </p:attrNameLst>
                                      </p:cBhvr>
                                      <p:to>
                                        <p:strVal val="visible"/>
                                      </p:to>
                                    </p:set>
                                    <p:animEffect transition="in" filter="blinds(horizontal)">
                                      <p:cBhvr>
                                        <p:cTn id="17" dur="500"/>
                                        <p:tgtEl>
                                          <p:spTgt spid="115610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3" fill="hold" grpId="0" nodeType="clickEffect">
                                  <p:stCondLst>
                                    <p:cond delay="0"/>
                                  </p:stCondLst>
                                  <p:childTnLst>
                                    <p:set>
                                      <p:cBhvr>
                                        <p:cTn id="21" dur="1" fill="hold">
                                          <p:stCondLst>
                                            <p:cond delay="0"/>
                                          </p:stCondLst>
                                        </p:cTn>
                                        <p:tgtEl>
                                          <p:spTgt spid="1156108"/>
                                        </p:tgtEl>
                                        <p:attrNameLst>
                                          <p:attrName>style.visibility</p:attrName>
                                        </p:attrNameLst>
                                      </p:cBhvr>
                                      <p:to>
                                        <p:strVal val="visible"/>
                                      </p:to>
                                    </p:set>
                                    <p:anim calcmode="lin" valueType="num">
                                      <p:cBhvr additive="base">
                                        <p:cTn id="22" dur="500" fill="hold"/>
                                        <p:tgtEl>
                                          <p:spTgt spid="1156108"/>
                                        </p:tgtEl>
                                        <p:attrNameLst>
                                          <p:attrName>ppt_x</p:attrName>
                                        </p:attrNameLst>
                                      </p:cBhvr>
                                      <p:tavLst>
                                        <p:tav tm="0">
                                          <p:val>
                                            <p:strVal val="1+#ppt_w/2"/>
                                          </p:val>
                                        </p:tav>
                                        <p:tav tm="100000">
                                          <p:val>
                                            <p:strVal val="#ppt_x"/>
                                          </p:val>
                                        </p:tav>
                                      </p:tavLst>
                                    </p:anim>
                                    <p:anim calcmode="lin" valueType="num">
                                      <p:cBhvr additive="base">
                                        <p:cTn id="23" dur="500" fill="hold"/>
                                        <p:tgtEl>
                                          <p:spTgt spid="115610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6101" grpId="0"/>
      <p:bldP spid="1156102" grpId="0"/>
      <p:bldP spid="1156108" grpId="0"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8148" name="Object 4"/>
          <p:cNvGraphicFramePr>
            <a:graphicFrameLocks noChangeAspect="1"/>
          </p:cNvGraphicFramePr>
          <p:nvPr/>
        </p:nvGraphicFramePr>
        <p:xfrm>
          <a:off x="1201738" y="1860550"/>
          <a:ext cx="2565400" cy="838200"/>
        </p:xfrm>
        <a:graphic>
          <a:graphicData uri="http://schemas.openxmlformats.org/presentationml/2006/ole">
            <p:oleObj spid="_x0000_s1158148" name="公式" r:id="rId4" imgW="2565360" imgH="838080" progId="Equation.3">
              <p:embed/>
            </p:oleObj>
          </a:graphicData>
        </a:graphic>
      </p:graphicFrame>
      <p:sp>
        <p:nvSpPr>
          <p:cNvPr id="1158149" name="Text Box 5"/>
          <p:cNvSpPr txBox="1">
            <a:spLocks noChangeArrowheads="1"/>
          </p:cNvSpPr>
          <p:nvPr/>
        </p:nvSpPr>
        <p:spPr bwMode="auto">
          <a:xfrm>
            <a:off x="4067175" y="2060575"/>
            <a:ext cx="1152525" cy="519113"/>
          </a:xfrm>
          <a:prstGeom prst="rect">
            <a:avLst/>
          </a:prstGeom>
          <a:noFill/>
          <a:ln w="9525">
            <a:noFill/>
            <a:miter lim="800000"/>
            <a:headEnd/>
            <a:tailEnd/>
          </a:ln>
          <a:effectLst/>
        </p:spPr>
        <p:txBody>
          <a:bodyPr>
            <a:spAutoFit/>
          </a:bodyPr>
          <a:lstStyle/>
          <a:p>
            <a:pPr>
              <a:spcBef>
                <a:spcPct val="50000"/>
              </a:spcBef>
            </a:pPr>
            <a:r>
              <a:rPr lang="zh-CN" altLang="en-US" b="1">
                <a:ea typeface="宋体" pitchFamily="2" charset="-122"/>
              </a:rPr>
              <a:t>则有</a:t>
            </a:r>
          </a:p>
        </p:txBody>
      </p:sp>
      <p:graphicFrame>
        <p:nvGraphicFramePr>
          <p:cNvPr id="1158150" name="Object 6"/>
          <p:cNvGraphicFramePr>
            <a:graphicFrameLocks noChangeAspect="1"/>
          </p:cNvGraphicFramePr>
          <p:nvPr/>
        </p:nvGraphicFramePr>
        <p:xfrm>
          <a:off x="1546225" y="2724150"/>
          <a:ext cx="4064000" cy="977900"/>
        </p:xfrm>
        <a:graphic>
          <a:graphicData uri="http://schemas.openxmlformats.org/presentationml/2006/ole">
            <p:oleObj spid="_x0000_s1158150" name="公式" r:id="rId5" imgW="4063680" imgH="977760" progId="Equation.3">
              <p:embed/>
            </p:oleObj>
          </a:graphicData>
        </a:graphic>
      </p:graphicFrame>
      <p:graphicFrame>
        <p:nvGraphicFramePr>
          <p:cNvPr id="1158151" name="Object 7"/>
          <p:cNvGraphicFramePr>
            <a:graphicFrameLocks noChangeAspect="1"/>
          </p:cNvGraphicFramePr>
          <p:nvPr/>
        </p:nvGraphicFramePr>
        <p:xfrm>
          <a:off x="5722938" y="3109913"/>
          <a:ext cx="1066800" cy="406400"/>
        </p:xfrm>
        <a:graphic>
          <a:graphicData uri="http://schemas.openxmlformats.org/presentationml/2006/ole">
            <p:oleObj spid="_x0000_s1158151" name="公式" r:id="rId6" imgW="1066680" imgH="406080" progId="Equation.3">
              <p:embed/>
            </p:oleObj>
          </a:graphicData>
        </a:graphic>
      </p:graphicFrame>
      <p:sp>
        <p:nvSpPr>
          <p:cNvPr id="1158152" name="Text Box 8"/>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r>
              <a:rPr lang="en-US" altLang="zh-CN" sz="3600" b="1">
                <a:latin typeface="楷体_GB2312" pitchFamily="49" charset="-122"/>
                <a:ea typeface="楷体_GB2312" pitchFamily="49"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58148"/>
                                        </p:tgtEl>
                                        <p:attrNameLst>
                                          <p:attrName>style.visibility</p:attrName>
                                        </p:attrNameLst>
                                      </p:cBhvr>
                                      <p:to>
                                        <p:strVal val="visible"/>
                                      </p:to>
                                    </p:set>
                                    <p:animEffect transition="in" filter="wipe(left)">
                                      <p:cBhvr>
                                        <p:cTn id="7" dur="500"/>
                                        <p:tgtEl>
                                          <p:spTgt spid="11581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8149"/>
                                        </p:tgtEl>
                                        <p:attrNameLst>
                                          <p:attrName>style.visibility</p:attrName>
                                        </p:attrNameLst>
                                      </p:cBhvr>
                                      <p:to>
                                        <p:strVal val="visible"/>
                                      </p:to>
                                    </p:set>
                                    <p:animEffect transition="in" filter="wipe(left)">
                                      <p:cBhvr>
                                        <p:cTn id="12" dur="500"/>
                                        <p:tgtEl>
                                          <p:spTgt spid="11581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58150"/>
                                        </p:tgtEl>
                                        <p:attrNameLst>
                                          <p:attrName>style.visibility</p:attrName>
                                        </p:attrNameLst>
                                      </p:cBhvr>
                                      <p:to>
                                        <p:strVal val="visible"/>
                                      </p:to>
                                    </p:set>
                                    <p:animEffect transition="in" filter="wipe(left)">
                                      <p:cBhvr>
                                        <p:cTn id="17" dur="500"/>
                                        <p:tgtEl>
                                          <p:spTgt spid="11581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58151"/>
                                        </p:tgtEl>
                                        <p:attrNameLst>
                                          <p:attrName>style.visibility</p:attrName>
                                        </p:attrNameLst>
                                      </p:cBhvr>
                                      <p:to>
                                        <p:strVal val="visible"/>
                                      </p:to>
                                    </p:set>
                                    <p:animEffect transition="in" filter="wipe(left)">
                                      <p:cBhvr>
                                        <p:cTn id="22" dur="500"/>
                                        <p:tgtEl>
                                          <p:spTgt spid="115815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1158152"/>
                                        </p:tgtEl>
                                        <p:attrNameLst>
                                          <p:attrName>style.visibility</p:attrName>
                                        </p:attrNameLst>
                                      </p:cBhvr>
                                      <p:to>
                                        <p:strVal val="visible"/>
                                      </p:to>
                                    </p:set>
                                    <p:anim calcmode="lin" valueType="num">
                                      <p:cBhvr additive="base">
                                        <p:cTn id="27" dur="500" fill="hold"/>
                                        <p:tgtEl>
                                          <p:spTgt spid="1158152"/>
                                        </p:tgtEl>
                                        <p:attrNameLst>
                                          <p:attrName>ppt_x</p:attrName>
                                        </p:attrNameLst>
                                      </p:cBhvr>
                                      <p:tavLst>
                                        <p:tav tm="0">
                                          <p:val>
                                            <p:strVal val="1+#ppt_w/2"/>
                                          </p:val>
                                        </p:tav>
                                        <p:tav tm="100000">
                                          <p:val>
                                            <p:strVal val="#ppt_x"/>
                                          </p:val>
                                        </p:tav>
                                      </p:tavLst>
                                    </p:anim>
                                    <p:anim calcmode="lin" valueType="num">
                                      <p:cBhvr additive="base">
                                        <p:cTn id="28" dur="500" fill="hold"/>
                                        <p:tgtEl>
                                          <p:spTgt spid="11581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149" grpId="0"/>
      <p:bldP spid="115815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8" name="Rectangle 4"/>
          <p:cNvSpPr>
            <a:spLocks noChangeArrowheads="1"/>
          </p:cNvSpPr>
          <p:nvPr/>
        </p:nvSpPr>
        <p:spPr bwMode="auto">
          <a:xfrm>
            <a:off x="1258888" y="663575"/>
            <a:ext cx="4116387" cy="762000"/>
          </a:xfrm>
          <a:prstGeom prst="rect">
            <a:avLst/>
          </a:prstGeom>
          <a:noFill/>
          <a:ln w="9525">
            <a:noFill/>
            <a:miter lim="800000"/>
            <a:headEnd/>
            <a:tailEnd/>
          </a:ln>
          <a:effectLst/>
        </p:spPr>
        <p:txBody>
          <a:bodyPr wrap="none">
            <a:spAutoFit/>
          </a:bodyPr>
          <a:lstStyle/>
          <a:p>
            <a:r>
              <a:rPr lang="zh-CN" altLang="en-US" sz="4400" b="1">
                <a:solidFill>
                  <a:schemeClr val="tx2"/>
                </a:solidFill>
                <a:ea typeface="宋体" pitchFamily="2" charset="-122"/>
              </a:rPr>
              <a:t>随机变量</a:t>
            </a:r>
            <a:r>
              <a:rPr lang="en-US" altLang="zh-CN" sz="4400" b="1">
                <a:solidFill>
                  <a:schemeClr val="tx2"/>
                </a:solidFill>
                <a:ea typeface="宋体" pitchFamily="2" charset="-122"/>
              </a:rPr>
              <a:t>(Cont.)</a:t>
            </a:r>
          </a:p>
        </p:txBody>
      </p:sp>
      <p:sp>
        <p:nvSpPr>
          <p:cNvPr id="932870" name="Rectangle 6"/>
          <p:cNvSpPr>
            <a:spLocks noGrp="1" noChangeArrowheads="1"/>
          </p:cNvSpPr>
          <p:nvPr>
            <p:ph idx="1"/>
          </p:nvPr>
        </p:nvSpPr>
        <p:spPr bwMode="auto">
          <a:xfrm>
            <a:off x="990600" y="2060575"/>
            <a:ext cx="8153400" cy="3657600"/>
          </a:xfrm>
          <a:noFill/>
          <a:ln>
            <a:miter lim="800000"/>
            <a:headEnd/>
            <a:tailEnd/>
          </a:ln>
        </p:spPr>
        <p:txBody>
          <a:bodyPr vert="horz" wrap="square" lIns="91440" tIns="45720" rIns="91440" bIns="45720" numCol="1" anchor="t" anchorCtr="0" compatLnSpc="1">
            <a:prstTxWarp prst="textNoShape">
              <a:avLst/>
            </a:prstTxWarp>
          </a:bodyPr>
          <a:lstStyle/>
          <a:p>
            <a:pPr>
              <a:buFont typeface="Monotype Sorts" pitchFamily="2" charset="2"/>
              <a:buNone/>
            </a:pPr>
            <a:r>
              <a:rPr lang="zh-CN" altLang="en-US" sz="2800">
                <a:solidFill>
                  <a:srgbClr val="000000"/>
                </a:solidFill>
                <a:latin typeface="宋体" pitchFamily="2" charset="-122"/>
                <a:ea typeface="宋体" pitchFamily="2" charset="-122"/>
              </a:rPr>
              <a:t>我们记取出的黑球数为 </a:t>
            </a:r>
            <a:r>
              <a:rPr lang="en-US" altLang="zh-CN" sz="2800">
                <a:solidFill>
                  <a:srgbClr val="000000"/>
                </a:solidFill>
                <a:latin typeface="宋体" pitchFamily="2" charset="-122"/>
                <a:ea typeface="宋体" pitchFamily="2" charset="-122"/>
              </a:rPr>
              <a:t>X</a:t>
            </a:r>
            <a:r>
              <a:rPr lang="zh-CN" altLang="en-US" sz="2800">
                <a:solidFill>
                  <a:srgbClr val="000000"/>
                </a:solidFill>
                <a:latin typeface="宋体" pitchFamily="2" charset="-122"/>
                <a:ea typeface="宋体" pitchFamily="2" charset="-122"/>
              </a:rPr>
              <a:t>，则 </a:t>
            </a:r>
            <a:r>
              <a:rPr lang="en-US" altLang="zh-CN" sz="2800">
                <a:solidFill>
                  <a:srgbClr val="000000"/>
                </a:solidFill>
                <a:latin typeface="宋体" pitchFamily="2" charset="-122"/>
                <a:ea typeface="宋体" pitchFamily="2" charset="-122"/>
              </a:rPr>
              <a:t>X </a:t>
            </a:r>
            <a:r>
              <a:rPr lang="zh-CN" altLang="en-US" sz="2800">
                <a:solidFill>
                  <a:srgbClr val="000000"/>
                </a:solidFill>
                <a:latin typeface="宋体" pitchFamily="2" charset="-122"/>
                <a:ea typeface="宋体" pitchFamily="2" charset="-122"/>
              </a:rPr>
              <a:t>的可能取值为</a:t>
            </a:r>
            <a:r>
              <a:rPr lang="en-US" altLang="zh-CN" sz="2800">
                <a:solidFill>
                  <a:srgbClr val="000000"/>
                </a:solidFill>
                <a:latin typeface="宋体" pitchFamily="2" charset="-122"/>
                <a:ea typeface="宋体" pitchFamily="2" charset="-122"/>
              </a:rPr>
              <a:t>1</a:t>
            </a:r>
            <a:r>
              <a:rPr lang="zh-CN" altLang="en-US" sz="2800">
                <a:solidFill>
                  <a:srgbClr val="000000"/>
                </a:solidFill>
                <a:latin typeface="宋体" pitchFamily="2" charset="-122"/>
                <a:ea typeface="宋体" pitchFamily="2" charset="-122"/>
              </a:rPr>
              <a:t>，</a:t>
            </a:r>
          </a:p>
          <a:p>
            <a:pPr>
              <a:buFont typeface="Monotype Sorts" pitchFamily="2" charset="2"/>
              <a:buNone/>
            </a:pPr>
            <a:r>
              <a:rPr lang="en-US" altLang="zh-CN" sz="2800">
                <a:solidFill>
                  <a:srgbClr val="000000"/>
                </a:solidFill>
                <a:latin typeface="宋体" pitchFamily="2" charset="-122"/>
                <a:ea typeface="宋体" pitchFamily="2" charset="-122"/>
              </a:rPr>
              <a:t>2</a:t>
            </a:r>
            <a:r>
              <a:rPr lang="zh-CN" altLang="en-US" sz="2800">
                <a:solidFill>
                  <a:srgbClr val="000000"/>
                </a:solidFill>
                <a:latin typeface="宋体" pitchFamily="2" charset="-122"/>
                <a:ea typeface="宋体" pitchFamily="2" charset="-122"/>
              </a:rPr>
              <a:t>，</a:t>
            </a:r>
            <a:r>
              <a:rPr lang="en-US" altLang="zh-CN" sz="2800">
                <a:solidFill>
                  <a:srgbClr val="000000"/>
                </a:solidFill>
                <a:latin typeface="宋体" pitchFamily="2" charset="-122"/>
                <a:ea typeface="宋体" pitchFamily="2" charset="-122"/>
              </a:rPr>
              <a:t>3</a:t>
            </a:r>
            <a:r>
              <a:rPr lang="zh-CN" altLang="en-US" sz="2800">
                <a:solidFill>
                  <a:srgbClr val="000000"/>
                </a:solidFill>
                <a:latin typeface="宋体" pitchFamily="2" charset="-122"/>
                <a:ea typeface="宋体" pitchFamily="2" charset="-122"/>
              </a:rPr>
              <a:t>．</a:t>
            </a:r>
          </a:p>
          <a:p>
            <a:pPr>
              <a:buFont typeface="Monotype Sorts" pitchFamily="2" charset="2"/>
              <a:buNone/>
            </a:pPr>
            <a:r>
              <a:rPr lang="zh-CN" altLang="en-US" sz="2800">
                <a:solidFill>
                  <a:srgbClr val="000000"/>
                </a:solidFill>
                <a:latin typeface="宋体" pitchFamily="2" charset="-122"/>
                <a:ea typeface="宋体" pitchFamily="2" charset="-122"/>
              </a:rPr>
              <a:t>因此， </a:t>
            </a:r>
            <a:r>
              <a:rPr lang="en-US" altLang="zh-CN" sz="2800">
                <a:solidFill>
                  <a:srgbClr val="FF0000"/>
                </a:solidFill>
                <a:latin typeface="宋体" pitchFamily="2" charset="-122"/>
                <a:ea typeface="宋体" pitchFamily="2" charset="-122"/>
              </a:rPr>
              <a:t>X </a:t>
            </a:r>
            <a:r>
              <a:rPr lang="zh-CN" altLang="en-US" sz="2800">
                <a:solidFill>
                  <a:srgbClr val="FF0000"/>
                </a:solidFill>
                <a:latin typeface="宋体" pitchFamily="2" charset="-122"/>
                <a:ea typeface="宋体" pitchFamily="2" charset="-122"/>
              </a:rPr>
              <a:t>是一个变量</a:t>
            </a:r>
            <a:r>
              <a:rPr lang="zh-CN" altLang="en-US" sz="2800">
                <a:solidFill>
                  <a:srgbClr val="000000"/>
                </a:solidFill>
                <a:latin typeface="宋体" pitchFamily="2" charset="-122"/>
                <a:ea typeface="宋体" pitchFamily="2" charset="-122"/>
              </a:rPr>
              <a:t>．</a:t>
            </a:r>
          </a:p>
          <a:p>
            <a:pPr>
              <a:buFont typeface="Monotype Sorts" pitchFamily="2" charset="2"/>
              <a:buNone/>
            </a:pPr>
            <a:r>
              <a:rPr lang="zh-CN" altLang="en-US" sz="2800">
                <a:solidFill>
                  <a:srgbClr val="000000"/>
                </a:solidFill>
                <a:latin typeface="宋体" pitchFamily="2" charset="-122"/>
                <a:ea typeface="宋体" pitchFamily="2" charset="-122"/>
              </a:rPr>
              <a:t>但是， </a:t>
            </a:r>
            <a:r>
              <a:rPr lang="en-US" altLang="zh-CN" sz="2800">
                <a:solidFill>
                  <a:srgbClr val="000000"/>
                </a:solidFill>
                <a:latin typeface="宋体" pitchFamily="2" charset="-122"/>
                <a:ea typeface="宋体" pitchFamily="2" charset="-122"/>
              </a:rPr>
              <a:t>X </a:t>
            </a:r>
            <a:r>
              <a:rPr lang="zh-CN" altLang="en-US" sz="2800">
                <a:solidFill>
                  <a:srgbClr val="000000"/>
                </a:solidFill>
                <a:latin typeface="宋体" pitchFamily="2" charset="-122"/>
                <a:ea typeface="宋体" pitchFamily="2" charset="-122"/>
              </a:rPr>
              <a:t>取什么值依赖于试验结果，即 </a:t>
            </a:r>
            <a:r>
              <a:rPr lang="en-US" altLang="zh-CN" sz="2800">
                <a:solidFill>
                  <a:srgbClr val="0000CC"/>
                </a:solidFill>
                <a:latin typeface="宋体" pitchFamily="2" charset="-122"/>
                <a:ea typeface="宋体" pitchFamily="2" charset="-122"/>
              </a:rPr>
              <a:t>X</a:t>
            </a:r>
            <a:r>
              <a:rPr lang="zh-CN" altLang="en-US" sz="2800">
                <a:solidFill>
                  <a:srgbClr val="0000CC"/>
                </a:solidFill>
                <a:latin typeface="宋体" pitchFamily="2" charset="-122"/>
                <a:ea typeface="宋体" pitchFamily="2" charset="-122"/>
              </a:rPr>
              <a:t>的取值</a:t>
            </a:r>
          </a:p>
          <a:p>
            <a:pPr>
              <a:buFont typeface="Monotype Sorts" pitchFamily="2" charset="2"/>
              <a:buNone/>
            </a:pPr>
            <a:r>
              <a:rPr lang="zh-CN" altLang="en-US" sz="2800">
                <a:solidFill>
                  <a:srgbClr val="0000CC"/>
                </a:solidFill>
                <a:latin typeface="宋体" pitchFamily="2" charset="-122"/>
                <a:ea typeface="宋体" pitchFamily="2" charset="-122"/>
              </a:rPr>
              <a:t>带有随机性</a:t>
            </a:r>
            <a:r>
              <a:rPr lang="zh-CN" altLang="en-US" sz="2800">
                <a:solidFill>
                  <a:srgbClr val="000000"/>
                </a:solidFill>
                <a:latin typeface="宋体" pitchFamily="2" charset="-122"/>
                <a:ea typeface="宋体" pitchFamily="2" charset="-122"/>
              </a:rPr>
              <a:t>，</a:t>
            </a:r>
          </a:p>
          <a:p>
            <a:pPr>
              <a:buFont typeface="Monotype Sorts" pitchFamily="2" charset="2"/>
              <a:buNone/>
            </a:pPr>
            <a:r>
              <a:rPr lang="zh-CN" altLang="en-US" sz="2800">
                <a:solidFill>
                  <a:srgbClr val="000000"/>
                </a:solidFill>
                <a:latin typeface="宋体" pitchFamily="2" charset="-122"/>
                <a:ea typeface="宋体" pitchFamily="2" charset="-122"/>
              </a:rPr>
              <a:t>所以，我们称 </a:t>
            </a:r>
            <a:r>
              <a:rPr lang="en-US" altLang="zh-CN" sz="2800">
                <a:solidFill>
                  <a:srgbClr val="000000"/>
                </a:solidFill>
                <a:latin typeface="宋体" pitchFamily="2" charset="-122"/>
                <a:ea typeface="宋体" pitchFamily="2" charset="-122"/>
              </a:rPr>
              <a:t>X </a:t>
            </a:r>
            <a:r>
              <a:rPr lang="zh-CN" altLang="en-US" sz="2800">
                <a:solidFill>
                  <a:srgbClr val="000000"/>
                </a:solidFill>
                <a:latin typeface="宋体" pitchFamily="2" charset="-122"/>
                <a:ea typeface="宋体" pitchFamily="2" charset="-122"/>
              </a:rPr>
              <a:t>为随机变量．</a:t>
            </a:r>
          </a:p>
          <a:p>
            <a:pPr>
              <a:buFont typeface="Monotype Sorts" pitchFamily="2" charset="2"/>
              <a:buNone/>
            </a:pPr>
            <a:r>
              <a:rPr lang="en-US" altLang="zh-CN" sz="2800">
                <a:solidFill>
                  <a:srgbClr val="000000"/>
                </a:solidFill>
                <a:latin typeface="宋体" pitchFamily="2" charset="-122"/>
                <a:ea typeface="宋体" pitchFamily="2" charset="-122"/>
              </a:rPr>
              <a:t>X </a:t>
            </a:r>
            <a:r>
              <a:rPr lang="zh-CN" altLang="en-US" sz="2800">
                <a:solidFill>
                  <a:srgbClr val="000000"/>
                </a:solidFill>
                <a:latin typeface="宋体" pitchFamily="2" charset="-122"/>
                <a:ea typeface="宋体" pitchFamily="2" charset="-122"/>
              </a:rPr>
              <a:t>的取值情况可由下表给出：</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2870">
                                            <p:txEl>
                                              <p:pRg st="0" end="0"/>
                                            </p:txEl>
                                          </p:spTgt>
                                        </p:tgtEl>
                                        <p:attrNameLst>
                                          <p:attrName>style.visibility</p:attrName>
                                        </p:attrNameLst>
                                      </p:cBhvr>
                                      <p:to>
                                        <p:strVal val="visible"/>
                                      </p:to>
                                    </p:set>
                                    <p:animEffect transition="in" filter="wipe(left)">
                                      <p:cBhvr>
                                        <p:cTn id="7" dur="500"/>
                                        <p:tgtEl>
                                          <p:spTgt spid="9328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2870">
                                            <p:txEl>
                                              <p:pRg st="1" end="1"/>
                                            </p:txEl>
                                          </p:spTgt>
                                        </p:tgtEl>
                                        <p:attrNameLst>
                                          <p:attrName>style.visibility</p:attrName>
                                        </p:attrNameLst>
                                      </p:cBhvr>
                                      <p:to>
                                        <p:strVal val="visible"/>
                                      </p:to>
                                    </p:set>
                                    <p:animEffect transition="in" filter="wipe(left)">
                                      <p:cBhvr>
                                        <p:cTn id="12" dur="500"/>
                                        <p:tgtEl>
                                          <p:spTgt spid="9328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2870">
                                            <p:txEl>
                                              <p:pRg st="2" end="2"/>
                                            </p:txEl>
                                          </p:spTgt>
                                        </p:tgtEl>
                                        <p:attrNameLst>
                                          <p:attrName>style.visibility</p:attrName>
                                        </p:attrNameLst>
                                      </p:cBhvr>
                                      <p:to>
                                        <p:strVal val="visible"/>
                                      </p:to>
                                    </p:set>
                                    <p:animEffect transition="in" filter="wipe(left)">
                                      <p:cBhvr>
                                        <p:cTn id="17" dur="500"/>
                                        <p:tgtEl>
                                          <p:spTgt spid="9328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2870">
                                            <p:txEl>
                                              <p:pRg st="3" end="3"/>
                                            </p:txEl>
                                          </p:spTgt>
                                        </p:tgtEl>
                                        <p:attrNameLst>
                                          <p:attrName>style.visibility</p:attrName>
                                        </p:attrNameLst>
                                      </p:cBhvr>
                                      <p:to>
                                        <p:strVal val="visible"/>
                                      </p:to>
                                    </p:set>
                                    <p:animEffect transition="in" filter="wipe(left)">
                                      <p:cBhvr>
                                        <p:cTn id="22" dur="500"/>
                                        <p:tgtEl>
                                          <p:spTgt spid="9328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32870">
                                            <p:txEl>
                                              <p:pRg st="4" end="4"/>
                                            </p:txEl>
                                          </p:spTgt>
                                        </p:tgtEl>
                                        <p:attrNameLst>
                                          <p:attrName>style.visibility</p:attrName>
                                        </p:attrNameLst>
                                      </p:cBhvr>
                                      <p:to>
                                        <p:strVal val="visible"/>
                                      </p:to>
                                    </p:set>
                                    <p:animEffect transition="in" filter="wipe(left)">
                                      <p:cBhvr>
                                        <p:cTn id="27" dur="500"/>
                                        <p:tgtEl>
                                          <p:spTgt spid="9328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32870">
                                            <p:txEl>
                                              <p:pRg st="5" end="5"/>
                                            </p:txEl>
                                          </p:spTgt>
                                        </p:tgtEl>
                                        <p:attrNameLst>
                                          <p:attrName>style.visibility</p:attrName>
                                        </p:attrNameLst>
                                      </p:cBhvr>
                                      <p:to>
                                        <p:strVal val="visible"/>
                                      </p:to>
                                    </p:set>
                                    <p:animEffect transition="in" filter="wipe(left)">
                                      <p:cBhvr>
                                        <p:cTn id="32" dur="500"/>
                                        <p:tgtEl>
                                          <p:spTgt spid="9328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32870">
                                            <p:txEl>
                                              <p:pRg st="6" end="6"/>
                                            </p:txEl>
                                          </p:spTgt>
                                        </p:tgtEl>
                                        <p:attrNameLst>
                                          <p:attrName>style.visibility</p:attrName>
                                        </p:attrNameLst>
                                      </p:cBhvr>
                                      <p:to>
                                        <p:strVal val="visible"/>
                                      </p:to>
                                    </p:set>
                                    <p:animEffect transition="in" filter="wipe(left)">
                                      <p:cBhvr>
                                        <p:cTn id="37" dur="500"/>
                                        <p:tgtEl>
                                          <p:spTgt spid="9328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70" grpId="0" build="p"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6"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r>
              <a:rPr lang="en-US" altLang="zh-CN" sz="3600" b="1">
                <a:latin typeface="楷体_GB2312" pitchFamily="49" charset="-122"/>
                <a:ea typeface="楷体_GB2312" pitchFamily="49" charset="-122"/>
              </a:rPr>
              <a:t>(Cont.)</a:t>
            </a:r>
          </a:p>
        </p:txBody>
      </p:sp>
      <p:graphicFrame>
        <p:nvGraphicFramePr>
          <p:cNvPr id="1160197" name="Object 5"/>
          <p:cNvGraphicFramePr>
            <a:graphicFrameLocks noChangeAspect="1"/>
          </p:cNvGraphicFramePr>
          <p:nvPr/>
        </p:nvGraphicFramePr>
        <p:xfrm>
          <a:off x="1392238" y="1628775"/>
          <a:ext cx="4381500" cy="838200"/>
        </p:xfrm>
        <a:graphic>
          <a:graphicData uri="http://schemas.openxmlformats.org/presentationml/2006/ole">
            <p:oleObj spid="_x0000_s1160197" name="公式" r:id="rId4" imgW="4381200" imgH="838080" progId="Equation.3">
              <p:embed/>
            </p:oleObj>
          </a:graphicData>
        </a:graphic>
      </p:graphicFrame>
      <p:sp>
        <p:nvSpPr>
          <p:cNvPr id="1160199" name="Text Box 7"/>
          <p:cNvSpPr txBox="1">
            <a:spLocks noChangeArrowheads="1"/>
          </p:cNvSpPr>
          <p:nvPr/>
        </p:nvSpPr>
        <p:spPr bwMode="auto">
          <a:xfrm>
            <a:off x="1174750" y="2622550"/>
            <a:ext cx="1009650" cy="519113"/>
          </a:xfrm>
          <a:prstGeom prst="rect">
            <a:avLst/>
          </a:prstGeom>
          <a:noFill/>
          <a:ln w="9525" algn="ctr">
            <a:noFill/>
            <a:miter lim="800000"/>
            <a:headEnd/>
            <a:tailEnd/>
          </a:ln>
          <a:effectLst/>
        </p:spPr>
        <p:txBody>
          <a:bodyPr>
            <a:spAutoFit/>
          </a:bodyPr>
          <a:lstStyle/>
          <a:p>
            <a:pPr>
              <a:spcBef>
                <a:spcPct val="50000"/>
              </a:spcBef>
            </a:pPr>
            <a:r>
              <a:rPr lang="zh-CN" altLang="en-US" b="1">
                <a:latin typeface="宋体" pitchFamily="2" charset="-122"/>
                <a:ea typeface="宋体" pitchFamily="2" charset="-122"/>
              </a:rPr>
              <a:t>于是</a:t>
            </a:r>
          </a:p>
        </p:txBody>
      </p:sp>
      <p:sp>
        <p:nvSpPr>
          <p:cNvPr id="1160200" name="Rectangle 8"/>
          <p:cNvSpPr>
            <a:spLocks noChangeArrowheads="1"/>
          </p:cNvSpPr>
          <p:nvPr/>
        </p:nvSpPr>
        <p:spPr bwMode="auto">
          <a:xfrm>
            <a:off x="2555875" y="2924175"/>
            <a:ext cx="6335713" cy="2808288"/>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graphicFrame>
        <p:nvGraphicFramePr>
          <p:cNvPr id="1160201" name="Object 9"/>
          <p:cNvGraphicFramePr>
            <a:graphicFrameLocks noChangeAspect="1"/>
          </p:cNvGraphicFramePr>
          <p:nvPr/>
        </p:nvGraphicFramePr>
        <p:xfrm>
          <a:off x="2987675" y="2924175"/>
          <a:ext cx="5905500" cy="2684463"/>
        </p:xfrm>
        <a:graphic>
          <a:graphicData uri="http://schemas.openxmlformats.org/presentationml/2006/ole">
            <p:oleObj spid="_x0000_s1160201" name="Equation" r:id="rId5" imgW="2514600" imgH="11430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60196"/>
                                        </p:tgtEl>
                                        <p:attrNameLst>
                                          <p:attrName>style.visibility</p:attrName>
                                        </p:attrNameLst>
                                      </p:cBhvr>
                                      <p:to>
                                        <p:strVal val="visible"/>
                                      </p:to>
                                    </p:set>
                                    <p:anim calcmode="lin" valueType="num">
                                      <p:cBhvr additive="base">
                                        <p:cTn id="7" dur="500" fill="hold"/>
                                        <p:tgtEl>
                                          <p:spTgt spid="1160196"/>
                                        </p:tgtEl>
                                        <p:attrNameLst>
                                          <p:attrName>ppt_x</p:attrName>
                                        </p:attrNameLst>
                                      </p:cBhvr>
                                      <p:tavLst>
                                        <p:tav tm="0">
                                          <p:val>
                                            <p:strVal val="1+#ppt_w/2"/>
                                          </p:val>
                                        </p:tav>
                                        <p:tav tm="100000">
                                          <p:val>
                                            <p:strVal val="#ppt_x"/>
                                          </p:val>
                                        </p:tav>
                                      </p:tavLst>
                                    </p:anim>
                                    <p:anim calcmode="lin" valueType="num">
                                      <p:cBhvr additive="base">
                                        <p:cTn id="8" dur="500" fill="hold"/>
                                        <p:tgtEl>
                                          <p:spTgt spid="116019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60199"/>
                                        </p:tgtEl>
                                        <p:attrNameLst>
                                          <p:attrName>style.visibility</p:attrName>
                                        </p:attrNameLst>
                                      </p:cBhvr>
                                      <p:to>
                                        <p:strVal val="visible"/>
                                      </p:to>
                                    </p:set>
                                    <p:animEffect transition="in" filter="wipe(left)">
                                      <p:cBhvr>
                                        <p:cTn id="13" dur="500"/>
                                        <p:tgtEl>
                                          <p:spTgt spid="116019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160201"/>
                                        </p:tgtEl>
                                        <p:attrNameLst>
                                          <p:attrName>style.visibility</p:attrName>
                                        </p:attrNameLst>
                                      </p:cBhvr>
                                      <p:to>
                                        <p:strVal val="visible"/>
                                      </p:to>
                                    </p:set>
                                    <p:animEffect transition="in" filter="blinds(horizontal)">
                                      <p:cBhvr>
                                        <p:cTn id="18" dur="500"/>
                                        <p:tgtEl>
                                          <p:spTgt spid="1160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0196" grpId="0" autoUpdateAnimBg="0"/>
      <p:bldP spid="1160199"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244" name="Group 4"/>
          <p:cNvGrpSpPr>
            <a:grpSpLocks/>
          </p:cNvGrpSpPr>
          <p:nvPr/>
        </p:nvGrpSpPr>
        <p:grpSpPr bwMode="auto">
          <a:xfrm>
            <a:off x="1187450" y="2276475"/>
            <a:ext cx="6500813" cy="1074738"/>
            <a:chOff x="816" y="1872"/>
            <a:chExt cx="4095" cy="677"/>
          </a:xfrm>
        </p:grpSpPr>
        <p:graphicFrame>
          <p:nvGraphicFramePr>
            <p:cNvPr id="1162245" name="Object 5"/>
            <p:cNvGraphicFramePr>
              <a:graphicFrameLocks noChangeAspect="1"/>
            </p:cNvGraphicFramePr>
            <p:nvPr/>
          </p:nvGraphicFramePr>
          <p:xfrm>
            <a:off x="2386" y="1872"/>
            <a:ext cx="2525" cy="677"/>
          </p:xfrm>
          <a:graphic>
            <a:graphicData uri="http://schemas.openxmlformats.org/presentationml/2006/ole">
              <p:oleObj spid="_x0000_s1162245" name="Equation" r:id="rId4" imgW="1460160" imgH="393480" progId="Equation.3">
                <p:embed/>
              </p:oleObj>
            </a:graphicData>
          </a:graphic>
        </p:graphicFrame>
        <p:graphicFrame>
          <p:nvGraphicFramePr>
            <p:cNvPr id="1162246" name="Object 6"/>
            <p:cNvGraphicFramePr>
              <a:graphicFrameLocks noChangeAspect="1"/>
            </p:cNvGraphicFramePr>
            <p:nvPr/>
          </p:nvGraphicFramePr>
          <p:xfrm>
            <a:off x="816" y="2034"/>
            <a:ext cx="1584" cy="371"/>
          </p:xfrm>
          <a:graphic>
            <a:graphicData uri="http://schemas.openxmlformats.org/presentationml/2006/ole">
              <p:oleObj spid="_x0000_s1162246" name="公式" r:id="rId5" imgW="863280" imgH="203040" progId="Equation.3">
                <p:embed/>
              </p:oleObj>
            </a:graphicData>
          </a:graphic>
        </p:graphicFrame>
      </p:grpSp>
      <p:graphicFrame>
        <p:nvGraphicFramePr>
          <p:cNvPr id="1162247" name="Object 7"/>
          <p:cNvGraphicFramePr>
            <a:graphicFrameLocks noChangeAspect="1"/>
          </p:cNvGraphicFramePr>
          <p:nvPr/>
        </p:nvGraphicFramePr>
        <p:xfrm>
          <a:off x="3708400" y="3573463"/>
          <a:ext cx="3997325" cy="1074737"/>
        </p:xfrm>
        <a:graphic>
          <a:graphicData uri="http://schemas.openxmlformats.org/presentationml/2006/ole">
            <p:oleObj spid="_x0000_s1162247" name="公式" r:id="rId6" imgW="1460160" imgH="393480" progId="Equation.3">
              <p:embed/>
            </p:oleObj>
          </a:graphicData>
        </a:graphic>
      </p:graphicFrame>
      <p:sp>
        <p:nvSpPr>
          <p:cNvPr id="1162248" name="Text Box 8"/>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连续型随机变量的分布函数</a:t>
            </a:r>
            <a:r>
              <a:rPr lang="en-US" altLang="zh-CN" sz="3600" b="1">
                <a:latin typeface="楷体_GB2312" pitchFamily="49" charset="-122"/>
                <a:ea typeface="楷体_GB2312" pitchFamily="49"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62244"/>
                                        </p:tgtEl>
                                        <p:attrNameLst>
                                          <p:attrName>style.visibility</p:attrName>
                                        </p:attrNameLst>
                                      </p:cBhvr>
                                      <p:to>
                                        <p:strVal val="visible"/>
                                      </p:to>
                                    </p:set>
                                    <p:animEffect transition="in" filter="wipe(left)">
                                      <p:cBhvr>
                                        <p:cTn id="7" dur="500"/>
                                        <p:tgtEl>
                                          <p:spTgt spid="116224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162247"/>
                                        </p:tgtEl>
                                        <p:attrNameLst>
                                          <p:attrName>style.visibility</p:attrName>
                                        </p:attrNameLst>
                                      </p:cBhvr>
                                      <p:to>
                                        <p:strVal val="visible"/>
                                      </p:to>
                                    </p:set>
                                    <p:anim calcmode="lin" valueType="num">
                                      <p:cBhvr additive="base">
                                        <p:cTn id="12" dur="500" fill="hold"/>
                                        <p:tgtEl>
                                          <p:spTgt spid="1162247"/>
                                        </p:tgtEl>
                                        <p:attrNameLst>
                                          <p:attrName>ppt_x</p:attrName>
                                        </p:attrNameLst>
                                      </p:cBhvr>
                                      <p:tavLst>
                                        <p:tav tm="0">
                                          <p:val>
                                            <p:strVal val="1+#ppt_w/2"/>
                                          </p:val>
                                        </p:tav>
                                        <p:tav tm="100000">
                                          <p:val>
                                            <p:strVal val="#ppt_x"/>
                                          </p:val>
                                        </p:tav>
                                      </p:tavLst>
                                    </p:anim>
                                    <p:anim calcmode="lin" valueType="num">
                                      <p:cBhvr additive="base">
                                        <p:cTn id="13" dur="500" fill="hold"/>
                                        <p:tgtEl>
                                          <p:spTgt spid="116224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3" fill="hold" grpId="0" nodeType="clickEffect">
                                  <p:stCondLst>
                                    <p:cond delay="0"/>
                                  </p:stCondLst>
                                  <p:childTnLst>
                                    <p:set>
                                      <p:cBhvr>
                                        <p:cTn id="17" dur="1" fill="hold">
                                          <p:stCondLst>
                                            <p:cond delay="0"/>
                                          </p:stCondLst>
                                        </p:cTn>
                                        <p:tgtEl>
                                          <p:spTgt spid="1162248"/>
                                        </p:tgtEl>
                                        <p:attrNameLst>
                                          <p:attrName>style.visibility</p:attrName>
                                        </p:attrNameLst>
                                      </p:cBhvr>
                                      <p:to>
                                        <p:strVal val="visible"/>
                                      </p:to>
                                    </p:set>
                                    <p:anim calcmode="lin" valueType="num">
                                      <p:cBhvr additive="base">
                                        <p:cTn id="18" dur="500" fill="hold"/>
                                        <p:tgtEl>
                                          <p:spTgt spid="1162248"/>
                                        </p:tgtEl>
                                        <p:attrNameLst>
                                          <p:attrName>ppt_x</p:attrName>
                                        </p:attrNameLst>
                                      </p:cBhvr>
                                      <p:tavLst>
                                        <p:tav tm="0">
                                          <p:val>
                                            <p:strVal val="1+#ppt_w/2"/>
                                          </p:val>
                                        </p:tav>
                                        <p:tav tm="100000">
                                          <p:val>
                                            <p:strVal val="#ppt_x"/>
                                          </p:val>
                                        </p:tav>
                                      </p:tavLst>
                                    </p:anim>
                                    <p:anim calcmode="lin" valueType="num">
                                      <p:cBhvr additive="base">
                                        <p:cTn id="19" dur="500" fill="hold"/>
                                        <p:tgtEl>
                                          <p:spTgt spid="116224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2248" grpId="0"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8" name="Rectangle 4"/>
          <p:cNvSpPr>
            <a:spLocks noChangeArrowheads="1"/>
          </p:cNvSpPr>
          <p:nvPr/>
        </p:nvSpPr>
        <p:spPr bwMode="auto">
          <a:xfrm>
            <a:off x="1700213" y="3335338"/>
            <a:ext cx="539750" cy="519112"/>
          </a:xfrm>
          <a:prstGeom prst="rect">
            <a:avLst/>
          </a:prstGeom>
          <a:noFill/>
          <a:ln w="9525">
            <a:noFill/>
            <a:miter lim="800000"/>
            <a:headEnd/>
            <a:tailEnd/>
          </a:ln>
          <a:effectLst/>
        </p:spPr>
        <p:txBody>
          <a:bodyPr wrap="none">
            <a:spAutoFit/>
          </a:bodyPr>
          <a:lstStyle/>
          <a:p>
            <a:r>
              <a:rPr lang="zh-CN" altLang="en-US" b="1">
                <a:latin typeface="宋体" pitchFamily="2" charset="-122"/>
                <a:ea typeface="宋体" pitchFamily="2" charset="-122"/>
              </a:rPr>
              <a:t>解</a:t>
            </a:r>
          </a:p>
        </p:txBody>
      </p:sp>
      <p:sp>
        <p:nvSpPr>
          <p:cNvPr id="1173509" name="Rectangle 5"/>
          <p:cNvSpPr>
            <a:spLocks noChangeArrowheads="1"/>
          </p:cNvSpPr>
          <p:nvPr/>
        </p:nvSpPr>
        <p:spPr bwMode="auto">
          <a:xfrm>
            <a:off x="2417763" y="4089400"/>
            <a:ext cx="3429000" cy="579438"/>
          </a:xfrm>
          <a:prstGeom prst="rect">
            <a:avLst/>
          </a:prstGeom>
          <a:noFill/>
          <a:ln w="9525">
            <a:noFill/>
            <a:miter lim="800000"/>
            <a:headEnd/>
            <a:tailEnd/>
          </a:ln>
          <a:effectLst/>
        </p:spPr>
        <p:txBody>
          <a:bodyPr>
            <a:spAutoFit/>
          </a:bodyPr>
          <a:lstStyle/>
          <a:p>
            <a:r>
              <a:rPr lang="en-US" altLang="zh-CN" sz="3200" b="1" i="1">
                <a:solidFill>
                  <a:schemeClr val="accent2"/>
                </a:solidFill>
                <a:ea typeface="宋体" pitchFamily="2" charset="-122"/>
              </a:rPr>
              <a:t>P</a:t>
            </a:r>
            <a:r>
              <a:rPr lang="en-US" altLang="zh-CN" sz="3200" b="1">
                <a:solidFill>
                  <a:schemeClr val="accent2"/>
                </a:solidFill>
                <a:ea typeface="宋体" pitchFamily="2" charset="-122"/>
              </a:rPr>
              <a:t>(</a:t>
            </a:r>
            <a:r>
              <a:rPr lang="en-US" altLang="zh-CN" sz="3200" b="1" i="1">
                <a:solidFill>
                  <a:schemeClr val="accent2"/>
                </a:solidFill>
                <a:ea typeface="宋体" pitchFamily="2" charset="-122"/>
              </a:rPr>
              <a:t>X≥ h</a:t>
            </a:r>
            <a:r>
              <a:rPr lang="en-US" altLang="zh-CN" sz="3200" b="1">
                <a:solidFill>
                  <a:schemeClr val="accent2"/>
                </a:solidFill>
                <a:ea typeface="宋体" pitchFamily="2" charset="-122"/>
              </a:rPr>
              <a:t>)≤0.01</a:t>
            </a:r>
          </a:p>
        </p:txBody>
      </p:sp>
      <p:sp>
        <p:nvSpPr>
          <p:cNvPr id="1173510" name="Rectangle 6"/>
          <p:cNvSpPr>
            <a:spLocks noChangeArrowheads="1"/>
          </p:cNvSpPr>
          <p:nvPr/>
        </p:nvSpPr>
        <p:spPr bwMode="auto">
          <a:xfrm>
            <a:off x="981075" y="4954588"/>
            <a:ext cx="5111750" cy="579437"/>
          </a:xfrm>
          <a:prstGeom prst="rect">
            <a:avLst/>
          </a:prstGeom>
          <a:noFill/>
          <a:ln w="9525">
            <a:noFill/>
            <a:miter lim="800000"/>
            <a:headEnd/>
            <a:tailEnd/>
          </a:ln>
          <a:effectLst/>
        </p:spPr>
        <p:txBody>
          <a:bodyPr>
            <a:spAutoFit/>
          </a:bodyPr>
          <a:lstStyle/>
          <a:p>
            <a:r>
              <a:rPr lang="zh-CN" altLang="en-US" b="1">
                <a:solidFill>
                  <a:schemeClr val="accent2"/>
                </a:solidFill>
                <a:latin typeface="宋体" pitchFamily="2" charset="-122"/>
                <a:ea typeface="宋体" pitchFamily="2" charset="-122"/>
              </a:rPr>
              <a:t>或 </a:t>
            </a:r>
            <a:r>
              <a:rPr lang="zh-CN" altLang="en-US" sz="3200" b="1">
                <a:solidFill>
                  <a:schemeClr val="accent2"/>
                </a:solidFill>
                <a:latin typeface="宋体" pitchFamily="2" charset="-122"/>
                <a:ea typeface="宋体" pitchFamily="2" charset="-122"/>
              </a:rPr>
              <a:t>    </a:t>
            </a:r>
            <a:r>
              <a:rPr lang="en-US" altLang="zh-CN" sz="3200" b="1" i="1">
                <a:solidFill>
                  <a:schemeClr val="accent2"/>
                </a:solidFill>
                <a:ea typeface="宋体" pitchFamily="2" charset="-122"/>
              </a:rPr>
              <a:t>P</a:t>
            </a:r>
            <a:r>
              <a:rPr lang="en-US" altLang="zh-CN" sz="3200" b="1">
                <a:solidFill>
                  <a:schemeClr val="accent2"/>
                </a:solidFill>
                <a:ea typeface="宋体" pitchFamily="2" charset="-122"/>
              </a:rPr>
              <a:t>(</a:t>
            </a:r>
            <a:r>
              <a:rPr lang="en-US" altLang="zh-CN" sz="3200" b="1" i="1">
                <a:solidFill>
                  <a:schemeClr val="accent2"/>
                </a:solidFill>
                <a:ea typeface="宋体" pitchFamily="2" charset="-122"/>
              </a:rPr>
              <a:t>X</a:t>
            </a:r>
            <a:r>
              <a:rPr lang="en-US" altLang="zh-CN" sz="3200" b="1">
                <a:solidFill>
                  <a:schemeClr val="accent2"/>
                </a:solidFill>
                <a:ea typeface="宋体" pitchFamily="2" charset="-122"/>
              </a:rPr>
              <a:t>&lt; </a:t>
            </a:r>
            <a:r>
              <a:rPr lang="en-US" altLang="zh-CN" sz="3200" b="1" i="1">
                <a:solidFill>
                  <a:schemeClr val="accent2"/>
                </a:solidFill>
                <a:ea typeface="宋体" pitchFamily="2" charset="-122"/>
              </a:rPr>
              <a:t>h</a:t>
            </a:r>
            <a:r>
              <a:rPr lang="en-US" altLang="zh-CN" sz="3200" b="1">
                <a:solidFill>
                  <a:schemeClr val="accent2"/>
                </a:solidFill>
                <a:ea typeface="宋体" pitchFamily="2" charset="-122"/>
              </a:rPr>
              <a:t>)</a:t>
            </a:r>
            <a:r>
              <a:rPr lang="en-US" altLang="zh-CN" sz="3200" b="1" i="1">
                <a:solidFill>
                  <a:schemeClr val="accent2"/>
                </a:solidFill>
                <a:ea typeface="宋体" pitchFamily="2" charset="-122"/>
              </a:rPr>
              <a:t>≥</a:t>
            </a:r>
            <a:r>
              <a:rPr lang="en-US" altLang="zh-CN" sz="3200" b="1">
                <a:solidFill>
                  <a:schemeClr val="accent2"/>
                </a:solidFill>
                <a:ea typeface="宋体" pitchFamily="2" charset="-122"/>
              </a:rPr>
              <a:t> 0.99</a:t>
            </a:r>
            <a:r>
              <a:rPr lang="zh-CN" altLang="en-US" sz="3200" b="1">
                <a:solidFill>
                  <a:schemeClr val="accent2"/>
                </a:solidFill>
                <a:latin typeface="宋体" pitchFamily="2" charset="-122"/>
                <a:ea typeface="宋体" pitchFamily="2" charset="-122"/>
              </a:rPr>
              <a:t>，</a:t>
            </a:r>
          </a:p>
        </p:txBody>
      </p:sp>
      <p:sp>
        <p:nvSpPr>
          <p:cNvPr id="1173511" name="Rectangle 7"/>
          <p:cNvSpPr>
            <a:spLocks noChangeArrowheads="1"/>
          </p:cNvSpPr>
          <p:nvPr/>
        </p:nvSpPr>
        <p:spPr bwMode="auto">
          <a:xfrm>
            <a:off x="908050" y="5865813"/>
            <a:ext cx="5651500" cy="519112"/>
          </a:xfrm>
          <a:prstGeom prst="rect">
            <a:avLst/>
          </a:prstGeom>
          <a:noFill/>
          <a:ln w="9525">
            <a:noFill/>
            <a:miter lim="800000"/>
            <a:headEnd/>
            <a:tailEnd/>
          </a:ln>
          <a:effectLst/>
        </p:spPr>
        <p:txBody>
          <a:bodyPr wrap="none">
            <a:spAutoFit/>
          </a:bodyPr>
          <a:lstStyle/>
          <a:p>
            <a:r>
              <a:rPr lang="zh-CN" altLang="en-US" b="1">
                <a:latin typeface="宋体" pitchFamily="2" charset="-122"/>
                <a:ea typeface="宋体" pitchFamily="2" charset="-122"/>
              </a:rPr>
              <a:t>下面我们来求满足上式的最小的</a:t>
            </a:r>
            <a:r>
              <a:rPr lang="en-US" altLang="zh-CN" b="1" i="1">
                <a:solidFill>
                  <a:schemeClr val="hlink"/>
                </a:solidFill>
                <a:ea typeface="宋体" pitchFamily="2" charset="-122"/>
              </a:rPr>
              <a:t>h </a:t>
            </a:r>
            <a:r>
              <a:rPr lang="en-US" altLang="zh-CN" b="1">
                <a:latin typeface="宋体" pitchFamily="2" charset="-122"/>
                <a:ea typeface="宋体" pitchFamily="2" charset="-122"/>
              </a:rPr>
              <a:t>.</a:t>
            </a:r>
          </a:p>
        </p:txBody>
      </p:sp>
      <p:sp>
        <p:nvSpPr>
          <p:cNvPr id="1173513" name="Rectangle 9"/>
          <p:cNvSpPr>
            <a:spLocks noChangeArrowheads="1"/>
          </p:cNvSpPr>
          <p:nvPr/>
        </p:nvSpPr>
        <p:spPr bwMode="auto">
          <a:xfrm>
            <a:off x="1331913" y="836613"/>
            <a:ext cx="3990975" cy="579437"/>
          </a:xfrm>
          <a:prstGeom prst="rect">
            <a:avLst/>
          </a:prstGeom>
          <a:noFill/>
          <a:ln w="9525">
            <a:noFill/>
            <a:miter lim="800000"/>
            <a:headEnd/>
            <a:tailEnd/>
          </a:ln>
          <a:effectLst/>
        </p:spPr>
        <p:txBody>
          <a:bodyPr wrap="none">
            <a:spAutoFit/>
          </a:bodyPr>
          <a:lstStyle/>
          <a:p>
            <a:r>
              <a:rPr lang="zh-CN" altLang="en-US" sz="3200" b="1">
                <a:solidFill>
                  <a:schemeClr val="hlink"/>
                </a:solidFill>
                <a:ea typeface="宋体" pitchFamily="2" charset="-122"/>
              </a:rPr>
              <a:t>应用正态分布的例子</a:t>
            </a:r>
            <a:r>
              <a:rPr lang="en-US" altLang="zh-CN" sz="3200" b="1">
                <a:solidFill>
                  <a:schemeClr val="hlink"/>
                </a:solidFill>
                <a:ea typeface="宋体" pitchFamily="2" charset="-122"/>
              </a:rPr>
              <a:t>:</a:t>
            </a:r>
          </a:p>
        </p:txBody>
      </p:sp>
      <p:sp>
        <p:nvSpPr>
          <p:cNvPr id="1173514" name="Rectangle 10"/>
          <p:cNvSpPr>
            <a:spLocks noChangeArrowheads="1"/>
          </p:cNvSpPr>
          <p:nvPr/>
        </p:nvSpPr>
        <p:spPr bwMode="auto">
          <a:xfrm>
            <a:off x="969963" y="1527175"/>
            <a:ext cx="7786687" cy="1630363"/>
          </a:xfrm>
          <a:prstGeom prst="rect">
            <a:avLst/>
          </a:prstGeom>
          <a:noFill/>
          <a:ln w="9525">
            <a:noFill/>
            <a:miter lim="800000"/>
            <a:headEnd/>
            <a:tailEnd/>
          </a:ln>
          <a:effectLst/>
        </p:spPr>
        <p:txBody>
          <a:bodyPr>
            <a:spAutoFit/>
          </a:bodyPr>
          <a:lstStyle/>
          <a:p>
            <a:pPr>
              <a:lnSpc>
                <a:spcPct val="120000"/>
              </a:lnSpc>
            </a:pPr>
            <a:r>
              <a:rPr lang="zh-CN" altLang="en-US" b="1">
                <a:latin typeface="宋体" pitchFamily="2" charset="-122"/>
                <a:ea typeface="宋体" pitchFamily="2" charset="-122"/>
              </a:rPr>
              <a:t>    例</a:t>
            </a:r>
            <a:r>
              <a:rPr lang="zh-CN" altLang="en-US" b="1">
                <a:ea typeface="宋体" pitchFamily="2" charset="-122"/>
              </a:rPr>
              <a:t> </a:t>
            </a:r>
            <a:r>
              <a:rPr lang="zh-CN" altLang="en-US" b="1">
                <a:latin typeface="宋体" pitchFamily="2" charset="-122"/>
                <a:ea typeface="宋体" pitchFamily="2" charset="-122"/>
              </a:rPr>
              <a:t>公共汽车车门的高度是按男子与车门顶头碰头机会在 </a:t>
            </a:r>
            <a:r>
              <a:rPr lang="en-US" altLang="zh-CN" b="1">
                <a:ea typeface="宋体" pitchFamily="2" charset="-122"/>
              </a:rPr>
              <a:t>0.01 </a:t>
            </a:r>
            <a:r>
              <a:rPr lang="zh-CN" altLang="en-US" b="1">
                <a:latin typeface="宋体" pitchFamily="2" charset="-122"/>
                <a:ea typeface="宋体" pitchFamily="2" charset="-122"/>
              </a:rPr>
              <a:t>以下来设计的</a:t>
            </a:r>
            <a:r>
              <a:rPr lang="en-US" altLang="zh-CN" b="1">
                <a:latin typeface="宋体" pitchFamily="2" charset="-122"/>
                <a:ea typeface="宋体" pitchFamily="2" charset="-122"/>
              </a:rPr>
              <a:t>.</a:t>
            </a:r>
            <a:r>
              <a:rPr lang="zh-CN" altLang="en-US" b="1">
                <a:latin typeface="宋体" pitchFamily="2" charset="-122"/>
                <a:ea typeface="宋体" pitchFamily="2" charset="-122"/>
              </a:rPr>
              <a:t>设男子身高</a:t>
            </a:r>
            <a:r>
              <a:rPr lang="en-US" altLang="zh-CN" b="1" i="1">
                <a:ea typeface="宋体" pitchFamily="2" charset="-122"/>
              </a:rPr>
              <a:t>X</a:t>
            </a:r>
            <a:r>
              <a:rPr lang="zh-CN" altLang="en-US" b="1">
                <a:ea typeface="宋体" pitchFamily="2" charset="-122"/>
              </a:rPr>
              <a:t>～</a:t>
            </a:r>
            <a:r>
              <a:rPr lang="en-US" altLang="zh-CN" b="1" i="1">
                <a:ea typeface="宋体" pitchFamily="2" charset="-122"/>
              </a:rPr>
              <a:t>N</a:t>
            </a:r>
            <a:r>
              <a:rPr lang="en-US" altLang="zh-CN" b="1">
                <a:latin typeface="宋体" pitchFamily="2" charset="-122"/>
                <a:ea typeface="宋体" pitchFamily="2" charset="-122"/>
              </a:rPr>
              <a:t>(</a:t>
            </a:r>
            <a:r>
              <a:rPr lang="en-US" altLang="zh-CN" b="1">
                <a:ea typeface="宋体" pitchFamily="2" charset="-122"/>
              </a:rPr>
              <a:t>170</a:t>
            </a:r>
            <a:r>
              <a:rPr lang="en-US" altLang="zh-CN" b="1">
                <a:latin typeface="宋体" pitchFamily="2" charset="-122"/>
                <a:ea typeface="宋体" pitchFamily="2" charset="-122"/>
              </a:rPr>
              <a:t>,</a:t>
            </a:r>
            <a:r>
              <a:rPr lang="en-US" altLang="zh-CN" b="1">
                <a:ea typeface="宋体" pitchFamily="2" charset="-122"/>
              </a:rPr>
              <a:t>6</a:t>
            </a:r>
            <a:r>
              <a:rPr lang="en-US" altLang="zh-CN" b="1" baseline="30000">
                <a:ea typeface="宋体" pitchFamily="2" charset="-122"/>
              </a:rPr>
              <a:t>2</a:t>
            </a:r>
            <a:r>
              <a:rPr lang="en-US" altLang="zh-CN" b="1">
                <a:latin typeface="宋体" pitchFamily="2" charset="-122"/>
                <a:ea typeface="宋体" pitchFamily="2" charset="-122"/>
              </a:rPr>
              <a:t>),</a:t>
            </a:r>
            <a:r>
              <a:rPr lang="zh-CN" altLang="en-US" b="1">
                <a:latin typeface="宋体" pitchFamily="2" charset="-122"/>
                <a:ea typeface="宋体" pitchFamily="2" charset="-122"/>
              </a:rPr>
              <a:t>问车门高度应如何确定</a:t>
            </a:r>
            <a:r>
              <a:rPr lang="en-US" altLang="zh-CN" b="1">
                <a:latin typeface="宋体" pitchFamily="2" charset="-122"/>
                <a:ea typeface="宋体" pitchFamily="2" charset="-122"/>
              </a:rPr>
              <a:t>?     </a:t>
            </a:r>
          </a:p>
        </p:txBody>
      </p:sp>
      <p:sp>
        <p:nvSpPr>
          <p:cNvPr id="1173515" name="Rectangle 11"/>
          <p:cNvSpPr>
            <a:spLocks noChangeArrowheads="1"/>
          </p:cNvSpPr>
          <p:nvPr/>
        </p:nvSpPr>
        <p:spPr bwMode="auto">
          <a:xfrm>
            <a:off x="2195513" y="3357563"/>
            <a:ext cx="5033962" cy="519112"/>
          </a:xfrm>
          <a:prstGeom prst="rect">
            <a:avLst/>
          </a:prstGeom>
          <a:noFill/>
          <a:ln w="9525">
            <a:noFill/>
            <a:miter lim="800000"/>
            <a:headEnd/>
            <a:tailEnd/>
          </a:ln>
          <a:effectLst/>
        </p:spPr>
        <p:txBody>
          <a:bodyPr wrap="none">
            <a:spAutoFit/>
          </a:bodyPr>
          <a:lstStyle/>
          <a:p>
            <a:pPr algn="ctr"/>
            <a:r>
              <a:rPr lang="zh-CN" altLang="en-US" b="1">
                <a:latin typeface="宋体" pitchFamily="2" charset="-122"/>
                <a:ea typeface="宋体" pitchFamily="2" charset="-122"/>
              </a:rPr>
              <a:t>设车门高度为</a:t>
            </a:r>
            <a:r>
              <a:rPr lang="en-US" altLang="zh-CN" b="1" i="1">
                <a:ea typeface="宋体" pitchFamily="2" charset="-122"/>
              </a:rPr>
              <a:t>h</a:t>
            </a:r>
            <a:r>
              <a:rPr lang="en-US" altLang="zh-CN" b="1">
                <a:ea typeface="宋体" pitchFamily="2" charset="-122"/>
              </a:rPr>
              <a:t> cm</a:t>
            </a:r>
            <a:r>
              <a:rPr lang="en-US" altLang="zh-CN" b="1">
                <a:latin typeface="宋体" pitchFamily="2" charset="-122"/>
                <a:ea typeface="宋体" pitchFamily="2" charset="-122"/>
              </a:rPr>
              <a:t>,</a:t>
            </a:r>
            <a:r>
              <a:rPr lang="zh-CN" altLang="en-US" b="1">
                <a:latin typeface="宋体" pitchFamily="2" charset="-122"/>
                <a:ea typeface="宋体" pitchFamily="2" charset="-122"/>
              </a:rPr>
              <a:t>按设计要求</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73513"/>
                                        </p:tgtEl>
                                        <p:attrNameLst>
                                          <p:attrName>style.visibility</p:attrName>
                                        </p:attrNameLst>
                                      </p:cBhvr>
                                      <p:to>
                                        <p:strVal val="visible"/>
                                      </p:to>
                                    </p:set>
                                    <p:animEffect transition="in" filter="barn(outVertical)">
                                      <p:cBhvr>
                                        <p:cTn id="7" dur="500"/>
                                        <p:tgtEl>
                                          <p:spTgt spid="11735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3508"/>
                                        </p:tgtEl>
                                        <p:attrNameLst>
                                          <p:attrName>style.visibility</p:attrName>
                                        </p:attrNameLst>
                                      </p:cBhvr>
                                      <p:to>
                                        <p:strVal val="visible"/>
                                      </p:to>
                                    </p:set>
                                    <p:animEffect transition="in" filter="wipe(left)">
                                      <p:cBhvr>
                                        <p:cTn id="12" dur="500"/>
                                        <p:tgtEl>
                                          <p:spTgt spid="11735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73515"/>
                                        </p:tgtEl>
                                        <p:attrNameLst>
                                          <p:attrName>style.visibility</p:attrName>
                                        </p:attrNameLst>
                                      </p:cBhvr>
                                      <p:to>
                                        <p:strVal val="visible"/>
                                      </p:to>
                                    </p:set>
                                    <p:animEffect transition="in" filter="wipe(left)">
                                      <p:cBhvr>
                                        <p:cTn id="17" dur="500"/>
                                        <p:tgtEl>
                                          <p:spTgt spid="11735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173509"/>
                                        </p:tgtEl>
                                        <p:attrNameLst>
                                          <p:attrName>style.visibility</p:attrName>
                                        </p:attrNameLst>
                                      </p:cBhvr>
                                      <p:to>
                                        <p:strVal val="visible"/>
                                      </p:to>
                                    </p:set>
                                    <p:animEffect transition="in" filter="wipe(right)">
                                      <p:cBhvr>
                                        <p:cTn id="22" dur="500"/>
                                        <p:tgtEl>
                                          <p:spTgt spid="11735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73510"/>
                                        </p:tgtEl>
                                        <p:attrNameLst>
                                          <p:attrName>style.visibility</p:attrName>
                                        </p:attrNameLst>
                                      </p:cBhvr>
                                      <p:to>
                                        <p:strVal val="visible"/>
                                      </p:to>
                                    </p:set>
                                    <p:animEffect transition="in" filter="wipe(left)">
                                      <p:cBhvr>
                                        <p:cTn id="27" dur="500"/>
                                        <p:tgtEl>
                                          <p:spTgt spid="11735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73511"/>
                                        </p:tgtEl>
                                        <p:attrNameLst>
                                          <p:attrName>style.visibility</p:attrName>
                                        </p:attrNameLst>
                                      </p:cBhvr>
                                      <p:to>
                                        <p:strVal val="visible"/>
                                      </p:to>
                                    </p:set>
                                    <p:animEffect transition="in" filter="wipe(left)">
                                      <p:cBhvr>
                                        <p:cTn id="32" dur="500"/>
                                        <p:tgtEl>
                                          <p:spTgt spid="1173511"/>
                                        </p:tgtEl>
                                      </p:cBhvr>
                                    </p:animEffect>
                                  </p:childTnLst>
                                </p:cTn>
                              </p:par>
                            </p:childTnLst>
                          </p:cTn>
                        </p:par>
                        <p:par>
                          <p:cTn id="33" fill="hold">
                            <p:stCondLst>
                              <p:cond delay="500"/>
                            </p:stCondLst>
                            <p:childTnLst>
                              <p:par>
                                <p:cTn id="34" presetID="16" presetClass="entr" presetSubtype="37" fill="hold" grpId="0" nodeType="afterEffect">
                                  <p:stCondLst>
                                    <p:cond delay="0"/>
                                  </p:stCondLst>
                                  <p:childTnLst>
                                    <p:set>
                                      <p:cBhvr>
                                        <p:cTn id="35" dur="1" fill="hold">
                                          <p:stCondLst>
                                            <p:cond delay="0"/>
                                          </p:stCondLst>
                                        </p:cTn>
                                        <p:tgtEl>
                                          <p:spTgt spid="1173514"/>
                                        </p:tgtEl>
                                        <p:attrNameLst>
                                          <p:attrName>style.visibility</p:attrName>
                                        </p:attrNameLst>
                                      </p:cBhvr>
                                      <p:to>
                                        <p:strVal val="visible"/>
                                      </p:to>
                                    </p:set>
                                    <p:animEffect transition="in" filter="barn(outVertical)">
                                      <p:cBhvr>
                                        <p:cTn id="36" dur="500"/>
                                        <p:tgtEl>
                                          <p:spTgt spid="1173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3508" grpId="0" autoUpdateAnimBg="0"/>
      <p:bldP spid="1173509" grpId="0"/>
      <p:bldP spid="1173510" grpId="0"/>
      <p:bldP spid="1173511" grpId="0" autoUpdateAnimBg="0"/>
      <p:bldP spid="1173513" grpId="0" autoUpdateAnimBg="0"/>
      <p:bldP spid="1173514" grpId="0" autoUpdateAnimBg="0"/>
      <p:bldP spid="1173515"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556" name="Rectangle 4"/>
          <p:cNvSpPr>
            <a:spLocks noChangeArrowheads="1"/>
          </p:cNvSpPr>
          <p:nvPr/>
        </p:nvSpPr>
        <p:spPr bwMode="auto">
          <a:xfrm>
            <a:off x="1620838" y="1576388"/>
            <a:ext cx="3478212" cy="519112"/>
          </a:xfrm>
          <a:prstGeom prst="rect">
            <a:avLst/>
          </a:prstGeom>
          <a:noFill/>
          <a:ln w="9525">
            <a:noFill/>
            <a:miter lim="800000"/>
            <a:headEnd/>
            <a:tailEnd/>
          </a:ln>
          <a:effectLst/>
        </p:spPr>
        <p:txBody>
          <a:bodyPr wrap="none">
            <a:spAutoFit/>
          </a:bodyPr>
          <a:lstStyle/>
          <a:p>
            <a:r>
              <a:rPr lang="zh-CN" altLang="en-US" b="1">
                <a:latin typeface="宋体" pitchFamily="2" charset="-122"/>
                <a:ea typeface="宋体" pitchFamily="2" charset="-122"/>
              </a:rPr>
              <a:t>因为 </a:t>
            </a:r>
            <a:r>
              <a:rPr lang="en-US" altLang="zh-CN" b="1" i="1">
                <a:ea typeface="宋体" pitchFamily="2" charset="-122"/>
              </a:rPr>
              <a:t>X</a:t>
            </a:r>
            <a:r>
              <a:rPr lang="zh-CN" altLang="en-US" b="1">
                <a:ea typeface="宋体" pitchFamily="2" charset="-122"/>
              </a:rPr>
              <a:t>～</a:t>
            </a:r>
            <a:r>
              <a:rPr lang="en-US" altLang="zh-CN" b="1" i="1">
                <a:ea typeface="宋体" pitchFamily="2" charset="-122"/>
              </a:rPr>
              <a:t>N</a:t>
            </a:r>
            <a:r>
              <a:rPr lang="en-US" altLang="zh-CN" b="1">
                <a:latin typeface="宋体" pitchFamily="2" charset="-122"/>
                <a:ea typeface="宋体" pitchFamily="2" charset="-122"/>
              </a:rPr>
              <a:t>(</a:t>
            </a:r>
            <a:r>
              <a:rPr lang="en-US" altLang="zh-CN" b="1">
                <a:ea typeface="宋体" pitchFamily="2" charset="-122"/>
              </a:rPr>
              <a:t>170</a:t>
            </a:r>
            <a:r>
              <a:rPr lang="en-US" altLang="zh-CN" b="1">
                <a:latin typeface="宋体" pitchFamily="2" charset="-122"/>
                <a:ea typeface="宋体" pitchFamily="2" charset="-122"/>
              </a:rPr>
              <a:t>,</a:t>
            </a:r>
            <a:r>
              <a:rPr lang="en-US" altLang="zh-CN" b="1">
                <a:ea typeface="宋体" pitchFamily="2" charset="-122"/>
              </a:rPr>
              <a:t>6</a:t>
            </a:r>
            <a:r>
              <a:rPr lang="en-US" altLang="zh-CN" b="1" baseline="30000">
                <a:ea typeface="宋体" pitchFamily="2" charset="-122"/>
              </a:rPr>
              <a:t>2</a:t>
            </a:r>
            <a:r>
              <a:rPr lang="en-US" altLang="zh-CN" b="1">
                <a:latin typeface="宋体" pitchFamily="2" charset="-122"/>
                <a:ea typeface="宋体" pitchFamily="2" charset="-122"/>
              </a:rPr>
              <a:t>),</a:t>
            </a:r>
          </a:p>
        </p:txBody>
      </p:sp>
      <p:sp>
        <p:nvSpPr>
          <p:cNvPr id="1175557" name="Rectangle 5"/>
          <p:cNvSpPr>
            <a:spLocks noChangeArrowheads="1"/>
          </p:cNvSpPr>
          <p:nvPr/>
        </p:nvSpPr>
        <p:spPr bwMode="auto">
          <a:xfrm>
            <a:off x="1023938" y="2576513"/>
            <a:ext cx="2154237" cy="519112"/>
          </a:xfrm>
          <a:prstGeom prst="rect">
            <a:avLst/>
          </a:prstGeom>
          <a:noFill/>
          <a:ln w="9525">
            <a:noFill/>
            <a:miter lim="800000"/>
            <a:headEnd/>
            <a:tailEnd/>
          </a:ln>
          <a:effectLst/>
        </p:spPr>
        <p:txBody>
          <a:bodyPr>
            <a:spAutoFit/>
          </a:bodyPr>
          <a:lstStyle/>
          <a:p>
            <a:r>
              <a:rPr lang="zh-CN" altLang="en-US" b="1">
                <a:latin typeface="宋体" pitchFamily="2" charset="-122"/>
                <a:ea typeface="宋体" pitchFamily="2" charset="-122"/>
              </a:rPr>
              <a:t>故 </a:t>
            </a:r>
            <a:r>
              <a:rPr lang="en-US" altLang="zh-CN" b="1" i="1">
                <a:ea typeface="宋体" pitchFamily="2" charset="-122"/>
              </a:rPr>
              <a:t>P</a:t>
            </a:r>
            <a:r>
              <a:rPr lang="en-US" altLang="zh-CN" b="1">
                <a:ea typeface="宋体" pitchFamily="2" charset="-122"/>
              </a:rPr>
              <a:t>(</a:t>
            </a:r>
            <a:r>
              <a:rPr lang="en-US" altLang="zh-CN" b="1" i="1">
                <a:ea typeface="宋体" pitchFamily="2" charset="-122"/>
              </a:rPr>
              <a:t>X</a:t>
            </a:r>
            <a:r>
              <a:rPr lang="en-US" altLang="zh-CN" b="1">
                <a:ea typeface="宋体" pitchFamily="2" charset="-122"/>
              </a:rPr>
              <a:t>&lt; </a:t>
            </a:r>
            <a:r>
              <a:rPr lang="en-US" altLang="zh-CN" b="1" i="1">
                <a:ea typeface="宋体" pitchFamily="2" charset="-122"/>
              </a:rPr>
              <a:t>h</a:t>
            </a:r>
            <a:r>
              <a:rPr lang="en-US" altLang="zh-CN" b="1">
                <a:ea typeface="宋体" pitchFamily="2" charset="-122"/>
              </a:rPr>
              <a:t>)=</a:t>
            </a:r>
          </a:p>
        </p:txBody>
      </p:sp>
      <p:grpSp>
        <p:nvGrpSpPr>
          <p:cNvPr id="1175558" name="Group 6"/>
          <p:cNvGrpSpPr>
            <a:grpSpLocks/>
          </p:cNvGrpSpPr>
          <p:nvPr/>
        </p:nvGrpSpPr>
        <p:grpSpPr bwMode="auto">
          <a:xfrm>
            <a:off x="952500" y="4308475"/>
            <a:ext cx="5867400" cy="533400"/>
            <a:chOff x="528" y="3744"/>
            <a:chExt cx="3696" cy="336"/>
          </a:xfrm>
        </p:grpSpPr>
        <p:graphicFrame>
          <p:nvGraphicFramePr>
            <p:cNvPr id="1175559" name="Object 7"/>
            <p:cNvGraphicFramePr>
              <a:graphicFrameLocks noChangeAspect="1"/>
            </p:cNvGraphicFramePr>
            <p:nvPr/>
          </p:nvGraphicFramePr>
          <p:xfrm>
            <a:off x="1422" y="3798"/>
            <a:ext cx="306" cy="282"/>
          </p:xfrm>
          <a:graphic>
            <a:graphicData uri="http://schemas.openxmlformats.org/presentationml/2006/ole">
              <p:oleObj spid="_x0000_s1175559" name="公式" r:id="rId4" imgW="164880" imgH="152280" progId="Equation.3">
                <p:embed/>
              </p:oleObj>
            </a:graphicData>
          </a:graphic>
        </p:graphicFrame>
        <p:sp>
          <p:nvSpPr>
            <p:cNvPr id="1175560" name="Text Box 8"/>
            <p:cNvSpPr txBox="1">
              <a:spLocks noChangeArrowheads="1"/>
            </p:cNvSpPr>
            <p:nvPr/>
          </p:nvSpPr>
          <p:spPr bwMode="auto">
            <a:xfrm>
              <a:off x="528" y="3744"/>
              <a:ext cx="3696" cy="327"/>
            </a:xfrm>
            <a:prstGeom prst="rect">
              <a:avLst/>
            </a:prstGeom>
            <a:noFill/>
            <a:ln w="9525">
              <a:noFill/>
              <a:miter lim="800000"/>
              <a:headEnd/>
              <a:tailEnd/>
            </a:ln>
            <a:effectLst/>
          </p:spPr>
          <p:txBody>
            <a:bodyPr>
              <a:spAutoFit/>
            </a:bodyPr>
            <a:lstStyle/>
            <a:p>
              <a:r>
                <a:rPr lang="zh-CN" altLang="en-US" b="1">
                  <a:latin typeface="宋体" pitchFamily="2" charset="-122"/>
                  <a:ea typeface="宋体" pitchFamily="2" charset="-122"/>
                </a:rPr>
                <a:t>查表得    </a:t>
              </a:r>
              <a:r>
                <a:rPr lang="en-US" altLang="zh-CN" b="1">
                  <a:latin typeface="宋体" pitchFamily="2" charset="-122"/>
                  <a:ea typeface="宋体" pitchFamily="2" charset="-122"/>
                </a:rPr>
                <a:t>(</a:t>
              </a:r>
              <a:r>
                <a:rPr lang="en-US" altLang="zh-CN" b="1">
                  <a:ea typeface="宋体" pitchFamily="2" charset="-122"/>
                </a:rPr>
                <a:t>2.33</a:t>
              </a:r>
              <a:r>
                <a:rPr lang="en-US" altLang="zh-CN" b="1">
                  <a:latin typeface="宋体" pitchFamily="2" charset="-122"/>
                  <a:ea typeface="宋体" pitchFamily="2" charset="-122"/>
                </a:rPr>
                <a:t>)=</a:t>
              </a:r>
              <a:r>
                <a:rPr lang="en-US" altLang="zh-CN" b="1">
                  <a:ea typeface="宋体" pitchFamily="2" charset="-122"/>
                </a:rPr>
                <a:t>0.9901&gt;0.99</a:t>
              </a:r>
            </a:p>
          </p:txBody>
        </p:sp>
      </p:grpSp>
      <p:grpSp>
        <p:nvGrpSpPr>
          <p:cNvPr id="1175561" name="Group 9"/>
          <p:cNvGrpSpPr>
            <a:grpSpLocks/>
          </p:cNvGrpSpPr>
          <p:nvPr/>
        </p:nvGrpSpPr>
        <p:grpSpPr bwMode="auto">
          <a:xfrm>
            <a:off x="879475" y="5005388"/>
            <a:ext cx="3673475" cy="989012"/>
            <a:chOff x="488" y="2160"/>
            <a:chExt cx="2314" cy="623"/>
          </a:xfrm>
        </p:grpSpPr>
        <p:graphicFrame>
          <p:nvGraphicFramePr>
            <p:cNvPr id="1175562" name="Object 10"/>
            <p:cNvGraphicFramePr>
              <a:graphicFrameLocks noChangeAspect="1"/>
            </p:cNvGraphicFramePr>
            <p:nvPr/>
          </p:nvGraphicFramePr>
          <p:xfrm>
            <a:off x="1119" y="2160"/>
            <a:ext cx="807" cy="623"/>
          </p:xfrm>
          <a:graphic>
            <a:graphicData uri="http://schemas.openxmlformats.org/presentationml/2006/ole">
              <p:oleObj spid="_x0000_s1175562" name="公式" r:id="rId5" imgW="507960" imgH="393480" progId="Equation.3">
                <p:embed/>
              </p:oleObj>
            </a:graphicData>
          </a:graphic>
        </p:graphicFrame>
        <p:sp>
          <p:nvSpPr>
            <p:cNvPr id="1175563" name="Rectangle 11"/>
            <p:cNvSpPr>
              <a:spLocks noChangeArrowheads="1"/>
            </p:cNvSpPr>
            <p:nvPr/>
          </p:nvSpPr>
          <p:spPr bwMode="auto">
            <a:xfrm>
              <a:off x="488" y="2286"/>
              <a:ext cx="2314" cy="327"/>
            </a:xfrm>
            <a:prstGeom prst="rect">
              <a:avLst/>
            </a:prstGeom>
            <a:noFill/>
            <a:ln w="9525">
              <a:noFill/>
              <a:miter lim="800000"/>
              <a:headEnd/>
              <a:tailEnd/>
            </a:ln>
            <a:effectLst/>
          </p:spPr>
          <p:txBody>
            <a:bodyPr wrap="none">
              <a:spAutoFit/>
            </a:bodyPr>
            <a:lstStyle/>
            <a:p>
              <a:r>
                <a:rPr lang="zh-CN" altLang="en-US" b="1">
                  <a:latin typeface="宋体" pitchFamily="2" charset="-122"/>
                  <a:ea typeface="宋体" pitchFamily="2" charset="-122"/>
                </a:rPr>
                <a:t>因而         </a:t>
              </a:r>
              <a:r>
                <a:rPr lang="en-US" altLang="zh-CN" b="1">
                  <a:latin typeface="宋体" pitchFamily="2" charset="-122"/>
                  <a:ea typeface="宋体" pitchFamily="2" charset="-122"/>
                </a:rPr>
                <a:t>= </a:t>
              </a:r>
              <a:r>
                <a:rPr lang="en-US" altLang="zh-CN" b="1">
                  <a:ea typeface="宋体" pitchFamily="2" charset="-122"/>
                </a:rPr>
                <a:t>2.33</a:t>
              </a:r>
              <a:r>
                <a:rPr lang="en-US" altLang="zh-CN" b="1">
                  <a:latin typeface="宋体" pitchFamily="2" charset="-122"/>
                  <a:ea typeface="宋体" pitchFamily="2" charset="-122"/>
                </a:rPr>
                <a:t>,</a:t>
              </a:r>
            </a:p>
          </p:txBody>
        </p:sp>
      </p:grpSp>
      <p:grpSp>
        <p:nvGrpSpPr>
          <p:cNvPr id="1175564" name="Group 12"/>
          <p:cNvGrpSpPr>
            <a:grpSpLocks/>
          </p:cNvGrpSpPr>
          <p:nvPr/>
        </p:nvGrpSpPr>
        <p:grpSpPr bwMode="auto">
          <a:xfrm>
            <a:off x="879475" y="6062663"/>
            <a:ext cx="4267200" cy="579437"/>
            <a:chOff x="432" y="3456"/>
            <a:chExt cx="2688" cy="365"/>
          </a:xfrm>
        </p:grpSpPr>
        <p:sp>
          <p:nvSpPr>
            <p:cNvPr id="1175565" name="Text Box 13"/>
            <p:cNvSpPr txBox="1">
              <a:spLocks noChangeArrowheads="1"/>
            </p:cNvSpPr>
            <p:nvPr/>
          </p:nvSpPr>
          <p:spPr bwMode="auto">
            <a:xfrm>
              <a:off x="432" y="3456"/>
              <a:ext cx="2688" cy="365"/>
            </a:xfrm>
            <a:prstGeom prst="rect">
              <a:avLst/>
            </a:prstGeom>
            <a:noFill/>
            <a:ln w="9525">
              <a:noFill/>
              <a:miter lim="800000"/>
              <a:headEnd/>
              <a:tailEnd/>
            </a:ln>
            <a:effectLst/>
          </p:spPr>
          <p:txBody>
            <a:bodyPr>
              <a:spAutoFit/>
            </a:bodyPr>
            <a:lstStyle/>
            <a:p>
              <a:pPr>
                <a:spcBef>
                  <a:spcPct val="50000"/>
                </a:spcBef>
              </a:pPr>
              <a:r>
                <a:rPr lang="zh-CN" altLang="en-US" b="1">
                  <a:ea typeface="宋体" pitchFamily="2" charset="-122"/>
                </a:rPr>
                <a:t>即</a:t>
              </a:r>
              <a:r>
                <a:rPr lang="zh-CN" altLang="en-US" sz="3200" b="1">
                  <a:ea typeface="宋体" pitchFamily="2" charset="-122"/>
                </a:rPr>
                <a:t>  </a:t>
              </a:r>
              <a:r>
                <a:rPr lang="en-US" altLang="zh-CN" sz="3200" b="1" i="1">
                  <a:ea typeface="宋体" pitchFamily="2" charset="-122"/>
                </a:rPr>
                <a:t>h</a:t>
              </a:r>
              <a:r>
                <a:rPr lang="en-US" altLang="zh-CN" sz="3200" b="1">
                  <a:ea typeface="宋体" pitchFamily="2" charset="-122"/>
                </a:rPr>
                <a:t>=170+13.98    184</a:t>
              </a:r>
              <a:endParaRPr lang="en-US" altLang="zh-CN" sz="2400">
                <a:ea typeface="宋体" pitchFamily="2" charset="-122"/>
              </a:endParaRPr>
            </a:p>
          </p:txBody>
        </p:sp>
        <p:graphicFrame>
          <p:nvGraphicFramePr>
            <p:cNvPr id="1175566" name="Object 14"/>
            <p:cNvGraphicFramePr>
              <a:graphicFrameLocks noChangeAspect="1"/>
            </p:cNvGraphicFramePr>
            <p:nvPr/>
          </p:nvGraphicFramePr>
          <p:xfrm>
            <a:off x="2304" y="3553"/>
            <a:ext cx="240" cy="239"/>
          </p:xfrm>
          <a:graphic>
            <a:graphicData uri="http://schemas.openxmlformats.org/presentationml/2006/ole">
              <p:oleObj spid="_x0000_s1175566" name="公式" r:id="rId6" imgW="126720" imgH="126720" progId="Equation.3">
                <p:embed/>
              </p:oleObj>
            </a:graphicData>
          </a:graphic>
        </p:graphicFrame>
      </p:grpSp>
      <p:sp>
        <p:nvSpPr>
          <p:cNvPr id="1175567" name="AutoShape 15"/>
          <p:cNvSpPr>
            <a:spLocks noChangeArrowheads="1"/>
          </p:cNvSpPr>
          <p:nvPr/>
        </p:nvSpPr>
        <p:spPr bwMode="auto">
          <a:xfrm>
            <a:off x="6084888" y="4437063"/>
            <a:ext cx="2819400" cy="2016125"/>
          </a:xfrm>
          <a:prstGeom prst="wedgeRectCallout">
            <a:avLst>
              <a:gd name="adj1" fmla="val -93074"/>
              <a:gd name="adj2" fmla="val 49606"/>
            </a:avLst>
          </a:prstGeom>
          <a:solidFill>
            <a:schemeClr val="accent1"/>
          </a:solidFill>
          <a:ln w="9525">
            <a:solidFill>
              <a:schemeClr val="tx1"/>
            </a:solidFill>
            <a:miter lim="800000"/>
            <a:headEnd/>
            <a:tailEnd/>
          </a:ln>
          <a:effectLst/>
        </p:spPr>
        <p:txBody>
          <a:bodyPr wrap="none" anchor="ctr"/>
          <a:lstStyle/>
          <a:p>
            <a:r>
              <a:rPr lang="zh-CN" altLang="en-US" b="1">
                <a:solidFill>
                  <a:srgbClr val="0000CC"/>
                </a:solidFill>
                <a:latin typeface="宋体" pitchFamily="2" charset="-122"/>
                <a:ea typeface="宋体" pitchFamily="2" charset="-122"/>
              </a:rPr>
              <a:t>设计车门高度为</a:t>
            </a:r>
          </a:p>
          <a:p>
            <a:r>
              <a:rPr lang="en-US" altLang="zh-CN" b="1">
                <a:solidFill>
                  <a:srgbClr val="0000CC"/>
                </a:solidFill>
                <a:ea typeface="宋体" pitchFamily="2" charset="-122"/>
              </a:rPr>
              <a:t>184</a:t>
            </a:r>
            <a:r>
              <a:rPr lang="zh-CN" altLang="en-US" b="1">
                <a:solidFill>
                  <a:srgbClr val="0000CC"/>
                </a:solidFill>
                <a:latin typeface="宋体" pitchFamily="2" charset="-122"/>
                <a:ea typeface="宋体" pitchFamily="2" charset="-122"/>
              </a:rPr>
              <a:t>厘米时，可使</a:t>
            </a:r>
          </a:p>
          <a:p>
            <a:r>
              <a:rPr lang="zh-CN" altLang="en-US" b="1">
                <a:solidFill>
                  <a:srgbClr val="0000CC"/>
                </a:solidFill>
                <a:latin typeface="宋体" pitchFamily="2" charset="-122"/>
                <a:ea typeface="宋体" pitchFamily="2" charset="-122"/>
              </a:rPr>
              <a:t>男子与车门碰头</a:t>
            </a:r>
          </a:p>
          <a:p>
            <a:r>
              <a:rPr lang="zh-CN" altLang="en-US" b="1">
                <a:solidFill>
                  <a:srgbClr val="0000CC"/>
                </a:solidFill>
                <a:latin typeface="宋体" pitchFamily="2" charset="-122"/>
                <a:ea typeface="宋体" pitchFamily="2" charset="-122"/>
              </a:rPr>
              <a:t>机会不超过</a:t>
            </a:r>
            <a:r>
              <a:rPr lang="en-US" altLang="zh-CN" b="1">
                <a:solidFill>
                  <a:srgbClr val="0000CC"/>
                </a:solidFill>
                <a:ea typeface="宋体" pitchFamily="2" charset="-122"/>
              </a:rPr>
              <a:t>0.01</a:t>
            </a:r>
            <a:r>
              <a:rPr lang="en-US" altLang="zh-CN" b="1">
                <a:solidFill>
                  <a:srgbClr val="0000CC"/>
                </a:solidFill>
                <a:latin typeface="宋体" pitchFamily="2" charset="-122"/>
                <a:ea typeface="宋体" pitchFamily="2" charset="-122"/>
              </a:rPr>
              <a:t>.</a:t>
            </a:r>
            <a:endParaRPr lang="en-US" altLang="zh-CN" sz="2400">
              <a:solidFill>
                <a:srgbClr val="0000CC"/>
              </a:solidFill>
              <a:ea typeface="宋体" pitchFamily="2" charset="-122"/>
            </a:endParaRPr>
          </a:p>
        </p:txBody>
      </p:sp>
      <p:grpSp>
        <p:nvGrpSpPr>
          <p:cNvPr id="1175568" name="Group 16"/>
          <p:cNvGrpSpPr>
            <a:grpSpLocks/>
          </p:cNvGrpSpPr>
          <p:nvPr/>
        </p:nvGrpSpPr>
        <p:grpSpPr bwMode="auto">
          <a:xfrm>
            <a:off x="1322388" y="690563"/>
            <a:ext cx="6858000" cy="609600"/>
            <a:chOff x="576" y="192"/>
            <a:chExt cx="4320" cy="384"/>
          </a:xfrm>
        </p:grpSpPr>
        <p:sp>
          <p:nvSpPr>
            <p:cNvPr id="1175569" name="Rectangle 17"/>
            <p:cNvSpPr>
              <a:spLocks noChangeArrowheads="1"/>
            </p:cNvSpPr>
            <p:nvPr/>
          </p:nvSpPr>
          <p:spPr bwMode="auto">
            <a:xfrm>
              <a:off x="1418" y="211"/>
              <a:ext cx="1797" cy="365"/>
            </a:xfrm>
            <a:prstGeom prst="rect">
              <a:avLst/>
            </a:prstGeom>
            <a:noFill/>
            <a:ln w="9525">
              <a:noFill/>
              <a:miter lim="800000"/>
              <a:headEnd/>
              <a:tailEnd/>
            </a:ln>
            <a:effectLst/>
          </p:spPr>
          <p:txBody>
            <a:bodyPr wrap="none">
              <a:spAutoFit/>
            </a:bodyPr>
            <a:lstStyle/>
            <a:p>
              <a:r>
                <a:rPr lang="en-US" altLang="zh-CN" sz="3200" b="1">
                  <a:solidFill>
                    <a:schemeClr val="accent2"/>
                  </a:solidFill>
                  <a:ea typeface="宋体" pitchFamily="2" charset="-122"/>
                </a:rPr>
                <a:t>P(</a:t>
              </a:r>
              <a:r>
                <a:rPr lang="en-US" altLang="zh-CN" sz="3200" b="1" i="1">
                  <a:solidFill>
                    <a:schemeClr val="accent2"/>
                  </a:solidFill>
                  <a:ea typeface="宋体" pitchFamily="2" charset="-122"/>
                </a:rPr>
                <a:t>X</a:t>
              </a:r>
              <a:r>
                <a:rPr lang="en-US" altLang="zh-CN" sz="3200" b="1">
                  <a:solidFill>
                    <a:schemeClr val="accent2"/>
                  </a:solidFill>
                  <a:ea typeface="宋体" pitchFamily="2" charset="-122"/>
                </a:rPr>
                <a:t>&lt; </a:t>
              </a:r>
              <a:r>
                <a:rPr lang="en-US" altLang="zh-CN" sz="3200" b="1" i="1">
                  <a:solidFill>
                    <a:schemeClr val="accent2"/>
                  </a:solidFill>
                  <a:ea typeface="宋体" pitchFamily="2" charset="-122"/>
                </a:rPr>
                <a:t>h</a:t>
              </a:r>
              <a:r>
                <a:rPr lang="en-US" altLang="zh-CN" sz="3200" b="1">
                  <a:solidFill>
                    <a:schemeClr val="accent2"/>
                  </a:solidFill>
                  <a:ea typeface="宋体" pitchFamily="2" charset="-122"/>
                </a:rPr>
                <a:t> )     0.99</a:t>
              </a:r>
              <a:endParaRPr lang="en-US" altLang="zh-CN" sz="3200" b="1">
                <a:solidFill>
                  <a:schemeClr val="accent2"/>
                </a:solidFill>
                <a:latin typeface="宋体" pitchFamily="2" charset="-122"/>
                <a:ea typeface="宋体" pitchFamily="2" charset="-122"/>
              </a:endParaRPr>
            </a:p>
          </p:txBody>
        </p:sp>
        <p:graphicFrame>
          <p:nvGraphicFramePr>
            <p:cNvPr id="1175570" name="Object 18"/>
            <p:cNvGraphicFramePr>
              <a:graphicFrameLocks noChangeAspect="1"/>
            </p:cNvGraphicFramePr>
            <p:nvPr/>
          </p:nvGraphicFramePr>
          <p:xfrm>
            <a:off x="2414" y="281"/>
            <a:ext cx="274" cy="247"/>
          </p:xfrm>
          <a:graphic>
            <a:graphicData uri="http://schemas.openxmlformats.org/presentationml/2006/ole">
              <p:oleObj spid="_x0000_s1175570" name="公式" r:id="rId7" imgW="126720" imgH="152280" progId="Equation.3">
                <p:embed/>
              </p:oleObj>
            </a:graphicData>
          </a:graphic>
        </p:graphicFrame>
        <p:sp>
          <p:nvSpPr>
            <p:cNvPr id="1175571" name="Rectangle 19"/>
            <p:cNvSpPr>
              <a:spLocks noChangeArrowheads="1"/>
            </p:cNvSpPr>
            <p:nvPr/>
          </p:nvSpPr>
          <p:spPr bwMode="auto">
            <a:xfrm>
              <a:off x="576" y="192"/>
              <a:ext cx="887" cy="365"/>
            </a:xfrm>
            <a:prstGeom prst="rect">
              <a:avLst/>
            </a:prstGeom>
            <a:noFill/>
            <a:ln w="9525">
              <a:noFill/>
              <a:miter lim="800000"/>
              <a:headEnd/>
              <a:tailEnd/>
            </a:ln>
            <a:effectLst/>
          </p:spPr>
          <p:txBody>
            <a:bodyPr wrap="none">
              <a:spAutoFit/>
            </a:bodyPr>
            <a:lstStyle/>
            <a:p>
              <a:r>
                <a:rPr lang="zh-CN" altLang="en-US" sz="3200" b="1">
                  <a:latin typeface="宋体" pitchFamily="2" charset="-122"/>
                  <a:ea typeface="宋体" pitchFamily="2" charset="-122"/>
                </a:rPr>
                <a:t>求满足</a:t>
              </a:r>
            </a:p>
          </p:txBody>
        </p:sp>
        <p:sp>
          <p:nvSpPr>
            <p:cNvPr id="1175572" name="Rectangle 20"/>
            <p:cNvSpPr>
              <a:spLocks noChangeArrowheads="1"/>
            </p:cNvSpPr>
            <p:nvPr/>
          </p:nvSpPr>
          <p:spPr bwMode="auto">
            <a:xfrm>
              <a:off x="3160" y="211"/>
              <a:ext cx="1736" cy="365"/>
            </a:xfrm>
            <a:prstGeom prst="rect">
              <a:avLst/>
            </a:prstGeom>
            <a:noFill/>
            <a:ln w="9525">
              <a:noFill/>
              <a:miter lim="800000"/>
              <a:headEnd/>
              <a:tailEnd/>
            </a:ln>
            <a:effectLst/>
          </p:spPr>
          <p:txBody>
            <a:bodyPr>
              <a:spAutoFit/>
            </a:bodyPr>
            <a:lstStyle/>
            <a:p>
              <a:r>
                <a:rPr lang="zh-CN" altLang="en-US" sz="3200" b="1">
                  <a:latin typeface="宋体" pitchFamily="2" charset="-122"/>
                  <a:ea typeface="宋体" pitchFamily="2" charset="-122"/>
                </a:rPr>
                <a:t>的最小的 </a:t>
              </a:r>
              <a:r>
                <a:rPr lang="en-US" altLang="zh-CN" sz="3200" b="1" i="1">
                  <a:ea typeface="宋体" pitchFamily="2" charset="-122"/>
                </a:rPr>
                <a:t>h .</a:t>
              </a:r>
              <a:endParaRPr lang="en-US" altLang="zh-CN" sz="3200" b="1">
                <a:latin typeface="宋体" pitchFamily="2" charset="-122"/>
                <a:ea typeface="宋体" pitchFamily="2" charset="-122"/>
              </a:endParaRPr>
            </a:p>
          </p:txBody>
        </p:sp>
      </p:grpSp>
      <p:grpSp>
        <p:nvGrpSpPr>
          <p:cNvPr id="1175574" name="Group 22"/>
          <p:cNvGrpSpPr>
            <a:grpSpLocks/>
          </p:cNvGrpSpPr>
          <p:nvPr/>
        </p:nvGrpSpPr>
        <p:grpSpPr bwMode="auto">
          <a:xfrm>
            <a:off x="5056188" y="1458913"/>
            <a:ext cx="3887787" cy="908050"/>
            <a:chOff x="2699" y="709"/>
            <a:chExt cx="2449" cy="572"/>
          </a:xfrm>
        </p:grpSpPr>
        <p:graphicFrame>
          <p:nvGraphicFramePr>
            <p:cNvPr id="1175575" name="Object 23"/>
            <p:cNvGraphicFramePr>
              <a:graphicFrameLocks noChangeAspect="1"/>
            </p:cNvGraphicFramePr>
            <p:nvPr/>
          </p:nvGraphicFramePr>
          <p:xfrm>
            <a:off x="3334" y="709"/>
            <a:ext cx="1653" cy="572"/>
          </p:xfrm>
          <a:graphic>
            <a:graphicData uri="http://schemas.openxmlformats.org/presentationml/2006/ole">
              <p:oleObj spid="_x0000_s1175575" name="公式" r:id="rId8" imgW="1130040" imgH="393480" progId="Equation.3">
                <p:embed/>
              </p:oleObj>
            </a:graphicData>
          </a:graphic>
        </p:graphicFrame>
        <p:sp>
          <p:nvSpPr>
            <p:cNvPr id="1175576" name="Rectangle 24"/>
            <p:cNvSpPr>
              <a:spLocks noChangeArrowheads="1"/>
            </p:cNvSpPr>
            <p:nvPr/>
          </p:nvSpPr>
          <p:spPr bwMode="auto">
            <a:xfrm>
              <a:off x="2699" y="754"/>
              <a:ext cx="2449" cy="327"/>
            </a:xfrm>
            <a:prstGeom prst="rect">
              <a:avLst/>
            </a:prstGeom>
            <a:noFill/>
            <a:ln w="9525">
              <a:noFill/>
              <a:miter lim="800000"/>
              <a:headEnd/>
              <a:tailEnd/>
            </a:ln>
            <a:effectLst/>
          </p:spPr>
          <p:txBody>
            <a:bodyPr>
              <a:spAutoFit/>
            </a:bodyPr>
            <a:lstStyle/>
            <a:p>
              <a:r>
                <a:rPr lang="zh-CN" altLang="en-US" b="1">
                  <a:latin typeface="宋体" pitchFamily="2" charset="-122"/>
                  <a:ea typeface="宋体" pitchFamily="2" charset="-122"/>
                </a:rPr>
                <a:t>所以                </a:t>
              </a:r>
              <a:r>
                <a:rPr lang="en-US" altLang="zh-CN" b="1">
                  <a:latin typeface="宋体" pitchFamily="2" charset="-122"/>
                  <a:ea typeface="宋体" pitchFamily="2" charset="-122"/>
                </a:rPr>
                <a:t>.</a:t>
              </a:r>
            </a:p>
          </p:txBody>
        </p:sp>
      </p:grpSp>
      <p:graphicFrame>
        <p:nvGraphicFramePr>
          <p:cNvPr id="1175577" name="Object 25"/>
          <p:cNvGraphicFramePr>
            <a:graphicFrameLocks noChangeAspect="1"/>
          </p:cNvGraphicFramePr>
          <p:nvPr/>
        </p:nvGraphicFramePr>
        <p:xfrm>
          <a:off x="2968625" y="2387600"/>
          <a:ext cx="3365500" cy="952500"/>
        </p:xfrm>
        <a:graphic>
          <a:graphicData uri="http://schemas.openxmlformats.org/presentationml/2006/ole">
            <p:oleObj spid="_x0000_s1175577" name="Equation" r:id="rId9" imgW="3365280" imgH="952200" progId="">
              <p:embed/>
            </p:oleObj>
          </a:graphicData>
        </a:graphic>
      </p:graphicFrame>
      <p:graphicFrame>
        <p:nvGraphicFramePr>
          <p:cNvPr id="1175578" name="Object 26"/>
          <p:cNvGraphicFramePr>
            <a:graphicFrameLocks noChangeAspect="1"/>
          </p:cNvGraphicFramePr>
          <p:nvPr/>
        </p:nvGraphicFramePr>
        <p:xfrm>
          <a:off x="2816225" y="3386138"/>
          <a:ext cx="2095500" cy="952500"/>
        </p:xfrm>
        <a:graphic>
          <a:graphicData uri="http://schemas.openxmlformats.org/presentationml/2006/ole">
            <p:oleObj spid="_x0000_s1175578" name="Equation" r:id="rId10" imgW="2095200" imgH="9522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5556"/>
                                        </p:tgtEl>
                                        <p:attrNameLst>
                                          <p:attrName>style.visibility</p:attrName>
                                        </p:attrNameLst>
                                      </p:cBhvr>
                                      <p:to>
                                        <p:strVal val="visible"/>
                                      </p:to>
                                    </p:set>
                                    <p:anim calcmode="lin" valueType="num">
                                      <p:cBhvr additive="base">
                                        <p:cTn id="7" dur="500" fill="hold"/>
                                        <p:tgtEl>
                                          <p:spTgt spid="1175556"/>
                                        </p:tgtEl>
                                        <p:attrNameLst>
                                          <p:attrName>ppt_x</p:attrName>
                                        </p:attrNameLst>
                                      </p:cBhvr>
                                      <p:tavLst>
                                        <p:tav tm="0">
                                          <p:val>
                                            <p:strVal val="0-#ppt_w/2"/>
                                          </p:val>
                                        </p:tav>
                                        <p:tav tm="100000">
                                          <p:val>
                                            <p:strVal val="#ppt_x"/>
                                          </p:val>
                                        </p:tav>
                                      </p:tavLst>
                                    </p:anim>
                                    <p:anim calcmode="lin" valueType="num">
                                      <p:cBhvr additive="base">
                                        <p:cTn id="8" dur="500" fill="hold"/>
                                        <p:tgtEl>
                                          <p:spTgt spid="11755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175574"/>
                                        </p:tgtEl>
                                        <p:attrNameLst>
                                          <p:attrName>style.visibility</p:attrName>
                                        </p:attrNameLst>
                                      </p:cBhvr>
                                      <p:to>
                                        <p:strVal val="visible"/>
                                      </p:to>
                                    </p:set>
                                    <p:animEffect transition="in" filter="wipe(left)">
                                      <p:cBhvr>
                                        <p:cTn id="13" dur="500"/>
                                        <p:tgtEl>
                                          <p:spTgt spid="117557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75557"/>
                                        </p:tgtEl>
                                        <p:attrNameLst>
                                          <p:attrName>style.visibility</p:attrName>
                                        </p:attrNameLst>
                                      </p:cBhvr>
                                      <p:to>
                                        <p:strVal val="visible"/>
                                      </p:to>
                                    </p:set>
                                    <p:animEffect transition="in" filter="wipe(left)">
                                      <p:cBhvr>
                                        <p:cTn id="18" dur="500"/>
                                        <p:tgtEl>
                                          <p:spTgt spid="1175557"/>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175577"/>
                                        </p:tgtEl>
                                        <p:attrNameLst>
                                          <p:attrName>style.visibility</p:attrName>
                                        </p:attrNameLst>
                                      </p:cBhvr>
                                      <p:to>
                                        <p:strVal val="visible"/>
                                      </p:to>
                                    </p:set>
                                    <p:animEffect transition="in" filter="wipe(left)">
                                      <p:cBhvr>
                                        <p:cTn id="22" dur="500"/>
                                        <p:tgtEl>
                                          <p:spTgt spid="11755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75578"/>
                                        </p:tgtEl>
                                        <p:attrNameLst>
                                          <p:attrName>style.visibility</p:attrName>
                                        </p:attrNameLst>
                                      </p:cBhvr>
                                      <p:to>
                                        <p:strVal val="visible"/>
                                      </p:to>
                                    </p:set>
                                    <p:animEffect transition="in" filter="wipe(left)">
                                      <p:cBhvr>
                                        <p:cTn id="27" dur="500"/>
                                        <p:tgtEl>
                                          <p:spTgt spid="117557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117555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75561"/>
                                        </p:tgtEl>
                                        <p:attrNameLst>
                                          <p:attrName>style.visibility</p:attrName>
                                        </p:attrNameLst>
                                      </p:cBhvr>
                                      <p:to>
                                        <p:strVal val="visible"/>
                                      </p:to>
                                    </p:set>
                                    <p:animEffect transition="in" filter="wipe(left)">
                                      <p:cBhvr>
                                        <p:cTn id="36" dur="500"/>
                                        <p:tgtEl>
                                          <p:spTgt spid="1175561"/>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75564"/>
                                        </p:tgtEl>
                                        <p:attrNameLst>
                                          <p:attrName>style.visibility</p:attrName>
                                        </p:attrNameLst>
                                      </p:cBhvr>
                                      <p:to>
                                        <p:strVal val="visible"/>
                                      </p:to>
                                    </p:set>
                                    <p:anim calcmode="lin" valueType="num">
                                      <p:cBhvr additive="base">
                                        <p:cTn id="41" dur="500" fill="hold"/>
                                        <p:tgtEl>
                                          <p:spTgt spid="1175564"/>
                                        </p:tgtEl>
                                        <p:attrNameLst>
                                          <p:attrName>ppt_x</p:attrName>
                                        </p:attrNameLst>
                                      </p:cBhvr>
                                      <p:tavLst>
                                        <p:tav tm="0">
                                          <p:val>
                                            <p:strVal val="#ppt_x"/>
                                          </p:val>
                                        </p:tav>
                                        <p:tav tm="100000">
                                          <p:val>
                                            <p:strVal val="#ppt_x"/>
                                          </p:val>
                                        </p:tav>
                                      </p:tavLst>
                                    </p:anim>
                                    <p:anim calcmode="lin" valueType="num">
                                      <p:cBhvr additive="base">
                                        <p:cTn id="42" dur="500" fill="hold"/>
                                        <p:tgtEl>
                                          <p:spTgt spid="1175564"/>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 presetClass="entr" presetSubtype="2" fill="hold" grpId="0" nodeType="afterEffect">
                                  <p:stCondLst>
                                    <p:cond delay="0"/>
                                  </p:stCondLst>
                                  <p:childTnLst>
                                    <p:set>
                                      <p:cBhvr>
                                        <p:cTn id="45" dur="1" fill="hold">
                                          <p:stCondLst>
                                            <p:cond delay="0"/>
                                          </p:stCondLst>
                                        </p:cTn>
                                        <p:tgtEl>
                                          <p:spTgt spid="1175567"/>
                                        </p:tgtEl>
                                        <p:attrNameLst>
                                          <p:attrName>style.visibility</p:attrName>
                                        </p:attrNameLst>
                                      </p:cBhvr>
                                      <p:to>
                                        <p:strVal val="visible"/>
                                      </p:to>
                                    </p:set>
                                    <p:anim calcmode="lin" valueType="num">
                                      <p:cBhvr additive="base">
                                        <p:cTn id="46" dur="500" fill="hold"/>
                                        <p:tgtEl>
                                          <p:spTgt spid="1175567"/>
                                        </p:tgtEl>
                                        <p:attrNameLst>
                                          <p:attrName>ppt_x</p:attrName>
                                        </p:attrNameLst>
                                      </p:cBhvr>
                                      <p:tavLst>
                                        <p:tav tm="0">
                                          <p:val>
                                            <p:strVal val="1+#ppt_w/2"/>
                                          </p:val>
                                        </p:tav>
                                        <p:tav tm="100000">
                                          <p:val>
                                            <p:strVal val="#ppt_x"/>
                                          </p:val>
                                        </p:tav>
                                      </p:tavLst>
                                    </p:anim>
                                    <p:anim calcmode="lin" valueType="num">
                                      <p:cBhvr additive="base">
                                        <p:cTn id="47" dur="500" fill="hold"/>
                                        <p:tgtEl>
                                          <p:spTgt spid="11755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5556" grpId="0" autoUpdateAnimBg="0"/>
      <p:bldP spid="1175557" grpId="0"/>
      <p:bldP spid="1175567" grpId="0" animBg="1"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4" name="Rectangle 4"/>
          <p:cNvSpPr>
            <a:spLocks noChangeArrowheads="1"/>
          </p:cNvSpPr>
          <p:nvPr/>
        </p:nvSpPr>
        <p:spPr bwMode="auto">
          <a:xfrm>
            <a:off x="1331913" y="1052513"/>
            <a:ext cx="1958975" cy="454025"/>
          </a:xfrm>
          <a:prstGeom prst="rect">
            <a:avLst/>
          </a:prstGeom>
          <a:noFill/>
          <a:ln w="9525">
            <a:noFill/>
            <a:miter lim="800000"/>
            <a:headEnd/>
            <a:tailEnd/>
          </a:ln>
          <a:effectLst/>
        </p:spPr>
        <p:txBody>
          <a:bodyPr lIns="71676" tIns="35838" rIns="71676" bIns="35838">
            <a:spAutoFit/>
          </a:bodyPr>
          <a:lstStyle/>
          <a:p>
            <a:pPr defTabSz="717550"/>
            <a:r>
              <a:rPr lang="zh-CN" altLang="en-US" sz="2500" b="1">
                <a:solidFill>
                  <a:srgbClr val="FF0000"/>
                </a:solidFill>
                <a:ea typeface="黑体" pitchFamily="49" charset="-122"/>
              </a:rPr>
              <a:t>重要公式</a:t>
            </a:r>
          </a:p>
        </p:txBody>
      </p:sp>
      <p:graphicFrame>
        <p:nvGraphicFramePr>
          <p:cNvPr id="1177605" name="Object 5"/>
          <p:cNvGraphicFramePr>
            <a:graphicFrameLocks noChangeAspect="1"/>
          </p:cNvGraphicFramePr>
          <p:nvPr/>
        </p:nvGraphicFramePr>
        <p:xfrm>
          <a:off x="1373188" y="2130425"/>
          <a:ext cx="3438525" cy="309563"/>
        </p:xfrm>
        <a:graphic>
          <a:graphicData uri="http://schemas.openxmlformats.org/presentationml/2006/ole">
            <p:oleObj spid="_x0000_s1177605" name="公式" r:id="rId4" imgW="4711680" imgH="393480" progId="Equation.3">
              <p:embed/>
            </p:oleObj>
          </a:graphicData>
        </a:graphic>
      </p:graphicFrame>
      <p:graphicFrame>
        <p:nvGraphicFramePr>
          <p:cNvPr id="1177606" name="Object 6"/>
          <p:cNvGraphicFramePr>
            <a:graphicFrameLocks noChangeAspect="1"/>
          </p:cNvGraphicFramePr>
          <p:nvPr/>
        </p:nvGraphicFramePr>
        <p:xfrm>
          <a:off x="1373188" y="2638425"/>
          <a:ext cx="2490787" cy="307975"/>
        </p:xfrm>
        <a:graphic>
          <a:graphicData uri="http://schemas.openxmlformats.org/presentationml/2006/ole">
            <p:oleObj spid="_x0000_s1177606" name="公式" r:id="rId5" imgW="3606480" imgH="393480" progId="Equation.3">
              <p:embed/>
            </p:oleObj>
          </a:graphicData>
        </a:graphic>
      </p:graphicFrame>
      <p:sp>
        <p:nvSpPr>
          <p:cNvPr id="1177607" name="Text Box 7"/>
          <p:cNvSpPr txBox="1">
            <a:spLocks noChangeArrowheads="1"/>
          </p:cNvSpPr>
          <p:nvPr/>
        </p:nvSpPr>
        <p:spPr bwMode="auto">
          <a:xfrm>
            <a:off x="1025525" y="2922588"/>
            <a:ext cx="5600700" cy="457200"/>
          </a:xfrm>
          <a:prstGeom prst="rect">
            <a:avLst/>
          </a:prstGeom>
          <a:noFill/>
          <a:ln w="9525" algn="ctr">
            <a:noFill/>
            <a:miter lim="800000"/>
            <a:headEnd/>
            <a:tailEnd/>
          </a:ln>
          <a:effectLst/>
        </p:spPr>
        <p:txBody>
          <a:bodyPr lIns="91432" tIns="45716" rIns="91432" bIns="45716">
            <a:spAutoFit/>
          </a:bodyPr>
          <a:lstStyle/>
          <a:p>
            <a:pPr algn="ctr" defTabSz="717550">
              <a:spcBef>
                <a:spcPct val="50000"/>
              </a:spcBef>
            </a:pPr>
            <a:r>
              <a:rPr lang="en-US" altLang="zh-CN" sz="2200" b="1">
                <a:solidFill>
                  <a:srgbClr val="DA0A23"/>
                </a:solidFill>
                <a:ea typeface="宋体" pitchFamily="2" charset="-122"/>
              </a:rPr>
              <a:t>(3)</a:t>
            </a:r>
            <a:r>
              <a:rPr lang="zh-CN" altLang="en-US" sz="2200" b="1">
                <a:solidFill>
                  <a:srgbClr val="DA0A23"/>
                </a:solidFill>
                <a:ea typeface="宋体" pitchFamily="2" charset="-122"/>
              </a:rPr>
              <a:t>设 </a:t>
            </a:r>
            <a:r>
              <a:rPr lang="en-US" altLang="zh-CN" sz="2200" b="1" i="1">
                <a:solidFill>
                  <a:srgbClr val="DA0A23"/>
                </a:solidFill>
                <a:ea typeface="宋体" pitchFamily="2" charset="-122"/>
              </a:rPr>
              <a:t>X </a:t>
            </a:r>
            <a:r>
              <a:rPr lang="zh-CN" altLang="en-US" sz="2200" b="1">
                <a:solidFill>
                  <a:srgbClr val="DA0A23"/>
                </a:solidFill>
                <a:ea typeface="宋体" pitchFamily="2" charset="-122"/>
              </a:rPr>
              <a:t>是离散型随机变量，其分布律为</a:t>
            </a:r>
            <a:r>
              <a:rPr lang="zh-CN" altLang="en-US" sz="2400" b="1">
                <a:solidFill>
                  <a:srgbClr val="000000"/>
                </a:solidFill>
                <a:ea typeface="宋体" pitchFamily="2" charset="-122"/>
              </a:rPr>
              <a:t> </a:t>
            </a:r>
          </a:p>
        </p:txBody>
      </p:sp>
      <p:graphicFrame>
        <p:nvGraphicFramePr>
          <p:cNvPr id="1177608" name="Object 8"/>
          <p:cNvGraphicFramePr>
            <a:graphicFrameLocks noChangeAspect="1"/>
          </p:cNvGraphicFramePr>
          <p:nvPr/>
        </p:nvGraphicFramePr>
        <p:xfrm>
          <a:off x="1692275" y="3500438"/>
          <a:ext cx="2873375" cy="388937"/>
        </p:xfrm>
        <a:graphic>
          <a:graphicData uri="http://schemas.openxmlformats.org/presentationml/2006/ole">
            <p:oleObj spid="_x0000_s1177608" name="公式" r:id="rId6" imgW="1688760" imgH="228600" progId="Equation.3">
              <p:embed/>
            </p:oleObj>
          </a:graphicData>
        </a:graphic>
      </p:graphicFrame>
      <p:graphicFrame>
        <p:nvGraphicFramePr>
          <p:cNvPr id="1177609" name="Object 9"/>
          <p:cNvGraphicFramePr>
            <a:graphicFrameLocks noChangeAspect="1"/>
          </p:cNvGraphicFramePr>
          <p:nvPr/>
        </p:nvGraphicFramePr>
        <p:xfrm>
          <a:off x="1743075" y="4022725"/>
          <a:ext cx="2406650" cy="388938"/>
        </p:xfrm>
        <a:graphic>
          <a:graphicData uri="http://schemas.openxmlformats.org/presentationml/2006/ole">
            <p:oleObj spid="_x0000_s1177609" name="公式" r:id="rId7" imgW="1409400" imgH="228600" progId="Equation.3">
              <p:embed/>
            </p:oleObj>
          </a:graphicData>
        </a:graphic>
      </p:graphicFrame>
      <p:sp>
        <p:nvSpPr>
          <p:cNvPr id="1177610" name="Text Box 10"/>
          <p:cNvSpPr txBox="1">
            <a:spLocks noChangeArrowheads="1"/>
          </p:cNvSpPr>
          <p:nvPr/>
        </p:nvSpPr>
        <p:spPr bwMode="auto">
          <a:xfrm>
            <a:off x="4860925" y="3427413"/>
            <a:ext cx="504825" cy="457200"/>
          </a:xfrm>
          <a:prstGeom prst="rect">
            <a:avLst/>
          </a:prstGeom>
          <a:noFill/>
          <a:ln w="9525" algn="ctr">
            <a:noFill/>
            <a:miter lim="800000"/>
            <a:headEnd/>
            <a:tailEnd/>
          </a:ln>
          <a:effectLst/>
        </p:spPr>
        <p:txBody>
          <a:bodyPr lIns="91432" tIns="45716" rIns="91432" bIns="45716">
            <a:spAutoFit/>
          </a:bodyPr>
          <a:lstStyle/>
          <a:p>
            <a:pPr algn="ctr" defTabSz="717550">
              <a:spcBef>
                <a:spcPct val="50000"/>
              </a:spcBef>
            </a:pPr>
            <a:r>
              <a:rPr lang="zh-CN" altLang="en-US" sz="2400" b="1">
                <a:solidFill>
                  <a:srgbClr val="DA0A23"/>
                </a:solidFill>
                <a:ea typeface="宋体" pitchFamily="2" charset="-122"/>
              </a:rPr>
              <a:t>则</a:t>
            </a:r>
          </a:p>
        </p:txBody>
      </p:sp>
      <p:graphicFrame>
        <p:nvGraphicFramePr>
          <p:cNvPr id="1177611" name="Object 11"/>
          <p:cNvGraphicFramePr>
            <a:graphicFrameLocks noChangeAspect="1"/>
          </p:cNvGraphicFramePr>
          <p:nvPr/>
        </p:nvGraphicFramePr>
        <p:xfrm>
          <a:off x="4105275" y="4017963"/>
          <a:ext cx="906463" cy="625475"/>
        </p:xfrm>
        <a:graphic>
          <a:graphicData uri="http://schemas.openxmlformats.org/presentationml/2006/ole">
            <p:oleObj spid="_x0000_s1177611" name="公式" r:id="rId8" imgW="533160" imgH="368280" progId="Equation.3">
              <p:embed/>
            </p:oleObj>
          </a:graphicData>
        </a:graphic>
      </p:graphicFrame>
      <p:graphicFrame>
        <p:nvGraphicFramePr>
          <p:cNvPr id="1177612" name="Object 12"/>
          <p:cNvGraphicFramePr>
            <a:graphicFrameLocks noChangeAspect="1"/>
          </p:cNvGraphicFramePr>
          <p:nvPr/>
        </p:nvGraphicFramePr>
        <p:xfrm>
          <a:off x="1692275" y="4548188"/>
          <a:ext cx="4457700" cy="390525"/>
        </p:xfrm>
        <a:graphic>
          <a:graphicData uri="http://schemas.openxmlformats.org/presentationml/2006/ole">
            <p:oleObj spid="_x0000_s1177612" name="公式" r:id="rId9" imgW="2806560" imgH="228600" progId="Equation.3">
              <p:embed/>
            </p:oleObj>
          </a:graphicData>
        </a:graphic>
      </p:graphicFrame>
      <p:graphicFrame>
        <p:nvGraphicFramePr>
          <p:cNvPr id="1177613" name="Object 13"/>
          <p:cNvGraphicFramePr>
            <a:graphicFrameLocks noChangeAspect="1"/>
          </p:cNvGraphicFramePr>
          <p:nvPr/>
        </p:nvGraphicFramePr>
        <p:xfrm>
          <a:off x="1692275" y="4979988"/>
          <a:ext cx="5626100" cy="390525"/>
        </p:xfrm>
        <a:graphic>
          <a:graphicData uri="http://schemas.openxmlformats.org/presentationml/2006/ole">
            <p:oleObj spid="_x0000_s1177613" name="公式" r:id="rId10" imgW="3543120" imgH="228600" progId="Equation.3">
              <p:embed/>
            </p:oleObj>
          </a:graphicData>
        </a:graphic>
      </p:graphicFrame>
      <p:graphicFrame>
        <p:nvGraphicFramePr>
          <p:cNvPr id="1177614" name="Object 14"/>
          <p:cNvGraphicFramePr>
            <a:graphicFrameLocks noChangeAspect="1"/>
          </p:cNvGraphicFramePr>
          <p:nvPr/>
        </p:nvGraphicFramePr>
        <p:xfrm>
          <a:off x="1692275" y="5411788"/>
          <a:ext cx="4518025" cy="390525"/>
        </p:xfrm>
        <a:graphic>
          <a:graphicData uri="http://schemas.openxmlformats.org/presentationml/2006/ole">
            <p:oleObj spid="_x0000_s1177614" name="公式" r:id="rId11" imgW="2844720" imgH="2286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77605"/>
                                        </p:tgtEl>
                                        <p:attrNameLst>
                                          <p:attrName>style.visibility</p:attrName>
                                        </p:attrNameLst>
                                      </p:cBhvr>
                                      <p:to>
                                        <p:strVal val="visible"/>
                                      </p:to>
                                    </p:set>
                                    <p:animEffect transition="in" filter="wipe(left)">
                                      <p:cBhvr>
                                        <p:cTn id="7" dur="500"/>
                                        <p:tgtEl>
                                          <p:spTgt spid="11776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77606"/>
                                        </p:tgtEl>
                                        <p:attrNameLst>
                                          <p:attrName>style.visibility</p:attrName>
                                        </p:attrNameLst>
                                      </p:cBhvr>
                                      <p:to>
                                        <p:strVal val="visible"/>
                                      </p:to>
                                    </p:set>
                                    <p:animEffect transition="in" filter="wipe(left)">
                                      <p:cBhvr>
                                        <p:cTn id="12" dur="500"/>
                                        <p:tgtEl>
                                          <p:spTgt spid="11776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77607"/>
                                        </p:tgtEl>
                                        <p:attrNameLst>
                                          <p:attrName>style.visibility</p:attrName>
                                        </p:attrNameLst>
                                      </p:cBhvr>
                                      <p:to>
                                        <p:strVal val="visible"/>
                                      </p:to>
                                    </p:set>
                                    <p:animEffect transition="in" filter="blinds(horizontal)">
                                      <p:cBhvr>
                                        <p:cTn id="17" dur="500"/>
                                        <p:tgtEl>
                                          <p:spTgt spid="11776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77608"/>
                                        </p:tgtEl>
                                        <p:attrNameLst>
                                          <p:attrName>style.visibility</p:attrName>
                                        </p:attrNameLst>
                                      </p:cBhvr>
                                      <p:to>
                                        <p:strVal val="visible"/>
                                      </p:to>
                                    </p:set>
                                    <p:animEffect transition="in" filter="blinds(horizontal)">
                                      <p:cBhvr>
                                        <p:cTn id="22" dur="500"/>
                                        <p:tgtEl>
                                          <p:spTgt spid="11776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77610"/>
                                        </p:tgtEl>
                                        <p:attrNameLst>
                                          <p:attrName>style.visibility</p:attrName>
                                        </p:attrNameLst>
                                      </p:cBhvr>
                                      <p:to>
                                        <p:strVal val="visible"/>
                                      </p:to>
                                    </p:set>
                                    <p:animEffect transition="in" filter="wipe(left)">
                                      <p:cBhvr>
                                        <p:cTn id="27" dur="500"/>
                                        <p:tgtEl>
                                          <p:spTgt spid="11776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77609"/>
                                        </p:tgtEl>
                                        <p:attrNameLst>
                                          <p:attrName>style.visibility</p:attrName>
                                        </p:attrNameLst>
                                      </p:cBhvr>
                                      <p:to>
                                        <p:strVal val="visible"/>
                                      </p:to>
                                    </p:set>
                                    <p:animEffect transition="in" filter="blinds(horizontal)">
                                      <p:cBhvr>
                                        <p:cTn id="32" dur="500"/>
                                        <p:tgtEl>
                                          <p:spTgt spid="117760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77611"/>
                                        </p:tgtEl>
                                        <p:attrNameLst>
                                          <p:attrName>style.visibility</p:attrName>
                                        </p:attrNameLst>
                                      </p:cBhvr>
                                      <p:to>
                                        <p:strVal val="visible"/>
                                      </p:to>
                                    </p:set>
                                    <p:animEffect transition="in" filter="wipe(left)">
                                      <p:cBhvr>
                                        <p:cTn id="37" dur="500"/>
                                        <p:tgtEl>
                                          <p:spTgt spid="11776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77612"/>
                                        </p:tgtEl>
                                        <p:attrNameLst>
                                          <p:attrName>style.visibility</p:attrName>
                                        </p:attrNameLst>
                                      </p:cBhvr>
                                      <p:to>
                                        <p:strVal val="visible"/>
                                      </p:to>
                                    </p:set>
                                    <p:animEffect transition="in" filter="wipe(left)">
                                      <p:cBhvr>
                                        <p:cTn id="42" dur="500"/>
                                        <p:tgtEl>
                                          <p:spTgt spid="11776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77613"/>
                                        </p:tgtEl>
                                        <p:attrNameLst>
                                          <p:attrName>style.visibility</p:attrName>
                                        </p:attrNameLst>
                                      </p:cBhvr>
                                      <p:to>
                                        <p:strVal val="visible"/>
                                      </p:to>
                                    </p:set>
                                    <p:animEffect transition="in" filter="wipe(left)">
                                      <p:cBhvr>
                                        <p:cTn id="47" dur="500"/>
                                        <p:tgtEl>
                                          <p:spTgt spid="11776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77614"/>
                                        </p:tgtEl>
                                        <p:attrNameLst>
                                          <p:attrName>style.visibility</p:attrName>
                                        </p:attrNameLst>
                                      </p:cBhvr>
                                      <p:to>
                                        <p:strVal val="visible"/>
                                      </p:to>
                                    </p:set>
                                    <p:animEffect transition="in" filter="wipe(left)">
                                      <p:cBhvr>
                                        <p:cTn id="52" dur="500"/>
                                        <p:tgtEl>
                                          <p:spTgt spid="1177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07" grpId="0"/>
      <p:bldP spid="1177610"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9652" name="Object 4"/>
          <p:cNvGraphicFramePr>
            <a:graphicFrameLocks noChangeAspect="1"/>
          </p:cNvGraphicFramePr>
          <p:nvPr/>
        </p:nvGraphicFramePr>
        <p:xfrm>
          <a:off x="1354138" y="1884363"/>
          <a:ext cx="3529012" cy="366712"/>
        </p:xfrm>
        <a:graphic>
          <a:graphicData uri="http://schemas.openxmlformats.org/presentationml/2006/ole">
            <p:oleObj spid="_x0000_s1179652" name="公式" r:id="rId4" imgW="2006280" imgH="215640" progId="Equation.3">
              <p:embed/>
            </p:oleObj>
          </a:graphicData>
        </a:graphic>
      </p:graphicFrame>
      <p:graphicFrame>
        <p:nvGraphicFramePr>
          <p:cNvPr id="1179653" name="Object 5"/>
          <p:cNvGraphicFramePr>
            <a:graphicFrameLocks noChangeAspect="1"/>
          </p:cNvGraphicFramePr>
          <p:nvPr/>
        </p:nvGraphicFramePr>
        <p:xfrm>
          <a:off x="1355725" y="2900363"/>
          <a:ext cx="4905375" cy="388937"/>
        </p:xfrm>
        <a:graphic>
          <a:graphicData uri="http://schemas.openxmlformats.org/presentationml/2006/ole">
            <p:oleObj spid="_x0000_s1179653" name="公式" r:id="rId5" imgW="2882880" imgH="228600" progId="Equation.3">
              <p:embed/>
            </p:oleObj>
          </a:graphicData>
        </a:graphic>
      </p:graphicFrame>
      <p:graphicFrame>
        <p:nvGraphicFramePr>
          <p:cNvPr id="1179654" name="Object 6"/>
          <p:cNvGraphicFramePr>
            <a:graphicFrameLocks noChangeAspect="1"/>
          </p:cNvGraphicFramePr>
          <p:nvPr/>
        </p:nvGraphicFramePr>
        <p:xfrm>
          <a:off x="1354138" y="2316163"/>
          <a:ext cx="4167187" cy="560387"/>
        </p:xfrm>
        <a:graphic>
          <a:graphicData uri="http://schemas.openxmlformats.org/presentationml/2006/ole">
            <p:oleObj spid="_x0000_s1179654" name="公式" r:id="rId6" imgW="2222280" imgH="330120" progId="Equation.3">
              <p:embed/>
            </p:oleObj>
          </a:graphicData>
        </a:graphic>
      </p:graphicFrame>
      <p:graphicFrame>
        <p:nvGraphicFramePr>
          <p:cNvPr id="1179655" name="Object 7"/>
          <p:cNvGraphicFramePr>
            <a:graphicFrameLocks noChangeAspect="1"/>
          </p:cNvGraphicFramePr>
          <p:nvPr/>
        </p:nvGraphicFramePr>
        <p:xfrm>
          <a:off x="1331913" y="3429000"/>
          <a:ext cx="5495925" cy="1047750"/>
        </p:xfrm>
        <a:graphic>
          <a:graphicData uri="http://schemas.openxmlformats.org/presentationml/2006/ole">
            <p:oleObj spid="_x0000_s1179655" name="公式" r:id="rId7" imgW="3136680" imgH="583920" progId="Equation.3">
              <p:embed/>
            </p:oleObj>
          </a:graphicData>
        </a:graphic>
      </p:graphicFrame>
      <p:sp>
        <p:nvSpPr>
          <p:cNvPr id="1179656" name="Rectangle 8"/>
          <p:cNvSpPr>
            <a:spLocks noChangeArrowheads="1"/>
          </p:cNvSpPr>
          <p:nvPr/>
        </p:nvSpPr>
        <p:spPr bwMode="auto">
          <a:xfrm>
            <a:off x="1331913" y="1052513"/>
            <a:ext cx="1958975" cy="454025"/>
          </a:xfrm>
          <a:prstGeom prst="rect">
            <a:avLst/>
          </a:prstGeom>
          <a:noFill/>
          <a:ln w="9525">
            <a:noFill/>
            <a:miter lim="800000"/>
            <a:headEnd/>
            <a:tailEnd/>
          </a:ln>
          <a:effectLst/>
        </p:spPr>
        <p:txBody>
          <a:bodyPr lIns="71676" tIns="35838" rIns="71676" bIns="35838">
            <a:spAutoFit/>
          </a:bodyPr>
          <a:lstStyle/>
          <a:p>
            <a:pPr defTabSz="717550"/>
            <a:r>
              <a:rPr lang="zh-CN" altLang="en-US" sz="2500" b="1">
                <a:solidFill>
                  <a:srgbClr val="FF0000"/>
                </a:solidFill>
                <a:ea typeface="黑体" pitchFamily="49" charset="-122"/>
              </a:rPr>
              <a:t>重要公式</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79654"/>
                                        </p:tgtEl>
                                        <p:attrNameLst>
                                          <p:attrName>style.visibility</p:attrName>
                                        </p:attrNameLst>
                                      </p:cBhvr>
                                      <p:to>
                                        <p:strVal val="visible"/>
                                      </p:to>
                                    </p:set>
                                    <p:animEffect transition="in" filter="wipe(left)">
                                      <p:cBhvr>
                                        <p:cTn id="7" dur="500"/>
                                        <p:tgtEl>
                                          <p:spTgt spid="11796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79653"/>
                                        </p:tgtEl>
                                        <p:attrNameLst>
                                          <p:attrName>style.visibility</p:attrName>
                                        </p:attrNameLst>
                                      </p:cBhvr>
                                      <p:to>
                                        <p:strVal val="visible"/>
                                      </p:to>
                                    </p:set>
                                    <p:animEffect transition="in" filter="wipe(left)">
                                      <p:cBhvr>
                                        <p:cTn id="12" dur="500"/>
                                        <p:tgtEl>
                                          <p:spTgt spid="11796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79655"/>
                                        </p:tgtEl>
                                        <p:attrNameLst>
                                          <p:attrName>style.visibility</p:attrName>
                                        </p:attrNameLst>
                                      </p:cBhvr>
                                      <p:to>
                                        <p:strVal val="visible"/>
                                      </p:to>
                                    </p:set>
                                    <p:animEffect transition="in" filter="wipe(left)">
                                      <p:cBhvr>
                                        <p:cTn id="17" dur="500"/>
                                        <p:tgtEl>
                                          <p:spTgt spid="1179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8"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随机变量的函数的分布</a:t>
            </a:r>
            <a:endParaRPr lang="en-US" altLang="zh-CN" sz="3600" b="1">
              <a:latin typeface="楷体_GB2312" pitchFamily="49" charset="-122"/>
              <a:ea typeface="楷体_GB2312" pitchFamily="49" charset="-122"/>
            </a:endParaRPr>
          </a:p>
        </p:txBody>
      </p:sp>
      <p:sp>
        <p:nvSpPr>
          <p:cNvPr id="1183749" name="Rectangle 5"/>
          <p:cNvSpPr>
            <a:spLocks noChangeArrowheads="1"/>
          </p:cNvSpPr>
          <p:nvPr/>
        </p:nvSpPr>
        <p:spPr bwMode="auto">
          <a:xfrm>
            <a:off x="1452563" y="2693988"/>
            <a:ext cx="4826000" cy="519112"/>
          </a:xfrm>
          <a:prstGeom prst="rect">
            <a:avLst/>
          </a:prstGeom>
          <a:noFill/>
          <a:ln w="9525">
            <a:noFill/>
            <a:miter lim="800000"/>
            <a:headEnd/>
            <a:tailEnd/>
          </a:ln>
          <a:effectLst/>
        </p:spPr>
        <p:txBody>
          <a:bodyPr wrap="none">
            <a:spAutoFit/>
          </a:bodyPr>
          <a:lstStyle/>
          <a:p>
            <a:r>
              <a:rPr lang="zh-CN" altLang="en-US" b="1">
                <a:ea typeface="宋体" pitchFamily="2" charset="-122"/>
              </a:rPr>
              <a:t>已知圆轴截面直径 </a:t>
            </a:r>
            <a:r>
              <a:rPr lang="en-US" altLang="zh-CN" b="1" i="1">
                <a:ea typeface="宋体" pitchFamily="2" charset="-122"/>
              </a:rPr>
              <a:t>d</a:t>
            </a:r>
            <a:r>
              <a:rPr lang="en-US" altLang="zh-CN" b="1">
                <a:ea typeface="宋体" pitchFamily="2" charset="-122"/>
              </a:rPr>
              <a:t> </a:t>
            </a:r>
            <a:r>
              <a:rPr lang="zh-CN" altLang="en-US" b="1">
                <a:ea typeface="宋体" pitchFamily="2" charset="-122"/>
              </a:rPr>
              <a:t>的分布，</a:t>
            </a:r>
            <a:endParaRPr lang="zh-CN" altLang="en-US" b="1">
              <a:solidFill>
                <a:srgbClr val="FFFF00"/>
              </a:solidFill>
              <a:ea typeface="宋体" pitchFamily="2" charset="-122"/>
            </a:endParaRPr>
          </a:p>
        </p:txBody>
      </p:sp>
      <p:grpSp>
        <p:nvGrpSpPr>
          <p:cNvPr id="1183750" name="Group 6"/>
          <p:cNvGrpSpPr>
            <a:grpSpLocks/>
          </p:cNvGrpSpPr>
          <p:nvPr/>
        </p:nvGrpSpPr>
        <p:grpSpPr bwMode="auto">
          <a:xfrm>
            <a:off x="4184650" y="2998788"/>
            <a:ext cx="4724400" cy="989012"/>
            <a:chOff x="2640" y="2832"/>
            <a:chExt cx="2976" cy="623"/>
          </a:xfrm>
        </p:grpSpPr>
        <p:graphicFrame>
          <p:nvGraphicFramePr>
            <p:cNvPr id="1183751" name="Object 7"/>
            <p:cNvGraphicFramePr>
              <a:graphicFrameLocks noChangeAspect="1"/>
            </p:cNvGraphicFramePr>
            <p:nvPr/>
          </p:nvGraphicFramePr>
          <p:xfrm>
            <a:off x="4176" y="2832"/>
            <a:ext cx="566" cy="623"/>
          </p:xfrm>
          <a:graphic>
            <a:graphicData uri="http://schemas.openxmlformats.org/presentationml/2006/ole">
              <p:oleObj spid="_x0000_s1183751" name="Equation" r:id="rId4" imgW="279360" imgH="355320" progId="Equation.3">
                <p:embed/>
              </p:oleObj>
            </a:graphicData>
          </a:graphic>
        </p:graphicFrame>
        <p:sp>
          <p:nvSpPr>
            <p:cNvPr id="1183752" name="Rectangle 8"/>
            <p:cNvSpPr>
              <a:spLocks noChangeArrowheads="1"/>
            </p:cNvSpPr>
            <p:nvPr/>
          </p:nvSpPr>
          <p:spPr bwMode="auto">
            <a:xfrm>
              <a:off x="2640" y="2976"/>
              <a:ext cx="2976" cy="327"/>
            </a:xfrm>
            <a:prstGeom prst="rect">
              <a:avLst/>
            </a:prstGeom>
            <a:noFill/>
            <a:ln w="9525">
              <a:noFill/>
              <a:miter lim="800000"/>
              <a:headEnd/>
              <a:tailEnd/>
            </a:ln>
            <a:effectLst/>
          </p:spPr>
          <p:txBody>
            <a:bodyPr>
              <a:spAutoFit/>
            </a:bodyPr>
            <a:lstStyle/>
            <a:p>
              <a:r>
                <a:rPr lang="zh-CN" altLang="en-US" b="1">
                  <a:ea typeface="宋体" pitchFamily="2" charset="-122"/>
                </a:rPr>
                <a:t>求截面面积 </a:t>
              </a:r>
              <a:r>
                <a:rPr lang="en-US" altLang="zh-CN" b="1" i="1">
                  <a:ea typeface="宋体" pitchFamily="2" charset="-122"/>
                </a:rPr>
                <a:t>A</a:t>
              </a:r>
              <a:r>
                <a:rPr lang="en-US" altLang="zh-CN" b="1">
                  <a:ea typeface="宋体" pitchFamily="2" charset="-122"/>
                </a:rPr>
                <a:t>=</a:t>
              </a:r>
              <a:r>
                <a:rPr lang="en-US" altLang="zh-CN" b="1">
                  <a:solidFill>
                    <a:srgbClr val="FFFF00"/>
                  </a:solidFill>
                  <a:ea typeface="宋体" pitchFamily="2" charset="-122"/>
                </a:rPr>
                <a:t>          </a:t>
              </a:r>
              <a:r>
                <a:rPr lang="zh-CN" altLang="en-US" b="1">
                  <a:ea typeface="宋体" pitchFamily="2" charset="-122"/>
                </a:rPr>
                <a:t>的分布.</a:t>
              </a:r>
              <a:endParaRPr lang="zh-CN" altLang="en-US" b="1">
                <a:solidFill>
                  <a:srgbClr val="FFFF00"/>
                </a:solidFill>
                <a:ea typeface="宋体" pitchFamily="2" charset="-122"/>
              </a:endParaRPr>
            </a:p>
          </p:txBody>
        </p:sp>
      </p:grpSp>
      <p:sp>
        <p:nvSpPr>
          <p:cNvPr id="1183829" name="Text Box 85"/>
          <p:cNvSpPr txBox="1">
            <a:spLocks noChangeArrowheads="1"/>
          </p:cNvSpPr>
          <p:nvPr/>
        </p:nvSpPr>
        <p:spPr bwMode="auto">
          <a:xfrm>
            <a:off x="1166813" y="1647825"/>
            <a:ext cx="2327275" cy="519113"/>
          </a:xfrm>
          <a:prstGeom prst="rect">
            <a:avLst/>
          </a:prstGeom>
          <a:noFill/>
          <a:ln w="9525">
            <a:noFill/>
            <a:miter lim="800000"/>
            <a:headEnd/>
            <a:tailEnd/>
          </a:ln>
          <a:effectLst/>
        </p:spPr>
        <p:txBody>
          <a:bodyPr wrap="none">
            <a:spAutoFit/>
          </a:bodyPr>
          <a:lstStyle/>
          <a:p>
            <a:r>
              <a:rPr lang="zh-CN" altLang="en-US" b="1">
                <a:solidFill>
                  <a:srgbClr val="0000CC"/>
                </a:solidFill>
                <a:ea typeface="宋体" pitchFamily="2" charset="-122"/>
              </a:rPr>
              <a:t>问题的提出：</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83748"/>
                                        </p:tgtEl>
                                        <p:attrNameLst>
                                          <p:attrName>style.visibility</p:attrName>
                                        </p:attrNameLst>
                                      </p:cBhvr>
                                      <p:to>
                                        <p:strVal val="visible"/>
                                      </p:to>
                                    </p:set>
                                    <p:anim calcmode="lin" valueType="num">
                                      <p:cBhvr additive="base">
                                        <p:cTn id="7" dur="500" fill="hold"/>
                                        <p:tgtEl>
                                          <p:spTgt spid="1183748"/>
                                        </p:tgtEl>
                                        <p:attrNameLst>
                                          <p:attrName>ppt_x</p:attrName>
                                        </p:attrNameLst>
                                      </p:cBhvr>
                                      <p:tavLst>
                                        <p:tav tm="0">
                                          <p:val>
                                            <p:strVal val="1+#ppt_w/2"/>
                                          </p:val>
                                        </p:tav>
                                        <p:tav tm="100000">
                                          <p:val>
                                            <p:strVal val="#ppt_x"/>
                                          </p:val>
                                        </p:tav>
                                      </p:tavLst>
                                    </p:anim>
                                    <p:anim calcmode="lin" valueType="num">
                                      <p:cBhvr additive="base">
                                        <p:cTn id="8" dur="500" fill="hold"/>
                                        <p:tgtEl>
                                          <p:spTgt spid="118374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83749"/>
                                        </p:tgtEl>
                                        <p:attrNameLst>
                                          <p:attrName>style.visibility</p:attrName>
                                        </p:attrNameLst>
                                      </p:cBhvr>
                                      <p:to>
                                        <p:strVal val="visible"/>
                                      </p:to>
                                    </p:set>
                                    <p:anim calcmode="lin" valueType="num">
                                      <p:cBhvr additive="base">
                                        <p:cTn id="13" dur="500" fill="hold"/>
                                        <p:tgtEl>
                                          <p:spTgt spid="1183749"/>
                                        </p:tgtEl>
                                        <p:attrNameLst>
                                          <p:attrName>ppt_x</p:attrName>
                                        </p:attrNameLst>
                                      </p:cBhvr>
                                      <p:tavLst>
                                        <p:tav tm="0">
                                          <p:val>
                                            <p:strVal val="0-#ppt_w/2"/>
                                          </p:val>
                                        </p:tav>
                                        <p:tav tm="100000">
                                          <p:val>
                                            <p:strVal val="#ppt_x"/>
                                          </p:val>
                                        </p:tav>
                                      </p:tavLst>
                                    </p:anim>
                                    <p:anim calcmode="lin" valueType="num">
                                      <p:cBhvr additive="base">
                                        <p:cTn id="14" dur="500" fill="hold"/>
                                        <p:tgtEl>
                                          <p:spTgt spid="1183749"/>
                                        </p:tgtEl>
                                        <p:attrNameLst>
                                          <p:attrName>ppt_y</p:attrName>
                                        </p:attrNameLst>
                                      </p:cBhvr>
                                      <p:tavLst>
                                        <p:tav tm="0">
                                          <p:val>
                                            <p:strVal val="#ppt_y"/>
                                          </p:val>
                                        </p:tav>
                                        <p:tav tm="100000">
                                          <p:val>
                                            <p:strVal val="#ppt_y"/>
                                          </p:val>
                                        </p:tav>
                                      </p:tavLst>
                                    </p:anim>
                                  </p:childTnLst>
                                </p:cTn>
                              </p:par>
                              <p:par>
                                <p:cTn id="15" presetID="22" presetClass="entr" presetSubtype="8" fill="hold" nodeType="withEffect">
                                  <p:stCondLst>
                                    <p:cond delay="0"/>
                                  </p:stCondLst>
                                  <p:childTnLst>
                                    <p:set>
                                      <p:cBhvr>
                                        <p:cTn id="16" dur="1" fill="hold">
                                          <p:stCondLst>
                                            <p:cond delay="0"/>
                                          </p:stCondLst>
                                        </p:cTn>
                                        <p:tgtEl>
                                          <p:spTgt spid="1183750"/>
                                        </p:tgtEl>
                                        <p:attrNameLst>
                                          <p:attrName>style.visibility</p:attrName>
                                        </p:attrNameLst>
                                      </p:cBhvr>
                                      <p:to>
                                        <p:strVal val="visible"/>
                                      </p:to>
                                    </p:set>
                                    <p:animEffect transition="in" filter="wipe(left)">
                                      <p:cBhvr>
                                        <p:cTn id="17" dur="500"/>
                                        <p:tgtEl>
                                          <p:spTgt spid="1183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8" grpId="0" autoUpdateAnimBg="0"/>
      <p:bldP spid="1183749" grpId="0" autoUpdateAnimBg="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6" name="Text Box 4"/>
          <p:cNvSpPr txBox="1">
            <a:spLocks noChangeArrowheads="1"/>
          </p:cNvSpPr>
          <p:nvPr/>
        </p:nvSpPr>
        <p:spPr bwMode="auto">
          <a:xfrm>
            <a:off x="1042988" y="692150"/>
            <a:ext cx="7416800" cy="750888"/>
          </a:xfrm>
          <a:prstGeom prst="rect">
            <a:avLst/>
          </a:prstGeom>
          <a:noFill/>
          <a:ln w="9525">
            <a:noFill/>
            <a:miter lim="800000"/>
            <a:headEnd/>
            <a:tailEnd/>
          </a:ln>
          <a:effectLst/>
        </p:spPr>
        <p:txBody>
          <a:bodyPr>
            <a:spAutoFit/>
          </a:bodyPr>
          <a:lstStyle/>
          <a:p>
            <a:pPr>
              <a:lnSpc>
                <a:spcPct val="120000"/>
              </a:lnSpc>
            </a:pPr>
            <a:r>
              <a:rPr lang="zh-CN" altLang="en-US" sz="3600" b="1">
                <a:latin typeface="楷体_GB2312" pitchFamily="49" charset="-122"/>
                <a:ea typeface="楷体_GB2312" pitchFamily="49" charset="-122"/>
              </a:rPr>
              <a:t>随机变量的函数的分布</a:t>
            </a:r>
            <a:r>
              <a:rPr lang="en-US" altLang="zh-CN" sz="3600" b="1">
                <a:latin typeface="楷体_GB2312" pitchFamily="49" charset="-122"/>
                <a:ea typeface="楷体_GB2312" pitchFamily="49" charset="-122"/>
              </a:rPr>
              <a:t>(Cont.)</a:t>
            </a:r>
          </a:p>
        </p:txBody>
      </p:sp>
      <p:sp>
        <p:nvSpPr>
          <p:cNvPr id="1185797" name="Rectangle 5"/>
          <p:cNvSpPr>
            <a:spLocks noGrp="1" noChangeArrowheads="1"/>
          </p:cNvSpPr>
          <p:nvPr>
            <p:ph type="title"/>
          </p:nvPr>
        </p:nvSpPr>
        <p:spPr bwMode="auto">
          <a:xfrm>
            <a:off x="900113" y="1597025"/>
            <a:ext cx="1752600" cy="4445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zh-CN" altLang="en-US" sz="2800" b="1">
                <a:ea typeface="宋体" pitchFamily="2" charset="-122"/>
              </a:rPr>
              <a:t>再如,</a:t>
            </a:r>
          </a:p>
        </p:txBody>
      </p:sp>
      <p:sp>
        <p:nvSpPr>
          <p:cNvPr id="1185798" name="Rectangle 6"/>
          <p:cNvSpPr>
            <a:spLocks noChangeArrowheads="1"/>
          </p:cNvSpPr>
          <p:nvPr/>
        </p:nvSpPr>
        <p:spPr bwMode="auto">
          <a:xfrm>
            <a:off x="1141413" y="3278188"/>
            <a:ext cx="5761037" cy="457200"/>
          </a:xfrm>
          <a:prstGeom prst="rect">
            <a:avLst/>
          </a:prstGeom>
          <a:noFill/>
          <a:ln w="9525">
            <a:noFill/>
            <a:miter lim="800000"/>
            <a:headEnd/>
            <a:tailEnd/>
          </a:ln>
          <a:effectLst/>
        </p:spPr>
        <p:txBody>
          <a:bodyPr>
            <a:spAutoFit/>
          </a:bodyPr>
          <a:lstStyle/>
          <a:p>
            <a:r>
              <a:rPr lang="zh-CN" altLang="en-US" sz="2400" b="1">
                <a:ea typeface="宋体" pitchFamily="2" charset="-122"/>
              </a:rPr>
              <a:t>求功率</a:t>
            </a:r>
            <a:r>
              <a:rPr lang="zh-CN" altLang="en-US" sz="2400" b="1">
                <a:solidFill>
                  <a:srgbClr val="FFFF00"/>
                </a:solidFill>
                <a:ea typeface="宋体" pitchFamily="2" charset="-122"/>
              </a:rPr>
              <a:t> </a:t>
            </a:r>
            <a:r>
              <a:rPr lang="en-US" altLang="zh-CN" sz="2400" b="1" i="1">
                <a:ea typeface="宋体" pitchFamily="2" charset="-122"/>
              </a:rPr>
              <a:t>W=V </a:t>
            </a:r>
            <a:r>
              <a:rPr lang="en-US" altLang="zh-CN" sz="2400" b="1" i="1" baseline="30000">
                <a:ea typeface="宋体" pitchFamily="2" charset="-122"/>
              </a:rPr>
              <a:t>2</a:t>
            </a:r>
            <a:r>
              <a:rPr lang="en-US" altLang="zh-CN" sz="2400" b="1" i="1">
                <a:ea typeface="宋体" pitchFamily="2" charset="-122"/>
              </a:rPr>
              <a:t>/ R</a:t>
            </a:r>
            <a:r>
              <a:rPr lang="en-US" altLang="zh-CN" sz="2400" b="1">
                <a:solidFill>
                  <a:srgbClr val="FFFF00"/>
                </a:solidFill>
                <a:ea typeface="宋体" pitchFamily="2" charset="-122"/>
              </a:rPr>
              <a:t>  </a:t>
            </a:r>
            <a:r>
              <a:rPr lang="en-US" altLang="zh-CN" sz="2400" b="1">
                <a:ea typeface="宋体" pitchFamily="2" charset="-122"/>
              </a:rPr>
              <a:t>(</a:t>
            </a:r>
            <a:r>
              <a:rPr lang="en-US" altLang="zh-CN" sz="2400" b="1" i="1">
                <a:ea typeface="宋体" pitchFamily="2" charset="-122"/>
              </a:rPr>
              <a:t>R</a:t>
            </a:r>
            <a:r>
              <a:rPr lang="zh-CN" altLang="en-US" sz="2400" b="1">
                <a:ea typeface="宋体" pitchFamily="2" charset="-122"/>
              </a:rPr>
              <a:t>为电阻）的分布.    </a:t>
            </a:r>
          </a:p>
        </p:txBody>
      </p:sp>
      <p:sp>
        <p:nvSpPr>
          <p:cNvPr id="1185799" name="Rectangle 7"/>
          <p:cNvSpPr>
            <a:spLocks noChangeArrowheads="1"/>
          </p:cNvSpPr>
          <p:nvPr/>
        </p:nvSpPr>
        <p:spPr bwMode="auto">
          <a:xfrm>
            <a:off x="2005013" y="1609725"/>
            <a:ext cx="4824412" cy="457200"/>
          </a:xfrm>
          <a:prstGeom prst="rect">
            <a:avLst/>
          </a:prstGeom>
          <a:noFill/>
          <a:ln w="9525">
            <a:noFill/>
            <a:miter lim="800000"/>
            <a:headEnd/>
            <a:tailEnd/>
          </a:ln>
          <a:effectLst/>
        </p:spPr>
        <p:txBody>
          <a:bodyPr>
            <a:spAutoFit/>
          </a:bodyPr>
          <a:lstStyle/>
          <a:p>
            <a:r>
              <a:rPr lang="zh-CN" altLang="en-US" sz="2400" b="1">
                <a:ea typeface="宋体" pitchFamily="2" charset="-122"/>
              </a:rPr>
              <a:t>已知</a:t>
            </a:r>
            <a:r>
              <a:rPr lang="en-US" altLang="zh-CN" sz="2400" b="1" i="1">
                <a:ea typeface="宋体" pitchFamily="2" charset="-122"/>
              </a:rPr>
              <a:t>t </a:t>
            </a:r>
            <a:r>
              <a:rPr lang="en-US" altLang="zh-CN" sz="2400" b="1">
                <a:ea typeface="宋体" pitchFamily="2" charset="-122"/>
              </a:rPr>
              <a:t>=</a:t>
            </a:r>
            <a:r>
              <a:rPr lang="en-US" altLang="zh-CN" sz="2400" b="1" i="1">
                <a:ea typeface="宋体" pitchFamily="2" charset="-122"/>
              </a:rPr>
              <a:t>t</a:t>
            </a:r>
            <a:r>
              <a:rPr lang="en-US" altLang="zh-CN" sz="2400" b="1" i="1" baseline="-25000">
                <a:ea typeface="宋体" pitchFamily="2" charset="-122"/>
              </a:rPr>
              <a:t> </a:t>
            </a:r>
            <a:r>
              <a:rPr lang="en-US" altLang="zh-CN" sz="1800" b="1" baseline="-25000">
                <a:ea typeface="宋体" pitchFamily="2" charset="-122"/>
              </a:rPr>
              <a:t>0</a:t>
            </a:r>
            <a:r>
              <a:rPr lang="en-US" altLang="zh-CN" sz="2000" b="1">
                <a:ea typeface="宋体" pitchFamily="2" charset="-122"/>
              </a:rPr>
              <a:t> </a:t>
            </a:r>
            <a:r>
              <a:rPr lang="zh-CN" altLang="en-US" sz="2400" b="1">
                <a:ea typeface="宋体" pitchFamily="2" charset="-122"/>
              </a:rPr>
              <a:t>时刻噪声电压</a:t>
            </a:r>
            <a:r>
              <a:rPr lang="en-US" altLang="zh-CN" sz="2400" b="1" i="1">
                <a:ea typeface="宋体" pitchFamily="2" charset="-122"/>
              </a:rPr>
              <a:t>V </a:t>
            </a:r>
            <a:r>
              <a:rPr lang="zh-CN" altLang="en-US" sz="2400" b="1">
                <a:ea typeface="宋体" pitchFamily="2" charset="-122"/>
              </a:rPr>
              <a:t>的分布,</a:t>
            </a:r>
            <a:endParaRPr lang="zh-CN" altLang="en-US" sz="2400" b="1">
              <a:solidFill>
                <a:srgbClr val="FFFF00"/>
              </a:solidFill>
              <a:ea typeface="宋体" pitchFamily="2" charset="-122"/>
            </a:endParaRPr>
          </a:p>
        </p:txBody>
      </p:sp>
      <p:grpSp>
        <p:nvGrpSpPr>
          <p:cNvPr id="1185800" name="Group 8"/>
          <p:cNvGrpSpPr>
            <a:grpSpLocks/>
          </p:cNvGrpSpPr>
          <p:nvPr/>
        </p:nvGrpSpPr>
        <p:grpSpPr bwMode="auto">
          <a:xfrm>
            <a:off x="2946400" y="1957388"/>
            <a:ext cx="4289425" cy="1371600"/>
            <a:chOff x="2833" y="1632"/>
            <a:chExt cx="2616" cy="864"/>
          </a:xfrm>
        </p:grpSpPr>
        <p:grpSp>
          <p:nvGrpSpPr>
            <p:cNvPr id="1185801" name="Group 9"/>
            <p:cNvGrpSpPr>
              <a:grpSpLocks/>
            </p:cNvGrpSpPr>
            <p:nvPr/>
          </p:nvGrpSpPr>
          <p:grpSpPr bwMode="auto">
            <a:xfrm>
              <a:off x="2833" y="1728"/>
              <a:ext cx="2616" cy="768"/>
              <a:chOff x="3073" y="2448"/>
              <a:chExt cx="2424" cy="720"/>
            </a:xfrm>
          </p:grpSpPr>
          <p:grpSp>
            <p:nvGrpSpPr>
              <p:cNvPr id="1185802" name="Group 10"/>
              <p:cNvGrpSpPr>
                <a:grpSpLocks/>
              </p:cNvGrpSpPr>
              <p:nvPr/>
            </p:nvGrpSpPr>
            <p:grpSpPr bwMode="auto">
              <a:xfrm>
                <a:off x="3120" y="2448"/>
                <a:ext cx="2377" cy="720"/>
                <a:chOff x="3120" y="2448"/>
                <a:chExt cx="2377" cy="720"/>
              </a:xfrm>
            </p:grpSpPr>
            <p:sp>
              <p:nvSpPr>
                <p:cNvPr id="1185803" name="Line 11"/>
                <p:cNvSpPr>
                  <a:spLocks noChangeShapeType="1"/>
                </p:cNvSpPr>
                <p:nvPr/>
              </p:nvSpPr>
              <p:spPr bwMode="auto">
                <a:xfrm>
                  <a:off x="3120" y="2832"/>
                  <a:ext cx="2377" cy="0"/>
                </a:xfrm>
                <a:prstGeom prst="line">
                  <a:avLst/>
                </a:prstGeom>
                <a:noFill/>
                <a:ln w="9525">
                  <a:solidFill>
                    <a:srgbClr val="332013"/>
                  </a:solidFill>
                  <a:round/>
                  <a:headEnd/>
                  <a:tailEnd type="triangle" w="sm" len="med"/>
                </a:ln>
                <a:effectLst/>
              </p:spPr>
              <p:txBody>
                <a:bodyPr wrap="none" anchor="ctr"/>
                <a:lstStyle/>
                <a:p>
                  <a:endParaRPr lang="zh-CN" altLang="en-US"/>
                </a:p>
              </p:txBody>
            </p:sp>
            <p:sp>
              <p:nvSpPr>
                <p:cNvPr id="1185804" name="Line 12"/>
                <p:cNvSpPr>
                  <a:spLocks noChangeShapeType="1"/>
                </p:cNvSpPr>
                <p:nvPr/>
              </p:nvSpPr>
              <p:spPr bwMode="auto">
                <a:xfrm flipV="1">
                  <a:off x="3239" y="2448"/>
                  <a:ext cx="0" cy="720"/>
                </a:xfrm>
                <a:prstGeom prst="line">
                  <a:avLst/>
                </a:prstGeom>
                <a:noFill/>
                <a:ln w="9525">
                  <a:solidFill>
                    <a:srgbClr val="332013"/>
                  </a:solidFill>
                  <a:round/>
                  <a:headEnd/>
                  <a:tailEnd type="triangle" w="sm" len="med"/>
                </a:ln>
                <a:effectLst/>
              </p:spPr>
              <p:txBody>
                <a:bodyPr wrap="none" anchor="ctr"/>
                <a:lstStyle/>
                <a:p>
                  <a:endParaRPr lang="zh-CN" altLang="en-US"/>
                </a:p>
              </p:txBody>
            </p:sp>
            <p:sp>
              <p:nvSpPr>
                <p:cNvPr id="1185805" name="Freeform 13"/>
                <p:cNvSpPr>
                  <a:spLocks/>
                </p:cNvSpPr>
                <p:nvPr/>
              </p:nvSpPr>
              <p:spPr bwMode="auto">
                <a:xfrm>
                  <a:off x="3262" y="2645"/>
                  <a:ext cx="2063" cy="413"/>
                </a:xfrm>
                <a:custGeom>
                  <a:avLst/>
                  <a:gdLst/>
                  <a:ahLst/>
                  <a:cxnLst>
                    <a:cxn ang="0">
                      <a:pos x="0" y="174"/>
                    </a:cxn>
                    <a:cxn ang="0">
                      <a:pos x="12" y="136"/>
                    </a:cxn>
                    <a:cxn ang="0">
                      <a:pos x="63" y="123"/>
                    </a:cxn>
                    <a:cxn ang="0">
                      <a:pos x="113" y="22"/>
                    </a:cxn>
                    <a:cxn ang="0">
                      <a:pos x="126" y="60"/>
                    </a:cxn>
                    <a:cxn ang="0">
                      <a:pos x="164" y="73"/>
                    </a:cxn>
                    <a:cxn ang="0">
                      <a:pos x="176" y="123"/>
                    </a:cxn>
                    <a:cxn ang="0">
                      <a:pos x="202" y="149"/>
                    </a:cxn>
                    <a:cxn ang="0">
                      <a:pos x="277" y="287"/>
                    </a:cxn>
                    <a:cxn ang="0">
                      <a:pos x="315" y="351"/>
                    </a:cxn>
                    <a:cxn ang="0">
                      <a:pos x="341" y="325"/>
                    </a:cxn>
                    <a:cxn ang="0">
                      <a:pos x="442" y="287"/>
                    </a:cxn>
                    <a:cxn ang="0">
                      <a:pos x="454" y="224"/>
                    </a:cxn>
                    <a:cxn ang="0">
                      <a:pos x="517" y="161"/>
                    </a:cxn>
                    <a:cxn ang="0">
                      <a:pos x="581" y="60"/>
                    </a:cxn>
                    <a:cxn ang="0">
                      <a:pos x="619" y="73"/>
                    </a:cxn>
                    <a:cxn ang="0">
                      <a:pos x="669" y="48"/>
                    </a:cxn>
                    <a:cxn ang="0">
                      <a:pos x="694" y="123"/>
                    </a:cxn>
                    <a:cxn ang="0">
                      <a:pos x="732" y="136"/>
                    </a:cxn>
                    <a:cxn ang="0">
                      <a:pos x="732" y="212"/>
                    </a:cxn>
                    <a:cxn ang="0">
                      <a:pos x="795" y="313"/>
                    </a:cxn>
                    <a:cxn ang="0">
                      <a:pos x="808" y="376"/>
                    </a:cxn>
                    <a:cxn ang="0">
                      <a:pos x="821" y="338"/>
                    </a:cxn>
                    <a:cxn ang="0">
                      <a:pos x="858" y="351"/>
                    </a:cxn>
                    <a:cxn ang="0">
                      <a:pos x="972" y="237"/>
                    </a:cxn>
                    <a:cxn ang="0">
                      <a:pos x="1023" y="123"/>
                    </a:cxn>
                    <a:cxn ang="0">
                      <a:pos x="1098" y="35"/>
                    </a:cxn>
                    <a:cxn ang="0">
                      <a:pos x="1149" y="98"/>
                    </a:cxn>
                    <a:cxn ang="0">
                      <a:pos x="1200" y="149"/>
                    </a:cxn>
                    <a:cxn ang="0">
                      <a:pos x="1263" y="250"/>
                    </a:cxn>
                    <a:cxn ang="0">
                      <a:pos x="1301" y="313"/>
                    </a:cxn>
                    <a:cxn ang="0">
                      <a:pos x="1313" y="351"/>
                    </a:cxn>
                    <a:cxn ang="0">
                      <a:pos x="1376" y="363"/>
                    </a:cxn>
                    <a:cxn ang="0">
                      <a:pos x="1439" y="262"/>
                    </a:cxn>
                    <a:cxn ang="0">
                      <a:pos x="1490" y="199"/>
                    </a:cxn>
                    <a:cxn ang="0">
                      <a:pos x="1528" y="123"/>
                    </a:cxn>
                    <a:cxn ang="0">
                      <a:pos x="1566" y="111"/>
                    </a:cxn>
                    <a:cxn ang="0">
                      <a:pos x="1604" y="48"/>
                    </a:cxn>
                    <a:cxn ang="0">
                      <a:pos x="1642" y="85"/>
                    </a:cxn>
                    <a:cxn ang="0">
                      <a:pos x="1692" y="98"/>
                    </a:cxn>
                    <a:cxn ang="0">
                      <a:pos x="1705" y="136"/>
                    </a:cxn>
                    <a:cxn ang="0">
                      <a:pos x="1743" y="149"/>
                    </a:cxn>
                    <a:cxn ang="0">
                      <a:pos x="1755" y="199"/>
                    </a:cxn>
                    <a:cxn ang="0">
                      <a:pos x="1818" y="250"/>
                    </a:cxn>
                    <a:cxn ang="0">
                      <a:pos x="1831" y="300"/>
                    </a:cxn>
                    <a:cxn ang="0">
                      <a:pos x="1882" y="363"/>
                    </a:cxn>
                    <a:cxn ang="0">
                      <a:pos x="1995" y="287"/>
                    </a:cxn>
                    <a:cxn ang="0">
                      <a:pos x="2008" y="199"/>
                    </a:cxn>
                    <a:cxn ang="0">
                      <a:pos x="2084" y="174"/>
                    </a:cxn>
                    <a:cxn ang="0">
                      <a:pos x="2096" y="136"/>
                    </a:cxn>
                    <a:cxn ang="0">
                      <a:pos x="2134" y="123"/>
                    </a:cxn>
                    <a:cxn ang="0">
                      <a:pos x="2159" y="48"/>
                    </a:cxn>
                    <a:cxn ang="0">
                      <a:pos x="2235" y="85"/>
                    </a:cxn>
                    <a:cxn ang="0">
                      <a:pos x="2248" y="149"/>
                    </a:cxn>
                    <a:cxn ang="0">
                      <a:pos x="2273" y="186"/>
                    </a:cxn>
                    <a:cxn ang="0">
                      <a:pos x="2349" y="275"/>
                    </a:cxn>
                    <a:cxn ang="0">
                      <a:pos x="2362" y="237"/>
                    </a:cxn>
                    <a:cxn ang="0">
                      <a:pos x="2399" y="224"/>
                    </a:cxn>
                    <a:cxn ang="0">
                      <a:pos x="2425" y="149"/>
                    </a:cxn>
                    <a:cxn ang="0">
                      <a:pos x="2500" y="111"/>
                    </a:cxn>
                  </a:cxnLst>
                  <a:rect l="0" t="0" r="r" b="b"/>
                  <a:pathLst>
                    <a:path w="2500" h="413">
                      <a:moveTo>
                        <a:pt x="0" y="174"/>
                      </a:moveTo>
                      <a:cubicBezTo>
                        <a:pt x="4" y="161"/>
                        <a:pt x="2" y="144"/>
                        <a:pt x="12" y="136"/>
                      </a:cubicBezTo>
                      <a:cubicBezTo>
                        <a:pt x="26" y="125"/>
                        <a:pt x="54" y="138"/>
                        <a:pt x="63" y="123"/>
                      </a:cubicBezTo>
                      <a:cubicBezTo>
                        <a:pt x="140" y="0"/>
                        <a:pt x="19" y="54"/>
                        <a:pt x="113" y="22"/>
                      </a:cubicBezTo>
                      <a:cubicBezTo>
                        <a:pt x="117" y="35"/>
                        <a:pt x="117" y="51"/>
                        <a:pt x="126" y="60"/>
                      </a:cubicBezTo>
                      <a:cubicBezTo>
                        <a:pt x="135" y="69"/>
                        <a:pt x="156" y="63"/>
                        <a:pt x="164" y="73"/>
                      </a:cubicBezTo>
                      <a:cubicBezTo>
                        <a:pt x="175" y="86"/>
                        <a:pt x="168" y="108"/>
                        <a:pt x="176" y="123"/>
                      </a:cubicBezTo>
                      <a:cubicBezTo>
                        <a:pt x="181" y="134"/>
                        <a:pt x="193" y="140"/>
                        <a:pt x="202" y="149"/>
                      </a:cubicBezTo>
                      <a:cubicBezTo>
                        <a:pt x="210" y="230"/>
                        <a:pt x="184" y="320"/>
                        <a:pt x="277" y="287"/>
                      </a:cubicBezTo>
                      <a:cubicBezTo>
                        <a:pt x="280" y="297"/>
                        <a:pt x="293" y="351"/>
                        <a:pt x="315" y="351"/>
                      </a:cubicBezTo>
                      <a:cubicBezTo>
                        <a:pt x="327" y="351"/>
                        <a:pt x="332" y="334"/>
                        <a:pt x="341" y="325"/>
                      </a:cubicBezTo>
                      <a:cubicBezTo>
                        <a:pt x="400" y="345"/>
                        <a:pt x="401" y="328"/>
                        <a:pt x="442" y="287"/>
                      </a:cubicBezTo>
                      <a:cubicBezTo>
                        <a:pt x="446" y="266"/>
                        <a:pt x="443" y="242"/>
                        <a:pt x="454" y="224"/>
                      </a:cubicBezTo>
                      <a:cubicBezTo>
                        <a:pt x="469" y="198"/>
                        <a:pt x="517" y="161"/>
                        <a:pt x="517" y="161"/>
                      </a:cubicBezTo>
                      <a:cubicBezTo>
                        <a:pt x="539" y="98"/>
                        <a:pt x="559" y="123"/>
                        <a:pt x="581" y="60"/>
                      </a:cubicBezTo>
                      <a:cubicBezTo>
                        <a:pt x="594" y="64"/>
                        <a:pt x="606" y="75"/>
                        <a:pt x="619" y="73"/>
                      </a:cubicBezTo>
                      <a:cubicBezTo>
                        <a:pt x="637" y="70"/>
                        <a:pt x="651" y="45"/>
                        <a:pt x="669" y="48"/>
                      </a:cubicBezTo>
                      <a:cubicBezTo>
                        <a:pt x="671" y="48"/>
                        <a:pt x="693" y="122"/>
                        <a:pt x="694" y="123"/>
                      </a:cubicBezTo>
                      <a:cubicBezTo>
                        <a:pt x="703" y="133"/>
                        <a:pt x="719" y="132"/>
                        <a:pt x="732" y="136"/>
                      </a:cubicBezTo>
                      <a:cubicBezTo>
                        <a:pt x="767" y="237"/>
                        <a:pt x="732" y="111"/>
                        <a:pt x="732" y="212"/>
                      </a:cubicBezTo>
                      <a:cubicBezTo>
                        <a:pt x="732" y="251"/>
                        <a:pt x="770" y="287"/>
                        <a:pt x="795" y="313"/>
                      </a:cubicBezTo>
                      <a:cubicBezTo>
                        <a:pt x="799" y="334"/>
                        <a:pt x="793" y="361"/>
                        <a:pt x="808" y="376"/>
                      </a:cubicBezTo>
                      <a:cubicBezTo>
                        <a:pt x="818" y="385"/>
                        <a:pt x="809" y="344"/>
                        <a:pt x="821" y="338"/>
                      </a:cubicBezTo>
                      <a:cubicBezTo>
                        <a:pt x="833" y="332"/>
                        <a:pt x="846" y="347"/>
                        <a:pt x="858" y="351"/>
                      </a:cubicBezTo>
                      <a:cubicBezTo>
                        <a:pt x="907" y="302"/>
                        <a:pt x="905" y="260"/>
                        <a:pt x="972" y="237"/>
                      </a:cubicBezTo>
                      <a:cubicBezTo>
                        <a:pt x="987" y="192"/>
                        <a:pt x="989" y="157"/>
                        <a:pt x="1023" y="123"/>
                      </a:cubicBezTo>
                      <a:cubicBezTo>
                        <a:pt x="1038" y="74"/>
                        <a:pt x="1056" y="64"/>
                        <a:pt x="1098" y="35"/>
                      </a:cubicBezTo>
                      <a:cubicBezTo>
                        <a:pt x="1131" y="131"/>
                        <a:pt x="1083" y="16"/>
                        <a:pt x="1149" y="98"/>
                      </a:cubicBezTo>
                      <a:cubicBezTo>
                        <a:pt x="1199" y="160"/>
                        <a:pt x="1117" y="120"/>
                        <a:pt x="1200" y="149"/>
                      </a:cubicBezTo>
                      <a:cubicBezTo>
                        <a:pt x="1214" y="192"/>
                        <a:pt x="1231" y="218"/>
                        <a:pt x="1263" y="250"/>
                      </a:cubicBezTo>
                      <a:cubicBezTo>
                        <a:pt x="1297" y="355"/>
                        <a:pt x="1249" y="225"/>
                        <a:pt x="1301" y="313"/>
                      </a:cubicBezTo>
                      <a:cubicBezTo>
                        <a:pt x="1308" y="324"/>
                        <a:pt x="1302" y="344"/>
                        <a:pt x="1313" y="351"/>
                      </a:cubicBezTo>
                      <a:cubicBezTo>
                        <a:pt x="1331" y="363"/>
                        <a:pt x="1355" y="359"/>
                        <a:pt x="1376" y="363"/>
                      </a:cubicBezTo>
                      <a:cubicBezTo>
                        <a:pt x="1407" y="273"/>
                        <a:pt x="1380" y="302"/>
                        <a:pt x="1439" y="262"/>
                      </a:cubicBezTo>
                      <a:cubicBezTo>
                        <a:pt x="1465" y="187"/>
                        <a:pt x="1432" y="257"/>
                        <a:pt x="1490" y="199"/>
                      </a:cubicBezTo>
                      <a:cubicBezTo>
                        <a:pt x="1510" y="179"/>
                        <a:pt x="1508" y="143"/>
                        <a:pt x="1528" y="123"/>
                      </a:cubicBezTo>
                      <a:cubicBezTo>
                        <a:pt x="1537" y="114"/>
                        <a:pt x="1553" y="115"/>
                        <a:pt x="1566" y="111"/>
                      </a:cubicBezTo>
                      <a:cubicBezTo>
                        <a:pt x="1568" y="104"/>
                        <a:pt x="1581" y="44"/>
                        <a:pt x="1604" y="48"/>
                      </a:cubicBezTo>
                      <a:cubicBezTo>
                        <a:pt x="1621" y="51"/>
                        <a:pt x="1627" y="76"/>
                        <a:pt x="1642" y="85"/>
                      </a:cubicBezTo>
                      <a:cubicBezTo>
                        <a:pt x="1657" y="94"/>
                        <a:pt x="1675" y="94"/>
                        <a:pt x="1692" y="98"/>
                      </a:cubicBezTo>
                      <a:cubicBezTo>
                        <a:pt x="1696" y="111"/>
                        <a:pt x="1696" y="127"/>
                        <a:pt x="1705" y="136"/>
                      </a:cubicBezTo>
                      <a:cubicBezTo>
                        <a:pt x="1714" y="145"/>
                        <a:pt x="1735" y="139"/>
                        <a:pt x="1743" y="149"/>
                      </a:cubicBezTo>
                      <a:cubicBezTo>
                        <a:pt x="1754" y="162"/>
                        <a:pt x="1745" y="185"/>
                        <a:pt x="1755" y="199"/>
                      </a:cubicBezTo>
                      <a:cubicBezTo>
                        <a:pt x="1770" y="221"/>
                        <a:pt x="1799" y="231"/>
                        <a:pt x="1818" y="250"/>
                      </a:cubicBezTo>
                      <a:cubicBezTo>
                        <a:pt x="1822" y="267"/>
                        <a:pt x="1821" y="286"/>
                        <a:pt x="1831" y="300"/>
                      </a:cubicBezTo>
                      <a:cubicBezTo>
                        <a:pt x="1908" y="413"/>
                        <a:pt x="1840" y="240"/>
                        <a:pt x="1882" y="363"/>
                      </a:cubicBezTo>
                      <a:cubicBezTo>
                        <a:pt x="1915" y="313"/>
                        <a:pt x="1937" y="302"/>
                        <a:pt x="1995" y="287"/>
                      </a:cubicBezTo>
                      <a:cubicBezTo>
                        <a:pt x="1999" y="258"/>
                        <a:pt x="1990" y="222"/>
                        <a:pt x="2008" y="199"/>
                      </a:cubicBezTo>
                      <a:cubicBezTo>
                        <a:pt x="2025" y="178"/>
                        <a:pt x="2084" y="174"/>
                        <a:pt x="2084" y="174"/>
                      </a:cubicBezTo>
                      <a:cubicBezTo>
                        <a:pt x="2088" y="161"/>
                        <a:pt x="2087" y="145"/>
                        <a:pt x="2096" y="136"/>
                      </a:cubicBezTo>
                      <a:cubicBezTo>
                        <a:pt x="2105" y="126"/>
                        <a:pt x="2126" y="134"/>
                        <a:pt x="2134" y="123"/>
                      </a:cubicBezTo>
                      <a:cubicBezTo>
                        <a:pt x="2149" y="102"/>
                        <a:pt x="2159" y="48"/>
                        <a:pt x="2159" y="48"/>
                      </a:cubicBezTo>
                      <a:cubicBezTo>
                        <a:pt x="2179" y="54"/>
                        <a:pt x="2223" y="64"/>
                        <a:pt x="2235" y="85"/>
                      </a:cubicBezTo>
                      <a:cubicBezTo>
                        <a:pt x="2246" y="104"/>
                        <a:pt x="2240" y="129"/>
                        <a:pt x="2248" y="149"/>
                      </a:cubicBezTo>
                      <a:cubicBezTo>
                        <a:pt x="2253" y="163"/>
                        <a:pt x="2266" y="173"/>
                        <a:pt x="2273" y="186"/>
                      </a:cubicBezTo>
                      <a:cubicBezTo>
                        <a:pt x="2300" y="240"/>
                        <a:pt x="2295" y="239"/>
                        <a:pt x="2349" y="275"/>
                      </a:cubicBezTo>
                      <a:cubicBezTo>
                        <a:pt x="2353" y="262"/>
                        <a:pt x="2353" y="247"/>
                        <a:pt x="2362" y="237"/>
                      </a:cubicBezTo>
                      <a:cubicBezTo>
                        <a:pt x="2371" y="228"/>
                        <a:pt x="2391" y="235"/>
                        <a:pt x="2399" y="224"/>
                      </a:cubicBezTo>
                      <a:cubicBezTo>
                        <a:pt x="2414" y="202"/>
                        <a:pt x="2416" y="174"/>
                        <a:pt x="2425" y="149"/>
                      </a:cubicBezTo>
                      <a:cubicBezTo>
                        <a:pt x="2434" y="123"/>
                        <a:pt x="2500" y="111"/>
                        <a:pt x="2500" y="111"/>
                      </a:cubicBezTo>
                    </a:path>
                  </a:pathLst>
                </a:custGeom>
                <a:noFill/>
                <a:ln w="19050" cap="flat" cmpd="sng">
                  <a:solidFill>
                    <a:srgbClr val="FF6600"/>
                  </a:solidFill>
                  <a:prstDash val="solid"/>
                  <a:round/>
                  <a:headEnd/>
                  <a:tailEnd/>
                </a:ln>
                <a:effectLst/>
              </p:spPr>
              <p:txBody>
                <a:bodyPr wrap="none" anchor="ctr"/>
                <a:lstStyle/>
                <a:p>
                  <a:endParaRPr lang="zh-CN" altLang="en-US"/>
                </a:p>
              </p:txBody>
            </p:sp>
            <p:sp>
              <p:nvSpPr>
                <p:cNvPr id="1185806" name="Line 14"/>
                <p:cNvSpPr>
                  <a:spLocks noChangeShapeType="1"/>
                </p:cNvSpPr>
                <p:nvPr/>
              </p:nvSpPr>
              <p:spPr bwMode="auto">
                <a:xfrm>
                  <a:off x="4176" y="2544"/>
                  <a:ext cx="0" cy="384"/>
                </a:xfrm>
                <a:prstGeom prst="line">
                  <a:avLst/>
                </a:prstGeom>
                <a:noFill/>
                <a:ln w="9525">
                  <a:solidFill>
                    <a:srgbClr val="332013"/>
                  </a:solidFill>
                  <a:round/>
                  <a:headEnd/>
                  <a:tailEnd/>
                </a:ln>
                <a:effectLst/>
              </p:spPr>
              <p:txBody>
                <a:bodyPr wrap="none" anchor="ctr"/>
                <a:lstStyle/>
                <a:p>
                  <a:endParaRPr lang="zh-CN" altLang="en-US"/>
                </a:p>
              </p:txBody>
            </p:sp>
            <p:graphicFrame>
              <p:nvGraphicFramePr>
                <p:cNvPr id="1185807" name="Object 15"/>
                <p:cNvGraphicFramePr>
                  <a:graphicFrameLocks noChangeAspect="1"/>
                </p:cNvGraphicFramePr>
                <p:nvPr/>
              </p:nvGraphicFramePr>
              <p:xfrm>
                <a:off x="5376" y="2832"/>
                <a:ext cx="108" cy="206"/>
              </p:xfrm>
              <a:graphic>
                <a:graphicData uri="http://schemas.openxmlformats.org/presentationml/2006/ole">
                  <p:oleObj spid="_x0000_s1185807" name="Equation" r:id="rId4" imgW="88560" imgH="139680" progId="Equation.3">
                    <p:embed/>
                  </p:oleObj>
                </a:graphicData>
              </a:graphic>
            </p:graphicFrame>
            <p:graphicFrame>
              <p:nvGraphicFramePr>
                <p:cNvPr id="1185808" name="Object 16"/>
                <p:cNvGraphicFramePr>
                  <a:graphicFrameLocks noChangeAspect="1"/>
                </p:cNvGraphicFramePr>
                <p:nvPr/>
              </p:nvGraphicFramePr>
              <p:xfrm>
                <a:off x="4145" y="2855"/>
                <a:ext cx="156" cy="284"/>
              </p:xfrm>
              <a:graphic>
                <a:graphicData uri="http://schemas.openxmlformats.org/presentationml/2006/ole">
                  <p:oleObj spid="_x0000_s1185808" name="Equation" r:id="rId5" imgW="126720" imgH="190440" progId="Equation.3">
                    <p:embed/>
                  </p:oleObj>
                </a:graphicData>
              </a:graphic>
            </p:graphicFrame>
          </p:grpSp>
          <p:sp>
            <p:nvSpPr>
              <p:cNvPr id="1185809" name="Text Box 17"/>
              <p:cNvSpPr txBox="1">
                <a:spLocks noChangeArrowheads="1"/>
              </p:cNvSpPr>
              <p:nvPr/>
            </p:nvSpPr>
            <p:spPr bwMode="auto">
              <a:xfrm flipH="1">
                <a:off x="3073" y="2832"/>
                <a:ext cx="134" cy="217"/>
              </a:xfrm>
              <a:prstGeom prst="rect">
                <a:avLst/>
              </a:prstGeom>
              <a:noFill/>
              <a:ln w="9525">
                <a:noFill/>
                <a:miter lim="800000"/>
                <a:headEnd/>
                <a:tailEnd/>
              </a:ln>
              <a:effectLst/>
            </p:spPr>
            <p:txBody>
              <a:bodyPr>
                <a:spAutoFit/>
              </a:bodyPr>
              <a:lstStyle/>
              <a:p>
                <a:r>
                  <a:rPr lang="zh-CN" altLang="en-US" sz="1800" b="1">
                    <a:solidFill>
                      <a:srgbClr val="332013"/>
                    </a:solidFill>
                    <a:ea typeface="宋体" pitchFamily="2" charset="-122"/>
                  </a:rPr>
                  <a:t>0</a:t>
                </a:r>
              </a:p>
            </p:txBody>
          </p:sp>
        </p:grpSp>
        <p:sp>
          <p:nvSpPr>
            <p:cNvPr id="1185810" name="Text Box 18"/>
            <p:cNvSpPr txBox="1">
              <a:spLocks noChangeArrowheads="1"/>
            </p:cNvSpPr>
            <p:nvPr/>
          </p:nvSpPr>
          <p:spPr bwMode="auto">
            <a:xfrm>
              <a:off x="2976" y="1632"/>
              <a:ext cx="288" cy="288"/>
            </a:xfrm>
            <a:prstGeom prst="rect">
              <a:avLst/>
            </a:prstGeom>
            <a:noFill/>
            <a:ln w="9525">
              <a:noFill/>
              <a:miter lim="800000"/>
              <a:headEnd/>
              <a:tailEnd/>
            </a:ln>
            <a:effectLst/>
          </p:spPr>
          <p:txBody>
            <a:bodyPr>
              <a:spAutoFit/>
            </a:bodyPr>
            <a:lstStyle/>
            <a:p>
              <a:r>
                <a:rPr lang="en-US" altLang="zh-CN" sz="2400" b="1" i="1">
                  <a:solidFill>
                    <a:srgbClr val="332013"/>
                  </a:solidFill>
                  <a:ea typeface="宋体" pitchFamily="2" charset="-122"/>
                </a:rPr>
                <a:t>V</a:t>
              </a:r>
              <a:endParaRPr lang="en-US" altLang="zh-CN" sz="2400" b="1">
                <a:solidFill>
                  <a:srgbClr val="332013"/>
                </a:solidFill>
                <a:ea typeface="宋体" pitchFamily="2" charset="-122"/>
              </a:endParaRPr>
            </a:p>
          </p:txBody>
        </p:sp>
      </p:grpSp>
      <p:sp>
        <p:nvSpPr>
          <p:cNvPr id="1185811" name="Rectangle 19"/>
          <p:cNvSpPr>
            <a:spLocks noChangeArrowheads="1"/>
          </p:cNvSpPr>
          <p:nvPr/>
        </p:nvSpPr>
        <p:spPr bwMode="auto">
          <a:xfrm>
            <a:off x="755650" y="3879850"/>
            <a:ext cx="8388350" cy="946150"/>
          </a:xfrm>
          <a:prstGeom prst="rect">
            <a:avLst/>
          </a:prstGeom>
          <a:gradFill rotWithShape="0">
            <a:gsLst>
              <a:gs pos="0">
                <a:srgbClr val="FF81B4"/>
              </a:gs>
              <a:gs pos="50000">
                <a:srgbClr val="FFE7E7"/>
              </a:gs>
              <a:gs pos="100000">
                <a:srgbClr val="FF81B4"/>
              </a:gs>
            </a:gsLst>
            <a:lin ang="5400000" scaled="1"/>
          </a:gradFill>
          <a:ln w="9525">
            <a:noFill/>
            <a:miter lim="800000"/>
            <a:headEnd/>
            <a:tailEnd/>
          </a:ln>
          <a:effectLst/>
        </p:spPr>
        <p:txBody>
          <a:bodyPr>
            <a:spAutoFit/>
          </a:bodyPr>
          <a:lstStyle/>
          <a:p>
            <a:r>
              <a:rPr lang="zh-CN" altLang="en-US" b="1">
                <a:solidFill>
                  <a:srgbClr val="760027"/>
                </a:solidFill>
                <a:latin typeface="楷体_GB2312" pitchFamily="49" charset="-122"/>
                <a:ea typeface="楷体_GB2312" pitchFamily="49" charset="-122"/>
              </a:rPr>
              <a:t>  在实际中，人们常常对随机变量</a:t>
            </a:r>
            <a:r>
              <a:rPr lang="zh-CN" altLang="en-US" sz="900" b="1" baseline="-25000">
                <a:solidFill>
                  <a:srgbClr val="760027"/>
                </a:solidFill>
                <a:latin typeface="楷体_GB2312" pitchFamily="49" charset="-122"/>
                <a:ea typeface="楷体_GB2312" pitchFamily="49" charset="-122"/>
              </a:rPr>
              <a:t> </a:t>
            </a:r>
            <a:r>
              <a:rPr lang="en-US" altLang="zh-CN" b="1" i="1">
                <a:solidFill>
                  <a:srgbClr val="760027"/>
                </a:solidFill>
                <a:ea typeface="楷体_GB2312" pitchFamily="49" charset="-122"/>
              </a:rPr>
              <a:t>X</a:t>
            </a:r>
            <a:r>
              <a:rPr lang="en-US" altLang="zh-CN" b="1" i="1" baseline="-25000">
                <a:solidFill>
                  <a:srgbClr val="760027"/>
                </a:solidFill>
                <a:ea typeface="楷体_GB2312" pitchFamily="49" charset="-122"/>
              </a:rPr>
              <a:t> </a:t>
            </a:r>
            <a:r>
              <a:rPr lang="zh-CN" altLang="en-US" b="1">
                <a:solidFill>
                  <a:srgbClr val="760027"/>
                </a:solidFill>
                <a:latin typeface="楷体_GB2312" pitchFamily="49" charset="-122"/>
                <a:ea typeface="楷体_GB2312" pitchFamily="49" charset="-122"/>
              </a:rPr>
              <a:t>的函数</a:t>
            </a:r>
            <a:r>
              <a:rPr lang="en-US" altLang="zh-CN" b="1" i="1">
                <a:solidFill>
                  <a:srgbClr val="CC0000"/>
                </a:solidFill>
                <a:ea typeface="宋体" pitchFamily="2" charset="-122"/>
              </a:rPr>
              <a:t>Y= g </a:t>
            </a:r>
            <a:r>
              <a:rPr lang="en-US" altLang="zh-CN" b="1">
                <a:solidFill>
                  <a:srgbClr val="CC0000"/>
                </a:solidFill>
                <a:ea typeface="宋体" pitchFamily="2" charset="-122"/>
              </a:rPr>
              <a:t>(</a:t>
            </a:r>
            <a:r>
              <a:rPr lang="en-US" altLang="zh-CN" b="1" i="1">
                <a:solidFill>
                  <a:srgbClr val="CC0000"/>
                </a:solidFill>
                <a:ea typeface="宋体" pitchFamily="2" charset="-122"/>
              </a:rPr>
              <a:t>X</a:t>
            </a:r>
            <a:r>
              <a:rPr lang="en-US" altLang="zh-CN" b="1">
                <a:solidFill>
                  <a:srgbClr val="CC0000"/>
                </a:solidFill>
                <a:ea typeface="宋体" pitchFamily="2" charset="-122"/>
              </a:rPr>
              <a:t>)</a:t>
            </a:r>
            <a:r>
              <a:rPr lang="zh-CN" altLang="en-US" b="1">
                <a:solidFill>
                  <a:srgbClr val="760027"/>
                </a:solidFill>
                <a:latin typeface="楷体_GB2312" pitchFamily="49" charset="-122"/>
                <a:ea typeface="楷体_GB2312" pitchFamily="49" charset="-122"/>
              </a:rPr>
              <a:t>所表示的随机变量</a:t>
            </a:r>
            <a:r>
              <a:rPr lang="zh-CN" altLang="en-US" sz="800" b="1" baseline="-25000">
                <a:solidFill>
                  <a:srgbClr val="760027"/>
                </a:solidFill>
                <a:latin typeface="楷体_GB2312" pitchFamily="49" charset="-122"/>
                <a:ea typeface="楷体_GB2312" pitchFamily="49" charset="-122"/>
              </a:rPr>
              <a:t> </a:t>
            </a:r>
            <a:r>
              <a:rPr lang="en-US" altLang="zh-CN" b="1" i="1">
                <a:solidFill>
                  <a:srgbClr val="CC0000"/>
                </a:solidFill>
                <a:ea typeface="宋体" pitchFamily="2" charset="-122"/>
              </a:rPr>
              <a:t>Y</a:t>
            </a:r>
            <a:r>
              <a:rPr lang="en-US" altLang="zh-CN" b="1" i="1" baseline="-25000">
                <a:ea typeface="宋体" pitchFamily="2" charset="-122"/>
              </a:rPr>
              <a:t> </a:t>
            </a:r>
            <a:r>
              <a:rPr lang="zh-CN" altLang="en-US" b="1">
                <a:solidFill>
                  <a:srgbClr val="760027"/>
                </a:solidFill>
                <a:latin typeface="楷体_GB2312" pitchFamily="49" charset="-122"/>
                <a:ea typeface="楷体_GB2312" pitchFamily="49" charset="-122"/>
              </a:rPr>
              <a:t>更感兴趣</a:t>
            </a:r>
          </a:p>
        </p:txBody>
      </p:sp>
      <p:sp>
        <p:nvSpPr>
          <p:cNvPr id="1185812" name="Rectangle 20"/>
          <p:cNvSpPr>
            <a:spLocks noChangeArrowheads="1"/>
          </p:cNvSpPr>
          <p:nvPr/>
        </p:nvSpPr>
        <p:spPr bwMode="auto">
          <a:xfrm>
            <a:off x="682625" y="4887913"/>
            <a:ext cx="8610600" cy="530225"/>
          </a:xfrm>
          <a:prstGeom prst="rect">
            <a:avLst/>
          </a:prstGeom>
          <a:noFill/>
          <a:ln w="9525">
            <a:noFill/>
            <a:miter lim="800000"/>
            <a:headEnd/>
            <a:tailEnd/>
          </a:ln>
          <a:effectLst/>
        </p:spPr>
        <p:txBody>
          <a:bodyPr>
            <a:spAutoFit/>
          </a:bodyPr>
          <a:lstStyle/>
          <a:p>
            <a:pPr>
              <a:lnSpc>
                <a:spcPct val="120000"/>
              </a:lnSpc>
              <a:spcBef>
                <a:spcPct val="10000"/>
              </a:spcBef>
            </a:pPr>
            <a:r>
              <a:rPr lang="zh-CN" altLang="en-US" sz="2400" b="1">
                <a:solidFill>
                  <a:srgbClr val="FFFF00"/>
                </a:solidFill>
                <a:ea typeface="宋体" pitchFamily="2" charset="-122"/>
              </a:rPr>
              <a:t>        </a:t>
            </a:r>
            <a:r>
              <a:rPr lang="zh-CN" altLang="en-US" sz="2400" b="1">
                <a:ea typeface="宋体" pitchFamily="2" charset="-122"/>
              </a:rPr>
              <a:t>设随机变量</a:t>
            </a:r>
            <a:r>
              <a:rPr lang="en-US" altLang="zh-CN" sz="2400" b="1" i="1">
                <a:ea typeface="宋体" pitchFamily="2" charset="-122"/>
              </a:rPr>
              <a:t>X</a:t>
            </a:r>
            <a:r>
              <a:rPr lang="en-US" altLang="zh-CN" sz="2400" b="1">
                <a:ea typeface="宋体" pitchFamily="2" charset="-122"/>
              </a:rPr>
              <a:t> </a:t>
            </a:r>
            <a:r>
              <a:rPr lang="zh-CN" altLang="en-US" sz="2400" b="1">
                <a:ea typeface="宋体" pitchFamily="2" charset="-122"/>
              </a:rPr>
              <a:t>的分布已知</a:t>
            </a:r>
            <a:r>
              <a:rPr lang="zh-CN" altLang="en-US" sz="2400" b="1">
                <a:latin typeface="宋体" pitchFamily="2" charset="-122"/>
                <a:ea typeface="宋体" pitchFamily="2" charset="-122"/>
              </a:rPr>
              <a:t>,又</a:t>
            </a:r>
            <a:r>
              <a:rPr lang="en-US" altLang="zh-CN" sz="2400" b="1" i="1">
                <a:ea typeface="宋体" pitchFamily="2" charset="-122"/>
              </a:rPr>
              <a:t>Y= g </a:t>
            </a:r>
            <a:r>
              <a:rPr lang="en-US" altLang="zh-CN" sz="2400" b="1">
                <a:ea typeface="宋体" pitchFamily="2" charset="-122"/>
              </a:rPr>
              <a:t>(</a:t>
            </a:r>
            <a:r>
              <a:rPr lang="en-US" altLang="zh-CN" sz="2400" b="1" i="1">
                <a:ea typeface="宋体" pitchFamily="2" charset="-122"/>
              </a:rPr>
              <a:t>X</a:t>
            </a:r>
            <a:r>
              <a:rPr lang="en-US" altLang="zh-CN" sz="2400" b="1">
                <a:ea typeface="宋体" pitchFamily="2" charset="-122"/>
              </a:rPr>
              <a:t>) </a:t>
            </a:r>
            <a:r>
              <a:rPr lang="zh-CN" altLang="en-US" sz="2400" b="1">
                <a:ea typeface="宋体" pitchFamily="2" charset="-122"/>
              </a:rPr>
              <a:t> </a:t>
            </a:r>
            <a:r>
              <a:rPr lang="zh-CN" altLang="en-US" sz="2400" b="1">
                <a:latin typeface="宋体" pitchFamily="2" charset="-122"/>
                <a:ea typeface="宋体" pitchFamily="2" charset="-122"/>
              </a:rPr>
              <a:t>(</a:t>
            </a:r>
            <a:r>
              <a:rPr lang="zh-CN" altLang="en-US" sz="2400" b="1">
                <a:ea typeface="宋体" pitchFamily="2" charset="-122"/>
              </a:rPr>
              <a:t>设</a:t>
            </a:r>
            <a:r>
              <a:rPr lang="en-US" altLang="zh-CN" sz="2400" b="1" i="1">
                <a:ea typeface="宋体" pitchFamily="2" charset="-122"/>
              </a:rPr>
              <a:t>g</a:t>
            </a:r>
            <a:r>
              <a:rPr lang="zh-CN" altLang="en-US" sz="2400" b="1">
                <a:ea typeface="宋体" pitchFamily="2" charset="-122"/>
              </a:rPr>
              <a:t>是连续函数</a:t>
            </a:r>
            <a:r>
              <a:rPr lang="zh-CN" altLang="en-US" sz="2400" b="1">
                <a:latin typeface="宋体" pitchFamily="2" charset="-122"/>
                <a:ea typeface="宋体" pitchFamily="2" charset="-122"/>
              </a:rPr>
              <a:t>)</a:t>
            </a:r>
            <a:endParaRPr lang="zh-CN" altLang="en-US" sz="2400" b="1">
              <a:ea typeface="宋体" pitchFamily="2" charset="-122"/>
            </a:endParaRPr>
          </a:p>
        </p:txBody>
      </p:sp>
      <p:sp>
        <p:nvSpPr>
          <p:cNvPr id="1185813" name="AutoShape 21"/>
          <p:cNvSpPr>
            <a:spLocks noChangeArrowheads="1"/>
          </p:cNvSpPr>
          <p:nvPr/>
        </p:nvSpPr>
        <p:spPr bwMode="auto">
          <a:xfrm>
            <a:off x="5291138" y="5464175"/>
            <a:ext cx="3962400" cy="1066800"/>
          </a:xfrm>
          <a:prstGeom prst="wedgeEllipseCallout">
            <a:avLst>
              <a:gd name="adj1" fmla="val -80690"/>
              <a:gd name="adj2" fmla="val -26190"/>
            </a:avLst>
          </a:prstGeom>
          <a:solidFill>
            <a:srgbClr val="FFCCCC"/>
          </a:solidFill>
          <a:ln w="28575">
            <a:solidFill>
              <a:schemeClr val="accent2"/>
            </a:solidFill>
            <a:miter lim="800000"/>
            <a:headEnd/>
            <a:tailEnd/>
          </a:ln>
          <a:effectLst/>
        </p:spPr>
        <p:txBody>
          <a:bodyPr lIns="0" tIns="10800" rIns="0" bIns="10800" anchor="ctr"/>
          <a:lstStyle/>
          <a:p>
            <a:pPr algn="ctr"/>
            <a:r>
              <a:rPr lang="zh-CN" altLang="zh-CN" sz="2400" b="1">
                <a:solidFill>
                  <a:schemeClr val="accent2"/>
                </a:solidFill>
                <a:ea typeface="宋体" pitchFamily="2" charset="-122"/>
              </a:rPr>
              <a:t>无论在实践中还是</a:t>
            </a:r>
            <a:endParaRPr lang="zh-CN" altLang="en-US" sz="2400" b="1">
              <a:solidFill>
                <a:schemeClr val="accent2"/>
              </a:solidFill>
              <a:ea typeface="宋体" pitchFamily="2" charset="-122"/>
            </a:endParaRPr>
          </a:p>
          <a:p>
            <a:pPr algn="ctr"/>
            <a:r>
              <a:rPr lang="zh-CN" altLang="zh-CN" sz="2400" b="1">
                <a:solidFill>
                  <a:schemeClr val="accent2"/>
                </a:solidFill>
                <a:ea typeface="宋体" pitchFamily="2" charset="-122"/>
              </a:rPr>
              <a:t>在理论上都是重要的</a:t>
            </a:r>
            <a:endParaRPr lang="zh-CN" altLang="en-US" sz="2400" b="1">
              <a:solidFill>
                <a:schemeClr val="accent2"/>
              </a:solidFill>
              <a:ea typeface="宋体" pitchFamily="2" charset="-122"/>
            </a:endParaRPr>
          </a:p>
        </p:txBody>
      </p:sp>
      <p:sp>
        <p:nvSpPr>
          <p:cNvPr id="1185814" name="AutoShape 22"/>
          <p:cNvSpPr>
            <a:spLocks noChangeArrowheads="1"/>
          </p:cNvSpPr>
          <p:nvPr/>
        </p:nvSpPr>
        <p:spPr bwMode="auto">
          <a:xfrm>
            <a:off x="1258888" y="5464175"/>
            <a:ext cx="2982912" cy="1066800"/>
          </a:xfrm>
          <a:prstGeom prst="cloudCallout">
            <a:avLst>
              <a:gd name="adj1" fmla="val 48884"/>
              <a:gd name="adj2" fmla="val -64139"/>
            </a:avLst>
          </a:prstGeom>
          <a:solidFill>
            <a:srgbClr val="A5FFFF"/>
          </a:solidFill>
          <a:ln w="9525">
            <a:solidFill>
              <a:srgbClr val="0000CC"/>
            </a:solidFill>
            <a:round/>
            <a:headEnd/>
            <a:tailEnd/>
          </a:ln>
          <a:effectLst/>
        </p:spPr>
        <p:txBody>
          <a:bodyPr lIns="0" rIns="0" bIns="82800"/>
          <a:lstStyle/>
          <a:p>
            <a:pPr algn="ctr">
              <a:lnSpc>
                <a:spcPct val="120000"/>
              </a:lnSpc>
              <a:spcBef>
                <a:spcPct val="10000"/>
              </a:spcBef>
            </a:pPr>
            <a:r>
              <a:rPr lang="zh-CN" altLang="en-US" sz="2000" b="1">
                <a:solidFill>
                  <a:srgbClr val="000092"/>
                </a:solidFill>
                <a:ea typeface="宋体" pitchFamily="2" charset="-122"/>
              </a:rPr>
              <a:t>如何由 </a:t>
            </a:r>
            <a:r>
              <a:rPr lang="en-US" altLang="zh-CN" sz="2000" b="1" i="1">
                <a:solidFill>
                  <a:srgbClr val="000092"/>
                </a:solidFill>
                <a:ea typeface="宋体" pitchFamily="2" charset="-122"/>
              </a:rPr>
              <a:t>X</a:t>
            </a:r>
            <a:r>
              <a:rPr lang="en-US" altLang="zh-CN" sz="2000" b="1">
                <a:solidFill>
                  <a:srgbClr val="000092"/>
                </a:solidFill>
                <a:ea typeface="宋体" pitchFamily="2" charset="-122"/>
              </a:rPr>
              <a:t> </a:t>
            </a:r>
            <a:r>
              <a:rPr lang="zh-CN" altLang="en-US" sz="2000" b="1">
                <a:solidFill>
                  <a:srgbClr val="000092"/>
                </a:solidFill>
                <a:ea typeface="宋体" pitchFamily="2" charset="-122"/>
              </a:rPr>
              <a:t>的分布求出</a:t>
            </a:r>
            <a:r>
              <a:rPr lang="zh-CN" altLang="en-US" sz="2000" b="1" i="1">
                <a:solidFill>
                  <a:srgbClr val="000092"/>
                </a:solidFill>
                <a:ea typeface="宋体" pitchFamily="2" charset="-122"/>
              </a:rPr>
              <a:t> </a:t>
            </a:r>
            <a:r>
              <a:rPr lang="en-US" altLang="zh-CN" sz="2000" b="1" i="1">
                <a:solidFill>
                  <a:srgbClr val="000092"/>
                </a:solidFill>
                <a:ea typeface="宋体" pitchFamily="2" charset="-122"/>
              </a:rPr>
              <a:t>Y</a:t>
            </a:r>
            <a:r>
              <a:rPr lang="en-US" altLang="zh-CN" sz="2000" b="1">
                <a:solidFill>
                  <a:srgbClr val="000092"/>
                </a:solidFill>
                <a:ea typeface="宋体" pitchFamily="2" charset="-122"/>
              </a:rPr>
              <a:t> </a:t>
            </a:r>
            <a:r>
              <a:rPr lang="zh-CN" altLang="zh-CN" sz="2000" b="1">
                <a:solidFill>
                  <a:srgbClr val="000092"/>
                </a:solidFill>
                <a:ea typeface="宋体" pitchFamily="2" charset="-122"/>
              </a:rPr>
              <a:t>的分布？</a:t>
            </a:r>
            <a:endParaRPr lang="zh-CN" altLang="en-US" sz="2000" b="1">
              <a:solidFill>
                <a:srgbClr val="000092"/>
              </a:solidFill>
              <a:ea typeface="宋体" pitchFamily="2" charset="-122"/>
            </a:endParaRPr>
          </a:p>
          <a:p>
            <a:pPr algn="ctr"/>
            <a:endParaRPr lang="zh-CN" altLang="en-US" sz="2000" b="1">
              <a:solidFill>
                <a:srgbClr val="000092"/>
              </a:solidFill>
              <a:ea typeface="宋体" pitchFamily="2" charset="-122"/>
            </a:endParaRPr>
          </a:p>
        </p:txBody>
      </p:sp>
      <p:sp>
        <p:nvSpPr>
          <p:cNvPr id="1185815" name="AutoShape 23"/>
          <p:cNvSpPr>
            <a:spLocks noChangeArrowheads="1"/>
          </p:cNvSpPr>
          <p:nvPr/>
        </p:nvSpPr>
        <p:spPr bwMode="auto">
          <a:xfrm>
            <a:off x="3492500" y="6400800"/>
            <a:ext cx="2971800" cy="457200"/>
          </a:xfrm>
          <a:prstGeom prst="wedgeRectCallout">
            <a:avLst>
              <a:gd name="adj1" fmla="val -39583"/>
              <a:gd name="adj2" fmla="val -114931"/>
            </a:avLst>
          </a:prstGeom>
          <a:solidFill>
            <a:schemeClr val="accent1"/>
          </a:solidFill>
          <a:ln w="9525">
            <a:solidFill>
              <a:srgbClr val="003366"/>
            </a:solidFill>
            <a:miter lim="800000"/>
            <a:headEnd/>
            <a:tailEnd/>
          </a:ln>
          <a:effectLst/>
        </p:spPr>
        <p:txBody>
          <a:bodyPr/>
          <a:lstStyle/>
          <a:p>
            <a:pPr algn="ctr"/>
            <a:r>
              <a:rPr lang="zh-CN" altLang="en-US" sz="2400" b="1">
                <a:ea typeface="宋体" pitchFamily="2" charset="-122"/>
              </a:rPr>
              <a:t>通过实例找方法</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85796"/>
                                        </p:tgtEl>
                                        <p:attrNameLst>
                                          <p:attrName>style.visibility</p:attrName>
                                        </p:attrNameLst>
                                      </p:cBhvr>
                                      <p:to>
                                        <p:strVal val="visible"/>
                                      </p:to>
                                    </p:set>
                                    <p:anim calcmode="lin" valueType="num">
                                      <p:cBhvr additive="base">
                                        <p:cTn id="7" dur="500" fill="hold"/>
                                        <p:tgtEl>
                                          <p:spTgt spid="1185796"/>
                                        </p:tgtEl>
                                        <p:attrNameLst>
                                          <p:attrName>ppt_x</p:attrName>
                                        </p:attrNameLst>
                                      </p:cBhvr>
                                      <p:tavLst>
                                        <p:tav tm="0">
                                          <p:val>
                                            <p:strVal val="1+#ppt_w/2"/>
                                          </p:val>
                                        </p:tav>
                                        <p:tav tm="100000">
                                          <p:val>
                                            <p:strVal val="#ppt_x"/>
                                          </p:val>
                                        </p:tav>
                                      </p:tavLst>
                                    </p:anim>
                                    <p:anim calcmode="lin" valueType="num">
                                      <p:cBhvr additive="base">
                                        <p:cTn id="8" dur="500" fill="hold"/>
                                        <p:tgtEl>
                                          <p:spTgt spid="118579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1185799"/>
                                        </p:tgtEl>
                                        <p:attrNameLst>
                                          <p:attrName>style.visibility</p:attrName>
                                        </p:attrNameLst>
                                      </p:cBhvr>
                                      <p:to>
                                        <p:strVal val="visible"/>
                                      </p:to>
                                    </p:set>
                                    <p:animEffect transition="in" filter="blinds(vertical)">
                                      <p:cBhvr>
                                        <p:cTn id="13" dur="500"/>
                                        <p:tgtEl>
                                          <p:spTgt spid="1185799"/>
                                        </p:tgtEl>
                                      </p:cBhvr>
                                    </p:animEffect>
                                  </p:childTnLst>
                                </p:cTn>
                              </p:par>
                              <p:par>
                                <p:cTn id="14" presetID="9" presetClass="entr" presetSubtype="0" fill="hold" nodeType="withEffect">
                                  <p:stCondLst>
                                    <p:cond delay="0"/>
                                  </p:stCondLst>
                                  <p:childTnLst>
                                    <p:set>
                                      <p:cBhvr>
                                        <p:cTn id="15" dur="1" fill="hold">
                                          <p:stCondLst>
                                            <p:cond delay="0"/>
                                          </p:stCondLst>
                                        </p:cTn>
                                        <p:tgtEl>
                                          <p:spTgt spid="1185800"/>
                                        </p:tgtEl>
                                        <p:attrNameLst>
                                          <p:attrName>style.visibility</p:attrName>
                                        </p:attrNameLst>
                                      </p:cBhvr>
                                      <p:to>
                                        <p:strVal val="visible"/>
                                      </p:to>
                                    </p:set>
                                    <p:animEffect transition="in" filter="dissolve">
                                      <p:cBhvr>
                                        <p:cTn id="16" dur="1000"/>
                                        <p:tgtEl>
                                          <p:spTgt spid="118580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85798"/>
                                        </p:tgtEl>
                                        <p:attrNameLst>
                                          <p:attrName>style.visibility</p:attrName>
                                        </p:attrNameLst>
                                      </p:cBhvr>
                                      <p:to>
                                        <p:strVal val="visible"/>
                                      </p:to>
                                    </p:set>
                                    <p:animEffect transition="in" filter="wipe(left)">
                                      <p:cBhvr>
                                        <p:cTn id="19" dur="1000"/>
                                        <p:tgtEl>
                                          <p:spTgt spid="1185798"/>
                                        </p:tgtEl>
                                      </p:cBhvr>
                                    </p:animEffect>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1185811"/>
                                        </p:tgtEl>
                                        <p:attrNameLst>
                                          <p:attrName>style.visibility</p:attrName>
                                        </p:attrNameLst>
                                      </p:cBhvr>
                                      <p:to>
                                        <p:strVal val="visible"/>
                                      </p:to>
                                    </p:set>
                                    <p:anim calcmode="lin" valueType="num">
                                      <p:cBhvr>
                                        <p:cTn id="24" dur="500" fill="hold"/>
                                        <p:tgtEl>
                                          <p:spTgt spid="1185811"/>
                                        </p:tgtEl>
                                        <p:attrNameLst>
                                          <p:attrName>ppt_w</p:attrName>
                                        </p:attrNameLst>
                                      </p:cBhvr>
                                      <p:tavLst>
                                        <p:tav tm="0">
                                          <p:val>
                                            <p:fltVal val="0"/>
                                          </p:val>
                                        </p:tav>
                                        <p:tav tm="100000">
                                          <p:val>
                                            <p:strVal val="#ppt_w"/>
                                          </p:val>
                                        </p:tav>
                                      </p:tavLst>
                                    </p:anim>
                                    <p:anim calcmode="lin" valueType="num">
                                      <p:cBhvr>
                                        <p:cTn id="25" dur="500" fill="hold"/>
                                        <p:tgtEl>
                                          <p:spTgt spid="1185811"/>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1185812"/>
                                        </p:tgtEl>
                                        <p:attrNameLst>
                                          <p:attrName>style.visibility</p:attrName>
                                        </p:attrNameLst>
                                      </p:cBhvr>
                                      <p:to>
                                        <p:strVal val="visible"/>
                                      </p:to>
                                    </p:set>
                                    <p:animEffect transition="in" filter="barn(outVertical)">
                                      <p:cBhvr>
                                        <p:cTn id="30" dur="500"/>
                                        <p:tgtEl>
                                          <p:spTgt spid="1185812"/>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185814"/>
                                        </p:tgtEl>
                                        <p:attrNameLst>
                                          <p:attrName>style.visibility</p:attrName>
                                        </p:attrNameLst>
                                      </p:cBhvr>
                                      <p:to>
                                        <p:strVal val="visible"/>
                                      </p:to>
                                    </p:set>
                                    <p:animEffect transition="in" filter="strips(downLeft)">
                                      <p:cBhvr>
                                        <p:cTn id="35" dur="5000"/>
                                        <p:tgtEl>
                                          <p:spTgt spid="11858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185813"/>
                                        </p:tgtEl>
                                        <p:attrNameLst>
                                          <p:attrName>style.visibility</p:attrName>
                                        </p:attrNameLst>
                                      </p:cBhvr>
                                      <p:to>
                                        <p:strVal val="visible"/>
                                      </p:to>
                                    </p:set>
                                    <p:animEffect transition="in" filter="wipe(up)">
                                      <p:cBhvr>
                                        <p:cTn id="40" dur="500"/>
                                        <p:tgtEl>
                                          <p:spTgt spid="1185813"/>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9" fill="hold" grpId="0" nodeType="clickEffect">
                                  <p:stCondLst>
                                    <p:cond delay="0"/>
                                  </p:stCondLst>
                                  <p:childTnLst>
                                    <p:set>
                                      <p:cBhvr>
                                        <p:cTn id="44" dur="1" fill="hold">
                                          <p:stCondLst>
                                            <p:cond delay="0"/>
                                          </p:stCondLst>
                                        </p:cTn>
                                        <p:tgtEl>
                                          <p:spTgt spid="1185815"/>
                                        </p:tgtEl>
                                        <p:attrNameLst>
                                          <p:attrName>style.visibility</p:attrName>
                                        </p:attrNameLst>
                                      </p:cBhvr>
                                      <p:to>
                                        <p:strVal val="visible"/>
                                      </p:to>
                                    </p:set>
                                    <p:animEffect transition="in" filter="strips(upLeft)">
                                      <p:cBhvr>
                                        <p:cTn id="45" dur="500"/>
                                        <p:tgtEl>
                                          <p:spTgt spid="1185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5796" grpId="0" autoUpdateAnimBg="0"/>
      <p:bldP spid="1185798" grpId="0" autoUpdateAnimBg="0"/>
      <p:bldP spid="1185799" grpId="0"/>
      <p:bldP spid="1185811" grpId="0" animBg="1" autoUpdateAnimBg="0"/>
      <p:bldP spid="1185812" grpId="0" autoUpdateAnimBg="0"/>
      <p:bldP spid="1185813" grpId="0" animBg="1" autoUpdateAnimBg="0"/>
      <p:bldP spid="1185814" grpId="0" animBg="1" autoUpdateAnimBg="0"/>
      <p:bldP spid="1185815" grpId="0" animBg="1" autoUpdateAnimBg="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5" name="Text Box 5"/>
          <p:cNvSpPr txBox="1">
            <a:spLocks noChangeArrowheads="1"/>
          </p:cNvSpPr>
          <p:nvPr/>
        </p:nvSpPr>
        <p:spPr bwMode="auto">
          <a:xfrm>
            <a:off x="971550" y="1700213"/>
            <a:ext cx="490538" cy="457200"/>
          </a:xfrm>
          <a:prstGeom prst="rect">
            <a:avLst/>
          </a:prstGeom>
          <a:noFill/>
          <a:ln w="9525">
            <a:noFill/>
            <a:miter lim="800000"/>
            <a:headEnd/>
            <a:tailEnd/>
          </a:ln>
          <a:effectLst/>
        </p:spPr>
        <p:txBody>
          <a:bodyPr wrap="none">
            <a:spAutoFit/>
          </a:bodyPr>
          <a:lstStyle/>
          <a:p>
            <a:r>
              <a:rPr lang="zh-CN" altLang="en-US" sz="2400" b="1">
                <a:solidFill>
                  <a:srgbClr val="FF0000"/>
                </a:solidFill>
                <a:ea typeface="宋体" pitchFamily="2" charset="-122"/>
              </a:rPr>
              <a:t>例</a:t>
            </a:r>
            <a:endParaRPr lang="en-US" altLang="zh-CN" sz="2000" b="1">
              <a:solidFill>
                <a:srgbClr val="777777"/>
              </a:solidFill>
              <a:latin typeface="宋体" pitchFamily="2" charset="-122"/>
              <a:ea typeface="宋体" pitchFamily="2" charset="-122"/>
            </a:endParaRPr>
          </a:p>
        </p:txBody>
      </p:sp>
      <p:sp>
        <p:nvSpPr>
          <p:cNvPr id="1187846" name="Rectangle 6"/>
          <p:cNvSpPr>
            <a:spLocks noChangeArrowheads="1"/>
          </p:cNvSpPr>
          <p:nvPr/>
        </p:nvSpPr>
        <p:spPr bwMode="auto">
          <a:xfrm>
            <a:off x="1222375" y="3716338"/>
            <a:ext cx="7921625" cy="457200"/>
          </a:xfrm>
          <a:prstGeom prst="rect">
            <a:avLst/>
          </a:prstGeom>
          <a:noFill/>
          <a:ln w="9525">
            <a:noFill/>
            <a:miter lim="800000"/>
            <a:headEnd/>
            <a:tailEnd/>
          </a:ln>
          <a:effectLst/>
        </p:spPr>
        <p:txBody>
          <a:bodyPr lIns="18000" rIns="18000" anchor="ctr">
            <a:spAutoFit/>
          </a:bodyPr>
          <a:lstStyle/>
          <a:p>
            <a:pPr algn="ctr">
              <a:lnSpc>
                <a:spcPct val="120000"/>
              </a:lnSpc>
            </a:pPr>
            <a:r>
              <a:rPr lang="zh-CN" altLang="en-US" sz="2000" b="1">
                <a:solidFill>
                  <a:srgbClr val="0000CC"/>
                </a:solidFill>
                <a:ea typeface="宋体" pitchFamily="2" charset="-122"/>
              </a:rPr>
              <a:t>  </a:t>
            </a:r>
            <a:r>
              <a:rPr lang="zh-CN" altLang="en-US" sz="2000" b="1">
                <a:solidFill>
                  <a:srgbClr val="0000CC"/>
                </a:solidFill>
                <a:latin typeface="宋体" pitchFamily="2" charset="-122"/>
                <a:ea typeface="宋体" pitchFamily="2" charset="-122"/>
              </a:rPr>
              <a:t>( </a:t>
            </a:r>
            <a:r>
              <a:rPr lang="en-US" altLang="zh-CN" sz="2000" b="1" i="1">
                <a:solidFill>
                  <a:srgbClr val="0000CC"/>
                </a:solidFill>
                <a:ea typeface="宋体" pitchFamily="2" charset="-122"/>
              </a:rPr>
              <a:t>X </a:t>
            </a:r>
            <a:r>
              <a:rPr lang="zh-CN" altLang="en-US" sz="2000" b="1">
                <a:solidFill>
                  <a:srgbClr val="0000CC"/>
                </a:solidFill>
                <a:ea typeface="宋体" pitchFamily="2" charset="-122"/>
              </a:rPr>
              <a:t>取某值与 </a:t>
            </a:r>
            <a:r>
              <a:rPr lang="en-US" altLang="zh-CN" sz="2000" b="1" i="1">
                <a:solidFill>
                  <a:srgbClr val="0000CC"/>
                </a:solidFill>
                <a:ea typeface="宋体" pitchFamily="2" charset="-122"/>
              </a:rPr>
              <a:t>Y </a:t>
            </a:r>
            <a:r>
              <a:rPr lang="zh-CN" altLang="en-US" sz="2000" b="1">
                <a:solidFill>
                  <a:srgbClr val="0000CC"/>
                </a:solidFill>
                <a:ea typeface="宋体" pitchFamily="2" charset="-122"/>
              </a:rPr>
              <a:t>取其对应值是相同的事件</a:t>
            </a:r>
            <a:r>
              <a:rPr lang="zh-CN" altLang="en-US" sz="2000" b="1">
                <a:solidFill>
                  <a:srgbClr val="0000CC"/>
                </a:solidFill>
                <a:latin typeface="宋体" pitchFamily="2" charset="-122"/>
                <a:ea typeface="宋体" pitchFamily="2" charset="-122"/>
              </a:rPr>
              <a:t>,</a:t>
            </a:r>
            <a:r>
              <a:rPr lang="zh-CN" altLang="en-US" sz="2000" b="1">
                <a:solidFill>
                  <a:srgbClr val="0000CC"/>
                </a:solidFill>
                <a:ea typeface="宋体" pitchFamily="2" charset="-122"/>
              </a:rPr>
              <a:t>两者的概率应相同 </a:t>
            </a:r>
            <a:r>
              <a:rPr lang="zh-CN" altLang="en-US" sz="2000" b="1">
                <a:solidFill>
                  <a:srgbClr val="0000CC"/>
                </a:solidFill>
                <a:latin typeface="宋体" pitchFamily="2" charset="-122"/>
                <a:ea typeface="宋体" pitchFamily="2" charset="-122"/>
              </a:rPr>
              <a:t>)</a:t>
            </a:r>
          </a:p>
        </p:txBody>
      </p:sp>
      <p:sp>
        <p:nvSpPr>
          <p:cNvPr id="1187847" name="Rectangle 7"/>
          <p:cNvSpPr>
            <a:spLocks noChangeArrowheads="1"/>
          </p:cNvSpPr>
          <p:nvPr/>
        </p:nvSpPr>
        <p:spPr bwMode="auto">
          <a:xfrm>
            <a:off x="900113" y="692150"/>
            <a:ext cx="7129462" cy="476250"/>
          </a:xfrm>
          <a:prstGeom prst="rect">
            <a:avLst/>
          </a:prstGeom>
          <a:noFill/>
          <a:ln w="9525">
            <a:noFill/>
            <a:miter lim="800000"/>
            <a:headEnd/>
            <a:tailEnd/>
          </a:ln>
        </p:spPr>
        <p:txBody>
          <a:bodyPr/>
          <a:lstStyle/>
          <a:p>
            <a:r>
              <a:rPr lang="zh-CN" altLang="en-US" sz="4000" b="1">
                <a:solidFill>
                  <a:srgbClr val="BE0000"/>
                </a:solidFill>
                <a:ea typeface="宋体" pitchFamily="2" charset="-122"/>
              </a:rPr>
              <a:t>离散型随机变量</a:t>
            </a:r>
            <a:r>
              <a:rPr lang="zh-CN" altLang="zh-CN" sz="4000" b="1">
                <a:solidFill>
                  <a:srgbClr val="BE0000"/>
                </a:solidFill>
                <a:ea typeface="宋体" pitchFamily="2" charset="-122"/>
              </a:rPr>
              <a:t>函数的分布</a:t>
            </a:r>
            <a:endParaRPr lang="zh-CN" altLang="en-US" sz="4000" b="1">
              <a:solidFill>
                <a:srgbClr val="BE0000"/>
              </a:solidFill>
              <a:ea typeface="宋体" pitchFamily="2" charset="-122"/>
            </a:endParaRPr>
          </a:p>
        </p:txBody>
      </p:sp>
      <p:sp>
        <p:nvSpPr>
          <p:cNvPr id="1187848" name="Rectangle 8"/>
          <p:cNvSpPr>
            <a:spLocks noChangeArrowheads="1"/>
          </p:cNvSpPr>
          <p:nvPr/>
        </p:nvSpPr>
        <p:spPr bwMode="auto">
          <a:xfrm>
            <a:off x="1042988" y="3068638"/>
            <a:ext cx="642937" cy="457200"/>
          </a:xfrm>
          <a:prstGeom prst="rect">
            <a:avLst/>
          </a:prstGeom>
          <a:noFill/>
          <a:ln w="9525">
            <a:noFill/>
            <a:miter lim="800000"/>
            <a:headEnd/>
            <a:tailEnd/>
          </a:ln>
          <a:effectLst/>
        </p:spPr>
        <p:txBody>
          <a:bodyPr wrap="none">
            <a:spAutoFit/>
          </a:bodyPr>
          <a:lstStyle/>
          <a:p>
            <a:r>
              <a:rPr lang="zh-CN" altLang="en-US" sz="2400" b="1">
                <a:solidFill>
                  <a:srgbClr val="FF0000"/>
                </a:solidFill>
                <a:ea typeface="宋体" pitchFamily="2" charset="-122"/>
              </a:rPr>
              <a:t>解  </a:t>
            </a:r>
          </a:p>
        </p:txBody>
      </p:sp>
      <p:graphicFrame>
        <p:nvGraphicFramePr>
          <p:cNvPr id="1187849" name="Group 9"/>
          <p:cNvGraphicFramePr>
            <a:graphicFrameLocks noGrp="1"/>
          </p:cNvGraphicFramePr>
          <p:nvPr/>
        </p:nvGraphicFramePr>
        <p:xfrm>
          <a:off x="2700338" y="5589588"/>
          <a:ext cx="4608512" cy="936625"/>
        </p:xfrm>
        <a:graphic>
          <a:graphicData uri="http://schemas.openxmlformats.org/drawingml/2006/table">
            <a:tbl>
              <a:tblPr/>
              <a:tblGrid>
                <a:gridCol w="1360487"/>
                <a:gridCol w="3248025"/>
              </a:tblGrid>
              <a:tr h="5143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400" b="1" i="1" u="none" strike="noStrike" cap="none" normalizeH="0" baseline="0" smtClean="0">
                          <a:ln>
                            <a:noFill/>
                          </a:ln>
                          <a:solidFill>
                            <a:srgbClr val="006600"/>
                          </a:solidFill>
                          <a:effectLst/>
                          <a:latin typeface="Times New Roman" pitchFamily="18" charset="0"/>
                          <a:ea typeface="PMingLiU" pitchFamily="18" charset="-120"/>
                        </a:rPr>
                        <a:t> </a:t>
                      </a:r>
                      <a:r>
                        <a:rPr kumimoji="1" lang="en-US" altLang="zh-CN" sz="2000" b="1" i="1" u="none" strike="noStrike" cap="none" normalizeH="0" baseline="0" smtClean="0">
                          <a:ln>
                            <a:noFill/>
                          </a:ln>
                          <a:solidFill>
                            <a:srgbClr val="006600"/>
                          </a:solidFill>
                          <a:effectLst/>
                          <a:latin typeface="Times New Roman" pitchFamily="18" charset="0"/>
                          <a:ea typeface="PMingLiU" pitchFamily="18" charset="-120"/>
                        </a:rPr>
                        <a:t>Y</a:t>
                      </a:r>
                      <a:r>
                        <a:rPr kumimoji="1" lang="en-US" altLang="zh-CN" sz="2000" b="1" i="0" u="none" strike="noStrike" cap="none" normalizeH="0" baseline="0" smtClean="0">
                          <a:ln>
                            <a:noFill/>
                          </a:ln>
                          <a:solidFill>
                            <a:srgbClr val="006600"/>
                          </a:solidFill>
                          <a:effectLst/>
                          <a:latin typeface="Times New Roman" pitchFamily="18" charset="0"/>
                          <a:ea typeface="PMingLiU" pitchFamily="18" charset="-120"/>
                        </a:rPr>
                        <a:t>=2</a:t>
                      </a:r>
                      <a:r>
                        <a:rPr kumimoji="1" lang="en-US" altLang="zh-CN" sz="2000" b="1" i="1" u="none" strike="noStrike" cap="none" normalizeH="0" baseline="0" smtClean="0">
                          <a:ln>
                            <a:noFill/>
                          </a:ln>
                          <a:solidFill>
                            <a:srgbClr val="006600"/>
                          </a:solidFill>
                          <a:effectLst/>
                          <a:latin typeface="Times New Roman" pitchFamily="18" charset="0"/>
                          <a:ea typeface="PMingLiU" pitchFamily="18" charset="-120"/>
                        </a:rPr>
                        <a:t>X</a:t>
                      </a:r>
                      <a:r>
                        <a:rPr kumimoji="1" lang="en-US" altLang="zh-CN" sz="2000" b="1" i="0" u="none" strike="noStrike" cap="none" normalizeH="0" baseline="0" smtClean="0">
                          <a:ln>
                            <a:noFill/>
                          </a:ln>
                          <a:solidFill>
                            <a:srgbClr val="006600"/>
                          </a:solidFill>
                          <a:effectLst/>
                          <a:latin typeface="宋体" pitchFamily="2" charset="-122"/>
                          <a:ea typeface="PMingLiU" pitchFamily="18" charset="-120"/>
                        </a:rPr>
                        <a:t>+</a:t>
                      </a:r>
                      <a:r>
                        <a:rPr kumimoji="1" lang="en-US" altLang="zh-CN" sz="2000" b="1" i="0" u="none" strike="noStrike" cap="none" normalizeH="0" baseline="0" smtClean="0">
                          <a:ln>
                            <a:noFill/>
                          </a:ln>
                          <a:solidFill>
                            <a:srgbClr val="006600"/>
                          </a:solidFill>
                          <a:effectLst/>
                          <a:latin typeface="Times New Roman" pitchFamily="18" charset="0"/>
                          <a:ea typeface="PMingLiU" pitchFamily="18" charset="-120"/>
                        </a:rPr>
                        <a:t>1</a:t>
                      </a:r>
                      <a:endParaRPr kumimoji="1" lang="zh-CN" altLang="en-US" sz="2000" b="1" i="0" u="none" strike="noStrike" cap="none" normalizeH="0" baseline="0" smtClean="0">
                        <a:ln>
                          <a:noFill/>
                        </a:ln>
                        <a:solidFill>
                          <a:srgbClr val="006600"/>
                        </a:solidFill>
                        <a:effectLst/>
                        <a:latin typeface="Times New Roman" pitchFamily="18" charset="0"/>
                        <a:ea typeface="PMingLiU" pitchFamily="18" charset="-120"/>
                      </a:endParaRPr>
                    </a:p>
                  </a:txBody>
                  <a:tcPr marL="90000" marR="90000" marT="18000" marB="46800" anchor="b" horzOverflow="overflow">
                    <a:lnL cap="flat">
                      <a:noFill/>
                    </a:lnL>
                    <a:lnR w="12700" cap="flat" cmpd="sng" algn="ctr">
                      <a:solidFill>
                        <a:schemeClr val="hlink"/>
                      </a:solidFill>
                      <a:prstDash val="solid"/>
                      <a:round/>
                      <a:headEnd type="none" w="med" len="med"/>
                      <a:tailEnd type="none" w="med" len="med"/>
                    </a:lnR>
                    <a:lnT cap="flat">
                      <a:noFill/>
                    </a:lnT>
                    <a:lnB w="12700" cap="flat" cmpd="sng" algn="ctr">
                      <a:solidFill>
                        <a:schemeClr val="hlink"/>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smtClean="0">
                          <a:ln>
                            <a:noFill/>
                          </a:ln>
                          <a:solidFill>
                            <a:srgbClr val="006600"/>
                          </a:solidFill>
                          <a:effectLst/>
                          <a:latin typeface="宋体" pitchFamily="2" charset="-122"/>
                          <a:ea typeface="PMingLiU" pitchFamily="18" charset="-120"/>
                        </a:rPr>
                        <a:t> -</a:t>
                      </a:r>
                      <a:r>
                        <a:rPr kumimoji="1" lang="en-US" altLang="zh-CN" sz="2000" b="1" i="0" u="none" strike="noStrike" cap="none" normalizeH="0" baseline="0" smtClean="0">
                          <a:ln>
                            <a:noFill/>
                          </a:ln>
                          <a:solidFill>
                            <a:srgbClr val="006600"/>
                          </a:solidFill>
                          <a:effectLst/>
                          <a:latin typeface="Times New Roman" pitchFamily="18" charset="0"/>
                          <a:ea typeface="PMingLiU" pitchFamily="18" charset="-120"/>
                        </a:rPr>
                        <a:t>3     </a:t>
                      </a:r>
                      <a:r>
                        <a:rPr kumimoji="1" lang="en-US" altLang="zh-CN" sz="2000" b="1" i="0" u="none" strike="noStrike" cap="none" normalizeH="0" baseline="0" smtClean="0">
                          <a:ln>
                            <a:noFill/>
                          </a:ln>
                          <a:solidFill>
                            <a:srgbClr val="006600"/>
                          </a:solidFill>
                          <a:effectLst/>
                          <a:latin typeface="宋体" pitchFamily="2" charset="-122"/>
                          <a:ea typeface="PMingLiU" pitchFamily="18" charset="-120"/>
                        </a:rPr>
                        <a:t>-</a:t>
                      </a:r>
                      <a:r>
                        <a:rPr kumimoji="1" lang="en-US" altLang="zh-CN" sz="2000" b="1" i="0" u="none" strike="noStrike" cap="none" normalizeH="0" baseline="0" smtClean="0">
                          <a:ln>
                            <a:noFill/>
                          </a:ln>
                          <a:solidFill>
                            <a:srgbClr val="006600"/>
                          </a:solidFill>
                          <a:effectLst/>
                          <a:latin typeface="Times New Roman" pitchFamily="18" charset="0"/>
                          <a:ea typeface="PMingLiU" pitchFamily="18" charset="-120"/>
                        </a:rPr>
                        <a:t>1      1      3       5</a:t>
                      </a:r>
                    </a:p>
                  </a:txBody>
                  <a:tcPr marL="90000" marR="90000" marT="18000" marB="46800" anchor="b" horzOverflow="overflow">
                    <a:lnL w="12700" cap="flat" cmpd="sng" algn="ctr">
                      <a:solidFill>
                        <a:schemeClr val="hlink"/>
                      </a:solidFill>
                      <a:prstDash val="solid"/>
                      <a:round/>
                      <a:headEnd type="none" w="med" len="med"/>
                      <a:tailEnd type="none" w="med" len="med"/>
                    </a:lnL>
                    <a:lnR cap="flat">
                      <a:noFill/>
                    </a:lnR>
                    <a:lnT cap="flat">
                      <a:noFill/>
                    </a:lnT>
                    <a:lnB w="12700" cap="flat" cmpd="sng" algn="ctr">
                      <a:solidFill>
                        <a:schemeClr val="hlink"/>
                      </a:solidFill>
                      <a:prstDash val="solid"/>
                      <a:round/>
                      <a:headEnd type="none" w="med" len="med"/>
                      <a:tailEnd type="none" w="med" len="med"/>
                    </a:lnB>
                    <a:lnTlToBr>
                      <a:noFill/>
                    </a:lnTlToBr>
                    <a:lnBlToTr>
                      <a:noFill/>
                    </a:lnBlToTr>
                    <a:solidFill>
                      <a:srgbClr val="CCFF99"/>
                    </a:solidFill>
                  </a:tcPr>
                </a:tc>
              </a:tr>
              <a:tr h="422275">
                <a:tc>
                  <a:txBody>
                    <a:bodyPr/>
                    <a:lstStyle/>
                    <a:p>
                      <a:pPr marL="0" marR="0" lvl="0" indent="0" algn="l" defTabSz="914400" rtl="0" eaLnBrk="1" fontAlgn="base" latinLnBrk="0" hangingPunct="1">
                        <a:lnSpc>
                          <a:spcPct val="70000"/>
                        </a:lnSpc>
                        <a:spcBef>
                          <a:spcPct val="20000"/>
                        </a:spcBef>
                        <a:spcAft>
                          <a:spcPct val="0"/>
                        </a:spcAft>
                        <a:buClr>
                          <a:schemeClr val="accent1"/>
                        </a:buClr>
                        <a:buSzPct val="90000"/>
                        <a:buFont typeface="Monotype Sorts" pitchFamily="2" charset="2"/>
                        <a:buNone/>
                        <a:tabLst/>
                      </a:pPr>
                      <a:r>
                        <a:rPr kumimoji="1" lang="en-US" altLang="zh-CN" sz="2000" b="1" i="1" u="none" strike="noStrike" cap="none" normalizeH="0" baseline="0" smtClean="0">
                          <a:ln>
                            <a:noFill/>
                          </a:ln>
                          <a:solidFill>
                            <a:srgbClr val="004600"/>
                          </a:solidFill>
                          <a:effectLst/>
                          <a:latin typeface="Times New Roman" pitchFamily="18" charset="0"/>
                          <a:ea typeface="PMingLiU" pitchFamily="18" charset="-120"/>
                        </a:rPr>
                        <a:t>     p</a:t>
                      </a:r>
                      <a:r>
                        <a:rPr kumimoji="1" lang="en-US" altLang="zh-CN" sz="2000" b="1" i="1" u="none" strike="noStrike" cap="none" normalizeH="0" baseline="-25000" smtClean="0">
                          <a:ln>
                            <a:noFill/>
                          </a:ln>
                          <a:solidFill>
                            <a:srgbClr val="004600"/>
                          </a:solidFill>
                          <a:effectLst/>
                          <a:latin typeface="Times New Roman" pitchFamily="18" charset="0"/>
                          <a:ea typeface="PMingLiU" pitchFamily="18" charset="-120"/>
                        </a:rPr>
                        <a:t>k</a:t>
                      </a:r>
                      <a:endParaRPr kumimoji="1" lang="en-US" altLang="zh-CN" sz="2000" b="1" i="1" u="none" strike="noStrike" cap="none" normalizeH="0" baseline="0" smtClean="0">
                        <a:ln>
                          <a:noFill/>
                        </a:ln>
                        <a:solidFill>
                          <a:srgbClr val="004600"/>
                        </a:solidFill>
                        <a:effectLst/>
                        <a:latin typeface="Times New Roman" pitchFamily="18" charset="0"/>
                        <a:ea typeface="PMingLiU" pitchFamily="18" charset="-120"/>
                      </a:endParaRPr>
                    </a:p>
                  </a:txBody>
                  <a:tcPr marL="90000" marR="90000" marT="18000" marB="46800"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cap="flat">
                      <a:noFill/>
                    </a:lnB>
                    <a:lnTlToBr>
                      <a:noFill/>
                    </a:lnTlToBr>
                    <a:lnBlToTr>
                      <a:noFill/>
                    </a:lnBlToTr>
                    <a:solidFill>
                      <a:srgbClr val="CCFF99"/>
                    </a:solidFill>
                  </a:tcPr>
                </a:tc>
                <a:tc>
                  <a:txBody>
                    <a:bodyPr/>
                    <a:lstStyle/>
                    <a:p>
                      <a:pPr marL="0" marR="0" lvl="0" indent="0" algn="l" defTabSz="914400" rtl="0" eaLnBrk="1" fontAlgn="base" latinLnBrk="0" hangingPunct="1">
                        <a:lnSpc>
                          <a:spcPct val="90000"/>
                        </a:lnSpc>
                        <a:spcBef>
                          <a:spcPct val="20000"/>
                        </a:spcBef>
                        <a:spcAft>
                          <a:spcPct val="0"/>
                        </a:spcAft>
                        <a:buClr>
                          <a:schemeClr val="accent1"/>
                        </a:buClr>
                        <a:buSzPct val="90000"/>
                        <a:buFont typeface="Monotype Sorts" pitchFamily="2" charset="2"/>
                        <a:buNone/>
                        <a:tabLst/>
                      </a:pPr>
                      <a:r>
                        <a:rPr kumimoji="1" lang="zh-CN" altLang="en-US" sz="2000" b="1" i="0" u="none" strike="noStrike" cap="none" normalizeH="0" baseline="0" smtClean="0">
                          <a:ln>
                            <a:noFill/>
                          </a:ln>
                          <a:solidFill>
                            <a:srgbClr val="004600"/>
                          </a:solidFill>
                          <a:effectLst/>
                          <a:latin typeface="Times New Roman" pitchFamily="18" charset="0"/>
                          <a:ea typeface="PMingLiU" pitchFamily="18" charset="-120"/>
                        </a:rPr>
                        <a:t>1</a:t>
                      </a:r>
                      <a:r>
                        <a:rPr kumimoji="1" lang="en-US" altLang="zh-CN" sz="2000" b="1" i="0" u="none" strike="noStrike" cap="none" normalizeH="0" baseline="0" smtClean="0">
                          <a:ln>
                            <a:noFill/>
                          </a:ln>
                          <a:solidFill>
                            <a:srgbClr val="004600"/>
                          </a:solidFill>
                          <a:effectLst/>
                          <a:latin typeface="Times New Roman" pitchFamily="18" charset="0"/>
                          <a:ea typeface="PMingLiU" pitchFamily="18" charset="-120"/>
                        </a:rPr>
                        <a:t>/10    1/5   2/5   1/5   1/10</a:t>
                      </a:r>
                    </a:p>
                  </a:txBody>
                  <a:tcPr marL="90000" marR="90000" marT="18000" marB="46800"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cap="flat">
                      <a:noFill/>
                    </a:lnB>
                    <a:lnTlToBr>
                      <a:noFill/>
                    </a:lnTlToBr>
                    <a:lnBlToTr>
                      <a:noFill/>
                    </a:lnBlToTr>
                    <a:solidFill>
                      <a:srgbClr val="CCFF99"/>
                    </a:solidFill>
                  </a:tcPr>
                </a:tc>
              </a:tr>
            </a:tbl>
          </a:graphicData>
        </a:graphic>
      </p:graphicFrame>
      <p:sp>
        <p:nvSpPr>
          <p:cNvPr id="1187865" name="Text Box 25"/>
          <p:cNvSpPr txBox="1">
            <a:spLocks noChangeArrowheads="1"/>
          </p:cNvSpPr>
          <p:nvPr/>
        </p:nvSpPr>
        <p:spPr bwMode="auto">
          <a:xfrm>
            <a:off x="1187450" y="3357563"/>
            <a:ext cx="7777163" cy="822325"/>
          </a:xfrm>
          <a:prstGeom prst="rect">
            <a:avLst/>
          </a:prstGeom>
          <a:noFill/>
          <a:ln w="9525">
            <a:noFill/>
            <a:miter lim="800000"/>
            <a:headEnd/>
            <a:tailEnd/>
          </a:ln>
          <a:effectLst/>
        </p:spPr>
        <p:txBody>
          <a:bodyPr>
            <a:spAutoFit/>
          </a:bodyPr>
          <a:lstStyle/>
          <a:p>
            <a:r>
              <a:rPr kumimoji="0" lang="en-US" altLang="zh-CN" b="1" i="1" baseline="-25000">
                <a:solidFill>
                  <a:srgbClr val="000000"/>
                </a:solidFill>
                <a:ea typeface="宋体" pitchFamily="2" charset="-122"/>
              </a:rPr>
              <a:t> </a:t>
            </a:r>
            <a:r>
              <a:rPr kumimoji="0" lang="en-US" altLang="zh-CN" sz="2400" b="1" i="1">
                <a:solidFill>
                  <a:srgbClr val="000000"/>
                </a:solidFill>
                <a:ea typeface="宋体" pitchFamily="2" charset="-122"/>
              </a:rPr>
              <a:t>X </a:t>
            </a:r>
            <a:r>
              <a:rPr kumimoji="0" lang="zh-CN" altLang="en-US" sz="2400" b="1">
                <a:solidFill>
                  <a:srgbClr val="000000"/>
                </a:solidFill>
                <a:ea typeface="宋体" pitchFamily="2" charset="-122"/>
              </a:rPr>
              <a:t>取值分别为 </a:t>
            </a:r>
            <a:r>
              <a:rPr kumimoji="0" lang="zh-CN" altLang="en-US" sz="2400" b="1">
                <a:solidFill>
                  <a:srgbClr val="B0003B"/>
                </a:solidFill>
                <a:latin typeface="宋体" pitchFamily="2" charset="-122"/>
                <a:ea typeface="宋体" pitchFamily="2" charset="-122"/>
              </a:rPr>
              <a:t>-</a:t>
            </a:r>
            <a:r>
              <a:rPr kumimoji="0" lang="en-US" altLang="zh-CN" sz="2400" b="1">
                <a:solidFill>
                  <a:srgbClr val="B0003B"/>
                </a:solidFill>
                <a:ea typeface="宋体" pitchFamily="2" charset="-122"/>
              </a:rPr>
              <a:t>2, </a:t>
            </a:r>
            <a:r>
              <a:rPr kumimoji="0" lang="en-US" altLang="zh-CN" sz="2400" b="1">
                <a:solidFill>
                  <a:srgbClr val="B0003B"/>
                </a:solidFill>
                <a:latin typeface="宋体" pitchFamily="2" charset="-122"/>
                <a:ea typeface="宋体" pitchFamily="2" charset="-122"/>
              </a:rPr>
              <a:t>-</a:t>
            </a:r>
            <a:r>
              <a:rPr kumimoji="0" lang="en-US" altLang="zh-CN" sz="2400" b="1">
                <a:solidFill>
                  <a:srgbClr val="B0003B"/>
                </a:solidFill>
                <a:ea typeface="宋体" pitchFamily="2" charset="-122"/>
              </a:rPr>
              <a:t>1,</a:t>
            </a:r>
            <a:r>
              <a:rPr kumimoji="0" lang="en-US" altLang="zh-CN" sz="1800" b="1" baseline="-25000">
                <a:solidFill>
                  <a:srgbClr val="B0003B"/>
                </a:solidFill>
                <a:ea typeface="宋体" pitchFamily="2" charset="-122"/>
              </a:rPr>
              <a:t>  </a:t>
            </a:r>
            <a:r>
              <a:rPr kumimoji="0" lang="en-US" altLang="zh-CN" sz="2400" b="1">
                <a:solidFill>
                  <a:srgbClr val="B0003B"/>
                </a:solidFill>
                <a:ea typeface="宋体" pitchFamily="2" charset="-122"/>
              </a:rPr>
              <a:t>0,</a:t>
            </a:r>
            <a:r>
              <a:rPr kumimoji="0" lang="en-US" altLang="zh-CN" sz="1800" b="1" baseline="-25000">
                <a:solidFill>
                  <a:srgbClr val="B0003B"/>
                </a:solidFill>
                <a:ea typeface="宋体" pitchFamily="2" charset="-122"/>
              </a:rPr>
              <a:t>  </a:t>
            </a:r>
            <a:r>
              <a:rPr kumimoji="0" lang="en-US" altLang="zh-CN" sz="2400" b="1">
                <a:solidFill>
                  <a:srgbClr val="B0003B"/>
                </a:solidFill>
                <a:ea typeface="宋体" pitchFamily="2" charset="-122"/>
              </a:rPr>
              <a:t>1,</a:t>
            </a:r>
            <a:r>
              <a:rPr kumimoji="0" lang="en-US" altLang="zh-CN" sz="1800" b="1" baseline="-25000">
                <a:solidFill>
                  <a:srgbClr val="B0003B"/>
                </a:solidFill>
                <a:ea typeface="宋体" pitchFamily="2" charset="-122"/>
              </a:rPr>
              <a:t>  </a:t>
            </a:r>
            <a:r>
              <a:rPr kumimoji="0" lang="en-US" altLang="zh-CN" sz="2400" b="1">
                <a:solidFill>
                  <a:srgbClr val="B0003B"/>
                </a:solidFill>
                <a:ea typeface="宋体" pitchFamily="2" charset="-122"/>
              </a:rPr>
              <a:t>2 </a:t>
            </a:r>
            <a:r>
              <a:rPr kumimoji="0" lang="zh-CN" altLang="en-US" sz="2400" b="1">
                <a:solidFill>
                  <a:srgbClr val="000000"/>
                </a:solidFill>
                <a:ea typeface="宋体" pitchFamily="2" charset="-122"/>
              </a:rPr>
              <a:t>时, </a:t>
            </a:r>
            <a:r>
              <a:rPr lang="en-US" altLang="zh-CN" sz="2400" b="1" i="1">
                <a:solidFill>
                  <a:srgbClr val="000000"/>
                </a:solidFill>
                <a:ea typeface="宋体" pitchFamily="2" charset="-122"/>
              </a:rPr>
              <a:t>Y</a:t>
            </a:r>
            <a:r>
              <a:rPr lang="en-US" altLang="zh-CN" sz="2400" b="1">
                <a:solidFill>
                  <a:srgbClr val="000000"/>
                </a:solidFill>
                <a:ea typeface="宋体" pitchFamily="2" charset="-122"/>
              </a:rPr>
              <a:t>=2X</a:t>
            </a:r>
            <a:r>
              <a:rPr lang="en-US" altLang="zh-CN" sz="2400" b="1">
                <a:solidFill>
                  <a:srgbClr val="000000"/>
                </a:solidFill>
                <a:latin typeface="宋体" pitchFamily="2" charset="-122"/>
                <a:ea typeface="宋体" pitchFamily="2" charset="-122"/>
              </a:rPr>
              <a:t>+</a:t>
            </a:r>
            <a:r>
              <a:rPr lang="en-US" altLang="zh-CN" sz="2400" b="1">
                <a:solidFill>
                  <a:srgbClr val="000000"/>
                </a:solidFill>
                <a:ea typeface="宋体" pitchFamily="2" charset="-122"/>
              </a:rPr>
              <a:t>1 </a:t>
            </a:r>
            <a:r>
              <a:rPr lang="zh-CN" altLang="en-US" sz="2400" b="1">
                <a:solidFill>
                  <a:srgbClr val="000000"/>
                </a:solidFill>
                <a:ea typeface="宋体" pitchFamily="2" charset="-122"/>
              </a:rPr>
              <a:t>对应值为</a:t>
            </a:r>
            <a:r>
              <a:rPr lang="en-US" altLang="zh-CN" sz="2400" b="1">
                <a:solidFill>
                  <a:srgbClr val="000000"/>
                </a:solidFill>
                <a:latin typeface="宋体" pitchFamily="2" charset="-122"/>
                <a:ea typeface="宋体" pitchFamily="2" charset="-122"/>
              </a:rPr>
              <a:t>-</a:t>
            </a:r>
            <a:r>
              <a:rPr lang="en-US" altLang="zh-CN" sz="2400" b="1">
                <a:solidFill>
                  <a:srgbClr val="000000"/>
                </a:solidFill>
                <a:ea typeface="宋体" pitchFamily="2" charset="-122"/>
              </a:rPr>
              <a:t>3, </a:t>
            </a:r>
            <a:r>
              <a:rPr lang="en-US" altLang="zh-CN" sz="2400" b="1">
                <a:solidFill>
                  <a:srgbClr val="000000"/>
                </a:solidFill>
                <a:latin typeface="宋体" pitchFamily="2" charset="-122"/>
                <a:ea typeface="宋体" pitchFamily="2" charset="-122"/>
              </a:rPr>
              <a:t>-</a:t>
            </a:r>
            <a:r>
              <a:rPr lang="en-US" altLang="zh-CN" sz="2400" b="1">
                <a:solidFill>
                  <a:srgbClr val="000000"/>
                </a:solidFill>
                <a:ea typeface="宋体" pitchFamily="2" charset="-122"/>
              </a:rPr>
              <a:t>1,</a:t>
            </a:r>
            <a:r>
              <a:rPr lang="en-US" altLang="zh-CN" sz="1800" b="1" baseline="-25000">
                <a:solidFill>
                  <a:srgbClr val="000000"/>
                </a:solidFill>
                <a:ea typeface="宋体" pitchFamily="2" charset="-122"/>
              </a:rPr>
              <a:t>  </a:t>
            </a:r>
            <a:r>
              <a:rPr lang="en-US" altLang="zh-CN" sz="2400" b="1">
                <a:solidFill>
                  <a:srgbClr val="000000"/>
                </a:solidFill>
                <a:ea typeface="宋体" pitchFamily="2" charset="-122"/>
              </a:rPr>
              <a:t>1,</a:t>
            </a:r>
            <a:r>
              <a:rPr lang="en-US" altLang="zh-CN" sz="1800" b="1" baseline="-25000">
                <a:solidFill>
                  <a:srgbClr val="000000"/>
                </a:solidFill>
                <a:ea typeface="宋体" pitchFamily="2" charset="-122"/>
              </a:rPr>
              <a:t>  </a:t>
            </a:r>
            <a:r>
              <a:rPr lang="en-US" altLang="zh-CN" sz="2400" b="1">
                <a:solidFill>
                  <a:srgbClr val="000000"/>
                </a:solidFill>
                <a:ea typeface="宋体" pitchFamily="2" charset="-122"/>
              </a:rPr>
              <a:t>3,</a:t>
            </a:r>
            <a:r>
              <a:rPr lang="en-US" altLang="zh-CN" sz="1800" b="1" baseline="-25000">
                <a:solidFill>
                  <a:srgbClr val="000000"/>
                </a:solidFill>
                <a:ea typeface="宋体" pitchFamily="2" charset="-122"/>
              </a:rPr>
              <a:t>  </a:t>
            </a:r>
            <a:r>
              <a:rPr lang="en-US" altLang="zh-CN" sz="2400" b="1">
                <a:solidFill>
                  <a:srgbClr val="000000"/>
                </a:solidFill>
                <a:ea typeface="宋体" pitchFamily="2" charset="-122"/>
              </a:rPr>
              <a:t>5.    </a:t>
            </a:r>
            <a:endParaRPr lang="en-US" altLang="zh-CN" sz="2400" b="1">
              <a:solidFill>
                <a:srgbClr val="B0003B"/>
              </a:solidFill>
              <a:ea typeface="宋体" pitchFamily="2" charset="-122"/>
            </a:endParaRPr>
          </a:p>
        </p:txBody>
      </p:sp>
      <p:graphicFrame>
        <p:nvGraphicFramePr>
          <p:cNvPr id="1187866" name="Object 26"/>
          <p:cNvGraphicFramePr>
            <a:graphicFrameLocks noChangeAspect="1"/>
          </p:cNvGraphicFramePr>
          <p:nvPr/>
        </p:nvGraphicFramePr>
        <p:xfrm>
          <a:off x="3851275" y="4292600"/>
          <a:ext cx="965200" cy="377825"/>
        </p:xfrm>
        <a:graphic>
          <a:graphicData uri="http://schemas.openxmlformats.org/presentationml/2006/ole">
            <p:oleObj spid="_x0000_s1187866" name="公式" r:id="rId4" imgW="520560" imgH="203040" progId="Equation.3">
              <p:embed/>
            </p:oleObj>
          </a:graphicData>
        </a:graphic>
      </p:graphicFrame>
      <p:sp>
        <p:nvSpPr>
          <p:cNvPr id="1187867" name="Rectangle 27"/>
          <p:cNvSpPr>
            <a:spLocks noChangeArrowheads="1"/>
          </p:cNvSpPr>
          <p:nvPr/>
        </p:nvSpPr>
        <p:spPr bwMode="auto">
          <a:xfrm>
            <a:off x="1908175" y="2708275"/>
            <a:ext cx="3816350" cy="519113"/>
          </a:xfrm>
          <a:prstGeom prst="rect">
            <a:avLst/>
          </a:prstGeom>
          <a:noFill/>
          <a:ln w="9525">
            <a:noFill/>
            <a:miter lim="800000"/>
            <a:headEnd/>
            <a:tailEnd/>
          </a:ln>
          <a:effectLst/>
        </p:spPr>
        <p:txBody>
          <a:bodyPr>
            <a:spAutoFit/>
          </a:bodyPr>
          <a:lstStyle/>
          <a:p>
            <a:r>
              <a:rPr lang="zh-CN" altLang="en-US" sz="2400" b="1">
                <a:solidFill>
                  <a:srgbClr val="000000"/>
                </a:solidFill>
                <a:ea typeface="宋体" pitchFamily="2" charset="-122"/>
              </a:rPr>
              <a:t>求</a:t>
            </a:r>
            <a:r>
              <a:rPr lang="en-US" altLang="zh-CN" sz="2400" b="1" i="1">
                <a:solidFill>
                  <a:srgbClr val="000000"/>
                </a:solidFill>
                <a:ea typeface="宋体" pitchFamily="2" charset="-122"/>
              </a:rPr>
              <a:t>Y</a:t>
            </a:r>
            <a:r>
              <a:rPr lang="en-US" altLang="zh-CN" sz="2400" b="1">
                <a:solidFill>
                  <a:srgbClr val="000000"/>
                </a:solidFill>
                <a:ea typeface="宋体" pitchFamily="2" charset="-122"/>
              </a:rPr>
              <a:t>=2</a:t>
            </a:r>
            <a:r>
              <a:rPr lang="en-US" altLang="zh-CN" sz="2400" b="1" i="1">
                <a:solidFill>
                  <a:srgbClr val="000000"/>
                </a:solidFill>
                <a:ea typeface="宋体" pitchFamily="2" charset="-122"/>
              </a:rPr>
              <a:t>X</a:t>
            </a:r>
            <a:r>
              <a:rPr lang="en-US" altLang="zh-CN" sz="2400" b="1">
                <a:solidFill>
                  <a:srgbClr val="000000"/>
                </a:solidFill>
                <a:latin typeface="宋体" pitchFamily="2" charset="-122"/>
                <a:ea typeface="宋体" pitchFamily="2" charset="-122"/>
              </a:rPr>
              <a:t>+1,</a:t>
            </a:r>
            <a:r>
              <a:rPr lang="en-US" altLang="zh-CN" sz="2400" b="1" i="1">
                <a:solidFill>
                  <a:srgbClr val="000000"/>
                </a:solidFill>
                <a:ea typeface="宋体" pitchFamily="2" charset="-122"/>
              </a:rPr>
              <a:t>Y</a:t>
            </a:r>
            <a:r>
              <a:rPr lang="en-US" altLang="zh-CN" sz="2400" b="1">
                <a:solidFill>
                  <a:srgbClr val="000000"/>
                </a:solidFill>
                <a:ea typeface="宋体" pitchFamily="2" charset="-122"/>
              </a:rPr>
              <a:t>=</a:t>
            </a:r>
            <a:r>
              <a:rPr lang="en-US" altLang="zh-CN" sz="2400" b="1" i="1">
                <a:solidFill>
                  <a:srgbClr val="000000"/>
                </a:solidFill>
                <a:ea typeface="宋体" pitchFamily="2" charset="-122"/>
              </a:rPr>
              <a:t>X</a:t>
            </a:r>
            <a:r>
              <a:rPr lang="en-US" altLang="zh-CN" sz="2000" b="1" i="1" baseline="30000">
                <a:solidFill>
                  <a:srgbClr val="000000"/>
                </a:solidFill>
                <a:ea typeface="宋体" pitchFamily="2" charset="-122"/>
              </a:rPr>
              <a:t> </a:t>
            </a:r>
            <a:r>
              <a:rPr lang="en-US" altLang="zh-CN" sz="2400" b="1" baseline="30000">
                <a:solidFill>
                  <a:srgbClr val="000000"/>
                </a:solidFill>
                <a:ea typeface="宋体" pitchFamily="2" charset="-122"/>
              </a:rPr>
              <a:t>2</a:t>
            </a:r>
            <a:r>
              <a:rPr lang="zh-CN" altLang="en-US" sz="2000" b="1" baseline="-25000">
                <a:solidFill>
                  <a:srgbClr val="000000"/>
                </a:solidFill>
                <a:ea typeface="宋体" pitchFamily="2" charset="-122"/>
              </a:rPr>
              <a:t> </a:t>
            </a:r>
            <a:r>
              <a:rPr lang="zh-CN" altLang="en-US" sz="2400" b="1">
                <a:solidFill>
                  <a:srgbClr val="000000"/>
                </a:solidFill>
                <a:latin typeface="宋体" pitchFamily="2" charset="-122"/>
                <a:ea typeface="宋体" pitchFamily="2" charset="-122"/>
              </a:rPr>
              <a:t>的分布列.</a:t>
            </a:r>
            <a:r>
              <a:rPr lang="zh-CN" altLang="en-US" b="1">
                <a:solidFill>
                  <a:srgbClr val="000000"/>
                </a:solidFill>
                <a:ea typeface="宋体" pitchFamily="2" charset="-122"/>
              </a:rPr>
              <a:t>  </a:t>
            </a:r>
            <a:endParaRPr lang="en-US" altLang="zh-CN" b="1">
              <a:solidFill>
                <a:srgbClr val="000000"/>
              </a:solidFill>
              <a:ea typeface="宋体" pitchFamily="2" charset="-122"/>
            </a:endParaRPr>
          </a:p>
        </p:txBody>
      </p:sp>
      <p:graphicFrame>
        <p:nvGraphicFramePr>
          <p:cNvPr id="1187869" name="Object 29"/>
          <p:cNvGraphicFramePr>
            <a:graphicFrameLocks noChangeAspect="1"/>
          </p:cNvGraphicFramePr>
          <p:nvPr/>
        </p:nvGraphicFramePr>
        <p:xfrm>
          <a:off x="1020763" y="4919663"/>
          <a:ext cx="3640137" cy="414337"/>
        </p:xfrm>
        <a:graphic>
          <a:graphicData uri="http://schemas.openxmlformats.org/presentationml/2006/ole">
            <p:oleObj spid="_x0000_s1187869" name="公式" r:id="rId5" imgW="1777680" imgH="215640" progId="Equation.3">
              <p:embed/>
            </p:oleObj>
          </a:graphicData>
        </a:graphic>
      </p:graphicFrame>
      <p:graphicFrame>
        <p:nvGraphicFramePr>
          <p:cNvPr id="1187870" name="Object 30"/>
          <p:cNvGraphicFramePr>
            <a:graphicFrameLocks noChangeAspect="1"/>
          </p:cNvGraphicFramePr>
          <p:nvPr/>
        </p:nvGraphicFramePr>
        <p:xfrm>
          <a:off x="1033463" y="4597400"/>
          <a:ext cx="2879725" cy="363538"/>
        </p:xfrm>
        <a:graphic>
          <a:graphicData uri="http://schemas.openxmlformats.org/presentationml/2006/ole">
            <p:oleObj spid="_x0000_s1187870" name="公式" r:id="rId6" imgW="1498320" imgH="190440" progId="Equation.3">
              <p:embed/>
            </p:oleObj>
          </a:graphicData>
        </a:graphic>
      </p:graphicFrame>
      <p:graphicFrame>
        <p:nvGraphicFramePr>
          <p:cNvPr id="1187871" name="Object 31"/>
          <p:cNvGraphicFramePr>
            <a:graphicFrameLocks noChangeAspect="1"/>
          </p:cNvGraphicFramePr>
          <p:nvPr/>
        </p:nvGraphicFramePr>
        <p:xfrm>
          <a:off x="1042988" y="4292600"/>
          <a:ext cx="2789237" cy="387350"/>
        </p:xfrm>
        <a:graphic>
          <a:graphicData uri="http://schemas.openxmlformats.org/presentationml/2006/ole">
            <p:oleObj spid="_x0000_s1187871" name="公式" r:id="rId7" imgW="1511280" imgH="203040" progId="Equation.3">
              <p:embed/>
            </p:oleObj>
          </a:graphicData>
        </a:graphic>
      </p:graphicFrame>
      <p:graphicFrame>
        <p:nvGraphicFramePr>
          <p:cNvPr id="1187872" name="Group 32"/>
          <p:cNvGraphicFramePr>
            <a:graphicFrameLocks noGrp="1"/>
          </p:cNvGraphicFramePr>
          <p:nvPr/>
        </p:nvGraphicFramePr>
        <p:xfrm>
          <a:off x="2051050" y="1700213"/>
          <a:ext cx="3527425" cy="814560"/>
        </p:xfrm>
        <a:graphic>
          <a:graphicData uri="http://schemas.openxmlformats.org/drawingml/2006/table">
            <a:tbl>
              <a:tblPr/>
              <a:tblGrid>
                <a:gridCol w="423863"/>
                <a:gridCol w="3103562"/>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1" u="none" strike="noStrike" cap="none" normalizeH="0" baseline="0" smtClean="0">
                          <a:ln>
                            <a:noFill/>
                          </a:ln>
                          <a:solidFill>
                            <a:srgbClr val="000092"/>
                          </a:solidFill>
                          <a:effectLst/>
                          <a:latin typeface="Times New Roman" pitchFamily="18" charset="0"/>
                          <a:ea typeface="PMingLiU" pitchFamily="18" charset="-120"/>
                        </a:rPr>
                        <a:t>X</a:t>
                      </a:r>
                      <a:endParaRPr kumimoji="1" lang="zh-CN" altLang="en-US" sz="2000" b="1" i="1" u="none" strike="noStrike" cap="none" normalizeH="0" baseline="0" smtClean="0">
                        <a:ln>
                          <a:noFill/>
                        </a:ln>
                        <a:solidFill>
                          <a:srgbClr val="000092"/>
                        </a:solidFill>
                        <a:effectLst/>
                        <a:latin typeface="Times New Roman" pitchFamily="18" charset="0"/>
                        <a:ea typeface="PMingLiU" pitchFamily="18" charset="-120"/>
                      </a:endParaRPr>
                    </a:p>
                  </a:txBody>
                  <a:tcPr marL="72000" marR="72000" marT="36000" marB="36000" anchor="ctr" horzOverflow="overflow">
                    <a:lnL cap="flat">
                      <a:noFill/>
                    </a:lnL>
                    <a:lnR w="12700" cap="flat" cmpd="sng" algn="ctr">
                      <a:solidFill>
                        <a:srgbClr val="990033"/>
                      </a:solidFill>
                      <a:prstDash val="solid"/>
                      <a:round/>
                      <a:headEnd type="none" w="med" len="med"/>
                      <a:tailEnd type="none" w="med" len="med"/>
                    </a:lnR>
                    <a:lnT cap="flat">
                      <a:noFill/>
                    </a:lnT>
                    <a:lnB w="12700" cap="flat" cmpd="sng" algn="ctr">
                      <a:solidFill>
                        <a:srgbClr val="990033"/>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10000"/>
                        </a:lnSpc>
                        <a:spcBef>
                          <a:spcPct val="0"/>
                        </a:spcBef>
                        <a:spcAft>
                          <a:spcPct val="0"/>
                        </a:spcAft>
                        <a:buClr>
                          <a:schemeClr val="bg1"/>
                        </a:buClr>
                        <a:buSzPct val="90000"/>
                        <a:buFontTx/>
                        <a:buNone/>
                        <a:tabLst/>
                      </a:pPr>
                      <a:r>
                        <a:rPr kumimoji="1" lang="en-US" altLang="zh-CN" sz="1000" b="1" i="0" u="none" strike="noStrike" cap="none" normalizeH="0" baseline="-25000" smtClean="0">
                          <a:ln>
                            <a:noFill/>
                          </a:ln>
                          <a:solidFill>
                            <a:srgbClr val="000000"/>
                          </a:solidFill>
                          <a:effectLst/>
                          <a:latin typeface="宋体" pitchFamily="2" charset="-122"/>
                          <a:ea typeface="PMingLiU" pitchFamily="18" charset="-120"/>
                        </a:rPr>
                        <a:t> </a:t>
                      </a:r>
                      <a:r>
                        <a:rPr kumimoji="1" lang="en-US" altLang="zh-CN" sz="2000" b="1" i="0" u="none" strike="noStrike" cap="none" normalizeH="0" baseline="0" smtClean="0">
                          <a:ln>
                            <a:noFill/>
                          </a:ln>
                          <a:solidFill>
                            <a:srgbClr val="000099"/>
                          </a:solidFill>
                          <a:effectLst/>
                          <a:latin typeface="宋体" pitchFamily="2" charset="-122"/>
                          <a:ea typeface="PMingLiU" pitchFamily="18" charset="-120"/>
                        </a:rPr>
                        <a:t>-</a:t>
                      </a:r>
                      <a:r>
                        <a:rPr kumimoji="1" lang="en-US" altLang="zh-CN" sz="2000" b="1" i="0" u="none" strike="noStrike" cap="none" normalizeH="0" baseline="0" smtClean="0">
                          <a:ln>
                            <a:noFill/>
                          </a:ln>
                          <a:solidFill>
                            <a:srgbClr val="000099"/>
                          </a:solidFill>
                          <a:effectLst/>
                          <a:latin typeface="Times New Roman" pitchFamily="18" charset="0"/>
                          <a:ea typeface="PMingLiU" pitchFamily="18" charset="-120"/>
                        </a:rPr>
                        <a:t>2      </a:t>
                      </a:r>
                      <a:r>
                        <a:rPr kumimoji="1" lang="en-US" altLang="zh-CN" sz="2000" b="1" i="0" u="none" strike="noStrike" cap="none" normalizeH="0" baseline="0" smtClean="0">
                          <a:ln>
                            <a:noFill/>
                          </a:ln>
                          <a:solidFill>
                            <a:srgbClr val="000099"/>
                          </a:solidFill>
                          <a:effectLst/>
                          <a:latin typeface="宋体" pitchFamily="2" charset="-122"/>
                          <a:ea typeface="PMingLiU" pitchFamily="18" charset="-120"/>
                        </a:rPr>
                        <a:t>-</a:t>
                      </a:r>
                      <a:r>
                        <a:rPr kumimoji="1" lang="en-US" altLang="zh-CN" sz="2000" b="1" i="0" u="none" strike="noStrike" cap="none" normalizeH="0" baseline="0" smtClean="0">
                          <a:ln>
                            <a:noFill/>
                          </a:ln>
                          <a:solidFill>
                            <a:srgbClr val="000099"/>
                          </a:solidFill>
                          <a:effectLst/>
                          <a:latin typeface="Times New Roman" pitchFamily="18" charset="0"/>
                          <a:ea typeface="PMingLiU" pitchFamily="18" charset="-120"/>
                        </a:rPr>
                        <a:t>1    </a:t>
                      </a:r>
                      <a:r>
                        <a:rPr kumimoji="1" lang="en-US" altLang="zh-CN" sz="1400" b="1" i="0" u="none" strike="noStrike" cap="none" normalizeH="0" baseline="-25000" smtClean="0">
                          <a:ln>
                            <a:noFill/>
                          </a:ln>
                          <a:solidFill>
                            <a:srgbClr val="000099"/>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000099"/>
                          </a:solidFill>
                          <a:effectLst/>
                          <a:latin typeface="Times New Roman" pitchFamily="18" charset="0"/>
                          <a:ea typeface="PMingLiU" pitchFamily="18" charset="-120"/>
                        </a:rPr>
                        <a:t>  0       1        2</a:t>
                      </a:r>
                      <a:endParaRPr kumimoji="1" lang="zh-CN" altLang="en-US" sz="1800" b="0" i="0" u="none" strike="noStrike" cap="none" normalizeH="0" baseline="0" smtClean="0">
                        <a:ln>
                          <a:noFill/>
                        </a:ln>
                        <a:solidFill>
                          <a:srgbClr val="000099"/>
                        </a:solidFill>
                        <a:effectLst/>
                        <a:latin typeface="Times New Roman" pitchFamily="18" charset="0"/>
                        <a:ea typeface="PMingLiU" pitchFamily="18" charset="-120"/>
                      </a:endParaRPr>
                    </a:p>
                  </a:txBody>
                  <a:tcPr marL="72000" marR="72000" marT="36000" marB="36000" anchor="ctr" horzOverflow="overflow">
                    <a:lnL w="12700" cap="flat" cmpd="sng" algn="ctr">
                      <a:solidFill>
                        <a:srgbClr val="990033"/>
                      </a:solidFill>
                      <a:prstDash val="solid"/>
                      <a:round/>
                      <a:headEnd type="none" w="med" len="med"/>
                      <a:tailEnd type="none" w="med" len="med"/>
                    </a:lnL>
                    <a:lnR cap="flat">
                      <a:noFill/>
                    </a:lnR>
                    <a:lnT cap="flat">
                      <a:noFill/>
                    </a:lnT>
                    <a:lnB w="12700" cap="flat" cmpd="sng" algn="ctr">
                      <a:solidFill>
                        <a:srgbClr val="990033"/>
                      </a:solidFill>
                      <a:prstDash val="solid"/>
                      <a:round/>
                      <a:headEnd type="none" w="med" len="med"/>
                      <a:tailEnd type="none" w="med" len="med"/>
                    </a:lnB>
                    <a:lnTlToBr>
                      <a:noFill/>
                    </a:lnTlToBr>
                    <a:lnBlToTr>
                      <a:noFill/>
                    </a:lnBlToTr>
                    <a:solidFill>
                      <a:srgbClr val="FFFF99"/>
                    </a:solidFill>
                  </a:tcPr>
                </a:tc>
              </a:tr>
              <a:tr h="3587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1" u="none" strike="noStrike" cap="none" normalizeH="0" baseline="0" smtClean="0">
                          <a:ln>
                            <a:noFill/>
                          </a:ln>
                          <a:solidFill>
                            <a:srgbClr val="CC0000"/>
                          </a:solidFill>
                          <a:effectLst/>
                          <a:latin typeface="Times New Roman" pitchFamily="18" charset="0"/>
                          <a:ea typeface="PMingLiU" pitchFamily="18" charset="-120"/>
                        </a:rPr>
                        <a:t>p</a:t>
                      </a:r>
                      <a:r>
                        <a:rPr kumimoji="1" lang="en-US" altLang="zh-CN" sz="2000" b="1" i="1" u="none" strike="noStrike" cap="none" normalizeH="0" baseline="-25000" smtClean="0">
                          <a:ln>
                            <a:noFill/>
                          </a:ln>
                          <a:solidFill>
                            <a:srgbClr val="CC0000"/>
                          </a:solidFill>
                          <a:effectLst/>
                          <a:latin typeface="Times New Roman" pitchFamily="18" charset="0"/>
                          <a:ea typeface="PMingLiU" pitchFamily="18" charset="-120"/>
                        </a:rPr>
                        <a:t>k</a:t>
                      </a:r>
                      <a:endParaRPr kumimoji="1" lang="zh-CN" altLang="en-US" sz="2000" b="1" i="1" u="none" strike="noStrike" cap="none" normalizeH="0" baseline="-25000" smtClean="0">
                        <a:ln>
                          <a:noFill/>
                        </a:ln>
                        <a:solidFill>
                          <a:srgbClr val="CC0000"/>
                        </a:solidFill>
                        <a:effectLst/>
                        <a:latin typeface="Times New Roman" pitchFamily="18" charset="0"/>
                        <a:ea typeface="PMingLiU" pitchFamily="18" charset="-120"/>
                      </a:endParaRPr>
                    </a:p>
                  </a:txBody>
                  <a:tcPr marL="72000" marR="72000" marT="36000" marB="36000" anchor="ctr" horzOverflow="overflow">
                    <a:lnL cap="flat">
                      <a:noFill/>
                    </a:lnL>
                    <a:lnR w="12700" cap="flat" cmpd="sng" algn="ctr">
                      <a:solidFill>
                        <a:srgbClr val="990033"/>
                      </a:solidFill>
                      <a:prstDash val="solid"/>
                      <a:round/>
                      <a:headEnd type="none" w="med" len="med"/>
                      <a:tailEnd type="none" w="med" len="med"/>
                    </a:lnR>
                    <a:lnT w="12700" cap="flat" cmpd="sng" algn="ctr">
                      <a:solidFill>
                        <a:srgbClr val="990033"/>
                      </a:solidFill>
                      <a:prstDash val="solid"/>
                      <a:round/>
                      <a:headEnd type="none" w="med" len="med"/>
                      <a:tailEnd type="none" w="med" len="med"/>
                    </a:lnT>
                    <a:lnB cap="flat">
                      <a:noFill/>
                    </a:lnB>
                    <a:lnTlToBr>
                      <a:noFill/>
                    </a:lnTlToBr>
                    <a:lnBlToTr>
                      <a:noFill/>
                    </a:lnBlToTr>
                    <a:solidFill>
                      <a:srgbClr val="FFFF99"/>
                    </a:solidFill>
                  </a:tcPr>
                </a:tc>
                <a:tc>
                  <a:txBody>
                    <a:bodyPr/>
                    <a:lstStyle/>
                    <a:p>
                      <a:pPr marL="0" marR="0" lvl="0" indent="0" algn="l" defTabSz="914400" rtl="0" eaLnBrk="1" fontAlgn="base" latinLnBrk="0" hangingPunct="1">
                        <a:lnSpc>
                          <a:spcPct val="110000"/>
                        </a:lnSpc>
                        <a:spcBef>
                          <a:spcPct val="0"/>
                        </a:spcBef>
                        <a:spcAft>
                          <a:spcPct val="0"/>
                        </a:spcAft>
                        <a:buClr>
                          <a:schemeClr val="bg1"/>
                        </a:buClr>
                        <a:buSzPct val="90000"/>
                        <a:buFontTx/>
                        <a:buNone/>
                        <a:tabLst/>
                      </a:pPr>
                      <a:r>
                        <a:rPr kumimoji="1" lang="en-US" altLang="zh-CN" sz="2000" b="1" i="0" u="none" strike="noStrike" cap="none" normalizeH="0" baseline="0" smtClean="0">
                          <a:ln>
                            <a:noFill/>
                          </a:ln>
                          <a:solidFill>
                            <a:srgbClr val="CC0000"/>
                          </a:solidFill>
                          <a:effectLst/>
                          <a:latin typeface="Times New Roman" pitchFamily="18" charset="0"/>
                          <a:ea typeface="PMingLiU" pitchFamily="18" charset="-120"/>
                        </a:rPr>
                        <a:t>1/10  </a:t>
                      </a:r>
                      <a:r>
                        <a:rPr kumimoji="1" lang="en-US" altLang="zh-CN" sz="800" b="1" i="0" u="none" strike="noStrike" cap="none" normalizeH="0" baseline="-25000" smtClean="0">
                          <a:ln>
                            <a:noFill/>
                          </a:ln>
                          <a:solidFill>
                            <a:srgbClr val="CC0000"/>
                          </a:solidFill>
                          <a:effectLst/>
                          <a:latin typeface="Times New Roman" pitchFamily="18" charset="0"/>
                          <a:ea typeface="PMingLiU" pitchFamily="18" charset="-120"/>
                        </a:rPr>
                        <a:t> </a:t>
                      </a:r>
                      <a:r>
                        <a:rPr kumimoji="1" lang="en-US" altLang="zh-CN" sz="2000" b="1" i="0" u="none" strike="noStrike" cap="none" normalizeH="0" baseline="0" smtClean="0">
                          <a:ln>
                            <a:noFill/>
                          </a:ln>
                          <a:solidFill>
                            <a:srgbClr val="CC0000"/>
                          </a:solidFill>
                          <a:effectLst/>
                          <a:latin typeface="Times New Roman" pitchFamily="18" charset="0"/>
                          <a:ea typeface="PMingLiU" pitchFamily="18" charset="-120"/>
                        </a:rPr>
                        <a:t> 1/5    2/5    1/5    1/10</a:t>
                      </a:r>
                      <a:endParaRPr kumimoji="1" lang="zh-CN" altLang="en-US" sz="1600" b="0" i="0" u="none" strike="noStrike" cap="none" normalizeH="0" baseline="0" smtClean="0">
                        <a:ln>
                          <a:noFill/>
                        </a:ln>
                        <a:solidFill>
                          <a:srgbClr val="CC0000"/>
                        </a:solidFill>
                        <a:effectLst/>
                        <a:latin typeface="Times New Roman" pitchFamily="18" charset="0"/>
                        <a:ea typeface="PMingLiU" pitchFamily="18" charset="-120"/>
                      </a:endParaRPr>
                    </a:p>
                  </a:txBody>
                  <a:tcPr marL="72000" marR="72000" marT="36000" marB="36000" anchor="ctr" horzOverflow="overflow">
                    <a:lnL w="12700" cap="flat" cmpd="sng" algn="ctr">
                      <a:solidFill>
                        <a:srgbClr val="990033"/>
                      </a:solidFill>
                      <a:prstDash val="solid"/>
                      <a:round/>
                      <a:headEnd type="none" w="med" len="med"/>
                      <a:tailEnd type="none" w="med" len="med"/>
                    </a:lnL>
                    <a:lnR cap="flat">
                      <a:noFill/>
                    </a:lnR>
                    <a:lnT w="12700" cap="flat" cmpd="sng" algn="ctr">
                      <a:solidFill>
                        <a:srgbClr val="990033"/>
                      </a:solidFill>
                      <a:prstDash val="solid"/>
                      <a:round/>
                      <a:headEnd type="none" w="med" len="med"/>
                      <a:tailEnd type="none" w="med" len="med"/>
                    </a:lnT>
                    <a:lnB cap="flat">
                      <a:noFill/>
                    </a:lnB>
                    <a:lnTlToBr>
                      <a:noFill/>
                    </a:lnTlToBr>
                    <a:lnBlToTr>
                      <a:noFill/>
                    </a:lnBlToTr>
                    <a:solidFill>
                      <a:srgbClr val="FFFF99"/>
                    </a:solidFill>
                  </a:tcPr>
                </a:tc>
              </a:tr>
            </a:tbl>
          </a:graphicData>
        </a:graphic>
      </p:graphicFrame>
      <p:graphicFrame>
        <p:nvGraphicFramePr>
          <p:cNvPr id="1187887" name="Object 47"/>
          <p:cNvGraphicFramePr>
            <a:graphicFrameLocks noChangeAspect="1"/>
          </p:cNvGraphicFramePr>
          <p:nvPr/>
        </p:nvGraphicFramePr>
        <p:xfrm>
          <a:off x="3887788" y="4597400"/>
          <a:ext cx="847725" cy="377825"/>
        </p:xfrm>
        <a:graphic>
          <a:graphicData uri="http://schemas.openxmlformats.org/presentationml/2006/ole">
            <p:oleObj spid="_x0000_s1187887" name="公式" r:id="rId8" imgW="457200" imgH="203040" progId="Equation.3">
              <p:embed/>
            </p:oleObj>
          </a:graphicData>
        </a:graphic>
      </p:graphicFrame>
      <p:graphicFrame>
        <p:nvGraphicFramePr>
          <p:cNvPr id="1187888" name="Object 48"/>
          <p:cNvGraphicFramePr>
            <a:graphicFrameLocks noChangeAspect="1"/>
          </p:cNvGraphicFramePr>
          <p:nvPr/>
        </p:nvGraphicFramePr>
        <p:xfrm>
          <a:off x="5364163" y="4365625"/>
          <a:ext cx="3613150" cy="414338"/>
        </p:xfrm>
        <a:graphic>
          <a:graphicData uri="http://schemas.openxmlformats.org/presentationml/2006/ole">
            <p:oleObj spid="_x0000_s1187888" name="公式" r:id="rId9" imgW="1765080" imgH="215640" progId="Equation.3">
              <p:embed/>
            </p:oleObj>
          </a:graphicData>
        </a:graphic>
      </p:graphicFrame>
      <p:graphicFrame>
        <p:nvGraphicFramePr>
          <p:cNvPr id="1187889" name="Object 49"/>
          <p:cNvGraphicFramePr>
            <a:graphicFrameLocks noChangeAspect="1"/>
          </p:cNvGraphicFramePr>
          <p:nvPr/>
        </p:nvGraphicFramePr>
        <p:xfrm>
          <a:off x="5375275" y="4797425"/>
          <a:ext cx="3768725" cy="414338"/>
        </p:xfrm>
        <a:graphic>
          <a:graphicData uri="http://schemas.openxmlformats.org/presentationml/2006/ole">
            <p:oleObj spid="_x0000_s1187889" name="公式" r:id="rId10" imgW="1841400" imgH="2156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87845"/>
                                        </p:tgtEl>
                                        <p:attrNameLst>
                                          <p:attrName>style.visibility</p:attrName>
                                        </p:attrNameLst>
                                      </p:cBhvr>
                                      <p:to>
                                        <p:strVal val="visible"/>
                                      </p:to>
                                    </p:set>
                                    <p:anim calcmode="lin" valueType="num">
                                      <p:cBhvr additive="base">
                                        <p:cTn id="7" dur="500" fill="hold"/>
                                        <p:tgtEl>
                                          <p:spTgt spid="1187845"/>
                                        </p:tgtEl>
                                        <p:attrNameLst>
                                          <p:attrName>ppt_x</p:attrName>
                                        </p:attrNameLst>
                                      </p:cBhvr>
                                      <p:tavLst>
                                        <p:tav tm="0">
                                          <p:val>
                                            <p:strVal val="1+#ppt_w/2"/>
                                          </p:val>
                                        </p:tav>
                                        <p:tav tm="100000">
                                          <p:val>
                                            <p:strVal val="#ppt_x"/>
                                          </p:val>
                                        </p:tav>
                                      </p:tavLst>
                                    </p:anim>
                                    <p:anim calcmode="lin" valueType="num">
                                      <p:cBhvr additive="base">
                                        <p:cTn id="8" dur="500" fill="hold"/>
                                        <p:tgtEl>
                                          <p:spTgt spid="118784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500"/>
                                  </p:stCondLst>
                                  <p:childTnLst>
                                    <p:set>
                                      <p:cBhvr>
                                        <p:cTn id="11" dur="1" fill="hold">
                                          <p:stCondLst>
                                            <p:cond delay="0"/>
                                          </p:stCondLst>
                                        </p:cTn>
                                        <p:tgtEl>
                                          <p:spTgt spid="1187872"/>
                                        </p:tgtEl>
                                        <p:attrNameLst>
                                          <p:attrName>style.visibility</p:attrName>
                                        </p:attrNameLst>
                                      </p:cBhvr>
                                      <p:to>
                                        <p:strVal val="visible"/>
                                      </p:to>
                                    </p:set>
                                    <p:animEffect transition="in" filter="box(in)">
                                      <p:cBhvr>
                                        <p:cTn id="12" dur="500"/>
                                        <p:tgtEl>
                                          <p:spTgt spid="118787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187867">
                                            <p:txEl>
                                              <p:pRg st="0" end="0"/>
                                            </p:txEl>
                                          </p:spTgt>
                                        </p:tgtEl>
                                        <p:attrNameLst>
                                          <p:attrName>style.visibility</p:attrName>
                                        </p:attrNameLst>
                                      </p:cBhvr>
                                      <p:to>
                                        <p:strVal val="visible"/>
                                      </p:to>
                                    </p:set>
                                    <p:anim calcmode="lin" valueType="num">
                                      <p:cBhvr additive="base">
                                        <p:cTn id="17" dur="1000" fill="hold"/>
                                        <p:tgtEl>
                                          <p:spTgt spid="1187867">
                                            <p:txEl>
                                              <p:pRg st="0" end="0"/>
                                            </p:txEl>
                                          </p:spTgt>
                                        </p:tgtEl>
                                        <p:attrNameLst>
                                          <p:attrName>ppt_x</p:attrName>
                                        </p:attrNameLst>
                                      </p:cBhvr>
                                      <p:tavLst>
                                        <p:tav tm="0">
                                          <p:val>
                                            <p:strVal val="1+#ppt_w/2"/>
                                          </p:val>
                                        </p:tav>
                                        <p:tav tm="100000">
                                          <p:val>
                                            <p:strVal val="#ppt_x"/>
                                          </p:val>
                                        </p:tav>
                                      </p:tavLst>
                                    </p:anim>
                                    <p:anim calcmode="lin" valueType="num">
                                      <p:cBhvr additive="base">
                                        <p:cTn id="18" dur="1000" fill="hold"/>
                                        <p:tgtEl>
                                          <p:spTgt spid="1187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6" fill="hold" grpId="0" nodeType="clickEffect">
                                  <p:stCondLst>
                                    <p:cond delay="0"/>
                                  </p:stCondLst>
                                  <p:childTnLst>
                                    <p:set>
                                      <p:cBhvr>
                                        <p:cTn id="22" dur="1" fill="hold">
                                          <p:stCondLst>
                                            <p:cond delay="0"/>
                                          </p:stCondLst>
                                        </p:cTn>
                                        <p:tgtEl>
                                          <p:spTgt spid="1187848"/>
                                        </p:tgtEl>
                                        <p:attrNameLst>
                                          <p:attrName>style.visibility</p:attrName>
                                        </p:attrNameLst>
                                      </p:cBhvr>
                                      <p:to>
                                        <p:strVal val="visible"/>
                                      </p:to>
                                    </p:set>
                                    <p:anim calcmode="lin" valueType="num">
                                      <p:cBhvr additive="base">
                                        <p:cTn id="23" dur="500" fill="hold"/>
                                        <p:tgtEl>
                                          <p:spTgt spid="1187848"/>
                                        </p:tgtEl>
                                        <p:attrNameLst>
                                          <p:attrName>ppt_x</p:attrName>
                                        </p:attrNameLst>
                                      </p:cBhvr>
                                      <p:tavLst>
                                        <p:tav tm="0">
                                          <p:val>
                                            <p:strVal val="1+#ppt_w/2"/>
                                          </p:val>
                                        </p:tav>
                                        <p:tav tm="100000">
                                          <p:val>
                                            <p:strVal val="#ppt_x"/>
                                          </p:val>
                                        </p:tav>
                                      </p:tavLst>
                                    </p:anim>
                                    <p:anim calcmode="lin" valueType="num">
                                      <p:cBhvr additive="base">
                                        <p:cTn id="24" dur="500" fill="hold"/>
                                        <p:tgtEl>
                                          <p:spTgt spid="118784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187865"/>
                                        </p:tgtEl>
                                        <p:attrNameLst>
                                          <p:attrName>style.visibility</p:attrName>
                                        </p:attrNameLst>
                                      </p:cBhvr>
                                      <p:to>
                                        <p:strVal val="visible"/>
                                      </p:to>
                                    </p:set>
                                    <p:animEffect transition="in" filter="barn(inVertical)">
                                      <p:cBhvr>
                                        <p:cTn id="29" dur="1000"/>
                                        <p:tgtEl>
                                          <p:spTgt spid="1187865"/>
                                        </p:tgtEl>
                                      </p:cBhvr>
                                    </p:animEffect>
                                  </p:childTnLst>
                                </p:cTn>
                              </p:par>
                            </p:childTnLst>
                          </p:cTn>
                        </p:par>
                      </p:childTnLst>
                    </p:cTn>
                  </p:par>
                  <p:par>
                    <p:cTn id="30" fill="hold">
                      <p:stCondLst>
                        <p:cond delay="indefinite"/>
                      </p:stCondLst>
                      <p:childTnLst>
                        <p:par>
                          <p:cTn id="31" fill="hold">
                            <p:stCondLst>
                              <p:cond delay="0"/>
                            </p:stCondLst>
                            <p:childTnLst>
                              <p:par>
                                <p:cTn id="32" presetID="7" presetClass="entr" presetSubtype="2" fill="hold" grpId="0" nodeType="clickEffect">
                                  <p:stCondLst>
                                    <p:cond delay="0"/>
                                  </p:stCondLst>
                                  <p:childTnLst>
                                    <p:set>
                                      <p:cBhvr>
                                        <p:cTn id="33" dur="1" fill="hold">
                                          <p:stCondLst>
                                            <p:cond delay="0"/>
                                          </p:stCondLst>
                                        </p:cTn>
                                        <p:tgtEl>
                                          <p:spTgt spid="1187846"/>
                                        </p:tgtEl>
                                        <p:attrNameLst>
                                          <p:attrName>style.visibility</p:attrName>
                                        </p:attrNameLst>
                                      </p:cBhvr>
                                      <p:to>
                                        <p:strVal val="visible"/>
                                      </p:to>
                                    </p:set>
                                    <p:anim calcmode="lin" valueType="num">
                                      <p:cBhvr additive="base">
                                        <p:cTn id="34" dur="3000" fill="hold"/>
                                        <p:tgtEl>
                                          <p:spTgt spid="1187846"/>
                                        </p:tgtEl>
                                        <p:attrNameLst>
                                          <p:attrName>ppt_x</p:attrName>
                                        </p:attrNameLst>
                                      </p:cBhvr>
                                      <p:tavLst>
                                        <p:tav tm="0">
                                          <p:val>
                                            <p:strVal val="1+#ppt_w/2"/>
                                          </p:val>
                                        </p:tav>
                                        <p:tav tm="100000">
                                          <p:val>
                                            <p:strVal val="#ppt_x"/>
                                          </p:val>
                                        </p:tav>
                                      </p:tavLst>
                                    </p:anim>
                                    <p:anim calcmode="lin" valueType="num">
                                      <p:cBhvr additive="base">
                                        <p:cTn id="35" dur="3000" fill="hold"/>
                                        <p:tgtEl>
                                          <p:spTgt spid="118784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1187871"/>
                                        </p:tgtEl>
                                        <p:attrNameLst>
                                          <p:attrName>style.visibility</p:attrName>
                                        </p:attrNameLst>
                                      </p:cBhvr>
                                      <p:to>
                                        <p:strVal val="visible"/>
                                      </p:to>
                                    </p:set>
                                    <p:animEffect transition="in" filter="strips(downRight)">
                                      <p:cBhvr>
                                        <p:cTn id="40" dur="500"/>
                                        <p:tgtEl>
                                          <p:spTgt spid="1187871"/>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6" fill="hold" nodeType="clickEffect">
                                  <p:stCondLst>
                                    <p:cond delay="0"/>
                                  </p:stCondLst>
                                  <p:childTnLst>
                                    <p:set>
                                      <p:cBhvr>
                                        <p:cTn id="44" dur="1" fill="hold">
                                          <p:stCondLst>
                                            <p:cond delay="0"/>
                                          </p:stCondLst>
                                        </p:cTn>
                                        <p:tgtEl>
                                          <p:spTgt spid="1187866"/>
                                        </p:tgtEl>
                                        <p:attrNameLst>
                                          <p:attrName>style.visibility</p:attrName>
                                        </p:attrNameLst>
                                      </p:cBhvr>
                                      <p:to>
                                        <p:strVal val="visible"/>
                                      </p:to>
                                    </p:set>
                                    <p:anim calcmode="lin" valueType="num">
                                      <p:cBhvr additive="base">
                                        <p:cTn id="45" dur="500" fill="hold"/>
                                        <p:tgtEl>
                                          <p:spTgt spid="1187866"/>
                                        </p:tgtEl>
                                        <p:attrNameLst>
                                          <p:attrName>ppt_x</p:attrName>
                                        </p:attrNameLst>
                                      </p:cBhvr>
                                      <p:tavLst>
                                        <p:tav tm="0">
                                          <p:val>
                                            <p:strVal val="1+#ppt_w/2"/>
                                          </p:val>
                                        </p:tav>
                                        <p:tav tm="100000">
                                          <p:val>
                                            <p:strVal val="#ppt_x"/>
                                          </p:val>
                                        </p:tav>
                                      </p:tavLst>
                                    </p:anim>
                                    <p:anim calcmode="lin" valueType="num">
                                      <p:cBhvr additive="base">
                                        <p:cTn id="46" dur="500" fill="hold"/>
                                        <p:tgtEl>
                                          <p:spTgt spid="118786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nodeType="clickEffect">
                                  <p:stCondLst>
                                    <p:cond delay="0"/>
                                  </p:stCondLst>
                                  <p:childTnLst>
                                    <p:set>
                                      <p:cBhvr>
                                        <p:cTn id="50" dur="1" fill="hold">
                                          <p:stCondLst>
                                            <p:cond delay="0"/>
                                          </p:stCondLst>
                                        </p:cTn>
                                        <p:tgtEl>
                                          <p:spTgt spid="1187870"/>
                                        </p:tgtEl>
                                        <p:attrNameLst>
                                          <p:attrName>style.visibility</p:attrName>
                                        </p:attrNameLst>
                                      </p:cBhvr>
                                      <p:to>
                                        <p:strVal val="visible"/>
                                      </p:to>
                                    </p:set>
                                    <p:anim calcmode="lin" valueType="num">
                                      <p:cBhvr>
                                        <p:cTn id="51" dur="500" fill="hold"/>
                                        <p:tgtEl>
                                          <p:spTgt spid="1187870"/>
                                        </p:tgtEl>
                                        <p:attrNameLst>
                                          <p:attrName>ppt_w</p:attrName>
                                        </p:attrNameLst>
                                      </p:cBhvr>
                                      <p:tavLst>
                                        <p:tav tm="0">
                                          <p:val>
                                            <p:fltVal val="0"/>
                                          </p:val>
                                        </p:tav>
                                        <p:tav tm="100000">
                                          <p:val>
                                            <p:strVal val="#ppt_w"/>
                                          </p:val>
                                        </p:tav>
                                      </p:tavLst>
                                    </p:anim>
                                    <p:anim calcmode="lin" valueType="num">
                                      <p:cBhvr>
                                        <p:cTn id="52" dur="500" fill="hold"/>
                                        <p:tgtEl>
                                          <p:spTgt spid="1187870"/>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6" fill="hold" nodeType="clickEffect">
                                  <p:stCondLst>
                                    <p:cond delay="0"/>
                                  </p:stCondLst>
                                  <p:childTnLst>
                                    <p:set>
                                      <p:cBhvr>
                                        <p:cTn id="56" dur="1" fill="hold">
                                          <p:stCondLst>
                                            <p:cond delay="0"/>
                                          </p:stCondLst>
                                        </p:cTn>
                                        <p:tgtEl>
                                          <p:spTgt spid="1187887"/>
                                        </p:tgtEl>
                                        <p:attrNameLst>
                                          <p:attrName>style.visibility</p:attrName>
                                        </p:attrNameLst>
                                      </p:cBhvr>
                                      <p:to>
                                        <p:strVal val="visible"/>
                                      </p:to>
                                    </p:set>
                                    <p:anim calcmode="lin" valueType="num">
                                      <p:cBhvr additive="base">
                                        <p:cTn id="57" dur="500" fill="hold"/>
                                        <p:tgtEl>
                                          <p:spTgt spid="1187887"/>
                                        </p:tgtEl>
                                        <p:attrNameLst>
                                          <p:attrName>ppt_x</p:attrName>
                                        </p:attrNameLst>
                                      </p:cBhvr>
                                      <p:tavLst>
                                        <p:tav tm="0">
                                          <p:val>
                                            <p:strVal val="1+#ppt_w/2"/>
                                          </p:val>
                                        </p:tav>
                                        <p:tav tm="100000">
                                          <p:val>
                                            <p:strVal val="#ppt_x"/>
                                          </p:val>
                                        </p:tav>
                                      </p:tavLst>
                                    </p:anim>
                                    <p:anim calcmode="lin" valueType="num">
                                      <p:cBhvr additive="base">
                                        <p:cTn id="58" dur="500" fill="hold"/>
                                        <p:tgtEl>
                                          <p:spTgt spid="118788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1187869"/>
                                        </p:tgtEl>
                                        <p:attrNameLst>
                                          <p:attrName>style.visibility</p:attrName>
                                        </p:attrNameLst>
                                      </p:cBhvr>
                                      <p:to>
                                        <p:strVal val="visible"/>
                                      </p:to>
                                    </p:set>
                                    <p:animEffect transition="in" filter="randombar(horizontal)">
                                      <p:cBhvr>
                                        <p:cTn id="63" dur="500"/>
                                        <p:tgtEl>
                                          <p:spTgt spid="1187869"/>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1187888"/>
                                        </p:tgtEl>
                                        <p:attrNameLst>
                                          <p:attrName>style.visibility</p:attrName>
                                        </p:attrNameLst>
                                      </p:cBhvr>
                                      <p:to>
                                        <p:strVal val="visible"/>
                                      </p:to>
                                    </p:set>
                                    <p:animEffect transition="in" filter="randombar(horizontal)">
                                      <p:cBhvr>
                                        <p:cTn id="68" dur="500"/>
                                        <p:tgtEl>
                                          <p:spTgt spid="1187888"/>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nodeType="clickEffect">
                                  <p:stCondLst>
                                    <p:cond delay="0"/>
                                  </p:stCondLst>
                                  <p:childTnLst>
                                    <p:set>
                                      <p:cBhvr>
                                        <p:cTn id="72" dur="1" fill="hold">
                                          <p:stCondLst>
                                            <p:cond delay="0"/>
                                          </p:stCondLst>
                                        </p:cTn>
                                        <p:tgtEl>
                                          <p:spTgt spid="1187889"/>
                                        </p:tgtEl>
                                        <p:attrNameLst>
                                          <p:attrName>style.visibility</p:attrName>
                                        </p:attrNameLst>
                                      </p:cBhvr>
                                      <p:to>
                                        <p:strVal val="visible"/>
                                      </p:to>
                                    </p:set>
                                    <p:animEffect transition="in" filter="randombar(horizontal)">
                                      <p:cBhvr>
                                        <p:cTn id="73" dur="500"/>
                                        <p:tgtEl>
                                          <p:spTgt spid="1187889"/>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6" fill="hold" nodeType="clickEffect">
                                  <p:stCondLst>
                                    <p:cond delay="0"/>
                                  </p:stCondLst>
                                  <p:childTnLst>
                                    <p:set>
                                      <p:cBhvr>
                                        <p:cTn id="77" dur="1" fill="hold">
                                          <p:stCondLst>
                                            <p:cond delay="0"/>
                                          </p:stCondLst>
                                        </p:cTn>
                                        <p:tgtEl>
                                          <p:spTgt spid="1187849"/>
                                        </p:tgtEl>
                                        <p:attrNameLst>
                                          <p:attrName>style.visibility</p:attrName>
                                        </p:attrNameLst>
                                      </p:cBhvr>
                                      <p:to>
                                        <p:strVal val="visible"/>
                                      </p:to>
                                    </p:set>
                                    <p:animEffect transition="in" filter="barn(inHorizontal)">
                                      <p:cBhvr>
                                        <p:cTn id="78" dur="1000"/>
                                        <p:tgtEl>
                                          <p:spTgt spid="1187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45" grpId="0" autoUpdateAnimBg="0"/>
      <p:bldP spid="1187846" grpId="0" autoUpdateAnimBg="0"/>
      <p:bldP spid="1187848" grpId="0" autoUpdateAnimBg="0"/>
      <p:bldP spid="1187865" grpId="0"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Text Box 4"/>
          <p:cNvSpPr txBox="1">
            <a:spLocks noChangeArrowheads="1"/>
          </p:cNvSpPr>
          <p:nvPr/>
        </p:nvSpPr>
        <p:spPr bwMode="auto">
          <a:xfrm>
            <a:off x="1116013" y="1700213"/>
            <a:ext cx="2519362" cy="2054225"/>
          </a:xfrm>
          <a:prstGeom prst="rect">
            <a:avLst/>
          </a:prstGeom>
          <a:noFill/>
          <a:ln w="9525">
            <a:noFill/>
            <a:miter lim="800000"/>
            <a:headEnd/>
            <a:tailEnd/>
          </a:ln>
          <a:effectLst/>
        </p:spPr>
        <p:txBody>
          <a:bodyPr>
            <a:spAutoFit/>
          </a:bodyPr>
          <a:lstStyle/>
          <a:p>
            <a:pPr>
              <a:lnSpc>
                <a:spcPct val="90000"/>
              </a:lnSpc>
            </a:pPr>
            <a:r>
              <a:rPr lang="en-US" altLang="zh-CN" sz="2000" b="1" i="1">
                <a:solidFill>
                  <a:schemeClr val="tx2"/>
                </a:solidFill>
                <a:ea typeface="宋体" pitchFamily="2" charset="-122"/>
              </a:rPr>
              <a:t> </a:t>
            </a:r>
            <a:r>
              <a:rPr lang="en-US" altLang="zh-CN" b="1" i="1">
                <a:solidFill>
                  <a:schemeClr val="tx2"/>
                </a:solidFill>
                <a:ea typeface="宋体" pitchFamily="2" charset="-122"/>
              </a:rPr>
              <a:t>X    </a:t>
            </a:r>
            <a:r>
              <a:rPr lang="en-US" altLang="zh-CN" b="1">
                <a:solidFill>
                  <a:schemeClr val="tx2"/>
                </a:solidFill>
                <a:ea typeface="宋体" pitchFamily="2" charset="-122"/>
                <a:sym typeface="Symbol" pitchFamily="18" charset="2"/>
              </a:rPr>
              <a:t>  </a:t>
            </a:r>
            <a:r>
              <a:rPr lang="en-US" altLang="zh-CN" b="1" i="1">
                <a:solidFill>
                  <a:schemeClr val="tx2"/>
                </a:solidFill>
                <a:ea typeface="宋体" pitchFamily="2" charset="-122"/>
              </a:rPr>
              <a:t>Y=X </a:t>
            </a:r>
            <a:r>
              <a:rPr lang="en-US" altLang="zh-CN" b="1" baseline="30000">
                <a:solidFill>
                  <a:schemeClr val="tx2"/>
                </a:solidFill>
                <a:ea typeface="宋体" pitchFamily="2" charset="-122"/>
              </a:rPr>
              <a:t>2</a:t>
            </a:r>
            <a:endParaRPr lang="en-US" altLang="zh-CN" b="1" i="1">
              <a:solidFill>
                <a:schemeClr val="tx2"/>
              </a:solidFill>
              <a:ea typeface="宋体" pitchFamily="2" charset="-122"/>
            </a:endParaRPr>
          </a:p>
          <a:p>
            <a:pPr>
              <a:lnSpc>
                <a:spcPct val="90000"/>
              </a:lnSpc>
            </a:pPr>
            <a:r>
              <a:rPr lang="en-US" altLang="zh-CN" b="1">
                <a:solidFill>
                  <a:srgbClr val="CC0000"/>
                </a:solidFill>
                <a:latin typeface="宋体" pitchFamily="2" charset="-122"/>
                <a:ea typeface="宋体" pitchFamily="2" charset="-122"/>
              </a:rPr>
              <a:t>-</a:t>
            </a:r>
            <a:r>
              <a:rPr lang="en-US" altLang="zh-CN" b="1">
                <a:solidFill>
                  <a:srgbClr val="CC0000"/>
                </a:solidFill>
                <a:ea typeface="宋体" pitchFamily="2" charset="-122"/>
              </a:rPr>
              <a:t>2 </a:t>
            </a:r>
            <a:r>
              <a:rPr lang="en-US" altLang="zh-CN" b="1" baseline="-25000">
                <a:solidFill>
                  <a:srgbClr val="CC0000"/>
                </a:solidFill>
                <a:ea typeface="宋体" pitchFamily="2" charset="-122"/>
              </a:rPr>
              <a:t>    </a:t>
            </a:r>
            <a:r>
              <a:rPr lang="en-US" altLang="zh-CN" b="1">
                <a:solidFill>
                  <a:srgbClr val="CC0000"/>
                </a:solidFill>
                <a:ea typeface="宋体" pitchFamily="2" charset="-122"/>
                <a:sym typeface="Symbol" pitchFamily="18" charset="2"/>
              </a:rPr>
              <a:t>    4</a:t>
            </a:r>
            <a:endParaRPr lang="en-US" altLang="zh-CN" b="1">
              <a:solidFill>
                <a:srgbClr val="CC0000"/>
              </a:solidFill>
              <a:ea typeface="宋体" pitchFamily="2" charset="-122"/>
            </a:endParaRPr>
          </a:p>
          <a:p>
            <a:pPr>
              <a:lnSpc>
                <a:spcPct val="70000"/>
              </a:lnSpc>
            </a:pPr>
            <a:r>
              <a:rPr lang="en-US" altLang="zh-CN" b="1">
                <a:solidFill>
                  <a:srgbClr val="CC0000"/>
                </a:solidFill>
                <a:latin typeface="宋体" pitchFamily="2" charset="-122"/>
                <a:ea typeface="宋体" pitchFamily="2" charset="-122"/>
              </a:rPr>
              <a:t>-</a:t>
            </a:r>
            <a:r>
              <a:rPr lang="en-US" altLang="zh-CN" b="1">
                <a:solidFill>
                  <a:srgbClr val="CC0000"/>
                </a:solidFill>
                <a:ea typeface="宋体" pitchFamily="2" charset="-122"/>
              </a:rPr>
              <a:t>1   </a:t>
            </a:r>
            <a:r>
              <a:rPr lang="en-US" altLang="zh-CN" b="1" baseline="-25000">
                <a:solidFill>
                  <a:srgbClr val="CC0000"/>
                </a:solidFill>
                <a:ea typeface="宋体" pitchFamily="2" charset="-122"/>
              </a:rPr>
              <a:t>  </a:t>
            </a:r>
            <a:r>
              <a:rPr lang="en-US" altLang="zh-CN" b="1">
                <a:solidFill>
                  <a:srgbClr val="CC0000"/>
                </a:solidFill>
                <a:ea typeface="宋体" pitchFamily="2" charset="-122"/>
                <a:sym typeface="Symbol" pitchFamily="18" charset="2"/>
              </a:rPr>
              <a:t>    1</a:t>
            </a:r>
          </a:p>
          <a:p>
            <a:pPr>
              <a:lnSpc>
                <a:spcPct val="70000"/>
              </a:lnSpc>
            </a:pPr>
            <a:r>
              <a:rPr lang="en-US" altLang="zh-CN" b="1">
                <a:solidFill>
                  <a:srgbClr val="CC0000"/>
                </a:solidFill>
                <a:ea typeface="宋体" pitchFamily="2" charset="-122"/>
                <a:sym typeface="Symbol" pitchFamily="18" charset="2"/>
              </a:rPr>
              <a:t>  0  </a:t>
            </a:r>
            <a:r>
              <a:rPr lang="en-US" altLang="zh-CN" b="1" baseline="-25000">
                <a:solidFill>
                  <a:srgbClr val="CC0000"/>
                </a:solidFill>
                <a:ea typeface="宋体" pitchFamily="2" charset="-122"/>
                <a:sym typeface="Symbol" pitchFamily="18" charset="2"/>
              </a:rPr>
              <a:t>   </a:t>
            </a:r>
            <a:r>
              <a:rPr lang="en-US" altLang="zh-CN" b="1">
                <a:solidFill>
                  <a:srgbClr val="CC0000"/>
                </a:solidFill>
                <a:ea typeface="宋体" pitchFamily="2" charset="-122"/>
                <a:sym typeface="Symbol" pitchFamily="18" charset="2"/>
              </a:rPr>
              <a:t>    0</a:t>
            </a:r>
          </a:p>
          <a:p>
            <a:pPr>
              <a:lnSpc>
                <a:spcPct val="70000"/>
              </a:lnSpc>
            </a:pPr>
            <a:r>
              <a:rPr lang="en-US" altLang="zh-CN" b="1">
                <a:solidFill>
                  <a:srgbClr val="CC0000"/>
                </a:solidFill>
                <a:ea typeface="宋体" pitchFamily="2" charset="-122"/>
                <a:sym typeface="Symbol" pitchFamily="18" charset="2"/>
              </a:rPr>
              <a:t>  1 </a:t>
            </a:r>
            <a:r>
              <a:rPr lang="en-US" altLang="zh-CN" b="1" baseline="-25000">
                <a:solidFill>
                  <a:srgbClr val="CC0000"/>
                </a:solidFill>
                <a:ea typeface="宋体" pitchFamily="2" charset="-122"/>
                <a:sym typeface="Symbol" pitchFamily="18" charset="2"/>
              </a:rPr>
              <a:t> </a:t>
            </a:r>
            <a:r>
              <a:rPr lang="en-US" altLang="zh-CN" b="1">
                <a:solidFill>
                  <a:srgbClr val="CC0000"/>
                </a:solidFill>
                <a:ea typeface="宋体" pitchFamily="2" charset="-122"/>
                <a:sym typeface="Symbol" pitchFamily="18" charset="2"/>
              </a:rPr>
              <a:t>     </a:t>
            </a:r>
            <a:r>
              <a:rPr lang="en-US" altLang="zh-CN" b="1" i="1">
                <a:solidFill>
                  <a:srgbClr val="CC0000"/>
                </a:solidFill>
                <a:ea typeface="宋体" pitchFamily="2" charset="-122"/>
              </a:rPr>
              <a:t> </a:t>
            </a:r>
            <a:r>
              <a:rPr lang="en-US" altLang="zh-CN" b="1">
                <a:solidFill>
                  <a:srgbClr val="CC0000"/>
                </a:solidFill>
                <a:ea typeface="宋体" pitchFamily="2" charset="-122"/>
              </a:rPr>
              <a:t>1</a:t>
            </a:r>
          </a:p>
          <a:p>
            <a:pPr>
              <a:lnSpc>
                <a:spcPct val="70000"/>
              </a:lnSpc>
            </a:pPr>
            <a:r>
              <a:rPr lang="en-US" altLang="zh-CN" b="1">
                <a:solidFill>
                  <a:srgbClr val="CC0000"/>
                </a:solidFill>
                <a:latin typeface="宋体" pitchFamily="2" charset="-122"/>
                <a:ea typeface="宋体" pitchFamily="2" charset="-122"/>
              </a:rPr>
              <a:t> </a:t>
            </a:r>
            <a:r>
              <a:rPr lang="en-US" altLang="zh-CN" b="1">
                <a:solidFill>
                  <a:srgbClr val="CC0000"/>
                </a:solidFill>
                <a:ea typeface="宋体" pitchFamily="2" charset="-122"/>
              </a:rPr>
              <a:t>2 </a:t>
            </a:r>
            <a:r>
              <a:rPr lang="en-US" altLang="zh-CN" b="1" baseline="-25000">
                <a:solidFill>
                  <a:srgbClr val="CC0000"/>
                </a:solidFill>
                <a:ea typeface="宋体" pitchFamily="2" charset="-122"/>
              </a:rPr>
              <a:t> </a:t>
            </a:r>
            <a:r>
              <a:rPr lang="en-US" altLang="zh-CN" b="1">
                <a:solidFill>
                  <a:srgbClr val="CC0000"/>
                </a:solidFill>
                <a:ea typeface="宋体" pitchFamily="2" charset="-122"/>
              </a:rPr>
              <a:t>  </a:t>
            </a:r>
            <a:r>
              <a:rPr lang="en-US" altLang="zh-CN" b="1">
                <a:solidFill>
                  <a:srgbClr val="CC0000"/>
                </a:solidFill>
                <a:ea typeface="宋体" pitchFamily="2" charset="-122"/>
                <a:sym typeface="Symbol" pitchFamily="18" charset="2"/>
              </a:rPr>
              <a:t>    4</a:t>
            </a:r>
          </a:p>
        </p:txBody>
      </p:sp>
      <p:sp>
        <p:nvSpPr>
          <p:cNvPr id="1189893" name="Rectangle 5"/>
          <p:cNvSpPr>
            <a:spLocks noChangeArrowheads="1"/>
          </p:cNvSpPr>
          <p:nvPr/>
        </p:nvSpPr>
        <p:spPr bwMode="auto">
          <a:xfrm>
            <a:off x="3779838" y="2276475"/>
            <a:ext cx="2520950" cy="1747838"/>
          </a:xfrm>
          <a:prstGeom prst="rect">
            <a:avLst/>
          </a:prstGeom>
          <a:gradFill rotWithShape="1">
            <a:gsLst>
              <a:gs pos="0">
                <a:srgbClr val="FFFFAF"/>
              </a:gs>
              <a:gs pos="100000">
                <a:srgbClr val="FFFF9F"/>
              </a:gs>
            </a:gsLst>
            <a:lin ang="5400000" scaled="1"/>
          </a:gradFill>
          <a:ln w="9525">
            <a:noFill/>
            <a:miter lim="800000"/>
            <a:headEnd/>
            <a:tailEnd/>
          </a:ln>
          <a:effectLst/>
        </p:spPr>
        <p:txBody>
          <a:bodyPr tIns="0">
            <a:spAutoFit/>
          </a:bodyPr>
          <a:lstStyle/>
          <a:p>
            <a:pPr>
              <a:lnSpc>
                <a:spcPct val="90000"/>
              </a:lnSpc>
            </a:pPr>
            <a:r>
              <a:rPr lang="en-US" altLang="zh-CN" b="1">
                <a:solidFill>
                  <a:schemeClr val="accent2"/>
                </a:solidFill>
                <a:latin typeface="宋体" pitchFamily="2" charset="-122"/>
                <a:ea typeface="宋体" pitchFamily="2" charset="-122"/>
                <a:sym typeface="Symbol" pitchFamily="18" charset="2"/>
              </a:rPr>
              <a:t>-</a:t>
            </a:r>
            <a:r>
              <a:rPr lang="en-US" altLang="zh-CN" b="1">
                <a:solidFill>
                  <a:schemeClr val="accent2"/>
                </a:solidFill>
                <a:ea typeface="宋体" pitchFamily="2" charset="-122"/>
                <a:sym typeface="Symbol" pitchFamily="18" charset="2"/>
              </a:rPr>
              <a:t>2, 2 </a:t>
            </a:r>
            <a:r>
              <a:rPr lang="en-US" altLang="zh-CN" b="1" baseline="-25000">
                <a:solidFill>
                  <a:schemeClr val="accent2"/>
                </a:solidFill>
                <a:ea typeface="宋体" pitchFamily="2" charset="-122"/>
                <a:sym typeface="Symbol" pitchFamily="18" charset="2"/>
              </a:rPr>
              <a:t> </a:t>
            </a:r>
            <a:r>
              <a:rPr lang="en-US" altLang="zh-CN" b="1">
                <a:solidFill>
                  <a:schemeClr val="accent2"/>
                </a:solidFill>
                <a:ea typeface="宋体" pitchFamily="2" charset="-122"/>
                <a:sym typeface="Symbol" pitchFamily="18" charset="2"/>
              </a:rPr>
              <a:t>        4</a:t>
            </a:r>
            <a:endParaRPr lang="en-US" altLang="zh-CN" b="1">
              <a:solidFill>
                <a:schemeClr val="accent2"/>
              </a:solidFill>
              <a:ea typeface="宋体" pitchFamily="2" charset="-122"/>
            </a:endParaRPr>
          </a:p>
          <a:p>
            <a:pPr>
              <a:lnSpc>
                <a:spcPct val="90000"/>
              </a:lnSpc>
            </a:pPr>
            <a:r>
              <a:rPr lang="en-US" altLang="zh-CN" b="1">
                <a:solidFill>
                  <a:schemeClr val="accent2"/>
                </a:solidFill>
                <a:latin typeface="宋体" pitchFamily="2" charset="-122"/>
                <a:ea typeface="宋体" pitchFamily="2" charset="-122"/>
              </a:rPr>
              <a:t>-</a:t>
            </a:r>
            <a:r>
              <a:rPr lang="en-US" altLang="zh-CN" b="1">
                <a:solidFill>
                  <a:schemeClr val="accent2"/>
                </a:solidFill>
                <a:ea typeface="宋体" pitchFamily="2" charset="-122"/>
              </a:rPr>
              <a:t>1, 1 </a:t>
            </a:r>
            <a:r>
              <a:rPr lang="en-US" altLang="zh-CN" b="1" baseline="-25000">
                <a:solidFill>
                  <a:schemeClr val="accent2"/>
                </a:solidFill>
                <a:ea typeface="宋体" pitchFamily="2" charset="-122"/>
              </a:rPr>
              <a:t> </a:t>
            </a:r>
            <a:r>
              <a:rPr lang="en-US" altLang="zh-CN" b="1">
                <a:solidFill>
                  <a:schemeClr val="accent2"/>
                </a:solidFill>
                <a:ea typeface="宋体" pitchFamily="2" charset="-122"/>
              </a:rPr>
              <a:t>   </a:t>
            </a:r>
            <a:r>
              <a:rPr lang="en-US" altLang="zh-CN" b="1">
                <a:solidFill>
                  <a:schemeClr val="accent2"/>
                </a:solidFill>
                <a:ea typeface="宋体" pitchFamily="2" charset="-122"/>
                <a:sym typeface="Symbol" pitchFamily="18" charset="2"/>
              </a:rPr>
              <a:t>     </a:t>
            </a:r>
            <a:r>
              <a:rPr lang="en-US" altLang="zh-CN" b="1">
                <a:solidFill>
                  <a:schemeClr val="accent2"/>
                </a:solidFill>
                <a:ea typeface="宋体" pitchFamily="2" charset="-122"/>
              </a:rPr>
              <a:t>1</a:t>
            </a:r>
            <a:endParaRPr lang="en-US" altLang="zh-CN" b="1">
              <a:solidFill>
                <a:schemeClr val="accent2"/>
              </a:solidFill>
              <a:ea typeface="宋体" pitchFamily="2" charset="-122"/>
              <a:sym typeface="Symbol" pitchFamily="18" charset="2"/>
            </a:endParaRPr>
          </a:p>
          <a:p>
            <a:pPr>
              <a:lnSpc>
                <a:spcPct val="90000"/>
              </a:lnSpc>
            </a:pPr>
            <a:r>
              <a:rPr lang="en-US" altLang="zh-CN" b="1">
                <a:solidFill>
                  <a:schemeClr val="accent2"/>
                </a:solidFill>
                <a:ea typeface="宋体" pitchFamily="2" charset="-122"/>
                <a:sym typeface="Symbol" pitchFamily="18" charset="2"/>
              </a:rPr>
              <a:t>     0 </a:t>
            </a:r>
            <a:r>
              <a:rPr lang="en-US" altLang="zh-CN" b="1" baseline="-25000">
                <a:solidFill>
                  <a:schemeClr val="accent2"/>
                </a:solidFill>
                <a:ea typeface="宋体" pitchFamily="2" charset="-122"/>
                <a:sym typeface="Symbol" pitchFamily="18" charset="2"/>
              </a:rPr>
              <a:t> </a:t>
            </a:r>
            <a:r>
              <a:rPr lang="en-US" altLang="zh-CN" b="1">
                <a:solidFill>
                  <a:schemeClr val="accent2"/>
                </a:solidFill>
                <a:ea typeface="宋体" pitchFamily="2" charset="-122"/>
                <a:sym typeface="Symbol" pitchFamily="18" charset="2"/>
              </a:rPr>
              <a:t>         </a:t>
            </a:r>
            <a:r>
              <a:rPr lang="en-US" altLang="zh-CN" b="1">
                <a:solidFill>
                  <a:schemeClr val="accent2"/>
                </a:solidFill>
                <a:ea typeface="宋体" pitchFamily="2" charset="-122"/>
              </a:rPr>
              <a:t>0</a:t>
            </a:r>
          </a:p>
          <a:p>
            <a:pPr>
              <a:lnSpc>
                <a:spcPct val="90000"/>
              </a:lnSpc>
            </a:pPr>
            <a:r>
              <a:rPr lang="en-US" altLang="zh-CN" sz="2000" b="1">
                <a:solidFill>
                  <a:schemeClr val="accent2"/>
                </a:solidFill>
                <a:latin typeface="宋体" pitchFamily="2" charset="-122"/>
                <a:ea typeface="宋体" pitchFamily="2" charset="-122"/>
              </a:rPr>
              <a:t> </a:t>
            </a:r>
            <a:endParaRPr lang="en-US" altLang="zh-CN" sz="2000" b="1">
              <a:solidFill>
                <a:schemeClr val="accent2"/>
              </a:solidFill>
              <a:ea typeface="宋体" pitchFamily="2" charset="-122"/>
              <a:sym typeface="Symbol" pitchFamily="18" charset="2"/>
            </a:endParaRPr>
          </a:p>
          <a:p>
            <a:pPr>
              <a:lnSpc>
                <a:spcPct val="90000"/>
              </a:lnSpc>
            </a:pPr>
            <a:endParaRPr lang="en-US" altLang="zh-CN" sz="2000" b="1">
              <a:solidFill>
                <a:schemeClr val="accent2"/>
              </a:solidFill>
              <a:ea typeface="宋体" pitchFamily="2" charset="-122"/>
              <a:sym typeface="Symbol" pitchFamily="18" charset="2"/>
            </a:endParaRPr>
          </a:p>
        </p:txBody>
      </p:sp>
      <p:graphicFrame>
        <p:nvGraphicFramePr>
          <p:cNvPr id="1189894" name="Group 6"/>
          <p:cNvGraphicFramePr>
            <a:graphicFrameLocks noGrp="1"/>
          </p:cNvGraphicFramePr>
          <p:nvPr/>
        </p:nvGraphicFramePr>
        <p:xfrm>
          <a:off x="3276600" y="5805488"/>
          <a:ext cx="4032250" cy="870000"/>
        </p:xfrm>
        <a:graphic>
          <a:graphicData uri="http://schemas.openxmlformats.org/drawingml/2006/table">
            <a:tbl>
              <a:tblPr/>
              <a:tblGrid>
                <a:gridCol w="1233488"/>
                <a:gridCol w="2798762"/>
              </a:tblGrid>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400" b="1" i="1" u="none" strike="noStrike" cap="none" normalizeH="0" baseline="0" smtClean="0">
                          <a:ln>
                            <a:noFill/>
                          </a:ln>
                          <a:solidFill>
                            <a:srgbClr val="CC0066"/>
                          </a:solidFill>
                          <a:effectLst/>
                          <a:latin typeface="Times New Roman" pitchFamily="18" charset="0"/>
                          <a:ea typeface="PMingLiU" pitchFamily="18" charset="-120"/>
                        </a:rPr>
                        <a:t> </a:t>
                      </a:r>
                      <a:r>
                        <a:rPr kumimoji="1" lang="en-US" altLang="zh-CN" sz="2000" b="1" i="1" u="none" strike="noStrike" cap="none" normalizeH="0" baseline="0" smtClean="0">
                          <a:ln>
                            <a:noFill/>
                          </a:ln>
                          <a:solidFill>
                            <a:srgbClr val="CC0066"/>
                          </a:solidFill>
                          <a:effectLst/>
                          <a:latin typeface="Times New Roman" pitchFamily="18" charset="0"/>
                          <a:ea typeface="PMingLiU" pitchFamily="18" charset="-120"/>
                        </a:rPr>
                        <a:t>Y=X</a:t>
                      </a:r>
                      <a:r>
                        <a:rPr kumimoji="1" lang="en-US" altLang="zh-CN" sz="1400" b="1" i="1" u="none" strike="noStrike" cap="none" normalizeH="0" baseline="0" smtClean="0">
                          <a:ln>
                            <a:noFill/>
                          </a:ln>
                          <a:solidFill>
                            <a:srgbClr val="CC0066"/>
                          </a:solidFill>
                          <a:effectLst/>
                          <a:latin typeface="Times New Roman" pitchFamily="18" charset="0"/>
                          <a:ea typeface="PMingLiU" pitchFamily="18" charset="-120"/>
                        </a:rPr>
                        <a:t> </a:t>
                      </a:r>
                      <a:r>
                        <a:rPr kumimoji="1" lang="en-US" altLang="zh-CN" sz="2000" b="1" i="0" u="none" strike="noStrike" cap="none" normalizeH="0" baseline="30000" smtClean="0">
                          <a:ln>
                            <a:noFill/>
                          </a:ln>
                          <a:solidFill>
                            <a:srgbClr val="CC0066"/>
                          </a:solidFill>
                          <a:effectLst/>
                          <a:latin typeface="Times New Roman" pitchFamily="18" charset="0"/>
                          <a:ea typeface="PMingLiU" pitchFamily="18" charset="-120"/>
                        </a:rPr>
                        <a:t>2</a:t>
                      </a:r>
                      <a:endParaRPr kumimoji="1" lang="zh-CN" altLang="en-US" sz="2000" b="1" i="1" u="none" strike="noStrike" cap="none" normalizeH="0" baseline="0" smtClean="0">
                        <a:ln>
                          <a:noFill/>
                        </a:ln>
                        <a:solidFill>
                          <a:srgbClr val="CC0066"/>
                        </a:solidFill>
                        <a:effectLst/>
                        <a:latin typeface="Times New Roman" pitchFamily="18" charset="0"/>
                        <a:ea typeface="PMingLiU" pitchFamily="18" charset="-120"/>
                      </a:endParaRPr>
                    </a:p>
                  </a:txBody>
                  <a:tcPr marL="90000" marR="90000" marT="18000" marB="36000" horzOverflow="overflow">
                    <a:lnL cap="flat">
                      <a:noFill/>
                    </a:lnL>
                    <a:lnR w="12700" cap="flat" cmpd="sng" algn="ctr">
                      <a:solidFill>
                        <a:schemeClr val="hlink"/>
                      </a:solidFill>
                      <a:prstDash val="solid"/>
                      <a:round/>
                      <a:headEnd type="none" w="med" len="med"/>
                      <a:tailEnd type="none" w="med" len="med"/>
                    </a:lnR>
                    <a:lnT cap="flat">
                      <a:noFill/>
                    </a:lnT>
                    <a:lnB w="12700" cap="flat" cmpd="sng" algn="ctr">
                      <a:solidFill>
                        <a:schemeClr val="hlink"/>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smtClean="0">
                          <a:ln>
                            <a:noFill/>
                          </a:ln>
                          <a:solidFill>
                            <a:srgbClr val="CC0066"/>
                          </a:solidFill>
                          <a:effectLst/>
                          <a:latin typeface="宋体" pitchFamily="2" charset="-122"/>
                          <a:ea typeface="PMingLiU" pitchFamily="18" charset="-120"/>
                        </a:rPr>
                        <a:t> </a:t>
                      </a:r>
                      <a:r>
                        <a:rPr kumimoji="1" lang="en-US" altLang="zh-CN" sz="2000" b="1" i="0" u="none" strike="noStrike" cap="none" normalizeH="0" baseline="0" smtClean="0">
                          <a:ln>
                            <a:noFill/>
                          </a:ln>
                          <a:solidFill>
                            <a:srgbClr val="CC0066"/>
                          </a:solidFill>
                          <a:effectLst/>
                          <a:latin typeface="Times New Roman" pitchFamily="18" charset="0"/>
                          <a:ea typeface="PMingLiU" pitchFamily="18" charset="-120"/>
                        </a:rPr>
                        <a:t>0        1        4</a:t>
                      </a:r>
                    </a:p>
                  </a:txBody>
                  <a:tcPr marL="90000" marR="90000" marT="18000" marB="36000" anchor="b" horzOverflow="overflow">
                    <a:lnL w="12700" cap="flat" cmpd="sng" algn="ctr">
                      <a:solidFill>
                        <a:schemeClr val="hlink"/>
                      </a:solidFill>
                      <a:prstDash val="solid"/>
                      <a:round/>
                      <a:headEnd type="none" w="med" len="med"/>
                      <a:tailEnd type="none" w="med" len="med"/>
                    </a:lnL>
                    <a:lnR cap="flat">
                      <a:noFill/>
                    </a:lnR>
                    <a:lnT cap="flat">
                      <a:noFill/>
                    </a:lnT>
                    <a:lnB w="12700" cap="flat" cmpd="sng" algn="ctr">
                      <a:solidFill>
                        <a:schemeClr val="hlink"/>
                      </a:solidFill>
                      <a:prstDash val="solid"/>
                      <a:round/>
                      <a:headEnd type="none" w="med" len="med"/>
                      <a:tailEnd type="none" w="med" len="med"/>
                    </a:lnB>
                    <a:lnTlToBr>
                      <a:noFill/>
                    </a:lnTlToBr>
                    <a:lnBlToTr>
                      <a:noFill/>
                    </a:lnBlToTr>
                    <a:solidFill>
                      <a:srgbClr val="FFCC66"/>
                    </a:solidFill>
                  </a:tcPr>
                </a:tc>
              </a:tr>
              <a:tr h="3143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000" b="1" i="1" u="none" strike="noStrike" cap="none" normalizeH="0" baseline="0" smtClean="0">
                          <a:ln>
                            <a:noFill/>
                          </a:ln>
                          <a:solidFill>
                            <a:schemeClr val="accent2"/>
                          </a:solidFill>
                          <a:effectLst/>
                          <a:latin typeface="Times New Roman" pitchFamily="18" charset="0"/>
                          <a:ea typeface="PMingLiU" pitchFamily="18" charset="-120"/>
                        </a:rPr>
                        <a:t>   p</a:t>
                      </a:r>
                      <a:r>
                        <a:rPr kumimoji="1" lang="en-US" altLang="zh-CN" sz="2000" b="1" i="1" u="none" strike="noStrike" cap="none" normalizeH="0" baseline="-25000" smtClean="0">
                          <a:ln>
                            <a:noFill/>
                          </a:ln>
                          <a:solidFill>
                            <a:schemeClr val="accent2"/>
                          </a:solidFill>
                          <a:effectLst/>
                          <a:latin typeface="Times New Roman" pitchFamily="18" charset="0"/>
                          <a:ea typeface="PMingLiU" pitchFamily="18" charset="-120"/>
                        </a:rPr>
                        <a:t>k</a:t>
                      </a:r>
                      <a:endParaRPr kumimoji="1" lang="en-US" altLang="zh-CN" sz="2000" b="1" i="1" u="none" strike="noStrike" cap="none" normalizeH="0" baseline="0" smtClean="0">
                        <a:ln>
                          <a:noFill/>
                        </a:ln>
                        <a:solidFill>
                          <a:schemeClr val="accent2"/>
                        </a:solidFill>
                        <a:effectLst/>
                        <a:latin typeface="Times New Roman" pitchFamily="18" charset="0"/>
                        <a:ea typeface="PMingLiU" pitchFamily="18" charset="-120"/>
                      </a:endParaRPr>
                    </a:p>
                  </a:txBody>
                  <a:tcPr marL="90000" marR="90000" marT="18000" marB="36000"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cap="flat">
                      <a:noFill/>
                    </a:lnB>
                    <a:lnTlToBr>
                      <a:noFill/>
                    </a:lnTlToBr>
                    <a:lnBlToTr>
                      <a:noFill/>
                    </a:lnBlToTr>
                    <a:solidFill>
                      <a:srgbClr val="FFCC66"/>
                    </a:solidFill>
                  </a:tcPr>
                </a:tc>
                <a:tc>
                  <a:txBody>
                    <a:bodyPr/>
                    <a:lstStyle/>
                    <a:p>
                      <a:pPr marL="0" marR="0" lvl="0" indent="0" algn="l" defTabSz="914400" rtl="0" eaLnBrk="1" fontAlgn="base" latinLnBrk="0" hangingPunct="1">
                        <a:lnSpc>
                          <a:spcPct val="130000"/>
                        </a:lnSpc>
                        <a:spcBef>
                          <a:spcPct val="20000"/>
                        </a:spcBef>
                        <a:spcAft>
                          <a:spcPct val="0"/>
                        </a:spcAft>
                        <a:buClr>
                          <a:schemeClr val="accent1"/>
                        </a:buClr>
                        <a:buSzPct val="90000"/>
                        <a:buFont typeface="Monotype Sorts" pitchFamily="2" charset="2"/>
                        <a:buNone/>
                        <a:tabLst/>
                      </a:pPr>
                      <a:r>
                        <a:rPr kumimoji="1" lang="en-US" altLang="zh-CN" sz="2000" b="1" i="0" u="none" strike="noStrike" cap="none" normalizeH="0" baseline="0" smtClean="0">
                          <a:ln>
                            <a:noFill/>
                          </a:ln>
                          <a:solidFill>
                            <a:schemeClr val="accent2"/>
                          </a:solidFill>
                          <a:effectLst/>
                          <a:latin typeface="Times New Roman" pitchFamily="18" charset="0"/>
                          <a:ea typeface="PMingLiU" pitchFamily="18" charset="-120"/>
                        </a:rPr>
                        <a:t>2/5  </a:t>
                      </a:r>
                      <a:r>
                        <a:rPr kumimoji="1" lang="en-US" altLang="zh-CN" sz="2000" b="1" i="0" u="none" strike="noStrike" cap="none" normalizeH="0" baseline="-25000" smtClean="0">
                          <a:ln>
                            <a:noFill/>
                          </a:ln>
                          <a:solidFill>
                            <a:schemeClr val="accent2"/>
                          </a:solidFill>
                          <a:effectLst/>
                          <a:latin typeface="Times New Roman" pitchFamily="18" charset="0"/>
                          <a:ea typeface="PMingLiU" pitchFamily="18" charset="-120"/>
                        </a:rPr>
                        <a:t>  </a:t>
                      </a:r>
                      <a:r>
                        <a:rPr kumimoji="1" lang="en-US" altLang="zh-CN" sz="2000" b="1" i="0" u="none" strike="noStrike" cap="none" normalizeH="0" baseline="0" smtClean="0">
                          <a:ln>
                            <a:noFill/>
                          </a:ln>
                          <a:solidFill>
                            <a:schemeClr val="accent2"/>
                          </a:solidFill>
                          <a:effectLst/>
                          <a:latin typeface="Times New Roman" pitchFamily="18" charset="0"/>
                          <a:ea typeface="PMingLiU" pitchFamily="18" charset="-120"/>
                        </a:rPr>
                        <a:t>  2/5     1/5</a:t>
                      </a:r>
                    </a:p>
                  </a:txBody>
                  <a:tcPr marL="90000" marR="90000" marT="18000" marB="36000"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cap="flat">
                      <a:noFill/>
                    </a:lnB>
                    <a:lnTlToBr>
                      <a:noFill/>
                    </a:lnTlToBr>
                    <a:lnBlToTr>
                      <a:noFill/>
                    </a:lnBlToTr>
                    <a:solidFill>
                      <a:srgbClr val="FFCC66"/>
                    </a:solidFill>
                  </a:tcPr>
                </a:tc>
              </a:tr>
            </a:tbl>
          </a:graphicData>
        </a:graphic>
      </p:graphicFrame>
      <p:graphicFrame>
        <p:nvGraphicFramePr>
          <p:cNvPr id="1189909" name="Object 21"/>
          <p:cNvGraphicFramePr>
            <a:graphicFrameLocks noChangeAspect="1"/>
          </p:cNvGraphicFramePr>
          <p:nvPr/>
        </p:nvGraphicFramePr>
        <p:xfrm>
          <a:off x="2836863" y="4075113"/>
          <a:ext cx="5119687" cy="579437"/>
        </p:xfrm>
        <a:graphic>
          <a:graphicData uri="http://schemas.openxmlformats.org/presentationml/2006/ole">
            <p:oleObj spid="_x0000_s1189909" name="公式" r:id="rId4" imgW="1790640" imgH="215640" progId="Equation.3">
              <p:embed/>
            </p:oleObj>
          </a:graphicData>
        </a:graphic>
      </p:graphicFrame>
      <p:graphicFrame>
        <p:nvGraphicFramePr>
          <p:cNvPr id="1189910" name="Object 22"/>
          <p:cNvGraphicFramePr>
            <a:graphicFrameLocks noChangeAspect="1"/>
          </p:cNvGraphicFramePr>
          <p:nvPr/>
        </p:nvGraphicFramePr>
        <p:xfrm>
          <a:off x="1331913" y="4581525"/>
          <a:ext cx="4679950" cy="449263"/>
        </p:xfrm>
        <a:graphic>
          <a:graphicData uri="http://schemas.openxmlformats.org/presentationml/2006/ole">
            <p:oleObj spid="_x0000_s1189910" name="公式" r:id="rId5" imgW="1968480" imgH="190440" progId="Equation.3">
              <p:embed/>
            </p:oleObj>
          </a:graphicData>
        </a:graphic>
      </p:graphicFrame>
      <p:graphicFrame>
        <p:nvGraphicFramePr>
          <p:cNvPr id="1189911" name="Object 23"/>
          <p:cNvGraphicFramePr>
            <a:graphicFrameLocks noChangeAspect="1"/>
          </p:cNvGraphicFramePr>
          <p:nvPr/>
        </p:nvGraphicFramePr>
        <p:xfrm>
          <a:off x="5954713" y="4567238"/>
          <a:ext cx="3059112" cy="511175"/>
        </p:xfrm>
        <a:graphic>
          <a:graphicData uri="http://schemas.openxmlformats.org/presentationml/2006/ole">
            <p:oleObj spid="_x0000_s1189911" name="公式" r:id="rId6" imgW="1218960" imgH="203040" progId="Equation.3">
              <p:embed/>
            </p:oleObj>
          </a:graphicData>
        </a:graphic>
      </p:graphicFrame>
      <p:graphicFrame>
        <p:nvGraphicFramePr>
          <p:cNvPr id="1189912" name="Object 24"/>
          <p:cNvGraphicFramePr>
            <a:graphicFrameLocks noChangeAspect="1"/>
          </p:cNvGraphicFramePr>
          <p:nvPr/>
        </p:nvGraphicFramePr>
        <p:xfrm>
          <a:off x="1116013" y="5157788"/>
          <a:ext cx="5111750" cy="482600"/>
        </p:xfrm>
        <a:graphic>
          <a:graphicData uri="http://schemas.openxmlformats.org/presentationml/2006/ole">
            <p:oleObj spid="_x0000_s1189912" name="公式" r:id="rId7" imgW="2006280" imgH="190440" progId="Equation.3">
              <p:embed/>
            </p:oleObj>
          </a:graphicData>
        </a:graphic>
      </p:graphicFrame>
      <p:graphicFrame>
        <p:nvGraphicFramePr>
          <p:cNvPr id="1189913" name="Object 25"/>
          <p:cNvGraphicFramePr>
            <a:graphicFrameLocks noChangeAspect="1"/>
          </p:cNvGraphicFramePr>
          <p:nvPr/>
        </p:nvGraphicFramePr>
        <p:xfrm>
          <a:off x="6156325" y="5157788"/>
          <a:ext cx="2987675" cy="452437"/>
        </p:xfrm>
        <a:graphic>
          <a:graphicData uri="http://schemas.openxmlformats.org/presentationml/2006/ole">
            <p:oleObj spid="_x0000_s1189913" name="公式" r:id="rId8" imgW="1346040" imgH="203040" progId="Equation.3">
              <p:embed/>
            </p:oleObj>
          </a:graphicData>
        </a:graphic>
      </p:graphicFrame>
      <p:sp>
        <p:nvSpPr>
          <p:cNvPr id="1189915" name="Rectangle 27"/>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en-US" sz="4000" b="1">
                <a:solidFill>
                  <a:srgbClr val="BE0000"/>
                </a:solidFill>
                <a:ea typeface="宋体" pitchFamily="2" charset="-122"/>
              </a:rPr>
              <a:t>离散型随机变量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sp>
        <p:nvSpPr>
          <p:cNvPr id="1189916" name="Rectangle 28"/>
          <p:cNvSpPr>
            <a:spLocks noChangeArrowheads="1"/>
          </p:cNvSpPr>
          <p:nvPr/>
        </p:nvSpPr>
        <p:spPr bwMode="auto">
          <a:xfrm>
            <a:off x="3851275" y="1700213"/>
            <a:ext cx="2143125" cy="476250"/>
          </a:xfrm>
          <a:prstGeom prst="rect">
            <a:avLst/>
          </a:prstGeom>
          <a:noFill/>
          <a:ln w="9525">
            <a:noFill/>
            <a:miter lim="800000"/>
            <a:headEnd/>
            <a:tailEnd/>
          </a:ln>
          <a:effectLst/>
        </p:spPr>
        <p:txBody>
          <a:bodyPr wrap="none">
            <a:spAutoFit/>
          </a:bodyPr>
          <a:lstStyle/>
          <a:p>
            <a:pPr>
              <a:lnSpc>
                <a:spcPct val="90000"/>
              </a:lnSpc>
            </a:pPr>
            <a:r>
              <a:rPr lang="en-US" altLang="zh-CN" b="1" i="1">
                <a:solidFill>
                  <a:schemeClr val="tx2"/>
                </a:solidFill>
              </a:rPr>
              <a:t>X    </a:t>
            </a:r>
            <a:r>
              <a:rPr lang="en-US" altLang="zh-CN" b="1">
                <a:solidFill>
                  <a:schemeClr val="tx2"/>
                </a:solidFill>
                <a:sym typeface="Symbol" pitchFamily="18" charset="2"/>
              </a:rPr>
              <a:t>  </a:t>
            </a:r>
            <a:r>
              <a:rPr lang="en-US" altLang="zh-CN" b="1" i="1">
                <a:solidFill>
                  <a:schemeClr val="tx2"/>
                </a:solidFill>
              </a:rPr>
              <a:t>Y=X</a:t>
            </a:r>
            <a:r>
              <a:rPr lang="en-US" altLang="zh-CN" b="1" i="1" baseline="30000">
                <a:solidFill>
                  <a:schemeClr val="tx2"/>
                </a:solidFill>
              </a:rPr>
              <a:t> </a:t>
            </a:r>
            <a:r>
              <a:rPr lang="en-US" altLang="zh-CN" b="1" baseline="30000">
                <a:solidFill>
                  <a:schemeClr val="tx2"/>
                </a:solidFill>
              </a:rPr>
              <a:t>2</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89892"/>
                                        </p:tgtEl>
                                        <p:attrNameLst>
                                          <p:attrName>style.visibility</p:attrName>
                                        </p:attrNameLst>
                                      </p:cBhvr>
                                      <p:to>
                                        <p:strVal val="visible"/>
                                      </p:to>
                                    </p:set>
                                    <p:animEffect transition="in" filter="wipe(up)">
                                      <p:cBhvr>
                                        <p:cTn id="7" dur="2000"/>
                                        <p:tgtEl>
                                          <p:spTgt spid="118989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89893"/>
                                        </p:tgtEl>
                                        <p:attrNameLst>
                                          <p:attrName>style.visibility</p:attrName>
                                        </p:attrNameLst>
                                      </p:cBhvr>
                                      <p:to>
                                        <p:strVal val="visible"/>
                                      </p:to>
                                    </p:set>
                                    <p:animEffect transition="in" filter="dissolve">
                                      <p:cBhvr>
                                        <p:cTn id="12" dur="1000"/>
                                        <p:tgtEl>
                                          <p:spTgt spid="118989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89909"/>
                                        </p:tgtEl>
                                        <p:attrNameLst>
                                          <p:attrName>style.visibility</p:attrName>
                                        </p:attrNameLst>
                                      </p:cBhvr>
                                      <p:to>
                                        <p:strVal val="visible"/>
                                      </p:to>
                                    </p:set>
                                    <p:animEffect transition="in" filter="randombar(horizontal)">
                                      <p:cBhvr>
                                        <p:cTn id="17" dur="500"/>
                                        <p:tgtEl>
                                          <p:spTgt spid="1189909"/>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nodeType="clickEffect">
                                  <p:stCondLst>
                                    <p:cond delay="0"/>
                                  </p:stCondLst>
                                  <p:childTnLst>
                                    <p:set>
                                      <p:cBhvr>
                                        <p:cTn id="21" dur="1" fill="hold">
                                          <p:stCondLst>
                                            <p:cond delay="0"/>
                                          </p:stCondLst>
                                        </p:cTn>
                                        <p:tgtEl>
                                          <p:spTgt spid="1189910"/>
                                        </p:tgtEl>
                                        <p:attrNameLst>
                                          <p:attrName>style.visibility</p:attrName>
                                        </p:attrNameLst>
                                      </p:cBhvr>
                                      <p:to>
                                        <p:strVal val="visible"/>
                                      </p:to>
                                    </p:set>
                                    <p:anim calcmode="lin" valueType="num">
                                      <p:cBhvr>
                                        <p:cTn id="22" dur="500" fill="hold"/>
                                        <p:tgtEl>
                                          <p:spTgt spid="1189910"/>
                                        </p:tgtEl>
                                        <p:attrNameLst>
                                          <p:attrName>ppt_w</p:attrName>
                                        </p:attrNameLst>
                                      </p:cBhvr>
                                      <p:tavLst>
                                        <p:tav tm="0">
                                          <p:val>
                                            <p:fltVal val="0"/>
                                          </p:val>
                                        </p:tav>
                                        <p:tav tm="100000">
                                          <p:val>
                                            <p:strVal val="#ppt_w"/>
                                          </p:val>
                                        </p:tav>
                                      </p:tavLst>
                                    </p:anim>
                                    <p:anim calcmode="lin" valueType="num">
                                      <p:cBhvr>
                                        <p:cTn id="23" dur="500" fill="hold"/>
                                        <p:tgtEl>
                                          <p:spTgt spid="1189910"/>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6" fill="hold" nodeType="clickEffect">
                                  <p:stCondLst>
                                    <p:cond delay="0"/>
                                  </p:stCondLst>
                                  <p:childTnLst>
                                    <p:set>
                                      <p:cBhvr>
                                        <p:cTn id="27" dur="1" fill="hold">
                                          <p:stCondLst>
                                            <p:cond delay="0"/>
                                          </p:stCondLst>
                                        </p:cTn>
                                        <p:tgtEl>
                                          <p:spTgt spid="1189911"/>
                                        </p:tgtEl>
                                        <p:attrNameLst>
                                          <p:attrName>style.visibility</p:attrName>
                                        </p:attrNameLst>
                                      </p:cBhvr>
                                      <p:to>
                                        <p:strVal val="visible"/>
                                      </p:to>
                                    </p:set>
                                    <p:anim calcmode="lin" valueType="num">
                                      <p:cBhvr additive="base">
                                        <p:cTn id="28" dur="500" fill="hold"/>
                                        <p:tgtEl>
                                          <p:spTgt spid="1189911"/>
                                        </p:tgtEl>
                                        <p:attrNameLst>
                                          <p:attrName>ppt_x</p:attrName>
                                        </p:attrNameLst>
                                      </p:cBhvr>
                                      <p:tavLst>
                                        <p:tav tm="0">
                                          <p:val>
                                            <p:strVal val="1+#ppt_w/2"/>
                                          </p:val>
                                        </p:tav>
                                        <p:tav tm="100000">
                                          <p:val>
                                            <p:strVal val="#ppt_x"/>
                                          </p:val>
                                        </p:tav>
                                      </p:tavLst>
                                    </p:anim>
                                    <p:anim calcmode="lin" valueType="num">
                                      <p:cBhvr additive="base">
                                        <p:cTn id="29" dur="500" fill="hold"/>
                                        <p:tgtEl>
                                          <p:spTgt spid="11899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nodeType="clickEffect">
                                  <p:stCondLst>
                                    <p:cond delay="0"/>
                                  </p:stCondLst>
                                  <p:childTnLst>
                                    <p:set>
                                      <p:cBhvr>
                                        <p:cTn id="33" dur="1" fill="hold">
                                          <p:stCondLst>
                                            <p:cond delay="0"/>
                                          </p:stCondLst>
                                        </p:cTn>
                                        <p:tgtEl>
                                          <p:spTgt spid="1189912"/>
                                        </p:tgtEl>
                                        <p:attrNameLst>
                                          <p:attrName>style.visibility</p:attrName>
                                        </p:attrNameLst>
                                      </p:cBhvr>
                                      <p:to>
                                        <p:strVal val="visible"/>
                                      </p:to>
                                    </p:set>
                                    <p:anim calcmode="lin" valueType="num">
                                      <p:cBhvr>
                                        <p:cTn id="34" dur="500" fill="hold"/>
                                        <p:tgtEl>
                                          <p:spTgt spid="1189912"/>
                                        </p:tgtEl>
                                        <p:attrNameLst>
                                          <p:attrName>ppt_w</p:attrName>
                                        </p:attrNameLst>
                                      </p:cBhvr>
                                      <p:tavLst>
                                        <p:tav tm="0">
                                          <p:val>
                                            <p:fltVal val="0"/>
                                          </p:val>
                                        </p:tav>
                                        <p:tav tm="100000">
                                          <p:val>
                                            <p:strVal val="#ppt_w"/>
                                          </p:val>
                                        </p:tav>
                                      </p:tavLst>
                                    </p:anim>
                                    <p:anim calcmode="lin" valueType="num">
                                      <p:cBhvr>
                                        <p:cTn id="35" dur="500" fill="hold"/>
                                        <p:tgtEl>
                                          <p:spTgt spid="1189912"/>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6" fill="hold" nodeType="clickEffect">
                                  <p:stCondLst>
                                    <p:cond delay="0"/>
                                  </p:stCondLst>
                                  <p:childTnLst>
                                    <p:set>
                                      <p:cBhvr>
                                        <p:cTn id="39" dur="1" fill="hold">
                                          <p:stCondLst>
                                            <p:cond delay="0"/>
                                          </p:stCondLst>
                                        </p:cTn>
                                        <p:tgtEl>
                                          <p:spTgt spid="1189913"/>
                                        </p:tgtEl>
                                        <p:attrNameLst>
                                          <p:attrName>style.visibility</p:attrName>
                                        </p:attrNameLst>
                                      </p:cBhvr>
                                      <p:to>
                                        <p:strVal val="visible"/>
                                      </p:to>
                                    </p:set>
                                    <p:anim calcmode="lin" valueType="num">
                                      <p:cBhvr additive="base">
                                        <p:cTn id="40" dur="500" fill="hold"/>
                                        <p:tgtEl>
                                          <p:spTgt spid="1189913"/>
                                        </p:tgtEl>
                                        <p:attrNameLst>
                                          <p:attrName>ppt_x</p:attrName>
                                        </p:attrNameLst>
                                      </p:cBhvr>
                                      <p:tavLst>
                                        <p:tav tm="0">
                                          <p:val>
                                            <p:strVal val="1+#ppt_w/2"/>
                                          </p:val>
                                        </p:tav>
                                        <p:tav tm="100000">
                                          <p:val>
                                            <p:strVal val="#ppt_x"/>
                                          </p:val>
                                        </p:tav>
                                      </p:tavLst>
                                    </p:anim>
                                    <p:anim calcmode="lin" valueType="num">
                                      <p:cBhvr additive="base">
                                        <p:cTn id="41" dur="500" fill="hold"/>
                                        <p:tgtEl>
                                          <p:spTgt spid="118991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nodeType="clickEffect">
                                  <p:stCondLst>
                                    <p:cond delay="0"/>
                                  </p:stCondLst>
                                  <p:childTnLst>
                                    <p:set>
                                      <p:cBhvr>
                                        <p:cTn id="45" dur="1" fill="hold">
                                          <p:stCondLst>
                                            <p:cond delay="0"/>
                                          </p:stCondLst>
                                        </p:cTn>
                                        <p:tgtEl>
                                          <p:spTgt spid="1189894"/>
                                        </p:tgtEl>
                                        <p:attrNameLst>
                                          <p:attrName>style.visibility</p:attrName>
                                        </p:attrNameLst>
                                      </p:cBhvr>
                                      <p:to>
                                        <p:strVal val="visible"/>
                                      </p:to>
                                    </p:set>
                                    <p:animEffect transition="in" filter="box(out)">
                                      <p:cBhvr>
                                        <p:cTn id="46" dur="1000"/>
                                        <p:tgtEl>
                                          <p:spTgt spid="1189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2" grpId="0" autoUpdateAnimBg="0"/>
      <p:bldP spid="118989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6" name="Rectangle 4"/>
          <p:cNvSpPr>
            <a:spLocks noChangeArrowheads="1"/>
          </p:cNvSpPr>
          <p:nvPr/>
        </p:nvSpPr>
        <p:spPr bwMode="auto">
          <a:xfrm>
            <a:off x="1258888" y="663575"/>
            <a:ext cx="4116387" cy="762000"/>
          </a:xfrm>
          <a:prstGeom prst="rect">
            <a:avLst/>
          </a:prstGeom>
          <a:noFill/>
          <a:ln w="9525">
            <a:noFill/>
            <a:miter lim="800000"/>
            <a:headEnd/>
            <a:tailEnd/>
          </a:ln>
          <a:effectLst/>
        </p:spPr>
        <p:txBody>
          <a:bodyPr wrap="none">
            <a:spAutoFit/>
          </a:bodyPr>
          <a:lstStyle/>
          <a:p>
            <a:r>
              <a:rPr lang="zh-CN" altLang="en-US" sz="4400" b="1">
                <a:solidFill>
                  <a:schemeClr val="tx2"/>
                </a:solidFill>
                <a:ea typeface="宋体" pitchFamily="2" charset="-122"/>
              </a:rPr>
              <a:t>随机变量</a:t>
            </a:r>
            <a:r>
              <a:rPr lang="en-US" altLang="zh-CN" sz="4400" b="1">
                <a:solidFill>
                  <a:schemeClr val="tx2"/>
                </a:solidFill>
                <a:ea typeface="宋体" pitchFamily="2" charset="-122"/>
              </a:rPr>
              <a:t>(Cont.)</a:t>
            </a:r>
          </a:p>
        </p:txBody>
      </p:sp>
      <p:graphicFrame>
        <p:nvGraphicFramePr>
          <p:cNvPr id="934918" name="Object 6"/>
          <p:cNvGraphicFramePr>
            <a:graphicFrameLocks noChangeAspect="1"/>
          </p:cNvGraphicFramePr>
          <p:nvPr/>
        </p:nvGraphicFramePr>
        <p:xfrm>
          <a:off x="971550" y="1989138"/>
          <a:ext cx="8054975" cy="4268787"/>
        </p:xfrm>
        <a:graphic>
          <a:graphicData uri="http://schemas.openxmlformats.org/presentationml/2006/ole">
            <p:oleObj spid="_x0000_s934918" name="文档" r:id="rId4" imgW="8165520" imgH="4327560" progId="Word.Document.8">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34918"/>
                                        </p:tgtEl>
                                        <p:attrNameLst>
                                          <p:attrName>style.visibility</p:attrName>
                                        </p:attrNameLst>
                                      </p:cBhvr>
                                      <p:to>
                                        <p:strVal val="visible"/>
                                      </p:to>
                                    </p:set>
                                    <p:animEffect transition="in" filter="wipe(left)">
                                      <p:cBhvr>
                                        <p:cTn id="7" dur="500"/>
                                        <p:tgtEl>
                                          <p:spTgt spid="934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40" name="Rectangle 4"/>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en-US" sz="4000" b="1">
                <a:solidFill>
                  <a:srgbClr val="BE0000"/>
                </a:solidFill>
                <a:ea typeface="宋体" pitchFamily="2" charset="-122"/>
              </a:rPr>
              <a:t>离散型随机变量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sp>
        <p:nvSpPr>
          <p:cNvPr id="1191960" name="Text Box 24"/>
          <p:cNvSpPr txBox="1">
            <a:spLocks noChangeArrowheads="1"/>
          </p:cNvSpPr>
          <p:nvPr/>
        </p:nvSpPr>
        <p:spPr bwMode="auto">
          <a:xfrm>
            <a:off x="900113" y="4437063"/>
            <a:ext cx="7920037" cy="946150"/>
          </a:xfrm>
          <a:prstGeom prst="rect">
            <a:avLst/>
          </a:prstGeom>
          <a:noFill/>
          <a:ln w="9525">
            <a:noFill/>
            <a:miter lim="800000"/>
            <a:headEnd/>
            <a:tailEnd/>
          </a:ln>
          <a:effectLst/>
        </p:spPr>
        <p:txBody>
          <a:bodyPr>
            <a:spAutoFit/>
          </a:bodyPr>
          <a:lstStyle/>
          <a:p>
            <a:r>
              <a:rPr lang="zh-CN" altLang="en-US" b="1">
                <a:solidFill>
                  <a:srgbClr val="006000"/>
                </a:solidFill>
                <a:ea typeface="宋体" pitchFamily="2" charset="-122"/>
              </a:rPr>
              <a:t>如果</a:t>
            </a:r>
            <a:r>
              <a:rPr lang="zh-CN" altLang="en-US" i="1">
                <a:solidFill>
                  <a:srgbClr val="006000"/>
                </a:solidFill>
                <a:ea typeface="宋体" pitchFamily="2" charset="-122"/>
              </a:rPr>
              <a:t>   </a:t>
            </a:r>
            <a:r>
              <a:rPr lang="en-US" altLang="zh-CN" sz="1800" i="1">
                <a:solidFill>
                  <a:srgbClr val="006000"/>
                </a:solidFill>
                <a:ea typeface="宋体" pitchFamily="2" charset="-122"/>
              </a:rPr>
              <a:t> </a:t>
            </a:r>
            <a:r>
              <a:rPr lang="en-US" altLang="zh-CN" b="1">
                <a:solidFill>
                  <a:srgbClr val="006000"/>
                </a:solidFill>
                <a:ea typeface="宋体" pitchFamily="2" charset="-122"/>
              </a:rPr>
              <a:t>(</a:t>
            </a:r>
            <a:r>
              <a:rPr lang="en-US" altLang="zh-CN" i="1">
                <a:solidFill>
                  <a:srgbClr val="006000"/>
                </a:solidFill>
                <a:ea typeface="宋体" pitchFamily="2" charset="-122"/>
              </a:rPr>
              <a:t>i</a:t>
            </a:r>
            <a:r>
              <a:rPr lang="en-US" altLang="zh-CN">
                <a:solidFill>
                  <a:srgbClr val="006000"/>
                </a:solidFill>
                <a:ea typeface="宋体" pitchFamily="2" charset="-122"/>
              </a:rPr>
              <a:t>=1,2,…)</a:t>
            </a:r>
            <a:r>
              <a:rPr lang="zh-CN" altLang="en-US" b="1">
                <a:solidFill>
                  <a:srgbClr val="006000"/>
                </a:solidFill>
                <a:ea typeface="宋体" pitchFamily="2" charset="-122"/>
              </a:rPr>
              <a:t>的值各不相等，则</a:t>
            </a:r>
            <a:r>
              <a:rPr lang="en-US" altLang="zh-CN" b="1" i="1">
                <a:solidFill>
                  <a:srgbClr val="006000"/>
                </a:solidFill>
              </a:rPr>
              <a:t>Y</a:t>
            </a:r>
            <a:r>
              <a:rPr lang="en-US" altLang="zh-CN" b="1">
                <a:solidFill>
                  <a:srgbClr val="006000"/>
                </a:solidFill>
              </a:rPr>
              <a:t>=</a:t>
            </a:r>
            <a:r>
              <a:rPr lang="en-US" altLang="zh-CN" b="1" i="1">
                <a:solidFill>
                  <a:srgbClr val="006000"/>
                </a:solidFill>
              </a:rPr>
              <a:t>g</a:t>
            </a:r>
            <a:r>
              <a:rPr lang="en-US" altLang="zh-CN" b="1">
                <a:solidFill>
                  <a:srgbClr val="006000"/>
                </a:solidFill>
              </a:rPr>
              <a:t>( </a:t>
            </a:r>
            <a:r>
              <a:rPr lang="en-US" altLang="zh-CN" b="1" i="1">
                <a:solidFill>
                  <a:srgbClr val="006000"/>
                </a:solidFill>
              </a:rPr>
              <a:t>X </a:t>
            </a:r>
            <a:r>
              <a:rPr lang="en-US" altLang="zh-CN" b="1">
                <a:solidFill>
                  <a:srgbClr val="006000"/>
                </a:solidFill>
              </a:rPr>
              <a:t>)</a:t>
            </a:r>
            <a:r>
              <a:rPr lang="en-US" altLang="zh-CN" i="1">
                <a:solidFill>
                  <a:srgbClr val="006000"/>
                </a:solidFill>
                <a:ea typeface="宋体" pitchFamily="2" charset="-122"/>
              </a:rPr>
              <a:t> </a:t>
            </a:r>
            <a:r>
              <a:rPr lang="zh-CN" altLang="en-US" b="1">
                <a:solidFill>
                  <a:srgbClr val="006000"/>
                </a:solidFill>
                <a:ea typeface="宋体" pitchFamily="2" charset="-122"/>
              </a:rPr>
              <a:t>的概率分布为</a:t>
            </a:r>
            <a:r>
              <a:rPr lang="zh-CN" altLang="en-US" sz="2400" b="1">
                <a:solidFill>
                  <a:srgbClr val="006000"/>
                </a:solidFill>
                <a:ea typeface="宋体" pitchFamily="2" charset="-122"/>
              </a:rPr>
              <a:t>   </a:t>
            </a:r>
          </a:p>
        </p:txBody>
      </p:sp>
      <p:sp>
        <p:nvSpPr>
          <p:cNvPr id="1192002" name="Text Box 66"/>
          <p:cNvSpPr txBox="1">
            <a:spLocks noChangeArrowheads="1"/>
          </p:cNvSpPr>
          <p:nvPr/>
        </p:nvSpPr>
        <p:spPr bwMode="auto">
          <a:xfrm>
            <a:off x="971550" y="1773238"/>
            <a:ext cx="7200900" cy="519112"/>
          </a:xfrm>
          <a:prstGeom prst="rect">
            <a:avLst/>
          </a:prstGeom>
          <a:noFill/>
          <a:ln w="9525">
            <a:noFill/>
            <a:miter lim="800000"/>
            <a:headEnd/>
            <a:tailEnd/>
          </a:ln>
          <a:effectLst/>
        </p:spPr>
        <p:txBody>
          <a:bodyPr>
            <a:spAutoFit/>
          </a:bodyPr>
          <a:lstStyle/>
          <a:p>
            <a:r>
              <a:rPr lang="zh-CN" altLang="en-US" b="1">
                <a:solidFill>
                  <a:srgbClr val="006F6C"/>
                </a:solidFill>
                <a:ea typeface="宋体" pitchFamily="2" charset="-122"/>
              </a:rPr>
              <a:t>一般地</a:t>
            </a:r>
            <a:r>
              <a:rPr lang="en-US" altLang="zh-CN" b="1">
                <a:solidFill>
                  <a:srgbClr val="006F6C"/>
                </a:solidFill>
                <a:ea typeface="宋体" pitchFamily="2" charset="-122"/>
              </a:rPr>
              <a:t>，</a:t>
            </a:r>
            <a:r>
              <a:rPr lang="zh-CN" altLang="en-US" b="1">
                <a:solidFill>
                  <a:srgbClr val="006F6C"/>
                </a:solidFill>
                <a:ea typeface="宋体" pitchFamily="2" charset="-122"/>
              </a:rPr>
              <a:t>离散型随机变量 </a:t>
            </a:r>
            <a:r>
              <a:rPr lang="en-US" altLang="zh-CN" b="1" i="1">
                <a:solidFill>
                  <a:srgbClr val="006F6C"/>
                </a:solidFill>
                <a:ea typeface="宋体" pitchFamily="2" charset="-122"/>
              </a:rPr>
              <a:t>X </a:t>
            </a:r>
            <a:r>
              <a:rPr lang="zh-CN" altLang="en-US" b="1">
                <a:solidFill>
                  <a:srgbClr val="006F6C"/>
                </a:solidFill>
                <a:ea typeface="宋体" pitchFamily="2" charset="-122"/>
              </a:rPr>
              <a:t>的分布为</a:t>
            </a:r>
          </a:p>
        </p:txBody>
      </p:sp>
      <p:graphicFrame>
        <p:nvGraphicFramePr>
          <p:cNvPr id="1192051" name="Group 115"/>
          <p:cNvGraphicFramePr>
            <a:graphicFrameLocks noGrp="1"/>
          </p:cNvGraphicFramePr>
          <p:nvPr/>
        </p:nvGraphicFramePr>
        <p:xfrm>
          <a:off x="2700338" y="2349500"/>
          <a:ext cx="4824412" cy="899605"/>
        </p:xfrm>
        <a:graphic>
          <a:graphicData uri="http://schemas.openxmlformats.org/drawingml/2006/table">
            <a:tbl>
              <a:tblPr/>
              <a:tblGrid>
                <a:gridCol w="658812"/>
                <a:gridCol w="4165600"/>
              </a:tblGrid>
              <a:tr h="433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800" b="1" i="1" u="none" strike="noStrike" cap="none" normalizeH="0" baseline="0" smtClean="0">
                          <a:ln>
                            <a:noFill/>
                          </a:ln>
                          <a:solidFill>
                            <a:srgbClr val="006F6C"/>
                          </a:solidFill>
                          <a:effectLst/>
                          <a:latin typeface="Times New Roman" pitchFamily="18" charset="0"/>
                          <a:ea typeface="PMingLiU" pitchFamily="18" charset="-120"/>
                        </a:rPr>
                        <a:t>X</a:t>
                      </a:r>
                      <a:endParaRPr kumimoji="1" lang="zh-CN" altLang="en-US" sz="2800" b="1" i="1" u="none" strike="noStrike" cap="none" normalizeH="0" baseline="0" smtClean="0">
                        <a:ln>
                          <a:noFill/>
                        </a:ln>
                        <a:solidFill>
                          <a:srgbClr val="006F6C"/>
                        </a:solidFill>
                        <a:effectLst/>
                        <a:latin typeface="Times New Roman" pitchFamily="18" charset="0"/>
                        <a:ea typeface="PMingLiU" pitchFamily="18" charset="-120"/>
                      </a:endParaRPr>
                    </a:p>
                  </a:txBody>
                  <a:tcPr marL="72000" marR="72000" marT="0" marB="0" anchor="ctr" horzOverflow="overflow">
                    <a:lnL cap="flat">
                      <a:noFill/>
                    </a:lnL>
                    <a:lnR w="12700" cap="flat" cmpd="sng" algn="ctr">
                      <a:solidFill>
                        <a:srgbClr val="006000"/>
                      </a:solidFill>
                      <a:prstDash val="solid"/>
                      <a:round/>
                      <a:headEnd type="none" w="med" len="med"/>
                      <a:tailEnd type="none" w="med" len="med"/>
                    </a:lnR>
                    <a:lnT cap="flat">
                      <a:noFill/>
                    </a:lnT>
                    <a:lnB w="12700" cap="flat" cmpd="sng" algn="ctr">
                      <a:solidFill>
                        <a:srgbClr val="006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10000"/>
                        </a:lnSpc>
                        <a:spcBef>
                          <a:spcPct val="0"/>
                        </a:spcBef>
                        <a:spcAft>
                          <a:spcPct val="0"/>
                        </a:spcAft>
                        <a:buClr>
                          <a:schemeClr val="bg1"/>
                        </a:buClr>
                        <a:buSzPct val="90000"/>
                        <a:buFontTx/>
                        <a:buNone/>
                        <a:tabLst/>
                      </a:pPr>
                      <a:r>
                        <a:rPr kumimoji="1" lang="en-US" altLang="zh-CN" sz="2800" b="1" i="1" u="none" strike="noStrike" cap="none" normalizeH="0" baseline="0" smtClean="0">
                          <a:ln>
                            <a:noFill/>
                          </a:ln>
                          <a:solidFill>
                            <a:srgbClr val="006F6C"/>
                          </a:solidFill>
                          <a:effectLst/>
                          <a:latin typeface="Times New Roman" pitchFamily="18" charset="0"/>
                          <a:ea typeface="PMingLiU" pitchFamily="18" charset="-120"/>
                        </a:rPr>
                        <a:t>  x</a:t>
                      </a:r>
                      <a:r>
                        <a:rPr kumimoji="1" lang="en-US" altLang="zh-CN" sz="2800" b="1" i="0" u="none" strike="noStrike" cap="none" normalizeH="0" baseline="-16000" smtClean="0">
                          <a:ln>
                            <a:noFill/>
                          </a:ln>
                          <a:solidFill>
                            <a:srgbClr val="006F6C"/>
                          </a:solidFill>
                          <a:effectLst/>
                          <a:latin typeface="Times New Roman" pitchFamily="18" charset="0"/>
                          <a:ea typeface="PMingLiU" pitchFamily="18" charset="-120"/>
                        </a:rPr>
                        <a:t>1 </a:t>
                      </a:r>
                      <a:r>
                        <a:rPr kumimoji="1" lang="en-US" altLang="zh-CN" sz="2800" b="1" i="0" u="none" strike="noStrike" cap="none" normalizeH="0" baseline="0" smtClean="0">
                          <a:ln>
                            <a:noFill/>
                          </a:ln>
                          <a:solidFill>
                            <a:srgbClr val="006F6C"/>
                          </a:solidFill>
                          <a:effectLst/>
                          <a:latin typeface="Times New Roman" pitchFamily="18" charset="0"/>
                          <a:ea typeface="PMingLiU" pitchFamily="18" charset="-120"/>
                        </a:rPr>
                        <a:t> </a:t>
                      </a:r>
                      <a:r>
                        <a:rPr kumimoji="1" lang="en-US" altLang="zh-CN" sz="2800" b="1" i="0" u="none" strike="noStrike" cap="none" normalizeH="0" baseline="-16000" smtClean="0">
                          <a:ln>
                            <a:noFill/>
                          </a:ln>
                          <a:solidFill>
                            <a:srgbClr val="006F6C"/>
                          </a:solidFill>
                          <a:effectLst/>
                          <a:latin typeface="Times New Roman" pitchFamily="18" charset="0"/>
                          <a:ea typeface="PMingLiU" pitchFamily="18" charset="-120"/>
                        </a:rPr>
                        <a:t>   </a:t>
                      </a:r>
                      <a:r>
                        <a:rPr kumimoji="1" lang="en-US" altLang="zh-CN" sz="2800" b="1" i="1" u="none" strike="noStrike" cap="none" normalizeH="0" baseline="0" smtClean="0">
                          <a:ln>
                            <a:noFill/>
                          </a:ln>
                          <a:solidFill>
                            <a:srgbClr val="006F6C"/>
                          </a:solidFill>
                          <a:effectLst/>
                          <a:latin typeface="Times New Roman" pitchFamily="18" charset="0"/>
                          <a:ea typeface="PMingLiU" pitchFamily="18" charset="-120"/>
                        </a:rPr>
                        <a:t>x</a:t>
                      </a:r>
                      <a:r>
                        <a:rPr kumimoji="1" lang="en-US" altLang="zh-CN" sz="2800" b="1" i="0" u="none" strike="noStrike" cap="none" normalizeH="0" baseline="-16000" smtClean="0">
                          <a:ln>
                            <a:noFill/>
                          </a:ln>
                          <a:solidFill>
                            <a:srgbClr val="006F6C"/>
                          </a:solidFill>
                          <a:effectLst/>
                          <a:latin typeface="Times New Roman" pitchFamily="18" charset="0"/>
                          <a:ea typeface="PMingLiU" pitchFamily="18" charset="-120"/>
                        </a:rPr>
                        <a:t>2 </a:t>
                      </a:r>
                      <a:r>
                        <a:rPr kumimoji="1" lang="en-US" altLang="zh-CN" sz="2800" b="1" i="0" u="none" strike="noStrike" cap="none" normalizeH="0" baseline="0" smtClean="0">
                          <a:ln>
                            <a:noFill/>
                          </a:ln>
                          <a:solidFill>
                            <a:srgbClr val="006F6C"/>
                          </a:solidFill>
                          <a:effectLst/>
                          <a:latin typeface="Times New Roman" pitchFamily="18" charset="0"/>
                          <a:ea typeface="PMingLiU" pitchFamily="18" charset="-120"/>
                        </a:rPr>
                        <a:t>   </a:t>
                      </a:r>
                      <a:r>
                        <a:rPr kumimoji="1" lang="en-US" altLang="zh-CN" sz="2800" b="0" i="0" u="none" strike="noStrike" cap="none" normalizeH="0" baseline="0" smtClean="0">
                          <a:ln>
                            <a:noFill/>
                          </a:ln>
                          <a:solidFill>
                            <a:srgbClr val="006F6C"/>
                          </a:solidFill>
                          <a:effectLst/>
                          <a:latin typeface="宋体"/>
                          <a:ea typeface="PMingLiU" pitchFamily="18" charset="-120"/>
                        </a:rPr>
                        <a:t>…</a:t>
                      </a:r>
                      <a:r>
                        <a:rPr kumimoji="1" lang="zh-CN" altLang="en-US" sz="2800" b="1" i="0" u="none" strike="noStrike" cap="none" normalizeH="0" baseline="0" smtClean="0">
                          <a:ln>
                            <a:noFill/>
                          </a:ln>
                          <a:solidFill>
                            <a:srgbClr val="006F6C"/>
                          </a:solidFill>
                          <a:effectLst/>
                          <a:latin typeface="Times New Roman" pitchFamily="18" charset="0"/>
                          <a:ea typeface="PMingLiU" pitchFamily="18" charset="-120"/>
                        </a:rPr>
                        <a:t>     </a:t>
                      </a:r>
                      <a:r>
                        <a:rPr kumimoji="1" lang="en-US" altLang="zh-CN" sz="2800" b="1" i="1" u="none" strike="noStrike" cap="none" normalizeH="0" baseline="0" smtClean="0">
                          <a:ln>
                            <a:noFill/>
                          </a:ln>
                          <a:solidFill>
                            <a:srgbClr val="006F6C"/>
                          </a:solidFill>
                          <a:effectLst/>
                          <a:latin typeface="Times New Roman" pitchFamily="18" charset="0"/>
                          <a:ea typeface="PMingLiU" pitchFamily="18" charset="-120"/>
                        </a:rPr>
                        <a:t>x</a:t>
                      </a:r>
                      <a:r>
                        <a:rPr kumimoji="1" lang="en-US" altLang="zh-CN" sz="2800" b="1" i="1" u="none" strike="noStrike" cap="none" normalizeH="0" baseline="-16000" smtClean="0">
                          <a:ln>
                            <a:noFill/>
                          </a:ln>
                          <a:solidFill>
                            <a:srgbClr val="006F6C"/>
                          </a:solidFill>
                          <a:effectLst/>
                          <a:latin typeface="Times New Roman" pitchFamily="18" charset="0"/>
                          <a:ea typeface="PMingLiU" pitchFamily="18" charset="-120"/>
                        </a:rPr>
                        <a:t>n    </a:t>
                      </a:r>
                      <a:r>
                        <a:rPr kumimoji="1" lang="en-US" altLang="zh-CN" sz="2800" b="0" i="0" u="none" strike="noStrike" cap="none" normalizeH="0" baseline="0" smtClean="0">
                          <a:ln>
                            <a:noFill/>
                          </a:ln>
                          <a:solidFill>
                            <a:srgbClr val="006F6C"/>
                          </a:solidFill>
                          <a:effectLst/>
                          <a:latin typeface="宋体"/>
                          <a:ea typeface="PMingLiU" pitchFamily="18" charset="-120"/>
                        </a:rPr>
                        <a:t>…</a:t>
                      </a:r>
                      <a:endParaRPr kumimoji="1" lang="zh-CN" altLang="en-US" sz="2800" b="0" i="1" u="none" strike="noStrike" cap="none" normalizeH="0" baseline="0" smtClean="0">
                        <a:ln>
                          <a:noFill/>
                        </a:ln>
                        <a:solidFill>
                          <a:srgbClr val="006F6C"/>
                        </a:solidFill>
                        <a:effectLst/>
                        <a:latin typeface="Times New Roman" pitchFamily="18" charset="0"/>
                        <a:ea typeface="PMingLiU" pitchFamily="18" charset="-120"/>
                      </a:endParaRPr>
                    </a:p>
                  </a:txBody>
                  <a:tcPr marL="72000" marR="72000" marT="0" marB="0" anchor="ctr" horzOverflow="overflow">
                    <a:lnL w="12700" cap="flat" cmpd="sng" algn="ctr">
                      <a:solidFill>
                        <a:srgbClr val="006000"/>
                      </a:solidFill>
                      <a:prstDash val="solid"/>
                      <a:round/>
                      <a:headEnd type="none" w="med" len="med"/>
                      <a:tailEnd type="none" w="med" len="med"/>
                    </a:lnL>
                    <a:lnR cap="flat">
                      <a:noFill/>
                    </a:lnR>
                    <a:lnT cap="flat">
                      <a:noFill/>
                    </a:lnT>
                    <a:lnB w="12700" cap="flat" cmpd="sng" algn="ctr">
                      <a:solidFill>
                        <a:srgbClr val="006000"/>
                      </a:solidFill>
                      <a:prstDash val="solid"/>
                      <a:round/>
                      <a:headEnd type="none" w="med" len="med"/>
                      <a:tailEnd type="none" w="med" len="med"/>
                    </a:lnB>
                    <a:lnTlToBr>
                      <a:noFill/>
                    </a:lnTlToBr>
                    <a:lnBlToTr>
                      <a:noFill/>
                    </a:lnBlToTr>
                    <a:solidFill>
                      <a:srgbClr val="CCFFCC"/>
                    </a:solidFill>
                  </a:tcPr>
                </a:tc>
              </a:tr>
              <a:tr h="430213">
                <a:tc>
                  <a:txBody>
                    <a:bodyPr/>
                    <a:lstStyle/>
                    <a:p>
                      <a:pPr marL="0" marR="0" lvl="0" indent="0" algn="ctr" defTabSz="914400" rtl="0" eaLnBrk="1" fontAlgn="base" latinLnBrk="0" hangingPunct="1">
                        <a:lnSpc>
                          <a:spcPct val="50000"/>
                        </a:lnSpc>
                        <a:spcBef>
                          <a:spcPct val="20000"/>
                        </a:spcBef>
                        <a:spcAft>
                          <a:spcPct val="0"/>
                        </a:spcAft>
                        <a:buClr>
                          <a:schemeClr val="accent1"/>
                        </a:buClr>
                        <a:buSzPct val="90000"/>
                        <a:buFont typeface="Monotype Sorts" pitchFamily="2" charset="2"/>
                        <a:buNone/>
                        <a:tabLst/>
                      </a:pPr>
                      <a:r>
                        <a:rPr kumimoji="1" lang="en-US" altLang="zh-CN" sz="2800" b="1" i="1" u="none" strike="noStrike" cap="none" normalizeH="0" baseline="0" smtClean="0">
                          <a:ln>
                            <a:noFill/>
                          </a:ln>
                          <a:solidFill>
                            <a:srgbClr val="006F6C"/>
                          </a:solidFill>
                          <a:effectLst/>
                          <a:latin typeface="Times New Roman" pitchFamily="18" charset="0"/>
                          <a:ea typeface="PMingLiU" pitchFamily="18" charset="-120"/>
                        </a:rPr>
                        <a:t>p</a:t>
                      </a:r>
                      <a:r>
                        <a:rPr kumimoji="1" lang="en-US" altLang="zh-CN" sz="2800" b="1" i="1" u="none" strike="noStrike" cap="none" normalizeH="0" baseline="-25000" smtClean="0">
                          <a:ln>
                            <a:noFill/>
                          </a:ln>
                          <a:solidFill>
                            <a:srgbClr val="006F6C"/>
                          </a:solidFill>
                          <a:effectLst/>
                          <a:latin typeface="Times New Roman" pitchFamily="18" charset="0"/>
                          <a:ea typeface="PMingLiU" pitchFamily="18" charset="-120"/>
                        </a:rPr>
                        <a:t>k</a:t>
                      </a:r>
                      <a:endParaRPr kumimoji="1" lang="zh-CN" altLang="en-US" sz="2800" b="1" i="1" u="none" strike="noStrike" cap="none" normalizeH="0" baseline="-25000" smtClean="0">
                        <a:ln>
                          <a:noFill/>
                        </a:ln>
                        <a:solidFill>
                          <a:srgbClr val="006F6C"/>
                        </a:solidFill>
                        <a:effectLst/>
                        <a:latin typeface="Times New Roman" pitchFamily="18" charset="0"/>
                        <a:ea typeface="PMingLiU" pitchFamily="18" charset="-120"/>
                      </a:endParaRPr>
                    </a:p>
                  </a:txBody>
                  <a:tcPr marL="72000" marR="72000" marT="0" marB="0" anchor="ctr" horzOverflow="overflow">
                    <a:lnL cap="flat">
                      <a:noFill/>
                    </a:lnL>
                    <a:lnR w="12700" cap="flat" cmpd="sng" algn="ctr">
                      <a:solidFill>
                        <a:srgbClr val="006000"/>
                      </a:solidFill>
                      <a:prstDash val="solid"/>
                      <a:round/>
                      <a:headEnd type="none" w="med" len="med"/>
                      <a:tailEnd type="none" w="med" len="med"/>
                    </a:lnR>
                    <a:lnT w="12700" cap="flat" cmpd="sng" algn="ctr">
                      <a:solidFill>
                        <a:srgbClr val="006000"/>
                      </a:solidFill>
                      <a:prstDash val="solid"/>
                      <a:round/>
                      <a:headEnd type="none" w="med" len="med"/>
                      <a:tailEnd type="none" w="med" len="med"/>
                    </a:lnT>
                    <a:lnB cap="flat">
                      <a:noFill/>
                    </a:lnB>
                    <a:lnTlToBr>
                      <a:noFill/>
                    </a:lnTlToBr>
                    <a:lnBlToTr>
                      <a:noFill/>
                    </a:lnBlToTr>
                    <a:solidFill>
                      <a:srgbClr val="CCFFCC"/>
                    </a:solidFill>
                  </a:tcPr>
                </a:tc>
                <a:tc>
                  <a:txBody>
                    <a:bodyPr/>
                    <a:lstStyle/>
                    <a:p>
                      <a:pPr marL="0" marR="0" lvl="0" indent="0" algn="l" defTabSz="914400" rtl="0" eaLnBrk="1" fontAlgn="base" latinLnBrk="0" hangingPunct="1">
                        <a:lnSpc>
                          <a:spcPct val="50000"/>
                        </a:lnSpc>
                        <a:spcBef>
                          <a:spcPct val="0"/>
                        </a:spcBef>
                        <a:spcAft>
                          <a:spcPct val="0"/>
                        </a:spcAft>
                        <a:buClr>
                          <a:schemeClr val="bg1"/>
                        </a:buClr>
                        <a:buSzPct val="90000"/>
                        <a:buFontTx/>
                        <a:buNone/>
                        <a:tabLst/>
                      </a:pPr>
                      <a:r>
                        <a:rPr kumimoji="1" lang="en-US" altLang="zh-CN" sz="2800" b="1" i="1" u="none" strike="noStrike" cap="none" normalizeH="0" baseline="0" smtClean="0">
                          <a:ln>
                            <a:noFill/>
                          </a:ln>
                          <a:solidFill>
                            <a:srgbClr val="006F6C"/>
                          </a:solidFill>
                          <a:effectLst/>
                          <a:latin typeface="Times New Roman" pitchFamily="18" charset="0"/>
                          <a:ea typeface="PMingLiU" pitchFamily="18" charset="-120"/>
                        </a:rPr>
                        <a:t>  p</a:t>
                      </a:r>
                      <a:r>
                        <a:rPr kumimoji="1" lang="en-US" altLang="zh-CN" sz="2800" b="1" i="0" u="none" strike="noStrike" cap="none" normalizeH="0" baseline="-16000" smtClean="0">
                          <a:ln>
                            <a:noFill/>
                          </a:ln>
                          <a:solidFill>
                            <a:srgbClr val="006F6C"/>
                          </a:solidFill>
                          <a:effectLst/>
                          <a:latin typeface="Times New Roman" pitchFamily="18" charset="0"/>
                          <a:ea typeface="PMingLiU" pitchFamily="18" charset="-120"/>
                        </a:rPr>
                        <a:t>1 </a:t>
                      </a:r>
                      <a:r>
                        <a:rPr kumimoji="1" lang="en-US" altLang="zh-CN" sz="2800" b="1" i="0" u="none" strike="noStrike" cap="none" normalizeH="0" baseline="0" smtClean="0">
                          <a:ln>
                            <a:noFill/>
                          </a:ln>
                          <a:solidFill>
                            <a:srgbClr val="006F6C"/>
                          </a:solidFill>
                          <a:effectLst/>
                          <a:latin typeface="Times New Roman" pitchFamily="18" charset="0"/>
                          <a:ea typeface="PMingLiU" pitchFamily="18" charset="-120"/>
                        </a:rPr>
                        <a:t> </a:t>
                      </a:r>
                      <a:r>
                        <a:rPr kumimoji="1" lang="en-US" altLang="zh-CN" sz="2800" b="1" i="0" u="none" strike="noStrike" cap="none" normalizeH="0" baseline="-16000" smtClean="0">
                          <a:ln>
                            <a:noFill/>
                          </a:ln>
                          <a:solidFill>
                            <a:srgbClr val="006F6C"/>
                          </a:solidFill>
                          <a:effectLst/>
                          <a:latin typeface="Times New Roman" pitchFamily="18" charset="0"/>
                          <a:ea typeface="PMingLiU" pitchFamily="18" charset="-120"/>
                        </a:rPr>
                        <a:t>   </a:t>
                      </a:r>
                      <a:r>
                        <a:rPr kumimoji="1" lang="en-US" altLang="zh-CN" sz="2800" b="1" i="1" u="none" strike="noStrike" cap="none" normalizeH="0" baseline="0" smtClean="0">
                          <a:ln>
                            <a:noFill/>
                          </a:ln>
                          <a:solidFill>
                            <a:srgbClr val="006F6C"/>
                          </a:solidFill>
                          <a:effectLst/>
                          <a:latin typeface="Times New Roman" pitchFamily="18" charset="0"/>
                          <a:ea typeface="PMingLiU" pitchFamily="18" charset="-120"/>
                        </a:rPr>
                        <a:t>p</a:t>
                      </a:r>
                      <a:r>
                        <a:rPr kumimoji="1" lang="en-US" altLang="zh-CN" sz="2800" b="1" i="0" u="none" strike="noStrike" cap="none" normalizeH="0" baseline="-16000" smtClean="0">
                          <a:ln>
                            <a:noFill/>
                          </a:ln>
                          <a:solidFill>
                            <a:srgbClr val="006F6C"/>
                          </a:solidFill>
                          <a:effectLst/>
                          <a:latin typeface="Times New Roman" pitchFamily="18" charset="0"/>
                          <a:ea typeface="PMingLiU" pitchFamily="18" charset="-120"/>
                        </a:rPr>
                        <a:t>2 </a:t>
                      </a:r>
                      <a:r>
                        <a:rPr kumimoji="1" lang="en-US" altLang="zh-CN" sz="2800" b="1" i="0" u="none" strike="noStrike" cap="none" normalizeH="0" baseline="0" smtClean="0">
                          <a:ln>
                            <a:noFill/>
                          </a:ln>
                          <a:solidFill>
                            <a:srgbClr val="006F6C"/>
                          </a:solidFill>
                          <a:effectLst/>
                          <a:latin typeface="Times New Roman" pitchFamily="18" charset="0"/>
                          <a:ea typeface="PMingLiU" pitchFamily="18" charset="-120"/>
                        </a:rPr>
                        <a:t>   </a:t>
                      </a:r>
                      <a:r>
                        <a:rPr kumimoji="1" lang="en-US" altLang="zh-CN" sz="2800" b="0" i="0" u="none" strike="noStrike" cap="none" normalizeH="0" baseline="0" smtClean="0">
                          <a:ln>
                            <a:noFill/>
                          </a:ln>
                          <a:solidFill>
                            <a:srgbClr val="006F6C"/>
                          </a:solidFill>
                          <a:effectLst/>
                          <a:latin typeface="宋体"/>
                          <a:ea typeface="PMingLiU" pitchFamily="18" charset="-120"/>
                        </a:rPr>
                        <a:t>…</a:t>
                      </a:r>
                      <a:r>
                        <a:rPr kumimoji="1" lang="zh-CN" altLang="en-US" sz="2800" b="1" i="0" u="none" strike="noStrike" cap="none" normalizeH="0" baseline="0" smtClean="0">
                          <a:ln>
                            <a:noFill/>
                          </a:ln>
                          <a:solidFill>
                            <a:srgbClr val="006F6C"/>
                          </a:solidFill>
                          <a:effectLst/>
                          <a:latin typeface="Times New Roman" pitchFamily="18" charset="0"/>
                          <a:ea typeface="PMingLiU" pitchFamily="18" charset="-120"/>
                        </a:rPr>
                        <a:t>     </a:t>
                      </a:r>
                      <a:r>
                        <a:rPr kumimoji="1" lang="en-US" altLang="zh-CN" sz="2800" b="1" i="1" u="none" strike="noStrike" cap="none" normalizeH="0" baseline="0" smtClean="0">
                          <a:ln>
                            <a:noFill/>
                          </a:ln>
                          <a:solidFill>
                            <a:srgbClr val="006F6C"/>
                          </a:solidFill>
                          <a:effectLst/>
                          <a:latin typeface="Times New Roman" pitchFamily="18" charset="0"/>
                          <a:ea typeface="PMingLiU" pitchFamily="18" charset="-120"/>
                        </a:rPr>
                        <a:t>p</a:t>
                      </a:r>
                      <a:r>
                        <a:rPr kumimoji="1" lang="en-US" altLang="zh-CN" sz="2800" b="1" i="1" u="none" strike="noStrike" cap="none" normalizeH="0" baseline="-16000" smtClean="0">
                          <a:ln>
                            <a:noFill/>
                          </a:ln>
                          <a:solidFill>
                            <a:srgbClr val="006F6C"/>
                          </a:solidFill>
                          <a:effectLst/>
                          <a:latin typeface="Times New Roman" pitchFamily="18" charset="0"/>
                          <a:ea typeface="PMingLiU" pitchFamily="18" charset="-120"/>
                        </a:rPr>
                        <a:t>n    </a:t>
                      </a:r>
                      <a:r>
                        <a:rPr kumimoji="1" lang="en-US" altLang="zh-CN" sz="2800" b="0" i="0" u="none" strike="noStrike" cap="none" normalizeH="0" baseline="0" smtClean="0">
                          <a:ln>
                            <a:noFill/>
                          </a:ln>
                          <a:solidFill>
                            <a:srgbClr val="006F6C"/>
                          </a:solidFill>
                          <a:effectLst/>
                          <a:latin typeface="宋体"/>
                          <a:ea typeface="PMingLiU" pitchFamily="18" charset="-120"/>
                        </a:rPr>
                        <a:t>…</a:t>
                      </a:r>
                      <a:endParaRPr kumimoji="1" lang="zh-CN" altLang="en-US" sz="2800" b="0" i="0" u="none" strike="noStrike" cap="none" normalizeH="0" baseline="0" smtClean="0">
                        <a:ln>
                          <a:noFill/>
                        </a:ln>
                        <a:solidFill>
                          <a:srgbClr val="006F6C"/>
                        </a:solidFill>
                        <a:effectLst/>
                        <a:latin typeface="Times New Roman" pitchFamily="18" charset="0"/>
                        <a:ea typeface="PMingLiU" pitchFamily="18" charset="-120"/>
                      </a:endParaRPr>
                    </a:p>
                  </a:txBody>
                  <a:tcPr marL="72000" marR="72000" marT="0" marB="0" anchor="ctr" horzOverflow="overflow">
                    <a:lnL w="12700" cap="flat" cmpd="sng" algn="ctr">
                      <a:solidFill>
                        <a:srgbClr val="006000"/>
                      </a:solidFill>
                      <a:prstDash val="solid"/>
                      <a:round/>
                      <a:headEnd type="none" w="med" len="med"/>
                      <a:tailEnd type="none" w="med" len="med"/>
                    </a:lnL>
                    <a:lnR cap="flat">
                      <a:noFill/>
                    </a:lnR>
                    <a:lnT w="12700" cap="flat" cmpd="sng" algn="ctr">
                      <a:solidFill>
                        <a:srgbClr val="006000"/>
                      </a:solidFill>
                      <a:prstDash val="solid"/>
                      <a:round/>
                      <a:headEnd type="none" w="med" len="med"/>
                      <a:tailEnd type="none" w="med" len="med"/>
                    </a:lnT>
                    <a:lnB cap="flat">
                      <a:noFill/>
                    </a:lnB>
                    <a:lnTlToBr>
                      <a:noFill/>
                    </a:lnTlToBr>
                    <a:lnBlToTr>
                      <a:noFill/>
                    </a:lnBlToTr>
                    <a:solidFill>
                      <a:srgbClr val="CCFFCC"/>
                    </a:solidFill>
                  </a:tcPr>
                </a:tc>
              </a:tr>
            </a:tbl>
          </a:graphicData>
        </a:graphic>
      </p:graphicFrame>
      <p:graphicFrame>
        <p:nvGraphicFramePr>
          <p:cNvPr id="1192044" name="Group 108"/>
          <p:cNvGraphicFramePr>
            <a:graphicFrameLocks noGrp="1"/>
          </p:cNvGraphicFramePr>
          <p:nvPr/>
        </p:nvGraphicFramePr>
        <p:xfrm>
          <a:off x="2195513" y="5300663"/>
          <a:ext cx="6119812" cy="954768"/>
        </p:xfrm>
        <a:graphic>
          <a:graphicData uri="http://schemas.openxmlformats.org/drawingml/2006/table">
            <a:tbl>
              <a:tblPr/>
              <a:tblGrid>
                <a:gridCol w="1508125"/>
                <a:gridCol w="4611687"/>
              </a:tblGrid>
              <a:tr h="3873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800" b="1" i="1" u="none" strike="noStrike" cap="none" normalizeH="0" baseline="0" smtClean="0">
                          <a:ln>
                            <a:noFill/>
                          </a:ln>
                          <a:solidFill>
                            <a:srgbClr val="006000"/>
                          </a:solidFill>
                          <a:effectLst/>
                          <a:latin typeface="Times New Roman" pitchFamily="18" charset="0"/>
                          <a:ea typeface="PMingLiU" pitchFamily="18" charset="-120"/>
                        </a:rPr>
                        <a:t>Y= g</a:t>
                      </a:r>
                      <a:r>
                        <a:rPr kumimoji="1" lang="en-US" altLang="zh-CN" sz="2800" b="1" i="0" u="none" strike="noStrike" cap="none" normalizeH="0" baseline="0" smtClean="0">
                          <a:ln>
                            <a:noFill/>
                          </a:ln>
                          <a:solidFill>
                            <a:srgbClr val="006000"/>
                          </a:solidFill>
                          <a:effectLst/>
                          <a:latin typeface="Times New Roman" pitchFamily="18" charset="0"/>
                          <a:ea typeface="PMingLiU" pitchFamily="18" charset="-120"/>
                        </a:rPr>
                        <a:t>(</a:t>
                      </a:r>
                      <a:r>
                        <a:rPr kumimoji="1" lang="en-US" altLang="zh-CN" sz="2800" b="1" i="1" u="none" strike="noStrike" cap="none" normalizeH="0" baseline="0" smtClean="0">
                          <a:ln>
                            <a:noFill/>
                          </a:ln>
                          <a:solidFill>
                            <a:srgbClr val="006000"/>
                          </a:solidFill>
                          <a:effectLst/>
                          <a:latin typeface="Times New Roman" pitchFamily="18" charset="0"/>
                          <a:ea typeface="PMingLiU" pitchFamily="18" charset="-120"/>
                        </a:rPr>
                        <a:t>X</a:t>
                      </a:r>
                      <a:r>
                        <a:rPr kumimoji="1" lang="en-US" altLang="zh-CN" sz="2800" b="1" i="0" u="none" strike="noStrike" cap="none" normalizeH="0" baseline="0" smtClean="0">
                          <a:ln>
                            <a:noFill/>
                          </a:ln>
                          <a:solidFill>
                            <a:srgbClr val="006000"/>
                          </a:solidFill>
                          <a:effectLst/>
                          <a:latin typeface="Times New Roman" pitchFamily="18" charset="0"/>
                          <a:ea typeface="PMingLiU" pitchFamily="18" charset="-120"/>
                        </a:rPr>
                        <a:t>)</a:t>
                      </a:r>
                      <a:endParaRPr kumimoji="1" lang="zh-CN" altLang="en-US" sz="2800" b="1" i="0" u="none" strike="noStrike" cap="none" normalizeH="0" baseline="0" smtClean="0">
                        <a:ln>
                          <a:noFill/>
                        </a:ln>
                        <a:solidFill>
                          <a:srgbClr val="006000"/>
                        </a:solidFill>
                        <a:effectLst/>
                        <a:latin typeface="Times New Roman" pitchFamily="18" charset="0"/>
                        <a:ea typeface="PMingLiU" pitchFamily="18" charset="-120"/>
                      </a:endParaRPr>
                    </a:p>
                  </a:txBody>
                  <a:tcPr marL="72000" marR="72000" marT="36000" marB="36000" anchor="ctr" horzOverflow="overflow">
                    <a:lnL cap="flat">
                      <a:noFill/>
                    </a:lnL>
                    <a:lnR w="12700" cap="flat" cmpd="sng" algn="ctr">
                      <a:solidFill>
                        <a:srgbClr val="006000"/>
                      </a:solidFill>
                      <a:prstDash val="solid"/>
                      <a:round/>
                      <a:headEnd type="none" w="med" len="med"/>
                      <a:tailEnd type="none" w="med" len="med"/>
                    </a:lnR>
                    <a:lnT cap="flat">
                      <a:noFill/>
                    </a:lnT>
                    <a:lnB w="12700" cap="flat" cmpd="sng" algn="ctr">
                      <a:solidFill>
                        <a:srgbClr val="006000"/>
                      </a:solidFill>
                      <a:prstDash val="solid"/>
                      <a:round/>
                      <a:headEnd type="none" w="med" len="med"/>
                      <a:tailEnd type="none" w="med" len="med"/>
                    </a:lnB>
                    <a:lnTlToBr>
                      <a:noFill/>
                    </a:lnTlToBr>
                    <a:lnBlToTr>
                      <a:noFill/>
                    </a:lnBlToTr>
                    <a:solidFill>
                      <a:srgbClr val="CCFF99"/>
                    </a:solidFill>
                  </a:tcPr>
                </a:tc>
                <a:tc>
                  <a:txBody>
                    <a:bodyPr/>
                    <a:lstStyle/>
                    <a:p>
                      <a:pPr marL="0" marR="0" lvl="0" indent="0" algn="l" defTabSz="914400" rtl="0" eaLnBrk="1" fontAlgn="base" latinLnBrk="0" hangingPunct="1">
                        <a:lnSpc>
                          <a:spcPct val="110000"/>
                        </a:lnSpc>
                        <a:spcBef>
                          <a:spcPct val="0"/>
                        </a:spcBef>
                        <a:spcAft>
                          <a:spcPct val="0"/>
                        </a:spcAft>
                        <a:buClr>
                          <a:schemeClr val="bg1"/>
                        </a:buClr>
                        <a:buSzPct val="90000"/>
                        <a:buFontTx/>
                        <a:buNone/>
                        <a:tabLst/>
                      </a:pPr>
                      <a:r>
                        <a:rPr kumimoji="1" lang="en-US" altLang="zh-CN" sz="2800" b="1" i="1" u="none" strike="noStrike" cap="none" normalizeH="0" baseline="0" smtClean="0">
                          <a:ln>
                            <a:noFill/>
                          </a:ln>
                          <a:solidFill>
                            <a:srgbClr val="006000"/>
                          </a:solidFill>
                          <a:effectLst/>
                          <a:latin typeface="Times New Roman" pitchFamily="18" charset="0"/>
                          <a:ea typeface="PMingLiU" pitchFamily="18" charset="-120"/>
                        </a:rPr>
                        <a:t>  g</a:t>
                      </a:r>
                      <a:r>
                        <a:rPr kumimoji="1" lang="en-US" altLang="zh-CN" sz="2800" b="1" i="0" u="none" strike="noStrike" cap="none" normalizeH="0" baseline="0" smtClean="0">
                          <a:ln>
                            <a:noFill/>
                          </a:ln>
                          <a:solidFill>
                            <a:srgbClr val="006000"/>
                          </a:solidFill>
                          <a:effectLst/>
                          <a:latin typeface="Times New Roman" pitchFamily="18" charset="0"/>
                          <a:ea typeface="PMingLiU" pitchFamily="18" charset="-120"/>
                        </a:rPr>
                        <a:t>(</a:t>
                      </a:r>
                      <a:r>
                        <a:rPr kumimoji="1" lang="en-US" altLang="zh-CN" sz="2800" b="1" i="1" u="none" strike="noStrike" cap="none" normalizeH="0" baseline="0" smtClean="0">
                          <a:ln>
                            <a:noFill/>
                          </a:ln>
                          <a:solidFill>
                            <a:srgbClr val="006000"/>
                          </a:solidFill>
                          <a:effectLst/>
                          <a:latin typeface="Times New Roman" pitchFamily="18" charset="0"/>
                          <a:ea typeface="PMingLiU" pitchFamily="18" charset="-120"/>
                        </a:rPr>
                        <a:t>x</a:t>
                      </a:r>
                      <a:r>
                        <a:rPr kumimoji="1" lang="en-US" altLang="zh-CN" sz="2800" b="1" i="0" u="none" strike="noStrike" cap="none" normalizeH="0" baseline="-16000" smtClean="0">
                          <a:ln>
                            <a:noFill/>
                          </a:ln>
                          <a:solidFill>
                            <a:srgbClr val="006000"/>
                          </a:solidFill>
                          <a:effectLst/>
                          <a:latin typeface="Times New Roman" pitchFamily="18" charset="0"/>
                          <a:ea typeface="PMingLiU" pitchFamily="18" charset="-120"/>
                        </a:rPr>
                        <a:t>1</a:t>
                      </a:r>
                      <a:r>
                        <a:rPr kumimoji="1" lang="en-US" altLang="zh-CN" sz="2800" b="1" i="0" u="none" strike="noStrike" cap="none" normalizeH="0" baseline="0" smtClean="0">
                          <a:ln>
                            <a:noFill/>
                          </a:ln>
                          <a:solidFill>
                            <a:srgbClr val="006000"/>
                          </a:solidFill>
                          <a:effectLst/>
                          <a:latin typeface="Times New Roman" pitchFamily="18" charset="0"/>
                          <a:ea typeface="PMingLiU" pitchFamily="18" charset="-120"/>
                        </a:rPr>
                        <a:t>)</a:t>
                      </a:r>
                      <a:r>
                        <a:rPr kumimoji="1" lang="en-US" altLang="zh-CN" sz="2800" b="1" i="0" u="none" strike="noStrike" cap="none" normalizeH="0" baseline="-16000" smtClean="0">
                          <a:ln>
                            <a:noFill/>
                          </a:ln>
                          <a:solidFill>
                            <a:srgbClr val="006000"/>
                          </a:solidFill>
                          <a:effectLst/>
                          <a:latin typeface="Times New Roman" pitchFamily="18" charset="0"/>
                          <a:ea typeface="PMingLiU" pitchFamily="18" charset="-120"/>
                        </a:rPr>
                        <a:t>      </a:t>
                      </a:r>
                      <a:r>
                        <a:rPr kumimoji="1" lang="en-US" altLang="zh-CN" sz="2800" b="1" i="1" u="none" strike="noStrike" cap="none" normalizeH="0" baseline="0" smtClean="0">
                          <a:ln>
                            <a:noFill/>
                          </a:ln>
                          <a:solidFill>
                            <a:srgbClr val="006000"/>
                          </a:solidFill>
                          <a:effectLst/>
                          <a:latin typeface="Times New Roman" pitchFamily="18" charset="0"/>
                          <a:ea typeface="PMingLiU" pitchFamily="18" charset="-120"/>
                        </a:rPr>
                        <a:t>g</a:t>
                      </a:r>
                      <a:r>
                        <a:rPr kumimoji="1" lang="en-US" altLang="zh-CN" sz="2800" b="1" i="0" u="none" strike="noStrike" cap="none" normalizeH="0" baseline="0" smtClean="0">
                          <a:ln>
                            <a:noFill/>
                          </a:ln>
                          <a:solidFill>
                            <a:srgbClr val="006000"/>
                          </a:solidFill>
                          <a:effectLst/>
                          <a:latin typeface="Times New Roman" pitchFamily="18" charset="0"/>
                          <a:ea typeface="PMingLiU" pitchFamily="18" charset="-120"/>
                        </a:rPr>
                        <a:t>(</a:t>
                      </a:r>
                      <a:r>
                        <a:rPr kumimoji="1" lang="en-US" altLang="zh-CN" sz="2800" b="1" i="1" u="none" strike="noStrike" cap="none" normalizeH="0" baseline="0" smtClean="0">
                          <a:ln>
                            <a:noFill/>
                          </a:ln>
                          <a:solidFill>
                            <a:srgbClr val="006000"/>
                          </a:solidFill>
                          <a:effectLst/>
                          <a:latin typeface="Times New Roman" pitchFamily="18" charset="0"/>
                          <a:ea typeface="PMingLiU" pitchFamily="18" charset="-120"/>
                        </a:rPr>
                        <a:t>x</a:t>
                      </a:r>
                      <a:r>
                        <a:rPr kumimoji="1" lang="en-US" altLang="zh-CN" sz="2800" b="1" i="0" u="none" strike="noStrike" cap="none" normalizeH="0" baseline="-16000" smtClean="0">
                          <a:ln>
                            <a:noFill/>
                          </a:ln>
                          <a:solidFill>
                            <a:srgbClr val="006000"/>
                          </a:solidFill>
                          <a:effectLst/>
                          <a:latin typeface="Times New Roman" pitchFamily="18" charset="0"/>
                          <a:ea typeface="PMingLiU" pitchFamily="18" charset="-120"/>
                        </a:rPr>
                        <a:t>2</a:t>
                      </a:r>
                      <a:r>
                        <a:rPr kumimoji="1" lang="en-US" altLang="zh-CN" sz="2800" b="1" i="0" u="none" strike="noStrike" cap="none" normalizeH="0" baseline="0" smtClean="0">
                          <a:ln>
                            <a:noFill/>
                          </a:ln>
                          <a:solidFill>
                            <a:srgbClr val="006000"/>
                          </a:solidFill>
                          <a:effectLst/>
                          <a:latin typeface="Times New Roman" pitchFamily="18" charset="0"/>
                          <a:ea typeface="PMingLiU" pitchFamily="18" charset="-120"/>
                        </a:rPr>
                        <a:t>)</a:t>
                      </a:r>
                      <a:r>
                        <a:rPr kumimoji="1" lang="en-US" altLang="zh-CN" sz="2800" b="1" i="0" u="none" strike="noStrike" cap="none" normalizeH="0" baseline="-16000" smtClean="0">
                          <a:ln>
                            <a:noFill/>
                          </a:ln>
                          <a:solidFill>
                            <a:srgbClr val="006000"/>
                          </a:solidFill>
                          <a:effectLst/>
                          <a:latin typeface="Times New Roman" pitchFamily="18" charset="0"/>
                          <a:ea typeface="PMingLiU" pitchFamily="18" charset="-120"/>
                        </a:rPr>
                        <a:t> </a:t>
                      </a:r>
                      <a:r>
                        <a:rPr kumimoji="1" lang="en-US" altLang="zh-CN" sz="2800" b="1" i="0" u="none" strike="noStrike" cap="none" normalizeH="0" baseline="0" smtClean="0">
                          <a:ln>
                            <a:noFill/>
                          </a:ln>
                          <a:solidFill>
                            <a:srgbClr val="006000"/>
                          </a:solidFill>
                          <a:effectLst/>
                          <a:latin typeface="Times New Roman" pitchFamily="18" charset="0"/>
                          <a:ea typeface="PMingLiU" pitchFamily="18" charset="-120"/>
                        </a:rPr>
                        <a:t>   </a:t>
                      </a:r>
                      <a:r>
                        <a:rPr kumimoji="1" lang="en-US" altLang="zh-CN" sz="2800" b="0" i="0" u="none" strike="noStrike" cap="none" normalizeH="0" baseline="0" smtClean="0">
                          <a:ln>
                            <a:noFill/>
                          </a:ln>
                          <a:solidFill>
                            <a:srgbClr val="006000"/>
                          </a:solidFill>
                          <a:effectLst/>
                          <a:latin typeface="宋体"/>
                          <a:ea typeface="PMingLiU" pitchFamily="18" charset="-120"/>
                        </a:rPr>
                        <a:t>…</a:t>
                      </a:r>
                      <a:r>
                        <a:rPr kumimoji="1" lang="zh-CN" altLang="en-US" sz="2800" b="1" i="0" u="none" strike="noStrike" cap="none" normalizeH="0" baseline="0" smtClean="0">
                          <a:ln>
                            <a:noFill/>
                          </a:ln>
                          <a:solidFill>
                            <a:srgbClr val="006000"/>
                          </a:solidFill>
                          <a:effectLst/>
                          <a:latin typeface="Times New Roman" pitchFamily="18" charset="0"/>
                          <a:ea typeface="PMingLiU" pitchFamily="18" charset="-120"/>
                        </a:rPr>
                        <a:t>   </a:t>
                      </a:r>
                      <a:r>
                        <a:rPr kumimoji="1" lang="en-US" altLang="zh-CN" sz="2800" b="1" i="1" u="none" strike="noStrike" cap="none" normalizeH="0" baseline="0" smtClean="0">
                          <a:ln>
                            <a:noFill/>
                          </a:ln>
                          <a:solidFill>
                            <a:srgbClr val="006000"/>
                          </a:solidFill>
                          <a:effectLst/>
                          <a:latin typeface="Times New Roman" pitchFamily="18" charset="0"/>
                          <a:ea typeface="PMingLiU" pitchFamily="18" charset="-120"/>
                        </a:rPr>
                        <a:t>g</a:t>
                      </a:r>
                      <a:r>
                        <a:rPr kumimoji="1" lang="en-US" altLang="zh-CN" sz="2800" b="1" i="0" u="none" strike="noStrike" cap="none" normalizeH="0" baseline="0" smtClean="0">
                          <a:ln>
                            <a:noFill/>
                          </a:ln>
                          <a:solidFill>
                            <a:srgbClr val="006000"/>
                          </a:solidFill>
                          <a:effectLst/>
                          <a:latin typeface="Times New Roman" pitchFamily="18" charset="0"/>
                          <a:ea typeface="PMingLiU" pitchFamily="18" charset="-120"/>
                        </a:rPr>
                        <a:t>(</a:t>
                      </a:r>
                      <a:r>
                        <a:rPr kumimoji="1" lang="en-US" altLang="zh-CN" sz="2800" b="1" i="1" u="none" strike="noStrike" cap="none" normalizeH="0" baseline="0" smtClean="0">
                          <a:ln>
                            <a:noFill/>
                          </a:ln>
                          <a:solidFill>
                            <a:srgbClr val="006000"/>
                          </a:solidFill>
                          <a:effectLst/>
                          <a:latin typeface="Times New Roman" pitchFamily="18" charset="0"/>
                          <a:ea typeface="PMingLiU" pitchFamily="18" charset="-120"/>
                        </a:rPr>
                        <a:t>x</a:t>
                      </a:r>
                      <a:r>
                        <a:rPr kumimoji="1" lang="en-US" altLang="zh-CN" sz="2800" b="1" i="1" u="none" strike="noStrike" cap="none" normalizeH="0" baseline="-16000" smtClean="0">
                          <a:ln>
                            <a:noFill/>
                          </a:ln>
                          <a:solidFill>
                            <a:srgbClr val="006000"/>
                          </a:solidFill>
                          <a:effectLst/>
                          <a:latin typeface="Times New Roman" pitchFamily="18" charset="0"/>
                          <a:ea typeface="PMingLiU" pitchFamily="18" charset="-120"/>
                        </a:rPr>
                        <a:t>n</a:t>
                      </a:r>
                      <a:r>
                        <a:rPr kumimoji="1" lang="en-US" altLang="zh-CN" sz="2800" b="1" i="0" u="none" strike="noStrike" cap="none" normalizeH="0" baseline="0" smtClean="0">
                          <a:ln>
                            <a:noFill/>
                          </a:ln>
                          <a:solidFill>
                            <a:srgbClr val="006000"/>
                          </a:solidFill>
                          <a:effectLst/>
                          <a:latin typeface="Times New Roman" pitchFamily="18" charset="0"/>
                          <a:ea typeface="PMingLiU" pitchFamily="18" charset="-120"/>
                        </a:rPr>
                        <a:t>)</a:t>
                      </a:r>
                      <a:r>
                        <a:rPr kumimoji="1" lang="en-US" altLang="zh-CN" sz="2800" b="1" i="1" u="none" strike="noStrike" cap="none" normalizeH="0" baseline="-16000" smtClean="0">
                          <a:ln>
                            <a:noFill/>
                          </a:ln>
                          <a:solidFill>
                            <a:srgbClr val="006000"/>
                          </a:solidFill>
                          <a:effectLst/>
                          <a:latin typeface="Times New Roman" pitchFamily="18" charset="0"/>
                          <a:ea typeface="PMingLiU" pitchFamily="18" charset="-120"/>
                        </a:rPr>
                        <a:t>    </a:t>
                      </a:r>
                      <a:r>
                        <a:rPr kumimoji="1" lang="en-US" altLang="zh-CN" sz="2800" b="0" i="0" u="none" strike="noStrike" cap="none" normalizeH="0" baseline="0" smtClean="0">
                          <a:ln>
                            <a:noFill/>
                          </a:ln>
                          <a:solidFill>
                            <a:srgbClr val="006000"/>
                          </a:solidFill>
                          <a:effectLst/>
                          <a:latin typeface="宋体"/>
                          <a:ea typeface="PMingLiU" pitchFamily="18" charset="-120"/>
                        </a:rPr>
                        <a:t>…</a:t>
                      </a:r>
                      <a:endParaRPr kumimoji="1" lang="zh-CN" altLang="en-US" sz="2800" b="0" i="0" u="none" strike="noStrike" cap="none" normalizeH="0" baseline="0" smtClean="0">
                        <a:ln>
                          <a:noFill/>
                        </a:ln>
                        <a:solidFill>
                          <a:srgbClr val="006000"/>
                        </a:solidFill>
                        <a:effectLst/>
                        <a:latin typeface="Times New Roman" pitchFamily="18" charset="0"/>
                        <a:ea typeface="PMingLiU" pitchFamily="18" charset="-120"/>
                      </a:endParaRPr>
                    </a:p>
                  </a:txBody>
                  <a:tcPr marL="72000" marR="72000" marT="36000" marB="36000" anchor="ctr" horzOverflow="overflow">
                    <a:lnL w="12700" cap="flat" cmpd="sng" algn="ctr">
                      <a:solidFill>
                        <a:srgbClr val="006000"/>
                      </a:solidFill>
                      <a:prstDash val="solid"/>
                      <a:round/>
                      <a:headEnd type="none" w="med" len="med"/>
                      <a:tailEnd type="none" w="med" len="med"/>
                    </a:lnL>
                    <a:lnR cap="flat">
                      <a:noFill/>
                    </a:lnR>
                    <a:lnT cap="flat">
                      <a:noFill/>
                    </a:lnT>
                    <a:lnB w="12700" cap="flat" cmpd="sng" algn="ctr">
                      <a:solidFill>
                        <a:srgbClr val="006000"/>
                      </a:solidFill>
                      <a:prstDash val="solid"/>
                      <a:round/>
                      <a:headEnd type="none" w="med" len="med"/>
                      <a:tailEnd type="none" w="med" len="med"/>
                    </a:lnB>
                    <a:lnTlToBr>
                      <a:noFill/>
                    </a:lnTlToBr>
                    <a:lnBlToTr>
                      <a:noFill/>
                    </a:lnBlToTr>
                    <a:solidFill>
                      <a:srgbClr val="CCFF99"/>
                    </a:solidFill>
                  </a:tcPr>
                </a:tc>
              </a:tr>
              <a:tr h="395288">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90000"/>
                        <a:buFont typeface="Monotype Sorts" pitchFamily="2" charset="2"/>
                        <a:buNone/>
                        <a:tabLst/>
                      </a:pPr>
                      <a:r>
                        <a:rPr kumimoji="1" lang="en-US" altLang="zh-CN" sz="2800" b="1" i="1" u="none" strike="noStrike" cap="none" normalizeH="0" baseline="0" smtClean="0">
                          <a:ln>
                            <a:noFill/>
                          </a:ln>
                          <a:solidFill>
                            <a:srgbClr val="006000"/>
                          </a:solidFill>
                          <a:effectLst/>
                          <a:latin typeface="Times New Roman" pitchFamily="18" charset="0"/>
                          <a:ea typeface="PMingLiU" pitchFamily="18" charset="-120"/>
                        </a:rPr>
                        <a:t>p</a:t>
                      </a:r>
                      <a:r>
                        <a:rPr kumimoji="1" lang="en-US" altLang="zh-CN" sz="2800" b="1" i="1" u="none" strike="noStrike" cap="none" normalizeH="0" baseline="-25000" smtClean="0">
                          <a:ln>
                            <a:noFill/>
                          </a:ln>
                          <a:solidFill>
                            <a:srgbClr val="006000"/>
                          </a:solidFill>
                          <a:effectLst/>
                          <a:latin typeface="Times New Roman" pitchFamily="18" charset="0"/>
                          <a:ea typeface="PMingLiU" pitchFamily="18" charset="-120"/>
                        </a:rPr>
                        <a:t>k</a:t>
                      </a:r>
                      <a:endParaRPr kumimoji="1" lang="zh-CN" altLang="en-US" sz="2800" b="1" i="1" u="none" strike="noStrike" cap="none" normalizeH="0" baseline="-25000" smtClean="0">
                        <a:ln>
                          <a:noFill/>
                        </a:ln>
                        <a:solidFill>
                          <a:srgbClr val="006000"/>
                        </a:solidFill>
                        <a:effectLst/>
                        <a:latin typeface="Times New Roman" pitchFamily="18" charset="0"/>
                        <a:ea typeface="PMingLiU" pitchFamily="18" charset="-120"/>
                      </a:endParaRPr>
                    </a:p>
                  </a:txBody>
                  <a:tcPr marL="72000" marR="72000" marT="36000" marB="36000" horzOverflow="overflow">
                    <a:lnL cap="flat">
                      <a:noFill/>
                    </a:lnL>
                    <a:lnR w="12700" cap="flat" cmpd="sng" algn="ctr">
                      <a:solidFill>
                        <a:srgbClr val="006000"/>
                      </a:solidFill>
                      <a:prstDash val="solid"/>
                      <a:round/>
                      <a:headEnd type="none" w="med" len="med"/>
                      <a:tailEnd type="none" w="med" len="med"/>
                    </a:lnR>
                    <a:lnT w="12700" cap="flat" cmpd="sng" algn="ctr">
                      <a:solidFill>
                        <a:srgbClr val="006000"/>
                      </a:solidFill>
                      <a:prstDash val="solid"/>
                      <a:round/>
                      <a:headEnd type="none" w="med" len="med"/>
                      <a:tailEnd type="none" w="med" len="med"/>
                    </a:lnT>
                    <a:lnB cap="flat">
                      <a:noFill/>
                    </a:lnB>
                    <a:lnTlToBr>
                      <a:noFill/>
                    </a:lnTlToBr>
                    <a:lnBlToTr>
                      <a:noFill/>
                    </a:lnBlToTr>
                    <a:solidFill>
                      <a:srgbClr val="CCFF99"/>
                    </a:solidFill>
                  </a:tcPr>
                </a:tc>
                <a:tc>
                  <a:txBody>
                    <a:bodyPr/>
                    <a:lstStyle/>
                    <a:p>
                      <a:pPr marL="0" marR="0" lvl="0" indent="0" algn="l" defTabSz="914400" rtl="0" eaLnBrk="1" fontAlgn="base" latinLnBrk="0" hangingPunct="1">
                        <a:lnSpc>
                          <a:spcPct val="80000"/>
                        </a:lnSpc>
                        <a:spcBef>
                          <a:spcPct val="0"/>
                        </a:spcBef>
                        <a:spcAft>
                          <a:spcPct val="0"/>
                        </a:spcAft>
                        <a:buClr>
                          <a:schemeClr val="bg1"/>
                        </a:buClr>
                        <a:buSzPct val="90000"/>
                        <a:buFontTx/>
                        <a:buNone/>
                        <a:tabLst/>
                      </a:pPr>
                      <a:r>
                        <a:rPr kumimoji="1" lang="en-US" altLang="zh-CN" sz="2800" b="1" i="1" u="none" strike="noStrike" cap="none" normalizeH="0" baseline="0" smtClean="0">
                          <a:ln>
                            <a:noFill/>
                          </a:ln>
                          <a:solidFill>
                            <a:srgbClr val="006000"/>
                          </a:solidFill>
                          <a:effectLst/>
                          <a:latin typeface="Times New Roman" pitchFamily="18" charset="0"/>
                          <a:ea typeface="PMingLiU" pitchFamily="18" charset="-120"/>
                        </a:rPr>
                        <a:t>    p</a:t>
                      </a:r>
                      <a:r>
                        <a:rPr kumimoji="1" lang="en-US" altLang="zh-CN" sz="2800" b="1" i="0" u="none" strike="noStrike" cap="none" normalizeH="0" baseline="-16000" smtClean="0">
                          <a:ln>
                            <a:noFill/>
                          </a:ln>
                          <a:solidFill>
                            <a:srgbClr val="006000"/>
                          </a:solidFill>
                          <a:effectLst/>
                          <a:latin typeface="Times New Roman" pitchFamily="18" charset="0"/>
                          <a:ea typeface="PMingLiU" pitchFamily="18" charset="-120"/>
                        </a:rPr>
                        <a:t>1 </a:t>
                      </a:r>
                      <a:r>
                        <a:rPr kumimoji="1" lang="en-US" altLang="zh-CN" sz="2800" b="1" i="0" u="none" strike="noStrike" cap="none" normalizeH="0" baseline="0" smtClean="0">
                          <a:ln>
                            <a:noFill/>
                          </a:ln>
                          <a:solidFill>
                            <a:srgbClr val="006000"/>
                          </a:solidFill>
                          <a:effectLst/>
                          <a:latin typeface="Times New Roman" pitchFamily="18" charset="0"/>
                          <a:ea typeface="PMingLiU" pitchFamily="18" charset="-120"/>
                        </a:rPr>
                        <a:t> </a:t>
                      </a:r>
                      <a:r>
                        <a:rPr kumimoji="1" lang="en-US" altLang="zh-CN" sz="2800" b="1" i="0" u="none" strike="noStrike" cap="none" normalizeH="0" baseline="-16000" smtClean="0">
                          <a:ln>
                            <a:noFill/>
                          </a:ln>
                          <a:solidFill>
                            <a:srgbClr val="006000"/>
                          </a:solidFill>
                          <a:effectLst/>
                          <a:latin typeface="Times New Roman" pitchFamily="18" charset="0"/>
                          <a:ea typeface="PMingLiU" pitchFamily="18" charset="-120"/>
                        </a:rPr>
                        <a:t>            </a:t>
                      </a:r>
                      <a:r>
                        <a:rPr kumimoji="1" lang="en-US" altLang="zh-CN" sz="2800" b="1" i="1" u="none" strike="noStrike" cap="none" normalizeH="0" baseline="0" smtClean="0">
                          <a:ln>
                            <a:noFill/>
                          </a:ln>
                          <a:solidFill>
                            <a:srgbClr val="006000"/>
                          </a:solidFill>
                          <a:effectLst/>
                          <a:latin typeface="Times New Roman" pitchFamily="18" charset="0"/>
                          <a:ea typeface="PMingLiU" pitchFamily="18" charset="-120"/>
                        </a:rPr>
                        <a:t>p</a:t>
                      </a:r>
                      <a:r>
                        <a:rPr kumimoji="1" lang="en-US" altLang="zh-CN" sz="2800" b="1" i="0" u="none" strike="noStrike" cap="none" normalizeH="0" baseline="-16000" smtClean="0">
                          <a:ln>
                            <a:noFill/>
                          </a:ln>
                          <a:solidFill>
                            <a:srgbClr val="006000"/>
                          </a:solidFill>
                          <a:effectLst/>
                          <a:latin typeface="Times New Roman" pitchFamily="18" charset="0"/>
                          <a:ea typeface="PMingLiU" pitchFamily="18" charset="-120"/>
                        </a:rPr>
                        <a:t>2 </a:t>
                      </a:r>
                      <a:r>
                        <a:rPr kumimoji="1" lang="en-US" altLang="zh-CN" sz="2800" b="1" i="0" u="none" strike="noStrike" cap="none" normalizeH="0" baseline="0" smtClean="0">
                          <a:ln>
                            <a:noFill/>
                          </a:ln>
                          <a:solidFill>
                            <a:srgbClr val="006000"/>
                          </a:solidFill>
                          <a:effectLst/>
                          <a:latin typeface="Times New Roman" pitchFamily="18" charset="0"/>
                          <a:ea typeface="PMingLiU" pitchFamily="18" charset="-120"/>
                        </a:rPr>
                        <a:t>   </a:t>
                      </a:r>
                      <a:r>
                        <a:rPr kumimoji="1" lang="en-US" altLang="zh-CN" sz="2800" b="1" i="0" u="none" strike="noStrike" cap="none" normalizeH="0" baseline="-25000" smtClean="0">
                          <a:ln>
                            <a:noFill/>
                          </a:ln>
                          <a:solidFill>
                            <a:srgbClr val="006000"/>
                          </a:solidFill>
                          <a:effectLst/>
                          <a:latin typeface="Times New Roman" pitchFamily="18" charset="0"/>
                          <a:ea typeface="PMingLiU" pitchFamily="18" charset="-120"/>
                        </a:rPr>
                        <a:t> </a:t>
                      </a:r>
                      <a:r>
                        <a:rPr kumimoji="1" lang="en-US" altLang="zh-CN" sz="2800" b="1" i="0" u="none" strike="noStrike" cap="none" normalizeH="0" baseline="0" smtClean="0">
                          <a:ln>
                            <a:noFill/>
                          </a:ln>
                          <a:solidFill>
                            <a:srgbClr val="006000"/>
                          </a:solidFill>
                          <a:effectLst/>
                          <a:latin typeface="Times New Roman" pitchFamily="18" charset="0"/>
                          <a:ea typeface="PMingLiU" pitchFamily="18" charset="-120"/>
                        </a:rPr>
                        <a:t> </a:t>
                      </a:r>
                      <a:r>
                        <a:rPr kumimoji="1" lang="en-US" altLang="zh-CN" sz="2800" b="0" i="0" u="none" strike="noStrike" cap="none" normalizeH="0" baseline="0" smtClean="0">
                          <a:ln>
                            <a:noFill/>
                          </a:ln>
                          <a:solidFill>
                            <a:srgbClr val="006000"/>
                          </a:solidFill>
                          <a:effectLst/>
                          <a:latin typeface="宋体"/>
                          <a:ea typeface="PMingLiU" pitchFamily="18" charset="-120"/>
                        </a:rPr>
                        <a:t>…</a:t>
                      </a:r>
                      <a:r>
                        <a:rPr kumimoji="1" lang="zh-CN" altLang="en-US" sz="2800" b="1" i="0" u="none" strike="noStrike" cap="none" normalizeH="0" baseline="0" smtClean="0">
                          <a:ln>
                            <a:noFill/>
                          </a:ln>
                          <a:solidFill>
                            <a:srgbClr val="006000"/>
                          </a:solidFill>
                          <a:effectLst/>
                          <a:latin typeface="Times New Roman" pitchFamily="18" charset="0"/>
                          <a:ea typeface="PMingLiU" pitchFamily="18" charset="-120"/>
                        </a:rPr>
                        <a:t>      </a:t>
                      </a:r>
                      <a:r>
                        <a:rPr kumimoji="1" lang="en-US" altLang="zh-CN" sz="2800" b="1" i="1" u="none" strike="noStrike" cap="none" normalizeH="0" baseline="0" smtClean="0">
                          <a:ln>
                            <a:noFill/>
                          </a:ln>
                          <a:solidFill>
                            <a:srgbClr val="006000"/>
                          </a:solidFill>
                          <a:effectLst/>
                          <a:latin typeface="Times New Roman" pitchFamily="18" charset="0"/>
                          <a:ea typeface="PMingLiU" pitchFamily="18" charset="-120"/>
                        </a:rPr>
                        <a:t>p</a:t>
                      </a:r>
                      <a:r>
                        <a:rPr kumimoji="1" lang="en-US" altLang="zh-CN" sz="2800" b="1" i="1" u="none" strike="noStrike" cap="none" normalizeH="0" baseline="-16000" smtClean="0">
                          <a:ln>
                            <a:noFill/>
                          </a:ln>
                          <a:solidFill>
                            <a:srgbClr val="006000"/>
                          </a:solidFill>
                          <a:effectLst/>
                          <a:latin typeface="Times New Roman" pitchFamily="18" charset="0"/>
                          <a:ea typeface="PMingLiU" pitchFamily="18" charset="-120"/>
                        </a:rPr>
                        <a:t>n       </a:t>
                      </a:r>
                      <a:r>
                        <a:rPr kumimoji="1" lang="en-US" altLang="zh-CN" sz="2800" b="0" i="0" u="none" strike="noStrike" cap="none" normalizeH="0" baseline="0" smtClean="0">
                          <a:ln>
                            <a:noFill/>
                          </a:ln>
                          <a:solidFill>
                            <a:srgbClr val="006000"/>
                          </a:solidFill>
                          <a:effectLst/>
                          <a:latin typeface="宋体"/>
                          <a:ea typeface="PMingLiU" pitchFamily="18" charset="-120"/>
                        </a:rPr>
                        <a:t>…</a:t>
                      </a:r>
                      <a:endParaRPr kumimoji="1" lang="zh-CN" altLang="en-US" sz="2800" b="0" i="0" u="none" strike="noStrike" cap="none" normalizeH="0" baseline="0" smtClean="0">
                        <a:ln>
                          <a:noFill/>
                        </a:ln>
                        <a:solidFill>
                          <a:srgbClr val="006000"/>
                        </a:solidFill>
                        <a:effectLst/>
                        <a:latin typeface="Times New Roman" pitchFamily="18" charset="0"/>
                        <a:ea typeface="PMingLiU" pitchFamily="18" charset="-120"/>
                      </a:endParaRPr>
                    </a:p>
                  </a:txBody>
                  <a:tcPr marL="72000" marR="72000" marT="36000" marB="36000" horzOverflow="overflow">
                    <a:lnL w="12700" cap="flat" cmpd="sng" algn="ctr">
                      <a:solidFill>
                        <a:srgbClr val="006000"/>
                      </a:solidFill>
                      <a:prstDash val="solid"/>
                      <a:round/>
                      <a:headEnd type="none" w="med" len="med"/>
                      <a:tailEnd type="none" w="med" len="med"/>
                    </a:lnL>
                    <a:lnR cap="flat">
                      <a:noFill/>
                    </a:lnR>
                    <a:lnT w="12700" cap="flat" cmpd="sng" algn="ctr">
                      <a:solidFill>
                        <a:srgbClr val="006000"/>
                      </a:solidFill>
                      <a:prstDash val="solid"/>
                      <a:round/>
                      <a:headEnd type="none" w="med" len="med"/>
                      <a:tailEnd type="none" w="med" len="med"/>
                    </a:lnT>
                    <a:lnB cap="flat">
                      <a:noFill/>
                    </a:lnB>
                    <a:lnTlToBr>
                      <a:noFill/>
                    </a:lnTlToBr>
                    <a:lnBlToTr>
                      <a:noFill/>
                    </a:lnBlToTr>
                    <a:solidFill>
                      <a:srgbClr val="CCFF99"/>
                    </a:solidFill>
                  </a:tcPr>
                </a:tc>
              </a:tr>
            </a:tbl>
          </a:graphicData>
        </a:graphic>
      </p:graphicFrame>
      <p:sp>
        <p:nvSpPr>
          <p:cNvPr id="1192049" name="Text Box 113"/>
          <p:cNvSpPr txBox="1">
            <a:spLocks noChangeArrowheads="1"/>
          </p:cNvSpPr>
          <p:nvPr/>
        </p:nvSpPr>
        <p:spPr bwMode="auto">
          <a:xfrm>
            <a:off x="1042988" y="3357563"/>
            <a:ext cx="7848600" cy="939800"/>
          </a:xfrm>
          <a:prstGeom prst="rect">
            <a:avLst/>
          </a:prstGeom>
          <a:noFill/>
          <a:ln w="9525">
            <a:noFill/>
            <a:miter lim="800000"/>
            <a:headEnd/>
            <a:tailEnd/>
          </a:ln>
          <a:effectLst/>
        </p:spPr>
        <p:txBody>
          <a:bodyPr lIns="0" tIns="0" rIns="0" bIns="0">
            <a:spAutoFit/>
          </a:bodyPr>
          <a:lstStyle/>
          <a:p>
            <a:pPr>
              <a:lnSpc>
                <a:spcPct val="110000"/>
              </a:lnSpc>
              <a:spcBef>
                <a:spcPct val="50000"/>
              </a:spcBef>
            </a:pPr>
            <a:r>
              <a:rPr kumimoji="0" lang="zh-CN" altLang="en-US" b="1">
                <a:ea typeface="宋体" pitchFamily="2" charset="-122"/>
              </a:rPr>
              <a:t>首先将的取值代入函数关系，求出随机变量</a:t>
            </a:r>
            <a:r>
              <a:rPr kumimoji="0" lang="en-US" altLang="zh-CN" b="1" i="1">
                <a:ea typeface="宋体" pitchFamily="2" charset="-122"/>
              </a:rPr>
              <a:t>Y</a:t>
            </a:r>
            <a:r>
              <a:rPr kumimoji="0" lang="zh-CN" altLang="en-US" b="1">
                <a:ea typeface="宋体" pitchFamily="2" charset="-122"/>
              </a:rPr>
              <a:t>相应的取值</a:t>
            </a:r>
            <a:r>
              <a:rPr kumimoji="0" lang="zh-CN" altLang="en-US" sz="2400" b="1">
                <a:ea typeface="宋体" pitchFamily="2" charset="-122"/>
              </a:rPr>
              <a:t> </a:t>
            </a:r>
          </a:p>
        </p:txBody>
      </p:sp>
      <p:graphicFrame>
        <p:nvGraphicFramePr>
          <p:cNvPr id="1192050" name="Object 114"/>
          <p:cNvGraphicFramePr>
            <a:graphicFrameLocks noChangeAspect="1"/>
          </p:cNvGraphicFramePr>
          <p:nvPr/>
        </p:nvGraphicFramePr>
        <p:xfrm>
          <a:off x="2305050" y="3860800"/>
          <a:ext cx="4679950" cy="644525"/>
        </p:xfrm>
        <a:graphic>
          <a:graphicData uri="http://schemas.openxmlformats.org/presentationml/2006/ole">
            <p:oleObj spid="_x0000_s1192050" name="Equation" r:id="rId4" imgW="1663560" imgH="228600" progId="Equation.3">
              <p:embed/>
            </p:oleObj>
          </a:graphicData>
        </a:graphic>
      </p:graphicFrame>
      <p:graphicFrame>
        <p:nvGraphicFramePr>
          <p:cNvPr id="1192052" name="Object 116"/>
          <p:cNvGraphicFramePr>
            <a:graphicFrameLocks noChangeAspect="1"/>
          </p:cNvGraphicFramePr>
          <p:nvPr/>
        </p:nvGraphicFramePr>
        <p:xfrm>
          <a:off x="1692275" y="4437063"/>
          <a:ext cx="415925" cy="576262"/>
        </p:xfrm>
        <a:graphic>
          <a:graphicData uri="http://schemas.openxmlformats.org/presentationml/2006/ole">
            <p:oleObj spid="_x0000_s1192052" name="Equation" r:id="rId5" imgW="164880" imgH="2286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92002"/>
                                        </p:tgtEl>
                                        <p:attrNameLst>
                                          <p:attrName>style.visibility</p:attrName>
                                        </p:attrNameLst>
                                      </p:cBhvr>
                                      <p:to>
                                        <p:strVal val="visible"/>
                                      </p:to>
                                    </p:set>
                                    <p:animEffect transition="in" filter="fade">
                                      <p:cBhvr>
                                        <p:cTn id="7" dur="2000"/>
                                        <p:tgtEl>
                                          <p:spTgt spid="1192002"/>
                                        </p:tgtEl>
                                      </p:cBhvr>
                                    </p:animEffect>
                                  </p:childTnLst>
                                </p:cTn>
                              </p:par>
                              <p:par>
                                <p:cTn id="8" presetID="21" presetClass="entr" presetSubtype="4" fill="hold" nodeType="withEffect">
                                  <p:stCondLst>
                                    <p:cond delay="0"/>
                                  </p:stCondLst>
                                  <p:childTnLst>
                                    <p:set>
                                      <p:cBhvr>
                                        <p:cTn id="9" dur="1" fill="hold">
                                          <p:stCondLst>
                                            <p:cond delay="0"/>
                                          </p:stCondLst>
                                        </p:cTn>
                                        <p:tgtEl>
                                          <p:spTgt spid="1192051"/>
                                        </p:tgtEl>
                                        <p:attrNameLst>
                                          <p:attrName>style.visibility</p:attrName>
                                        </p:attrNameLst>
                                      </p:cBhvr>
                                      <p:to>
                                        <p:strVal val="visible"/>
                                      </p:to>
                                    </p:set>
                                    <p:animEffect transition="in" filter="wheel(4)">
                                      <p:cBhvr>
                                        <p:cTn id="10" dur="500"/>
                                        <p:tgtEl>
                                          <p:spTgt spid="1192051"/>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0" fill="hold" grpId="0" nodeType="clickEffect">
                                  <p:stCondLst>
                                    <p:cond delay="0"/>
                                  </p:stCondLst>
                                  <p:childTnLst>
                                    <p:set>
                                      <p:cBhvr>
                                        <p:cTn id="14" dur="1" fill="hold">
                                          <p:stCondLst>
                                            <p:cond delay="0"/>
                                          </p:stCondLst>
                                        </p:cTn>
                                        <p:tgtEl>
                                          <p:spTgt spid="1191960"/>
                                        </p:tgtEl>
                                        <p:attrNameLst>
                                          <p:attrName>style.visibility</p:attrName>
                                        </p:attrNameLst>
                                      </p:cBhvr>
                                      <p:to>
                                        <p:strVal val="visible"/>
                                      </p:to>
                                    </p:set>
                                    <p:anim calcmode="lin" valueType="num">
                                      <p:cBhvr>
                                        <p:cTn id="15" dur="500" fill="hold"/>
                                        <p:tgtEl>
                                          <p:spTgt spid="1191960"/>
                                        </p:tgtEl>
                                        <p:attrNameLst>
                                          <p:attrName>ppt_w</p:attrName>
                                        </p:attrNameLst>
                                      </p:cBhvr>
                                      <p:tavLst>
                                        <p:tav tm="0">
                                          <p:val>
                                            <p:fltVal val="0"/>
                                          </p:val>
                                        </p:tav>
                                        <p:tav tm="100000">
                                          <p:val>
                                            <p:strVal val="#ppt_w"/>
                                          </p:val>
                                        </p:tav>
                                      </p:tavLst>
                                    </p:anim>
                                    <p:anim calcmode="lin" valueType="num">
                                      <p:cBhvr>
                                        <p:cTn id="16" dur="500" fill="hold"/>
                                        <p:tgtEl>
                                          <p:spTgt spid="1191960"/>
                                        </p:tgtEl>
                                        <p:attrNameLst>
                                          <p:attrName>ppt_h</p:attrName>
                                        </p:attrNameLst>
                                      </p:cBhvr>
                                      <p:tavLst>
                                        <p:tav tm="0">
                                          <p:val>
                                            <p:fltVal val="0"/>
                                          </p:val>
                                        </p:tav>
                                        <p:tav tm="100000">
                                          <p:val>
                                            <p:strVal val="#ppt_h"/>
                                          </p:val>
                                        </p:tav>
                                      </p:tavLst>
                                    </p:anim>
                                    <p:animEffect transition="in" filter="fade">
                                      <p:cBhvr>
                                        <p:cTn id="17" dur="500"/>
                                        <p:tgtEl>
                                          <p:spTgt spid="1191960"/>
                                        </p:tgtEl>
                                      </p:cBhvr>
                                    </p:animEffect>
                                  </p:childTnLst>
                                </p:cTn>
                              </p:par>
                            </p:childTnLst>
                          </p:cTn>
                        </p:par>
                        <p:par>
                          <p:cTn id="18" fill="hold">
                            <p:stCondLst>
                              <p:cond delay="500"/>
                            </p:stCondLst>
                            <p:childTnLst>
                              <p:par>
                                <p:cTn id="19" presetID="4" presetClass="entr" presetSubtype="32" fill="hold" nodeType="afterEffect">
                                  <p:stCondLst>
                                    <p:cond delay="0"/>
                                  </p:stCondLst>
                                  <p:childTnLst>
                                    <p:set>
                                      <p:cBhvr>
                                        <p:cTn id="20" dur="1" fill="hold">
                                          <p:stCondLst>
                                            <p:cond delay="0"/>
                                          </p:stCondLst>
                                        </p:cTn>
                                        <p:tgtEl>
                                          <p:spTgt spid="1192044"/>
                                        </p:tgtEl>
                                        <p:attrNameLst>
                                          <p:attrName>style.visibility</p:attrName>
                                        </p:attrNameLst>
                                      </p:cBhvr>
                                      <p:to>
                                        <p:strVal val="visible"/>
                                      </p:to>
                                    </p:set>
                                    <p:animEffect transition="in" filter="box(out)">
                                      <p:cBhvr>
                                        <p:cTn id="21" dur="1000"/>
                                        <p:tgtEl>
                                          <p:spTgt spid="119204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92050"/>
                                        </p:tgtEl>
                                        <p:attrNameLst>
                                          <p:attrName>style.visibility</p:attrName>
                                        </p:attrNameLst>
                                      </p:cBhvr>
                                      <p:to>
                                        <p:strVal val="visible"/>
                                      </p:to>
                                    </p:set>
                                    <p:anim calcmode="lin" valueType="num">
                                      <p:cBhvr additive="base">
                                        <p:cTn id="26" dur="500" fill="hold"/>
                                        <p:tgtEl>
                                          <p:spTgt spid="1192050"/>
                                        </p:tgtEl>
                                        <p:attrNameLst>
                                          <p:attrName>ppt_x</p:attrName>
                                        </p:attrNameLst>
                                      </p:cBhvr>
                                      <p:tavLst>
                                        <p:tav tm="0">
                                          <p:val>
                                            <p:strVal val="#ppt_x"/>
                                          </p:val>
                                        </p:tav>
                                        <p:tav tm="100000">
                                          <p:val>
                                            <p:strVal val="#ppt_x"/>
                                          </p:val>
                                        </p:tav>
                                      </p:tavLst>
                                    </p:anim>
                                    <p:anim calcmode="lin" valueType="num">
                                      <p:cBhvr additive="base">
                                        <p:cTn id="27" dur="500" fill="hold"/>
                                        <p:tgtEl>
                                          <p:spTgt spid="119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1960" grpId="0"/>
      <p:bldP spid="1192002"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5" name="Rectangle 5"/>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en-US" sz="4000" b="1">
                <a:solidFill>
                  <a:srgbClr val="BE0000"/>
                </a:solidFill>
                <a:ea typeface="宋体" pitchFamily="2" charset="-122"/>
              </a:rPr>
              <a:t>离散型随机变量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sp>
        <p:nvSpPr>
          <p:cNvPr id="1228806" name="Text Box 6"/>
          <p:cNvSpPr txBox="1">
            <a:spLocks noChangeArrowheads="1"/>
          </p:cNvSpPr>
          <p:nvPr/>
        </p:nvSpPr>
        <p:spPr bwMode="auto">
          <a:xfrm>
            <a:off x="957263" y="1989138"/>
            <a:ext cx="8186737" cy="803275"/>
          </a:xfrm>
          <a:prstGeom prst="rect">
            <a:avLst/>
          </a:prstGeom>
          <a:noFill/>
          <a:ln w="9525">
            <a:noFill/>
            <a:miter lim="800000"/>
            <a:headEnd/>
            <a:tailEnd/>
          </a:ln>
          <a:effectLst/>
        </p:spPr>
        <p:txBody>
          <a:bodyPr lIns="0" tIns="0" rIns="0" bIns="0">
            <a:spAutoFit/>
          </a:bodyPr>
          <a:lstStyle/>
          <a:p>
            <a:pPr>
              <a:lnSpc>
                <a:spcPct val="110000"/>
              </a:lnSpc>
              <a:spcBef>
                <a:spcPct val="50000"/>
              </a:spcBef>
            </a:pPr>
            <a:r>
              <a:rPr kumimoji="0" lang="zh-CN" altLang="en-US" sz="2400" b="1">
                <a:ea typeface="宋体" pitchFamily="2" charset="-122"/>
              </a:rPr>
              <a:t>如果                                                  中出现</a:t>
            </a:r>
            <a:r>
              <a:rPr kumimoji="0" lang="en-US" altLang="zh-CN" sz="2400" b="1">
                <a:ea typeface="宋体" pitchFamily="2" charset="-122"/>
              </a:rPr>
              <a:t>m(≥2)</a:t>
            </a:r>
            <a:r>
              <a:rPr kumimoji="0" lang="zh-CN" altLang="en-US" sz="2400" b="1">
                <a:ea typeface="宋体" pitchFamily="2" charset="-122"/>
              </a:rPr>
              <a:t>个相同的函数值，即存在 </a:t>
            </a:r>
          </a:p>
        </p:txBody>
      </p:sp>
      <p:graphicFrame>
        <p:nvGraphicFramePr>
          <p:cNvPr id="1228807" name="Object 7"/>
          <p:cNvGraphicFramePr>
            <a:graphicFrameLocks noChangeAspect="1"/>
          </p:cNvGraphicFramePr>
          <p:nvPr/>
        </p:nvGraphicFramePr>
        <p:xfrm>
          <a:off x="2700338" y="2420938"/>
          <a:ext cx="2781300" cy="525462"/>
        </p:xfrm>
        <a:graphic>
          <a:graphicData uri="http://schemas.openxmlformats.org/presentationml/2006/ole">
            <p:oleObj spid="_x0000_s1228807" r:id="rId4" imgW="1206500" imgH="228600" progId="">
              <p:embed/>
            </p:oleObj>
          </a:graphicData>
        </a:graphic>
      </p:graphicFrame>
      <p:graphicFrame>
        <p:nvGraphicFramePr>
          <p:cNvPr id="1228808" name="Object 8"/>
          <p:cNvGraphicFramePr>
            <a:graphicFrameLocks noChangeAspect="1"/>
          </p:cNvGraphicFramePr>
          <p:nvPr/>
        </p:nvGraphicFramePr>
        <p:xfrm>
          <a:off x="2051050" y="3068638"/>
          <a:ext cx="5257800" cy="622300"/>
        </p:xfrm>
        <a:graphic>
          <a:graphicData uri="http://schemas.openxmlformats.org/presentationml/2006/ole">
            <p:oleObj spid="_x0000_s1228808" r:id="rId5" imgW="2006600" imgH="241300" progId="">
              <p:embed/>
            </p:oleObj>
          </a:graphicData>
        </a:graphic>
      </p:graphicFrame>
      <p:sp>
        <p:nvSpPr>
          <p:cNvPr id="1228809" name="Text Box 9"/>
          <p:cNvSpPr txBox="1">
            <a:spLocks noChangeArrowheads="1"/>
          </p:cNvSpPr>
          <p:nvPr/>
        </p:nvSpPr>
        <p:spPr bwMode="auto">
          <a:xfrm>
            <a:off x="1116013" y="3933825"/>
            <a:ext cx="5726112" cy="401638"/>
          </a:xfrm>
          <a:prstGeom prst="rect">
            <a:avLst/>
          </a:prstGeom>
          <a:noFill/>
          <a:ln w="9525">
            <a:noFill/>
            <a:miter lim="800000"/>
            <a:headEnd/>
            <a:tailEnd/>
          </a:ln>
          <a:effectLst/>
        </p:spPr>
        <p:txBody>
          <a:bodyPr lIns="0" tIns="0" rIns="0" bIns="0">
            <a:spAutoFit/>
          </a:bodyPr>
          <a:lstStyle/>
          <a:p>
            <a:pPr>
              <a:lnSpc>
                <a:spcPct val="110000"/>
              </a:lnSpc>
              <a:spcBef>
                <a:spcPct val="50000"/>
              </a:spcBef>
            </a:pPr>
            <a:r>
              <a:rPr kumimoji="0" lang="zh-CN" altLang="en-US" sz="2400" b="1">
                <a:ea typeface="宋体" pitchFamily="2" charset="-122"/>
              </a:rPr>
              <a:t>则在</a:t>
            </a:r>
            <a:r>
              <a:rPr kumimoji="0" lang="en-US" altLang="zh-CN" sz="2400" b="1" i="1">
                <a:ea typeface="宋体" pitchFamily="2" charset="-122"/>
              </a:rPr>
              <a:t>Y</a:t>
            </a:r>
            <a:r>
              <a:rPr kumimoji="0" lang="zh-CN" altLang="en-US" sz="2400" b="1">
                <a:ea typeface="宋体" pitchFamily="2" charset="-122"/>
              </a:rPr>
              <a:t>的分布列中，取的概率为</a:t>
            </a:r>
          </a:p>
        </p:txBody>
      </p:sp>
      <p:sp>
        <p:nvSpPr>
          <p:cNvPr id="1228810" name="Text Box 10"/>
          <p:cNvSpPr txBox="1">
            <a:spLocks noChangeArrowheads="1"/>
          </p:cNvSpPr>
          <p:nvPr/>
        </p:nvSpPr>
        <p:spPr bwMode="auto">
          <a:xfrm>
            <a:off x="5580063" y="2420938"/>
            <a:ext cx="762000" cy="469900"/>
          </a:xfrm>
          <a:prstGeom prst="rect">
            <a:avLst/>
          </a:prstGeom>
          <a:noFill/>
          <a:ln w="9525">
            <a:noFill/>
            <a:miter lim="800000"/>
            <a:headEnd/>
            <a:tailEnd/>
          </a:ln>
          <a:effectLst/>
        </p:spPr>
        <p:txBody>
          <a:bodyPr lIns="0" tIns="0" rIns="0" bIns="0">
            <a:spAutoFit/>
          </a:bodyPr>
          <a:lstStyle/>
          <a:p>
            <a:pPr>
              <a:lnSpc>
                <a:spcPct val="110000"/>
              </a:lnSpc>
              <a:spcBef>
                <a:spcPct val="50000"/>
              </a:spcBef>
            </a:pPr>
            <a:r>
              <a:rPr kumimoji="0" lang="zh-CN" altLang="en-US" b="1">
                <a:ea typeface="宋体" pitchFamily="2" charset="-122"/>
              </a:rPr>
              <a:t>使</a:t>
            </a:r>
          </a:p>
        </p:txBody>
      </p:sp>
      <p:graphicFrame>
        <p:nvGraphicFramePr>
          <p:cNvPr id="1228811" name="Object 11"/>
          <p:cNvGraphicFramePr>
            <a:graphicFrameLocks noChangeAspect="1"/>
          </p:cNvGraphicFramePr>
          <p:nvPr/>
        </p:nvGraphicFramePr>
        <p:xfrm>
          <a:off x="1692275" y="4508500"/>
          <a:ext cx="5962650" cy="1700213"/>
        </p:xfrm>
        <a:graphic>
          <a:graphicData uri="http://schemas.openxmlformats.org/presentationml/2006/ole">
            <p:oleObj spid="_x0000_s1228811" name="Equation" r:id="rId6" imgW="2565360" imgH="736560" progId="">
              <p:embed/>
            </p:oleObj>
          </a:graphicData>
        </a:graphic>
      </p:graphicFrame>
      <p:graphicFrame>
        <p:nvGraphicFramePr>
          <p:cNvPr id="1228812" name="Object 12"/>
          <p:cNvGraphicFramePr>
            <a:graphicFrameLocks noChangeAspect="1"/>
          </p:cNvGraphicFramePr>
          <p:nvPr/>
        </p:nvGraphicFramePr>
        <p:xfrm>
          <a:off x="1692275" y="1989138"/>
          <a:ext cx="3600450" cy="496887"/>
        </p:xfrm>
        <a:graphic>
          <a:graphicData uri="http://schemas.openxmlformats.org/presentationml/2006/ole">
            <p:oleObj spid="_x0000_s1228812" name="Equation" r:id="rId7" imgW="1663560" imgH="2286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06">
                                            <p:txEl>
                                              <p:pRg st="0" end="0"/>
                                            </p:txEl>
                                          </p:spTgt>
                                        </p:tgtEl>
                                        <p:attrNameLst>
                                          <p:attrName>style.visibility</p:attrName>
                                        </p:attrNameLst>
                                      </p:cBhvr>
                                      <p:to>
                                        <p:strVal val="visible"/>
                                      </p:to>
                                    </p:set>
                                    <p:anim calcmode="lin" valueType="num">
                                      <p:cBhvr additive="base">
                                        <p:cTn id="7" dur="500" fill="hold"/>
                                        <p:tgtEl>
                                          <p:spTgt spid="12288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8807"/>
                                        </p:tgtEl>
                                        <p:attrNameLst>
                                          <p:attrName>style.visibility</p:attrName>
                                        </p:attrNameLst>
                                      </p:cBhvr>
                                      <p:to>
                                        <p:strVal val="visible"/>
                                      </p:to>
                                    </p:set>
                                    <p:anim calcmode="lin" valueType="num">
                                      <p:cBhvr additive="base">
                                        <p:cTn id="13" dur="500" fill="hold"/>
                                        <p:tgtEl>
                                          <p:spTgt spid="1228807"/>
                                        </p:tgtEl>
                                        <p:attrNameLst>
                                          <p:attrName>ppt_x</p:attrName>
                                        </p:attrNameLst>
                                      </p:cBhvr>
                                      <p:tavLst>
                                        <p:tav tm="0">
                                          <p:val>
                                            <p:strVal val="#ppt_x"/>
                                          </p:val>
                                        </p:tav>
                                        <p:tav tm="100000">
                                          <p:val>
                                            <p:strVal val="#ppt_x"/>
                                          </p:val>
                                        </p:tav>
                                      </p:tavLst>
                                    </p:anim>
                                    <p:anim calcmode="lin" valueType="num">
                                      <p:cBhvr additive="base">
                                        <p:cTn id="14" dur="500" fill="hold"/>
                                        <p:tgtEl>
                                          <p:spTgt spid="122880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8810">
                                            <p:txEl>
                                              <p:pRg st="0" end="0"/>
                                            </p:txEl>
                                          </p:spTgt>
                                        </p:tgtEl>
                                        <p:attrNameLst>
                                          <p:attrName>style.visibility</p:attrName>
                                        </p:attrNameLst>
                                      </p:cBhvr>
                                      <p:to>
                                        <p:strVal val="visible"/>
                                      </p:to>
                                    </p:set>
                                    <p:anim calcmode="lin" valueType="num">
                                      <p:cBhvr additive="base">
                                        <p:cTn id="19" dur="500" fill="hold"/>
                                        <p:tgtEl>
                                          <p:spTgt spid="12288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88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28808"/>
                                        </p:tgtEl>
                                        <p:attrNameLst>
                                          <p:attrName>style.visibility</p:attrName>
                                        </p:attrNameLst>
                                      </p:cBhvr>
                                      <p:to>
                                        <p:strVal val="visible"/>
                                      </p:to>
                                    </p:set>
                                    <p:anim calcmode="lin" valueType="num">
                                      <p:cBhvr additive="base">
                                        <p:cTn id="25" dur="500" fill="hold"/>
                                        <p:tgtEl>
                                          <p:spTgt spid="1228808"/>
                                        </p:tgtEl>
                                        <p:attrNameLst>
                                          <p:attrName>ppt_x</p:attrName>
                                        </p:attrNameLst>
                                      </p:cBhvr>
                                      <p:tavLst>
                                        <p:tav tm="0">
                                          <p:val>
                                            <p:strVal val="#ppt_x"/>
                                          </p:val>
                                        </p:tav>
                                        <p:tav tm="100000">
                                          <p:val>
                                            <p:strVal val="#ppt_x"/>
                                          </p:val>
                                        </p:tav>
                                      </p:tavLst>
                                    </p:anim>
                                    <p:anim calcmode="lin" valueType="num">
                                      <p:cBhvr additive="base">
                                        <p:cTn id="26" dur="500" fill="hold"/>
                                        <p:tgtEl>
                                          <p:spTgt spid="122880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28809">
                                            <p:txEl>
                                              <p:pRg st="0" end="0"/>
                                            </p:txEl>
                                          </p:spTgt>
                                        </p:tgtEl>
                                        <p:attrNameLst>
                                          <p:attrName>style.visibility</p:attrName>
                                        </p:attrNameLst>
                                      </p:cBhvr>
                                      <p:to>
                                        <p:strVal val="visible"/>
                                      </p:to>
                                    </p:set>
                                    <p:anim calcmode="lin" valueType="num">
                                      <p:cBhvr additive="base">
                                        <p:cTn id="31" dur="500" fill="hold"/>
                                        <p:tgtEl>
                                          <p:spTgt spid="122880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88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28811"/>
                                        </p:tgtEl>
                                        <p:attrNameLst>
                                          <p:attrName>style.visibility</p:attrName>
                                        </p:attrNameLst>
                                      </p:cBhvr>
                                      <p:to>
                                        <p:strVal val="visible"/>
                                      </p:to>
                                    </p:set>
                                    <p:anim calcmode="lin" valueType="num">
                                      <p:cBhvr additive="base">
                                        <p:cTn id="37" dur="500" fill="hold"/>
                                        <p:tgtEl>
                                          <p:spTgt spid="1228811"/>
                                        </p:tgtEl>
                                        <p:attrNameLst>
                                          <p:attrName>ppt_x</p:attrName>
                                        </p:attrNameLst>
                                      </p:cBhvr>
                                      <p:tavLst>
                                        <p:tav tm="0">
                                          <p:val>
                                            <p:strVal val="#ppt_x"/>
                                          </p:val>
                                        </p:tav>
                                        <p:tav tm="100000">
                                          <p:val>
                                            <p:strVal val="#ppt_x"/>
                                          </p:val>
                                        </p:tav>
                                      </p:tavLst>
                                    </p:anim>
                                    <p:anim calcmode="lin" valueType="num">
                                      <p:cBhvr additive="base">
                                        <p:cTn id="38" dur="500" fill="hold"/>
                                        <p:tgtEl>
                                          <p:spTgt spid="12288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28812"/>
                                        </p:tgtEl>
                                        <p:attrNameLst>
                                          <p:attrName>style.visibility</p:attrName>
                                        </p:attrNameLst>
                                      </p:cBhvr>
                                      <p:to>
                                        <p:strVal val="visible"/>
                                      </p:to>
                                    </p:set>
                                    <p:anim calcmode="lin" valueType="num">
                                      <p:cBhvr additive="base">
                                        <p:cTn id="43" dur="500" fill="hold"/>
                                        <p:tgtEl>
                                          <p:spTgt spid="1228812"/>
                                        </p:tgtEl>
                                        <p:attrNameLst>
                                          <p:attrName>ppt_x</p:attrName>
                                        </p:attrNameLst>
                                      </p:cBhvr>
                                      <p:tavLst>
                                        <p:tav tm="0">
                                          <p:val>
                                            <p:strVal val="#ppt_x"/>
                                          </p:val>
                                        </p:tav>
                                        <p:tav tm="100000">
                                          <p:val>
                                            <p:strVal val="#ppt_x"/>
                                          </p:val>
                                        </p:tav>
                                      </p:tavLst>
                                    </p:anim>
                                    <p:anim calcmode="lin" valueType="num">
                                      <p:cBhvr additive="base">
                                        <p:cTn id="44" dur="500" fill="hold"/>
                                        <p:tgtEl>
                                          <p:spTgt spid="12288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ChangeArrowheads="1"/>
          </p:cNvSpPr>
          <p:nvPr/>
        </p:nvSpPr>
        <p:spPr bwMode="auto">
          <a:xfrm>
            <a:off x="1392238" y="3113088"/>
            <a:ext cx="3035300" cy="530225"/>
          </a:xfrm>
          <a:prstGeom prst="rect">
            <a:avLst/>
          </a:prstGeom>
          <a:noFill/>
          <a:ln w="9525">
            <a:noFill/>
            <a:miter lim="800000"/>
            <a:headEnd/>
            <a:tailEnd/>
          </a:ln>
          <a:effectLst/>
        </p:spPr>
        <p:txBody>
          <a:bodyPr bIns="118800">
            <a:spAutoFit/>
          </a:bodyPr>
          <a:lstStyle/>
          <a:p>
            <a:r>
              <a:rPr lang="zh-CN" altLang="en-US" sz="2400" b="1">
                <a:solidFill>
                  <a:srgbClr val="000000"/>
                </a:solidFill>
                <a:ea typeface="宋体" pitchFamily="2" charset="-122"/>
              </a:rPr>
              <a:t>则  </a:t>
            </a:r>
            <a:r>
              <a:rPr lang="en-US" altLang="zh-CN" sz="2400" b="1" i="1">
                <a:solidFill>
                  <a:srgbClr val="000000"/>
                </a:solidFill>
                <a:ea typeface="宋体" pitchFamily="2" charset="-122"/>
              </a:rPr>
              <a:t>F</a:t>
            </a:r>
            <a:r>
              <a:rPr lang="en-US" altLang="zh-CN" sz="2400" b="1" i="1" baseline="-25000">
                <a:solidFill>
                  <a:srgbClr val="000000"/>
                </a:solidFill>
                <a:ea typeface="宋体" pitchFamily="2" charset="-122"/>
              </a:rPr>
              <a:t>Y </a:t>
            </a:r>
            <a:r>
              <a:rPr lang="en-US" altLang="zh-CN" sz="2400" b="1">
                <a:solidFill>
                  <a:srgbClr val="000000"/>
                </a:solidFill>
                <a:ea typeface="宋体" pitchFamily="2" charset="-122"/>
              </a:rPr>
              <a:t>( </a:t>
            </a:r>
            <a:r>
              <a:rPr lang="en-US" altLang="zh-CN" sz="2400" b="1" i="1">
                <a:solidFill>
                  <a:srgbClr val="000000"/>
                </a:solidFill>
                <a:ea typeface="宋体" pitchFamily="2" charset="-122"/>
              </a:rPr>
              <a:t>y </a:t>
            </a:r>
            <a:r>
              <a:rPr lang="en-US" altLang="zh-CN" sz="2400" b="1">
                <a:solidFill>
                  <a:srgbClr val="000000"/>
                </a:solidFill>
                <a:ea typeface="宋体" pitchFamily="2" charset="-122"/>
              </a:rPr>
              <a:t>) </a:t>
            </a:r>
            <a:r>
              <a:rPr lang="en-US" altLang="zh-CN" sz="2400">
                <a:solidFill>
                  <a:srgbClr val="000000"/>
                </a:solidFill>
                <a:ea typeface="宋体" pitchFamily="2" charset="-122"/>
              </a:rPr>
              <a:t>= </a:t>
            </a:r>
            <a:r>
              <a:rPr lang="en-US" altLang="zh-CN" sz="2400" b="1" i="1">
                <a:solidFill>
                  <a:srgbClr val="000000"/>
                </a:solidFill>
                <a:ea typeface="宋体" pitchFamily="2" charset="-122"/>
              </a:rPr>
              <a:t>P</a:t>
            </a:r>
            <a:r>
              <a:rPr lang="en-US" altLang="zh-CN" sz="2400" b="1">
                <a:solidFill>
                  <a:srgbClr val="000000"/>
                </a:solidFill>
                <a:latin typeface="宋体" pitchFamily="2" charset="-122"/>
                <a:ea typeface="宋体" pitchFamily="2" charset="-122"/>
              </a:rPr>
              <a:t>(</a:t>
            </a:r>
            <a:r>
              <a:rPr lang="en-US" altLang="zh-CN" sz="2400" b="1" i="1">
                <a:solidFill>
                  <a:srgbClr val="000000"/>
                </a:solidFill>
                <a:ea typeface="宋体" pitchFamily="2" charset="-122"/>
              </a:rPr>
              <a:t>Y</a:t>
            </a:r>
            <a:r>
              <a:rPr lang="en-US" altLang="zh-CN" sz="1800" b="1" i="1" baseline="-25000">
                <a:solidFill>
                  <a:srgbClr val="000000"/>
                </a:solidFill>
                <a:ea typeface="宋体" pitchFamily="2" charset="-122"/>
              </a:rPr>
              <a:t> </a:t>
            </a:r>
            <a:r>
              <a:rPr lang="en-US" altLang="zh-CN" sz="2400" b="1">
                <a:solidFill>
                  <a:srgbClr val="000000"/>
                </a:solidFill>
                <a:ea typeface="宋体" pitchFamily="2" charset="-122"/>
                <a:sym typeface="Symbol" pitchFamily="18" charset="2"/>
              </a:rPr>
              <a:t></a:t>
            </a:r>
            <a:r>
              <a:rPr lang="en-US" altLang="zh-CN" sz="2400" b="1" i="1">
                <a:solidFill>
                  <a:srgbClr val="000000"/>
                </a:solidFill>
                <a:ea typeface="宋体" pitchFamily="2" charset="-122"/>
              </a:rPr>
              <a:t> y</a:t>
            </a:r>
            <a:r>
              <a:rPr lang="en-US" altLang="zh-CN" sz="2400" b="1">
                <a:solidFill>
                  <a:srgbClr val="000000"/>
                </a:solidFill>
                <a:latin typeface="宋体" pitchFamily="2" charset="-122"/>
                <a:ea typeface="宋体" pitchFamily="2" charset="-122"/>
              </a:rPr>
              <a:t>)</a:t>
            </a:r>
          </a:p>
        </p:txBody>
      </p:sp>
      <p:sp>
        <p:nvSpPr>
          <p:cNvPr id="1193989" name="Text Box 5"/>
          <p:cNvSpPr txBox="1">
            <a:spLocks noChangeArrowheads="1"/>
          </p:cNvSpPr>
          <p:nvPr/>
        </p:nvSpPr>
        <p:spPr bwMode="auto">
          <a:xfrm>
            <a:off x="1258888" y="2692400"/>
            <a:ext cx="4999037" cy="493713"/>
          </a:xfrm>
          <a:prstGeom prst="rect">
            <a:avLst/>
          </a:prstGeom>
          <a:noFill/>
          <a:ln w="9525">
            <a:noFill/>
            <a:miter lim="800000"/>
            <a:headEnd/>
            <a:tailEnd/>
          </a:ln>
          <a:effectLst/>
        </p:spPr>
        <p:txBody>
          <a:bodyPr bIns="82800">
            <a:spAutoFit/>
          </a:bodyPr>
          <a:lstStyle/>
          <a:p>
            <a:r>
              <a:rPr lang="zh-CN" altLang="en-US" sz="2400" b="1">
                <a:solidFill>
                  <a:srgbClr val="FF0000"/>
                </a:solidFill>
                <a:ea typeface="宋体" pitchFamily="2" charset="-122"/>
              </a:rPr>
              <a:t>解</a:t>
            </a:r>
            <a:r>
              <a:rPr lang="zh-CN" altLang="en-US" sz="2400" b="1">
                <a:ea typeface="宋体" pitchFamily="2" charset="-122"/>
              </a:rPr>
              <a:t>  </a:t>
            </a:r>
            <a:r>
              <a:rPr lang="zh-CN" altLang="en-US" sz="2400" b="1">
                <a:solidFill>
                  <a:srgbClr val="000000"/>
                </a:solidFill>
                <a:ea typeface="宋体" pitchFamily="2" charset="-122"/>
              </a:rPr>
              <a:t>设</a:t>
            </a:r>
            <a:r>
              <a:rPr lang="en-US" altLang="zh-CN" sz="2400" b="1" i="1">
                <a:solidFill>
                  <a:srgbClr val="000000"/>
                </a:solidFill>
                <a:ea typeface="宋体" pitchFamily="2" charset="-122"/>
              </a:rPr>
              <a:t>Y </a:t>
            </a:r>
            <a:r>
              <a:rPr lang="zh-CN" altLang="en-US" sz="2400" b="1">
                <a:solidFill>
                  <a:srgbClr val="000000"/>
                </a:solidFill>
                <a:ea typeface="宋体" pitchFamily="2" charset="-122"/>
              </a:rPr>
              <a:t>的分布函数为 </a:t>
            </a:r>
            <a:r>
              <a:rPr lang="en-US" altLang="zh-CN" sz="2400" b="1" i="1">
                <a:solidFill>
                  <a:srgbClr val="000000"/>
                </a:solidFill>
                <a:ea typeface="宋体" pitchFamily="2" charset="-122"/>
              </a:rPr>
              <a:t>F</a:t>
            </a:r>
            <a:r>
              <a:rPr lang="en-US" altLang="zh-CN" sz="2400" b="1" i="1" baseline="-25000">
                <a:solidFill>
                  <a:srgbClr val="000000"/>
                </a:solidFill>
                <a:ea typeface="宋体" pitchFamily="2" charset="-122"/>
              </a:rPr>
              <a:t>Y </a:t>
            </a:r>
            <a:r>
              <a:rPr lang="en-US" altLang="zh-CN" sz="2400" b="1">
                <a:solidFill>
                  <a:srgbClr val="000000"/>
                </a:solidFill>
                <a:ea typeface="宋体" pitchFamily="2" charset="-122"/>
              </a:rPr>
              <a:t>( </a:t>
            </a:r>
            <a:r>
              <a:rPr lang="en-US" altLang="zh-CN" sz="2400" b="1" i="1">
                <a:solidFill>
                  <a:srgbClr val="000000"/>
                </a:solidFill>
                <a:ea typeface="宋体" pitchFamily="2" charset="-122"/>
              </a:rPr>
              <a:t>y </a:t>
            </a:r>
            <a:r>
              <a:rPr lang="en-US" altLang="zh-CN" sz="2400" b="1">
                <a:solidFill>
                  <a:srgbClr val="000000"/>
                </a:solidFill>
                <a:ea typeface="宋体" pitchFamily="2" charset="-122"/>
              </a:rPr>
              <a:t>)，</a:t>
            </a:r>
          </a:p>
        </p:txBody>
      </p:sp>
      <p:sp>
        <p:nvSpPr>
          <p:cNvPr id="1193990" name="Text Box 6"/>
          <p:cNvSpPr txBox="1">
            <a:spLocks noChangeArrowheads="1"/>
          </p:cNvSpPr>
          <p:nvPr/>
        </p:nvSpPr>
        <p:spPr bwMode="auto">
          <a:xfrm>
            <a:off x="1065213" y="1711325"/>
            <a:ext cx="698500" cy="457200"/>
          </a:xfrm>
          <a:prstGeom prst="rect">
            <a:avLst/>
          </a:prstGeom>
          <a:noFill/>
          <a:ln w="9525">
            <a:noFill/>
            <a:miter lim="800000"/>
            <a:headEnd/>
            <a:tailEnd/>
          </a:ln>
          <a:effectLst/>
        </p:spPr>
        <p:txBody>
          <a:bodyPr>
            <a:spAutoFit/>
          </a:bodyPr>
          <a:lstStyle/>
          <a:p>
            <a:pPr algn="ctr"/>
            <a:r>
              <a:rPr lang="zh-CN" altLang="en-US" sz="2400" b="1">
                <a:solidFill>
                  <a:srgbClr val="FF0000"/>
                </a:solidFill>
                <a:ea typeface="宋体" pitchFamily="2" charset="-122"/>
              </a:rPr>
              <a:t>例</a:t>
            </a:r>
            <a:endParaRPr lang="en-US" altLang="zh-CN" sz="2000" b="1">
              <a:solidFill>
                <a:srgbClr val="777777"/>
              </a:solidFill>
              <a:latin typeface="宋体" pitchFamily="2" charset="-122"/>
              <a:ea typeface="宋体" pitchFamily="2" charset="-122"/>
            </a:endParaRPr>
          </a:p>
        </p:txBody>
      </p:sp>
      <p:sp>
        <p:nvSpPr>
          <p:cNvPr id="1193991" name="Text Box 7"/>
          <p:cNvSpPr txBox="1">
            <a:spLocks noChangeArrowheads="1"/>
          </p:cNvSpPr>
          <p:nvPr/>
        </p:nvSpPr>
        <p:spPr bwMode="auto">
          <a:xfrm>
            <a:off x="1692275" y="1773238"/>
            <a:ext cx="2684463" cy="457200"/>
          </a:xfrm>
          <a:prstGeom prst="rect">
            <a:avLst/>
          </a:prstGeom>
          <a:noFill/>
          <a:ln w="9525">
            <a:noFill/>
            <a:miter lim="800000"/>
            <a:headEnd/>
            <a:tailEnd/>
          </a:ln>
          <a:effectLst/>
        </p:spPr>
        <p:txBody>
          <a:bodyPr wrap="none">
            <a:spAutoFit/>
          </a:bodyPr>
          <a:lstStyle/>
          <a:p>
            <a:r>
              <a:rPr lang="zh-CN" altLang="en-US" sz="2400" b="1">
                <a:solidFill>
                  <a:srgbClr val="000000"/>
                </a:solidFill>
                <a:ea typeface="宋体" pitchFamily="2" charset="-122"/>
              </a:rPr>
              <a:t>设 </a:t>
            </a:r>
            <a:r>
              <a:rPr lang="en-US" altLang="zh-CN" sz="2400" b="1" i="1">
                <a:solidFill>
                  <a:srgbClr val="000000"/>
                </a:solidFill>
                <a:ea typeface="宋体" pitchFamily="2" charset="-122"/>
              </a:rPr>
              <a:t>X</a:t>
            </a:r>
            <a:r>
              <a:rPr lang="en-US" altLang="zh-CN" sz="2400" b="1">
                <a:solidFill>
                  <a:srgbClr val="000000"/>
                </a:solidFill>
                <a:ea typeface="宋体" pitchFamily="2" charset="-122"/>
              </a:rPr>
              <a:t> </a:t>
            </a:r>
            <a:r>
              <a:rPr lang="zh-CN" altLang="en-US" sz="2400" b="1">
                <a:solidFill>
                  <a:srgbClr val="000000"/>
                </a:solidFill>
                <a:ea typeface="宋体" pitchFamily="2" charset="-122"/>
              </a:rPr>
              <a:t>具有概率密度</a:t>
            </a:r>
            <a:endParaRPr lang="zh-CN" altLang="en-US" b="1">
              <a:solidFill>
                <a:srgbClr val="000000"/>
              </a:solidFill>
              <a:ea typeface="宋体" pitchFamily="2" charset="-122"/>
            </a:endParaRPr>
          </a:p>
        </p:txBody>
      </p:sp>
      <p:graphicFrame>
        <p:nvGraphicFramePr>
          <p:cNvPr id="1193992" name="Object 8"/>
          <p:cNvGraphicFramePr>
            <a:graphicFrameLocks noChangeAspect="1"/>
          </p:cNvGraphicFramePr>
          <p:nvPr/>
        </p:nvGraphicFramePr>
        <p:xfrm>
          <a:off x="4764088" y="1560513"/>
          <a:ext cx="3201987" cy="982662"/>
        </p:xfrm>
        <a:graphic>
          <a:graphicData uri="http://schemas.openxmlformats.org/presentationml/2006/ole">
            <p:oleObj spid="_x0000_s1193992" name="Equation" r:id="rId4" imgW="1498320" imgH="457200" progId="Equation.3">
              <p:embed/>
            </p:oleObj>
          </a:graphicData>
        </a:graphic>
      </p:graphicFrame>
      <p:sp>
        <p:nvSpPr>
          <p:cNvPr id="1193993" name="Text Box 9"/>
          <p:cNvSpPr txBox="1">
            <a:spLocks noChangeArrowheads="1"/>
          </p:cNvSpPr>
          <p:nvPr/>
        </p:nvSpPr>
        <p:spPr bwMode="auto">
          <a:xfrm>
            <a:off x="1316038" y="2190750"/>
            <a:ext cx="4800600" cy="457200"/>
          </a:xfrm>
          <a:prstGeom prst="rect">
            <a:avLst/>
          </a:prstGeom>
          <a:noFill/>
          <a:ln w="9525">
            <a:noFill/>
            <a:miter lim="800000"/>
            <a:headEnd/>
            <a:tailEnd/>
          </a:ln>
          <a:effectLst/>
        </p:spPr>
        <p:txBody>
          <a:bodyPr>
            <a:spAutoFit/>
          </a:bodyPr>
          <a:lstStyle/>
          <a:p>
            <a:r>
              <a:rPr lang="zh-CN" altLang="en-US" sz="2400" b="1">
                <a:solidFill>
                  <a:srgbClr val="000000"/>
                </a:solidFill>
                <a:ea typeface="宋体" pitchFamily="2" charset="-122"/>
              </a:rPr>
              <a:t>求 </a:t>
            </a:r>
            <a:r>
              <a:rPr lang="en-US" altLang="zh-CN" sz="2400" b="1" i="1">
                <a:solidFill>
                  <a:srgbClr val="000000"/>
                </a:solidFill>
                <a:ea typeface="宋体" pitchFamily="2" charset="-122"/>
              </a:rPr>
              <a:t>Y </a:t>
            </a:r>
            <a:r>
              <a:rPr lang="en-US" altLang="zh-CN" sz="2400" b="1">
                <a:solidFill>
                  <a:srgbClr val="000000"/>
                </a:solidFill>
                <a:ea typeface="宋体" pitchFamily="2" charset="-122"/>
              </a:rPr>
              <a:t>= </a:t>
            </a:r>
            <a:r>
              <a:rPr lang="en-US" altLang="zh-CN" sz="2400" b="1">
                <a:solidFill>
                  <a:srgbClr val="000000"/>
                </a:solidFill>
                <a:latin typeface="宋体" pitchFamily="2" charset="-122"/>
                <a:ea typeface="宋体" pitchFamily="2" charset="-122"/>
              </a:rPr>
              <a:t>-</a:t>
            </a:r>
            <a:r>
              <a:rPr lang="en-US" altLang="zh-CN" sz="2400" b="1">
                <a:solidFill>
                  <a:srgbClr val="000000"/>
                </a:solidFill>
                <a:ea typeface="宋体" pitchFamily="2" charset="-122"/>
              </a:rPr>
              <a:t>2</a:t>
            </a:r>
            <a:r>
              <a:rPr lang="en-US" altLang="zh-CN" sz="2400" b="1" i="1">
                <a:solidFill>
                  <a:srgbClr val="000000"/>
                </a:solidFill>
                <a:ea typeface="宋体" pitchFamily="2" charset="-122"/>
              </a:rPr>
              <a:t>X</a:t>
            </a:r>
            <a:r>
              <a:rPr lang="en-US" altLang="zh-CN" sz="2000" b="1" i="1" baseline="-25000">
                <a:solidFill>
                  <a:srgbClr val="000000"/>
                </a:solidFill>
                <a:ea typeface="宋体" pitchFamily="2" charset="-122"/>
              </a:rPr>
              <a:t> </a:t>
            </a:r>
            <a:r>
              <a:rPr lang="en-US" altLang="zh-CN" sz="2400" b="1">
                <a:solidFill>
                  <a:srgbClr val="000000"/>
                </a:solidFill>
                <a:ea typeface="宋体" pitchFamily="2" charset="-122"/>
              </a:rPr>
              <a:t>+</a:t>
            </a:r>
            <a:r>
              <a:rPr lang="en-US" altLang="zh-CN" sz="1800" b="1" baseline="-25000">
                <a:solidFill>
                  <a:srgbClr val="000000"/>
                </a:solidFill>
                <a:ea typeface="宋体" pitchFamily="2" charset="-122"/>
              </a:rPr>
              <a:t> </a:t>
            </a:r>
            <a:r>
              <a:rPr lang="en-US" altLang="zh-CN" sz="2400" b="1">
                <a:solidFill>
                  <a:srgbClr val="000000"/>
                </a:solidFill>
                <a:ea typeface="宋体" pitchFamily="2" charset="-122"/>
              </a:rPr>
              <a:t>8 </a:t>
            </a:r>
            <a:r>
              <a:rPr lang="zh-CN" altLang="en-US" sz="2400" b="1">
                <a:solidFill>
                  <a:srgbClr val="000000"/>
                </a:solidFill>
                <a:ea typeface="宋体" pitchFamily="2" charset="-122"/>
              </a:rPr>
              <a:t>的概率密度</a:t>
            </a:r>
            <a:r>
              <a:rPr lang="en-US" altLang="zh-CN" sz="2400" b="1">
                <a:solidFill>
                  <a:srgbClr val="000000"/>
                </a:solidFill>
                <a:ea typeface="宋体" pitchFamily="2" charset="-122"/>
              </a:rPr>
              <a:t>.</a:t>
            </a:r>
          </a:p>
        </p:txBody>
      </p:sp>
      <p:graphicFrame>
        <p:nvGraphicFramePr>
          <p:cNvPr id="1193994" name="Object 10"/>
          <p:cNvGraphicFramePr>
            <a:graphicFrameLocks noChangeAspect="1"/>
          </p:cNvGraphicFramePr>
          <p:nvPr/>
        </p:nvGraphicFramePr>
        <p:xfrm>
          <a:off x="2854325" y="3484563"/>
          <a:ext cx="2089150" cy="758825"/>
        </p:xfrm>
        <a:graphic>
          <a:graphicData uri="http://schemas.openxmlformats.org/presentationml/2006/ole">
            <p:oleObj spid="_x0000_s1193994" name="公式" r:id="rId5" imgW="965160" imgH="393480" progId="Equation.3">
              <p:embed/>
            </p:oleObj>
          </a:graphicData>
        </a:graphic>
      </p:graphicFrame>
      <p:sp>
        <p:nvSpPr>
          <p:cNvPr id="1193995" name="Text Box 11"/>
          <p:cNvSpPr txBox="1">
            <a:spLocks noChangeArrowheads="1"/>
          </p:cNvSpPr>
          <p:nvPr/>
        </p:nvSpPr>
        <p:spPr bwMode="auto">
          <a:xfrm>
            <a:off x="960438" y="4084638"/>
            <a:ext cx="2973387" cy="457200"/>
          </a:xfrm>
          <a:prstGeom prst="rect">
            <a:avLst/>
          </a:prstGeom>
          <a:noFill/>
          <a:ln w="9525">
            <a:noFill/>
            <a:miter lim="800000"/>
            <a:headEnd/>
            <a:tailEnd/>
          </a:ln>
          <a:effectLst/>
        </p:spPr>
        <p:txBody>
          <a:bodyPr wrap="none">
            <a:spAutoFit/>
          </a:bodyPr>
          <a:lstStyle/>
          <a:p>
            <a:r>
              <a:rPr kumimoji="0" lang="zh-CN" altLang="en-US" sz="2400" b="1">
                <a:solidFill>
                  <a:srgbClr val="000000"/>
                </a:solidFill>
                <a:ea typeface="宋体" pitchFamily="2" charset="-122"/>
              </a:rPr>
              <a:t> 于是</a:t>
            </a:r>
            <a:r>
              <a:rPr kumimoji="0" lang="en-US" altLang="zh-CN" sz="2400" b="1" i="1">
                <a:solidFill>
                  <a:srgbClr val="000000"/>
                </a:solidFill>
                <a:ea typeface="宋体" pitchFamily="2" charset="-122"/>
              </a:rPr>
              <a:t>Y </a:t>
            </a:r>
            <a:r>
              <a:rPr kumimoji="0" lang="zh-CN" altLang="en-US" sz="2400" b="1">
                <a:solidFill>
                  <a:srgbClr val="000000"/>
                </a:solidFill>
                <a:ea typeface="宋体" pitchFamily="2" charset="-122"/>
              </a:rPr>
              <a:t>的概率密度为</a:t>
            </a:r>
          </a:p>
        </p:txBody>
      </p:sp>
      <p:graphicFrame>
        <p:nvGraphicFramePr>
          <p:cNvPr id="1193996" name="Object 12"/>
          <p:cNvGraphicFramePr>
            <a:graphicFrameLocks noChangeAspect="1"/>
          </p:cNvGraphicFramePr>
          <p:nvPr/>
        </p:nvGraphicFramePr>
        <p:xfrm>
          <a:off x="1476375" y="4581525"/>
          <a:ext cx="1992313" cy="782638"/>
        </p:xfrm>
        <a:graphic>
          <a:graphicData uri="http://schemas.openxmlformats.org/presentationml/2006/ole">
            <p:oleObj spid="_x0000_s1193996" name="公式" r:id="rId6" imgW="1041120" imgH="419040" progId="Equation.3">
              <p:embed/>
            </p:oleObj>
          </a:graphicData>
        </a:graphic>
      </p:graphicFrame>
      <p:sp>
        <p:nvSpPr>
          <p:cNvPr id="1194005" name="Rectangle 21"/>
          <p:cNvSpPr>
            <a:spLocks noChangeArrowheads="1"/>
          </p:cNvSpPr>
          <p:nvPr/>
        </p:nvSpPr>
        <p:spPr bwMode="auto">
          <a:xfrm>
            <a:off x="2084388" y="4391025"/>
            <a:ext cx="490537" cy="457200"/>
          </a:xfrm>
          <a:prstGeom prst="rect">
            <a:avLst/>
          </a:prstGeom>
          <a:noFill/>
          <a:ln w="9525">
            <a:noFill/>
            <a:miter lim="800000"/>
            <a:headEnd/>
            <a:tailEnd/>
          </a:ln>
          <a:effectLst/>
        </p:spPr>
        <p:txBody>
          <a:bodyPr wrap="none">
            <a:spAutoFit/>
          </a:bodyPr>
          <a:lstStyle/>
          <a:p>
            <a:r>
              <a:rPr lang="zh-CN" altLang="en-US" sz="2400" b="1">
                <a:solidFill>
                  <a:srgbClr val="0000FF"/>
                </a:solidFill>
                <a:ea typeface="宋体" pitchFamily="2" charset="-122"/>
              </a:rPr>
              <a:t>②</a:t>
            </a:r>
          </a:p>
        </p:txBody>
      </p:sp>
      <p:graphicFrame>
        <p:nvGraphicFramePr>
          <p:cNvPr id="1194006" name="Object 22"/>
          <p:cNvGraphicFramePr>
            <a:graphicFrameLocks noChangeAspect="1"/>
          </p:cNvGraphicFramePr>
          <p:nvPr/>
        </p:nvGraphicFramePr>
        <p:xfrm>
          <a:off x="4932363" y="3500438"/>
          <a:ext cx="2663825" cy="1073150"/>
        </p:xfrm>
        <a:graphic>
          <a:graphicData uri="http://schemas.openxmlformats.org/presentationml/2006/ole">
            <p:oleObj spid="_x0000_s1194006" name="Equation" r:id="rId7" imgW="812520" imgH="393480" progId="Equation.3">
              <p:embed/>
            </p:oleObj>
          </a:graphicData>
        </a:graphic>
      </p:graphicFrame>
      <p:graphicFrame>
        <p:nvGraphicFramePr>
          <p:cNvPr id="1194007" name="Object 23"/>
          <p:cNvGraphicFramePr>
            <a:graphicFrameLocks noChangeAspect="1"/>
          </p:cNvGraphicFramePr>
          <p:nvPr/>
        </p:nvGraphicFramePr>
        <p:xfrm>
          <a:off x="2268538" y="5516563"/>
          <a:ext cx="3168650" cy="1006475"/>
        </p:xfrm>
        <a:graphic>
          <a:graphicData uri="http://schemas.openxmlformats.org/presentationml/2006/ole">
            <p:oleObj spid="_x0000_s1194007" name="Equation" r:id="rId8" imgW="1295280" imgH="393480" progId="Equation.3">
              <p:embed/>
            </p:oleObj>
          </a:graphicData>
        </a:graphic>
      </p:graphicFrame>
      <p:graphicFrame>
        <p:nvGraphicFramePr>
          <p:cNvPr id="1194008" name="Object 24"/>
          <p:cNvGraphicFramePr>
            <a:graphicFrameLocks noChangeAspect="1"/>
          </p:cNvGraphicFramePr>
          <p:nvPr/>
        </p:nvGraphicFramePr>
        <p:xfrm>
          <a:off x="3492500" y="4365625"/>
          <a:ext cx="3095625" cy="1238250"/>
        </p:xfrm>
        <a:graphic>
          <a:graphicData uri="http://schemas.openxmlformats.org/presentationml/2006/ole">
            <p:oleObj spid="_x0000_s1194008" name="Equation" r:id="rId9" imgW="965160" imgH="419040" progId="Equation.3">
              <p:embed/>
            </p:oleObj>
          </a:graphicData>
        </a:graphic>
      </p:graphicFrame>
      <p:graphicFrame>
        <p:nvGraphicFramePr>
          <p:cNvPr id="1194009" name="Object 25"/>
          <p:cNvGraphicFramePr>
            <a:graphicFrameLocks noChangeAspect="1"/>
          </p:cNvGraphicFramePr>
          <p:nvPr/>
        </p:nvGraphicFramePr>
        <p:xfrm>
          <a:off x="5580063" y="5373688"/>
          <a:ext cx="2447925" cy="1165225"/>
        </p:xfrm>
        <a:graphic>
          <a:graphicData uri="http://schemas.openxmlformats.org/presentationml/2006/ole">
            <p:oleObj spid="_x0000_s1194009" name="Equation" r:id="rId10" imgW="863280" imgH="393480" progId="Equation.3">
              <p:embed/>
            </p:oleObj>
          </a:graphicData>
        </a:graphic>
      </p:graphicFrame>
      <p:sp>
        <p:nvSpPr>
          <p:cNvPr id="1194010" name="Text Box 26"/>
          <p:cNvSpPr txBox="1">
            <a:spLocks noChangeArrowheads="1"/>
          </p:cNvSpPr>
          <p:nvPr/>
        </p:nvSpPr>
        <p:spPr bwMode="auto">
          <a:xfrm>
            <a:off x="2051050" y="2897188"/>
            <a:ext cx="533400" cy="457200"/>
          </a:xfrm>
          <a:prstGeom prst="rect">
            <a:avLst/>
          </a:prstGeom>
          <a:noFill/>
          <a:ln w="9525">
            <a:noFill/>
            <a:miter lim="800000"/>
            <a:headEnd/>
            <a:tailEnd/>
          </a:ln>
          <a:effectLst/>
        </p:spPr>
        <p:txBody>
          <a:bodyPr>
            <a:spAutoFit/>
          </a:bodyPr>
          <a:lstStyle/>
          <a:p>
            <a:r>
              <a:rPr lang="zh-CN" altLang="en-US" sz="2400" b="1">
                <a:solidFill>
                  <a:srgbClr val="0000FF"/>
                </a:solidFill>
                <a:ea typeface="宋体" pitchFamily="2" charset="-122"/>
              </a:rPr>
              <a:t>①  </a:t>
            </a:r>
          </a:p>
        </p:txBody>
      </p:sp>
      <p:sp>
        <p:nvSpPr>
          <p:cNvPr id="1194011" name="AutoShape 27"/>
          <p:cNvSpPr>
            <a:spLocks noChangeArrowheads="1"/>
          </p:cNvSpPr>
          <p:nvPr/>
        </p:nvSpPr>
        <p:spPr bwMode="auto">
          <a:xfrm rot="-1070413">
            <a:off x="3635375" y="3473450"/>
            <a:ext cx="342900" cy="288925"/>
          </a:xfrm>
          <a:prstGeom prst="upDownArrow">
            <a:avLst>
              <a:gd name="adj1" fmla="val 33991"/>
              <a:gd name="adj2" fmla="val 28676"/>
            </a:avLst>
          </a:prstGeom>
          <a:solidFill>
            <a:srgbClr val="66FFFF">
              <a:alpha val="75999"/>
            </a:srgbClr>
          </a:solidFill>
          <a:ln w="9525">
            <a:solidFill>
              <a:srgbClr val="0000FF"/>
            </a:solidFill>
            <a:miter lim="800000"/>
            <a:headEnd/>
            <a:tailEnd/>
          </a:ln>
          <a:effectLst/>
        </p:spPr>
        <p:txBody>
          <a:bodyPr anchor="ctr">
            <a:spAutoFit/>
          </a:bodyPr>
          <a:lstStyle/>
          <a:p>
            <a:endParaRPr lang="zh-CN" altLang="en-US"/>
          </a:p>
        </p:txBody>
      </p:sp>
      <p:sp>
        <p:nvSpPr>
          <p:cNvPr id="1194012" name="Rectangle 28"/>
          <p:cNvSpPr>
            <a:spLocks noChangeArrowheads="1"/>
          </p:cNvSpPr>
          <p:nvPr/>
        </p:nvSpPr>
        <p:spPr bwMode="auto">
          <a:xfrm>
            <a:off x="4211638" y="3125788"/>
            <a:ext cx="2246312" cy="457200"/>
          </a:xfrm>
          <a:prstGeom prst="rect">
            <a:avLst/>
          </a:prstGeom>
          <a:noFill/>
          <a:ln w="9525">
            <a:noFill/>
            <a:miter lim="800000"/>
            <a:headEnd/>
            <a:tailEnd/>
          </a:ln>
          <a:effectLst/>
        </p:spPr>
        <p:txBody>
          <a:bodyPr wrap="none">
            <a:spAutoFit/>
          </a:bodyPr>
          <a:lstStyle/>
          <a:p>
            <a:r>
              <a:rPr lang="en-US" altLang="zh-CN" sz="2400">
                <a:solidFill>
                  <a:srgbClr val="000000"/>
                </a:solidFill>
                <a:ea typeface="宋体" pitchFamily="2" charset="-122"/>
              </a:rPr>
              <a:t>=</a:t>
            </a:r>
            <a:r>
              <a:rPr lang="en-US" altLang="zh-CN" sz="2400" b="1" i="1">
                <a:solidFill>
                  <a:srgbClr val="000000"/>
                </a:solidFill>
                <a:ea typeface="宋体" pitchFamily="2" charset="-122"/>
              </a:rPr>
              <a:t> P</a:t>
            </a:r>
            <a:r>
              <a:rPr lang="en-US" altLang="zh-CN" sz="2400" b="1">
                <a:solidFill>
                  <a:srgbClr val="000000"/>
                </a:solidFill>
                <a:latin typeface="宋体" pitchFamily="2" charset="-122"/>
                <a:ea typeface="宋体" pitchFamily="2" charset="-122"/>
              </a:rPr>
              <a:t>(-</a:t>
            </a:r>
            <a:r>
              <a:rPr lang="en-US" altLang="zh-CN" sz="2400" b="1">
                <a:solidFill>
                  <a:srgbClr val="000000"/>
                </a:solidFill>
                <a:ea typeface="宋体" pitchFamily="2" charset="-122"/>
              </a:rPr>
              <a:t>2</a:t>
            </a:r>
            <a:r>
              <a:rPr lang="en-US" altLang="zh-CN" sz="2400" b="1" i="1">
                <a:solidFill>
                  <a:srgbClr val="000000"/>
                </a:solidFill>
                <a:ea typeface="宋体" pitchFamily="2" charset="-122"/>
              </a:rPr>
              <a:t>X</a:t>
            </a:r>
            <a:r>
              <a:rPr lang="en-US" altLang="zh-CN" sz="2400" b="1">
                <a:solidFill>
                  <a:srgbClr val="000000"/>
                </a:solidFill>
                <a:ea typeface="宋体" pitchFamily="2" charset="-122"/>
              </a:rPr>
              <a:t>+8</a:t>
            </a:r>
            <a:r>
              <a:rPr lang="en-US" altLang="zh-CN" sz="2400" b="1" baseline="-25000">
                <a:solidFill>
                  <a:srgbClr val="000000"/>
                </a:solidFill>
                <a:ea typeface="宋体" pitchFamily="2" charset="-122"/>
              </a:rPr>
              <a:t> </a:t>
            </a:r>
            <a:r>
              <a:rPr lang="en-US" altLang="zh-CN" sz="2400" b="1">
                <a:solidFill>
                  <a:srgbClr val="000000"/>
                </a:solidFill>
                <a:ea typeface="宋体" pitchFamily="2" charset="-122"/>
                <a:sym typeface="Symbol" pitchFamily="18" charset="2"/>
              </a:rPr>
              <a:t></a:t>
            </a:r>
            <a:r>
              <a:rPr lang="en-US" altLang="zh-CN" sz="1800" b="1">
                <a:solidFill>
                  <a:srgbClr val="000000"/>
                </a:solidFill>
                <a:ea typeface="宋体" pitchFamily="2" charset="-122"/>
              </a:rPr>
              <a:t> </a:t>
            </a:r>
            <a:r>
              <a:rPr lang="en-US" altLang="zh-CN" sz="2400" b="1" i="1">
                <a:solidFill>
                  <a:srgbClr val="000000"/>
                </a:solidFill>
                <a:ea typeface="宋体" pitchFamily="2" charset="-122"/>
              </a:rPr>
              <a:t>y</a:t>
            </a:r>
            <a:r>
              <a:rPr lang="en-US" altLang="zh-CN" sz="2400" b="1">
                <a:solidFill>
                  <a:srgbClr val="000000"/>
                </a:solidFill>
                <a:latin typeface="宋体" pitchFamily="2" charset="-122"/>
                <a:ea typeface="宋体" pitchFamily="2" charset="-122"/>
              </a:rPr>
              <a:t>)</a:t>
            </a:r>
            <a:r>
              <a:rPr lang="en-US" altLang="zh-CN" sz="2400" b="1">
                <a:solidFill>
                  <a:srgbClr val="000000"/>
                </a:solidFill>
                <a:ea typeface="宋体" pitchFamily="2" charset="-122"/>
              </a:rPr>
              <a:t>,</a:t>
            </a:r>
          </a:p>
        </p:txBody>
      </p:sp>
      <p:sp>
        <p:nvSpPr>
          <p:cNvPr id="1194013" name="Rectangle 29"/>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endParaRPr lang="en-US" altLang="zh-CN" sz="4000" b="1">
              <a:solidFill>
                <a:srgbClr val="BE0000"/>
              </a:solidFill>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193990"/>
                                        </p:tgtEl>
                                        <p:attrNameLst>
                                          <p:attrName>style.visibility</p:attrName>
                                        </p:attrNameLst>
                                      </p:cBhvr>
                                      <p:to>
                                        <p:strVal val="visible"/>
                                      </p:to>
                                    </p:set>
                                    <p:animEffect transition="in" filter="blinds(vertical)">
                                      <p:cBhvr>
                                        <p:cTn id="7" dur="500"/>
                                        <p:tgtEl>
                                          <p:spTgt spid="119399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93991"/>
                                        </p:tgtEl>
                                        <p:attrNameLst>
                                          <p:attrName>style.visibility</p:attrName>
                                        </p:attrNameLst>
                                      </p:cBhvr>
                                      <p:to>
                                        <p:strVal val="visible"/>
                                      </p:to>
                                    </p:set>
                                    <p:animEffect transition="in" filter="wipe(left)">
                                      <p:cBhvr>
                                        <p:cTn id="11" dur="500"/>
                                        <p:tgtEl>
                                          <p:spTgt spid="1193991"/>
                                        </p:tgtEl>
                                      </p:cBhvr>
                                    </p:animEffect>
                                  </p:childTnLst>
                                </p:cTn>
                              </p:par>
                            </p:childTnLst>
                          </p:cTn>
                        </p:par>
                        <p:par>
                          <p:cTn id="12" fill="hold">
                            <p:stCondLst>
                              <p:cond delay="1000"/>
                            </p:stCondLst>
                            <p:childTnLst>
                              <p:par>
                                <p:cTn id="13" presetID="16" presetClass="entr" presetSubtype="26" fill="hold" nodeType="afterEffect">
                                  <p:stCondLst>
                                    <p:cond delay="0"/>
                                  </p:stCondLst>
                                  <p:childTnLst>
                                    <p:set>
                                      <p:cBhvr>
                                        <p:cTn id="14" dur="1" fill="hold">
                                          <p:stCondLst>
                                            <p:cond delay="0"/>
                                          </p:stCondLst>
                                        </p:cTn>
                                        <p:tgtEl>
                                          <p:spTgt spid="1193992"/>
                                        </p:tgtEl>
                                        <p:attrNameLst>
                                          <p:attrName>style.visibility</p:attrName>
                                        </p:attrNameLst>
                                      </p:cBhvr>
                                      <p:to>
                                        <p:strVal val="visible"/>
                                      </p:to>
                                    </p:set>
                                    <p:animEffect transition="in" filter="barn(inHorizontal)">
                                      <p:cBhvr>
                                        <p:cTn id="15" dur="500"/>
                                        <p:tgtEl>
                                          <p:spTgt spid="119399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6" fill="hold" grpId="0" nodeType="clickEffect">
                                  <p:stCondLst>
                                    <p:cond delay="0"/>
                                  </p:stCondLst>
                                  <p:childTnLst>
                                    <p:set>
                                      <p:cBhvr>
                                        <p:cTn id="19" dur="1" fill="hold">
                                          <p:stCondLst>
                                            <p:cond delay="0"/>
                                          </p:stCondLst>
                                        </p:cTn>
                                        <p:tgtEl>
                                          <p:spTgt spid="1193993"/>
                                        </p:tgtEl>
                                        <p:attrNameLst>
                                          <p:attrName>style.visibility</p:attrName>
                                        </p:attrNameLst>
                                      </p:cBhvr>
                                      <p:to>
                                        <p:strVal val="visible"/>
                                      </p:to>
                                    </p:set>
                                    <p:anim calcmode="lin" valueType="num">
                                      <p:cBhvr additive="base">
                                        <p:cTn id="20" dur="500" fill="hold"/>
                                        <p:tgtEl>
                                          <p:spTgt spid="1193993"/>
                                        </p:tgtEl>
                                        <p:attrNameLst>
                                          <p:attrName>ppt_x</p:attrName>
                                        </p:attrNameLst>
                                      </p:cBhvr>
                                      <p:tavLst>
                                        <p:tav tm="0">
                                          <p:val>
                                            <p:strVal val="1+#ppt_w/2"/>
                                          </p:val>
                                        </p:tav>
                                        <p:tav tm="100000">
                                          <p:val>
                                            <p:strVal val="#ppt_x"/>
                                          </p:val>
                                        </p:tav>
                                      </p:tavLst>
                                    </p:anim>
                                    <p:anim calcmode="lin" valueType="num">
                                      <p:cBhvr additive="base">
                                        <p:cTn id="21" dur="500" fill="hold"/>
                                        <p:tgtEl>
                                          <p:spTgt spid="119399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5" fill="hold" grpId="0" nodeType="clickEffect">
                                  <p:stCondLst>
                                    <p:cond delay="0"/>
                                  </p:stCondLst>
                                  <p:childTnLst>
                                    <p:set>
                                      <p:cBhvr>
                                        <p:cTn id="25" dur="1" fill="hold">
                                          <p:stCondLst>
                                            <p:cond delay="0"/>
                                          </p:stCondLst>
                                        </p:cTn>
                                        <p:tgtEl>
                                          <p:spTgt spid="1193989"/>
                                        </p:tgtEl>
                                        <p:attrNameLst>
                                          <p:attrName>style.visibility</p:attrName>
                                        </p:attrNameLst>
                                      </p:cBhvr>
                                      <p:to>
                                        <p:strVal val="visible"/>
                                      </p:to>
                                    </p:set>
                                    <p:animEffect transition="in" filter="randombar(vertical)">
                                      <p:cBhvr>
                                        <p:cTn id="26" dur="1000"/>
                                        <p:tgtEl>
                                          <p:spTgt spid="1193989"/>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193988"/>
                                        </p:tgtEl>
                                        <p:attrNameLst>
                                          <p:attrName>style.visibility</p:attrName>
                                        </p:attrNameLst>
                                      </p:cBhvr>
                                      <p:to>
                                        <p:strVal val="visible"/>
                                      </p:to>
                                    </p:set>
                                    <p:anim calcmode="lin" valueType="num">
                                      <p:cBhvr>
                                        <p:cTn id="31" dur="500" fill="hold"/>
                                        <p:tgtEl>
                                          <p:spTgt spid="1193988"/>
                                        </p:tgtEl>
                                        <p:attrNameLst>
                                          <p:attrName>ppt_w</p:attrName>
                                        </p:attrNameLst>
                                      </p:cBhvr>
                                      <p:tavLst>
                                        <p:tav tm="0">
                                          <p:val>
                                            <p:fltVal val="0"/>
                                          </p:val>
                                        </p:tav>
                                        <p:tav tm="100000">
                                          <p:val>
                                            <p:strVal val="#ppt_w"/>
                                          </p:val>
                                        </p:tav>
                                      </p:tavLst>
                                    </p:anim>
                                    <p:anim calcmode="lin" valueType="num">
                                      <p:cBhvr>
                                        <p:cTn id="32" dur="500" fill="hold"/>
                                        <p:tgtEl>
                                          <p:spTgt spid="1193988"/>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94012"/>
                                        </p:tgtEl>
                                        <p:attrNameLst>
                                          <p:attrName>style.visibility</p:attrName>
                                        </p:attrNameLst>
                                      </p:cBhvr>
                                      <p:to>
                                        <p:strVal val="visible"/>
                                      </p:to>
                                    </p:set>
                                    <p:animEffect transition="in" filter="wipe(left)">
                                      <p:cBhvr>
                                        <p:cTn id="37" dur="2000"/>
                                        <p:tgtEl>
                                          <p:spTgt spid="1194012"/>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1193994"/>
                                        </p:tgtEl>
                                        <p:attrNameLst>
                                          <p:attrName>style.visibility</p:attrName>
                                        </p:attrNameLst>
                                      </p:cBhvr>
                                      <p:to>
                                        <p:strVal val="visible"/>
                                      </p:to>
                                    </p:set>
                                    <p:animEffect transition="in" filter="strips(downRight)">
                                      <p:cBhvr>
                                        <p:cTn id="42" dur="500"/>
                                        <p:tgtEl>
                                          <p:spTgt spid="119399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94006"/>
                                        </p:tgtEl>
                                        <p:attrNameLst>
                                          <p:attrName>style.visibility</p:attrName>
                                        </p:attrNameLst>
                                      </p:cBhvr>
                                      <p:to>
                                        <p:strVal val="visible"/>
                                      </p:to>
                                    </p:set>
                                    <p:animEffect transition="in" filter="wipe(left)">
                                      <p:cBhvr>
                                        <p:cTn id="47" dur="500"/>
                                        <p:tgtEl>
                                          <p:spTgt spid="1194006"/>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1193995"/>
                                        </p:tgtEl>
                                        <p:attrNameLst>
                                          <p:attrName>style.visibility</p:attrName>
                                        </p:attrNameLst>
                                      </p:cBhvr>
                                      <p:to>
                                        <p:strVal val="visible"/>
                                      </p:to>
                                    </p:set>
                                    <p:animEffect transition="in" filter="slide(fromLeft)">
                                      <p:cBhvr>
                                        <p:cTn id="52" dur="500"/>
                                        <p:tgtEl>
                                          <p:spTgt spid="1193995"/>
                                        </p:tgtEl>
                                      </p:cBhvr>
                                    </p:animEffect>
                                  </p:childTnLst>
                                </p:cTn>
                              </p:par>
                            </p:childTnLst>
                          </p:cTn>
                        </p:par>
                      </p:childTnLst>
                    </p:cTn>
                  </p:par>
                  <p:par>
                    <p:cTn id="53" fill="hold">
                      <p:stCondLst>
                        <p:cond delay="indefinite"/>
                      </p:stCondLst>
                      <p:childTnLst>
                        <p:par>
                          <p:cTn id="54" fill="hold">
                            <p:stCondLst>
                              <p:cond delay="0"/>
                            </p:stCondLst>
                            <p:childTnLst>
                              <p:par>
                                <p:cTn id="55" presetID="23" presetClass="entr" presetSubtype="32" fill="hold" nodeType="clickEffect">
                                  <p:stCondLst>
                                    <p:cond delay="0"/>
                                  </p:stCondLst>
                                  <p:childTnLst>
                                    <p:set>
                                      <p:cBhvr>
                                        <p:cTn id="56" dur="1" fill="hold">
                                          <p:stCondLst>
                                            <p:cond delay="0"/>
                                          </p:stCondLst>
                                        </p:cTn>
                                        <p:tgtEl>
                                          <p:spTgt spid="1193996"/>
                                        </p:tgtEl>
                                        <p:attrNameLst>
                                          <p:attrName>style.visibility</p:attrName>
                                        </p:attrNameLst>
                                      </p:cBhvr>
                                      <p:to>
                                        <p:strVal val="visible"/>
                                      </p:to>
                                    </p:set>
                                    <p:anim calcmode="lin" valueType="num">
                                      <p:cBhvr>
                                        <p:cTn id="57" dur="500" fill="hold"/>
                                        <p:tgtEl>
                                          <p:spTgt spid="1193996"/>
                                        </p:tgtEl>
                                        <p:attrNameLst>
                                          <p:attrName>ppt_w</p:attrName>
                                        </p:attrNameLst>
                                      </p:cBhvr>
                                      <p:tavLst>
                                        <p:tav tm="0">
                                          <p:val>
                                            <p:strVal val="4*#ppt_w"/>
                                          </p:val>
                                        </p:tav>
                                        <p:tav tm="100000">
                                          <p:val>
                                            <p:strVal val="#ppt_w"/>
                                          </p:val>
                                        </p:tav>
                                      </p:tavLst>
                                    </p:anim>
                                    <p:anim calcmode="lin" valueType="num">
                                      <p:cBhvr>
                                        <p:cTn id="58" dur="500" fill="hold"/>
                                        <p:tgtEl>
                                          <p:spTgt spid="1193996"/>
                                        </p:tgtEl>
                                        <p:attrNameLst>
                                          <p:attrName>ppt_h</p:attrName>
                                        </p:attrNameLst>
                                      </p:cBhvr>
                                      <p:tavLst>
                                        <p:tav tm="0">
                                          <p:val>
                                            <p:strVal val="4*#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1" presetClass="entr" presetSubtype="4" fill="hold" nodeType="clickEffect">
                                  <p:stCondLst>
                                    <p:cond delay="0"/>
                                  </p:stCondLst>
                                  <p:childTnLst>
                                    <p:set>
                                      <p:cBhvr>
                                        <p:cTn id="62" dur="1" fill="hold">
                                          <p:stCondLst>
                                            <p:cond delay="0"/>
                                          </p:stCondLst>
                                        </p:cTn>
                                        <p:tgtEl>
                                          <p:spTgt spid="1194008"/>
                                        </p:tgtEl>
                                        <p:attrNameLst>
                                          <p:attrName>style.visibility</p:attrName>
                                        </p:attrNameLst>
                                      </p:cBhvr>
                                      <p:to>
                                        <p:strVal val="visible"/>
                                      </p:to>
                                    </p:set>
                                    <p:animEffect transition="in" filter="wheel(4)">
                                      <p:cBhvr>
                                        <p:cTn id="63" dur="500"/>
                                        <p:tgtEl>
                                          <p:spTgt spid="1194008"/>
                                        </p:tgtEl>
                                      </p:cBhvr>
                                    </p:animEffect>
                                  </p:childTnLst>
                                </p:cTn>
                              </p:par>
                            </p:childTnLst>
                          </p:cTn>
                        </p:par>
                      </p:childTnLst>
                    </p:cTn>
                  </p:par>
                  <p:par>
                    <p:cTn id="64" fill="hold">
                      <p:stCondLst>
                        <p:cond delay="indefinite"/>
                      </p:stCondLst>
                      <p:childTnLst>
                        <p:par>
                          <p:cTn id="65" fill="hold">
                            <p:stCondLst>
                              <p:cond delay="0"/>
                            </p:stCondLst>
                            <p:childTnLst>
                              <p:par>
                                <p:cTn id="66" presetID="23" presetClass="entr" presetSubtype="16" fill="hold" nodeType="clickEffect">
                                  <p:stCondLst>
                                    <p:cond delay="0"/>
                                  </p:stCondLst>
                                  <p:childTnLst>
                                    <p:set>
                                      <p:cBhvr>
                                        <p:cTn id="67" dur="1" fill="hold">
                                          <p:stCondLst>
                                            <p:cond delay="0"/>
                                          </p:stCondLst>
                                        </p:cTn>
                                        <p:tgtEl>
                                          <p:spTgt spid="1194007"/>
                                        </p:tgtEl>
                                        <p:attrNameLst>
                                          <p:attrName>style.visibility</p:attrName>
                                        </p:attrNameLst>
                                      </p:cBhvr>
                                      <p:to>
                                        <p:strVal val="visible"/>
                                      </p:to>
                                    </p:set>
                                    <p:anim calcmode="lin" valueType="num">
                                      <p:cBhvr>
                                        <p:cTn id="68" dur="500" fill="hold"/>
                                        <p:tgtEl>
                                          <p:spTgt spid="1194007"/>
                                        </p:tgtEl>
                                        <p:attrNameLst>
                                          <p:attrName>ppt_w</p:attrName>
                                        </p:attrNameLst>
                                      </p:cBhvr>
                                      <p:tavLst>
                                        <p:tav tm="0">
                                          <p:val>
                                            <p:fltVal val="0"/>
                                          </p:val>
                                        </p:tav>
                                        <p:tav tm="100000">
                                          <p:val>
                                            <p:strVal val="#ppt_w"/>
                                          </p:val>
                                        </p:tav>
                                      </p:tavLst>
                                    </p:anim>
                                    <p:anim calcmode="lin" valueType="num">
                                      <p:cBhvr>
                                        <p:cTn id="69" dur="500" fill="hold"/>
                                        <p:tgtEl>
                                          <p:spTgt spid="1194007"/>
                                        </p:tgtEl>
                                        <p:attrNameLst>
                                          <p:attrName>ppt_h</p:attrName>
                                        </p:attrNameLst>
                                      </p:cBhvr>
                                      <p:tavLst>
                                        <p:tav tm="0">
                                          <p:val>
                                            <p:fltVal val="0"/>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194009"/>
                                        </p:tgtEl>
                                        <p:attrNameLst>
                                          <p:attrName>style.visibility</p:attrName>
                                        </p:attrNameLst>
                                      </p:cBhvr>
                                      <p:to>
                                        <p:strVal val="visible"/>
                                      </p:to>
                                    </p:set>
                                    <p:animEffect transition="in" filter="wipe(left)">
                                      <p:cBhvr>
                                        <p:cTn id="74" dur="500"/>
                                        <p:tgtEl>
                                          <p:spTgt spid="119400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1194010"/>
                                        </p:tgtEl>
                                        <p:attrNameLst>
                                          <p:attrName>style.visibility</p:attrName>
                                        </p:attrNameLst>
                                      </p:cBhvr>
                                      <p:to>
                                        <p:strVal val="visible"/>
                                      </p:to>
                                    </p:set>
                                    <p:animEffect transition="in" filter="wipe(up)">
                                      <p:cBhvr>
                                        <p:cTn id="79" dur="2000"/>
                                        <p:tgtEl>
                                          <p:spTgt spid="1194010"/>
                                        </p:tgtEl>
                                      </p:cBhvr>
                                    </p:animEffect>
                                  </p:childTnLst>
                                </p:cTn>
                              </p:par>
                            </p:childTnLst>
                          </p:cTn>
                        </p:par>
                        <p:par>
                          <p:cTn id="80" fill="hold">
                            <p:stCondLst>
                              <p:cond delay="2000"/>
                            </p:stCondLst>
                            <p:childTnLst>
                              <p:par>
                                <p:cTn id="81" presetID="22" presetClass="entr" presetSubtype="1" fill="hold" grpId="0" nodeType="afterEffect">
                                  <p:stCondLst>
                                    <p:cond delay="1000"/>
                                  </p:stCondLst>
                                  <p:childTnLst>
                                    <p:set>
                                      <p:cBhvr>
                                        <p:cTn id="82" dur="1" fill="hold">
                                          <p:stCondLst>
                                            <p:cond delay="0"/>
                                          </p:stCondLst>
                                        </p:cTn>
                                        <p:tgtEl>
                                          <p:spTgt spid="1194011"/>
                                        </p:tgtEl>
                                        <p:attrNameLst>
                                          <p:attrName>style.visibility</p:attrName>
                                        </p:attrNameLst>
                                      </p:cBhvr>
                                      <p:to>
                                        <p:strVal val="visible"/>
                                      </p:to>
                                    </p:set>
                                    <p:animEffect transition="in" filter="wipe(up)">
                                      <p:cBhvr>
                                        <p:cTn id="83" dur="2000"/>
                                        <p:tgtEl>
                                          <p:spTgt spid="1194011"/>
                                        </p:tgtEl>
                                      </p:cBhvr>
                                    </p:animEffect>
                                  </p:childTnLst>
                                </p:cTn>
                              </p:par>
                            </p:childTnLst>
                          </p:cTn>
                        </p:par>
                      </p:childTnLst>
                    </p:cTn>
                  </p:par>
                  <p:par>
                    <p:cTn id="84" fill="hold">
                      <p:stCondLst>
                        <p:cond delay="indefinite"/>
                      </p:stCondLst>
                      <p:childTnLst>
                        <p:par>
                          <p:cTn id="85" fill="hold">
                            <p:stCondLst>
                              <p:cond delay="0"/>
                            </p:stCondLst>
                            <p:childTnLst>
                              <p:par>
                                <p:cTn id="86" presetID="23" presetClass="entr" presetSubtype="16" fill="hold" grpId="0" nodeType="clickEffect">
                                  <p:stCondLst>
                                    <p:cond delay="0"/>
                                  </p:stCondLst>
                                  <p:childTnLst>
                                    <p:set>
                                      <p:cBhvr>
                                        <p:cTn id="87" dur="1" fill="hold">
                                          <p:stCondLst>
                                            <p:cond delay="0"/>
                                          </p:stCondLst>
                                        </p:cTn>
                                        <p:tgtEl>
                                          <p:spTgt spid="1194005"/>
                                        </p:tgtEl>
                                        <p:attrNameLst>
                                          <p:attrName>style.visibility</p:attrName>
                                        </p:attrNameLst>
                                      </p:cBhvr>
                                      <p:to>
                                        <p:strVal val="visible"/>
                                      </p:to>
                                    </p:set>
                                    <p:anim calcmode="lin" valueType="num">
                                      <p:cBhvr>
                                        <p:cTn id="88" dur="500" fill="hold"/>
                                        <p:tgtEl>
                                          <p:spTgt spid="1194005"/>
                                        </p:tgtEl>
                                        <p:attrNameLst>
                                          <p:attrName>ppt_w</p:attrName>
                                        </p:attrNameLst>
                                      </p:cBhvr>
                                      <p:tavLst>
                                        <p:tav tm="0">
                                          <p:val>
                                            <p:fltVal val="0"/>
                                          </p:val>
                                        </p:tav>
                                        <p:tav tm="100000">
                                          <p:val>
                                            <p:strVal val="#ppt_w"/>
                                          </p:val>
                                        </p:tav>
                                      </p:tavLst>
                                    </p:anim>
                                    <p:anim calcmode="lin" valueType="num">
                                      <p:cBhvr>
                                        <p:cTn id="89" dur="500" fill="hold"/>
                                        <p:tgtEl>
                                          <p:spTgt spid="119400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3988" grpId="0" autoUpdateAnimBg="0"/>
      <p:bldP spid="1193989" grpId="0" autoUpdateAnimBg="0"/>
      <p:bldP spid="1193990" grpId="0"/>
      <p:bldP spid="1193991" grpId="0"/>
      <p:bldP spid="1193993" grpId="0" autoUpdateAnimBg="0"/>
      <p:bldP spid="1193995" grpId="0" autoUpdateAnimBg="0"/>
      <p:bldP spid="1194005" grpId="0" autoUpdateAnimBg="0"/>
      <p:bldP spid="1194010" grpId="0"/>
      <p:bldP spid="1194011" grpId="0" animBg="1"/>
      <p:bldP spid="1194012"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2" name="Text Box 4"/>
          <p:cNvSpPr txBox="1">
            <a:spLocks noChangeArrowheads="1"/>
          </p:cNvSpPr>
          <p:nvPr/>
        </p:nvSpPr>
        <p:spPr bwMode="auto">
          <a:xfrm>
            <a:off x="1187450" y="2060575"/>
            <a:ext cx="6096000" cy="519113"/>
          </a:xfrm>
          <a:prstGeom prst="rect">
            <a:avLst/>
          </a:prstGeom>
          <a:noFill/>
          <a:ln w="9525">
            <a:noFill/>
            <a:miter lim="800000"/>
            <a:headEnd/>
            <a:tailEnd/>
          </a:ln>
          <a:effectLst/>
        </p:spPr>
        <p:txBody>
          <a:bodyPr>
            <a:spAutoFit/>
          </a:bodyPr>
          <a:lstStyle/>
          <a:p>
            <a:pPr>
              <a:spcBef>
                <a:spcPct val="50000"/>
              </a:spcBef>
            </a:pPr>
            <a:r>
              <a:rPr lang="zh-CN" altLang="en-US">
                <a:solidFill>
                  <a:srgbClr val="0000CC"/>
                </a:solidFill>
                <a:ea typeface="宋体" pitchFamily="2" charset="-122"/>
              </a:rPr>
              <a:t>这里用到变限的定积分的求导公式</a:t>
            </a:r>
            <a:endParaRPr lang="zh-CN" altLang="en-US" b="1">
              <a:solidFill>
                <a:srgbClr val="0000CC"/>
              </a:solidFill>
              <a:ea typeface="宋体" pitchFamily="2" charset="-122"/>
            </a:endParaRPr>
          </a:p>
        </p:txBody>
      </p:sp>
      <p:graphicFrame>
        <p:nvGraphicFramePr>
          <p:cNvPr id="1230853" name="Object 5"/>
          <p:cNvGraphicFramePr>
            <a:graphicFrameLocks noChangeAspect="1"/>
          </p:cNvGraphicFramePr>
          <p:nvPr/>
        </p:nvGraphicFramePr>
        <p:xfrm>
          <a:off x="1339850" y="2746375"/>
          <a:ext cx="7119938" cy="1511300"/>
        </p:xfrm>
        <a:graphic>
          <a:graphicData uri="http://schemas.openxmlformats.org/presentationml/2006/ole">
            <p:oleObj spid="_x0000_s1230853" name="公式" r:id="rId4" imgW="2743200" imgH="583920" progId="Equation.3">
              <p:embed/>
            </p:oleObj>
          </a:graphicData>
        </a:graphic>
      </p:graphicFrame>
      <p:sp>
        <p:nvSpPr>
          <p:cNvPr id="1230854" name="Rectangle 6"/>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0852"/>
                                        </p:tgtEl>
                                        <p:attrNameLst>
                                          <p:attrName>style.visibility</p:attrName>
                                        </p:attrNameLst>
                                      </p:cBhvr>
                                      <p:to>
                                        <p:strVal val="visible"/>
                                      </p:to>
                                    </p:set>
                                    <p:animEffect transition="in" filter="wipe(left)">
                                      <p:cBhvr>
                                        <p:cTn id="7" dur="500"/>
                                        <p:tgtEl>
                                          <p:spTgt spid="123085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30853"/>
                                        </p:tgtEl>
                                        <p:attrNameLst>
                                          <p:attrName>style.visibility</p:attrName>
                                        </p:attrNameLst>
                                      </p:cBhvr>
                                      <p:to>
                                        <p:strVal val="visible"/>
                                      </p:to>
                                    </p:set>
                                    <p:animEffect transition="in" filter="wipe(left)">
                                      <p:cBhvr>
                                        <p:cTn id="11" dur="500"/>
                                        <p:tgtEl>
                                          <p:spTgt spid="1230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852" grpId="0"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6" name="Text Box 4"/>
          <p:cNvSpPr txBox="1">
            <a:spLocks noChangeArrowheads="1"/>
          </p:cNvSpPr>
          <p:nvPr/>
        </p:nvSpPr>
        <p:spPr bwMode="auto">
          <a:xfrm>
            <a:off x="1116013" y="1793875"/>
            <a:ext cx="3616325" cy="519113"/>
          </a:xfrm>
          <a:prstGeom prst="rect">
            <a:avLst/>
          </a:prstGeom>
          <a:noFill/>
          <a:ln w="9525">
            <a:noFill/>
            <a:miter lim="800000"/>
            <a:headEnd/>
            <a:tailEnd/>
          </a:ln>
          <a:effectLst/>
        </p:spPr>
        <p:txBody>
          <a:bodyPr wrap="none">
            <a:spAutoFit/>
          </a:bodyPr>
          <a:lstStyle/>
          <a:p>
            <a:r>
              <a:rPr kumimoji="0" lang="zh-CN" altLang="en-US" b="1">
                <a:solidFill>
                  <a:srgbClr val="000000"/>
                </a:solidFill>
                <a:ea typeface="宋体" pitchFamily="2" charset="-122"/>
              </a:rPr>
              <a:t>注意到 </a:t>
            </a:r>
            <a:r>
              <a:rPr kumimoji="0" lang="zh-CN" altLang="en-US">
                <a:solidFill>
                  <a:srgbClr val="000000"/>
                </a:solidFill>
                <a:ea typeface="宋体" pitchFamily="2" charset="-122"/>
              </a:rPr>
              <a:t>0</a:t>
            </a:r>
            <a:r>
              <a:rPr kumimoji="0" lang="zh-CN" altLang="en-US" baseline="-25000">
                <a:solidFill>
                  <a:srgbClr val="000000"/>
                </a:solidFill>
                <a:ea typeface="宋体" pitchFamily="2" charset="-122"/>
              </a:rPr>
              <a:t> </a:t>
            </a:r>
            <a:r>
              <a:rPr kumimoji="0" lang="zh-CN" altLang="en-US">
                <a:solidFill>
                  <a:srgbClr val="000000"/>
                </a:solidFill>
                <a:ea typeface="宋体" pitchFamily="2" charset="-122"/>
              </a:rPr>
              <a:t>&lt;</a:t>
            </a:r>
            <a:r>
              <a:rPr kumimoji="0" lang="zh-CN" altLang="en-US" i="1">
                <a:solidFill>
                  <a:srgbClr val="000000"/>
                </a:solidFill>
                <a:ea typeface="宋体" pitchFamily="2" charset="-122"/>
              </a:rPr>
              <a:t> </a:t>
            </a:r>
            <a:r>
              <a:rPr kumimoji="0" lang="en-US" altLang="zh-CN" i="1">
                <a:solidFill>
                  <a:srgbClr val="000000"/>
                </a:solidFill>
                <a:ea typeface="宋体" pitchFamily="2" charset="-122"/>
              </a:rPr>
              <a:t>x</a:t>
            </a:r>
            <a:r>
              <a:rPr kumimoji="0" lang="en-US" altLang="zh-CN">
                <a:solidFill>
                  <a:srgbClr val="000000"/>
                </a:solidFill>
                <a:ea typeface="宋体" pitchFamily="2" charset="-122"/>
              </a:rPr>
              <a:t> &lt; 4</a:t>
            </a:r>
            <a:r>
              <a:rPr kumimoji="0" lang="en-US" altLang="zh-CN" b="1">
                <a:solidFill>
                  <a:srgbClr val="000000"/>
                </a:solidFill>
                <a:ea typeface="宋体" pitchFamily="2" charset="-122"/>
              </a:rPr>
              <a:t> </a:t>
            </a:r>
            <a:r>
              <a:rPr kumimoji="0" lang="zh-CN" altLang="zh-CN" b="1">
                <a:solidFill>
                  <a:srgbClr val="000000"/>
                </a:solidFill>
                <a:ea typeface="宋体" pitchFamily="2" charset="-122"/>
              </a:rPr>
              <a:t>时，</a:t>
            </a:r>
            <a:r>
              <a:rPr kumimoji="0" lang="zh-CN" altLang="en-US" sz="2400" b="1">
                <a:solidFill>
                  <a:srgbClr val="000000"/>
                </a:solidFill>
                <a:ea typeface="宋体" pitchFamily="2" charset="-122"/>
              </a:rPr>
              <a:t>  </a:t>
            </a:r>
            <a:r>
              <a:rPr kumimoji="0" lang="zh-CN" altLang="zh-CN" sz="2400" b="1">
                <a:solidFill>
                  <a:srgbClr val="000000"/>
                </a:solidFill>
                <a:ea typeface="宋体" pitchFamily="2" charset="-122"/>
              </a:rPr>
              <a:t> </a:t>
            </a:r>
            <a:endParaRPr kumimoji="0" lang="zh-CN" altLang="en-US" sz="2400" b="1">
              <a:solidFill>
                <a:srgbClr val="000000"/>
              </a:solidFill>
              <a:ea typeface="宋体" pitchFamily="2" charset="-122"/>
            </a:endParaRPr>
          </a:p>
        </p:txBody>
      </p:sp>
      <p:graphicFrame>
        <p:nvGraphicFramePr>
          <p:cNvPr id="1196037" name="Object 5"/>
          <p:cNvGraphicFramePr>
            <a:graphicFrameLocks noChangeAspect="1"/>
          </p:cNvGraphicFramePr>
          <p:nvPr/>
        </p:nvGraphicFramePr>
        <p:xfrm>
          <a:off x="4284663" y="1700213"/>
          <a:ext cx="1655762" cy="574675"/>
        </p:xfrm>
        <a:graphic>
          <a:graphicData uri="http://schemas.openxmlformats.org/presentationml/2006/ole">
            <p:oleObj spid="_x0000_s1196037" name="Equation" r:id="rId4" imgW="596880" imgH="203040" progId="Equation.3">
              <p:embed/>
            </p:oleObj>
          </a:graphicData>
        </a:graphic>
      </p:graphicFrame>
      <p:sp>
        <p:nvSpPr>
          <p:cNvPr id="1196038" name="Text Box 6"/>
          <p:cNvSpPr txBox="1">
            <a:spLocks noChangeArrowheads="1"/>
          </p:cNvSpPr>
          <p:nvPr/>
        </p:nvSpPr>
        <p:spPr bwMode="auto">
          <a:xfrm>
            <a:off x="1476375" y="2565400"/>
            <a:ext cx="3276600" cy="519113"/>
          </a:xfrm>
          <a:prstGeom prst="rect">
            <a:avLst/>
          </a:prstGeom>
          <a:noFill/>
          <a:ln w="9525">
            <a:noFill/>
            <a:miter lim="800000"/>
            <a:headEnd/>
            <a:tailEnd/>
          </a:ln>
          <a:effectLst/>
        </p:spPr>
        <p:txBody>
          <a:bodyPr>
            <a:spAutoFit/>
          </a:bodyPr>
          <a:lstStyle/>
          <a:p>
            <a:r>
              <a:rPr kumimoji="0" lang="zh-CN" altLang="en-US" b="1">
                <a:solidFill>
                  <a:srgbClr val="000000"/>
                </a:solidFill>
                <a:ea typeface="宋体" pitchFamily="2" charset="-122"/>
              </a:rPr>
              <a:t>即 </a:t>
            </a:r>
            <a:r>
              <a:rPr kumimoji="0" lang="en-US" altLang="zh-CN">
                <a:solidFill>
                  <a:srgbClr val="000000"/>
                </a:solidFill>
                <a:ea typeface="宋体" pitchFamily="2" charset="-122"/>
              </a:rPr>
              <a:t>0</a:t>
            </a:r>
            <a:r>
              <a:rPr kumimoji="0" lang="en-US" altLang="zh-CN" baseline="-25000">
                <a:solidFill>
                  <a:srgbClr val="000000"/>
                </a:solidFill>
                <a:ea typeface="宋体" pitchFamily="2" charset="-122"/>
              </a:rPr>
              <a:t> </a:t>
            </a:r>
            <a:r>
              <a:rPr kumimoji="0" lang="en-US" altLang="zh-CN">
                <a:solidFill>
                  <a:srgbClr val="000000"/>
                </a:solidFill>
                <a:ea typeface="宋体" pitchFamily="2" charset="-122"/>
              </a:rPr>
              <a:t>&lt;</a:t>
            </a:r>
            <a:r>
              <a:rPr kumimoji="0" lang="en-US" altLang="zh-CN" baseline="-25000">
                <a:solidFill>
                  <a:srgbClr val="000000"/>
                </a:solidFill>
                <a:ea typeface="宋体" pitchFamily="2" charset="-122"/>
              </a:rPr>
              <a:t> </a:t>
            </a:r>
            <a:r>
              <a:rPr kumimoji="0" lang="en-US" altLang="zh-CN" i="1">
                <a:solidFill>
                  <a:srgbClr val="000000"/>
                </a:solidFill>
                <a:ea typeface="宋体" pitchFamily="2" charset="-122"/>
              </a:rPr>
              <a:t>y</a:t>
            </a:r>
            <a:r>
              <a:rPr kumimoji="0" lang="en-US" altLang="zh-CN" i="1" baseline="-25000">
                <a:solidFill>
                  <a:srgbClr val="000000"/>
                </a:solidFill>
                <a:ea typeface="宋体" pitchFamily="2" charset="-122"/>
              </a:rPr>
              <a:t> </a:t>
            </a:r>
            <a:r>
              <a:rPr kumimoji="0" lang="en-US" altLang="zh-CN">
                <a:solidFill>
                  <a:srgbClr val="000000"/>
                </a:solidFill>
                <a:ea typeface="宋体" pitchFamily="2" charset="-122"/>
              </a:rPr>
              <a:t>&lt;</a:t>
            </a:r>
            <a:r>
              <a:rPr kumimoji="0" lang="en-US" altLang="zh-CN" baseline="-25000">
                <a:solidFill>
                  <a:srgbClr val="000000"/>
                </a:solidFill>
                <a:ea typeface="宋体" pitchFamily="2" charset="-122"/>
              </a:rPr>
              <a:t> </a:t>
            </a:r>
            <a:r>
              <a:rPr kumimoji="0" lang="en-US" altLang="zh-CN">
                <a:solidFill>
                  <a:srgbClr val="000000"/>
                </a:solidFill>
                <a:ea typeface="宋体" pitchFamily="2" charset="-122"/>
              </a:rPr>
              <a:t>8</a:t>
            </a:r>
            <a:r>
              <a:rPr kumimoji="0" lang="en-US" altLang="zh-CN" b="1">
                <a:solidFill>
                  <a:srgbClr val="000000"/>
                </a:solidFill>
                <a:ea typeface="宋体" pitchFamily="2" charset="-122"/>
              </a:rPr>
              <a:t> </a:t>
            </a:r>
            <a:r>
              <a:rPr kumimoji="0" lang="zh-CN" altLang="zh-CN" b="1">
                <a:solidFill>
                  <a:srgbClr val="000000"/>
                </a:solidFill>
                <a:ea typeface="宋体" pitchFamily="2" charset="-122"/>
              </a:rPr>
              <a:t>时， </a:t>
            </a:r>
            <a:endParaRPr kumimoji="0" lang="zh-CN" altLang="en-US" b="1">
              <a:solidFill>
                <a:srgbClr val="000000"/>
              </a:solidFill>
              <a:ea typeface="宋体" pitchFamily="2" charset="-122"/>
            </a:endParaRPr>
          </a:p>
        </p:txBody>
      </p:sp>
      <p:graphicFrame>
        <p:nvGraphicFramePr>
          <p:cNvPr id="1196039" name="Object 7"/>
          <p:cNvGraphicFramePr>
            <a:graphicFrameLocks noChangeAspect="1"/>
          </p:cNvGraphicFramePr>
          <p:nvPr/>
        </p:nvGraphicFramePr>
        <p:xfrm>
          <a:off x="3924300" y="2276475"/>
          <a:ext cx="2087563" cy="1054100"/>
        </p:xfrm>
        <a:graphic>
          <a:graphicData uri="http://schemas.openxmlformats.org/presentationml/2006/ole">
            <p:oleObj spid="_x0000_s1196039" name="Equation" r:id="rId5" imgW="838080" imgH="393480" progId="Equation.3">
              <p:embed/>
            </p:oleObj>
          </a:graphicData>
        </a:graphic>
      </p:graphicFrame>
      <p:sp>
        <p:nvSpPr>
          <p:cNvPr id="1196040" name="Text Box 8"/>
          <p:cNvSpPr txBox="1">
            <a:spLocks noChangeArrowheads="1"/>
          </p:cNvSpPr>
          <p:nvPr/>
        </p:nvSpPr>
        <p:spPr bwMode="auto">
          <a:xfrm>
            <a:off x="1116013" y="3357563"/>
            <a:ext cx="1076325" cy="519112"/>
          </a:xfrm>
          <a:prstGeom prst="rect">
            <a:avLst/>
          </a:prstGeom>
          <a:noFill/>
          <a:ln w="9525">
            <a:noFill/>
            <a:miter lim="800000"/>
            <a:headEnd/>
            <a:tailEnd/>
          </a:ln>
          <a:effectLst/>
        </p:spPr>
        <p:txBody>
          <a:bodyPr wrap="none">
            <a:spAutoFit/>
          </a:bodyPr>
          <a:lstStyle/>
          <a:p>
            <a:r>
              <a:rPr kumimoji="0" lang="zh-CN" altLang="en-US" b="1">
                <a:solidFill>
                  <a:srgbClr val="000000"/>
                </a:solidFill>
                <a:ea typeface="宋体" pitchFamily="2" charset="-122"/>
              </a:rPr>
              <a:t>此时  </a:t>
            </a:r>
          </a:p>
        </p:txBody>
      </p:sp>
      <p:graphicFrame>
        <p:nvGraphicFramePr>
          <p:cNvPr id="1196041" name="Object 9"/>
          <p:cNvGraphicFramePr>
            <a:graphicFrameLocks noChangeAspect="1"/>
          </p:cNvGraphicFramePr>
          <p:nvPr/>
        </p:nvGraphicFramePr>
        <p:xfrm>
          <a:off x="2051050" y="3284538"/>
          <a:ext cx="3414713" cy="1141412"/>
        </p:xfrm>
        <a:graphic>
          <a:graphicData uri="http://schemas.openxmlformats.org/presentationml/2006/ole">
            <p:oleObj spid="_x0000_s1196041" name="Equation" r:id="rId6" imgW="1091880" imgH="393480" progId="Equation.3">
              <p:embed/>
            </p:oleObj>
          </a:graphicData>
        </a:graphic>
      </p:graphicFrame>
      <p:graphicFrame>
        <p:nvGraphicFramePr>
          <p:cNvPr id="1196042" name="Object 10"/>
          <p:cNvGraphicFramePr>
            <a:graphicFrameLocks noChangeAspect="1"/>
          </p:cNvGraphicFramePr>
          <p:nvPr/>
        </p:nvGraphicFramePr>
        <p:xfrm>
          <a:off x="1908175" y="4581525"/>
          <a:ext cx="4557713" cy="1538288"/>
        </p:xfrm>
        <a:graphic>
          <a:graphicData uri="http://schemas.openxmlformats.org/presentationml/2006/ole">
            <p:oleObj spid="_x0000_s1196042" name="Equation" r:id="rId7" imgW="1765080" imgH="622080" progId="Equation.3">
              <p:embed/>
            </p:oleObj>
          </a:graphicData>
        </a:graphic>
      </p:graphicFrame>
      <p:sp>
        <p:nvSpPr>
          <p:cNvPr id="1196043" name="Rectangle 11"/>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96036"/>
                                        </p:tgtEl>
                                        <p:attrNameLst>
                                          <p:attrName>style.visibility</p:attrName>
                                        </p:attrNameLst>
                                      </p:cBhvr>
                                      <p:to>
                                        <p:strVal val="visible"/>
                                      </p:to>
                                    </p:set>
                                    <p:anim calcmode="lin" valueType="num">
                                      <p:cBhvr>
                                        <p:cTn id="7" dur="500" fill="hold"/>
                                        <p:tgtEl>
                                          <p:spTgt spid="1196036"/>
                                        </p:tgtEl>
                                        <p:attrNameLst>
                                          <p:attrName>ppt_w</p:attrName>
                                        </p:attrNameLst>
                                      </p:cBhvr>
                                      <p:tavLst>
                                        <p:tav tm="0">
                                          <p:val>
                                            <p:fltVal val="0"/>
                                          </p:val>
                                        </p:tav>
                                        <p:tav tm="100000">
                                          <p:val>
                                            <p:strVal val="#ppt_w"/>
                                          </p:val>
                                        </p:tav>
                                      </p:tavLst>
                                    </p:anim>
                                    <p:anim calcmode="lin" valueType="num">
                                      <p:cBhvr>
                                        <p:cTn id="8" dur="500" fill="hold"/>
                                        <p:tgtEl>
                                          <p:spTgt spid="1196036"/>
                                        </p:tgtEl>
                                        <p:attrNameLst>
                                          <p:attrName>ppt_h</p:attrName>
                                        </p:attrNameLst>
                                      </p:cBhvr>
                                      <p:tavLst>
                                        <p:tav tm="0">
                                          <p:val>
                                            <p:fltVal val="0"/>
                                          </p:val>
                                        </p:tav>
                                        <p:tav tm="100000">
                                          <p:val>
                                            <p:strVal val="#ppt_h"/>
                                          </p:val>
                                        </p:tav>
                                      </p:tavLst>
                                    </p:anim>
                                    <p:animEffect transition="in" filter="fade">
                                      <p:cBhvr>
                                        <p:cTn id="9" dur="500"/>
                                        <p:tgtEl>
                                          <p:spTgt spid="1196036"/>
                                        </p:tgtEl>
                                      </p:cBhvr>
                                    </p:animEffect>
                                  </p:childTnLst>
                                </p:cTn>
                              </p:par>
                            </p:childTnLst>
                          </p:cTn>
                        </p:par>
                        <p:par>
                          <p:cTn id="10" fill="hold">
                            <p:stCondLst>
                              <p:cond delay="500"/>
                            </p:stCondLst>
                            <p:childTnLst>
                              <p:par>
                                <p:cTn id="11" presetID="2" presetClass="entr" presetSubtype="3" fill="hold" nodeType="afterEffect">
                                  <p:stCondLst>
                                    <p:cond delay="0"/>
                                  </p:stCondLst>
                                  <p:childTnLst>
                                    <p:set>
                                      <p:cBhvr>
                                        <p:cTn id="12" dur="1" fill="hold">
                                          <p:stCondLst>
                                            <p:cond delay="0"/>
                                          </p:stCondLst>
                                        </p:cTn>
                                        <p:tgtEl>
                                          <p:spTgt spid="1196037"/>
                                        </p:tgtEl>
                                        <p:attrNameLst>
                                          <p:attrName>style.visibility</p:attrName>
                                        </p:attrNameLst>
                                      </p:cBhvr>
                                      <p:to>
                                        <p:strVal val="visible"/>
                                      </p:to>
                                    </p:set>
                                    <p:anim calcmode="lin" valueType="num">
                                      <p:cBhvr additive="base">
                                        <p:cTn id="13" dur="500" fill="hold"/>
                                        <p:tgtEl>
                                          <p:spTgt spid="1196037"/>
                                        </p:tgtEl>
                                        <p:attrNameLst>
                                          <p:attrName>ppt_x</p:attrName>
                                        </p:attrNameLst>
                                      </p:cBhvr>
                                      <p:tavLst>
                                        <p:tav tm="0">
                                          <p:val>
                                            <p:strVal val="1+#ppt_w/2"/>
                                          </p:val>
                                        </p:tav>
                                        <p:tav tm="100000">
                                          <p:val>
                                            <p:strVal val="#ppt_x"/>
                                          </p:val>
                                        </p:tav>
                                      </p:tavLst>
                                    </p:anim>
                                    <p:anim calcmode="lin" valueType="num">
                                      <p:cBhvr additive="base">
                                        <p:cTn id="14" dur="500" fill="hold"/>
                                        <p:tgtEl>
                                          <p:spTgt spid="119603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grpId="0" nodeType="clickEffect">
                                  <p:stCondLst>
                                    <p:cond delay="0"/>
                                  </p:stCondLst>
                                  <p:childTnLst>
                                    <p:set>
                                      <p:cBhvr>
                                        <p:cTn id="18" dur="1" fill="hold">
                                          <p:stCondLst>
                                            <p:cond delay="0"/>
                                          </p:stCondLst>
                                        </p:cTn>
                                        <p:tgtEl>
                                          <p:spTgt spid="1196038"/>
                                        </p:tgtEl>
                                        <p:attrNameLst>
                                          <p:attrName>style.visibility</p:attrName>
                                        </p:attrNameLst>
                                      </p:cBhvr>
                                      <p:to>
                                        <p:strVal val="visible"/>
                                      </p:to>
                                    </p:set>
                                    <p:animEffect transition="in" filter="slide(fromRight)">
                                      <p:cBhvr>
                                        <p:cTn id="19" dur="500"/>
                                        <p:tgtEl>
                                          <p:spTgt spid="1196038"/>
                                        </p:tgtEl>
                                      </p:cBhvr>
                                    </p:animEffect>
                                  </p:childTnLst>
                                </p:cTn>
                              </p:par>
                            </p:childTnLst>
                          </p:cTn>
                        </p:par>
                        <p:par>
                          <p:cTn id="20" fill="hold">
                            <p:stCondLst>
                              <p:cond delay="500"/>
                            </p:stCondLst>
                            <p:childTnLst>
                              <p:par>
                                <p:cTn id="21" presetID="12" presetClass="entr" presetSubtype="2" fill="hold" nodeType="afterEffect">
                                  <p:stCondLst>
                                    <p:cond delay="0"/>
                                  </p:stCondLst>
                                  <p:childTnLst>
                                    <p:set>
                                      <p:cBhvr>
                                        <p:cTn id="22" dur="1" fill="hold">
                                          <p:stCondLst>
                                            <p:cond delay="0"/>
                                          </p:stCondLst>
                                        </p:cTn>
                                        <p:tgtEl>
                                          <p:spTgt spid="1196039"/>
                                        </p:tgtEl>
                                        <p:attrNameLst>
                                          <p:attrName>style.visibility</p:attrName>
                                        </p:attrNameLst>
                                      </p:cBhvr>
                                      <p:to>
                                        <p:strVal val="visible"/>
                                      </p:to>
                                    </p:set>
                                    <p:animEffect transition="in" filter="slide(fromRight)">
                                      <p:cBhvr>
                                        <p:cTn id="23" dur="500"/>
                                        <p:tgtEl>
                                          <p:spTgt spid="119603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2" fill="hold" grpId="0" nodeType="clickEffect">
                                  <p:stCondLst>
                                    <p:cond delay="0"/>
                                  </p:stCondLst>
                                  <p:childTnLst>
                                    <p:set>
                                      <p:cBhvr>
                                        <p:cTn id="27" dur="1" fill="hold">
                                          <p:stCondLst>
                                            <p:cond delay="0"/>
                                          </p:stCondLst>
                                        </p:cTn>
                                        <p:tgtEl>
                                          <p:spTgt spid="1196040"/>
                                        </p:tgtEl>
                                        <p:attrNameLst>
                                          <p:attrName>style.visibility</p:attrName>
                                        </p:attrNameLst>
                                      </p:cBhvr>
                                      <p:to>
                                        <p:strVal val="visible"/>
                                      </p:to>
                                    </p:set>
                                    <p:anim calcmode="lin" valueType="num">
                                      <p:cBhvr additive="base">
                                        <p:cTn id="28" dur="500" fill="hold"/>
                                        <p:tgtEl>
                                          <p:spTgt spid="1196040"/>
                                        </p:tgtEl>
                                        <p:attrNameLst>
                                          <p:attrName>ppt_x</p:attrName>
                                        </p:attrNameLst>
                                      </p:cBhvr>
                                      <p:tavLst>
                                        <p:tav tm="0">
                                          <p:val>
                                            <p:strVal val="0-#ppt_w/2"/>
                                          </p:val>
                                        </p:tav>
                                        <p:tav tm="100000">
                                          <p:val>
                                            <p:strVal val="#ppt_x"/>
                                          </p:val>
                                        </p:tav>
                                      </p:tavLst>
                                    </p:anim>
                                    <p:anim calcmode="lin" valueType="num">
                                      <p:cBhvr additive="base">
                                        <p:cTn id="29" dur="500" fill="hold"/>
                                        <p:tgtEl>
                                          <p:spTgt spid="1196040"/>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16" presetClass="entr" presetSubtype="21" fill="hold" nodeType="afterEffect">
                                  <p:stCondLst>
                                    <p:cond delay="0"/>
                                  </p:stCondLst>
                                  <p:childTnLst>
                                    <p:set>
                                      <p:cBhvr>
                                        <p:cTn id="32" dur="1" fill="hold">
                                          <p:stCondLst>
                                            <p:cond delay="0"/>
                                          </p:stCondLst>
                                        </p:cTn>
                                        <p:tgtEl>
                                          <p:spTgt spid="1196041"/>
                                        </p:tgtEl>
                                        <p:attrNameLst>
                                          <p:attrName>style.visibility</p:attrName>
                                        </p:attrNameLst>
                                      </p:cBhvr>
                                      <p:to>
                                        <p:strVal val="visible"/>
                                      </p:to>
                                    </p:set>
                                    <p:animEffect transition="in" filter="barn(inVertical)">
                                      <p:cBhvr>
                                        <p:cTn id="33" dur="500"/>
                                        <p:tgtEl>
                                          <p:spTgt spid="119604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196042"/>
                                        </p:tgtEl>
                                        <p:attrNameLst>
                                          <p:attrName>style.visibility</p:attrName>
                                        </p:attrNameLst>
                                      </p:cBhvr>
                                      <p:to>
                                        <p:strVal val="visible"/>
                                      </p:to>
                                    </p:set>
                                    <p:animEffect transition="in" filter="dissolve">
                                      <p:cBhvr>
                                        <p:cTn id="38" dur="1000"/>
                                        <p:tgtEl>
                                          <p:spTgt spid="1196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6036" grpId="0"/>
      <p:bldP spid="1196038" grpId="0"/>
      <p:bldP spid="1196040"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4" name="Text Box 4"/>
          <p:cNvSpPr txBox="1">
            <a:spLocks noChangeArrowheads="1"/>
          </p:cNvSpPr>
          <p:nvPr/>
        </p:nvSpPr>
        <p:spPr bwMode="auto">
          <a:xfrm>
            <a:off x="1790700" y="1589088"/>
            <a:ext cx="3370263" cy="493712"/>
          </a:xfrm>
          <a:prstGeom prst="rect">
            <a:avLst/>
          </a:prstGeom>
          <a:noFill/>
          <a:ln w="9525">
            <a:noFill/>
            <a:miter lim="800000"/>
            <a:headEnd/>
            <a:tailEnd/>
          </a:ln>
          <a:effectLst/>
        </p:spPr>
        <p:txBody>
          <a:bodyPr tIns="154800">
            <a:spAutoFit/>
          </a:bodyPr>
          <a:lstStyle/>
          <a:p>
            <a:pPr>
              <a:lnSpc>
                <a:spcPct val="80000"/>
              </a:lnSpc>
            </a:pPr>
            <a:r>
              <a:rPr lang="zh-CN" altLang="en-US" sz="2400" b="1">
                <a:solidFill>
                  <a:srgbClr val="000000"/>
                </a:solidFill>
                <a:ea typeface="宋体" pitchFamily="2" charset="-122"/>
              </a:rPr>
              <a:t>设</a:t>
            </a:r>
            <a:r>
              <a:rPr lang="zh-CN" altLang="en-US" sz="2400" b="1" i="1">
                <a:solidFill>
                  <a:srgbClr val="000000"/>
                </a:solidFill>
                <a:ea typeface="宋体" pitchFamily="2" charset="-122"/>
              </a:rPr>
              <a:t> </a:t>
            </a:r>
            <a:r>
              <a:rPr lang="en-US" altLang="zh-CN" sz="2400" b="1" i="1">
                <a:solidFill>
                  <a:srgbClr val="000000"/>
                </a:solidFill>
                <a:ea typeface="宋体" pitchFamily="2" charset="-122"/>
              </a:rPr>
              <a:t>X </a:t>
            </a:r>
            <a:r>
              <a:rPr lang="zh-CN" altLang="zh-CN" sz="2400" b="1">
                <a:solidFill>
                  <a:srgbClr val="000000"/>
                </a:solidFill>
                <a:ea typeface="宋体" pitchFamily="2" charset="-122"/>
              </a:rPr>
              <a:t>具有概率密度         </a:t>
            </a:r>
            <a:endParaRPr lang="zh-CN" altLang="en-US" sz="2400" b="1">
              <a:solidFill>
                <a:srgbClr val="000000"/>
              </a:solidFill>
              <a:ea typeface="宋体" pitchFamily="2" charset="-122"/>
            </a:endParaRPr>
          </a:p>
        </p:txBody>
      </p:sp>
      <p:graphicFrame>
        <p:nvGraphicFramePr>
          <p:cNvPr id="1198085" name="Object 5"/>
          <p:cNvGraphicFramePr>
            <a:graphicFrameLocks noChangeAspect="1"/>
          </p:cNvGraphicFramePr>
          <p:nvPr/>
        </p:nvGraphicFramePr>
        <p:xfrm>
          <a:off x="4441825" y="1722438"/>
          <a:ext cx="863600" cy="385762"/>
        </p:xfrm>
        <a:graphic>
          <a:graphicData uri="http://schemas.openxmlformats.org/presentationml/2006/ole">
            <p:oleObj spid="_x0000_s1198085" name="公式" r:id="rId4" imgW="495000" imgH="215640" progId="Equation.3">
              <p:embed/>
            </p:oleObj>
          </a:graphicData>
        </a:graphic>
      </p:graphicFrame>
      <p:graphicFrame>
        <p:nvGraphicFramePr>
          <p:cNvPr id="1198086" name="Object 6"/>
          <p:cNvGraphicFramePr>
            <a:graphicFrameLocks noChangeAspect="1"/>
          </p:cNvGraphicFramePr>
          <p:nvPr/>
        </p:nvGraphicFramePr>
        <p:xfrm>
          <a:off x="3505200" y="3422650"/>
          <a:ext cx="2736850" cy="515938"/>
        </p:xfrm>
        <a:graphic>
          <a:graphicData uri="http://schemas.openxmlformats.org/presentationml/2006/ole">
            <p:oleObj spid="_x0000_s1198086" name="公式" r:id="rId5" imgW="1333440" imgH="253800" progId="Equation.3">
              <p:embed/>
            </p:oleObj>
          </a:graphicData>
        </a:graphic>
      </p:graphicFrame>
      <p:sp>
        <p:nvSpPr>
          <p:cNvPr id="1198087" name="Text Box 7"/>
          <p:cNvSpPr txBox="1">
            <a:spLocks noChangeArrowheads="1"/>
          </p:cNvSpPr>
          <p:nvPr/>
        </p:nvSpPr>
        <p:spPr bwMode="auto">
          <a:xfrm>
            <a:off x="746125" y="3810000"/>
            <a:ext cx="1676400" cy="457200"/>
          </a:xfrm>
          <a:prstGeom prst="rect">
            <a:avLst/>
          </a:prstGeom>
          <a:noFill/>
          <a:ln w="9525">
            <a:noFill/>
            <a:miter lim="800000"/>
            <a:headEnd/>
            <a:tailEnd/>
          </a:ln>
          <a:effectLst/>
        </p:spPr>
        <p:txBody>
          <a:bodyPr>
            <a:spAutoFit/>
          </a:bodyPr>
          <a:lstStyle/>
          <a:p>
            <a:r>
              <a:rPr lang="zh-CN" altLang="en-US" sz="2400" b="1">
                <a:solidFill>
                  <a:srgbClr val="000000"/>
                </a:solidFill>
                <a:ea typeface="宋体" pitchFamily="2" charset="-122"/>
              </a:rPr>
              <a:t>求导可得</a:t>
            </a:r>
          </a:p>
        </p:txBody>
      </p:sp>
      <p:graphicFrame>
        <p:nvGraphicFramePr>
          <p:cNvPr id="1198088" name="Object 8"/>
          <p:cNvGraphicFramePr>
            <a:graphicFrameLocks noChangeAspect="1"/>
          </p:cNvGraphicFramePr>
          <p:nvPr/>
        </p:nvGraphicFramePr>
        <p:xfrm>
          <a:off x="1403350" y="4292600"/>
          <a:ext cx="2246313" cy="814388"/>
        </p:xfrm>
        <a:graphic>
          <a:graphicData uri="http://schemas.openxmlformats.org/presentationml/2006/ole">
            <p:oleObj spid="_x0000_s1198088" name="公式" r:id="rId6" imgW="1041120" imgH="419040" progId="Equation.3">
              <p:embed/>
            </p:oleObj>
          </a:graphicData>
        </a:graphic>
      </p:graphicFrame>
      <p:sp>
        <p:nvSpPr>
          <p:cNvPr id="1198089" name="Text Box 9"/>
          <p:cNvSpPr txBox="1">
            <a:spLocks noChangeArrowheads="1"/>
          </p:cNvSpPr>
          <p:nvPr/>
        </p:nvSpPr>
        <p:spPr bwMode="auto">
          <a:xfrm>
            <a:off x="1050925" y="2971800"/>
            <a:ext cx="1790700" cy="457200"/>
          </a:xfrm>
          <a:prstGeom prst="rect">
            <a:avLst/>
          </a:prstGeom>
          <a:noFill/>
          <a:ln w="9525">
            <a:noFill/>
            <a:miter lim="800000"/>
            <a:headEnd/>
            <a:tailEnd/>
          </a:ln>
          <a:effectLst/>
        </p:spPr>
        <p:txBody>
          <a:bodyPr wrap="none">
            <a:spAutoFit/>
          </a:bodyPr>
          <a:lstStyle/>
          <a:p>
            <a:r>
              <a:rPr lang="zh-CN" altLang="en-US" sz="2400" b="1">
                <a:solidFill>
                  <a:srgbClr val="000000"/>
                </a:solidFill>
                <a:ea typeface="宋体" pitchFamily="2" charset="-122"/>
              </a:rPr>
              <a:t>当 </a:t>
            </a:r>
            <a:r>
              <a:rPr lang="en-US" altLang="zh-CN" sz="2400" b="1" i="1">
                <a:solidFill>
                  <a:srgbClr val="000000"/>
                </a:solidFill>
                <a:ea typeface="宋体" pitchFamily="2" charset="-122"/>
              </a:rPr>
              <a:t>y</a:t>
            </a:r>
            <a:r>
              <a:rPr lang="en-US" altLang="zh-CN" sz="2000" b="1" i="1" baseline="-25000">
                <a:solidFill>
                  <a:srgbClr val="000000"/>
                </a:solidFill>
                <a:ea typeface="宋体" pitchFamily="2" charset="-122"/>
              </a:rPr>
              <a:t> </a:t>
            </a:r>
            <a:r>
              <a:rPr lang="en-US" altLang="zh-CN" sz="2400" b="1">
                <a:solidFill>
                  <a:srgbClr val="000000"/>
                </a:solidFill>
                <a:ea typeface="宋体" pitchFamily="2" charset="-122"/>
              </a:rPr>
              <a:t>&gt;</a:t>
            </a:r>
            <a:r>
              <a:rPr lang="en-US" altLang="zh-CN" sz="1600" b="1" baseline="-25000">
                <a:solidFill>
                  <a:srgbClr val="000000"/>
                </a:solidFill>
                <a:ea typeface="宋体" pitchFamily="2" charset="-122"/>
              </a:rPr>
              <a:t> </a:t>
            </a:r>
            <a:r>
              <a:rPr lang="en-US" altLang="zh-CN" sz="2400" b="1">
                <a:solidFill>
                  <a:srgbClr val="000000"/>
                </a:solidFill>
                <a:ea typeface="宋体" pitchFamily="2" charset="-122"/>
              </a:rPr>
              <a:t>0 </a:t>
            </a:r>
            <a:r>
              <a:rPr lang="zh-CN" altLang="en-US" sz="2400" b="1">
                <a:solidFill>
                  <a:srgbClr val="000000"/>
                </a:solidFill>
                <a:ea typeface="宋体" pitchFamily="2" charset="-122"/>
              </a:rPr>
              <a:t>时,   </a:t>
            </a:r>
          </a:p>
        </p:txBody>
      </p:sp>
      <p:graphicFrame>
        <p:nvGraphicFramePr>
          <p:cNvPr id="1198090" name="Object 10"/>
          <p:cNvGraphicFramePr>
            <a:graphicFrameLocks noChangeAspect="1"/>
          </p:cNvGraphicFramePr>
          <p:nvPr/>
        </p:nvGraphicFramePr>
        <p:xfrm>
          <a:off x="2701925" y="3017838"/>
          <a:ext cx="2316163" cy="433387"/>
        </p:xfrm>
        <a:graphic>
          <a:graphicData uri="http://schemas.openxmlformats.org/presentationml/2006/ole">
            <p:oleObj spid="_x0000_s1198090" name="公式" r:id="rId7" imgW="1143000" imgH="215640" progId="Equation.3">
              <p:embed/>
            </p:oleObj>
          </a:graphicData>
        </a:graphic>
      </p:graphicFrame>
      <p:graphicFrame>
        <p:nvGraphicFramePr>
          <p:cNvPr id="1198091" name="Object 11"/>
          <p:cNvGraphicFramePr>
            <a:graphicFrameLocks noChangeAspect="1"/>
          </p:cNvGraphicFramePr>
          <p:nvPr/>
        </p:nvGraphicFramePr>
        <p:xfrm>
          <a:off x="5089525" y="3009900"/>
          <a:ext cx="1657350" cy="433388"/>
        </p:xfrm>
        <a:graphic>
          <a:graphicData uri="http://schemas.openxmlformats.org/presentationml/2006/ole">
            <p:oleObj spid="_x0000_s1198091" name="公式" r:id="rId8" imgW="825480" imgH="215640" progId="Equation.3">
              <p:embed/>
            </p:oleObj>
          </a:graphicData>
        </a:graphic>
      </p:graphicFrame>
      <p:sp>
        <p:nvSpPr>
          <p:cNvPr id="1198092" name="Text Box 12"/>
          <p:cNvSpPr txBox="1">
            <a:spLocks noChangeArrowheads="1"/>
          </p:cNvSpPr>
          <p:nvPr/>
        </p:nvSpPr>
        <p:spPr bwMode="auto">
          <a:xfrm>
            <a:off x="974725" y="2514600"/>
            <a:ext cx="7354888" cy="457200"/>
          </a:xfrm>
          <a:prstGeom prst="rect">
            <a:avLst/>
          </a:prstGeom>
          <a:noFill/>
          <a:ln w="9525">
            <a:noFill/>
            <a:miter lim="800000"/>
            <a:headEnd/>
            <a:tailEnd/>
          </a:ln>
          <a:effectLst/>
        </p:spPr>
        <p:txBody>
          <a:bodyPr>
            <a:spAutoFit/>
          </a:bodyPr>
          <a:lstStyle/>
          <a:p>
            <a:r>
              <a:rPr lang="zh-CN" altLang="en-US" sz="2400" b="1">
                <a:solidFill>
                  <a:srgbClr val="000000"/>
                </a:solidFill>
                <a:ea typeface="宋体" pitchFamily="2" charset="-122"/>
              </a:rPr>
              <a:t> 注意到 </a:t>
            </a:r>
            <a:r>
              <a:rPr lang="en-US" altLang="zh-CN" sz="2400" b="1" i="1">
                <a:solidFill>
                  <a:srgbClr val="000000"/>
                </a:solidFill>
                <a:ea typeface="宋体" pitchFamily="2" charset="-122"/>
              </a:rPr>
              <a:t>Y</a:t>
            </a:r>
            <a:r>
              <a:rPr lang="en-US" altLang="zh-CN" sz="2400" b="1" i="1" baseline="-25000">
                <a:solidFill>
                  <a:srgbClr val="000000"/>
                </a:solidFill>
                <a:ea typeface="宋体" pitchFamily="2" charset="-122"/>
              </a:rPr>
              <a:t> </a:t>
            </a:r>
            <a:r>
              <a:rPr lang="en-US" altLang="zh-CN" sz="2400" b="1">
                <a:solidFill>
                  <a:srgbClr val="000000"/>
                </a:solidFill>
                <a:ea typeface="宋体" pitchFamily="2" charset="-122"/>
              </a:rPr>
              <a:t>=</a:t>
            </a:r>
            <a:r>
              <a:rPr lang="en-US" altLang="zh-CN" sz="2400" b="1" baseline="-25000">
                <a:solidFill>
                  <a:srgbClr val="000000"/>
                </a:solidFill>
                <a:ea typeface="宋体" pitchFamily="2" charset="-122"/>
              </a:rPr>
              <a:t> </a:t>
            </a:r>
            <a:r>
              <a:rPr lang="en-US" altLang="zh-CN" sz="2400" b="1" i="1">
                <a:solidFill>
                  <a:srgbClr val="000000"/>
                </a:solidFill>
                <a:ea typeface="宋体" pitchFamily="2" charset="-122"/>
              </a:rPr>
              <a:t>X</a:t>
            </a:r>
            <a:r>
              <a:rPr lang="en-US" altLang="zh-CN" sz="2400" b="1" i="1" baseline="-25000">
                <a:solidFill>
                  <a:srgbClr val="000000"/>
                </a:solidFill>
                <a:ea typeface="宋体" pitchFamily="2" charset="-122"/>
              </a:rPr>
              <a:t> </a:t>
            </a:r>
            <a:r>
              <a:rPr lang="en-US" altLang="zh-CN" sz="2400" b="1" baseline="30000">
                <a:solidFill>
                  <a:srgbClr val="000000"/>
                </a:solidFill>
                <a:ea typeface="宋体" pitchFamily="2" charset="-122"/>
              </a:rPr>
              <a:t>2</a:t>
            </a:r>
            <a:r>
              <a:rPr lang="en-US" altLang="zh-CN" sz="1200" b="1" baseline="-25000">
                <a:solidFill>
                  <a:srgbClr val="000000"/>
                </a:solidFill>
                <a:ea typeface="宋体" pitchFamily="2" charset="-122"/>
              </a:rPr>
              <a:t> </a:t>
            </a:r>
            <a:r>
              <a:rPr lang="en-US" altLang="zh-CN" sz="2400" b="1">
                <a:solidFill>
                  <a:srgbClr val="000000"/>
                </a:solidFill>
                <a:ea typeface="宋体" pitchFamily="2" charset="-122"/>
                <a:sym typeface="Symbol" pitchFamily="18" charset="2"/>
              </a:rPr>
              <a:t></a:t>
            </a:r>
            <a:r>
              <a:rPr lang="en-US" altLang="zh-CN" sz="1800" b="1" baseline="-25000">
                <a:solidFill>
                  <a:srgbClr val="000000"/>
                </a:solidFill>
                <a:ea typeface="宋体" pitchFamily="2" charset="-122"/>
              </a:rPr>
              <a:t> </a:t>
            </a:r>
            <a:r>
              <a:rPr lang="en-US" altLang="zh-CN" sz="2400" b="1">
                <a:solidFill>
                  <a:srgbClr val="000000"/>
                </a:solidFill>
                <a:ea typeface="宋体" pitchFamily="2" charset="-122"/>
              </a:rPr>
              <a:t>0，</a:t>
            </a:r>
            <a:r>
              <a:rPr lang="zh-CN" altLang="en-US" sz="2400" b="1">
                <a:solidFill>
                  <a:srgbClr val="000000"/>
                </a:solidFill>
                <a:ea typeface="宋体" pitchFamily="2" charset="-122"/>
              </a:rPr>
              <a:t>故当 </a:t>
            </a:r>
            <a:r>
              <a:rPr lang="en-US" altLang="zh-CN" sz="2400" b="1" i="1">
                <a:solidFill>
                  <a:srgbClr val="000000"/>
                </a:solidFill>
                <a:ea typeface="宋体" pitchFamily="2" charset="-122"/>
              </a:rPr>
              <a:t>y</a:t>
            </a:r>
            <a:r>
              <a:rPr lang="en-US" altLang="zh-CN" sz="2400" b="1">
                <a:solidFill>
                  <a:srgbClr val="000000"/>
                </a:solidFill>
                <a:ea typeface="宋体" pitchFamily="2" charset="-122"/>
              </a:rPr>
              <a:t> </a:t>
            </a:r>
            <a:r>
              <a:rPr lang="en-US" altLang="zh-CN" sz="2400" b="1">
                <a:solidFill>
                  <a:srgbClr val="000000"/>
                </a:solidFill>
                <a:ea typeface="宋体" pitchFamily="2" charset="-122"/>
                <a:sym typeface="Symbol" pitchFamily="18" charset="2"/>
              </a:rPr>
              <a:t></a:t>
            </a:r>
            <a:r>
              <a:rPr lang="en-US" altLang="zh-CN" sz="2400" b="1">
                <a:solidFill>
                  <a:srgbClr val="000000"/>
                </a:solidFill>
                <a:ea typeface="宋体" pitchFamily="2" charset="-122"/>
              </a:rPr>
              <a:t> 0</a:t>
            </a:r>
            <a:r>
              <a:rPr lang="zh-CN" altLang="en-US" sz="2400" b="1">
                <a:solidFill>
                  <a:srgbClr val="000000"/>
                </a:solidFill>
                <a:ea typeface="宋体" pitchFamily="2" charset="-122"/>
              </a:rPr>
              <a:t>时，</a:t>
            </a:r>
            <a:r>
              <a:rPr lang="en-US" altLang="zh-CN" sz="2400" b="1" i="1">
                <a:solidFill>
                  <a:srgbClr val="000000"/>
                </a:solidFill>
                <a:ea typeface="宋体" pitchFamily="2" charset="-122"/>
              </a:rPr>
              <a:t>F</a:t>
            </a:r>
            <a:r>
              <a:rPr lang="en-US" altLang="zh-CN" sz="2400" b="1" i="1" baseline="-25000">
                <a:solidFill>
                  <a:srgbClr val="000000"/>
                </a:solidFill>
                <a:ea typeface="宋体" pitchFamily="2" charset="-122"/>
              </a:rPr>
              <a:t>Y</a:t>
            </a:r>
            <a:r>
              <a:rPr lang="en-US" altLang="zh-CN" sz="1600" b="1" i="1" baseline="-25000">
                <a:solidFill>
                  <a:srgbClr val="000000"/>
                </a:solidFill>
                <a:ea typeface="宋体" pitchFamily="2" charset="-122"/>
              </a:rPr>
              <a:t> </a:t>
            </a:r>
            <a:r>
              <a:rPr lang="en-US" altLang="zh-CN" sz="2400" b="1">
                <a:solidFill>
                  <a:srgbClr val="000000"/>
                </a:solidFill>
                <a:ea typeface="宋体" pitchFamily="2" charset="-122"/>
              </a:rPr>
              <a:t>(</a:t>
            </a:r>
            <a:r>
              <a:rPr lang="en-US" altLang="zh-CN" sz="2400" b="1" baseline="-25000">
                <a:solidFill>
                  <a:srgbClr val="000000"/>
                </a:solidFill>
                <a:ea typeface="宋体" pitchFamily="2" charset="-122"/>
              </a:rPr>
              <a:t> </a:t>
            </a:r>
            <a:r>
              <a:rPr lang="en-US" altLang="zh-CN" sz="2400" b="1" i="1">
                <a:solidFill>
                  <a:srgbClr val="000000"/>
                </a:solidFill>
                <a:ea typeface="宋体" pitchFamily="2" charset="-122"/>
              </a:rPr>
              <a:t>y</a:t>
            </a:r>
            <a:r>
              <a:rPr lang="en-US" altLang="zh-CN" sz="2400" b="1">
                <a:solidFill>
                  <a:srgbClr val="000000"/>
                </a:solidFill>
                <a:ea typeface="宋体" pitchFamily="2" charset="-122"/>
              </a:rPr>
              <a:t>) </a:t>
            </a:r>
            <a:r>
              <a:rPr lang="en-US" altLang="zh-CN" sz="2400">
                <a:solidFill>
                  <a:srgbClr val="000000"/>
                </a:solidFill>
                <a:ea typeface="宋体" pitchFamily="2" charset="-122"/>
              </a:rPr>
              <a:t>= </a:t>
            </a:r>
            <a:r>
              <a:rPr lang="en-US" altLang="zh-CN" sz="2400" b="1">
                <a:solidFill>
                  <a:srgbClr val="000000"/>
                </a:solidFill>
                <a:ea typeface="宋体" pitchFamily="2" charset="-122"/>
              </a:rPr>
              <a:t>0;</a:t>
            </a:r>
            <a:endParaRPr lang="zh-CN" altLang="en-US" sz="2400" b="1">
              <a:solidFill>
                <a:srgbClr val="000000"/>
              </a:solidFill>
              <a:ea typeface="宋体" pitchFamily="2" charset="-122"/>
            </a:endParaRPr>
          </a:p>
        </p:txBody>
      </p:sp>
      <p:sp>
        <p:nvSpPr>
          <p:cNvPr id="1198093" name="Rectangle 13"/>
          <p:cNvSpPr>
            <a:spLocks noChangeArrowheads="1"/>
          </p:cNvSpPr>
          <p:nvPr/>
        </p:nvSpPr>
        <p:spPr bwMode="auto">
          <a:xfrm>
            <a:off x="1020763" y="2082800"/>
            <a:ext cx="7164387" cy="457200"/>
          </a:xfrm>
          <a:prstGeom prst="rect">
            <a:avLst/>
          </a:prstGeom>
          <a:noFill/>
          <a:ln w="9525">
            <a:noFill/>
            <a:miter lim="800000"/>
            <a:headEnd/>
            <a:tailEnd/>
          </a:ln>
          <a:effectLst/>
        </p:spPr>
        <p:txBody>
          <a:bodyPr>
            <a:spAutoFit/>
          </a:bodyPr>
          <a:lstStyle/>
          <a:p>
            <a:r>
              <a:rPr lang="zh-CN" altLang="en-US" sz="2400" b="1">
                <a:solidFill>
                  <a:schemeClr val="hlink"/>
                </a:solidFill>
                <a:ea typeface="宋体" pitchFamily="2" charset="-122"/>
              </a:rPr>
              <a:t> </a:t>
            </a:r>
            <a:r>
              <a:rPr lang="zh-CN" altLang="en-US" sz="2400" b="1">
                <a:solidFill>
                  <a:srgbClr val="FF0000"/>
                </a:solidFill>
                <a:ea typeface="宋体" pitchFamily="2" charset="-122"/>
              </a:rPr>
              <a:t>解</a:t>
            </a:r>
            <a:r>
              <a:rPr lang="zh-CN" altLang="en-US" sz="2400" b="1">
                <a:ea typeface="宋体" pitchFamily="2" charset="-122"/>
              </a:rPr>
              <a:t>    </a:t>
            </a:r>
            <a:r>
              <a:rPr lang="zh-CN" altLang="en-US" sz="2400" b="1">
                <a:solidFill>
                  <a:srgbClr val="000000"/>
                </a:solidFill>
                <a:ea typeface="宋体" pitchFamily="2" charset="-122"/>
              </a:rPr>
              <a:t>设</a:t>
            </a:r>
            <a:r>
              <a:rPr lang="en-US" altLang="zh-CN" sz="2400" b="1" i="1">
                <a:solidFill>
                  <a:srgbClr val="000000"/>
                </a:solidFill>
                <a:ea typeface="宋体" pitchFamily="2" charset="-122"/>
              </a:rPr>
              <a:t>Y </a:t>
            </a:r>
            <a:r>
              <a:rPr lang="zh-CN" altLang="en-US" sz="2400" b="1">
                <a:solidFill>
                  <a:srgbClr val="000000"/>
                </a:solidFill>
                <a:ea typeface="宋体" pitchFamily="2" charset="-122"/>
              </a:rPr>
              <a:t>和</a:t>
            </a:r>
            <a:r>
              <a:rPr lang="en-US" altLang="zh-CN" sz="2400" b="1" i="1">
                <a:solidFill>
                  <a:srgbClr val="000000"/>
                </a:solidFill>
                <a:ea typeface="宋体" pitchFamily="2" charset="-122"/>
              </a:rPr>
              <a:t>X </a:t>
            </a:r>
            <a:r>
              <a:rPr lang="zh-CN" altLang="en-US" sz="2400" b="1">
                <a:solidFill>
                  <a:srgbClr val="000000"/>
                </a:solidFill>
                <a:ea typeface="宋体" pitchFamily="2" charset="-122"/>
              </a:rPr>
              <a:t>的分布函数分别为</a:t>
            </a:r>
            <a:r>
              <a:rPr lang="en-US" altLang="zh-CN" sz="2400" b="1" i="1">
                <a:solidFill>
                  <a:srgbClr val="000000"/>
                </a:solidFill>
                <a:ea typeface="宋体" pitchFamily="2" charset="-122"/>
              </a:rPr>
              <a:t>F</a:t>
            </a:r>
            <a:r>
              <a:rPr lang="en-US" altLang="zh-CN" sz="2400" b="1" i="1" baseline="-25000">
                <a:solidFill>
                  <a:srgbClr val="000000"/>
                </a:solidFill>
                <a:ea typeface="宋体" pitchFamily="2" charset="-122"/>
              </a:rPr>
              <a:t>Y </a:t>
            </a:r>
            <a:r>
              <a:rPr lang="en-US" altLang="zh-CN" sz="2400" b="1">
                <a:solidFill>
                  <a:srgbClr val="000000"/>
                </a:solidFill>
                <a:ea typeface="宋体" pitchFamily="2" charset="-122"/>
              </a:rPr>
              <a:t>( </a:t>
            </a:r>
            <a:r>
              <a:rPr lang="en-US" altLang="zh-CN" sz="2400" b="1" i="1">
                <a:solidFill>
                  <a:srgbClr val="000000"/>
                </a:solidFill>
                <a:ea typeface="宋体" pitchFamily="2" charset="-122"/>
              </a:rPr>
              <a:t>y</a:t>
            </a:r>
            <a:r>
              <a:rPr lang="en-US" altLang="zh-CN" sz="2400" b="1">
                <a:solidFill>
                  <a:srgbClr val="000000"/>
                </a:solidFill>
                <a:ea typeface="宋体" pitchFamily="2" charset="-122"/>
              </a:rPr>
              <a:t>) </a:t>
            </a:r>
            <a:r>
              <a:rPr lang="zh-CN" altLang="en-US" sz="2400" b="1">
                <a:solidFill>
                  <a:srgbClr val="000000"/>
                </a:solidFill>
                <a:ea typeface="宋体" pitchFamily="2" charset="-122"/>
              </a:rPr>
              <a:t>和</a:t>
            </a:r>
            <a:r>
              <a:rPr lang="zh-CN" altLang="en-US" sz="2400" b="1">
                <a:solidFill>
                  <a:srgbClr val="FFFF00"/>
                </a:solidFill>
                <a:ea typeface="宋体" pitchFamily="2" charset="-122"/>
              </a:rPr>
              <a:t> </a:t>
            </a:r>
            <a:r>
              <a:rPr lang="en-US" altLang="zh-CN" sz="2400" b="1" i="1">
                <a:solidFill>
                  <a:srgbClr val="000000"/>
                </a:solidFill>
                <a:ea typeface="宋体" pitchFamily="2" charset="-122"/>
              </a:rPr>
              <a:t>F</a:t>
            </a:r>
            <a:r>
              <a:rPr lang="en-US" altLang="zh-CN" sz="2400" b="1" i="1" baseline="-25000">
                <a:solidFill>
                  <a:srgbClr val="000000"/>
                </a:solidFill>
                <a:ea typeface="宋体" pitchFamily="2" charset="-122"/>
              </a:rPr>
              <a:t>X </a:t>
            </a:r>
            <a:r>
              <a:rPr lang="en-US" altLang="zh-CN" sz="2400" b="1">
                <a:solidFill>
                  <a:srgbClr val="000000"/>
                </a:solidFill>
                <a:ea typeface="宋体" pitchFamily="2" charset="-122"/>
              </a:rPr>
              <a:t>(</a:t>
            </a:r>
            <a:r>
              <a:rPr lang="en-US" altLang="zh-CN" sz="2400" b="1" i="1">
                <a:solidFill>
                  <a:srgbClr val="000000"/>
                </a:solidFill>
                <a:ea typeface="宋体" pitchFamily="2" charset="-122"/>
              </a:rPr>
              <a:t>x</a:t>
            </a:r>
            <a:r>
              <a:rPr lang="en-US" altLang="zh-CN" sz="2400" b="1">
                <a:solidFill>
                  <a:srgbClr val="000000"/>
                </a:solidFill>
                <a:ea typeface="宋体" pitchFamily="2" charset="-122"/>
              </a:rPr>
              <a:t>)，</a:t>
            </a:r>
            <a:endParaRPr lang="zh-CN" altLang="en-US" sz="2400" b="1">
              <a:ea typeface="宋体" pitchFamily="2" charset="-122"/>
            </a:endParaRPr>
          </a:p>
        </p:txBody>
      </p:sp>
      <p:graphicFrame>
        <p:nvGraphicFramePr>
          <p:cNvPr id="1198094" name="Object 14"/>
          <p:cNvGraphicFramePr>
            <a:graphicFrameLocks noChangeAspect="1"/>
          </p:cNvGraphicFramePr>
          <p:nvPr/>
        </p:nvGraphicFramePr>
        <p:xfrm>
          <a:off x="6242050" y="3424238"/>
          <a:ext cx="3025775" cy="504825"/>
        </p:xfrm>
        <a:graphic>
          <a:graphicData uri="http://schemas.openxmlformats.org/presentationml/2006/ole">
            <p:oleObj spid="_x0000_s1198094" name="公式" r:id="rId9" imgW="1473120" imgH="253800" progId="Equation.3">
              <p:embed/>
            </p:oleObj>
          </a:graphicData>
        </a:graphic>
      </p:graphicFrame>
      <p:sp>
        <p:nvSpPr>
          <p:cNvPr id="1198095" name="Rectangle 15"/>
          <p:cNvSpPr>
            <a:spLocks noChangeArrowheads="1"/>
          </p:cNvSpPr>
          <p:nvPr/>
        </p:nvSpPr>
        <p:spPr bwMode="auto">
          <a:xfrm>
            <a:off x="1062038" y="1641475"/>
            <a:ext cx="2209800" cy="549275"/>
          </a:xfrm>
          <a:prstGeom prst="rect">
            <a:avLst/>
          </a:prstGeom>
          <a:noFill/>
          <a:ln w="9525">
            <a:noFill/>
            <a:miter lim="800000"/>
            <a:headEnd/>
            <a:tailEnd/>
          </a:ln>
        </p:spPr>
        <p:txBody>
          <a:bodyPr/>
          <a:lstStyle/>
          <a:p>
            <a:r>
              <a:rPr lang="zh-CN" altLang="en-US" sz="2400" b="1">
                <a:solidFill>
                  <a:srgbClr val="FF0000"/>
                </a:solidFill>
                <a:ea typeface="PMingLiU" pitchFamily="18" charset="-120"/>
              </a:rPr>
              <a:t>例</a:t>
            </a:r>
            <a:endParaRPr lang="en-US" altLang="zh-CN" sz="2000" b="1">
              <a:solidFill>
                <a:srgbClr val="5F5F5F"/>
              </a:solidFill>
              <a:latin typeface="宋体" pitchFamily="2" charset="-122"/>
              <a:ea typeface="PMingLiU" pitchFamily="18" charset="-120"/>
            </a:endParaRPr>
          </a:p>
        </p:txBody>
      </p:sp>
      <p:sp>
        <p:nvSpPr>
          <p:cNvPr id="1198100" name="Rectangle 20"/>
          <p:cNvSpPr>
            <a:spLocks noChangeArrowheads="1"/>
          </p:cNvSpPr>
          <p:nvPr/>
        </p:nvSpPr>
        <p:spPr bwMode="auto">
          <a:xfrm>
            <a:off x="2136775" y="4229100"/>
            <a:ext cx="488950" cy="457200"/>
          </a:xfrm>
          <a:prstGeom prst="rect">
            <a:avLst/>
          </a:prstGeom>
          <a:noFill/>
          <a:ln w="9525">
            <a:noFill/>
            <a:miter lim="800000"/>
            <a:headEnd/>
            <a:tailEnd/>
          </a:ln>
          <a:effectLst/>
        </p:spPr>
        <p:txBody>
          <a:bodyPr wrap="none">
            <a:spAutoFit/>
          </a:bodyPr>
          <a:lstStyle/>
          <a:p>
            <a:r>
              <a:rPr lang="zh-CN" altLang="en-US" sz="2400" b="1">
                <a:solidFill>
                  <a:schemeClr val="accent2"/>
                </a:solidFill>
                <a:ea typeface="宋体" pitchFamily="2" charset="-122"/>
              </a:rPr>
              <a:t>②</a:t>
            </a:r>
          </a:p>
        </p:txBody>
      </p:sp>
      <p:sp>
        <p:nvSpPr>
          <p:cNvPr id="1198101" name="Text Box 21"/>
          <p:cNvSpPr txBox="1">
            <a:spLocks noChangeArrowheads="1"/>
          </p:cNvSpPr>
          <p:nvPr/>
        </p:nvSpPr>
        <p:spPr bwMode="auto">
          <a:xfrm>
            <a:off x="4970463" y="2786063"/>
            <a:ext cx="533400" cy="457200"/>
          </a:xfrm>
          <a:prstGeom prst="rect">
            <a:avLst/>
          </a:prstGeom>
          <a:noFill/>
          <a:ln w="9525">
            <a:noFill/>
            <a:miter lim="800000"/>
            <a:headEnd/>
            <a:tailEnd/>
          </a:ln>
          <a:effectLst/>
        </p:spPr>
        <p:txBody>
          <a:bodyPr>
            <a:spAutoFit/>
          </a:bodyPr>
          <a:lstStyle/>
          <a:p>
            <a:r>
              <a:rPr lang="zh-CN" altLang="en-US" sz="2400" b="1">
                <a:solidFill>
                  <a:schemeClr val="accent2"/>
                </a:solidFill>
                <a:ea typeface="宋体" pitchFamily="2" charset="-122"/>
              </a:rPr>
              <a:t>①</a:t>
            </a:r>
          </a:p>
        </p:txBody>
      </p:sp>
      <p:sp>
        <p:nvSpPr>
          <p:cNvPr id="1198105" name="Rectangle 25"/>
          <p:cNvSpPr>
            <a:spLocks noChangeArrowheads="1"/>
          </p:cNvSpPr>
          <p:nvPr/>
        </p:nvSpPr>
        <p:spPr bwMode="auto">
          <a:xfrm>
            <a:off x="5521325" y="1662113"/>
            <a:ext cx="2867025" cy="457200"/>
          </a:xfrm>
          <a:prstGeom prst="rect">
            <a:avLst/>
          </a:prstGeom>
          <a:noFill/>
          <a:ln w="9525">
            <a:noFill/>
            <a:miter lim="800000"/>
            <a:headEnd/>
            <a:tailEnd/>
          </a:ln>
          <a:effectLst/>
        </p:spPr>
        <p:txBody>
          <a:bodyPr wrap="none">
            <a:spAutoFit/>
          </a:bodyPr>
          <a:lstStyle/>
          <a:p>
            <a:r>
              <a:rPr lang="zh-CN" altLang="zh-CN" sz="2400" b="1">
                <a:solidFill>
                  <a:srgbClr val="000000"/>
                </a:solidFill>
                <a:ea typeface="宋体" pitchFamily="2" charset="-122"/>
              </a:rPr>
              <a:t>求</a:t>
            </a:r>
            <a:r>
              <a:rPr lang="en-US" altLang="zh-CN" sz="2400" b="1" i="1">
                <a:solidFill>
                  <a:srgbClr val="000000"/>
                </a:solidFill>
                <a:ea typeface="宋体" pitchFamily="2" charset="-122"/>
              </a:rPr>
              <a:t>Y</a:t>
            </a:r>
            <a:r>
              <a:rPr lang="en-US" altLang="zh-CN" sz="2400" b="1">
                <a:solidFill>
                  <a:srgbClr val="000000"/>
                </a:solidFill>
                <a:ea typeface="宋体" pitchFamily="2" charset="-122"/>
              </a:rPr>
              <a:t>=</a:t>
            </a:r>
            <a:r>
              <a:rPr lang="en-US" altLang="zh-CN" sz="2400" b="1" i="1">
                <a:solidFill>
                  <a:srgbClr val="000000"/>
                </a:solidFill>
                <a:ea typeface="宋体" pitchFamily="2" charset="-122"/>
              </a:rPr>
              <a:t>X</a:t>
            </a:r>
            <a:r>
              <a:rPr lang="en-US" altLang="zh-CN" sz="1400" b="1" i="1" baseline="30000">
                <a:solidFill>
                  <a:srgbClr val="000000"/>
                </a:solidFill>
                <a:ea typeface="宋体" pitchFamily="2" charset="-122"/>
              </a:rPr>
              <a:t> </a:t>
            </a:r>
            <a:r>
              <a:rPr lang="en-US" altLang="zh-CN" sz="2400" b="1" baseline="30000">
                <a:solidFill>
                  <a:srgbClr val="000000"/>
                </a:solidFill>
                <a:ea typeface="宋体" pitchFamily="2" charset="-122"/>
              </a:rPr>
              <a:t>2</a:t>
            </a:r>
            <a:r>
              <a:rPr lang="en-US" altLang="zh-CN" sz="2400" b="1" i="1">
                <a:solidFill>
                  <a:srgbClr val="000000"/>
                </a:solidFill>
                <a:ea typeface="宋体" pitchFamily="2" charset="-122"/>
              </a:rPr>
              <a:t> </a:t>
            </a:r>
            <a:r>
              <a:rPr lang="zh-CN" altLang="en-US" sz="2400" b="1">
                <a:solidFill>
                  <a:srgbClr val="000000"/>
                </a:solidFill>
                <a:ea typeface="宋体" pitchFamily="2" charset="-122"/>
              </a:rPr>
              <a:t>的概率密度.</a:t>
            </a:r>
          </a:p>
        </p:txBody>
      </p:sp>
      <p:graphicFrame>
        <p:nvGraphicFramePr>
          <p:cNvPr id="1198106" name="Object 26"/>
          <p:cNvGraphicFramePr>
            <a:graphicFrameLocks noChangeAspect="1"/>
          </p:cNvGraphicFramePr>
          <p:nvPr/>
        </p:nvGraphicFramePr>
        <p:xfrm>
          <a:off x="3608388" y="4268788"/>
          <a:ext cx="5176837" cy="963612"/>
        </p:xfrm>
        <a:graphic>
          <a:graphicData uri="http://schemas.openxmlformats.org/presentationml/2006/ole">
            <p:oleObj spid="_x0000_s1198106" name="公式" r:id="rId10" imgW="2400120" imgH="495000" progId="Equation.3">
              <p:embed/>
            </p:oleObj>
          </a:graphicData>
        </a:graphic>
      </p:graphicFrame>
      <p:graphicFrame>
        <p:nvGraphicFramePr>
          <p:cNvPr id="1198107" name="Object 27"/>
          <p:cNvGraphicFramePr>
            <a:graphicFrameLocks noChangeAspect="1"/>
          </p:cNvGraphicFramePr>
          <p:nvPr/>
        </p:nvGraphicFramePr>
        <p:xfrm>
          <a:off x="4081463" y="3992563"/>
          <a:ext cx="4608512" cy="849312"/>
        </p:xfrm>
        <a:graphic>
          <a:graphicData uri="http://schemas.openxmlformats.org/presentationml/2006/ole">
            <p:oleObj spid="_x0000_s1198107" name="公式" r:id="rId11" imgW="2234880" imgH="457200" progId="Equation.3">
              <p:embed/>
            </p:oleObj>
          </a:graphicData>
        </a:graphic>
      </p:graphicFrame>
      <p:sp>
        <p:nvSpPr>
          <p:cNvPr id="1198118" name="Rectangle 38"/>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198084"/>
                                        </p:tgtEl>
                                        <p:attrNameLst>
                                          <p:attrName>style.visibility</p:attrName>
                                        </p:attrNameLst>
                                      </p:cBhvr>
                                      <p:to>
                                        <p:strVal val="visible"/>
                                      </p:to>
                                    </p:set>
                                    <p:animEffect transition="in" filter="blinds(vertical)">
                                      <p:cBhvr>
                                        <p:cTn id="7" dur="500"/>
                                        <p:tgtEl>
                                          <p:spTgt spid="1198084"/>
                                        </p:tgtEl>
                                      </p:cBhvr>
                                    </p:animEffect>
                                  </p:childTnLst>
                                </p:cTn>
                              </p:par>
                            </p:childTnLst>
                          </p:cTn>
                        </p:par>
                        <p:par>
                          <p:cTn id="8" fill="hold">
                            <p:stCondLst>
                              <p:cond delay="500"/>
                            </p:stCondLst>
                            <p:childTnLst>
                              <p:par>
                                <p:cTn id="9" presetID="3" presetClass="entr" presetSubtype="5" fill="hold" nodeType="afterEffect">
                                  <p:stCondLst>
                                    <p:cond delay="0"/>
                                  </p:stCondLst>
                                  <p:childTnLst>
                                    <p:set>
                                      <p:cBhvr>
                                        <p:cTn id="10" dur="1" fill="hold">
                                          <p:stCondLst>
                                            <p:cond delay="0"/>
                                          </p:stCondLst>
                                        </p:cTn>
                                        <p:tgtEl>
                                          <p:spTgt spid="1198085"/>
                                        </p:tgtEl>
                                        <p:attrNameLst>
                                          <p:attrName>style.visibility</p:attrName>
                                        </p:attrNameLst>
                                      </p:cBhvr>
                                      <p:to>
                                        <p:strVal val="visible"/>
                                      </p:to>
                                    </p:set>
                                    <p:animEffect transition="in" filter="blinds(vertical)">
                                      <p:cBhvr>
                                        <p:cTn id="11" dur="500"/>
                                        <p:tgtEl>
                                          <p:spTgt spid="119808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2" fill="hold" grpId="0" nodeType="clickEffect">
                                  <p:stCondLst>
                                    <p:cond delay="0"/>
                                  </p:stCondLst>
                                  <p:childTnLst>
                                    <p:set>
                                      <p:cBhvr>
                                        <p:cTn id="15" dur="1" fill="hold">
                                          <p:stCondLst>
                                            <p:cond delay="0"/>
                                          </p:stCondLst>
                                        </p:cTn>
                                        <p:tgtEl>
                                          <p:spTgt spid="1198105"/>
                                        </p:tgtEl>
                                        <p:attrNameLst>
                                          <p:attrName>style.visibility</p:attrName>
                                        </p:attrNameLst>
                                      </p:cBhvr>
                                      <p:to>
                                        <p:strVal val="visible"/>
                                      </p:to>
                                    </p:set>
                                    <p:anim calcmode="lin" valueType="num">
                                      <p:cBhvr additive="base">
                                        <p:cTn id="16" dur="500" fill="hold"/>
                                        <p:tgtEl>
                                          <p:spTgt spid="1198105"/>
                                        </p:tgtEl>
                                        <p:attrNameLst>
                                          <p:attrName>ppt_x</p:attrName>
                                        </p:attrNameLst>
                                      </p:cBhvr>
                                      <p:tavLst>
                                        <p:tav tm="0">
                                          <p:val>
                                            <p:strVal val="0-#ppt_w/2"/>
                                          </p:val>
                                        </p:tav>
                                        <p:tav tm="100000">
                                          <p:val>
                                            <p:strVal val="#ppt_x"/>
                                          </p:val>
                                        </p:tav>
                                      </p:tavLst>
                                    </p:anim>
                                    <p:anim calcmode="lin" valueType="num">
                                      <p:cBhvr additive="base">
                                        <p:cTn id="17" dur="500" fill="hold"/>
                                        <p:tgtEl>
                                          <p:spTgt spid="119810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98093"/>
                                        </p:tgtEl>
                                        <p:attrNameLst>
                                          <p:attrName>style.visibility</p:attrName>
                                        </p:attrNameLst>
                                      </p:cBhvr>
                                      <p:to>
                                        <p:strVal val="visible"/>
                                      </p:to>
                                    </p:set>
                                    <p:animEffect transition="in" filter="dissolve">
                                      <p:cBhvr>
                                        <p:cTn id="22" dur="1000"/>
                                        <p:tgtEl>
                                          <p:spTgt spid="11980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98092"/>
                                        </p:tgtEl>
                                        <p:attrNameLst>
                                          <p:attrName>style.visibility</p:attrName>
                                        </p:attrNameLst>
                                      </p:cBhvr>
                                      <p:to>
                                        <p:strVal val="visible"/>
                                      </p:to>
                                    </p:set>
                                    <p:animEffect transition="in" filter="wipe(left)">
                                      <p:cBhvr>
                                        <p:cTn id="27" dur="3000"/>
                                        <p:tgtEl>
                                          <p:spTgt spid="11980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98089"/>
                                        </p:tgtEl>
                                        <p:attrNameLst>
                                          <p:attrName>style.visibility</p:attrName>
                                        </p:attrNameLst>
                                      </p:cBhvr>
                                      <p:to>
                                        <p:strVal val="visible"/>
                                      </p:to>
                                    </p:set>
                                    <p:animEffect transition="in" filter="wipe(left)">
                                      <p:cBhvr>
                                        <p:cTn id="32" dur="500"/>
                                        <p:tgtEl>
                                          <p:spTgt spid="119808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198090"/>
                                        </p:tgtEl>
                                        <p:attrNameLst>
                                          <p:attrName>style.visibility</p:attrName>
                                        </p:attrNameLst>
                                      </p:cBhvr>
                                      <p:to>
                                        <p:strVal val="visible"/>
                                      </p:to>
                                    </p:set>
                                    <p:animEffect transition="in" filter="barn(inVertical)">
                                      <p:cBhvr>
                                        <p:cTn id="37" dur="500"/>
                                        <p:tgtEl>
                                          <p:spTgt spid="1198090"/>
                                        </p:tgtEl>
                                      </p:cBhvr>
                                    </p:animEffect>
                                  </p:childTnLst>
                                </p:cTn>
                              </p:par>
                            </p:childTnLst>
                          </p:cTn>
                        </p:par>
                      </p:childTnLst>
                    </p:cTn>
                  </p:par>
                  <p:par>
                    <p:cTn id="38" fill="hold">
                      <p:stCondLst>
                        <p:cond delay="indefinite"/>
                      </p:stCondLst>
                      <p:childTnLst>
                        <p:par>
                          <p:cTn id="39" fill="hold">
                            <p:stCondLst>
                              <p:cond delay="0"/>
                            </p:stCondLst>
                            <p:childTnLst>
                              <p:par>
                                <p:cTn id="40" presetID="19" presetClass="entr" presetSubtype="10" fill="hold" grpId="0" nodeType="clickEffect">
                                  <p:stCondLst>
                                    <p:cond delay="0"/>
                                  </p:stCondLst>
                                  <p:childTnLst>
                                    <p:set>
                                      <p:cBhvr>
                                        <p:cTn id="41" dur="1" fill="hold">
                                          <p:stCondLst>
                                            <p:cond delay="0"/>
                                          </p:stCondLst>
                                        </p:cTn>
                                        <p:tgtEl>
                                          <p:spTgt spid="1198101"/>
                                        </p:tgtEl>
                                        <p:attrNameLst>
                                          <p:attrName>style.visibility</p:attrName>
                                        </p:attrNameLst>
                                      </p:cBhvr>
                                      <p:to>
                                        <p:strVal val="visible"/>
                                      </p:to>
                                    </p:set>
                                    <p:anim calcmode="lin" valueType="num">
                                      <p:cBhvr>
                                        <p:cTn id="42" dur="1000" fill="hold"/>
                                        <p:tgtEl>
                                          <p:spTgt spid="1198101"/>
                                        </p:tgtEl>
                                        <p:attrNameLst>
                                          <p:attrName>ppt_w</p:attrName>
                                        </p:attrNameLst>
                                      </p:cBhvr>
                                      <p:tavLst>
                                        <p:tav tm="0" fmla="#ppt_w*sin(2.5*pi*$)">
                                          <p:val>
                                            <p:fltVal val="0"/>
                                          </p:val>
                                        </p:tav>
                                        <p:tav tm="100000">
                                          <p:val>
                                            <p:fltVal val="1"/>
                                          </p:val>
                                        </p:tav>
                                      </p:tavLst>
                                    </p:anim>
                                    <p:anim calcmode="lin" valueType="num">
                                      <p:cBhvr>
                                        <p:cTn id="43" dur="1000" fill="hold"/>
                                        <p:tgtEl>
                                          <p:spTgt spid="1198101"/>
                                        </p:tgtEl>
                                        <p:attrNameLst>
                                          <p:attrName>ppt_h</p:attrName>
                                        </p:attrNameLst>
                                      </p:cBhvr>
                                      <p:tavLst>
                                        <p:tav tm="0">
                                          <p:val>
                                            <p:strVal val="#ppt_h"/>
                                          </p:val>
                                        </p:tav>
                                        <p:tav tm="100000">
                                          <p:val>
                                            <p:strVal val="#ppt_h"/>
                                          </p:val>
                                        </p:tav>
                                      </p:tavLst>
                                    </p:anim>
                                  </p:childTnLst>
                                </p:cTn>
                              </p:par>
                            </p:childTnLst>
                          </p:cTn>
                        </p:par>
                        <p:par>
                          <p:cTn id="44" fill="hold">
                            <p:stCondLst>
                              <p:cond delay="1000"/>
                            </p:stCondLst>
                            <p:childTnLst>
                              <p:par>
                                <p:cTn id="45" presetID="17" presetClass="entr" presetSubtype="8" fill="hold" nodeType="afterEffect">
                                  <p:stCondLst>
                                    <p:cond delay="0"/>
                                  </p:stCondLst>
                                  <p:childTnLst>
                                    <p:set>
                                      <p:cBhvr>
                                        <p:cTn id="46" dur="1" fill="hold">
                                          <p:stCondLst>
                                            <p:cond delay="0"/>
                                          </p:stCondLst>
                                        </p:cTn>
                                        <p:tgtEl>
                                          <p:spTgt spid="1198091"/>
                                        </p:tgtEl>
                                        <p:attrNameLst>
                                          <p:attrName>style.visibility</p:attrName>
                                        </p:attrNameLst>
                                      </p:cBhvr>
                                      <p:to>
                                        <p:strVal val="visible"/>
                                      </p:to>
                                    </p:set>
                                    <p:anim calcmode="lin" valueType="num">
                                      <p:cBhvr>
                                        <p:cTn id="47" dur="500" fill="hold"/>
                                        <p:tgtEl>
                                          <p:spTgt spid="1198091"/>
                                        </p:tgtEl>
                                        <p:attrNameLst>
                                          <p:attrName>ppt_x</p:attrName>
                                        </p:attrNameLst>
                                      </p:cBhvr>
                                      <p:tavLst>
                                        <p:tav tm="0">
                                          <p:val>
                                            <p:strVal val="#ppt_x-#ppt_w/2"/>
                                          </p:val>
                                        </p:tav>
                                        <p:tav tm="100000">
                                          <p:val>
                                            <p:strVal val="#ppt_x"/>
                                          </p:val>
                                        </p:tav>
                                      </p:tavLst>
                                    </p:anim>
                                    <p:anim calcmode="lin" valueType="num">
                                      <p:cBhvr>
                                        <p:cTn id="48" dur="500" fill="hold"/>
                                        <p:tgtEl>
                                          <p:spTgt spid="1198091"/>
                                        </p:tgtEl>
                                        <p:attrNameLst>
                                          <p:attrName>ppt_y</p:attrName>
                                        </p:attrNameLst>
                                      </p:cBhvr>
                                      <p:tavLst>
                                        <p:tav tm="0">
                                          <p:val>
                                            <p:strVal val="#ppt_y"/>
                                          </p:val>
                                        </p:tav>
                                        <p:tav tm="100000">
                                          <p:val>
                                            <p:strVal val="#ppt_y"/>
                                          </p:val>
                                        </p:tav>
                                      </p:tavLst>
                                    </p:anim>
                                    <p:anim calcmode="lin" valueType="num">
                                      <p:cBhvr>
                                        <p:cTn id="49" dur="500" fill="hold"/>
                                        <p:tgtEl>
                                          <p:spTgt spid="1198091"/>
                                        </p:tgtEl>
                                        <p:attrNameLst>
                                          <p:attrName>ppt_w</p:attrName>
                                        </p:attrNameLst>
                                      </p:cBhvr>
                                      <p:tavLst>
                                        <p:tav tm="0">
                                          <p:val>
                                            <p:fltVal val="0"/>
                                          </p:val>
                                        </p:tav>
                                        <p:tav tm="100000">
                                          <p:val>
                                            <p:strVal val="#ppt_w"/>
                                          </p:val>
                                        </p:tav>
                                      </p:tavLst>
                                    </p:anim>
                                    <p:anim calcmode="lin" valueType="num">
                                      <p:cBhvr>
                                        <p:cTn id="50" dur="500" fill="hold"/>
                                        <p:tgtEl>
                                          <p:spTgt spid="1198091"/>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nodeType="clickEffect">
                                  <p:stCondLst>
                                    <p:cond delay="0"/>
                                  </p:stCondLst>
                                  <p:childTnLst>
                                    <p:set>
                                      <p:cBhvr>
                                        <p:cTn id="54" dur="1" fill="hold">
                                          <p:stCondLst>
                                            <p:cond delay="0"/>
                                          </p:stCondLst>
                                        </p:cTn>
                                        <p:tgtEl>
                                          <p:spTgt spid="1198086"/>
                                        </p:tgtEl>
                                        <p:attrNameLst>
                                          <p:attrName>style.visibility</p:attrName>
                                        </p:attrNameLst>
                                      </p:cBhvr>
                                      <p:to>
                                        <p:strVal val="visible"/>
                                      </p:to>
                                    </p:set>
                                    <p:animEffect transition="in" filter="slide(fromLeft)">
                                      <p:cBhvr>
                                        <p:cTn id="55" dur="500"/>
                                        <p:tgtEl>
                                          <p:spTgt spid="1198086"/>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3" fill="hold" nodeType="clickEffect">
                                  <p:stCondLst>
                                    <p:cond delay="0"/>
                                  </p:stCondLst>
                                  <p:childTnLst>
                                    <p:set>
                                      <p:cBhvr>
                                        <p:cTn id="59" dur="1" fill="hold">
                                          <p:stCondLst>
                                            <p:cond delay="0"/>
                                          </p:stCondLst>
                                        </p:cTn>
                                        <p:tgtEl>
                                          <p:spTgt spid="1198094"/>
                                        </p:tgtEl>
                                        <p:attrNameLst>
                                          <p:attrName>style.visibility</p:attrName>
                                        </p:attrNameLst>
                                      </p:cBhvr>
                                      <p:to>
                                        <p:strVal val="visible"/>
                                      </p:to>
                                    </p:set>
                                    <p:anim calcmode="lin" valueType="num">
                                      <p:cBhvr additive="base">
                                        <p:cTn id="60" dur="500" fill="hold"/>
                                        <p:tgtEl>
                                          <p:spTgt spid="1198094"/>
                                        </p:tgtEl>
                                        <p:attrNameLst>
                                          <p:attrName>ppt_x</p:attrName>
                                        </p:attrNameLst>
                                      </p:cBhvr>
                                      <p:tavLst>
                                        <p:tav tm="0">
                                          <p:val>
                                            <p:strVal val="1+#ppt_w/2"/>
                                          </p:val>
                                        </p:tav>
                                        <p:tav tm="100000">
                                          <p:val>
                                            <p:strVal val="#ppt_x"/>
                                          </p:val>
                                        </p:tav>
                                      </p:tavLst>
                                    </p:anim>
                                    <p:anim calcmode="lin" valueType="num">
                                      <p:cBhvr additive="base">
                                        <p:cTn id="61" dur="500" fill="hold"/>
                                        <p:tgtEl>
                                          <p:spTgt spid="1198094"/>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1198087"/>
                                        </p:tgtEl>
                                        <p:attrNameLst>
                                          <p:attrName>style.visibility</p:attrName>
                                        </p:attrNameLst>
                                      </p:cBhvr>
                                      <p:to>
                                        <p:strVal val="visible"/>
                                      </p:to>
                                    </p:set>
                                    <p:anim calcmode="lin" valueType="num">
                                      <p:cBhvr additive="base">
                                        <p:cTn id="66" dur="500" fill="hold"/>
                                        <p:tgtEl>
                                          <p:spTgt spid="1198087"/>
                                        </p:tgtEl>
                                        <p:attrNameLst>
                                          <p:attrName>ppt_x</p:attrName>
                                        </p:attrNameLst>
                                      </p:cBhvr>
                                      <p:tavLst>
                                        <p:tav tm="0">
                                          <p:val>
                                            <p:strVal val="0-#ppt_w/2"/>
                                          </p:val>
                                        </p:tav>
                                        <p:tav tm="100000">
                                          <p:val>
                                            <p:strVal val="#ppt_x"/>
                                          </p:val>
                                        </p:tav>
                                      </p:tavLst>
                                    </p:anim>
                                    <p:anim calcmode="lin" valueType="num">
                                      <p:cBhvr additive="base">
                                        <p:cTn id="67" dur="500" fill="hold"/>
                                        <p:tgtEl>
                                          <p:spTgt spid="1198087"/>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3" presetClass="entr" presetSubtype="16" fill="hold" grpId="0" nodeType="afterEffect">
                                  <p:stCondLst>
                                    <p:cond delay="0"/>
                                  </p:stCondLst>
                                  <p:childTnLst>
                                    <p:set>
                                      <p:cBhvr>
                                        <p:cTn id="70" dur="1" fill="hold">
                                          <p:stCondLst>
                                            <p:cond delay="0"/>
                                          </p:stCondLst>
                                        </p:cTn>
                                        <p:tgtEl>
                                          <p:spTgt spid="1198100"/>
                                        </p:tgtEl>
                                        <p:attrNameLst>
                                          <p:attrName>style.visibility</p:attrName>
                                        </p:attrNameLst>
                                      </p:cBhvr>
                                      <p:to>
                                        <p:strVal val="visible"/>
                                      </p:to>
                                    </p:set>
                                    <p:anim calcmode="lin" valueType="num">
                                      <p:cBhvr>
                                        <p:cTn id="71" dur="500" fill="hold"/>
                                        <p:tgtEl>
                                          <p:spTgt spid="1198100"/>
                                        </p:tgtEl>
                                        <p:attrNameLst>
                                          <p:attrName>ppt_w</p:attrName>
                                        </p:attrNameLst>
                                      </p:cBhvr>
                                      <p:tavLst>
                                        <p:tav tm="0">
                                          <p:val>
                                            <p:fltVal val="0"/>
                                          </p:val>
                                        </p:tav>
                                        <p:tav tm="100000">
                                          <p:val>
                                            <p:strVal val="#ppt_w"/>
                                          </p:val>
                                        </p:tav>
                                      </p:tavLst>
                                    </p:anim>
                                    <p:anim calcmode="lin" valueType="num">
                                      <p:cBhvr>
                                        <p:cTn id="72" dur="500" fill="hold"/>
                                        <p:tgtEl>
                                          <p:spTgt spid="1198100"/>
                                        </p:tgtEl>
                                        <p:attrNameLst>
                                          <p:attrName>ppt_h</p:attrName>
                                        </p:attrNameLst>
                                      </p:cBhvr>
                                      <p:tavLst>
                                        <p:tav tm="0">
                                          <p:val>
                                            <p:fltVal val="0"/>
                                          </p:val>
                                        </p:tav>
                                        <p:tav tm="100000">
                                          <p:val>
                                            <p:strVal val="#ppt_h"/>
                                          </p:val>
                                        </p:tav>
                                      </p:tavLst>
                                    </p:anim>
                                  </p:childTnLst>
                                </p:cTn>
                              </p:par>
                              <p:par>
                                <p:cTn id="73" presetID="2" presetClass="entr" presetSubtype="4" fill="hold" nodeType="withEffect">
                                  <p:stCondLst>
                                    <p:cond delay="0"/>
                                  </p:stCondLst>
                                  <p:childTnLst>
                                    <p:set>
                                      <p:cBhvr>
                                        <p:cTn id="74" dur="1" fill="hold">
                                          <p:stCondLst>
                                            <p:cond delay="0"/>
                                          </p:stCondLst>
                                        </p:cTn>
                                        <p:tgtEl>
                                          <p:spTgt spid="1198088"/>
                                        </p:tgtEl>
                                        <p:attrNameLst>
                                          <p:attrName>style.visibility</p:attrName>
                                        </p:attrNameLst>
                                      </p:cBhvr>
                                      <p:to>
                                        <p:strVal val="visible"/>
                                      </p:to>
                                    </p:set>
                                    <p:anim calcmode="lin" valueType="num">
                                      <p:cBhvr additive="base">
                                        <p:cTn id="75" dur="500" fill="hold"/>
                                        <p:tgtEl>
                                          <p:spTgt spid="1198088"/>
                                        </p:tgtEl>
                                        <p:attrNameLst>
                                          <p:attrName>ppt_x</p:attrName>
                                        </p:attrNameLst>
                                      </p:cBhvr>
                                      <p:tavLst>
                                        <p:tav tm="0">
                                          <p:val>
                                            <p:strVal val="#ppt_x"/>
                                          </p:val>
                                        </p:tav>
                                        <p:tav tm="100000">
                                          <p:val>
                                            <p:strVal val="#ppt_x"/>
                                          </p:val>
                                        </p:tav>
                                      </p:tavLst>
                                    </p:anim>
                                    <p:anim calcmode="lin" valueType="num">
                                      <p:cBhvr additive="base">
                                        <p:cTn id="76" dur="500" fill="hold"/>
                                        <p:tgtEl>
                                          <p:spTgt spid="1198088"/>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6" presetClass="entr" presetSubtype="26" fill="hold" nodeType="clickEffect">
                                  <p:stCondLst>
                                    <p:cond delay="0"/>
                                  </p:stCondLst>
                                  <p:childTnLst>
                                    <p:set>
                                      <p:cBhvr>
                                        <p:cTn id="80" dur="1" fill="hold">
                                          <p:stCondLst>
                                            <p:cond delay="0"/>
                                          </p:stCondLst>
                                        </p:cTn>
                                        <p:tgtEl>
                                          <p:spTgt spid="1198106"/>
                                        </p:tgtEl>
                                        <p:attrNameLst>
                                          <p:attrName>style.visibility</p:attrName>
                                        </p:attrNameLst>
                                      </p:cBhvr>
                                      <p:to>
                                        <p:strVal val="visible"/>
                                      </p:to>
                                    </p:set>
                                    <p:animEffect transition="in" filter="barn(inHorizontal)">
                                      <p:cBhvr>
                                        <p:cTn id="81" dur="500"/>
                                        <p:tgtEl>
                                          <p:spTgt spid="1198106"/>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0" fill="hold" nodeType="clickEffect">
                                  <p:stCondLst>
                                    <p:cond delay="0"/>
                                  </p:stCondLst>
                                  <p:childTnLst>
                                    <p:set>
                                      <p:cBhvr>
                                        <p:cTn id="85" dur="1" fill="hold">
                                          <p:stCondLst>
                                            <p:cond delay="0"/>
                                          </p:stCondLst>
                                        </p:cTn>
                                        <p:tgtEl>
                                          <p:spTgt spid="1198107"/>
                                        </p:tgtEl>
                                        <p:attrNameLst>
                                          <p:attrName>style.visibility</p:attrName>
                                        </p:attrNameLst>
                                      </p:cBhvr>
                                      <p:to>
                                        <p:strVal val="visible"/>
                                      </p:to>
                                    </p:set>
                                    <p:anim calcmode="lin" valueType="num">
                                      <p:cBhvr>
                                        <p:cTn id="86" dur="2000" fill="hold"/>
                                        <p:tgtEl>
                                          <p:spTgt spid="1198107"/>
                                        </p:tgtEl>
                                        <p:attrNameLst>
                                          <p:attrName>ppt_w</p:attrName>
                                        </p:attrNameLst>
                                      </p:cBhvr>
                                      <p:tavLst>
                                        <p:tav tm="0">
                                          <p:val>
                                            <p:fltVal val="0"/>
                                          </p:val>
                                        </p:tav>
                                        <p:tav tm="100000">
                                          <p:val>
                                            <p:strVal val="#ppt_w"/>
                                          </p:val>
                                        </p:tav>
                                      </p:tavLst>
                                    </p:anim>
                                    <p:anim calcmode="lin" valueType="num">
                                      <p:cBhvr>
                                        <p:cTn id="87" dur="2000" fill="hold"/>
                                        <p:tgtEl>
                                          <p:spTgt spid="1198107"/>
                                        </p:tgtEl>
                                        <p:attrNameLst>
                                          <p:attrName>ppt_h</p:attrName>
                                        </p:attrNameLst>
                                      </p:cBhvr>
                                      <p:tavLst>
                                        <p:tav tm="0">
                                          <p:val>
                                            <p:fltVal val="0"/>
                                          </p:val>
                                        </p:tav>
                                        <p:tav tm="100000">
                                          <p:val>
                                            <p:strVal val="#ppt_h"/>
                                          </p:val>
                                        </p:tav>
                                      </p:tavLst>
                                    </p:anim>
                                    <p:animEffect transition="in" filter="fade">
                                      <p:cBhvr>
                                        <p:cTn id="88" dur="2000"/>
                                        <p:tgtEl>
                                          <p:spTgt spid="1198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084" grpId="0"/>
      <p:bldP spid="1198087" grpId="0" autoUpdateAnimBg="0"/>
      <p:bldP spid="1198089" grpId="0" autoUpdateAnimBg="0"/>
      <p:bldP spid="1198092" grpId="0"/>
      <p:bldP spid="1198093" grpId="0"/>
      <p:bldP spid="1198100" grpId="0" autoUpdateAnimBg="0"/>
      <p:bldP spid="1198101" grpId="0" autoUpdateAnimBg="0"/>
      <p:bldP spid="1198105"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0132" name="Object 4"/>
          <p:cNvGraphicFramePr>
            <a:graphicFrameLocks noChangeAspect="1"/>
          </p:cNvGraphicFramePr>
          <p:nvPr/>
        </p:nvGraphicFramePr>
        <p:xfrm>
          <a:off x="1042988" y="1628775"/>
          <a:ext cx="3313112" cy="1100138"/>
        </p:xfrm>
        <a:graphic>
          <a:graphicData uri="http://schemas.openxmlformats.org/presentationml/2006/ole">
            <p:oleObj spid="_x0000_s1200132" name="Equation" r:id="rId4" imgW="1460160" imgH="457200" progId="">
              <p:embed/>
            </p:oleObj>
          </a:graphicData>
        </a:graphic>
      </p:graphicFrame>
      <p:graphicFrame>
        <p:nvGraphicFramePr>
          <p:cNvPr id="1200133" name="Object 5"/>
          <p:cNvGraphicFramePr>
            <a:graphicFrameLocks noChangeAspect="1"/>
          </p:cNvGraphicFramePr>
          <p:nvPr/>
        </p:nvGraphicFramePr>
        <p:xfrm>
          <a:off x="4643438" y="2133600"/>
          <a:ext cx="1290637" cy="276225"/>
        </p:xfrm>
        <a:graphic>
          <a:graphicData uri="http://schemas.openxmlformats.org/presentationml/2006/ole">
            <p:oleObj spid="_x0000_s1200133" name="公式" r:id="rId5" imgW="787320" imgH="139680" progId="Equation.3">
              <p:embed/>
            </p:oleObj>
          </a:graphicData>
        </a:graphic>
      </p:graphicFrame>
      <p:sp>
        <p:nvSpPr>
          <p:cNvPr id="1200134" name="Text Box 6"/>
          <p:cNvSpPr txBox="1">
            <a:spLocks noChangeArrowheads="1"/>
          </p:cNvSpPr>
          <p:nvPr/>
        </p:nvSpPr>
        <p:spPr bwMode="auto">
          <a:xfrm>
            <a:off x="1042988" y="2997200"/>
            <a:ext cx="3170237" cy="457200"/>
          </a:xfrm>
          <a:prstGeom prst="rect">
            <a:avLst/>
          </a:prstGeom>
          <a:noFill/>
          <a:ln w="9525">
            <a:noFill/>
            <a:miter lim="800000"/>
            <a:headEnd/>
            <a:tailEnd/>
          </a:ln>
          <a:effectLst/>
        </p:spPr>
        <p:txBody>
          <a:bodyPr wrap="none">
            <a:spAutoFit/>
          </a:bodyPr>
          <a:lstStyle/>
          <a:p>
            <a:r>
              <a:rPr lang="zh-CN" altLang="en-US" sz="2400" b="1">
                <a:solidFill>
                  <a:srgbClr val="B0003B"/>
                </a:solidFill>
                <a:ea typeface="宋体" pitchFamily="2" charset="-122"/>
              </a:rPr>
              <a:t>则 </a:t>
            </a:r>
            <a:r>
              <a:rPr lang="en-US" altLang="zh-CN" sz="2400" b="1" i="1">
                <a:solidFill>
                  <a:srgbClr val="B0003B"/>
                </a:solidFill>
                <a:ea typeface="宋体" pitchFamily="2" charset="-122"/>
              </a:rPr>
              <a:t>Y=X</a:t>
            </a:r>
            <a:r>
              <a:rPr lang="en-US" altLang="zh-CN" sz="2400" b="1" baseline="-25000">
                <a:solidFill>
                  <a:srgbClr val="B0003B"/>
                </a:solidFill>
                <a:ea typeface="宋体" pitchFamily="2" charset="-122"/>
              </a:rPr>
              <a:t> </a:t>
            </a:r>
            <a:r>
              <a:rPr lang="en-US" altLang="zh-CN" sz="2400" b="1" baseline="30000">
                <a:solidFill>
                  <a:srgbClr val="B0003B"/>
                </a:solidFill>
                <a:ea typeface="宋体" pitchFamily="2" charset="-122"/>
              </a:rPr>
              <a:t>2 </a:t>
            </a:r>
            <a:r>
              <a:rPr lang="zh-CN" altLang="en-US" sz="2400" b="1">
                <a:solidFill>
                  <a:srgbClr val="B0003B"/>
                </a:solidFill>
                <a:ea typeface="宋体" pitchFamily="2" charset="-122"/>
              </a:rPr>
              <a:t>的概率密度为</a:t>
            </a:r>
          </a:p>
        </p:txBody>
      </p:sp>
      <p:graphicFrame>
        <p:nvGraphicFramePr>
          <p:cNvPr id="1200135" name="Object 7"/>
          <p:cNvGraphicFramePr>
            <a:graphicFrameLocks noChangeAspect="1"/>
          </p:cNvGraphicFramePr>
          <p:nvPr/>
        </p:nvGraphicFramePr>
        <p:xfrm>
          <a:off x="2987675" y="3716338"/>
          <a:ext cx="3675063" cy="1314450"/>
        </p:xfrm>
        <a:graphic>
          <a:graphicData uri="http://schemas.openxmlformats.org/presentationml/2006/ole">
            <p:oleObj spid="_x0000_s1200135" name="Equation" r:id="rId6" imgW="1879560" imgH="672840" progId="">
              <p:embed/>
            </p:oleObj>
          </a:graphicData>
        </a:graphic>
      </p:graphicFrame>
      <p:sp>
        <p:nvSpPr>
          <p:cNvPr id="1200140" name="Rectangle 12"/>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200132"/>
                                        </p:tgtEl>
                                        <p:attrNameLst>
                                          <p:attrName>style.visibility</p:attrName>
                                        </p:attrNameLst>
                                      </p:cBhvr>
                                      <p:to>
                                        <p:strVal val="visible"/>
                                      </p:to>
                                    </p:set>
                                    <p:animEffect transition="in" filter="strips(downRight)">
                                      <p:cBhvr>
                                        <p:cTn id="7" dur="500"/>
                                        <p:tgtEl>
                                          <p:spTgt spid="1200132"/>
                                        </p:tgtEl>
                                      </p:cBhvr>
                                    </p:animEffect>
                                  </p:childTnLst>
                                </p:cTn>
                              </p:par>
                            </p:childTnLst>
                          </p:cTn>
                        </p:par>
                        <p:par>
                          <p:cTn id="8" fill="hold">
                            <p:stCondLst>
                              <p:cond delay="500"/>
                            </p:stCondLst>
                            <p:childTnLst>
                              <p:par>
                                <p:cTn id="9" presetID="2" presetClass="entr" presetSubtype="6" fill="hold" nodeType="afterEffect">
                                  <p:stCondLst>
                                    <p:cond delay="0"/>
                                  </p:stCondLst>
                                  <p:childTnLst>
                                    <p:set>
                                      <p:cBhvr>
                                        <p:cTn id="10" dur="1" fill="hold">
                                          <p:stCondLst>
                                            <p:cond delay="0"/>
                                          </p:stCondLst>
                                        </p:cTn>
                                        <p:tgtEl>
                                          <p:spTgt spid="1200133"/>
                                        </p:tgtEl>
                                        <p:attrNameLst>
                                          <p:attrName>style.visibility</p:attrName>
                                        </p:attrNameLst>
                                      </p:cBhvr>
                                      <p:to>
                                        <p:strVal val="visible"/>
                                      </p:to>
                                    </p:set>
                                    <p:anim calcmode="lin" valueType="num">
                                      <p:cBhvr additive="base">
                                        <p:cTn id="11" dur="500" fill="hold"/>
                                        <p:tgtEl>
                                          <p:spTgt spid="1200133"/>
                                        </p:tgtEl>
                                        <p:attrNameLst>
                                          <p:attrName>ppt_x</p:attrName>
                                        </p:attrNameLst>
                                      </p:cBhvr>
                                      <p:tavLst>
                                        <p:tav tm="0">
                                          <p:val>
                                            <p:strVal val="1+#ppt_w/2"/>
                                          </p:val>
                                        </p:tav>
                                        <p:tav tm="100000">
                                          <p:val>
                                            <p:strVal val="#ppt_x"/>
                                          </p:val>
                                        </p:tav>
                                      </p:tavLst>
                                    </p:anim>
                                    <p:anim calcmode="lin" valueType="num">
                                      <p:cBhvr additive="base">
                                        <p:cTn id="12" dur="500" fill="hold"/>
                                        <p:tgtEl>
                                          <p:spTgt spid="120013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200134"/>
                                        </p:tgtEl>
                                        <p:attrNameLst>
                                          <p:attrName>style.visibility</p:attrName>
                                        </p:attrNameLst>
                                      </p:cBhvr>
                                      <p:to>
                                        <p:strVal val="visible"/>
                                      </p:to>
                                    </p:set>
                                    <p:animEffect transition="in" filter="blinds(vertical)">
                                      <p:cBhvr>
                                        <p:cTn id="17" dur="500"/>
                                        <p:tgtEl>
                                          <p:spTgt spid="1200134"/>
                                        </p:tgtEl>
                                      </p:cBhvr>
                                    </p:animEffect>
                                  </p:childTnLst>
                                </p:cTn>
                              </p:par>
                            </p:childTnLst>
                          </p:cTn>
                        </p:par>
                        <p:par>
                          <p:cTn id="18" fill="hold">
                            <p:stCondLst>
                              <p:cond delay="500"/>
                            </p:stCondLst>
                            <p:childTnLst>
                              <p:par>
                                <p:cTn id="19" presetID="16" presetClass="entr" presetSubtype="42" fill="hold" nodeType="afterEffect">
                                  <p:stCondLst>
                                    <p:cond delay="0"/>
                                  </p:stCondLst>
                                  <p:childTnLst>
                                    <p:set>
                                      <p:cBhvr>
                                        <p:cTn id="20" dur="1" fill="hold">
                                          <p:stCondLst>
                                            <p:cond delay="0"/>
                                          </p:stCondLst>
                                        </p:cTn>
                                        <p:tgtEl>
                                          <p:spTgt spid="1200135"/>
                                        </p:tgtEl>
                                        <p:attrNameLst>
                                          <p:attrName>style.visibility</p:attrName>
                                        </p:attrNameLst>
                                      </p:cBhvr>
                                      <p:to>
                                        <p:strVal val="visible"/>
                                      </p:to>
                                    </p:set>
                                    <p:animEffect transition="in" filter="barn(outHorizontal)">
                                      <p:cBhvr>
                                        <p:cTn id="21" dur="500"/>
                                        <p:tgtEl>
                                          <p:spTgt spid="1200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0134" grpId="0" autoUpdateAnimBg="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80" name="Rectangle 4"/>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sp>
        <p:nvSpPr>
          <p:cNvPr id="1202181" name="Text Box 5"/>
          <p:cNvSpPr txBox="1">
            <a:spLocks noChangeArrowheads="1"/>
          </p:cNvSpPr>
          <p:nvPr/>
        </p:nvSpPr>
        <p:spPr bwMode="auto">
          <a:xfrm>
            <a:off x="815975" y="1576388"/>
            <a:ext cx="8077200" cy="1630362"/>
          </a:xfrm>
          <a:prstGeom prst="rect">
            <a:avLst/>
          </a:prstGeom>
          <a:noFill/>
          <a:ln w="9525">
            <a:noFill/>
            <a:miter lim="800000"/>
            <a:headEnd/>
            <a:tailEnd/>
          </a:ln>
          <a:effectLst/>
        </p:spPr>
        <p:txBody>
          <a:bodyPr>
            <a:spAutoFit/>
          </a:bodyPr>
          <a:lstStyle/>
          <a:p>
            <a:pPr>
              <a:lnSpc>
                <a:spcPct val="120000"/>
              </a:lnSpc>
            </a:pPr>
            <a:r>
              <a:rPr lang="zh-CN" altLang="en-US" b="1">
                <a:solidFill>
                  <a:srgbClr val="000076"/>
                </a:solidFill>
                <a:ea typeface="宋体" pitchFamily="2" charset="-122"/>
              </a:rPr>
              <a:t>       从上述两例中可看到，在求</a:t>
            </a:r>
            <a:r>
              <a:rPr lang="en-US" altLang="zh-CN" b="1" i="1">
                <a:solidFill>
                  <a:srgbClr val="000076"/>
                </a:solidFill>
                <a:ea typeface="宋体" pitchFamily="2" charset="-122"/>
              </a:rPr>
              <a:t>P</a:t>
            </a:r>
            <a:r>
              <a:rPr lang="en-US" altLang="zh-CN" b="1">
                <a:solidFill>
                  <a:srgbClr val="000076"/>
                </a:solidFill>
                <a:ea typeface="宋体" pitchFamily="2" charset="-122"/>
              </a:rPr>
              <a:t>{ </a:t>
            </a:r>
            <a:r>
              <a:rPr lang="en-US" altLang="zh-CN" b="1" i="1">
                <a:solidFill>
                  <a:srgbClr val="000076"/>
                </a:solidFill>
                <a:ea typeface="宋体" pitchFamily="2" charset="-122"/>
              </a:rPr>
              <a:t>Y </a:t>
            </a:r>
            <a:r>
              <a:rPr lang="en-US" altLang="zh-CN" sz="2400" b="1">
                <a:solidFill>
                  <a:srgbClr val="000099"/>
                </a:solidFill>
                <a:ea typeface="宋体" pitchFamily="2" charset="-122"/>
                <a:sym typeface="Symbol" pitchFamily="18" charset="2"/>
              </a:rPr>
              <a:t> </a:t>
            </a:r>
            <a:r>
              <a:rPr lang="en-US" altLang="zh-CN" b="1" i="1">
                <a:solidFill>
                  <a:srgbClr val="000076"/>
                </a:solidFill>
                <a:ea typeface="宋体" pitchFamily="2" charset="-122"/>
              </a:rPr>
              <a:t>y </a:t>
            </a:r>
            <a:r>
              <a:rPr lang="en-US" altLang="zh-CN" b="1">
                <a:solidFill>
                  <a:srgbClr val="000076"/>
                </a:solidFill>
                <a:ea typeface="宋体" pitchFamily="2" charset="-122"/>
              </a:rPr>
              <a:t>}</a:t>
            </a:r>
            <a:r>
              <a:rPr lang="zh-CN" altLang="en-US" b="1">
                <a:solidFill>
                  <a:srgbClr val="000076"/>
                </a:solidFill>
                <a:ea typeface="宋体" pitchFamily="2" charset="-122"/>
              </a:rPr>
              <a:t>的过程中</a:t>
            </a:r>
            <a:r>
              <a:rPr lang="zh-CN" altLang="en-US" b="1">
                <a:solidFill>
                  <a:srgbClr val="000076"/>
                </a:solidFill>
                <a:latin typeface="宋体" pitchFamily="2" charset="-122"/>
                <a:ea typeface="宋体" pitchFamily="2" charset="-122"/>
              </a:rPr>
              <a:t>,</a:t>
            </a:r>
            <a:endParaRPr lang="en-US" altLang="zh-CN" b="1">
              <a:solidFill>
                <a:srgbClr val="000076"/>
              </a:solidFill>
              <a:ea typeface="宋体" pitchFamily="2" charset="-122"/>
            </a:endParaRPr>
          </a:p>
          <a:p>
            <a:pPr>
              <a:lnSpc>
                <a:spcPct val="120000"/>
              </a:lnSpc>
            </a:pPr>
            <a:r>
              <a:rPr lang="zh-CN" altLang="en-US" b="1">
                <a:solidFill>
                  <a:srgbClr val="000076"/>
                </a:solidFill>
                <a:ea typeface="宋体" pitchFamily="2" charset="-122"/>
              </a:rPr>
              <a:t>关键是</a:t>
            </a:r>
            <a:r>
              <a:rPr lang="zh-CN" altLang="en-US" b="1">
                <a:solidFill>
                  <a:schemeClr val="accent2"/>
                </a:solidFill>
                <a:ea typeface="宋体" pitchFamily="2" charset="-122"/>
              </a:rPr>
              <a:t>第一步</a:t>
            </a:r>
            <a:r>
              <a:rPr lang="zh-CN" altLang="en-US" b="1">
                <a:ea typeface="宋体" pitchFamily="2" charset="-122"/>
              </a:rPr>
              <a:t>中</a:t>
            </a:r>
            <a:r>
              <a:rPr lang="zh-CN" altLang="en-US" b="1">
                <a:solidFill>
                  <a:srgbClr val="000076"/>
                </a:solidFill>
                <a:ea typeface="宋体" pitchFamily="2" charset="-122"/>
              </a:rPr>
              <a:t>:   设法从</a:t>
            </a:r>
            <a:r>
              <a:rPr lang="zh-CN" altLang="en-US" b="1">
                <a:solidFill>
                  <a:srgbClr val="B8005C"/>
                </a:solidFill>
                <a:latin typeface="宋体" pitchFamily="2" charset="-122"/>
                <a:ea typeface="宋体" pitchFamily="2" charset="-122"/>
              </a:rPr>
              <a:t>{</a:t>
            </a:r>
            <a:r>
              <a:rPr lang="zh-CN" altLang="en-US" sz="700" b="1" baseline="-25000">
                <a:solidFill>
                  <a:srgbClr val="B8005C"/>
                </a:solidFill>
                <a:latin typeface="宋体" pitchFamily="2" charset="-122"/>
                <a:ea typeface="宋体" pitchFamily="2" charset="-122"/>
              </a:rPr>
              <a:t> </a:t>
            </a:r>
            <a:r>
              <a:rPr lang="en-US" altLang="zh-CN" b="1" i="1">
                <a:solidFill>
                  <a:srgbClr val="B8005C"/>
                </a:solidFill>
                <a:ea typeface="宋体" pitchFamily="2" charset="-122"/>
              </a:rPr>
              <a:t>g</a:t>
            </a:r>
            <a:r>
              <a:rPr lang="en-US" altLang="zh-CN" b="1">
                <a:solidFill>
                  <a:srgbClr val="B8005C"/>
                </a:solidFill>
                <a:ea typeface="宋体" pitchFamily="2" charset="-122"/>
              </a:rPr>
              <a:t>(</a:t>
            </a:r>
            <a:r>
              <a:rPr lang="en-US" altLang="zh-CN" sz="2400" b="1" i="1">
                <a:solidFill>
                  <a:srgbClr val="B8005C"/>
                </a:solidFill>
                <a:ea typeface="宋体" pitchFamily="2" charset="-122"/>
              </a:rPr>
              <a:t>X</a:t>
            </a:r>
            <a:r>
              <a:rPr lang="en-US" altLang="zh-CN" b="1">
                <a:solidFill>
                  <a:srgbClr val="B8005C"/>
                </a:solidFill>
                <a:ea typeface="宋体" pitchFamily="2" charset="-122"/>
              </a:rPr>
              <a:t>)</a:t>
            </a:r>
            <a:r>
              <a:rPr lang="en-US" altLang="zh-CN" sz="2000" b="1" baseline="-25000">
                <a:solidFill>
                  <a:srgbClr val="B8005C"/>
                </a:solidFill>
                <a:ea typeface="宋体" pitchFamily="2" charset="-122"/>
              </a:rPr>
              <a:t> </a:t>
            </a:r>
            <a:r>
              <a:rPr lang="en-US" altLang="zh-CN" b="1">
                <a:solidFill>
                  <a:srgbClr val="B8005C"/>
                </a:solidFill>
                <a:ea typeface="宋体" pitchFamily="2" charset="-122"/>
                <a:sym typeface="Symbol" pitchFamily="18" charset="2"/>
              </a:rPr>
              <a:t></a:t>
            </a:r>
            <a:r>
              <a:rPr lang="en-US" altLang="zh-CN" sz="1200" b="1" baseline="-25000">
                <a:solidFill>
                  <a:srgbClr val="B8005C"/>
                </a:solidFill>
                <a:ea typeface="宋体" pitchFamily="2" charset="-122"/>
              </a:rPr>
              <a:t>  </a:t>
            </a:r>
            <a:r>
              <a:rPr lang="en-US" altLang="zh-CN" b="1" i="1">
                <a:solidFill>
                  <a:srgbClr val="B8005C"/>
                </a:solidFill>
                <a:ea typeface="宋体" pitchFamily="2" charset="-122"/>
              </a:rPr>
              <a:t>y</a:t>
            </a:r>
            <a:r>
              <a:rPr lang="en-US" altLang="zh-CN" sz="1600" b="1" baseline="-25000">
                <a:solidFill>
                  <a:srgbClr val="B8005C"/>
                </a:solidFill>
                <a:ea typeface="宋体" pitchFamily="2" charset="-122"/>
              </a:rPr>
              <a:t> </a:t>
            </a:r>
            <a:r>
              <a:rPr lang="en-US" altLang="zh-CN" b="1">
                <a:solidFill>
                  <a:srgbClr val="B8005C"/>
                </a:solidFill>
                <a:latin typeface="宋体" pitchFamily="2" charset="-122"/>
                <a:ea typeface="宋体" pitchFamily="2" charset="-122"/>
              </a:rPr>
              <a:t>}</a:t>
            </a:r>
            <a:r>
              <a:rPr lang="zh-CN" altLang="en-US" b="1">
                <a:solidFill>
                  <a:srgbClr val="000076"/>
                </a:solidFill>
                <a:ea typeface="宋体" pitchFamily="2" charset="-122"/>
              </a:rPr>
              <a:t>中解出</a:t>
            </a:r>
            <a:r>
              <a:rPr lang="en-US" altLang="zh-CN" b="1" i="1">
                <a:solidFill>
                  <a:srgbClr val="000076"/>
                </a:solidFill>
                <a:ea typeface="宋体" pitchFamily="2" charset="-122"/>
              </a:rPr>
              <a:t>X</a:t>
            </a:r>
            <a:r>
              <a:rPr lang="en-US" altLang="zh-CN" b="1">
                <a:solidFill>
                  <a:srgbClr val="000076"/>
                </a:solidFill>
                <a:latin typeface="宋体" pitchFamily="2" charset="-122"/>
                <a:ea typeface="宋体" pitchFamily="2" charset="-122"/>
              </a:rPr>
              <a:t>,</a:t>
            </a:r>
            <a:r>
              <a:rPr lang="en-US" altLang="zh-CN" b="1">
                <a:solidFill>
                  <a:srgbClr val="000076"/>
                </a:solidFill>
                <a:ea typeface="宋体" pitchFamily="2" charset="-122"/>
              </a:rPr>
              <a:t> </a:t>
            </a:r>
            <a:r>
              <a:rPr lang="zh-CN" altLang="en-US" b="1">
                <a:solidFill>
                  <a:srgbClr val="000076"/>
                </a:solidFill>
                <a:ea typeface="宋体" pitchFamily="2" charset="-122"/>
              </a:rPr>
              <a:t>从而得到与</a:t>
            </a:r>
            <a:r>
              <a:rPr lang="zh-CN" altLang="en-US" sz="2000" b="1" baseline="-25000">
                <a:solidFill>
                  <a:srgbClr val="000076"/>
                </a:solidFill>
                <a:ea typeface="宋体" pitchFamily="2" charset="-122"/>
              </a:rPr>
              <a:t> </a:t>
            </a:r>
            <a:r>
              <a:rPr lang="zh-CN" altLang="en-US" b="1">
                <a:solidFill>
                  <a:srgbClr val="B8005C"/>
                </a:solidFill>
                <a:latin typeface="宋体" pitchFamily="2" charset="-122"/>
                <a:ea typeface="宋体" pitchFamily="2" charset="-122"/>
              </a:rPr>
              <a:t>{</a:t>
            </a:r>
            <a:r>
              <a:rPr lang="zh-CN" altLang="en-US" sz="1400" b="1" baseline="-25000">
                <a:solidFill>
                  <a:srgbClr val="B8005C"/>
                </a:solidFill>
                <a:ea typeface="宋体" pitchFamily="2" charset="-122"/>
              </a:rPr>
              <a:t> </a:t>
            </a:r>
            <a:r>
              <a:rPr lang="en-US" altLang="zh-CN" b="1" i="1">
                <a:solidFill>
                  <a:srgbClr val="B8005C"/>
                </a:solidFill>
                <a:ea typeface="宋体" pitchFamily="2" charset="-122"/>
              </a:rPr>
              <a:t>g</a:t>
            </a:r>
            <a:r>
              <a:rPr lang="en-US" altLang="zh-CN" b="1">
                <a:solidFill>
                  <a:srgbClr val="B8005C"/>
                </a:solidFill>
                <a:ea typeface="宋体" pitchFamily="2" charset="-122"/>
              </a:rPr>
              <a:t>(</a:t>
            </a:r>
            <a:r>
              <a:rPr lang="en-US" altLang="zh-CN" sz="2400" b="1" i="1">
                <a:solidFill>
                  <a:srgbClr val="B8005C"/>
                </a:solidFill>
                <a:ea typeface="宋体" pitchFamily="2" charset="-122"/>
              </a:rPr>
              <a:t>X</a:t>
            </a:r>
            <a:r>
              <a:rPr lang="en-US" altLang="zh-CN" b="1">
                <a:solidFill>
                  <a:srgbClr val="B8005C"/>
                </a:solidFill>
                <a:ea typeface="宋体" pitchFamily="2" charset="-122"/>
              </a:rPr>
              <a:t>) </a:t>
            </a:r>
            <a:r>
              <a:rPr lang="en-US" altLang="zh-CN" b="1">
                <a:solidFill>
                  <a:srgbClr val="B8005C"/>
                </a:solidFill>
                <a:ea typeface="宋体" pitchFamily="2" charset="-122"/>
                <a:sym typeface="Symbol" pitchFamily="18" charset="2"/>
              </a:rPr>
              <a:t> </a:t>
            </a:r>
            <a:r>
              <a:rPr lang="en-US" altLang="zh-CN" b="1" i="1">
                <a:solidFill>
                  <a:srgbClr val="B8005C"/>
                </a:solidFill>
                <a:ea typeface="宋体" pitchFamily="2" charset="-122"/>
              </a:rPr>
              <a:t>y</a:t>
            </a:r>
            <a:r>
              <a:rPr lang="en-US" altLang="zh-CN" sz="1800" b="1" baseline="-25000">
                <a:solidFill>
                  <a:srgbClr val="B8005C"/>
                </a:solidFill>
                <a:ea typeface="宋体" pitchFamily="2" charset="-122"/>
              </a:rPr>
              <a:t> </a:t>
            </a:r>
            <a:r>
              <a:rPr lang="en-US" altLang="zh-CN" b="1">
                <a:solidFill>
                  <a:srgbClr val="B8005C"/>
                </a:solidFill>
                <a:latin typeface="宋体" pitchFamily="2" charset="-122"/>
                <a:ea typeface="宋体" pitchFamily="2" charset="-122"/>
              </a:rPr>
              <a:t>}</a:t>
            </a:r>
            <a:r>
              <a:rPr lang="zh-CN" altLang="en-US" b="1">
                <a:solidFill>
                  <a:srgbClr val="000076"/>
                </a:solidFill>
                <a:ea typeface="宋体" pitchFamily="2" charset="-122"/>
              </a:rPr>
              <a:t>等价的关于</a:t>
            </a:r>
            <a:r>
              <a:rPr lang="zh-CN" altLang="en-US" sz="1400" b="1" baseline="-25000">
                <a:solidFill>
                  <a:srgbClr val="000076"/>
                </a:solidFill>
                <a:ea typeface="宋体" pitchFamily="2" charset="-122"/>
              </a:rPr>
              <a:t> </a:t>
            </a:r>
            <a:r>
              <a:rPr lang="en-US" altLang="zh-CN" b="1" i="1">
                <a:solidFill>
                  <a:srgbClr val="000076"/>
                </a:solidFill>
                <a:ea typeface="宋体" pitchFamily="2" charset="-122"/>
              </a:rPr>
              <a:t>X </a:t>
            </a:r>
            <a:r>
              <a:rPr lang="zh-CN" altLang="en-US" b="1">
                <a:solidFill>
                  <a:srgbClr val="000076"/>
                </a:solidFill>
                <a:ea typeface="宋体" pitchFamily="2" charset="-122"/>
              </a:rPr>
              <a:t>的不等式 .</a:t>
            </a:r>
            <a:endParaRPr lang="en-US" altLang="zh-CN" b="1">
              <a:solidFill>
                <a:srgbClr val="000076"/>
              </a:solidFill>
              <a:ea typeface="宋体" pitchFamily="2" charset="-122"/>
            </a:endParaRPr>
          </a:p>
        </p:txBody>
      </p:sp>
      <p:grpSp>
        <p:nvGrpSpPr>
          <p:cNvPr id="1202182" name="Group 6"/>
          <p:cNvGrpSpPr>
            <a:grpSpLocks/>
          </p:cNvGrpSpPr>
          <p:nvPr/>
        </p:nvGrpSpPr>
        <p:grpSpPr bwMode="auto">
          <a:xfrm>
            <a:off x="2725738" y="4022725"/>
            <a:ext cx="5187950" cy="595313"/>
            <a:chOff x="612" y="2168"/>
            <a:chExt cx="3268" cy="375"/>
          </a:xfrm>
        </p:grpSpPr>
        <p:sp>
          <p:nvSpPr>
            <p:cNvPr id="1202183" name="Rectangle 7"/>
            <p:cNvSpPr>
              <a:spLocks noChangeArrowheads="1"/>
            </p:cNvSpPr>
            <p:nvPr/>
          </p:nvSpPr>
          <p:spPr bwMode="auto">
            <a:xfrm>
              <a:off x="612" y="2180"/>
              <a:ext cx="3268" cy="327"/>
            </a:xfrm>
            <a:prstGeom prst="rect">
              <a:avLst/>
            </a:prstGeom>
            <a:noFill/>
            <a:ln w="9525">
              <a:noFill/>
              <a:miter lim="800000"/>
              <a:headEnd/>
              <a:tailEnd/>
            </a:ln>
            <a:effectLst/>
          </p:spPr>
          <p:txBody>
            <a:bodyPr wrap="none">
              <a:spAutoFit/>
            </a:bodyPr>
            <a:lstStyle/>
            <a:p>
              <a:r>
                <a:rPr lang="zh-CN" altLang="en-US" b="1">
                  <a:ea typeface="宋体" pitchFamily="2" charset="-122"/>
                </a:rPr>
                <a:t>用                            代替 </a:t>
              </a:r>
              <a:r>
                <a:rPr lang="zh-CN" altLang="en-US" b="1">
                  <a:solidFill>
                    <a:srgbClr val="B8005C"/>
                  </a:solidFill>
                  <a:ea typeface="宋体" pitchFamily="2" charset="-122"/>
                </a:rPr>
                <a:t>{ </a:t>
              </a:r>
              <a:r>
                <a:rPr lang="en-US" altLang="zh-CN" b="1" i="1">
                  <a:solidFill>
                    <a:srgbClr val="B8005C"/>
                  </a:solidFill>
                  <a:ea typeface="宋体" pitchFamily="2" charset="-122"/>
                </a:rPr>
                <a:t>X</a:t>
              </a:r>
              <a:r>
                <a:rPr lang="en-US" altLang="zh-CN" b="1" i="1" baseline="-25000">
                  <a:solidFill>
                    <a:srgbClr val="B8005C"/>
                  </a:solidFill>
                  <a:ea typeface="宋体" pitchFamily="2" charset="-122"/>
                </a:rPr>
                <a:t> </a:t>
              </a:r>
              <a:r>
                <a:rPr lang="en-US" altLang="zh-CN" b="1" baseline="30000">
                  <a:solidFill>
                    <a:srgbClr val="B8005C"/>
                  </a:solidFill>
                  <a:ea typeface="宋体" pitchFamily="2" charset="-122"/>
                </a:rPr>
                <a:t>2 </a:t>
              </a:r>
              <a:r>
                <a:rPr lang="en-US" altLang="zh-CN">
                  <a:solidFill>
                    <a:srgbClr val="B8005C"/>
                  </a:solidFill>
                  <a:ea typeface="宋体" pitchFamily="2" charset="-122"/>
                  <a:sym typeface="Symbol" pitchFamily="18" charset="2"/>
                </a:rPr>
                <a:t></a:t>
              </a:r>
              <a:r>
                <a:rPr lang="en-US" altLang="zh-CN" sz="3200" baseline="30000">
                  <a:solidFill>
                    <a:srgbClr val="B8005C"/>
                  </a:solidFill>
                  <a:ea typeface="宋体" pitchFamily="2" charset="-122"/>
                </a:rPr>
                <a:t> </a:t>
              </a:r>
              <a:r>
                <a:rPr lang="en-US" altLang="zh-CN" b="1" i="1">
                  <a:solidFill>
                    <a:srgbClr val="B8005C"/>
                  </a:solidFill>
                  <a:ea typeface="宋体" pitchFamily="2" charset="-122"/>
                </a:rPr>
                <a:t>y</a:t>
              </a:r>
              <a:r>
                <a:rPr lang="en-US" altLang="zh-CN" b="1">
                  <a:solidFill>
                    <a:srgbClr val="B8005C"/>
                  </a:solidFill>
                  <a:ea typeface="宋体" pitchFamily="2" charset="-122"/>
                </a:rPr>
                <a:t> }</a:t>
              </a:r>
            </a:p>
          </p:txBody>
        </p:sp>
        <p:graphicFrame>
          <p:nvGraphicFramePr>
            <p:cNvPr id="1202184" name="Object 8"/>
            <p:cNvGraphicFramePr>
              <a:graphicFrameLocks noChangeAspect="1"/>
            </p:cNvGraphicFramePr>
            <p:nvPr/>
          </p:nvGraphicFramePr>
          <p:xfrm>
            <a:off x="917" y="2168"/>
            <a:ext cx="1533" cy="375"/>
          </p:xfrm>
          <a:graphic>
            <a:graphicData uri="http://schemas.openxmlformats.org/presentationml/2006/ole">
              <p:oleObj spid="_x0000_s1202184" name="公式" r:id="rId4" imgW="1091880" imgH="253800" progId="Equation.3">
                <p:embed/>
              </p:oleObj>
            </a:graphicData>
          </a:graphic>
        </p:graphicFrame>
      </p:grpSp>
      <p:sp>
        <p:nvSpPr>
          <p:cNvPr id="1202185" name="Rectangle 9"/>
          <p:cNvSpPr>
            <a:spLocks noChangeArrowheads="1"/>
          </p:cNvSpPr>
          <p:nvPr/>
        </p:nvSpPr>
        <p:spPr bwMode="auto">
          <a:xfrm>
            <a:off x="1577975" y="4672013"/>
            <a:ext cx="7456488" cy="633412"/>
          </a:xfrm>
          <a:prstGeom prst="rect">
            <a:avLst/>
          </a:prstGeom>
          <a:solidFill>
            <a:srgbClr val="FFD1D1"/>
          </a:solidFill>
          <a:ln w="28575">
            <a:solidFill>
              <a:srgbClr val="C80051"/>
            </a:solidFill>
            <a:miter lim="800000"/>
            <a:headEnd/>
            <a:tailEnd/>
          </a:ln>
          <a:effectLst/>
        </p:spPr>
        <p:txBody>
          <a:bodyPr>
            <a:spAutoFit/>
          </a:bodyPr>
          <a:lstStyle/>
          <a:p>
            <a:pPr>
              <a:lnSpc>
                <a:spcPct val="120000"/>
              </a:lnSpc>
            </a:pPr>
            <a:r>
              <a:rPr lang="zh-CN" altLang="en-US" b="1">
                <a:solidFill>
                  <a:schemeClr val="tx2"/>
                </a:solidFill>
                <a:ea typeface="宋体" pitchFamily="2" charset="-122"/>
              </a:rPr>
              <a:t>  即利用已知的</a:t>
            </a:r>
            <a:r>
              <a:rPr lang="zh-CN" altLang="en-US" sz="1800" b="1" i="1" baseline="-25000">
                <a:solidFill>
                  <a:schemeClr val="tx2"/>
                </a:solidFill>
                <a:ea typeface="宋体" pitchFamily="2" charset="-122"/>
              </a:rPr>
              <a:t> </a:t>
            </a:r>
            <a:r>
              <a:rPr lang="en-US" altLang="zh-CN" b="1" i="1">
                <a:solidFill>
                  <a:schemeClr val="tx2"/>
                </a:solidFill>
                <a:ea typeface="宋体" pitchFamily="2" charset="-122"/>
              </a:rPr>
              <a:t>X</a:t>
            </a:r>
            <a:r>
              <a:rPr lang="en-US" altLang="zh-CN" sz="1800" b="1" i="1" baseline="-25000">
                <a:solidFill>
                  <a:schemeClr val="tx2"/>
                </a:solidFill>
                <a:ea typeface="宋体" pitchFamily="2" charset="-122"/>
              </a:rPr>
              <a:t> </a:t>
            </a:r>
            <a:r>
              <a:rPr lang="zh-CN" altLang="zh-CN" b="1">
                <a:solidFill>
                  <a:schemeClr val="tx2"/>
                </a:solidFill>
                <a:ea typeface="宋体" pitchFamily="2" charset="-122"/>
              </a:rPr>
              <a:t>的分布</a:t>
            </a:r>
            <a:r>
              <a:rPr lang="zh-CN" altLang="en-US" b="1">
                <a:solidFill>
                  <a:schemeClr val="tx2"/>
                </a:solidFill>
                <a:latin typeface="宋体" pitchFamily="2" charset="-122"/>
                <a:ea typeface="宋体" pitchFamily="2" charset="-122"/>
              </a:rPr>
              <a:t>,</a:t>
            </a:r>
            <a:r>
              <a:rPr lang="zh-CN" altLang="zh-CN" b="1">
                <a:solidFill>
                  <a:schemeClr val="tx2"/>
                </a:solidFill>
                <a:ea typeface="宋体" pitchFamily="2" charset="-122"/>
              </a:rPr>
              <a:t>求出</a:t>
            </a:r>
            <a:r>
              <a:rPr lang="zh-CN" altLang="en-US" sz="1600" b="1" baseline="-25000">
                <a:solidFill>
                  <a:schemeClr val="tx2"/>
                </a:solidFill>
                <a:ea typeface="宋体" pitchFamily="2" charset="-122"/>
              </a:rPr>
              <a:t> </a:t>
            </a:r>
            <a:r>
              <a:rPr lang="en-US" altLang="zh-CN" b="1" i="1">
                <a:solidFill>
                  <a:schemeClr val="tx2"/>
                </a:solidFill>
                <a:ea typeface="宋体" pitchFamily="2" charset="-122"/>
              </a:rPr>
              <a:t>X</a:t>
            </a:r>
            <a:r>
              <a:rPr lang="en-US" altLang="zh-CN" sz="2000" b="1" i="1" baseline="-25000">
                <a:solidFill>
                  <a:schemeClr val="tx2"/>
                </a:solidFill>
                <a:ea typeface="宋体" pitchFamily="2" charset="-122"/>
              </a:rPr>
              <a:t> </a:t>
            </a:r>
            <a:r>
              <a:rPr lang="zh-CN" altLang="zh-CN" b="1">
                <a:solidFill>
                  <a:schemeClr val="tx2"/>
                </a:solidFill>
                <a:ea typeface="宋体" pitchFamily="2" charset="-122"/>
              </a:rPr>
              <a:t>的函数的</a:t>
            </a:r>
            <a:r>
              <a:rPr lang="zh-CN" altLang="en-US" b="1">
                <a:solidFill>
                  <a:schemeClr val="tx2"/>
                </a:solidFill>
                <a:ea typeface="宋体" pitchFamily="2" charset="-122"/>
              </a:rPr>
              <a:t>分布</a:t>
            </a:r>
            <a:endParaRPr lang="en-US" altLang="zh-CN" b="1">
              <a:solidFill>
                <a:schemeClr val="tx2"/>
              </a:solidFill>
              <a:ea typeface="宋体" pitchFamily="2" charset="-122"/>
            </a:endParaRPr>
          </a:p>
        </p:txBody>
      </p:sp>
      <p:grpSp>
        <p:nvGrpSpPr>
          <p:cNvPr id="1202186" name="Group 10"/>
          <p:cNvGrpSpPr>
            <a:grpSpLocks/>
          </p:cNvGrpSpPr>
          <p:nvPr/>
        </p:nvGrpSpPr>
        <p:grpSpPr bwMode="auto">
          <a:xfrm>
            <a:off x="2946400" y="3303588"/>
            <a:ext cx="5672138" cy="908050"/>
            <a:chOff x="1575" y="1661"/>
            <a:chExt cx="3573" cy="572"/>
          </a:xfrm>
        </p:grpSpPr>
        <p:sp>
          <p:nvSpPr>
            <p:cNvPr id="1202187" name="Text Box 11"/>
            <p:cNvSpPr txBox="1">
              <a:spLocks noChangeArrowheads="1"/>
            </p:cNvSpPr>
            <p:nvPr/>
          </p:nvSpPr>
          <p:spPr bwMode="auto">
            <a:xfrm>
              <a:off x="1575" y="1752"/>
              <a:ext cx="3573" cy="327"/>
            </a:xfrm>
            <a:prstGeom prst="rect">
              <a:avLst/>
            </a:prstGeom>
            <a:noFill/>
            <a:ln w="9525">
              <a:noFill/>
              <a:miter lim="800000"/>
              <a:headEnd/>
              <a:tailEnd/>
            </a:ln>
            <a:effectLst/>
          </p:spPr>
          <p:txBody>
            <a:bodyPr wrap="none">
              <a:spAutoFit/>
            </a:bodyPr>
            <a:lstStyle/>
            <a:p>
              <a:r>
                <a:rPr lang="zh-CN" altLang="en-US" b="1">
                  <a:ea typeface="宋体" pitchFamily="2" charset="-122"/>
                </a:rPr>
                <a:t>用                         代替 </a:t>
              </a:r>
              <a:r>
                <a:rPr lang="zh-CN" altLang="en-US" b="1">
                  <a:solidFill>
                    <a:srgbClr val="B8005C"/>
                  </a:solidFill>
                  <a:latin typeface="宋体" pitchFamily="2" charset="-122"/>
                  <a:ea typeface="宋体" pitchFamily="2" charset="-122"/>
                </a:rPr>
                <a:t>{</a:t>
              </a:r>
              <a:r>
                <a:rPr lang="zh-CN" altLang="en-US" sz="1000" b="1" baseline="-25000">
                  <a:solidFill>
                    <a:srgbClr val="B8005C"/>
                  </a:solidFill>
                  <a:latin typeface="宋体" pitchFamily="2" charset="-122"/>
                  <a:ea typeface="宋体" pitchFamily="2" charset="-122"/>
                </a:rPr>
                <a:t> </a:t>
              </a:r>
              <a:r>
                <a:rPr lang="en-US" altLang="zh-CN" sz="2400" b="1">
                  <a:solidFill>
                    <a:srgbClr val="B8005C"/>
                  </a:solidFill>
                  <a:latin typeface="宋体" pitchFamily="2" charset="-122"/>
                  <a:ea typeface="宋体" pitchFamily="2" charset="-122"/>
                </a:rPr>
                <a:t>-</a:t>
              </a:r>
              <a:r>
                <a:rPr lang="en-US" altLang="zh-CN" b="1">
                  <a:solidFill>
                    <a:srgbClr val="B8005C"/>
                  </a:solidFill>
                  <a:ea typeface="宋体" pitchFamily="2" charset="-122"/>
                </a:rPr>
                <a:t>2</a:t>
              </a:r>
              <a:r>
                <a:rPr lang="en-US" altLang="zh-CN" b="1" baseline="-25000">
                  <a:solidFill>
                    <a:srgbClr val="B8005C"/>
                  </a:solidFill>
                  <a:ea typeface="宋体" pitchFamily="2" charset="-122"/>
                </a:rPr>
                <a:t> </a:t>
              </a:r>
              <a:r>
                <a:rPr lang="en-US" altLang="zh-CN" b="1" i="1">
                  <a:solidFill>
                    <a:srgbClr val="B8005C"/>
                  </a:solidFill>
                  <a:ea typeface="宋体" pitchFamily="2" charset="-122"/>
                </a:rPr>
                <a:t>X</a:t>
              </a:r>
              <a:r>
                <a:rPr lang="en-US" altLang="zh-CN" sz="2400" b="1" i="1" baseline="-25000">
                  <a:solidFill>
                    <a:srgbClr val="B8005C"/>
                  </a:solidFill>
                  <a:ea typeface="宋体" pitchFamily="2" charset="-122"/>
                </a:rPr>
                <a:t> </a:t>
              </a:r>
              <a:r>
                <a:rPr lang="en-US" altLang="zh-CN" b="1">
                  <a:solidFill>
                    <a:srgbClr val="B8005C"/>
                  </a:solidFill>
                  <a:ea typeface="宋体" pitchFamily="2" charset="-122"/>
                </a:rPr>
                <a:t>+</a:t>
              </a:r>
              <a:r>
                <a:rPr lang="en-US" altLang="zh-CN" b="1" baseline="-25000">
                  <a:solidFill>
                    <a:srgbClr val="B8005C"/>
                  </a:solidFill>
                  <a:ea typeface="宋体" pitchFamily="2" charset="-122"/>
                </a:rPr>
                <a:t> </a:t>
              </a:r>
              <a:r>
                <a:rPr lang="en-US" altLang="zh-CN" b="1">
                  <a:solidFill>
                    <a:srgbClr val="B8005C"/>
                  </a:solidFill>
                  <a:ea typeface="宋体" pitchFamily="2" charset="-122"/>
                </a:rPr>
                <a:t>8 </a:t>
              </a:r>
              <a:r>
                <a:rPr lang="en-US" altLang="zh-CN">
                  <a:solidFill>
                    <a:srgbClr val="B8005C"/>
                  </a:solidFill>
                  <a:ea typeface="宋体" pitchFamily="2" charset="-122"/>
                  <a:sym typeface="Symbol" pitchFamily="18" charset="2"/>
                </a:rPr>
                <a:t></a:t>
              </a:r>
              <a:r>
                <a:rPr lang="en-US" altLang="zh-CN" b="1">
                  <a:solidFill>
                    <a:srgbClr val="B8005C"/>
                  </a:solidFill>
                  <a:ea typeface="宋体" pitchFamily="2" charset="-122"/>
                </a:rPr>
                <a:t> </a:t>
              </a:r>
              <a:r>
                <a:rPr lang="en-US" altLang="zh-CN" b="1" i="1">
                  <a:solidFill>
                    <a:srgbClr val="B8005C"/>
                  </a:solidFill>
                  <a:ea typeface="宋体" pitchFamily="2" charset="-122"/>
                </a:rPr>
                <a:t>y</a:t>
              </a:r>
              <a:r>
                <a:rPr lang="en-US" altLang="zh-CN" sz="2400" b="1" baseline="-25000">
                  <a:solidFill>
                    <a:srgbClr val="B8005C"/>
                  </a:solidFill>
                  <a:ea typeface="宋体" pitchFamily="2" charset="-122"/>
                </a:rPr>
                <a:t> </a:t>
              </a:r>
              <a:r>
                <a:rPr lang="en-US" altLang="zh-CN" b="1">
                  <a:solidFill>
                    <a:srgbClr val="B8005C"/>
                  </a:solidFill>
                  <a:latin typeface="宋体" pitchFamily="2" charset="-122"/>
                  <a:ea typeface="宋体" pitchFamily="2" charset="-122"/>
                </a:rPr>
                <a:t>}</a:t>
              </a:r>
              <a:endParaRPr lang="en-US" altLang="zh-CN" b="1">
                <a:solidFill>
                  <a:srgbClr val="B8005C"/>
                </a:solidFill>
                <a:ea typeface="宋体" pitchFamily="2" charset="-122"/>
              </a:endParaRPr>
            </a:p>
          </p:txBody>
        </p:sp>
        <p:graphicFrame>
          <p:nvGraphicFramePr>
            <p:cNvPr id="1202188" name="Object 12"/>
            <p:cNvGraphicFramePr>
              <a:graphicFrameLocks noChangeAspect="1"/>
            </p:cNvGraphicFramePr>
            <p:nvPr/>
          </p:nvGraphicFramePr>
          <p:xfrm>
            <a:off x="1919" y="1661"/>
            <a:ext cx="1247" cy="572"/>
          </p:xfrm>
          <a:graphic>
            <a:graphicData uri="http://schemas.openxmlformats.org/presentationml/2006/ole">
              <p:oleObj spid="_x0000_s1202188" name="公式" r:id="rId5" imgW="761760" imgH="393480" progId="Equation.3">
                <p:embed/>
              </p:oleObj>
            </a:graphicData>
          </a:graphic>
        </p:graphicFrame>
      </p:grpSp>
      <p:sp>
        <p:nvSpPr>
          <p:cNvPr id="1202189" name="AutoShape 13"/>
          <p:cNvSpPr>
            <a:spLocks noChangeArrowheads="1"/>
          </p:cNvSpPr>
          <p:nvPr/>
        </p:nvSpPr>
        <p:spPr bwMode="auto">
          <a:xfrm>
            <a:off x="1676400" y="5516563"/>
            <a:ext cx="7467600" cy="685800"/>
          </a:xfrm>
          <a:prstGeom prst="wedgeRoundRectCallout">
            <a:avLst>
              <a:gd name="adj1" fmla="val -22620"/>
              <a:gd name="adj2" fmla="val -84491"/>
              <a:gd name="adj3" fmla="val 16667"/>
            </a:avLst>
          </a:prstGeom>
          <a:solidFill>
            <a:srgbClr val="CCFFCC"/>
          </a:solidFill>
          <a:ln w="28575">
            <a:solidFill>
              <a:srgbClr val="006666"/>
            </a:solidFill>
            <a:miter lim="800000"/>
            <a:headEnd/>
            <a:tailEnd/>
          </a:ln>
          <a:effectLst/>
        </p:spPr>
        <p:txBody>
          <a:bodyPr lIns="18000" tIns="10800" rIns="18000" bIns="10800" anchor="ctr"/>
          <a:lstStyle/>
          <a:p>
            <a:pPr algn="ctr"/>
            <a:r>
              <a:rPr lang="zh-CN" altLang="en-US" b="1">
                <a:solidFill>
                  <a:srgbClr val="004C4A"/>
                </a:solidFill>
                <a:ea typeface="宋体" pitchFamily="2" charset="-122"/>
              </a:rPr>
              <a:t>求</a:t>
            </a:r>
            <a:r>
              <a:rPr lang="zh-CN" altLang="en-US" b="1">
                <a:solidFill>
                  <a:srgbClr val="C83000"/>
                </a:solidFill>
                <a:ea typeface="宋体" pitchFamily="2" charset="-122"/>
              </a:rPr>
              <a:t>连续型</a:t>
            </a:r>
            <a:r>
              <a:rPr lang="zh-CN" altLang="en-US" b="1">
                <a:solidFill>
                  <a:srgbClr val="004C4A"/>
                </a:solidFill>
                <a:ea typeface="宋体" pitchFamily="2" charset="-122"/>
              </a:rPr>
              <a:t>随机变量的函数的分布的常用方法</a:t>
            </a:r>
          </a:p>
        </p:txBody>
      </p:sp>
      <p:sp>
        <p:nvSpPr>
          <p:cNvPr id="1202190" name="Rectangle 14">
            <a:hlinkClick r:id="rId6" action="ppaction://hlinksldjump"/>
          </p:cNvPr>
          <p:cNvSpPr>
            <a:spLocks noChangeArrowheads="1"/>
          </p:cNvSpPr>
          <p:nvPr/>
        </p:nvSpPr>
        <p:spPr bwMode="auto">
          <a:xfrm>
            <a:off x="1042988" y="3429000"/>
            <a:ext cx="2325687" cy="519113"/>
          </a:xfrm>
          <a:prstGeom prst="rect">
            <a:avLst/>
          </a:prstGeom>
          <a:noFill/>
          <a:ln w="9525">
            <a:noFill/>
            <a:miter lim="800000"/>
            <a:headEnd/>
            <a:tailEnd/>
          </a:ln>
          <a:effectLst/>
        </p:spPr>
        <p:txBody>
          <a:bodyPr wrap="none">
            <a:spAutoFit/>
          </a:bodyPr>
          <a:lstStyle/>
          <a:p>
            <a:r>
              <a:rPr lang="zh-CN" altLang="en-US" b="1">
                <a:solidFill>
                  <a:srgbClr val="9900CC"/>
                </a:solidFill>
                <a:ea typeface="宋体" pitchFamily="2" charset="-122"/>
              </a:rPr>
              <a:t>如上两例中,   </a:t>
            </a:r>
          </a:p>
        </p:txBody>
      </p:sp>
      <p:sp>
        <p:nvSpPr>
          <p:cNvPr id="1202192" name="AutoShape 16"/>
          <p:cNvSpPr>
            <a:spLocks noChangeArrowheads="1"/>
          </p:cNvSpPr>
          <p:nvPr/>
        </p:nvSpPr>
        <p:spPr bwMode="auto">
          <a:xfrm>
            <a:off x="7240588" y="5621338"/>
            <a:ext cx="1512887" cy="719137"/>
          </a:xfrm>
          <a:prstGeom prst="downArrowCallout">
            <a:avLst>
              <a:gd name="adj1" fmla="val 52750"/>
              <a:gd name="adj2" fmla="val 52652"/>
              <a:gd name="adj3" fmla="val 11454"/>
              <a:gd name="adj4" fmla="val 54903"/>
            </a:avLst>
          </a:prstGeom>
          <a:solidFill>
            <a:srgbClr val="FFCCCC">
              <a:alpha val="42999"/>
            </a:srgbClr>
          </a:solidFill>
          <a:ln w="9525">
            <a:solidFill>
              <a:schemeClr val="accent2"/>
            </a:solidFill>
            <a:miter lim="800000"/>
            <a:headEnd/>
            <a:tailEnd/>
          </a:ln>
          <a:effectLst/>
        </p:spPr>
        <p:txBody>
          <a:bodyPr anchor="ctr">
            <a:spAutoFit/>
          </a:bodyPr>
          <a:lstStyle/>
          <a:p>
            <a:endParaRPr lang="zh-CN" altLang="en-US"/>
          </a:p>
        </p:txBody>
      </p:sp>
      <p:sp>
        <p:nvSpPr>
          <p:cNvPr id="1202193" name="Rectangle 17"/>
          <p:cNvSpPr>
            <a:spLocks noChangeArrowheads="1"/>
          </p:cNvSpPr>
          <p:nvPr/>
        </p:nvSpPr>
        <p:spPr bwMode="auto">
          <a:xfrm>
            <a:off x="7507288" y="6356350"/>
            <a:ext cx="949325" cy="457200"/>
          </a:xfrm>
          <a:prstGeom prst="rect">
            <a:avLst/>
          </a:prstGeom>
          <a:solidFill>
            <a:srgbClr val="FFCCCC"/>
          </a:solidFill>
          <a:ln w="9525">
            <a:noFill/>
            <a:miter lim="800000"/>
            <a:headEnd/>
            <a:tailEnd/>
          </a:ln>
          <a:effectLst/>
        </p:spPr>
        <p:txBody>
          <a:bodyPr wrap="none">
            <a:spAutoFit/>
          </a:bodyPr>
          <a:lstStyle/>
          <a:p>
            <a:r>
              <a:rPr lang="zh-CN" altLang="en-US" sz="2400" b="1">
                <a:solidFill>
                  <a:srgbClr val="FF0000"/>
                </a:solidFill>
                <a:ea typeface="宋体" pitchFamily="2" charset="-122"/>
              </a:rPr>
              <a:t> 定理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02181"/>
                                        </p:tgtEl>
                                        <p:attrNameLst>
                                          <p:attrName>style.visibility</p:attrName>
                                        </p:attrNameLst>
                                      </p:cBhvr>
                                      <p:to>
                                        <p:strVal val="visible"/>
                                      </p:to>
                                    </p:set>
                                    <p:animEffect transition="in" filter="wipe(up)">
                                      <p:cBhvr>
                                        <p:cTn id="7" dur="5000"/>
                                        <p:tgtEl>
                                          <p:spTgt spid="120218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02190"/>
                                        </p:tgtEl>
                                        <p:attrNameLst>
                                          <p:attrName>style.visibility</p:attrName>
                                        </p:attrNameLst>
                                      </p:cBhvr>
                                      <p:to>
                                        <p:strVal val="visible"/>
                                      </p:to>
                                    </p:set>
                                    <p:animEffect transition="in" filter="strips(downRight)">
                                      <p:cBhvr>
                                        <p:cTn id="12" dur="500"/>
                                        <p:tgtEl>
                                          <p:spTgt spid="1202190"/>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0" fill="hold" nodeType="clickEffect">
                                  <p:stCondLst>
                                    <p:cond delay="0"/>
                                  </p:stCondLst>
                                  <p:childTnLst>
                                    <p:set>
                                      <p:cBhvr>
                                        <p:cTn id="16" dur="1" fill="hold">
                                          <p:stCondLst>
                                            <p:cond delay="0"/>
                                          </p:stCondLst>
                                        </p:cTn>
                                        <p:tgtEl>
                                          <p:spTgt spid="1202186"/>
                                        </p:tgtEl>
                                        <p:attrNameLst>
                                          <p:attrName>style.visibility</p:attrName>
                                        </p:attrNameLst>
                                      </p:cBhvr>
                                      <p:to>
                                        <p:strVal val="visible"/>
                                      </p:to>
                                    </p:set>
                                    <p:anim calcmode="lin" valueType="num">
                                      <p:cBhvr>
                                        <p:cTn id="17" dur="500" fill="hold"/>
                                        <p:tgtEl>
                                          <p:spTgt spid="1202186"/>
                                        </p:tgtEl>
                                        <p:attrNameLst>
                                          <p:attrName>ppt_w</p:attrName>
                                        </p:attrNameLst>
                                      </p:cBhvr>
                                      <p:tavLst>
                                        <p:tav tm="0">
                                          <p:val>
                                            <p:fltVal val="0"/>
                                          </p:val>
                                        </p:tav>
                                        <p:tav tm="100000">
                                          <p:val>
                                            <p:strVal val="#ppt_w"/>
                                          </p:val>
                                        </p:tav>
                                      </p:tavLst>
                                    </p:anim>
                                    <p:anim calcmode="lin" valueType="num">
                                      <p:cBhvr>
                                        <p:cTn id="18" dur="500" fill="hold"/>
                                        <p:tgtEl>
                                          <p:spTgt spid="1202186"/>
                                        </p:tgtEl>
                                        <p:attrNameLst>
                                          <p:attrName>ppt_h</p:attrName>
                                        </p:attrNameLst>
                                      </p:cBhvr>
                                      <p:tavLst>
                                        <p:tav tm="0">
                                          <p:val>
                                            <p:fltVal val="0"/>
                                          </p:val>
                                        </p:tav>
                                        <p:tav tm="100000">
                                          <p:val>
                                            <p:strVal val="#ppt_h"/>
                                          </p:val>
                                        </p:tav>
                                      </p:tavLst>
                                    </p:anim>
                                    <p:animEffect transition="in" filter="fade">
                                      <p:cBhvr>
                                        <p:cTn id="19" dur="500"/>
                                        <p:tgtEl>
                                          <p:spTgt spid="120218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nodeType="clickEffect">
                                  <p:stCondLst>
                                    <p:cond delay="0"/>
                                  </p:stCondLst>
                                  <p:childTnLst>
                                    <p:set>
                                      <p:cBhvr>
                                        <p:cTn id="23" dur="1" fill="hold">
                                          <p:stCondLst>
                                            <p:cond delay="0"/>
                                          </p:stCondLst>
                                        </p:cTn>
                                        <p:tgtEl>
                                          <p:spTgt spid="1202182"/>
                                        </p:tgtEl>
                                        <p:attrNameLst>
                                          <p:attrName>style.visibility</p:attrName>
                                        </p:attrNameLst>
                                      </p:cBhvr>
                                      <p:to>
                                        <p:strVal val="visible"/>
                                      </p:to>
                                    </p:set>
                                    <p:anim calcmode="lin" valueType="num">
                                      <p:cBhvr>
                                        <p:cTn id="24" dur="500" fill="hold"/>
                                        <p:tgtEl>
                                          <p:spTgt spid="1202182"/>
                                        </p:tgtEl>
                                        <p:attrNameLst>
                                          <p:attrName>ppt_w</p:attrName>
                                        </p:attrNameLst>
                                      </p:cBhvr>
                                      <p:tavLst>
                                        <p:tav tm="0">
                                          <p:val>
                                            <p:fltVal val="0"/>
                                          </p:val>
                                        </p:tav>
                                        <p:tav tm="100000">
                                          <p:val>
                                            <p:strVal val="#ppt_w"/>
                                          </p:val>
                                        </p:tav>
                                      </p:tavLst>
                                    </p:anim>
                                    <p:anim calcmode="lin" valueType="num">
                                      <p:cBhvr>
                                        <p:cTn id="25" dur="500" fill="hold"/>
                                        <p:tgtEl>
                                          <p:spTgt spid="1202182"/>
                                        </p:tgtEl>
                                        <p:attrNameLst>
                                          <p:attrName>ppt_h</p:attrName>
                                        </p:attrNameLst>
                                      </p:cBhvr>
                                      <p:tavLst>
                                        <p:tav tm="0">
                                          <p:val>
                                            <p:fltVal val="0"/>
                                          </p:val>
                                        </p:tav>
                                        <p:tav tm="100000">
                                          <p:val>
                                            <p:strVal val="#ppt_h"/>
                                          </p:val>
                                        </p:tav>
                                      </p:tavLst>
                                    </p:anim>
                                    <p:animEffect transition="in" filter="fade">
                                      <p:cBhvr>
                                        <p:cTn id="26" dur="500"/>
                                        <p:tgtEl>
                                          <p:spTgt spid="120218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iterate type="wd">
                                    <p:tmPct val="100000"/>
                                  </p:iterate>
                                  <p:childTnLst>
                                    <p:set>
                                      <p:cBhvr>
                                        <p:cTn id="30" dur="1" fill="hold">
                                          <p:stCondLst>
                                            <p:cond delay="0"/>
                                          </p:stCondLst>
                                        </p:cTn>
                                        <p:tgtEl>
                                          <p:spTgt spid="1202185"/>
                                        </p:tgtEl>
                                        <p:attrNameLst>
                                          <p:attrName>style.visibility</p:attrName>
                                        </p:attrNameLst>
                                      </p:cBhvr>
                                      <p:to>
                                        <p:strVal val="visible"/>
                                      </p:to>
                                    </p:set>
                                    <p:anim calcmode="lin" valueType="num">
                                      <p:cBhvr additive="base">
                                        <p:cTn id="31" dur="300" fill="hold"/>
                                        <p:tgtEl>
                                          <p:spTgt spid="1202185"/>
                                        </p:tgtEl>
                                        <p:attrNameLst>
                                          <p:attrName>ppt_x</p:attrName>
                                        </p:attrNameLst>
                                      </p:cBhvr>
                                      <p:tavLst>
                                        <p:tav tm="0">
                                          <p:val>
                                            <p:strVal val="0-#ppt_w/2"/>
                                          </p:val>
                                        </p:tav>
                                        <p:tav tm="100000">
                                          <p:val>
                                            <p:strVal val="#ppt_x"/>
                                          </p:val>
                                        </p:tav>
                                      </p:tavLst>
                                    </p:anim>
                                    <p:anim calcmode="lin" valueType="num">
                                      <p:cBhvr additive="base">
                                        <p:cTn id="32" dur="300" fill="hold"/>
                                        <p:tgtEl>
                                          <p:spTgt spid="1202185"/>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202189"/>
                                        </p:tgtEl>
                                        <p:attrNameLst>
                                          <p:attrName>style.visibility</p:attrName>
                                        </p:attrNameLst>
                                      </p:cBhvr>
                                      <p:to>
                                        <p:strVal val="visible"/>
                                      </p:to>
                                    </p:set>
                                    <p:animEffect transition="in" filter="wipe(up)">
                                      <p:cBhvr>
                                        <p:cTn id="37" dur="500"/>
                                        <p:tgtEl>
                                          <p:spTgt spid="120218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202192"/>
                                        </p:tgtEl>
                                        <p:attrNameLst>
                                          <p:attrName>style.visibility</p:attrName>
                                        </p:attrNameLst>
                                      </p:cBhvr>
                                      <p:to>
                                        <p:strVal val="visible"/>
                                      </p:to>
                                    </p:set>
                                    <p:animEffect transition="in" filter="wipe(up)">
                                      <p:cBhvr>
                                        <p:cTn id="42" dur="500"/>
                                        <p:tgtEl>
                                          <p:spTgt spid="1202192"/>
                                        </p:tgtEl>
                                      </p:cBhvr>
                                    </p:animEffect>
                                  </p:childTnLst>
                                </p:cTn>
                              </p:par>
                            </p:childTnLst>
                          </p:cTn>
                        </p:par>
                        <p:par>
                          <p:cTn id="43" fill="hold">
                            <p:stCondLst>
                              <p:cond delay="500"/>
                            </p:stCondLst>
                            <p:childTnLst>
                              <p:par>
                                <p:cTn id="44" presetID="16" presetClass="entr" presetSubtype="37" fill="hold" grpId="0" nodeType="afterEffect">
                                  <p:stCondLst>
                                    <p:cond delay="0"/>
                                  </p:stCondLst>
                                  <p:childTnLst>
                                    <p:set>
                                      <p:cBhvr>
                                        <p:cTn id="45" dur="1" fill="hold">
                                          <p:stCondLst>
                                            <p:cond delay="0"/>
                                          </p:stCondLst>
                                        </p:cTn>
                                        <p:tgtEl>
                                          <p:spTgt spid="1202193"/>
                                        </p:tgtEl>
                                        <p:attrNameLst>
                                          <p:attrName>style.visibility</p:attrName>
                                        </p:attrNameLst>
                                      </p:cBhvr>
                                      <p:to>
                                        <p:strVal val="visible"/>
                                      </p:to>
                                    </p:set>
                                    <p:animEffect transition="in" filter="barn(outVertical)">
                                      <p:cBhvr>
                                        <p:cTn id="46" dur="500"/>
                                        <p:tgtEl>
                                          <p:spTgt spid="1202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181" grpId="0" autoUpdateAnimBg="0"/>
      <p:bldP spid="1202185" grpId="0" animBg="1" autoUpdateAnimBg="0"/>
      <p:bldP spid="1202189" grpId="0" animBg="1" autoUpdateAnimBg="0"/>
      <p:bldP spid="1202190" grpId="0"/>
      <p:bldP spid="1202192" grpId="0" animBg="1"/>
      <p:bldP spid="1202193"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8" name="Rectangle 4"/>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sp>
        <p:nvSpPr>
          <p:cNvPr id="1204229" name="Text Box 5"/>
          <p:cNvSpPr txBox="1">
            <a:spLocks noChangeArrowheads="1"/>
          </p:cNvSpPr>
          <p:nvPr/>
        </p:nvSpPr>
        <p:spPr bwMode="auto">
          <a:xfrm>
            <a:off x="655638" y="1535113"/>
            <a:ext cx="1295400" cy="519112"/>
          </a:xfrm>
          <a:prstGeom prst="rect">
            <a:avLst/>
          </a:prstGeom>
          <a:noFill/>
          <a:ln w="9525">
            <a:noFill/>
            <a:miter lim="800000"/>
            <a:headEnd/>
            <a:tailEnd/>
          </a:ln>
          <a:effectLst/>
        </p:spPr>
        <p:txBody>
          <a:bodyPr>
            <a:spAutoFit/>
          </a:bodyPr>
          <a:lstStyle/>
          <a:p>
            <a:pPr>
              <a:spcBef>
                <a:spcPct val="50000"/>
              </a:spcBef>
            </a:pPr>
            <a:r>
              <a:rPr lang="zh-CN" altLang="en-US" b="1">
                <a:solidFill>
                  <a:srgbClr val="FF0066"/>
                </a:solidFill>
                <a:latin typeface="宋体" pitchFamily="2" charset="-122"/>
                <a:ea typeface="宋体" pitchFamily="2" charset="-122"/>
              </a:rPr>
              <a:t> 定理</a:t>
            </a:r>
          </a:p>
        </p:txBody>
      </p:sp>
      <p:sp>
        <p:nvSpPr>
          <p:cNvPr id="1204230" name="Text Box 6"/>
          <p:cNvSpPr txBox="1">
            <a:spLocks noChangeArrowheads="1"/>
          </p:cNvSpPr>
          <p:nvPr/>
        </p:nvSpPr>
        <p:spPr bwMode="auto">
          <a:xfrm>
            <a:off x="900113" y="2060575"/>
            <a:ext cx="4953000" cy="519113"/>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ea typeface="宋体" pitchFamily="2" charset="-122"/>
              </a:rPr>
              <a:t> 设随机变量 </a:t>
            </a:r>
            <a:r>
              <a:rPr lang="en-US" altLang="zh-CN" i="1">
                <a:solidFill>
                  <a:srgbClr val="0000FF"/>
                </a:solidFill>
                <a:ea typeface="宋体" pitchFamily="2" charset="-122"/>
              </a:rPr>
              <a:t>X</a:t>
            </a:r>
            <a:r>
              <a:rPr lang="en-US" altLang="zh-CN" i="1">
                <a:solidFill>
                  <a:srgbClr val="000000"/>
                </a:solidFill>
                <a:ea typeface="宋体" pitchFamily="2" charset="-122"/>
              </a:rPr>
              <a:t> </a:t>
            </a:r>
            <a:r>
              <a:rPr lang="zh-CN" altLang="en-US">
                <a:solidFill>
                  <a:srgbClr val="000000"/>
                </a:solidFill>
                <a:ea typeface="宋体" pitchFamily="2" charset="-122"/>
              </a:rPr>
              <a:t>具有概率密度</a:t>
            </a:r>
            <a:endParaRPr lang="zh-CN" altLang="en-US" b="1">
              <a:ea typeface="宋体" pitchFamily="2" charset="-122"/>
            </a:endParaRPr>
          </a:p>
        </p:txBody>
      </p:sp>
      <p:graphicFrame>
        <p:nvGraphicFramePr>
          <p:cNvPr id="1204231" name="Object 7"/>
          <p:cNvGraphicFramePr>
            <a:graphicFrameLocks noChangeAspect="1"/>
          </p:cNvGraphicFramePr>
          <p:nvPr/>
        </p:nvGraphicFramePr>
        <p:xfrm>
          <a:off x="5508625" y="2133600"/>
          <a:ext cx="2590800" cy="428625"/>
        </p:xfrm>
        <a:graphic>
          <a:graphicData uri="http://schemas.openxmlformats.org/presentationml/2006/ole">
            <p:oleObj spid="_x0000_s1204231" name="公式" r:id="rId4" imgW="1295280" imgH="215640" progId="Equation.3">
              <p:embed/>
            </p:oleObj>
          </a:graphicData>
        </a:graphic>
      </p:graphicFrame>
      <p:graphicFrame>
        <p:nvGraphicFramePr>
          <p:cNvPr id="1204232" name="Object 8"/>
          <p:cNvGraphicFramePr>
            <a:graphicFrameLocks noChangeAspect="1"/>
          </p:cNvGraphicFramePr>
          <p:nvPr/>
        </p:nvGraphicFramePr>
        <p:xfrm>
          <a:off x="750888" y="2565400"/>
          <a:ext cx="8393112" cy="523875"/>
        </p:xfrm>
        <a:graphic>
          <a:graphicData uri="http://schemas.openxmlformats.org/presentationml/2006/ole">
            <p:oleObj spid="_x0000_s1204232" name="公式" r:id="rId5" imgW="3225600" imgH="203040" progId="Equation.3">
              <p:embed/>
            </p:oleObj>
          </a:graphicData>
        </a:graphic>
      </p:graphicFrame>
      <p:sp>
        <p:nvSpPr>
          <p:cNvPr id="1204233" name="Text Box 9"/>
          <p:cNvSpPr txBox="1">
            <a:spLocks noChangeArrowheads="1"/>
          </p:cNvSpPr>
          <p:nvPr/>
        </p:nvSpPr>
        <p:spPr bwMode="auto">
          <a:xfrm>
            <a:off x="808038" y="3121025"/>
            <a:ext cx="8382000" cy="519113"/>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ea typeface="宋体" pitchFamily="2" charset="-122"/>
              </a:rPr>
              <a:t>则 </a:t>
            </a:r>
            <a:r>
              <a:rPr lang="en-US" altLang="zh-CN" i="1">
                <a:solidFill>
                  <a:srgbClr val="0000FF"/>
                </a:solidFill>
                <a:ea typeface="宋体" pitchFamily="2" charset="-122"/>
              </a:rPr>
              <a:t>Y </a:t>
            </a:r>
            <a:r>
              <a:rPr lang="en-US" altLang="zh-CN">
                <a:solidFill>
                  <a:srgbClr val="0000FF"/>
                </a:solidFill>
                <a:ea typeface="宋体" pitchFamily="2" charset="-122"/>
              </a:rPr>
              <a:t>=</a:t>
            </a:r>
            <a:r>
              <a:rPr lang="en-US" altLang="zh-CN" i="1">
                <a:solidFill>
                  <a:srgbClr val="0000FF"/>
                </a:solidFill>
                <a:ea typeface="宋体" pitchFamily="2" charset="-122"/>
              </a:rPr>
              <a:t>g</a:t>
            </a:r>
            <a:r>
              <a:rPr lang="en-US" altLang="zh-CN">
                <a:solidFill>
                  <a:srgbClr val="0000FF"/>
                </a:solidFill>
                <a:ea typeface="宋体" pitchFamily="2" charset="-122"/>
              </a:rPr>
              <a:t>(</a:t>
            </a:r>
            <a:r>
              <a:rPr lang="en-US" altLang="zh-CN" i="1">
                <a:solidFill>
                  <a:srgbClr val="0000FF"/>
                </a:solidFill>
                <a:ea typeface="宋体" pitchFamily="2" charset="-122"/>
              </a:rPr>
              <a:t>X </a:t>
            </a:r>
            <a:r>
              <a:rPr lang="en-US" altLang="zh-CN">
                <a:solidFill>
                  <a:srgbClr val="0000FF"/>
                </a:solidFill>
                <a:ea typeface="宋体" pitchFamily="2" charset="-122"/>
              </a:rPr>
              <a:t>)</a:t>
            </a:r>
            <a:r>
              <a:rPr lang="en-US" altLang="zh-CN">
                <a:solidFill>
                  <a:srgbClr val="000000"/>
                </a:solidFill>
                <a:ea typeface="宋体" pitchFamily="2" charset="-122"/>
              </a:rPr>
              <a:t> </a:t>
            </a:r>
            <a:r>
              <a:rPr lang="zh-CN" altLang="zh-CN">
                <a:solidFill>
                  <a:srgbClr val="000000"/>
                </a:solidFill>
                <a:ea typeface="宋体" pitchFamily="2" charset="-122"/>
              </a:rPr>
              <a:t>是</a:t>
            </a:r>
            <a:r>
              <a:rPr lang="zh-CN" altLang="en-US">
                <a:solidFill>
                  <a:srgbClr val="000000"/>
                </a:solidFill>
                <a:ea typeface="宋体" pitchFamily="2" charset="-122"/>
              </a:rPr>
              <a:t>一个连续型随机变量 </a:t>
            </a:r>
            <a:r>
              <a:rPr lang="en-US" altLang="zh-CN" i="1">
                <a:solidFill>
                  <a:srgbClr val="0000FF"/>
                </a:solidFill>
                <a:ea typeface="宋体" pitchFamily="2" charset="-122"/>
              </a:rPr>
              <a:t>Y</a:t>
            </a:r>
            <a:r>
              <a:rPr lang="zh-CN" altLang="en-US">
                <a:solidFill>
                  <a:srgbClr val="0000FF"/>
                </a:solidFill>
                <a:ea typeface="宋体" pitchFamily="2" charset="-122"/>
              </a:rPr>
              <a:t>，</a:t>
            </a:r>
            <a:r>
              <a:rPr lang="zh-CN" altLang="zh-CN">
                <a:solidFill>
                  <a:srgbClr val="000000"/>
                </a:solidFill>
                <a:ea typeface="宋体" pitchFamily="2" charset="-122"/>
              </a:rPr>
              <a:t>其概率密度为</a:t>
            </a:r>
            <a:endParaRPr lang="zh-CN" altLang="en-US">
              <a:solidFill>
                <a:srgbClr val="000000"/>
              </a:solidFill>
              <a:ea typeface="宋体" pitchFamily="2" charset="-122"/>
            </a:endParaRPr>
          </a:p>
        </p:txBody>
      </p:sp>
      <p:graphicFrame>
        <p:nvGraphicFramePr>
          <p:cNvPr id="1204234" name="Object 10"/>
          <p:cNvGraphicFramePr>
            <a:graphicFrameLocks noChangeAspect="1"/>
          </p:cNvGraphicFramePr>
          <p:nvPr/>
        </p:nvGraphicFramePr>
        <p:xfrm>
          <a:off x="2179638" y="3959225"/>
          <a:ext cx="5305425" cy="1343025"/>
        </p:xfrm>
        <a:graphic>
          <a:graphicData uri="http://schemas.openxmlformats.org/presentationml/2006/ole">
            <p:oleObj spid="_x0000_s1204234" name="公式" r:id="rId6" imgW="2412720" imgH="609480" progId="Equation.3">
              <p:embed/>
            </p:oleObj>
          </a:graphicData>
        </a:graphic>
      </p:graphicFrame>
      <p:sp>
        <p:nvSpPr>
          <p:cNvPr id="1204235" name="Text Box 11"/>
          <p:cNvSpPr txBox="1">
            <a:spLocks noChangeArrowheads="1"/>
          </p:cNvSpPr>
          <p:nvPr/>
        </p:nvSpPr>
        <p:spPr bwMode="auto">
          <a:xfrm>
            <a:off x="827088" y="5373688"/>
            <a:ext cx="4953000" cy="1160462"/>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ea typeface="宋体" pitchFamily="2" charset="-122"/>
              </a:rPr>
              <a:t>其中 </a:t>
            </a:r>
            <a:r>
              <a:rPr lang="en-US" altLang="zh-CN" i="1">
                <a:solidFill>
                  <a:srgbClr val="000000"/>
                </a:solidFill>
                <a:ea typeface="宋体" pitchFamily="2" charset="-122"/>
              </a:rPr>
              <a:t>h</a:t>
            </a:r>
            <a:r>
              <a:rPr lang="en-US" altLang="zh-CN">
                <a:solidFill>
                  <a:srgbClr val="000000"/>
                </a:solidFill>
                <a:ea typeface="宋体" pitchFamily="2" charset="-122"/>
              </a:rPr>
              <a:t>(</a:t>
            </a:r>
            <a:r>
              <a:rPr lang="en-US" altLang="zh-CN" i="1">
                <a:solidFill>
                  <a:srgbClr val="000000"/>
                </a:solidFill>
                <a:ea typeface="宋体" pitchFamily="2" charset="-122"/>
              </a:rPr>
              <a:t>y</a:t>
            </a:r>
            <a:r>
              <a:rPr lang="en-US" altLang="zh-CN">
                <a:solidFill>
                  <a:srgbClr val="000000"/>
                </a:solidFill>
                <a:ea typeface="宋体" pitchFamily="2" charset="-122"/>
              </a:rPr>
              <a:t>) </a:t>
            </a:r>
            <a:r>
              <a:rPr lang="zh-CN" altLang="zh-CN">
                <a:solidFill>
                  <a:srgbClr val="000000"/>
                </a:solidFill>
                <a:ea typeface="宋体" pitchFamily="2" charset="-122"/>
              </a:rPr>
              <a:t>是 </a:t>
            </a:r>
            <a:r>
              <a:rPr lang="en-US" altLang="zh-CN" i="1">
                <a:solidFill>
                  <a:srgbClr val="000000"/>
                </a:solidFill>
                <a:ea typeface="宋体" pitchFamily="2" charset="-122"/>
              </a:rPr>
              <a:t>g</a:t>
            </a:r>
            <a:r>
              <a:rPr lang="en-US" altLang="zh-CN">
                <a:solidFill>
                  <a:srgbClr val="000000"/>
                </a:solidFill>
                <a:ea typeface="宋体" pitchFamily="2" charset="-122"/>
              </a:rPr>
              <a:t>(</a:t>
            </a:r>
            <a:r>
              <a:rPr lang="en-US" altLang="zh-CN" i="1">
                <a:solidFill>
                  <a:srgbClr val="000000"/>
                </a:solidFill>
                <a:ea typeface="宋体" pitchFamily="2" charset="-122"/>
              </a:rPr>
              <a:t>x</a:t>
            </a:r>
            <a:r>
              <a:rPr lang="en-US" altLang="zh-CN">
                <a:solidFill>
                  <a:srgbClr val="000000"/>
                </a:solidFill>
                <a:ea typeface="宋体" pitchFamily="2" charset="-122"/>
              </a:rPr>
              <a:t>) </a:t>
            </a:r>
            <a:r>
              <a:rPr lang="zh-CN" altLang="zh-CN">
                <a:solidFill>
                  <a:srgbClr val="000000"/>
                </a:solidFill>
                <a:ea typeface="宋体" pitchFamily="2" charset="-122"/>
              </a:rPr>
              <a:t>的反函数</a:t>
            </a:r>
            <a:r>
              <a:rPr lang="zh-CN" altLang="en-US">
                <a:solidFill>
                  <a:srgbClr val="000000"/>
                </a:solidFill>
                <a:ea typeface="宋体" pitchFamily="2" charset="-122"/>
              </a:rPr>
              <a:t>，</a:t>
            </a:r>
          </a:p>
          <a:p>
            <a:pPr>
              <a:spcBef>
                <a:spcPct val="50000"/>
              </a:spcBef>
            </a:pPr>
            <a:r>
              <a:rPr lang="zh-CN" altLang="en-US">
                <a:solidFill>
                  <a:srgbClr val="000000"/>
                </a:solidFill>
                <a:ea typeface="宋体" pitchFamily="2" charset="-122"/>
              </a:rPr>
              <a:t>即   </a:t>
            </a:r>
            <a:endParaRPr lang="zh-CN" altLang="en-US" sz="2400">
              <a:ea typeface="宋体" pitchFamily="2" charset="-122"/>
            </a:endParaRPr>
          </a:p>
        </p:txBody>
      </p:sp>
      <p:graphicFrame>
        <p:nvGraphicFramePr>
          <p:cNvPr id="1204236" name="Object 12"/>
          <p:cNvGraphicFramePr>
            <a:graphicFrameLocks noChangeAspect="1"/>
          </p:cNvGraphicFramePr>
          <p:nvPr/>
        </p:nvGraphicFramePr>
        <p:xfrm>
          <a:off x="5219700" y="5445125"/>
          <a:ext cx="3657600" cy="1049338"/>
        </p:xfrm>
        <a:graphic>
          <a:graphicData uri="http://schemas.openxmlformats.org/presentationml/2006/ole">
            <p:oleObj spid="_x0000_s1204236" name="公式" r:id="rId7" imgW="1498320" imgH="431640" progId="Equation.3">
              <p:embed/>
            </p:oleObj>
          </a:graphicData>
        </a:graphic>
      </p:graphicFrame>
      <p:graphicFrame>
        <p:nvGraphicFramePr>
          <p:cNvPr id="1204237" name="Object 13"/>
          <p:cNvGraphicFramePr>
            <a:graphicFrameLocks noChangeAspect="1"/>
          </p:cNvGraphicFramePr>
          <p:nvPr/>
        </p:nvGraphicFramePr>
        <p:xfrm>
          <a:off x="1331913" y="5876925"/>
          <a:ext cx="3067050" cy="663575"/>
        </p:xfrm>
        <a:graphic>
          <a:graphicData uri="http://schemas.openxmlformats.org/presentationml/2006/ole">
            <p:oleObj spid="_x0000_s1204237" name="公式" r:id="rId8" imgW="990360" imgH="215640" progId="Equation.3">
              <p:embed/>
            </p:oleObj>
          </a:graphicData>
        </a:graphic>
      </p:graphicFrame>
    </p:spTree>
  </p:cSld>
  <p:clrMapOvr>
    <a:masterClrMapping/>
  </p:clrMapOvr>
  <p:transition spd="slow">
    <p:pull dir="rd"/>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7" name="Rectangle 5"/>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graphicFrame>
        <p:nvGraphicFramePr>
          <p:cNvPr id="1206278" name="Object 6"/>
          <p:cNvGraphicFramePr>
            <a:graphicFrameLocks noChangeAspect="1"/>
          </p:cNvGraphicFramePr>
          <p:nvPr/>
        </p:nvGraphicFramePr>
        <p:xfrm>
          <a:off x="987425" y="2205038"/>
          <a:ext cx="8156575" cy="1112837"/>
        </p:xfrm>
        <a:graphic>
          <a:graphicData uri="http://schemas.openxmlformats.org/presentationml/2006/ole">
            <p:oleObj spid="_x0000_s1206278" name="Equation" r:id="rId4" imgW="3340080" imgH="457200" progId="Equation.3">
              <p:embed/>
            </p:oleObj>
          </a:graphicData>
        </a:graphic>
      </p:graphicFrame>
      <p:graphicFrame>
        <p:nvGraphicFramePr>
          <p:cNvPr id="1206279" name="Object 7"/>
          <p:cNvGraphicFramePr>
            <a:graphicFrameLocks noChangeAspect="1"/>
          </p:cNvGraphicFramePr>
          <p:nvPr/>
        </p:nvGraphicFramePr>
        <p:xfrm>
          <a:off x="1819275" y="5397500"/>
          <a:ext cx="6781800" cy="485775"/>
        </p:xfrm>
        <a:graphic>
          <a:graphicData uri="http://schemas.openxmlformats.org/presentationml/2006/ole">
            <p:oleObj spid="_x0000_s1206279" name="公式" r:id="rId5" imgW="2997000" imgH="215640" progId="Equation.3">
              <p:embed/>
            </p:oleObj>
          </a:graphicData>
        </a:graphic>
      </p:graphicFrame>
      <p:graphicFrame>
        <p:nvGraphicFramePr>
          <p:cNvPr id="1206280" name="Object 8"/>
          <p:cNvGraphicFramePr>
            <a:graphicFrameLocks noChangeAspect="1"/>
          </p:cNvGraphicFramePr>
          <p:nvPr/>
        </p:nvGraphicFramePr>
        <p:xfrm>
          <a:off x="2124075" y="3644900"/>
          <a:ext cx="5305425" cy="1343025"/>
        </p:xfrm>
        <a:graphic>
          <a:graphicData uri="http://schemas.openxmlformats.org/presentationml/2006/ole">
            <p:oleObj spid="_x0000_s1206280" name="公式" r:id="rId6" imgW="2412720" imgH="609480" progId="Equation.3">
              <p:embed/>
            </p:oleObj>
          </a:graphicData>
        </a:graphic>
      </p:graphicFrame>
      <p:sp>
        <p:nvSpPr>
          <p:cNvPr id="1206281" name="Text Box 9"/>
          <p:cNvSpPr txBox="1">
            <a:spLocks noChangeArrowheads="1"/>
          </p:cNvSpPr>
          <p:nvPr/>
        </p:nvSpPr>
        <p:spPr bwMode="auto">
          <a:xfrm>
            <a:off x="981075" y="1539875"/>
            <a:ext cx="2438400" cy="519113"/>
          </a:xfrm>
          <a:prstGeom prst="rect">
            <a:avLst/>
          </a:prstGeom>
          <a:noFill/>
          <a:ln w="9525">
            <a:noFill/>
            <a:miter lim="800000"/>
            <a:headEnd/>
            <a:tailEnd/>
          </a:ln>
          <a:effectLst/>
        </p:spPr>
        <p:txBody>
          <a:bodyPr>
            <a:spAutoFit/>
          </a:bodyPr>
          <a:lstStyle/>
          <a:p>
            <a:pPr>
              <a:spcBef>
                <a:spcPct val="50000"/>
              </a:spcBef>
            </a:pPr>
            <a:r>
              <a:rPr lang="zh-CN" altLang="en-US" b="1">
                <a:solidFill>
                  <a:srgbClr val="FF0066"/>
                </a:solidFill>
                <a:latin typeface="宋体" pitchFamily="2" charset="-122"/>
                <a:ea typeface="宋体" pitchFamily="2" charset="-122"/>
              </a:rPr>
              <a:t> 定理（续）</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06278"/>
                                        </p:tgtEl>
                                        <p:attrNameLst>
                                          <p:attrName>style.visibility</p:attrName>
                                        </p:attrNameLst>
                                      </p:cBhvr>
                                      <p:to>
                                        <p:strVal val="visible"/>
                                      </p:to>
                                    </p:set>
                                    <p:animEffect transition="in" filter="wipe(left)">
                                      <p:cBhvr>
                                        <p:cTn id="7" dur="500"/>
                                        <p:tgtEl>
                                          <p:spTgt spid="12062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06280"/>
                                        </p:tgtEl>
                                        <p:attrNameLst>
                                          <p:attrName>style.visibility</p:attrName>
                                        </p:attrNameLst>
                                      </p:cBhvr>
                                      <p:to>
                                        <p:strVal val="visible"/>
                                      </p:to>
                                    </p:set>
                                    <p:animEffect transition="in" filter="wipe(left)">
                                      <p:cBhvr>
                                        <p:cTn id="12" dur="500"/>
                                        <p:tgtEl>
                                          <p:spTgt spid="12062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06279"/>
                                        </p:tgtEl>
                                        <p:attrNameLst>
                                          <p:attrName>style.visibility</p:attrName>
                                        </p:attrNameLst>
                                      </p:cBhvr>
                                      <p:to>
                                        <p:strVal val="visible"/>
                                      </p:to>
                                    </p:set>
                                    <p:animEffect transition="in" filter="wipe(left)">
                                      <p:cBhvr>
                                        <p:cTn id="17" dur="500"/>
                                        <p:tgtEl>
                                          <p:spTgt spid="1206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4" name="Rectangle 4"/>
          <p:cNvSpPr>
            <a:spLocks noChangeArrowheads="1"/>
          </p:cNvSpPr>
          <p:nvPr/>
        </p:nvSpPr>
        <p:spPr bwMode="auto">
          <a:xfrm>
            <a:off x="1258888" y="663575"/>
            <a:ext cx="4116387" cy="762000"/>
          </a:xfrm>
          <a:prstGeom prst="rect">
            <a:avLst/>
          </a:prstGeom>
          <a:noFill/>
          <a:ln w="9525">
            <a:noFill/>
            <a:miter lim="800000"/>
            <a:headEnd/>
            <a:tailEnd/>
          </a:ln>
          <a:effectLst/>
        </p:spPr>
        <p:txBody>
          <a:bodyPr wrap="none">
            <a:spAutoFit/>
          </a:bodyPr>
          <a:lstStyle/>
          <a:p>
            <a:r>
              <a:rPr lang="zh-CN" altLang="en-US" sz="4400" b="1">
                <a:solidFill>
                  <a:schemeClr val="tx2"/>
                </a:solidFill>
                <a:ea typeface="宋体" pitchFamily="2" charset="-122"/>
              </a:rPr>
              <a:t>随机变量</a:t>
            </a:r>
            <a:r>
              <a:rPr lang="en-US" altLang="zh-CN" sz="4400" b="1">
                <a:solidFill>
                  <a:schemeClr val="tx2"/>
                </a:solidFill>
                <a:ea typeface="宋体" pitchFamily="2" charset="-122"/>
              </a:rPr>
              <a:t>(Cont.)</a:t>
            </a:r>
          </a:p>
        </p:txBody>
      </p:sp>
      <p:sp>
        <p:nvSpPr>
          <p:cNvPr id="936973" name="Rectangle 13"/>
          <p:cNvSpPr>
            <a:spLocks noGrp="1" noChangeArrowheads="1"/>
          </p:cNvSpPr>
          <p:nvPr>
            <p:ph idx="1"/>
          </p:nvPr>
        </p:nvSpPr>
        <p:spPr bwMode="auto">
          <a:xfrm>
            <a:off x="965200" y="1557338"/>
            <a:ext cx="8178800" cy="144780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buFont typeface="Monotype Sorts" pitchFamily="2" charset="2"/>
              <a:buNone/>
            </a:pPr>
            <a:r>
              <a:rPr lang="zh-CN" altLang="en-US" sz="2800">
                <a:solidFill>
                  <a:srgbClr val="000000"/>
                </a:solidFill>
                <a:latin typeface="宋体" pitchFamily="2" charset="-122"/>
                <a:ea typeface="宋体" pitchFamily="2" charset="-122"/>
              </a:rPr>
              <a:t>由上表可以看出，该随机试验的每一个结果都对应</a:t>
            </a:r>
          </a:p>
          <a:p>
            <a:pPr>
              <a:buFont typeface="Monotype Sorts" pitchFamily="2" charset="2"/>
              <a:buNone/>
            </a:pPr>
            <a:r>
              <a:rPr lang="zh-CN" altLang="en-US" sz="2800">
                <a:solidFill>
                  <a:srgbClr val="000000"/>
                </a:solidFill>
                <a:latin typeface="宋体" pitchFamily="2" charset="-122"/>
                <a:ea typeface="宋体" pitchFamily="2" charset="-122"/>
              </a:rPr>
              <a:t>着变量 </a:t>
            </a:r>
            <a:r>
              <a:rPr lang="en-US" altLang="zh-CN" sz="2800">
                <a:solidFill>
                  <a:srgbClr val="000000"/>
                </a:solidFill>
                <a:latin typeface="宋体" pitchFamily="2" charset="-122"/>
                <a:ea typeface="宋体" pitchFamily="2" charset="-122"/>
              </a:rPr>
              <a:t>X </a:t>
            </a:r>
            <a:r>
              <a:rPr lang="zh-CN" altLang="en-US" sz="2800">
                <a:solidFill>
                  <a:srgbClr val="000000"/>
                </a:solidFill>
                <a:latin typeface="宋体" pitchFamily="2" charset="-122"/>
                <a:ea typeface="宋体" pitchFamily="2" charset="-122"/>
              </a:rPr>
              <a:t>的一个确定的取值，因此变量 </a:t>
            </a:r>
            <a:r>
              <a:rPr lang="en-US" altLang="zh-CN" sz="2800">
                <a:solidFill>
                  <a:srgbClr val="000000"/>
                </a:solidFill>
                <a:latin typeface="宋体" pitchFamily="2" charset="-122"/>
                <a:ea typeface="宋体" pitchFamily="2" charset="-122"/>
              </a:rPr>
              <a:t>X </a:t>
            </a:r>
            <a:r>
              <a:rPr lang="zh-CN" altLang="en-US" sz="2800">
                <a:solidFill>
                  <a:srgbClr val="000000"/>
                </a:solidFill>
                <a:latin typeface="宋体" pitchFamily="2" charset="-122"/>
                <a:ea typeface="宋体" pitchFamily="2" charset="-122"/>
              </a:rPr>
              <a:t>是样本空间上的函数：</a:t>
            </a:r>
          </a:p>
        </p:txBody>
      </p:sp>
      <p:graphicFrame>
        <p:nvGraphicFramePr>
          <p:cNvPr id="936974" name="Object 14"/>
          <p:cNvGraphicFramePr>
            <a:graphicFrameLocks noChangeAspect="1"/>
          </p:cNvGraphicFramePr>
          <p:nvPr/>
        </p:nvGraphicFramePr>
        <p:xfrm>
          <a:off x="3913188" y="2781300"/>
          <a:ext cx="3249612" cy="522288"/>
        </p:xfrm>
        <a:graphic>
          <a:graphicData uri="http://schemas.openxmlformats.org/presentationml/2006/ole">
            <p:oleObj spid="_x0000_s936974" name="公式" r:id="rId4" imgW="1333440" imgH="215640" progId="Equation.3">
              <p:embed/>
            </p:oleObj>
          </a:graphicData>
        </a:graphic>
      </p:graphicFrame>
      <p:sp>
        <p:nvSpPr>
          <p:cNvPr id="936975" name="Rectangle 15"/>
          <p:cNvSpPr>
            <a:spLocks noChangeArrowheads="1"/>
          </p:cNvSpPr>
          <p:nvPr/>
        </p:nvSpPr>
        <p:spPr bwMode="auto">
          <a:xfrm>
            <a:off x="965200" y="3309938"/>
            <a:ext cx="8178800" cy="990600"/>
          </a:xfrm>
          <a:prstGeom prst="rect">
            <a:avLst/>
          </a:prstGeom>
          <a:noFill/>
          <a:ln w="9525">
            <a:noFill/>
            <a:miter lim="800000"/>
            <a:headEnd/>
            <a:tailEnd/>
          </a:ln>
        </p:spPr>
        <p:txBody>
          <a:bodyPr/>
          <a:lstStyle/>
          <a:p>
            <a:pPr marL="342900" indent="-342900">
              <a:spcBef>
                <a:spcPct val="20000"/>
              </a:spcBef>
              <a:buClr>
                <a:schemeClr val="accent1"/>
              </a:buClr>
              <a:buSzPct val="90000"/>
              <a:buFont typeface="Monotype Sorts" pitchFamily="2" charset="2"/>
              <a:buNone/>
            </a:pPr>
            <a:r>
              <a:rPr lang="zh-CN" altLang="en-US">
                <a:solidFill>
                  <a:srgbClr val="000000"/>
                </a:solidFill>
                <a:ea typeface="宋体" pitchFamily="2" charset="-122"/>
              </a:rPr>
              <a:t>我们定义了随机变量后，就可以用随机变量的取值情况来刻划随机事件．例如</a:t>
            </a:r>
          </a:p>
        </p:txBody>
      </p:sp>
      <p:graphicFrame>
        <p:nvGraphicFramePr>
          <p:cNvPr id="936976" name="Object 16"/>
          <p:cNvGraphicFramePr>
            <a:graphicFrameLocks noChangeAspect="1"/>
          </p:cNvGraphicFramePr>
          <p:nvPr/>
        </p:nvGraphicFramePr>
        <p:xfrm>
          <a:off x="2700338" y="5300663"/>
          <a:ext cx="1222375" cy="503237"/>
        </p:xfrm>
        <a:graphic>
          <a:graphicData uri="http://schemas.openxmlformats.org/presentationml/2006/ole">
            <p:oleObj spid="_x0000_s936976" name="公式" r:id="rId5" imgW="520560" imgH="215640" progId="Equation.3">
              <p:embed/>
            </p:oleObj>
          </a:graphicData>
        </a:graphic>
      </p:graphicFrame>
      <p:sp>
        <p:nvSpPr>
          <p:cNvPr id="936977" name="Rectangle 17"/>
          <p:cNvSpPr>
            <a:spLocks noChangeArrowheads="1"/>
          </p:cNvSpPr>
          <p:nvPr/>
        </p:nvSpPr>
        <p:spPr bwMode="auto">
          <a:xfrm>
            <a:off x="965200" y="5824538"/>
            <a:ext cx="8178800" cy="533400"/>
          </a:xfrm>
          <a:prstGeom prst="rect">
            <a:avLst/>
          </a:prstGeom>
          <a:noFill/>
          <a:ln w="9525">
            <a:noFill/>
            <a:miter lim="800000"/>
            <a:headEnd/>
            <a:tailEnd/>
          </a:ln>
        </p:spPr>
        <p:txBody>
          <a:bodyPr/>
          <a:lstStyle/>
          <a:p>
            <a:pPr marL="342900" indent="-342900">
              <a:spcBef>
                <a:spcPct val="20000"/>
              </a:spcBef>
              <a:buClr>
                <a:schemeClr val="accent1"/>
              </a:buClr>
              <a:buSzPct val="90000"/>
              <a:buFont typeface="Monotype Sorts" pitchFamily="2" charset="2"/>
              <a:buNone/>
            </a:pPr>
            <a:r>
              <a:rPr lang="zh-CN" altLang="en-US">
                <a:solidFill>
                  <a:srgbClr val="000000"/>
                </a:solidFill>
                <a:ea typeface="PMingLiU" pitchFamily="18" charset="-120"/>
              </a:rPr>
              <a:t>    </a:t>
            </a:r>
            <a:r>
              <a:rPr lang="zh-CN" altLang="en-US">
                <a:solidFill>
                  <a:srgbClr val="000000"/>
                </a:solidFill>
                <a:latin typeface="宋体" pitchFamily="2" charset="-122"/>
                <a:ea typeface="宋体" pitchFamily="2" charset="-122"/>
              </a:rPr>
              <a:t>表示至少取出</a:t>
            </a:r>
            <a:r>
              <a:rPr lang="en-US" altLang="zh-CN">
                <a:solidFill>
                  <a:srgbClr val="000000"/>
                </a:solidFill>
                <a:latin typeface="宋体" pitchFamily="2" charset="-122"/>
                <a:ea typeface="宋体" pitchFamily="2" charset="-122"/>
              </a:rPr>
              <a:t>2</a:t>
            </a:r>
            <a:r>
              <a:rPr lang="zh-CN" altLang="en-US">
                <a:solidFill>
                  <a:srgbClr val="000000"/>
                </a:solidFill>
                <a:latin typeface="宋体" pitchFamily="2" charset="-122"/>
                <a:ea typeface="宋体" pitchFamily="2" charset="-122"/>
              </a:rPr>
              <a:t>个黑球这一事件，等等．</a:t>
            </a:r>
          </a:p>
        </p:txBody>
      </p:sp>
      <p:graphicFrame>
        <p:nvGraphicFramePr>
          <p:cNvPr id="936979" name="Object 19"/>
          <p:cNvGraphicFramePr>
            <a:graphicFrameLocks noChangeAspect="1"/>
          </p:cNvGraphicFramePr>
          <p:nvPr/>
        </p:nvGraphicFramePr>
        <p:xfrm>
          <a:off x="2730500" y="4300538"/>
          <a:ext cx="3457575" cy="503237"/>
        </p:xfrm>
        <a:graphic>
          <a:graphicData uri="http://schemas.openxmlformats.org/presentationml/2006/ole">
            <p:oleObj spid="_x0000_s936979" name="公式" r:id="rId6" imgW="1473120" imgH="215640" progId="Equation.3">
              <p:embed/>
            </p:oleObj>
          </a:graphicData>
        </a:graphic>
      </p:graphicFrame>
      <p:sp>
        <p:nvSpPr>
          <p:cNvPr id="936980" name="Rectangle 20"/>
          <p:cNvSpPr>
            <a:spLocks noChangeArrowheads="1"/>
          </p:cNvSpPr>
          <p:nvPr/>
        </p:nvSpPr>
        <p:spPr bwMode="auto">
          <a:xfrm>
            <a:off x="827088" y="4797425"/>
            <a:ext cx="6265862" cy="533400"/>
          </a:xfrm>
          <a:prstGeom prst="rect">
            <a:avLst/>
          </a:prstGeom>
          <a:noFill/>
          <a:ln w="9525">
            <a:noFill/>
            <a:miter lim="800000"/>
            <a:headEnd/>
            <a:tailEnd/>
          </a:ln>
        </p:spPr>
        <p:txBody>
          <a:bodyPr/>
          <a:lstStyle/>
          <a:p>
            <a:pPr marL="342900" indent="-342900">
              <a:spcBef>
                <a:spcPct val="20000"/>
              </a:spcBef>
              <a:buClr>
                <a:schemeClr val="accent1"/>
              </a:buClr>
              <a:buSzPct val="90000"/>
              <a:buFont typeface="Monotype Sorts" pitchFamily="2" charset="2"/>
              <a:buNone/>
            </a:pPr>
            <a:r>
              <a:rPr lang="zh-CN" altLang="en-US">
                <a:solidFill>
                  <a:srgbClr val="000000"/>
                </a:solidFill>
                <a:ea typeface="PMingLiU" pitchFamily="18" charset="-120"/>
              </a:rPr>
              <a:t>    </a:t>
            </a:r>
            <a:r>
              <a:rPr lang="zh-CN" altLang="en-US">
                <a:solidFill>
                  <a:srgbClr val="000000"/>
                </a:solidFill>
                <a:latin typeface="宋体" pitchFamily="2" charset="-122"/>
                <a:ea typeface="宋体" pitchFamily="2" charset="-122"/>
              </a:rPr>
              <a:t>表示取出</a:t>
            </a:r>
            <a:r>
              <a:rPr lang="en-US" altLang="zh-CN">
                <a:solidFill>
                  <a:srgbClr val="000000"/>
                </a:solidFill>
                <a:latin typeface="宋体" pitchFamily="2" charset="-122"/>
                <a:ea typeface="宋体" pitchFamily="2" charset="-122"/>
              </a:rPr>
              <a:t>2</a:t>
            </a:r>
            <a:r>
              <a:rPr lang="zh-CN" altLang="en-US">
                <a:solidFill>
                  <a:srgbClr val="000000"/>
                </a:solidFill>
                <a:latin typeface="宋体" pitchFamily="2" charset="-122"/>
                <a:ea typeface="宋体" pitchFamily="2" charset="-122"/>
              </a:rPr>
              <a:t>个黑球这一事件；</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6973">
                                            <p:txEl>
                                              <p:pRg st="0" end="0"/>
                                            </p:txEl>
                                          </p:spTgt>
                                        </p:tgtEl>
                                        <p:attrNameLst>
                                          <p:attrName>style.visibility</p:attrName>
                                        </p:attrNameLst>
                                      </p:cBhvr>
                                      <p:to>
                                        <p:strVal val="visible"/>
                                      </p:to>
                                    </p:set>
                                    <p:animEffect transition="in" filter="wipe(left)">
                                      <p:cBhvr>
                                        <p:cTn id="7" dur="500"/>
                                        <p:tgtEl>
                                          <p:spTgt spid="9369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6973">
                                            <p:txEl>
                                              <p:pRg st="1" end="1"/>
                                            </p:txEl>
                                          </p:spTgt>
                                        </p:tgtEl>
                                        <p:attrNameLst>
                                          <p:attrName>style.visibility</p:attrName>
                                        </p:attrNameLst>
                                      </p:cBhvr>
                                      <p:to>
                                        <p:strVal val="visible"/>
                                      </p:to>
                                    </p:set>
                                    <p:animEffect transition="in" filter="wipe(left)">
                                      <p:cBhvr>
                                        <p:cTn id="12" dur="500"/>
                                        <p:tgtEl>
                                          <p:spTgt spid="9369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36974"/>
                                        </p:tgtEl>
                                        <p:attrNameLst>
                                          <p:attrName>style.visibility</p:attrName>
                                        </p:attrNameLst>
                                      </p:cBhvr>
                                      <p:to>
                                        <p:strVal val="visible"/>
                                      </p:to>
                                    </p:set>
                                    <p:animEffect transition="in" filter="wipe(left)">
                                      <p:cBhvr>
                                        <p:cTn id="17" dur="500"/>
                                        <p:tgtEl>
                                          <p:spTgt spid="9369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6975"/>
                                        </p:tgtEl>
                                        <p:attrNameLst>
                                          <p:attrName>style.visibility</p:attrName>
                                        </p:attrNameLst>
                                      </p:cBhvr>
                                      <p:to>
                                        <p:strVal val="visible"/>
                                      </p:to>
                                    </p:set>
                                    <p:animEffect transition="in" filter="wipe(left)">
                                      <p:cBhvr>
                                        <p:cTn id="22" dur="500"/>
                                        <p:tgtEl>
                                          <p:spTgt spid="9369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36979"/>
                                        </p:tgtEl>
                                        <p:attrNameLst>
                                          <p:attrName>style.visibility</p:attrName>
                                        </p:attrNameLst>
                                      </p:cBhvr>
                                      <p:to>
                                        <p:strVal val="visible"/>
                                      </p:to>
                                    </p:set>
                                    <p:animEffect transition="in" filter="wipe(left)">
                                      <p:cBhvr>
                                        <p:cTn id="27" dur="500"/>
                                        <p:tgtEl>
                                          <p:spTgt spid="93697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936980"/>
                                        </p:tgtEl>
                                        <p:attrNameLst>
                                          <p:attrName>style.visibility</p:attrName>
                                        </p:attrNameLst>
                                      </p:cBhvr>
                                      <p:to>
                                        <p:strVal val="visible"/>
                                      </p:to>
                                    </p:set>
                                    <p:animEffect transition="in" filter="wipe(left)">
                                      <p:cBhvr>
                                        <p:cTn id="32" dur="300"/>
                                        <p:tgtEl>
                                          <p:spTgt spid="93698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36976"/>
                                        </p:tgtEl>
                                        <p:attrNameLst>
                                          <p:attrName>style.visibility</p:attrName>
                                        </p:attrNameLst>
                                      </p:cBhvr>
                                      <p:to>
                                        <p:strVal val="visible"/>
                                      </p:to>
                                    </p:set>
                                    <p:animEffect transition="in" filter="wipe(left)">
                                      <p:cBhvr>
                                        <p:cTn id="37" dur="500"/>
                                        <p:tgtEl>
                                          <p:spTgt spid="93697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36977"/>
                                        </p:tgtEl>
                                        <p:attrNameLst>
                                          <p:attrName>style.visibility</p:attrName>
                                        </p:attrNameLst>
                                      </p:cBhvr>
                                      <p:to>
                                        <p:strVal val="visible"/>
                                      </p:to>
                                    </p:set>
                                    <p:animEffect transition="in" filter="wipe(left)">
                                      <p:cBhvr>
                                        <p:cTn id="42" dur="500"/>
                                        <p:tgtEl>
                                          <p:spTgt spid="936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73" grpId="0" build="p" autoUpdateAnimBg="0"/>
      <p:bldP spid="936975" grpId="0" autoUpdateAnimBg="0"/>
      <p:bldP spid="936977" grpId="0" autoUpdateAnimBg="0"/>
      <p:bldP spid="936980" grpId="0"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4" name="Rectangle 4"/>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graphicFrame>
        <p:nvGraphicFramePr>
          <p:cNvPr id="1208325" name="Object 5"/>
          <p:cNvGraphicFramePr>
            <a:graphicFrameLocks noChangeAspect="1"/>
          </p:cNvGraphicFramePr>
          <p:nvPr/>
        </p:nvGraphicFramePr>
        <p:xfrm>
          <a:off x="1263650" y="1579563"/>
          <a:ext cx="990600" cy="511175"/>
        </p:xfrm>
        <a:graphic>
          <a:graphicData uri="http://schemas.openxmlformats.org/presentationml/2006/ole">
            <p:oleObj spid="_x0000_s1208325" name="公式" r:id="rId4" imgW="393480" imgH="203040" progId="Equation.3">
              <p:embed/>
            </p:oleObj>
          </a:graphicData>
        </a:graphic>
      </p:graphicFrame>
      <p:graphicFrame>
        <p:nvGraphicFramePr>
          <p:cNvPr id="1208326" name="Object 6"/>
          <p:cNvGraphicFramePr>
            <a:graphicFrameLocks noChangeAspect="1"/>
          </p:cNvGraphicFramePr>
          <p:nvPr/>
        </p:nvGraphicFramePr>
        <p:xfrm>
          <a:off x="1263650" y="4910138"/>
          <a:ext cx="6781800" cy="563562"/>
        </p:xfrm>
        <a:graphic>
          <a:graphicData uri="http://schemas.openxmlformats.org/presentationml/2006/ole">
            <p:oleObj spid="_x0000_s1208326" name="公式" r:id="rId5" imgW="2755800" imgH="228600" progId="Equation.3">
              <p:embed/>
            </p:oleObj>
          </a:graphicData>
        </a:graphic>
      </p:graphicFrame>
      <p:graphicFrame>
        <p:nvGraphicFramePr>
          <p:cNvPr id="1208327" name="Object 7"/>
          <p:cNvGraphicFramePr>
            <a:graphicFrameLocks noChangeAspect="1"/>
          </p:cNvGraphicFramePr>
          <p:nvPr/>
        </p:nvGraphicFramePr>
        <p:xfrm>
          <a:off x="3348038" y="5516563"/>
          <a:ext cx="1887537" cy="1109662"/>
        </p:xfrm>
        <a:graphic>
          <a:graphicData uri="http://schemas.openxmlformats.org/presentationml/2006/ole">
            <p:oleObj spid="_x0000_s1208327" name="公式" r:id="rId6" imgW="799920" imgH="469800" progId="Equation.3">
              <p:embed/>
            </p:oleObj>
          </a:graphicData>
        </a:graphic>
      </p:graphicFrame>
      <p:graphicFrame>
        <p:nvGraphicFramePr>
          <p:cNvPr id="1208328" name="Object 8"/>
          <p:cNvGraphicFramePr>
            <a:graphicFrameLocks noChangeAspect="1"/>
          </p:cNvGraphicFramePr>
          <p:nvPr/>
        </p:nvGraphicFramePr>
        <p:xfrm>
          <a:off x="1263650" y="2243138"/>
          <a:ext cx="6865938" cy="542925"/>
        </p:xfrm>
        <a:graphic>
          <a:graphicData uri="http://schemas.openxmlformats.org/presentationml/2006/ole">
            <p:oleObj spid="_x0000_s1208328" name="公式" r:id="rId7" imgW="2717640" imgH="215640" progId="Equation.3">
              <p:embed/>
            </p:oleObj>
          </a:graphicData>
        </a:graphic>
      </p:graphicFrame>
      <p:graphicFrame>
        <p:nvGraphicFramePr>
          <p:cNvPr id="1208329" name="Object 9"/>
          <p:cNvGraphicFramePr>
            <a:graphicFrameLocks noChangeAspect="1"/>
          </p:cNvGraphicFramePr>
          <p:nvPr/>
        </p:nvGraphicFramePr>
        <p:xfrm>
          <a:off x="1263650" y="2852738"/>
          <a:ext cx="6480175" cy="542925"/>
        </p:xfrm>
        <a:graphic>
          <a:graphicData uri="http://schemas.openxmlformats.org/presentationml/2006/ole">
            <p:oleObj spid="_x0000_s1208329" name="公式" r:id="rId8" imgW="2565360" imgH="215640" progId="Equation.3">
              <p:embed/>
            </p:oleObj>
          </a:graphicData>
        </a:graphic>
      </p:graphicFrame>
      <p:graphicFrame>
        <p:nvGraphicFramePr>
          <p:cNvPr id="1208330" name="Object 10"/>
          <p:cNvGraphicFramePr>
            <a:graphicFrameLocks noChangeAspect="1"/>
          </p:cNvGraphicFramePr>
          <p:nvPr/>
        </p:nvGraphicFramePr>
        <p:xfrm>
          <a:off x="1187450" y="3538538"/>
          <a:ext cx="7539038" cy="1089025"/>
        </p:xfrm>
        <a:graphic>
          <a:graphicData uri="http://schemas.openxmlformats.org/presentationml/2006/ole">
            <p:oleObj spid="_x0000_s1208330" name="公式" r:id="rId9" imgW="2984400" imgH="4316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08328"/>
                                        </p:tgtEl>
                                        <p:attrNameLst>
                                          <p:attrName>style.visibility</p:attrName>
                                        </p:attrNameLst>
                                      </p:cBhvr>
                                      <p:to>
                                        <p:strVal val="visible"/>
                                      </p:to>
                                    </p:set>
                                    <p:animEffect transition="in" filter="wipe(left)">
                                      <p:cBhvr>
                                        <p:cTn id="7" dur="500"/>
                                        <p:tgtEl>
                                          <p:spTgt spid="12083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08329"/>
                                        </p:tgtEl>
                                        <p:attrNameLst>
                                          <p:attrName>style.visibility</p:attrName>
                                        </p:attrNameLst>
                                      </p:cBhvr>
                                      <p:to>
                                        <p:strVal val="visible"/>
                                      </p:to>
                                    </p:set>
                                    <p:animEffect transition="in" filter="wipe(left)">
                                      <p:cBhvr>
                                        <p:cTn id="12" dur="500"/>
                                        <p:tgtEl>
                                          <p:spTgt spid="12083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08330"/>
                                        </p:tgtEl>
                                        <p:attrNameLst>
                                          <p:attrName>style.visibility</p:attrName>
                                        </p:attrNameLst>
                                      </p:cBhvr>
                                      <p:to>
                                        <p:strVal val="visible"/>
                                      </p:to>
                                    </p:set>
                                    <p:animEffect transition="in" filter="wipe(left)">
                                      <p:cBhvr>
                                        <p:cTn id="17" dur="500"/>
                                        <p:tgtEl>
                                          <p:spTgt spid="12083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08326"/>
                                        </p:tgtEl>
                                        <p:attrNameLst>
                                          <p:attrName>style.visibility</p:attrName>
                                        </p:attrNameLst>
                                      </p:cBhvr>
                                      <p:to>
                                        <p:strVal val="visible"/>
                                      </p:to>
                                    </p:set>
                                    <p:animEffect transition="in" filter="wipe(left)">
                                      <p:cBhvr>
                                        <p:cTn id="22" dur="500"/>
                                        <p:tgtEl>
                                          <p:spTgt spid="12083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08327"/>
                                        </p:tgtEl>
                                        <p:attrNameLst>
                                          <p:attrName>style.visibility</p:attrName>
                                        </p:attrNameLst>
                                      </p:cBhvr>
                                      <p:to>
                                        <p:strVal val="visible"/>
                                      </p:to>
                                    </p:set>
                                    <p:animEffect transition="in" filter="wipe(left)">
                                      <p:cBhvr>
                                        <p:cTn id="27" dur="500"/>
                                        <p:tgtEl>
                                          <p:spTgt spid="1208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2" name="Rectangle 4"/>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graphicFrame>
        <p:nvGraphicFramePr>
          <p:cNvPr id="1210373" name="Object 5"/>
          <p:cNvGraphicFramePr>
            <a:graphicFrameLocks noChangeAspect="1"/>
          </p:cNvGraphicFramePr>
          <p:nvPr/>
        </p:nvGraphicFramePr>
        <p:xfrm>
          <a:off x="1047750" y="1641475"/>
          <a:ext cx="7848600" cy="1057275"/>
        </p:xfrm>
        <a:graphic>
          <a:graphicData uri="http://schemas.openxmlformats.org/presentationml/2006/ole">
            <p:oleObj spid="_x0000_s1210373" name="公式" r:id="rId4" imgW="3390840" imgH="457200" progId="Equation.3">
              <p:embed/>
            </p:oleObj>
          </a:graphicData>
        </a:graphic>
      </p:graphicFrame>
      <p:grpSp>
        <p:nvGrpSpPr>
          <p:cNvPr id="1210374" name="Group 6"/>
          <p:cNvGrpSpPr>
            <a:grpSpLocks/>
          </p:cNvGrpSpPr>
          <p:nvPr/>
        </p:nvGrpSpPr>
        <p:grpSpPr bwMode="auto">
          <a:xfrm>
            <a:off x="971550" y="2708275"/>
            <a:ext cx="7769225" cy="930275"/>
            <a:chOff x="384" y="1680"/>
            <a:chExt cx="4894" cy="586"/>
          </a:xfrm>
        </p:grpSpPr>
        <p:graphicFrame>
          <p:nvGraphicFramePr>
            <p:cNvPr id="1210375" name="Object 7"/>
            <p:cNvGraphicFramePr>
              <a:graphicFrameLocks noChangeAspect="1"/>
            </p:cNvGraphicFramePr>
            <p:nvPr/>
          </p:nvGraphicFramePr>
          <p:xfrm>
            <a:off x="384" y="1680"/>
            <a:ext cx="624" cy="322"/>
          </p:xfrm>
          <a:graphic>
            <a:graphicData uri="http://schemas.openxmlformats.org/presentationml/2006/ole">
              <p:oleObj spid="_x0000_s1210375" name="公式" r:id="rId5" imgW="393480" imgH="203040" progId="Equation.3">
                <p:embed/>
              </p:oleObj>
            </a:graphicData>
          </a:graphic>
        </p:graphicFrame>
        <p:graphicFrame>
          <p:nvGraphicFramePr>
            <p:cNvPr id="1210376" name="Object 8"/>
            <p:cNvGraphicFramePr>
              <a:graphicFrameLocks noChangeAspect="1"/>
            </p:cNvGraphicFramePr>
            <p:nvPr/>
          </p:nvGraphicFramePr>
          <p:xfrm>
            <a:off x="480" y="1968"/>
            <a:ext cx="4798" cy="298"/>
          </p:xfrm>
          <a:graphic>
            <a:graphicData uri="http://schemas.openxmlformats.org/presentationml/2006/ole">
              <p:oleObj spid="_x0000_s1210376" name="公式" r:id="rId6" imgW="3454200" imgH="215640" progId="Equation.3">
                <p:embed/>
              </p:oleObj>
            </a:graphicData>
          </a:graphic>
        </p:graphicFrame>
      </p:grpSp>
      <p:grpSp>
        <p:nvGrpSpPr>
          <p:cNvPr id="1210377" name="Group 9"/>
          <p:cNvGrpSpPr>
            <a:grpSpLocks/>
          </p:cNvGrpSpPr>
          <p:nvPr/>
        </p:nvGrpSpPr>
        <p:grpSpPr bwMode="auto">
          <a:xfrm>
            <a:off x="971550" y="3775075"/>
            <a:ext cx="5754688" cy="2800350"/>
            <a:chOff x="384" y="2352"/>
            <a:chExt cx="3625" cy="1764"/>
          </a:xfrm>
        </p:grpSpPr>
        <p:graphicFrame>
          <p:nvGraphicFramePr>
            <p:cNvPr id="1210378" name="Object 10"/>
            <p:cNvGraphicFramePr>
              <a:graphicFrameLocks noChangeAspect="1"/>
            </p:cNvGraphicFramePr>
            <p:nvPr/>
          </p:nvGraphicFramePr>
          <p:xfrm>
            <a:off x="1536" y="2688"/>
            <a:ext cx="1736" cy="699"/>
          </p:xfrm>
          <a:graphic>
            <a:graphicData uri="http://schemas.openxmlformats.org/presentationml/2006/ole">
              <p:oleObj spid="_x0000_s1210378" name="公式" r:id="rId7" imgW="1168200" imgH="469800" progId="Equation.3">
                <p:embed/>
              </p:oleObj>
            </a:graphicData>
          </a:graphic>
        </p:graphicFrame>
        <p:graphicFrame>
          <p:nvGraphicFramePr>
            <p:cNvPr id="1210379" name="Object 11"/>
            <p:cNvGraphicFramePr>
              <a:graphicFrameLocks noChangeAspect="1"/>
            </p:cNvGraphicFramePr>
            <p:nvPr/>
          </p:nvGraphicFramePr>
          <p:xfrm>
            <a:off x="384" y="2352"/>
            <a:ext cx="2501" cy="333"/>
          </p:xfrm>
          <a:graphic>
            <a:graphicData uri="http://schemas.openxmlformats.org/presentationml/2006/ole">
              <p:oleObj spid="_x0000_s1210379" name="公式" r:id="rId8" imgW="1612800" imgH="215640" progId="Equation.3">
                <p:embed/>
              </p:oleObj>
            </a:graphicData>
          </a:graphic>
        </p:graphicFrame>
        <p:graphicFrame>
          <p:nvGraphicFramePr>
            <p:cNvPr id="1210380" name="Object 12"/>
            <p:cNvGraphicFramePr>
              <a:graphicFrameLocks noChangeAspect="1"/>
            </p:cNvGraphicFramePr>
            <p:nvPr/>
          </p:nvGraphicFramePr>
          <p:xfrm>
            <a:off x="480" y="3360"/>
            <a:ext cx="3529" cy="756"/>
          </p:xfrm>
          <a:graphic>
            <a:graphicData uri="http://schemas.openxmlformats.org/presentationml/2006/ole">
              <p:oleObj spid="_x0000_s1210380" name="公式" r:id="rId9" imgW="2374560" imgH="50796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10373"/>
                                        </p:tgtEl>
                                        <p:attrNameLst>
                                          <p:attrName>style.visibility</p:attrName>
                                        </p:attrNameLst>
                                      </p:cBhvr>
                                      <p:to>
                                        <p:strVal val="visible"/>
                                      </p:to>
                                    </p:set>
                                    <p:animEffect transition="in" filter="wipe(left)">
                                      <p:cBhvr>
                                        <p:cTn id="7" dur="500"/>
                                        <p:tgtEl>
                                          <p:spTgt spid="12103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10374"/>
                                        </p:tgtEl>
                                        <p:attrNameLst>
                                          <p:attrName>style.visibility</p:attrName>
                                        </p:attrNameLst>
                                      </p:cBhvr>
                                      <p:to>
                                        <p:strVal val="visible"/>
                                      </p:to>
                                    </p:set>
                                    <p:animEffect transition="in" filter="wipe(left)">
                                      <p:cBhvr>
                                        <p:cTn id="12" dur="500"/>
                                        <p:tgtEl>
                                          <p:spTgt spid="12103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10377"/>
                                        </p:tgtEl>
                                        <p:attrNameLst>
                                          <p:attrName>style.visibility</p:attrName>
                                        </p:attrNameLst>
                                      </p:cBhvr>
                                      <p:to>
                                        <p:strVal val="visible"/>
                                      </p:to>
                                    </p:set>
                                    <p:animEffect transition="in" filter="wipe(left)">
                                      <p:cBhvr>
                                        <p:cTn id="17" dur="500"/>
                                        <p:tgtEl>
                                          <p:spTgt spid="1210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20" name="Rectangle 4"/>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graphicFrame>
        <p:nvGraphicFramePr>
          <p:cNvPr id="1212421" name="Object 5"/>
          <p:cNvGraphicFramePr>
            <a:graphicFrameLocks noChangeAspect="1"/>
          </p:cNvGraphicFramePr>
          <p:nvPr/>
        </p:nvGraphicFramePr>
        <p:xfrm>
          <a:off x="1471613" y="4868863"/>
          <a:ext cx="5602287" cy="1255712"/>
        </p:xfrm>
        <a:graphic>
          <a:graphicData uri="http://schemas.openxmlformats.org/presentationml/2006/ole">
            <p:oleObj spid="_x0000_s1212421" name="公式" r:id="rId4" imgW="2374560" imgH="533160" progId="Equation.3">
              <p:embed/>
            </p:oleObj>
          </a:graphicData>
        </a:graphic>
      </p:graphicFrame>
      <p:grpSp>
        <p:nvGrpSpPr>
          <p:cNvPr id="1212422" name="Group 6"/>
          <p:cNvGrpSpPr>
            <a:grpSpLocks/>
          </p:cNvGrpSpPr>
          <p:nvPr/>
        </p:nvGrpSpPr>
        <p:grpSpPr bwMode="auto">
          <a:xfrm>
            <a:off x="1471613" y="2354263"/>
            <a:ext cx="6577012" cy="1138237"/>
            <a:chOff x="480" y="1488"/>
            <a:chExt cx="4143" cy="717"/>
          </a:xfrm>
        </p:grpSpPr>
        <p:graphicFrame>
          <p:nvGraphicFramePr>
            <p:cNvPr id="1212423" name="Object 7"/>
            <p:cNvGraphicFramePr>
              <a:graphicFrameLocks noChangeAspect="1"/>
            </p:cNvGraphicFramePr>
            <p:nvPr/>
          </p:nvGraphicFramePr>
          <p:xfrm>
            <a:off x="528" y="1872"/>
            <a:ext cx="2501" cy="333"/>
          </p:xfrm>
          <a:graphic>
            <a:graphicData uri="http://schemas.openxmlformats.org/presentationml/2006/ole">
              <p:oleObj spid="_x0000_s1212423" name="公式" r:id="rId5" imgW="1612800" imgH="215640" progId="Equation.3">
                <p:embed/>
              </p:oleObj>
            </a:graphicData>
          </a:graphic>
        </p:graphicFrame>
        <p:graphicFrame>
          <p:nvGraphicFramePr>
            <p:cNvPr id="1212424" name="Object 8"/>
            <p:cNvGraphicFramePr>
              <a:graphicFrameLocks noChangeAspect="1"/>
            </p:cNvGraphicFramePr>
            <p:nvPr/>
          </p:nvGraphicFramePr>
          <p:xfrm>
            <a:off x="480" y="1488"/>
            <a:ext cx="4143" cy="342"/>
          </p:xfrm>
          <a:graphic>
            <a:graphicData uri="http://schemas.openxmlformats.org/presentationml/2006/ole">
              <p:oleObj spid="_x0000_s1212424" name="公式" r:id="rId6" imgW="2603160" imgH="215640" progId="Equation.3">
                <p:embed/>
              </p:oleObj>
            </a:graphicData>
          </a:graphic>
        </p:graphicFrame>
      </p:grpSp>
      <p:grpSp>
        <p:nvGrpSpPr>
          <p:cNvPr id="1212425" name="Group 9"/>
          <p:cNvGrpSpPr>
            <a:grpSpLocks/>
          </p:cNvGrpSpPr>
          <p:nvPr/>
        </p:nvGrpSpPr>
        <p:grpSpPr bwMode="auto">
          <a:xfrm>
            <a:off x="1547813" y="3573463"/>
            <a:ext cx="7339012" cy="1504950"/>
            <a:chOff x="528" y="2256"/>
            <a:chExt cx="4623" cy="948"/>
          </a:xfrm>
        </p:grpSpPr>
        <p:graphicFrame>
          <p:nvGraphicFramePr>
            <p:cNvPr id="1212426" name="Object 10"/>
            <p:cNvGraphicFramePr>
              <a:graphicFrameLocks noChangeAspect="1"/>
            </p:cNvGraphicFramePr>
            <p:nvPr/>
          </p:nvGraphicFramePr>
          <p:xfrm>
            <a:off x="3962" y="2470"/>
            <a:ext cx="1189" cy="734"/>
          </p:xfrm>
          <a:graphic>
            <a:graphicData uri="http://schemas.openxmlformats.org/presentationml/2006/ole">
              <p:oleObj spid="_x0000_s1212426" name="公式" r:id="rId7" imgW="799920" imgH="495000" progId="Equation.3">
                <p:embed/>
              </p:oleObj>
            </a:graphicData>
          </a:graphic>
        </p:graphicFrame>
        <p:graphicFrame>
          <p:nvGraphicFramePr>
            <p:cNvPr id="1212427" name="Object 11"/>
            <p:cNvGraphicFramePr>
              <a:graphicFrameLocks noChangeAspect="1"/>
            </p:cNvGraphicFramePr>
            <p:nvPr/>
          </p:nvGraphicFramePr>
          <p:xfrm>
            <a:off x="528" y="2256"/>
            <a:ext cx="3072" cy="333"/>
          </p:xfrm>
          <a:graphic>
            <a:graphicData uri="http://schemas.openxmlformats.org/presentationml/2006/ole">
              <p:oleObj spid="_x0000_s1212427" name="公式" r:id="rId8" imgW="1981080" imgH="215640" progId="Equation.3">
                <p:embed/>
              </p:oleObj>
            </a:graphicData>
          </a:graphic>
        </p:graphicFrame>
        <p:graphicFrame>
          <p:nvGraphicFramePr>
            <p:cNvPr id="1212428" name="Object 12"/>
            <p:cNvGraphicFramePr>
              <a:graphicFrameLocks noChangeAspect="1"/>
            </p:cNvGraphicFramePr>
            <p:nvPr/>
          </p:nvGraphicFramePr>
          <p:xfrm>
            <a:off x="1008" y="2640"/>
            <a:ext cx="2953" cy="355"/>
          </p:xfrm>
          <a:graphic>
            <a:graphicData uri="http://schemas.openxmlformats.org/presentationml/2006/ole">
              <p:oleObj spid="_x0000_s1212428" name="公式" r:id="rId9" imgW="1904760" imgH="228600" progId="Equation.3">
                <p:embed/>
              </p:oleObj>
            </a:graphicData>
          </a:graphic>
        </p:graphicFrame>
      </p:grpSp>
      <p:grpSp>
        <p:nvGrpSpPr>
          <p:cNvPr id="1212429" name="Group 13"/>
          <p:cNvGrpSpPr>
            <a:grpSpLocks/>
          </p:cNvGrpSpPr>
          <p:nvPr/>
        </p:nvGrpSpPr>
        <p:grpSpPr bwMode="auto">
          <a:xfrm>
            <a:off x="1547813" y="1616075"/>
            <a:ext cx="5975350" cy="703263"/>
            <a:chOff x="528" y="1023"/>
            <a:chExt cx="3764" cy="443"/>
          </a:xfrm>
        </p:grpSpPr>
        <p:graphicFrame>
          <p:nvGraphicFramePr>
            <p:cNvPr id="1212430" name="Object 14"/>
            <p:cNvGraphicFramePr>
              <a:graphicFrameLocks noChangeAspect="1"/>
            </p:cNvGraphicFramePr>
            <p:nvPr/>
          </p:nvGraphicFramePr>
          <p:xfrm>
            <a:off x="528" y="1056"/>
            <a:ext cx="1847" cy="376"/>
          </p:xfrm>
          <a:graphic>
            <a:graphicData uri="http://schemas.openxmlformats.org/presentationml/2006/ole">
              <p:oleObj spid="_x0000_s1212430" name="公式" r:id="rId10" imgW="1054080" imgH="215640" progId="Equation.3">
                <p:embed/>
              </p:oleObj>
            </a:graphicData>
          </a:graphic>
        </p:graphicFrame>
        <p:graphicFrame>
          <p:nvGraphicFramePr>
            <p:cNvPr id="1212431" name="Object 15"/>
            <p:cNvGraphicFramePr>
              <a:graphicFrameLocks noChangeAspect="1"/>
            </p:cNvGraphicFramePr>
            <p:nvPr/>
          </p:nvGraphicFramePr>
          <p:xfrm>
            <a:off x="2356" y="1023"/>
            <a:ext cx="1936" cy="443"/>
          </p:xfrm>
          <a:graphic>
            <a:graphicData uri="http://schemas.openxmlformats.org/presentationml/2006/ole">
              <p:oleObj spid="_x0000_s1212431" name="公式" r:id="rId11" imgW="1104840" imgH="25380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12429"/>
                                        </p:tgtEl>
                                        <p:attrNameLst>
                                          <p:attrName>style.visibility</p:attrName>
                                        </p:attrNameLst>
                                      </p:cBhvr>
                                      <p:to>
                                        <p:strVal val="visible"/>
                                      </p:to>
                                    </p:set>
                                    <p:animEffect transition="in" filter="wipe(left)">
                                      <p:cBhvr>
                                        <p:cTn id="7" dur="500"/>
                                        <p:tgtEl>
                                          <p:spTgt spid="12124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12422"/>
                                        </p:tgtEl>
                                        <p:attrNameLst>
                                          <p:attrName>style.visibility</p:attrName>
                                        </p:attrNameLst>
                                      </p:cBhvr>
                                      <p:to>
                                        <p:strVal val="visible"/>
                                      </p:to>
                                    </p:set>
                                    <p:animEffect transition="in" filter="wipe(left)">
                                      <p:cBhvr>
                                        <p:cTn id="12" dur="500"/>
                                        <p:tgtEl>
                                          <p:spTgt spid="12124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12425"/>
                                        </p:tgtEl>
                                        <p:attrNameLst>
                                          <p:attrName>style.visibility</p:attrName>
                                        </p:attrNameLst>
                                      </p:cBhvr>
                                      <p:to>
                                        <p:strVal val="visible"/>
                                      </p:to>
                                    </p:set>
                                    <p:animEffect transition="in" filter="wipe(left)">
                                      <p:cBhvr>
                                        <p:cTn id="17" dur="500"/>
                                        <p:tgtEl>
                                          <p:spTgt spid="12124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12421"/>
                                        </p:tgtEl>
                                        <p:attrNameLst>
                                          <p:attrName>style.visibility</p:attrName>
                                        </p:attrNameLst>
                                      </p:cBhvr>
                                      <p:to>
                                        <p:strVal val="visible"/>
                                      </p:to>
                                    </p:set>
                                    <p:animEffect transition="in" filter="wipe(left)">
                                      <p:cBhvr>
                                        <p:cTn id="22" dur="500"/>
                                        <p:tgtEl>
                                          <p:spTgt spid="1212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8" name="Rectangle 4"/>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graphicFrame>
        <p:nvGraphicFramePr>
          <p:cNvPr id="1214469" name="Object 5"/>
          <p:cNvGraphicFramePr>
            <a:graphicFrameLocks noChangeAspect="1"/>
          </p:cNvGraphicFramePr>
          <p:nvPr/>
        </p:nvGraphicFramePr>
        <p:xfrm>
          <a:off x="1484313" y="1866900"/>
          <a:ext cx="2989262" cy="560388"/>
        </p:xfrm>
        <a:graphic>
          <a:graphicData uri="http://schemas.openxmlformats.org/presentationml/2006/ole">
            <p:oleObj spid="_x0000_s1214469" name="公式" r:id="rId4" imgW="1143000" imgH="215640" progId="Equation.3">
              <p:embed/>
            </p:oleObj>
          </a:graphicData>
        </a:graphic>
      </p:graphicFrame>
      <p:graphicFrame>
        <p:nvGraphicFramePr>
          <p:cNvPr id="1214470" name="Object 6"/>
          <p:cNvGraphicFramePr>
            <a:graphicFrameLocks noChangeAspect="1"/>
          </p:cNvGraphicFramePr>
          <p:nvPr/>
        </p:nvGraphicFramePr>
        <p:xfrm>
          <a:off x="1331913" y="3009900"/>
          <a:ext cx="6553200" cy="574675"/>
        </p:xfrm>
        <a:graphic>
          <a:graphicData uri="http://schemas.openxmlformats.org/presentationml/2006/ole">
            <p:oleObj spid="_x0000_s1214470" name="公式" r:id="rId5" imgW="2450880" imgH="215640" progId="Equation.3">
              <p:embed/>
            </p:oleObj>
          </a:graphicData>
        </a:graphic>
      </p:graphicFrame>
      <p:graphicFrame>
        <p:nvGraphicFramePr>
          <p:cNvPr id="1214471" name="Object 7"/>
          <p:cNvGraphicFramePr>
            <a:graphicFrameLocks noChangeAspect="1"/>
          </p:cNvGraphicFramePr>
          <p:nvPr/>
        </p:nvGraphicFramePr>
        <p:xfrm>
          <a:off x="4608513" y="1879600"/>
          <a:ext cx="2819400" cy="644525"/>
        </p:xfrm>
        <a:graphic>
          <a:graphicData uri="http://schemas.openxmlformats.org/presentationml/2006/ole">
            <p:oleObj spid="_x0000_s1214471" name="公式" r:id="rId6" imgW="1104840" imgH="253800" progId="Equation.3">
              <p:embed/>
            </p:oleObj>
          </a:graphicData>
        </a:graphic>
      </p:graphicFrame>
      <p:graphicFrame>
        <p:nvGraphicFramePr>
          <p:cNvPr id="1214472" name="Object 8"/>
          <p:cNvGraphicFramePr>
            <a:graphicFrameLocks noChangeAspect="1"/>
          </p:cNvGraphicFramePr>
          <p:nvPr/>
        </p:nvGraphicFramePr>
        <p:xfrm>
          <a:off x="1331913" y="4076700"/>
          <a:ext cx="6629400" cy="1401763"/>
        </p:xfrm>
        <a:graphic>
          <a:graphicData uri="http://schemas.openxmlformats.org/presentationml/2006/ole">
            <p:oleObj spid="_x0000_s1214472" name="公式" r:id="rId7" imgW="2273040" imgH="4824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14469"/>
                                        </p:tgtEl>
                                        <p:attrNameLst>
                                          <p:attrName>style.visibility</p:attrName>
                                        </p:attrNameLst>
                                      </p:cBhvr>
                                      <p:to>
                                        <p:strVal val="visible"/>
                                      </p:to>
                                    </p:set>
                                    <p:animEffect transition="in" filter="wipe(left)">
                                      <p:cBhvr>
                                        <p:cTn id="7" dur="500"/>
                                        <p:tgtEl>
                                          <p:spTgt spid="12144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14471"/>
                                        </p:tgtEl>
                                        <p:attrNameLst>
                                          <p:attrName>style.visibility</p:attrName>
                                        </p:attrNameLst>
                                      </p:cBhvr>
                                      <p:to>
                                        <p:strVal val="visible"/>
                                      </p:to>
                                    </p:set>
                                    <p:animEffect transition="in" filter="wipe(left)">
                                      <p:cBhvr>
                                        <p:cTn id="12" dur="500"/>
                                        <p:tgtEl>
                                          <p:spTgt spid="12144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14470"/>
                                        </p:tgtEl>
                                        <p:attrNameLst>
                                          <p:attrName>style.visibility</p:attrName>
                                        </p:attrNameLst>
                                      </p:cBhvr>
                                      <p:to>
                                        <p:strVal val="visible"/>
                                      </p:to>
                                    </p:set>
                                    <p:animEffect transition="in" filter="wipe(left)">
                                      <p:cBhvr>
                                        <p:cTn id="17" dur="500"/>
                                        <p:tgtEl>
                                          <p:spTgt spid="12144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14472"/>
                                        </p:tgtEl>
                                        <p:attrNameLst>
                                          <p:attrName>style.visibility</p:attrName>
                                        </p:attrNameLst>
                                      </p:cBhvr>
                                      <p:to>
                                        <p:strVal val="visible"/>
                                      </p:to>
                                    </p:set>
                                    <p:animEffect transition="in" filter="wipe(left)">
                                      <p:cBhvr>
                                        <p:cTn id="22" dur="500"/>
                                        <p:tgtEl>
                                          <p:spTgt spid="1214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6" name="Rectangle 4"/>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grpSp>
        <p:nvGrpSpPr>
          <p:cNvPr id="1216517" name="Group 5"/>
          <p:cNvGrpSpPr>
            <a:grpSpLocks/>
          </p:cNvGrpSpPr>
          <p:nvPr/>
        </p:nvGrpSpPr>
        <p:grpSpPr bwMode="auto">
          <a:xfrm>
            <a:off x="871538" y="1641475"/>
            <a:ext cx="8382000" cy="1163638"/>
            <a:chOff x="192" y="672"/>
            <a:chExt cx="5280" cy="733"/>
          </a:xfrm>
        </p:grpSpPr>
        <p:sp>
          <p:nvSpPr>
            <p:cNvPr id="1216518" name="Text Box 6"/>
            <p:cNvSpPr txBox="1">
              <a:spLocks noChangeArrowheads="1"/>
            </p:cNvSpPr>
            <p:nvPr/>
          </p:nvSpPr>
          <p:spPr bwMode="auto">
            <a:xfrm>
              <a:off x="192" y="672"/>
              <a:ext cx="2592" cy="731"/>
            </a:xfrm>
            <a:prstGeom prst="rect">
              <a:avLst/>
            </a:prstGeom>
            <a:noFill/>
            <a:ln w="9525">
              <a:noFill/>
              <a:miter lim="800000"/>
              <a:headEnd/>
              <a:tailEnd/>
            </a:ln>
            <a:effectLst/>
          </p:spPr>
          <p:txBody>
            <a:bodyPr>
              <a:spAutoFit/>
            </a:bodyPr>
            <a:lstStyle/>
            <a:p>
              <a:pPr>
                <a:spcBef>
                  <a:spcPct val="50000"/>
                </a:spcBef>
              </a:pPr>
              <a:r>
                <a:rPr lang="zh-CN" altLang="en-US" b="1">
                  <a:solidFill>
                    <a:srgbClr val="CC0066"/>
                  </a:solidFill>
                  <a:ea typeface="宋体" pitchFamily="2" charset="-122"/>
                </a:rPr>
                <a:t>补充定理：</a:t>
              </a:r>
              <a:endParaRPr lang="zh-CN" altLang="en-US">
                <a:ea typeface="宋体" pitchFamily="2" charset="-122"/>
              </a:endParaRPr>
            </a:p>
            <a:p>
              <a:pPr>
                <a:spcBef>
                  <a:spcPct val="50000"/>
                </a:spcBef>
              </a:pPr>
              <a:r>
                <a:rPr lang="zh-CN" altLang="en-US">
                  <a:ea typeface="宋体" pitchFamily="2" charset="-122"/>
                </a:rPr>
                <a:t>若</a:t>
              </a:r>
              <a:r>
                <a:rPr lang="en-US" altLang="zh-CN">
                  <a:ea typeface="宋体" pitchFamily="2" charset="-122"/>
                </a:rPr>
                <a:t>g(x)</a:t>
              </a:r>
              <a:r>
                <a:rPr lang="zh-CN" altLang="en-US">
                  <a:ea typeface="宋体" pitchFamily="2" charset="-122"/>
                </a:rPr>
                <a:t>在不相叠的区间</a:t>
              </a:r>
            </a:p>
          </p:txBody>
        </p:sp>
        <p:graphicFrame>
          <p:nvGraphicFramePr>
            <p:cNvPr id="1216519" name="Object 7"/>
            <p:cNvGraphicFramePr>
              <a:graphicFrameLocks noChangeAspect="1"/>
            </p:cNvGraphicFramePr>
            <p:nvPr/>
          </p:nvGraphicFramePr>
          <p:xfrm>
            <a:off x="2448" y="1104"/>
            <a:ext cx="780" cy="301"/>
          </p:xfrm>
          <a:graphic>
            <a:graphicData uri="http://schemas.openxmlformats.org/presentationml/2006/ole">
              <p:oleObj spid="_x0000_s1216519" name="公式" r:id="rId4" imgW="495000" imgH="190440" progId="Equation.3">
                <p:embed/>
              </p:oleObj>
            </a:graphicData>
          </a:graphic>
        </p:graphicFrame>
        <p:sp>
          <p:nvSpPr>
            <p:cNvPr id="1216520" name="Text Box 8"/>
            <p:cNvSpPr txBox="1">
              <a:spLocks noChangeArrowheads="1"/>
            </p:cNvSpPr>
            <p:nvPr/>
          </p:nvSpPr>
          <p:spPr bwMode="auto">
            <a:xfrm>
              <a:off x="3312" y="1056"/>
              <a:ext cx="2160" cy="327"/>
            </a:xfrm>
            <a:prstGeom prst="rect">
              <a:avLst/>
            </a:prstGeom>
            <a:noFill/>
            <a:ln w="9525">
              <a:noFill/>
              <a:miter lim="800000"/>
              <a:headEnd/>
              <a:tailEnd/>
            </a:ln>
            <a:effectLst/>
          </p:spPr>
          <p:txBody>
            <a:bodyPr>
              <a:spAutoFit/>
            </a:bodyPr>
            <a:lstStyle/>
            <a:p>
              <a:pPr>
                <a:spcBef>
                  <a:spcPct val="50000"/>
                </a:spcBef>
              </a:pPr>
              <a:r>
                <a:rPr lang="zh-CN" altLang="en-US">
                  <a:ea typeface="宋体" pitchFamily="2" charset="-122"/>
                </a:rPr>
                <a:t>上逐段严格单调，其</a:t>
              </a:r>
            </a:p>
          </p:txBody>
        </p:sp>
      </p:grpSp>
      <p:grpSp>
        <p:nvGrpSpPr>
          <p:cNvPr id="1216521" name="Group 9"/>
          <p:cNvGrpSpPr>
            <a:grpSpLocks/>
          </p:cNvGrpSpPr>
          <p:nvPr/>
        </p:nvGrpSpPr>
        <p:grpSpPr bwMode="auto">
          <a:xfrm>
            <a:off x="871538" y="3089275"/>
            <a:ext cx="8915400" cy="568325"/>
            <a:chOff x="192" y="1584"/>
            <a:chExt cx="5616" cy="358"/>
          </a:xfrm>
        </p:grpSpPr>
        <p:sp>
          <p:nvSpPr>
            <p:cNvPr id="1216522" name="Text Box 10"/>
            <p:cNvSpPr txBox="1">
              <a:spLocks noChangeArrowheads="1"/>
            </p:cNvSpPr>
            <p:nvPr/>
          </p:nvSpPr>
          <p:spPr bwMode="auto">
            <a:xfrm>
              <a:off x="192" y="1584"/>
              <a:ext cx="1536" cy="327"/>
            </a:xfrm>
            <a:prstGeom prst="rect">
              <a:avLst/>
            </a:prstGeom>
            <a:noFill/>
            <a:ln w="9525">
              <a:noFill/>
              <a:miter lim="800000"/>
              <a:headEnd/>
              <a:tailEnd/>
            </a:ln>
            <a:effectLst/>
          </p:spPr>
          <p:txBody>
            <a:bodyPr>
              <a:spAutoFit/>
            </a:bodyPr>
            <a:lstStyle/>
            <a:p>
              <a:pPr>
                <a:spcBef>
                  <a:spcPct val="50000"/>
                </a:spcBef>
              </a:pPr>
              <a:r>
                <a:rPr lang="zh-CN" altLang="en-US">
                  <a:ea typeface="宋体" pitchFamily="2" charset="-122"/>
                </a:rPr>
                <a:t>反函数分别为</a:t>
              </a:r>
            </a:p>
          </p:txBody>
        </p:sp>
        <p:graphicFrame>
          <p:nvGraphicFramePr>
            <p:cNvPr id="1216523" name="Object 11"/>
            <p:cNvGraphicFramePr>
              <a:graphicFrameLocks noChangeAspect="1"/>
            </p:cNvGraphicFramePr>
            <p:nvPr/>
          </p:nvGraphicFramePr>
          <p:xfrm>
            <a:off x="1612" y="1617"/>
            <a:ext cx="1412" cy="325"/>
          </p:xfrm>
          <a:graphic>
            <a:graphicData uri="http://schemas.openxmlformats.org/presentationml/2006/ole">
              <p:oleObj spid="_x0000_s1216523" name="公式" r:id="rId5" imgW="825480" imgH="190440" progId="Equation.3">
                <p:embed/>
              </p:oleObj>
            </a:graphicData>
          </a:graphic>
        </p:graphicFrame>
        <p:sp>
          <p:nvSpPr>
            <p:cNvPr id="1216524" name="Text Box 12"/>
            <p:cNvSpPr txBox="1">
              <a:spLocks noChangeArrowheads="1"/>
            </p:cNvSpPr>
            <p:nvPr/>
          </p:nvSpPr>
          <p:spPr bwMode="auto">
            <a:xfrm>
              <a:off x="2976" y="1584"/>
              <a:ext cx="2832" cy="327"/>
            </a:xfrm>
            <a:prstGeom prst="rect">
              <a:avLst/>
            </a:prstGeom>
            <a:noFill/>
            <a:ln w="9525">
              <a:noFill/>
              <a:miter lim="800000"/>
              <a:headEnd/>
              <a:tailEnd/>
            </a:ln>
            <a:effectLst/>
          </p:spPr>
          <p:txBody>
            <a:bodyPr>
              <a:spAutoFit/>
            </a:bodyPr>
            <a:lstStyle/>
            <a:p>
              <a:pPr>
                <a:spcBef>
                  <a:spcPct val="50000"/>
                </a:spcBef>
              </a:pPr>
              <a:r>
                <a:rPr lang="zh-CN" altLang="en-US">
                  <a:ea typeface="宋体" pitchFamily="2" charset="-122"/>
                </a:rPr>
                <a:t>均为连续函数，那么</a:t>
              </a:r>
            </a:p>
          </p:txBody>
        </p:sp>
      </p:grpSp>
      <p:sp>
        <p:nvSpPr>
          <p:cNvPr id="1216525" name="Text Box 13"/>
          <p:cNvSpPr txBox="1">
            <a:spLocks noChangeArrowheads="1"/>
          </p:cNvSpPr>
          <p:nvPr/>
        </p:nvSpPr>
        <p:spPr bwMode="auto">
          <a:xfrm>
            <a:off x="871538" y="3775075"/>
            <a:ext cx="6934200" cy="519113"/>
          </a:xfrm>
          <a:prstGeom prst="rect">
            <a:avLst/>
          </a:prstGeom>
          <a:noFill/>
          <a:ln w="9525">
            <a:noFill/>
            <a:miter lim="800000"/>
            <a:headEnd/>
            <a:tailEnd/>
          </a:ln>
          <a:effectLst/>
        </p:spPr>
        <p:txBody>
          <a:bodyPr>
            <a:spAutoFit/>
          </a:bodyPr>
          <a:lstStyle/>
          <a:p>
            <a:pPr>
              <a:spcBef>
                <a:spcPct val="50000"/>
              </a:spcBef>
            </a:pPr>
            <a:r>
              <a:rPr lang="en-US" altLang="zh-CN">
                <a:ea typeface="宋体" pitchFamily="2" charset="-122"/>
              </a:rPr>
              <a:t>Y=g(x)</a:t>
            </a:r>
            <a:r>
              <a:rPr lang="zh-CN" altLang="en-US">
                <a:ea typeface="宋体" pitchFamily="2" charset="-122"/>
              </a:rPr>
              <a:t>是连续型随机变量，其概率密度为</a:t>
            </a:r>
          </a:p>
        </p:txBody>
      </p:sp>
      <p:grpSp>
        <p:nvGrpSpPr>
          <p:cNvPr id="1216526" name="Group 14"/>
          <p:cNvGrpSpPr>
            <a:grpSpLocks/>
          </p:cNvGrpSpPr>
          <p:nvPr/>
        </p:nvGrpSpPr>
        <p:grpSpPr bwMode="auto">
          <a:xfrm>
            <a:off x="871538" y="4714875"/>
            <a:ext cx="8093075" cy="847725"/>
            <a:chOff x="192" y="2608"/>
            <a:chExt cx="5098" cy="534"/>
          </a:xfrm>
        </p:grpSpPr>
        <p:graphicFrame>
          <p:nvGraphicFramePr>
            <p:cNvPr id="1216527" name="Object 15"/>
            <p:cNvGraphicFramePr>
              <a:graphicFrameLocks noChangeAspect="1"/>
            </p:cNvGraphicFramePr>
            <p:nvPr/>
          </p:nvGraphicFramePr>
          <p:xfrm>
            <a:off x="192" y="2609"/>
            <a:ext cx="2903" cy="533"/>
          </p:xfrm>
          <a:graphic>
            <a:graphicData uri="http://schemas.openxmlformats.org/presentationml/2006/ole">
              <p:oleObj spid="_x0000_s1216527" name="公式" r:id="rId6" imgW="1447560" imgH="266400" progId="Equation.3">
                <p:embed/>
              </p:oleObj>
            </a:graphicData>
          </a:graphic>
        </p:graphicFrame>
        <p:graphicFrame>
          <p:nvGraphicFramePr>
            <p:cNvPr id="1216528" name="Object 16"/>
            <p:cNvGraphicFramePr>
              <a:graphicFrameLocks noChangeAspect="1"/>
            </p:cNvGraphicFramePr>
            <p:nvPr/>
          </p:nvGraphicFramePr>
          <p:xfrm>
            <a:off x="2976" y="2608"/>
            <a:ext cx="2314" cy="533"/>
          </p:xfrm>
          <a:graphic>
            <a:graphicData uri="http://schemas.openxmlformats.org/presentationml/2006/ole">
              <p:oleObj spid="_x0000_s1216528" name="公式" r:id="rId7" imgW="1155600" imgH="26640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16521"/>
                                        </p:tgtEl>
                                        <p:attrNameLst>
                                          <p:attrName>style.visibility</p:attrName>
                                        </p:attrNameLst>
                                      </p:cBhvr>
                                      <p:to>
                                        <p:strVal val="visible"/>
                                      </p:to>
                                    </p:set>
                                    <p:animEffect transition="in" filter="wipe(left)">
                                      <p:cBhvr>
                                        <p:cTn id="7" dur="500"/>
                                        <p:tgtEl>
                                          <p:spTgt spid="12165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6525"/>
                                        </p:tgtEl>
                                        <p:attrNameLst>
                                          <p:attrName>style.visibility</p:attrName>
                                        </p:attrNameLst>
                                      </p:cBhvr>
                                      <p:to>
                                        <p:strVal val="visible"/>
                                      </p:to>
                                    </p:set>
                                    <p:animEffect transition="in" filter="wipe(left)">
                                      <p:cBhvr>
                                        <p:cTn id="12" dur="500"/>
                                        <p:tgtEl>
                                          <p:spTgt spid="12165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16526"/>
                                        </p:tgtEl>
                                        <p:attrNameLst>
                                          <p:attrName>style.visibility</p:attrName>
                                        </p:attrNameLst>
                                      </p:cBhvr>
                                      <p:to>
                                        <p:strVal val="visible"/>
                                      </p:to>
                                    </p:set>
                                    <p:animEffect transition="in" filter="wipe(left)">
                                      <p:cBhvr>
                                        <p:cTn id="17" dur="500"/>
                                        <p:tgtEl>
                                          <p:spTgt spid="1216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6525" grpId="0"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64" name="Rectangle 4"/>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sp>
        <p:nvSpPr>
          <p:cNvPr id="1218565" name="Rectangle 5"/>
          <p:cNvSpPr>
            <a:spLocks noGrp="1" noChangeArrowheads="1"/>
          </p:cNvSpPr>
          <p:nvPr>
            <p:ph type="title"/>
          </p:nvPr>
        </p:nvSpPr>
        <p:spPr bwMode="auto">
          <a:xfrm>
            <a:off x="0" y="1428736"/>
            <a:ext cx="1981200" cy="381000"/>
          </a:xfrm>
          <a:noFill/>
          <a:ln>
            <a:miter lim="800000"/>
            <a:headEnd/>
            <a:tailEnd/>
          </a:ln>
        </p:spPr>
        <p:txBody>
          <a:bodyPr vert="horz" wrap="square" lIns="91440" tIns="45720" rIns="91440" bIns="45720" numCol="1" anchor="ctr" anchorCtr="0" compatLnSpc="1">
            <a:prstTxWarp prst="textNoShape">
              <a:avLst/>
            </a:prstTxWarp>
            <a:normAutofit fontScale="90000"/>
          </a:bodyPr>
          <a:lstStyle/>
          <a:p>
            <a:r>
              <a:rPr lang="zh-CN" altLang="en-US" sz="2800" b="1" dirty="0">
                <a:ea typeface="宋体" pitchFamily="2" charset="-122"/>
              </a:rPr>
              <a:t>例</a:t>
            </a:r>
            <a:r>
              <a:rPr lang="zh-CN" altLang="en-US" b="1" dirty="0">
                <a:ea typeface="宋体" pitchFamily="2" charset="-122"/>
              </a:rPr>
              <a:t> </a:t>
            </a:r>
            <a:endParaRPr lang="en-US" altLang="zh-CN" b="1" dirty="0">
              <a:ea typeface="宋体" pitchFamily="2" charset="-122"/>
            </a:endParaRPr>
          </a:p>
        </p:txBody>
      </p:sp>
      <p:graphicFrame>
        <p:nvGraphicFramePr>
          <p:cNvPr id="1218566" name="Object 6"/>
          <p:cNvGraphicFramePr>
            <a:graphicFrameLocks noChangeAspect="1"/>
          </p:cNvGraphicFramePr>
          <p:nvPr/>
        </p:nvGraphicFramePr>
        <p:xfrm>
          <a:off x="1219200" y="1714488"/>
          <a:ext cx="7924800" cy="1135062"/>
        </p:xfrm>
        <a:graphic>
          <a:graphicData uri="http://schemas.openxmlformats.org/presentationml/2006/ole">
            <p:oleObj spid="_x0000_s1218566" name="公式" r:id="rId4" imgW="3352680" imgH="482400" progId="Equation.3">
              <p:embed/>
            </p:oleObj>
          </a:graphicData>
        </a:graphic>
      </p:graphicFrame>
      <p:graphicFrame>
        <p:nvGraphicFramePr>
          <p:cNvPr id="1218567" name="Object 7"/>
          <p:cNvGraphicFramePr>
            <a:graphicFrameLocks noChangeAspect="1"/>
          </p:cNvGraphicFramePr>
          <p:nvPr/>
        </p:nvGraphicFramePr>
        <p:xfrm>
          <a:off x="1295400" y="2824163"/>
          <a:ext cx="561975" cy="471487"/>
        </p:xfrm>
        <a:graphic>
          <a:graphicData uri="http://schemas.openxmlformats.org/presentationml/2006/ole">
            <p:oleObj spid="_x0000_s1218567" name="公式" r:id="rId5" imgW="241200" imgH="203040" progId="Equation.3">
              <p:embed/>
            </p:oleObj>
          </a:graphicData>
        </a:graphic>
      </p:graphicFrame>
      <p:graphicFrame>
        <p:nvGraphicFramePr>
          <p:cNvPr id="1218568" name="Object 8"/>
          <p:cNvGraphicFramePr>
            <a:graphicFrameLocks noChangeAspect="1"/>
          </p:cNvGraphicFramePr>
          <p:nvPr/>
        </p:nvGraphicFramePr>
        <p:xfrm>
          <a:off x="1295400" y="3357563"/>
          <a:ext cx="4495800" cy="517525"/>
        </p:xfrm>
        <a:graphic>
          <a:graphicData uri="http://schemas.openxmlformats.org/presentationml/2006/ole">
            <p:oleObj spid="_x0000_s1218568" name="公式" r:id="rId6" imgW="1854000" imgH="215640" progId="Equation.3">
              <p:embed/>
            </p:oleObj>
          </a:graphicData>
        </a:graphic>
      </p:graphicFrame>
      <p:graphicFrame>
        <p:nvGraphicFramePr>
          <p:cNvPr id="1218569" name="Object 9"/>
          <p:cNvGraphicFramePr>
            <a:graphicFrameLocks noChangeAspect="1"/>
          </p:cNvGraphicFramePr>
          <p:nvPr/>
        </p:nvGraphicFramePr>
        <p:xfrm>
          <a:off x="828675" y="5300663"/>
          <a:ext cx="8315325" cy="1189037"/>
        </p:xfrm>
        <a:graphic>
          <a:graphicData uri="http://schemas.openxmlformats.org/presentationml/2006/ole">
            <p:oleObj spid="_x0000_s1218569" name="Equation" r:id="rId7" imgW="3365280" imgH="482400" progId="Equation.3">
              <p:embed/>
            </p:oleObj>
          </a:graphicData>
        </a:graphic>
      </p:graphicFrame>
      <p:graphicFrame>
        <p:nvGraphicFramePr>
          <p:cNvPr id="1218570" name="Object 10"/>
          <p:cNvGraphicFramePr>
            <a:graphicFrameLocks noChangeAspect="1"/>
          </p:cNvGraphicFramePr>
          <p:nvPr/>
        </p:nvGraphicFramePr>
        <p:xfrm>
          <a:off x="1835150" y="3933825"/>
          <a:ext cx="6475413" cy="1238250"/>
        </p:xfrm>
        <a:graphic>
          <a:graphicData uri="http://schemas.openxmlformats.org/presentationml/2006/ole">
            <p:oleObj spid="_x0000_s1218570" name="公式" r:id="rId8" imgW="2514600" imgH="4824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18566"/>
                                        </p:tgtEl>
                                        <p:attrNameLst>
                                          <p:attrName>style.visibility</p:attrName>
                                        </p:attrNameLst>
                                      </p:cBhvr>
                                      <p:to>
                                        <p:strVal val="visible"/>
                                      </p:to>
                                    </p:set>
                                    <p:animEffect transition="in" filter="wipe(left)">
                                      <p:cBhvr>
                                        <p:cTn id="7" dur="500"/>
                                        <p:tgtEl>
                                          <p:spTgt spid="12185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18567"/>
                                        </p:tgtEl>
                                        <p:attrNameLst>
                                          <p:attrName>style.visibility</p:attrName>
                                        </p:attrNameLst>
                                      </p:cBhvr>
                                      <p:to>
                                        <p:strVal val="visible"/>
                                      </p:to>
                                    </p:set>
                                    <p:animEffect transition="in" filter="wipe(left)">
                                      <p:cBhvr>
                                        <p:cTn id="12" dur="500"/>
                                        <p:tgtEl>
                                          <p:spTgt spid="12185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18568"/>
                                        </p:tgtEl>
                                        <p:attrNameLst>
                                          <p:attrName>style.visibility</p:attrName>
                                        </p:attrNameLst>
                                      </p:cBhvr>
                                      <p:to>
                                        <p:strVal val="visible"/>
                                      </p:to>
                                    </p:set>
                                    <p:animEffect transition="in" filter="wipe(left)">
                                      <p:cBhvr>
                                        <p:cTn id="17" dur="500"/>
                                        <p:tgtEl>
                                          <p:spTgt spid="12185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18570"/>
                                        </p:tgtEl>
                                        <p:attrNameLst>
                                          <p:attrName>style.visibility</p:attrName>
                                        </p:attrNameLst>
                                      </p:cBhvr>
                                      <p:to>
                                        <p:strVal val="visible"/>
                                      </p:to>
                                    </p:set>
                                    <p:animEffect transition="in" filter="wipe(left)">
                                      <p:cBhvr>
                                        <p:cTn id="22" dur="500"/>
                                        <p:tgtEl>
                                          <p:spTgt spid="12185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18569"/>
                                        </p:tgtEl>
                                        <p:attrNameLst>
                                          <p:attrName>style.visibility</p:attrName>
                                        </p:attrNameLst>
                                      </p:cBhvr>
                                      <p:to>
                                        <p:strVal val="visible"/>
                                      </p:to>
                                    </p:set>
                                    <p:animEffect transition="in" filter="wipe(left)">
                                      <p:cBhvr>
                                        <p:cTn id="27" dur="500"/>
                                        <p:tgtEl>
                                          <p:spTgt spid="1218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2" name="Rectangle 4"/>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graphicFrame>
        <p:nvGraphicFramePr>
          <p:cNvPr id="1220613" name="Object 5"/>
          <p:cNvGraphicFramePr>
            <a:graphicFrameLocks noChangeAspect="1"/>
          </p:cNvGraphicFramePr>
          <p:nvPr/>
        </p:nvGraphicFramePr>
        <p:xfrm>
          <a:off x="990600" y="1647825"/>
          <a:ext cx="8153400" cy="1122363"/>
        </p:xfrm>
        <a:graphic>
          <a:graphicData uri="http://schemas.openxmlformats.org/presentationml/2006/ole">
            <p:oleObj spid="_x0000_s1220613" name="公式" r:id="rId4" imgW="3047760" imgH="419040" progId="Equation.3">
              <p:embed/>
            </p:oleObj>
          </a:graphicData>
        </a:graphic>
      </p:graphicFrame>
      <p:graphicFrame>
        <p:nvGraphicFramePr>
          <p:cNvPr id="1220614" name="Object 6"/>
          <p:cNvGraphicFramePr>
            <a:graphicFrameLocks noChangeAspect="1"/>
          </p:cNvGraphicFramePr>
          <p:nvPr/>
        </p:nvGraphicFramePr>
        <p:xfrm>
          <a:off x="4572000" y="2257425"/>
          <a:ext cx="4114800" cy="523875"/>
        </p:xfrm>
        <a:graphic>
          <a:graphicData uri="http://schemas.openxmlformats.org/presentationml/2006/ole">
            <p:oleObj spid="_x0000_s1220614" name="公式" r:id="rId5" imgW="1676160" imgH="215640" progId="Equation.3">
              <p:embed/>
            </p:oleObj>
          </a:graphicData>
        </a:graphic>
      </p:graphicFrame>
      <p:graphicFrame>
        <p:nvGraphicFramePr>
          <p:cNvPr id="1220615" name="Object 7"/>
          <p:cNvGraphicFramePr>
            <a:graphicFrameLocks noChangeAspect="1"/>
          </p:cNvGraphicFramePr>
          <p:nvPr/>
        </p:nvGraphicFramePr>
        <p:xfrm>
          <a:off x="990600" y="2790825"/>
          <a:ext cx="3581400" cy="901700"/>
        </p:xfrm>
        <a:graphic>
          <a:graphicData uri="http://schemas.openxmlformats.org/presentationml/2006/ole">
            <p:oleObj spid="_x0000_s1220615" name="公式" r:id="rId6" imgW="1511280" imgH="380880" progId="Equation.3">
              <p:embed/>
            </p:oleObj>
          </a:graphicData>
        </a:graphic>
      </p:graphicFrame>
      <p:graphicFrame>
        <p:nvGraphicFramePr>
          <p:cNvPr id="1220616" name="Object 8"/>
          <p:cNvGraphicFramePr>
            <a:graphicFrameLocks noChangeAspect="1"/>
          </p:cNvGraphicFramePr>
          <p:nvPr/>
        </p:nvGraphicFramePr>
        <p:xfrm>
          <a:off x="4572000" y="2638425"/>
          <a:ext cx="4572000" cy="1211263"/>
        </p:xfrm>
        <a:graphic>
          <a:graphicData uri="http://schemas.openxmlformats.org/presentationml/2006/ole">
            <p:oleObj spid="_x0000_s1220616" name="公式" r:id="rId7" imgW="1917360" imgH="507960" progId="Equation.3">
              <p:embed/>
            </p:oleObj>
          </a:graphicData>
        </a:graphic>
      </p:graphicFrame>
      <p:graphicFrame>
        <p:nvGraphicFramePr>
          <p:cNvPr id="1220617" name="Object 9"/>
          <p:cNvGraphicFramePr>
            <a:graphicFrameLocks noChangeAspect="1"/>
          </p:cNvGraphicFramePr>
          <p:nvPr/>
        </p:nvGraphicFramePr>
        <p:xfrm>
          <a:off x="1676400" y="4924425"/>
          <a:ext cx="5562600" cy="1455738"/>
        </p:xfrm>
        <a:graphic>
          <a:graphicData uri="http://schemas.openxmlformats.org/presentationml/2006/ole">
            <p:oleObj spid="_x0000_s1220617" name="公式" r:id="rId8" imgW="2717640" imgH="711000" progId="Equation.3">
              <p:embed/>
            </p:oleObj>
          </a:graphicData>
        </a:graphic>
      </p:graphicFrame>
      <p:graphicFrame>
        <p:nvGraphicFramePr>
          <p:cNvPr id="1220618" name="Object 10"/>
          <p:cNvGraphicFramePr>
            <a:graphicFrameLocks noChangeAspect="1"/>
          </p:cNvGraphicFramePr>
          <p:nvPr/>
        </p:nvGraphicFramePr>
        <p:xfrm>
          <a:off x="1031875" y="3933825"/>
          <a:ext cx="6130925" cy="635000"/>
        </p:xfrm>
        <a:graphic>
          <a:graphicData uri="http://schemas.openxmlformats.org/presentationml/2006/ole">
            <p:oleObj spid="_x0000_s1220618" name="公式" r:id="rId9" imgW="2070000" imgH="2156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0613"/>
                                        </p:tgtEl>
                                        <p:attrNameLst>
                                          <p:attrName>style.visibility</p:attrName>
                                        </p:attrNameLst>
                                      </p:cBhvr>
                                      <p:to>
                                        <p:strVal val="visible"/>
                                      </p:to>
                                    </p:set>
                                    <p:animEffect transition="in" filter="wipe(left)">
                                      <p:cBhvr>
                                        <p:cTn id="7" dur="500"/>
                                        <p:tgtEl>
                                          <p:spTgt spid="12206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0614"/>
                                        </p:tgtEl>
                                        <p:attrNameLst>
                                          <p:attrName>style.visibility</p:attrName>
                                        </p:attrNameLst>
                                      </p:cBhvr>
                                      <p:to>
                                        <p:strVal val="visible"/>
                                      </p:to>
                                    </p:set>
                                    <p:animEffect transition="in" filter="wipe(left)">
                                      <p:cBhvr>
                                        <p:cTn id="12" dur="500"/>
                                        <p:tgtEl>
                                          <p:spTgt spid="12206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0615"/>
                                        </p:tgtEl>
                                        <p:attrNameLst>
                                          <p:attrName>style.visibility</p:attrName>
                                        </p:attrNameLst>
                                      </p:cBhvr>
                                      <p:to>
                                        <p:strVal val="visible"/>
                                      </p:to>
                                    </p:set>
                                    <p:animEffect transition="in" filter="wipe(left)">
                                      <p:cBhvr>
                                        <p:cTn id="17" dur="500"/>
                                        <p:tgtEl>
                                          <p:spTgt spid="12206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20616"/>
                                        </p:tgtEl>
                                        <p:attrNameLst>
                                          <p:attrName>style.visibility</p:attrName>
                                        </p:attrNameLst>
                                      </p:cBhvr>
                                      <p:to>
                                        <p:strVal val="visible"/>
                                      </p:to>
                                    </p:set>
                                    <p:animEffect transition="in" filter="wipe(left)">
                                      <p:cBhvr>
                                        <p:cTn id="22" dur="500"/>
                                        <p:tgtEl>
                                          <p:spTgt spid="12206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20618"/>
                                        </p:tgtEl>
                                        <p:attrNameLst>
                                          <p:attrName>style.visibility</p:attrName>
                                        </p:attrNameLst>
                                      </p:cBhvr>
                                      <p:to>
                                        <p:strVal val="visible"/>
                                      </p:to>
                                    </p:set>
                                    <p:animEffect transition="in" filter="wipe(left)">
                                      <p:cBhvr>
                                        <p:cTn id="27" dur="500"/>
                                        <p:tgtEl>
                                          <p:spTgt spid="12206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20617"/>
                                        </p:tgtEl>
                                        <p:attrNameLst>
                                          <p:attrName>style.visibility</p:attrName>
                                        </p:attrNameLst>
                                      </p:cBhvr>
                                      <p:to>
                                        <p:strVal val="visible"/>
                                      </p:to>
                                    </p:set>
                                    <p:animEffect transition="in" filter="wipe(left)">
                                      <p:cBhvr>
                                        <p:cTn id="32" dur="500"/>
                                        <p:tgtEl>
                                          <p:spTgt spid="1220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60" name="Rectangle 4"/>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graphicFrame>
        <p:nvGraphicFramePr>
          <p:cNvPr id="1222661" name="Object 5"/>
          <p:cNvGraphicFramePr>
            <a:graphicFrameLocks noChangeAspect="1"/>
          </p:cNvGraphicFramePr>
          <p:nvPr/>
        </p:nvGraphicFramePr>
        <p:xfrm>
          <a:off x="939800" y="1935163"/>
          <a:ext cx="8037513" cy="1085850"/>
        </p:xfrm>
        <a:graphic>
          <a:graphicData uri="http://schemas.openxmlformats.org/presentationml/2006/ole">
            <p:oleObj spid="_x0000_s1222661" name="公式" r:id="rId4" imgW="3098520" imgH="419040" progId="Equation.3">
              <p:embed/>
            </p:oleObj>
          </a:graphicData>
        </a:graphic>
      </p:graphicFrame>
      <p:graphicFrame>
        <p:nvGraphicFramePr>
          <p:cNvPr id="1222662" name="Object 6"/>
          <p:cNvGraphicFramePr>
            <a:graphicFrameLocks noChangeAspect="1"/>
          </p:cNvGraphicFramePr>
          <p:nvPr/>
        </p:nvGraphicFramePr>
        <p:xfrm>
          <a:off x="1509713" y="4891088"/>
          <a:ext cx="6835775" cy="514350"/>
        </p:xfrm>
        <a:graphic>
          <a:graphicData uri="http://schemas.openxmlformats.org/presentationml/2006/ole">
            <p:oleObj spid="_x0000_s1222662" name="公式" r:id="rId5" imgW="2844720" imgH="215640" progId="Equation.3">
              <p:embed/>
            </p:oleObj>
          </a:graphicData>
        </a:graphic>
      </p:graphicFrame>
      <p:graphicFrame>
        <p:nvGraphicFramePr>
          <p:cNvPr id="1222663" name="Object 7"/>
          <p:cNvGraphicFramePr>
            <a:graphicFrameLocks noChangeAspect="1"/>
          </p:cNvGraphicFramePr>
          <p:nvPr/>
        </p:nvGraphicFramePr>
        <p:xfrm>
          <a:off x="1403350" y="5516563"/>
          <a:ext cx="7315200" cy="877887"/>
        </p:xfrm>
        <a:graphic>
          <a:graphicData uri="http://schemas.openxmlformats.org/presentationml/2006/ole">
            <p:oleObj spid="_x0000_s1222663" name="公式" r:id="rId6" imgW="3263760" imgH="393480" progId="Equation.3">
              <p:embed/>
            </p:oleObj>
          </a:graphicData>
        </a:graphic>
      </p:graphicFrame>
      <p:sp>
        <p:nvSpPr>
          <p:cNvPr id="1222664" name="Text Box 8"/>
          <p:cNvSpPr txBox="1">
            <a:spLocks noChangeArrowheads="1"/>
          </p:cNvSpPr>
          <p:nvPr/>
        </p:nvSpPr>
        <p:spPr bwMode="auto">
          <a:xfrm>
            <a:off x="900113" y="2924175"/>
            <a:ext cx="4191000" cy="519113"/>
          </a:xfrm>
          <a:prstGeom prst="rect">
            <a:avLst/>
          </a:prstGeom>
          <a:noFill/>
          <a:ln w="9525">
            <a:noFill/>
            <a:miter lim="800000"/>
            <a:headEnd/>
            <a:tailEnd/>
          </a:ln>
          <a:effectLst/>
        </p:spPr>
        <p:txBody>
          <a:bodyPr>
            <a:spAutoFit/>
          </a:bodyPr>
          <a:lstStyle/>
          <a:p>
            <a:pPr>
              <a:spcBef>
                <a:spcPct val="50000"/>
              </a:spcBef>
            </a:pPr>
            <a:r>
              <a:rPr lang="zh-CN" altLang="en-US" b="1">
                <a:solidFill>
                  <a:srgbClr val="CC0066"/>
                </a:solidFill>
                <a:latin typeface="宋体" pitchFamily="2" charset="-122"/>
                <a:ea typeface="宋体" pitchFamily="2" charset="-122"/>
              </a:rPr>
              <a:t>证 </a:t>
            </a:r>
            <a:r>
              <a:rPr lang="zh-CN" altLang="en-US">
                <a:solidFill>
                  <a:srgbClr val="000000"/>
                </a:solidFill>
                <a:latin typeface="宋体" pitchFamily="2" charset="-122"/>
                <a:ea typeface="宋体" pitchFamily="2" charset="-122"/>
              </a:rPr>
              <a:t> </a:t>
            </a:r>
            <a:r>
              <a:rPr lang="en-US" altLang="zh-CN">
                <a:solidFill>
                  <a:srgbClr val="000000"/>
                </a:solidFill>
                <a:latin typeface="宋体" pitchFamily="2" charset="-122"/>
                <a:ea typeface="宋体" pitchFamily="2" charset="-122"/>
              </a:rPr>
              <a:t>X</a:t>
            </a:r>
            <a:r>
              <a:rPr lang="zh-CN" altLang="en-US">
                <a:solidFill>
                  <a:srgbClr val="000000"/>
                </a:solidFill>
                <a:latin typeface="宋体" pitchFamily="2" charset="-122"/>
                <a:ea typeface="宋体" pitchFamily="2" charset="-122"/>
              </a:rPr>
              <a:t>的概率密度为：</a:t>
            </a:r>
            <a:endParaRPr lang="zh-CN" altLang="en-US">
              <a:latin typeface="宋体" pitchFamily="2" charset="-122"/>
              <a:ea typeface="宋体" pitchFamily="2" charset="-122"/>
            </a:endParaRPr>
          </a:p>
        </p:txBody>
      </p:sp>
      <p:graphicFrame>
        <p:nvGraphicFramePr>
          <p:cNvPr id="1222665" name="Object 9"/>
          <p:cNvGraphicFramePr>
            <a:graphicFrameLocks noChangeAspect="1"/>
          </p:cNvGraphicFramePr>
          <p:nvPr/>
        </p:nvGraphicFramePr>
        <p:xfrm>
          <a:off x="1979613" y="3357563"/>
          <a:ext cx="6002337" cy="1235075"/>
        </p:xfrm>
        <a:graphic>
          <a:graphicData uri="http://schemas.openxmlformats.org/presentationml/2006/ole">
            <p:oleObj spid="_x0000_s1222665" name="公式" r:id="rId7" imgW="2336760" imgH="482400" progId="Equation.3">
              <p:embed/>
            </p:oleObj>
          </a:graphicData>
        </a:graphic>
      </p:graphicFrame>
      <p:sp>
        <p:nvSpPr>
          <p:cNvPr id="1222666" name="Rectangle 10"/>
          <p:cNvSpPr>
            <a:spLocks noChangeArrowheads="1"/>
          </p:cNvSpPr>
          <p:nvPr/>
        </p:nvSpPr>
        <p:spPr bwMode="auto">
          <a:xfrm>
            <a:off x="900113" y="1557338"/>
            <a:ext cx="541337" cy="519112"/>
          </a:xfrm>
          <a:prstGeom prst="rect">
            <a:avLst/>
          </a:prstGeom>
          <a:noFill/>
          <a:ln w="9525">
            <a:noFill/>
            <a:miter lim="800000"/>
            <a:headEnd/>
            <a:tailEnd/>
          </a:ln>
          <a:effectLst/>
        </p:spPr>
        <p:txBody>
          <a:bodyPr wrap="none">
            <a:spAutoFit/>
          </a:bodyPr>
          <a:lstStyle/>
          <a:p>
            <a:pPr>
              <a:spcBef>
                <a:spcPct val="50000"/>
              </a:spcBef>
            </a:pPr>
            <a:r>
              <a:rPr lang="zh-CN" altLang="en-US" b="1">
                <a:solidFill>
                  <a:srgbClr val="CC0066"/>
                </a:solidFill>
                <a:latin typeface="宋体" pitchFamily="2" charset="-122"/>
                <a:ea typeface="宋体" pitchFamily="2" charset="-122"/>
              </a:rPr>
              <a:t>例</a:t>
            </a:r>
            <a:endParaRPr lang="en-US" altLang="zh-CN" b="1">
              <a:solidFill>
                <a:srgbClr val="CC0066"/>
              </a:solidFill>
              <a:latin typeface="宋体" pitchFamily="2" charset="-122"/>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22661"/>
                                        </p:tgtEl>
                                        <p:attrNameLst>
                                          <p:attrName>style.visibility</p:attrName>
                                        </p:attrNameLst>
                                      </p:cBhvr>
                                      <p:to>
                                        <p:strVal val="visible"/>
                                      </p:to>
                                    </p:set>
                                    <p:animEffect transition="in" filter="wipe(left)">
                                      <p:cBhvr>
                                        <p:cTn id="7" dur="500"/>
                                        <p:tgtEl>
                                          <p:spTgt spid="12226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2664"/>
                                        </p:tgtEl>
                                        <p:attrNameLst>
                                          <p:attrName>style.visibility</p:attrName>
                                        </p:attrNameLst>
                                      </p:cBhvr>
                                      <p:to>
                                        <p:strVal val="visible"/>
                                      </p:to>
                                    </p:set>
                                    <p:animEffect transition="in" filter="wipe(left)">
                                      <p:cBhvr>
                                        <p:cTn id="12" dur="500"/>
                                        <p:tgtEl>
                                          <p:spTgt spid="12226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2665"/>
                                        </p:tgtEl>
                                        <p:attrNameLst>
                                          <p:attrName>style.visibility</p:attrName>
                                        </p:attrNameLst>
                                      </p:cBhvr>
                                      <p:to>
                                        <p:strVal val="visible"/>
                                      </p:to>
                                    </p:set>
                                    <p:animEffect transition="in" filter="wipe(left)">
                                      <p:cBhvr>
                                        <p:cTn id="17" dur="500"/>
                                        <p:tgtEl>
                                          <p:spTgt spid="12226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22662"/>
                                        </p:tgtEl>
                                        <p:attrNameLst>
                                          <p:attrName>style.visibility</p:attrName>
                                        </p:attrNameLst>
                                      </p:cBhvr>
                                      <p:to>
                                        <p:strVal val="visible"/>
                                      </p:to>
                                    </p:set>
                                    <p:animEffect transition="in" filter="wipe(left)">
                                      <p:cBhvr>
                                        <p:cTn id="22" dur="500"/>
                                        <p:tgtEl>
                                          <p:spTgt spid="12226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22663"/>
                                        </p:tgtEl>
                                        <p:attrNameLst>
                                          <p:attrName>style.visibility</p:attrName>
                                        </p:attrNameLst>
                                      </p:cBhvr>
                                      <p:to>
                                        <p:strVal val="visible"/>
                                      </p:to>
                                    </p:set>
                                    <p:animEffect transition="in" filter="wipe(left)">
                                      <p:cBhvr>
                                        <p:cTn id="27" dur="500"/>
                                        <p:tgtEl>
                                          <p:spTgt spid="1222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2664" grpId="0"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8" name="Rectangle 4"/>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graphicFrame>
        <p:nvGraphicFramePr>
          <p:cNvPr id="1224709" name="Object 5"/>
          <p:cNvGraphicFramePr>
            <a:graphicFrameLocks noChangeAspect="1"/>
          </p:cNvGraphicFramePr>
          <p:nvPr/>
        </p:nvGraphicFramePr>
        <p:xfrm>
          <a:off x="1908175" y="3429000"/>
          <a:ext cx="6757988" cy="2349500"/>
        </p:xfrm>
        <a:graphic>
          <a:graphicData uri="http://schemas.openxmlformats.org/presentationml/2006/ole">
            <p:oleObj spid="_x0000_s1224709" name="公式" r:id="rId4" imgW="2666880" imgH="927000" progId="Equation.3">
              <p:embed/>
            </p:oleObj>
          </a:graphicData>
        </a:graphic>
      </p:graphicFrame>
      <p:sp>
        <p:nvSpPr>
          <p:cNvPr id="1224710" name="Text Box 6"/>
          <p:cNvSpPr txBox="1">
            <a:spLocks noChangeArrowheads="1"/>
          </p:cNvSpPr>
          <p:nvPr/>
        </p:nvSpPr>
        <p:spPr bwMode="auto">
          <a:xfrm>
            <a:off x="1182688" y="2681288"/>
            <a:ext cx="2971800" cy="946150"/>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ea typeface="宋体" pitchFamily="2" charset="-122"/>
              </a:rPr>
              <a:t>由定理的结论得：</a:t>
            </a:r>
            <a:endParaRPr lang="zh-CN" altLang="en-US">
              <a:ea typeface="宋体" pitchFamily="2" charset="-122"/>
            </a:endParaRPr>
          </a:p>
        </p:txBody>
      </p:sp>
      <p:graphicFrame>
        <p:nvGraphicFramePr>
          <p:cNvPr id="1224711" name="Object 7"/>
          <p:cNvGraphicFramePr>
            <a:graphicFrameLocks noChangeAspect="1"/>
          </p:cNvGraphicFramePr>
          <p:nvPr/>
        </p:nvGraphicFramePr>
        <p:xfrm>
          <a:off x="1908175" y="1557338"/>
          <a:ext cx="5867400" cy="1208087"/>
        </p:xfrm>
        <a:graphic>
          <a:graphicData uri="http://schemas.openxmlformats.org/presentationml/2006/ole">
            <p:oleObj spid="_x0000_s1224711" name="公式" r:id="rId5" imgW="2336760" imgH="482400" progId="Equation.3">
              <p:embed/>
            </p:oleObj>
          </a:graphicData>
        </a:graphic>
      </p:graphicFrame>
      <p:graphicFrame>
        <p:nvGraphicFramePr>
          <p:cNvPr id="1224712" name="Object 8"/>
          <p:cNvGraphicFramePr>
            <a:graphicFrameLocks noChangeAspect="1"/>
          </p:cNvGraphicFramePr>
          <p:nvPr/>
        </p:nvGraphicFramePr>
        <p:xfrm>
          <a:off x="3995738" y="2565400"/>
          <a:ext cx="3940175" cy="831850"/>
        </p:xfrm>
        <a:graphic>
          <a:graphicData uri="http://schemas.openxmlformats.org/presentationml/2006/ole">
            <p:oleObj spid="_x0000_s1224712" name="公式" r:id="rId6" imgW="1854000" imgH="393480" progId="Equation.3">
              <p:embed/>
            </p:oleObj>
          </a:graphicData>
        </a:graphic>
      </p:graphicFrame>
      <p:graphicFrame>
        <p:nvGraphicFramePr>
          <p:cNvPr id="1224713" name="Object 9"/>
          <p:cNvGraphicFramePr>
            <a:graphicFrameLocks noChangeAspect="1"/>
          </p:cNvGraphicFramePr>
          <p:nvPr/>
        </p:nvGraphicFramePr>
        <p:xfrm>
          <a:off x="1692275" y="6092825"/>
          <a:ext cx="5029200" cy="527050"/>
        </p:xfrm>
        <a:graphic>
          <a:graphicData uri="http://schemas.openxmlformats.org/presentationml/2006/ole">
            <p:oleObj spid="_x0000_s1224713" name="公式" r:id="rId7" imgW="2184120" imgH="2286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4711"/>
                                        </p:tgtEl>
                                        <p:attrNameLst>
                                          <p:attrName>style.visibility</p:attrName>
                                        </p:attrNameLst>
                                      </p:cBhvr>
                                      <p:to>
                                        <p:strVal val="visible"/>
                                      </p:to>
                                    </p:set>
                                    <p:animEffect transition="in" filter="wipe(left)">
                                      <p:cBhvr>
                                        <p:cTn id="7" dur="500"/>
                                        <p:tgtEl>
                                          <p:spTgt spid="12247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224710"/>
                                        </p:tgtEl>
                                        <p:attrNameLst>
                                          <p:attrName>style.visibility</p:attrName>
                                        </p:attrNameLst>
                                      </p:cBhvr>
                                      <p:to>
                                        <p:strVal val="visible"/>
                                      </p:to>
                                    </p:set>
                                    <p:animEffect transition="in" filter="wipe(left)">
                                      <p:cBhvr>
                                        <p:cTn id="12" dur="300"/>
                                        <p:tgtEl>
                                          <p:spTgt spid="12247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4712"/>
                                        </p:tgtEl>
                                        <p:attrNameLst>
                                          <p:attrName>style.visibility</p:attrName>
                                        </p:attrNameLst>
                                      </p:cBhvr>
                                      <p:to>
                                        <p:strVal val="visible"/>
                                      </p:to>
                                    </p:set>
                                    <p:animEffect transition="in" filter="wipe(left)">
                                      <p:cBhvr>
                                        <p:cTn id="17" dur="500"/>
                                        <p:tgtEl>
                                          <p:spTgt spid="12247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24709"/>
                                        </p:tgtEl>
                                        <p:attrNameLst>
                                          <p:attrName>style.visibility</p:attrName>
                                        </p:attrNameLst>
                                      </p:cBhvr>
                                      <p:to>
                                        <p:strVal val="visible"/>
                                      </p:to>
                                    </p:set>
                                    <p:animEffect transition="in" filter="wipe(left)">
                                      <p:cBhvr>
                                        <p:cTn id="22" dur="500"/>
                                        <p:tgtEl>
                                          <p:spTgt spid="12247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24713"/>
                                        </p:tgtEl>
                                        <p:attrNameLst>
                                          <p:attrName>style.visibility</p:attrName>
                                        </p:attrNameLst>
                                      </p:cBhvr>
                                      <p:to>
                                        <p:strVal val="visible"/>
                                      </p:to>
                                    </p:set>
                                    <p:animEffect transition="in" filter="wipe(left)">
                                      <p:cBhvr>
                                        <p:cTn id="27" dur="500"/>
                                        <p:tgtEl>
                                          <p:spTgt spid="1224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4710" grpId="0"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6" name="Rectangle 4"/>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sp>
        <p:nvSpPr>
          <p:cNvPr id="1226757" name="Text Box 5"/>
          <p:cNvSpPr txBox="1">
            <a:spLocks noChangeArrowheads="1"/>
          </p:cNvSpPr>
          <p:nvPr/>
        </p:nvSpPr>
        <p:spPr bwMode="auto">
          <a:xfrm>
            <a:off x="914400" y="1514475"/>
            <a:ext cx="1371600" cy="519113"/>
          </a:xfrm>
          <a:prstGeom prst="rect">
            <a:avLst/>
          </a:prstGeom>
          <a:noFill/>
          <a:ln w="9525">
            <a:noFill/>
            <a:miter lim="800000"/>
            <a:headEnd/>
            <a:tailEnd/>
          </a:ln>
          <a:effectLst/>
        </p:spPr>
        <p:txBody>
          <a:bodyPr>
            <a:spAutoFit/>
          </a:bodyPr>
          <a:lstStyle/>
          <a:p>
            <a:pPr>
              <a:spcBef>
                <a:spcPct val="50000"/>
              </a:spcBef>
            </a:pPr>
            <a:r>
              <a:rPr lang="zh-CN" altLang="en-US" b="1">
                <a:solidFill>
                  <a:srgbClr val="CC0066"/>
                </a:solidFill>
                <a:latin typeface="宋体" pitchFamily="2" charset="-122"/>
                <a:ea typeface="宋体" pitchFamily="2" charset="-122"/>
              </a:rPr>
              <a:t>例 </a:t>
            </a:r>
            <a:endParaRPr lang="en-US" altLang="zh-CN">
              <a:solidFill>
                <a:srgbClr val="CC0066"/>
              </a:solidFill>
              <a:latin typeface="宋体" pitchFamily="2" charset="-122"/>
              <a:ea typeface="宋体" pitchFamily="2" charset="-122"/>
            </a:endParaRPr>
          </a:p>
        </p:txBody>
      </p:sp>
      <p:sp>
        <p:nvSpPr>
          <p:cNvPr id="1226758" name="Text Box 6"/>
          <p:cNvSpPr txBox="1">
            <a:spLocks noChangeArrowheads="1"/>
          </p:cNvSpPr>
          <p:nvPr/>
        </p:nvSpPr>
        <p:spPr bwMode="auto">
          <a:xfrm>
            <a:off x="1371600" y="3357563"/>
            <a:ext cx="6172200" cy="519112"/>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ea typeface="宋体" pitchFamily="2" charset="-122"/>
              </a:rPr>
              <a:t>均匀分布，试求电压</a:t>
            </a:r>
            <a:r>
              <a:rPr lang="en-US" altLang="zh-CN">
                <a:solidFill>
                  <a:srgbClr val="000000"/>
                </a:solidFill>
                <a:ea typeface="宋体" pitchFamily="2" charset="-122"/>
              </a:rPr>
              <a:t>V</a:t>
            </a:r>
            <a:r>
              <a:rPr lang="zh-CN" altLang="en-US">
                <a:solidFill>
                  <a:srgbClr val="000000"/>
                </a:solidFill>
                <a:ea typeface="宋体" pitchFamily="2" charset="-122"/>
              </a:rPr>
              <a:t>的概率密度</a:t>
            </a:r>
            <a:r>
              <a:rPr lang="en-US" altLang="zh-CN">
                <a:solidFill>
                  <a:srgbClr val="000000"/>
                </a:solidFill>
                <a:ea typeface="宋体" pitchFamily="2" charset="-122"/>
              </a:rPr>
              <a:t>.</a:t>
            </a:r>
            <a:endParaRPr lang="en-US" altLang="zh-CN">
              <a:ea typeface="宋体" pitchFamily="2" charset="-122"/>
            </a:endParaRPr>
          </a:p>
        </p:txBody>
      </p:sp>
      <p:grpSp>
        <p:nvGrpSpPr>
          <p:cNvPr id="1226759" name="Group 7"/>
          <p:cNvGrpSpPr>
            <a:grpSpLocks/>
          </p:cNvGrpSpPr>
          <p:nvPr/>
        </p:nvGrpSpPr>
        <p:grpSpPr bwMode="auto">
          <a:xfrm>
            <a:off x="1411288" y="1971675"/>
            <a:ext cx="6818312" cy="1524000"/>
            <a:chOff x="1104" y="720"/>
            <a:chExt cx="4295" cy="960"/>
          </a:xfrm>
        </p:grpSpPr>
        <p:graphicFrame>
          <p:nvGraphicFramePr>
            <p:cNvPr id="1226760" name="Object 8"/>
            <p:cNvGraphicFramePr>
              <a:graphicFrameLocks noChangeAspect="1"/>
            </p:cNvGraphicFramePr>
            <p:nvPr/>
          </p:nvGraphicFramePr>
          <p:xfrm>
            <a:off x="1104" y="720"/>
            <a:ext cx="4295" cy="960"/>
          </p:xfrm>
          <a:graphic>
            <a:graphicData uri="http://schemas.openxmlformats.org/presentationml/2006/ole">
              <p:oleObj spid="_x0000_s1226760" name="公式" r:id="rId5" imgW="3060360" imgH="685800" progId="Equation.3">
                <p:embed/>
              </p:oleObj>
            </a:graphicData>
          </a:graphic>
        </p:graphicFrame>
        <p:sp>
          <p:nvSpPr>
            <p:cNvPr id="1226761" name="Line 9"/>
            <p:cNvSpPr>
              <a:spLocks noChangeShapeType="1"/>
            </p:cNvSpPr>
            <p:nvPr/>
          </p:nvSpPr>
          <p:spPr bwMode="auto">
            <a:xfrm>
              <a:off x="1680" y="960"/>
              <a:ext cx="1008" cy="0"/>
            </a:xfrm>
            <a:prstGeom prst="line">
              <a:avLst/>
            </a:prstGeom>
            <a:noFill/>
            <a:ln w="9525">
              <a:solidFill>
                <a:srgbClr val="FF0066"/>
              </a:solidFill>
              <a:round/>
              <a:headEnd/>
              <a:tailEnd/>
            </a:ln>
            <a:effectLst/>
          </p:spPr>
          <p:txBody>
            <a:bodyPr wrap="none" anchor="ctr"/>
            <a:lstStyle/>
            <a:p>
              <a:endParaRPr lang="zh-CN" altLang="en-US"/>
            </a:p>
          </p:txBody>
        </p:sp>
      </p:grpSp>
      <p:sp>
        <p:nvSpPr>
          <p:cNvPr id="1226762" name="Text Box 10"/>
          <p:cNvSpPr txBox="1">
            <a:spLocks noChangeArrowheads="1"/>
          </p:cNvSpPr>
          <p:nvPr/>
        </p:nvSpPr>
        <p:spPr bwMode="auto">
          <a:xfrm>
            <a:off x="914400" y="3800475"/>
            <a:ext cx="1143000" cy="519113"/>
          </a:xfrm>
          <a:prstGeom prst="rect">
            <a:avLst/>
          </a:prstGeom>
          <a:noFill/>
          <a:ln w="9525">
            <a:noFill/>
            <a:miter lim="800000"/>
            <a:headEnd/>
            <a:tailEnd/>
          </a:ln>
          <a:effectLst/>
        </p:spPr>
        <p:txBody>
          <a:bodyPr>
            <a:spAutoFit/>
          </a:bodyPr>
          <a:lstStyle/>
          <a:p>
            <a:pPr>
              <a:spcBef>
                <a:spcPct val="50000"/>
              </a:spcBef>
            </a:pPr>
            <a:r>
              <a:rPr lang="zh-CN" altLang="en-US" b="1">
                <a:solidFill>
                  <a:srgbClr val="000000"/>
                </a:solidFill>
                <a:ea typeface="宋体" pitchFamily="2" charset="-122"/>
              </a:rPr>
              <a:t>解：</a:t>
            </a:r>
            <a:endParaRPr lang="zh-CN" altLang="en-US">
              <a:solidFill>
                <a:srgbClr val="000000"/>
              </a:solidFill>
              <a:ea typeface="宋体" pitchFamily="2" charset="-122"/>
            </a:endParaRPr>
          </a:p>
        </p:txBody>
      </p:sp>
      <p:graphicFrame>
        <p:nvGraphicFramePr>
          <p:cNvPr id="1226764" name="Object 12"/>
          <p:cNvGraphicFramePr>
            <a:graphicFrameLocks noChangeAspect="1"/>
          </p:cNvGraphicFramePr>
          <p:nvPr/>
        </p:nvGraphicFramePr>
        <p:xfrm>
          <a:off x="1666875" y="4602163"/>
          <a:ext cx="2824163" cy="476250"/>
        </p:xfrm>
        <a:graphic>
          <a:graphicData uri="http://schemas.openxmlformats.org/presentationml/2006/ole">
            <p:oleObj spid="_x0000_s1226764" name="公式" r:id="rId6" imgW="1269720" imgH="215640" progId="Equation.3">
              <p:embed/>
            </p:oleObj>
          </a:graphicData>
        </a:graphic>
      </p:graphicFrame>
      <p:graphicFrame>
        <p:nvGraphicFramePr>
          <p:cNvPr id="1226765" name="Object 13"/>
          <p:cNvGraphicFramePr>
            <a:graphicFrameLocks noChangeAspect="1"/>
          </p:cNvGraphicFramePr>
          <p:nvPr/>
        </p:nvGraphicFramePr>
        <p:xfrm>
          <a:off x="4427538" y="4221163"/>
          <a:ext cx="3276600" cy="1390650"/>
        </p:xfrm>
        <a:graphic>
          <a:graphicData uri="http://schemas.openxmlformats.org/presentationml/2006/ole">
            <p:oleObj spid="_x0000_s1226765" name="公式" r:id="rId7" imgW="1676160" imgH="7110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6759"/>
                                        </p:tgtEl>
                                        <p:attrNameLst>
                                          <p:attrName>style.visibility</p:attrName>
                                        </p:attrNameLst>
                                      </p:cBhvr>
                                      <p:to>
                                        <p:strVal val="visible"/>
                                      </p:to>
                                    </p:set>
                                    <p:animEffect transition="in" filter="wipe(left)">
                                      <p:cBhvr>
                                        <p:cTn id="7" dur="500"/>
                                        <p:tgtEl>
                                          <p:spTgt spid="1226759"/>
                                        </p:tgtEl>
                                      </p:cBhvr>
                                    </p:animEffect>
                                  </p:childTnLst>
                                  <p:subTnLst>
                                    <p:audio>
                                      <p:cMediaNode>
                                        <p:cTn display="0" masterRel="sameClick">
                                          <p:stCondLst>
                                            <p:cond evt="begin" delay="0">
                                              <p:tn val="5"/>
                                            </p:cond>
                                          </p:stCondLst>
                                          <p:endCondLst>
                                            <p:cond evt="onStopAudio" delay="0">
                                              <p:tgtEl>
                                                <p:sldTgt/>
                                              </p:tgtEl>
                                            </p:cond>
                                          </p:endCondLst>
                                        </p:cTn>
                                        <p:tgtEl>
                                          <p:sndTgt r:embed="rId4" name="DING.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6758"/>
                                        </p:tgtEl>
                                        <p:attrNameLst>
                                          <p:attrName>style.visibility</p:attrName>
                                        </p:attrNameLst>
                                      </p:cBhvr>
                                      <p:to>
                                        <p:strVal val="visible"/>
                                      </p:to>
                                    </p:set>
                                    <p:animEffect transition="in" filter="wipe(left)">
                                      <p:cBhvr>
                                        <p:cTn id="12" dur="500"/>
                                        <p:tgtEl>
                                          <p:spTgt spid="12267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6762"/>
                                        </p:tgtEl>
                                        <p:attrNameLst>
                                          <p:attrName>style.visibility</p:attrName>
                                        </p:attrNameLst>
                                      </p:cBhvr>
                                      <p:to>
                                        <p:strVal val="visible"/>
                                      </p:to>
                                    </p:set>
                                    <p:animEffect transition="in" filter="wipe(left)">
                                      <p:cBhvr>
                                        <p:cTn id="17" dur="500"/>
                                        <p:tgtEl>
                                          <p:spTgt spid="122676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226765"/>
                                        </p:tgtEl>
                                        <p:attrNameLst>
                                          <p:attrName>style.visibility</p:attrName>
                                        </p:attrNameLst>
                                      </p:cBhvr>
                                      <p:to>
                                        <p:strVal val="visible"/>
                                      </p:to>
                                    </p:set>
                                    <p:animEffect transition="in" filter="wipe(left)">
                                      <p:cBhvr>
                                        <p:cTn id="21" dur="500"/>
                                        <p:tgtEl>
                                          <p:spTgt spid="1226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6758" grpId="0" autoUpdateAnimBg="0"/>
      <p:bldP spid="122676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2" name="Rectangle 4"/>
          <p:cNvSpPr>
            <a:spLocks noChangeArrowheads="1"/>
          </p:cNvSpPr>
          <p:nvPr/>
        </p:nvSpPr>
        <p:spPr bwMode="auto">
          <a:xfrm>
            <a:off x="1258888" y="663575"/>
            <a:ext cx="4116387" cy="762000"/>
          </a:xfrm>
          <a:prstGeom prst="rect">
            <a:avLst/>
          </a:prstGeom>
          <a:noFill/>
          <a:ln w="9525">
            <a:noFill/>
            <a:miter lim="800000"/>
            <a:headEnd/>
            <a:tailEnd/>
          </a:ln>
          <a:effectLst/>
        </p:spPr>
        <p:txBody>
          <a:bodyPr wrap="none">
            <a:spAutoFit/>
          </a:bodyPr>
          <a:lstStyle/>
          <a:p>
            <a:r>
              <a:rPr lang="zh-CN" altLang="en-US" sz="4400" b="1">
                <a:solidFill>
                  <a:schemeClr val="tx2"/>
                </a:solidFill>
                <a:ea typeface="宋体" pitchFamily="2" charset="-122"/>
              </a:rPr>
              <a:t>随机变量</a:t>
            </a:r>
            <a:r>
              <a:rPr lang="en-US" altLang="zh-CN" sz="4400" b="1">
                <a:solidFill>
                  <a:schemeClr val="tx2"/>
                </a:solidFill>
                <a:ea typeface="宋体" pitchFamily="2" charset="-122"/>
              </a:rPr>
              <a:t>(Cont.)</a:t>
            </a:r>
          </a:p>
        </p:txBody>
      </p:sp>
      <p:sp>
        <p:nvSpPr>
          <p:cNvPr id="939013" name="Rectangle 5"/>
          <p:cNvSpPr>
            <a:spLocks noGrp="1" noChangeArrowheads="1"/>
          </p:cNvSpPr>
          <p:nvPr>
            <p:ph type="title"/>
          </p:nvPr>
        </p:nvSpPr>
        <p:spPr bwMode="auto">
          <a:xfrm>
            <a:off x="1042988" y="1628775"/>
            <a:ext cx="1371600" cy="533400"/>
          </a:xfrm>
          <a:noFill/>
          <a:ln>
            <a:miter lim="800000"/>
            <a:headEnd/>
            <a:tailEnd/>
          </a:ln>
        </p:spPr>
        <p:txBody>
          <a:bodyPr vert="horz" wrap="square" lIns="91440" tIns="45720" rIns="91440" bIns="45720" numCol="1" anchor="ctr" anchorCtr="0" compatLnSpc="1">
            <a:prstTxWarp prst="textNoShape">
              <a:avLst/>
            </a:prstTxWarp>
            <a:normAutofit fontScale="90000"/>
          </a:bodyPr>
          <a:lstStyle/>
          <a:p>
            <a:r>
              <a:rPr lang="zh-CN" altLang="en-US">
                <a:ea typeface="宋体" pitchFamily="2" charset="-122"/>
              </a:rPr>
              <a:t>例 </a:t>
            </a:r>
            <a:endParaRPr lang="en-US" altLang="zh-CN">
              <a:ea typeface="宋体" pitchFamily="2" charset="-122"/>
            </a:endParaRPr>
          </a:p>
        </p:txBody>
      </p:sp>
      <p:sp>
        <p:nvSpPr>
          <p:cNvPr id="939014" name="Rectangle 6"/>
          <p:cNvSpPr>
            <a:spLocks noGrp="1" noChangeArrowheads="1"/>
          </p:cNvSpPr>
          <p:nvPr>
            <p:ph idx="1"/>
          </p:nvPr>
        </p:nvSpPr>
        <p:spPr bwMode="auto">
          <a:xfrm>
            <a:off x="1187450" y="2133600"/>
            <a:ext cx="8178800" cy="2009775"/>
          </a:xfrm>
          <a:noFill/>
          <a:ln>
            <a:miter lim="800000"/>
            <a:headEnd/>
            <a:tailEnd/>
          </a:ln>
        </p:spPr>
        <p:txBody>
          <a:bodyPr vert="horz" wrap="square" lIns="91440" tIns="45720" rIns="91440" bIns="45720" numCol="1" anchor="t" anchorCtr="0" compatLnSpc="1">
            <a:prstTxWarp prst="textNoShape">
              <a:avLst/>
            </a:prstTxWarp>
          </a:bodyPr>
          <a:lstStyle/>
          <a:p>
            <a:pPr>
              <a:buFont typeface="Monotype Sorts" pitchFamily="2" charset="2"/>
              <a:buNone/>
            </a:pPr>
            <a:r>
              <a:rPr lang="zh-CN" altLang="en-US" sz="2800">
                <a:ea typeface="宋体" pitchFamily="2" charset="-122"/>
              </a:rPr>
              <a:t>掷一颗骰子，令：</a:t>
            </a:r>
          </a:p>
          <a:p>
            <a:pPr>
              <a:buFont typeface="Monotype Sorts" pitchFamily="2" charset="2"/>
              <a:buNone/>
            </a:pPr>
            <a:r>
              <a:rPr lang="en-US" altLang="zh-CN" sz="2800">
                <a:ea typeface="宋体" pitchFamily="2" charset="-122"/>
              </a:rPr>
              <a:t>X</a:t>
            </a:r>
            <a:r>
              <a:rPr lang="zh-CN" altLang="en-US" sz="2800">
                <a:ea typeface="宋体" pitchFamily="2" charset="-122"/>
              </a:rPr>
              <a:t>：</a:t>
            </a:r>
            <a:r>
              <a:rPr lang="zh-CN" altLang="zh-CN" sz="2800">
                <a:ea typeface="宋体" pitchFamily="2" charset="-122"/>
              </a:rPr>
              <a:t>出现的点数．</a:t>
            </a:r>
          </a:p>
          <a:p>
            <a:pPr>
              <a:buFont typeface="Monotype Sorts" pitchFamily="2" charset="2"/>
              <a:buNone/>
            </a:pPr>
            <a:r>
              <a:rPr lang="zh-CN" altLang="zh-CN" sz="2800">
                <a:ea typeface="宋体" pitchFamily="2" charset="-122"/>
              </a:rPr>
              <a:t>则 </a:t>
            </a:r>
            <a:r>
              <a:rPr lang="en-US" altLang="zh-CN" sz="2800">
                <a:ea typeface="宋体" pitchFamily="2" charset="-122"/>
              </a:rPr>
              <a:t>X </a:t>
            </a:r>
            <a:r>
              <a:rPr lang="zh-CN" altLang="zh-CN" sz="2800">
                <a:ea typeface="宋体" pitchFamily="2" charset="-122"/>
              </a:rPr>
              <a:t>就是一个随机变量．它的取值为1，2，3，4，5，6．</a:t>
            </a:r>
            <a:endParaRPr lang="zh-CN" altLang="en-US" sz="2800">
              <a:ea typeface="宋体" pitchFamily="2" charset="-122"/>
            </a:endParaRPr>
          </a:p>
        </p:txBody>
      </p:sp>
      <p:graphicFrame>
        <p:nvGraphicFramePr>
          <p:cNvPr id="939015" name="Object 7"/>
          <p:cNvGraphicFramePr>
            <a:graphicFrameLocks noChangeAspect="1"/>
          </p:cNvGraphicFramePr>
          <p:nvPr/>
        </p:nvGraphicFramePr>
        <p:xfrm>
          <a:off x="3724275" y="3962400"/>
          <a:ext cx="1231900" cy="554038"/>
        </p:xfrm>
        <a:graphic>
          <a:graphicData uri="http://schemas.openxmlformats.org/presentationml/2006/ole">
            <p:oleObj spid="_x0000_s939015" name="公式" r:id="rId5" imgW="495000" imgH="215640" progId="Equation.3">
              <p:embed/>
            </p:oleObj>
          </a:graphicData>
        </a:graphic>
      </p:graphicFrame>
      <p:sp>
        <p:nvSpPr>
          <p:cNvPr id="939016" name="Rectangle 8"/>
          <p:cNvSpPr>
            <a:spLocks noChangeArrowheads="1"/>
          </p:cNvSpPr>
          <p:nvPr/>
        </p:nvSpPr>
        <p:spPr bwMode="auto">
          <a:xfrm>
            <a:off x="965200" y="4572000"/>
            <a:ext cx="8178800" cy="533400"/>
          </a:xfrm>
          <a:prstGeom prst="rect">
            <a:avLst/>
          </a:prstGeom>
          <a:noFill/>
          <a:ln w="9525">
            <a:noFill/>
            <a:miter lim="800000"/>
            <a:headEnd/>
            <a:tailEnd/>
          </a:ln>
        </p:spPr>
        <p:txBody>
          <a:bodyPr/>
          <a:lstStyle/>
          <a:p>
            <a:pPr marL="342900" indent="-342900">
              <a:spcBef>
                <a:spcPct val="20000"/>
              </a:spcBef>
              <a:buClr>
                <a:schemeClr val="accent1"/>
              </a:buClr>
              <a:buSzPct val="90000"/>
              <a:buFont typeface="Monotype Sorts" pitchFamily="2" charset="2"/>
              <a:buNone/>
            </a:pPr>
            <a:r>
              <a:rPr lang="zh-CN" altLang="en-US">
                <a:ea typeface="PMingLiU" pitchFamily="18" charset="-120"/>
              </a:rPr>
              <a:t>  </a:t>
            </a:r>
            <a:r>
              <a:rPr lang="zh-CN" altLang="en-US">
                <a:latin typeface="宋体" pitchFamily="2" charset="-122"/>
                <a:ea typeface="宋体" pitchFamily="2" charset="-122"/>
              </a:rPr>
              <a:t>表示掷出的点数不超过 </a:t>
            </a:r>
            <a:r>
              <a:rPr lang="en-US" altLang="zh-CN">
                <a:latin typeface="宋体" pitchFamily="2" charset="-122"/>
                <a:ea typeface="宋体" pitchFamily="2" charset="-122"/>
              </a:rPr>
              <a:t>4 </a:t>
            </a:r>
            <a:r>
              <a:rPr lang="zh-CN" altLang="en-US">
                <a:latin typeface="宋体" pitchFamily="2" charset="-122"/>
                <a:ea typeface="宋体" pitchFamily="2" charset="-122"/>
              </a:rPr>
              <a:t>这一随机事件；</a:t>
            </a:r>
          </a:p>
        </p:txBody>
      </p:sp>
      <p:graphicFrame>
        <p:nvGraphicFramePr>
          <p:cNvPr id="939017" name="Object 9"/>
          <p:cNvGraphicFramePr>
            <a:graphicFrameLocks noChangeAspect="1"/>
          </p:cNvGraphicFramePr>
          <p:nvPr/>
        </p:nvGraphicFramePr>
        <p:xfrm>
          <a:off x="3492500" y="5300663"/>
          <a:ext cx="1765300" cy="512762"/>
        </p:xfrm>
        <a:graphic>
          <a:graphicData uri="http://schemas.openxmlformats.org/presentationml/2006/ole">
            <p:oleObj spid="_x0000_s939017" name="公式" r:id="rId6" imgW="736560" imgH="215640" progId="Equation.3">
              <p:embed/>
            </p:oleObj>
          </a:graphicData>
        </a:graphic>
      </p:graphicFrame>
      <p:sp>
        <p:nvSpPr>
          <p:cNvPr id="939018" name="Rectangle 10"/>
          <p:cNvSpPr>
            <a:spLocks noChangeArrowheads="1"/>
          </p:cNvSpPr>
          <p:nvPr/>
        </p:nvSpPr>
        <p:spPr bwMode="auto">
          <a:xfrm>
            <a:off x="889000" y="5943600"/>
            <a:ext cx="6781800" cy="533400"/>
          </a:xfrm>
          <a:prstGeom prst="rect">
            <a:avLst/>
          </a:prstGeom>
          <a:noFill/>
          <a:ln w="9525">
            <a:noFill/>
            <a:miter lim="800000"/>
            <a:headEnd/>
            <a:tailEnd/>
          </a:ln>
        </p:spPr>
        <p:txBody>
          <a:bodyPr/>
          <a:lstStyle/>
          <a:p>
            <a:pPr marL="342900" indent="-342900">
              <a:spcBef>
                <a:spcPct val="20000"/>
              </a:spcBef>
              <a:buClr>
                <a:schemeClr val="accent1"/>
              </a:buClr>
              <a:buSzPct val="90000"/>
              <a:buFont typeface="Monotype Sorts" pitchFamily="2" charset="2"/>
              <a:buNone/>
            </a:pPr>
            <a:r>
              <a:rPr lang="zh-CN" altLang="en-US">
                <a:ea typeface="PMingLiU" pitchFamily="18" charset="-120"/>
              </a:rPr>
              <a:t>  </a:t>
            </a:r>
            <a:r>
              <a:rPr lang="zh-CN" altLang="en-US">
                <a:ea typeface="宋体" pitchFamily="2" charset="-122"/>
              </a:rPr>
              <a:t>表示掷出的点数为偶数这一随机事件．</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9014">
                                            <p:txEl>
                                              <p:pRg st="0" end="0"/>
                                            </p:txEl>
                                          </p:spTgt>
                                        </p:tgtEl>
                                        <p:attrNameLst>
                                          <p:attrName>style.visibility</p:attrName>
                                        </p:attrNameLst>
                                      </p:cBhvr>
                                      <p:to>
                                        <p:strVal val="visible"/>
                                      </p:to>
                                    </p:set>
                                    <p:animEffect transition="in" filter="wipe(left)">
                                      <p:cBhvr>
                                        <p:cTn id="7" dur="500"/>
                                        <p:tgtEl>
                                          <p:spTgt spid="93901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9014">
                                            <p:txEl>
                                              <p:pRg st="1" end="1"/>
                                            </p:txEl>
                                          </p:spTgt>
                                        </p:tgtEl>
                                        <p:attrNameLst>
                                          <p:attrName>style.visibility</p:attrName>
                                        </p:attrNameLst>
                                      </p:cBhvr>
                                      <p:to>
                                        <p:strVal val="visible"/>
                                      </p:to>
                                    </p:set>
                                    <p:animEffect transition="in" filter="wipe(left)">
                                      <p:cBhvr>
                                        <p:cTn id="12" dur="500"/>
                                        <p:tgtEl>
                                          <p:spTgt spid="93901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9014">
                                            <p:txEl>
                                              <p:pRg st="2" end="2"/>
                                            </p:txEl>
                                          </p:spTgt>
                                        </p:tgtEl>
                                        <p:attrNameLst>
                                          <p:attrName>style.visibility</p:attrName>
                                        </p:attrNameLst>
                                      </p:cBhvr>
                                      <p:to>
                                        <p:strVal val="visible"/>
                                      </p:to>
                                    </p:set>
                                    <p:animEffect transition="in" filter="wipe(left)">
                                      <p:cBhvr>
                                        <p:cTn id="17" dur="500"/>
                                        <p:tgtEl>
                                          <p:spTgt spid="939014">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CAMERA.WAV" builtIn="1"/>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39015"/>
                                        </p:tgtEl>
                                        <p:attrNameLst>
                                          <p:attrName>style.visibility</p:attrName>
                                        </p:attrNameLst>
                                      </p:cBhvr>
                                      <p:to>
                                        <p:strVal val="visible"/>
                                      </p:to>
                                    </p:set>
                                    <p:animEffect transition="in" filter="wipe(left)">
                                      <p:cBhvr>
                                        <p:cTn id="22" dur="500"/>
                                        <p:tgtEl>
                                          <p:spTgt spid="9390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39016"/>
                                        </p:tgtEl>
                                        <p:attrNameLst>
                                          <p:attrName>style.visibility</p:attrName>
                                        </p:attrNameLst>
                                      </p:cBhvr>
                                      <p:to>
                                        <p:strVal val="visible"/>
                                      </p:to>
                                    </p:set>
                                    <p:animEffect transition="in" filter="wipe(left)">
                                      <p:cBhvr>
                                        <p:cTn id="27" dur="500"/>
                                        <p:tgtEl>
                                          <p:spTgt spid="9390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39017"/>
                                        </p:tgtEl>
                                        <p:attrNameLst>
                                          <p:attrName>style.visibility</p:attrName>
                                        </p:attrNameLst>
                                      </p:cBhvr>
                                      <p:to>
                                        <p:strVal val="visible"/>
                                      </p:to>
                                    </p:set>
                                    <p:animEffect transition="in" filter="wipe(left)">
                                      <p:cBhvr>
                                        <p:cTn id="32" dur="500"/>
                                        <p:tgtEl>
                                          <p:spTgt spid="9390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39018"/>
                                        </p:tgtEl>
                                        <p:attrNameLst>
                                          <p:attrName>style.visibility</p:attrName>
                                        </p:attrNameLst>
                                      </p:cBhvr>
                                      <p:to>
                                        <p:strVal val="visible"/>
                                      </p:to>
                                    </p:set>
                                    <p:animEffect transition="in" filter="wipe(left)">
                                      <p:cBhvr>
                                        <p:cTn id="37" dur="500"/>
                                        <p:tgtEl>
                                          <p:spTgt spid="939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4" grpId="0" build="p" autoUpdateAnimBg="0"/>
      <p:bldP spid="939016" grpId="0" autoUpdateAnimBg="0"/>
      <p:bldP spid="939018" grpId="0"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900" name="Rectangle 4"/>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graphicFrame>
        <p:nvGraphicFramePr>
          <p:cNvPr id="1232901" name="Object 5"/>
          <p:cNvGraphicFramePr>
            <a:graphicFrameLocks noChangeAspect="1"/>
          </p:cNvGraphicFramePr>
          <p:nvPr/>
        </p:nvGraphicFramePr>
        <p:xfrm>
          <a:off x="971550" y="1916113"/>
          <a:ext cx="8015288" cy="2938462"/>
        </p:xfrm>
        <a:graphic>
          <a:graphicData uri="http://schemas.openxmlformats.org/presentationml/2006/ole">
            <p:oleObj spid="_x0000_s1232901" name="Equation" r:id="rId4" imgW="3429000" imgH="1257120" progId="Equation.3">
              <p:embed/>
            </p:oleObj>
          </a:graphicData>
        </a:graphic>
      </p:graphicFrame>
      <p:graphicFrame>
        <p:nvGraphicFramePr>
          <p:cNvPr id="1232902" name="Object 6"/>
          <p:cNvGraphicFramePr>
            <a:graphicFrameLocks noChangeAspect="1"/>
          </p:cNvGraphicFramePr>
          <p:nvPr/>
        </p:nvGraphicFramePr>
        <p:xfrm>
          <a:off x="1331913" y="5084763"/>
          <a:ext cx="6975475" cy="920750"/>
        </p:xfrm>
        <a:graphic>
          <a:graphicData uri="http://schemas.openxmlformats.org/presentationml/2006/ole">
            <p:oleObj spid="_x0000_s1232902" name="Equation" r:id="rId5" imgW="2984400" imgH="3934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32901"/>
                                        </p:tgtEl>
                                        <p:attrNameLst>
                                          <p:attrName>style.visibility</p:attrName>
                                        </p:attrNameLst>
                                      </p:cBhvr>
                                      <p:to>
                                        <p:strVal val="visible"/>
                                      </p:to>
                                    </p:set>
                                    <p:animEffect transition="in" filter="wipe(left)">
                                      <p:cBhvr>
                                        <p:cTn id="7" dur="500"/>
                                        <p:tgtEl>
                                          <p:spTgt spid="12329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32902"/>
                                        </p:tgtEl>
                                        <p:attrNameLst>
                                          <p:attrName>style.visibility</p:attrName>
                                        </p:attrNameLst>
                                      </p:cBhvr>
                                      <p:to>
                                        <p:strVal val="visible"/>
                                      </p:to>
                                    </p:set>
                                    <p:animEffect transition="in" filter="wipe(left)">
                                      <p:cBhvr>
                                        <p:cTn id="12" dur="500"/>
                                        <p:tgtEl>
                                          <p:spTgt spid="1232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8" name="Rectangle 4"/>
          <p:cNvSpPr>
            <a:spLocks noChangeArrowheads="1"/>
          </p:cNvSpPr>
          <p:nvPr/>
        </p:nvSpPr>
        <p:spPr bwMode="auto">
          <a:xfrm>
            <a:off x="900113" y="692150"/>
            <a:ext cx="7920037" cy="476250"/>
          </a:xfrm>
          <a:prstGeom prst="rect">
            <a:avLst/>
          </a:prstGeom>
          <a:noFill/>
          <a:ln w="9525">
            <a:noFill/>
            <a:miter lim="800000"/>
            <a:headEnd/>
            <a:tailEnd/>
          </a:ln>
        </p:spPr>
        <p:txBody>
          <a:bodyPr/>
          <a:lstStyle/>
          <a:p>
            <a:r>
              <a:rPr lang="zh-CN" altLang="zh-CN" sz="4000" b="1">
                <a:solidFill>
                  <a:srgbClr val="BE0000"/>
                </a:solidFill>
                <a:ea typeface="宋体" pitchFamily="2" charset="-122"/>
              </a:rPr>
              <a:t>连续</a:t>
            </a:r>
            <a:r>
              <a:rPr lang="zh-CN" altLang="en-US" sz="4000" b="1">
                <a:solidFill>
                  <a:srgbClr val="BE0000"/>
                </a:solidFill>
                <a:ea typeface="宋体" pitchFamily="2" charset="-122"/>
              </a:rPr>
              <a:t>型随机变量</a:t>
            </a:r>
            <a:r>
              <a:rPr lang="zh-CN" altLang="zh-CN" sz="4000" b="1">
                <a:solidFill>
                  <a:srgbClr val="BE0000"/>
                </a:solidFill>
                <a:ea typeface="宋体" pitchFamily="2" charset="-122"/>
              </a:rPr>
              <a:t>函数的分布</a:t>
            </a:r>
            <a:r>
              <a:rPr lang="zh-CN" altLang="en-US" sz="4000" b="1">
                <a:solidFill>
                  <a:srgbClr val="BE0000"/>
                </a:solidFill>
                <a:ea typeface="宋体" pitchFamily="2" charset="-122"/>
              </a:rPr>
              <a:t>(</a:t>
            </a:r>
            <a:r>
              <a:rPr lang="en-US" altLang="zh-CN" sz="4000" b="1">
                <a:solidFill>
                  <a:srgbClr val="BE0000"/>
                </a:solidFill>
                <a:ea typeface="宋体" pitchFamily="2" charset="-122"/>
              </a:rPr>
              <a:t>Cont.)</a:t>
            </a:r>
          </a:p>
        </p:txBody>
      </p:sp>
      <p:graphicFrame>
        <p:nvGraphicFramePr>
          <p:cNvPr id="1234949" name="Object 5"/>
          <p:cNvGraphicFramePr>
            <a:graphicFrameLocks noChangeAspect="1"/>
          </p:cNvGraphicFramePr>
          <p:nvPr/>
        </p:nvGraphicFramePr>
        <p:xfrm>
          <a:off x="917575" y="1963738"/>
          <a:ext cx="7410450" cy="1181100"/>
        </p:xfrm>
        <a:graphic>
          <a:graphicData uri="http://schemas.openxmlformats.org/presentationml/2006/ole">
            <p:oleObj spid="_x0000_s1234949" name="公式" r:id="rId4" imgW="3835080" imgH="609480" progId="Equation.3">
              <p:embed/>
            </p:oleObj>
          </a:graphicData>
        </a:graphic>
      </p:graphicFrame>
      <p:graphicFrame>
        <p:nvGraphicFramePr>
          <p:cNvPr id="1234950" name="Object 6"/>
          <p:cNvGraphicFramePr>
            <a:graphicFrameLocks noChangeAspect="1"/>
          </p:cNvGraphicFramePr>
          <p:nvPr/>
        </p:nvGraphicFramePr>
        <p:xfrm>
          <a:off x="5724525" y="3429000"/>
          <a:ext cx="2968625" cy="1004888"/>
        </p:xfrm>
        <a:graphic>
          <a:graphicData uri="http://schemas.openxmlformats.org/presentationml/2006/ole">
            <p:oleObj spid="_x0000_s1234950" name="公式" r:id="rId5" imgW="1269720" imgH="431640" progId="Equation.3">
              <p:embed/>
            </p:oleObj>
          </a:graphicData>
        </a:graphic>
      </p:graphicFrame>
      <p:graphicFrame>
        <p:nvGraphicFramePr>
          <p:cNvPr id="1234951" name="Object 7"/>
          <p:cNvGraphicFramePr>
            <a:graphicFrameLocks noChangeAspect="1"/>
          </p:cNvGraphicFramePr>
          <p:nvPr/>
        </p:nvGraphicFramePr>
        <p:xfrm>
          <a:off x="971550" y="3716338"/>
          <a:ext cx="5867400" cy="2257425"/>
        </p:xfrm>
        <a:graphic>
          <a:graphicData uri="http://schemas.openxmlformats.org/presentationml/2006/ole">
            <p:oleObj spid="_x0000_s1234951" name="公式" r:id="rId6" imgW="2514600" imgH="96516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34949"/>
                                        </p:tgtEl>
                                        <p:attrNameLst>
                                          <p:attrName>style.visibility</p:attrName>
                                        </p:attrNameLst>
                                      </p:cBhvr>
                                      <p:to>
                                        <p:strVal val="visible"/>
                                      </p:to>
                                    </p:set>
                                    <p:animEffect transition="in" filter="wipe(left)">
                                      <p:cBhvr>
                                        <p:cTn id="7" dur="500"/>
                                        <p:tgtEl>
                                          <p:spTgt spid="123494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34950"/>
                                        </p:tgtEl>
                                        <p:attrNameLst>
                                          <p:attrName>style.visibility</p:attrName>
                                        </p:attrNameLst>
                                      </p:cBhvr>
                                      <p:to>
                                        <p:strVal val="visible"/>
                                      </p:to>
                                    </p:set>
                                    <p:animEffect transition="in" filter="wipe(left)">
                                      <p:cBhvr>
                                        <p:cTn id="11" dur="500"/>
                                        <p:tgtEl>
                                          <p:spTgt spid="123495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34951"/>
                                        </p:tgtEl>
                                        <p:attrNameLst>
                                          <p:attrName>style.visibility</p:attrName>
                                        </p:attrNameLst>
                                      </p:cBhvr>
                                      <p:to>
                                        <p:strVal val="visible"/>
                                      </p:to>
                                    </p:set>
                                    <p:animEffect transition="in" filter="wipe(left)">
                                      <p:cBhvr>
                                        <p:cTn id="16" dur="500"/>
                                        <p:tgtEl>
                                          <p:spTgt spid="1234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2" name="Text Box 4"/>
          <p:cNvSpPr txBox="1">
            <a:spLocks noChangeArrowheads="1"/>
          </p:cNvSpPr>
          <p:nvPr/>
        </p:nvSpPr>
        <p:spPr bwMode="auto">
          <a:xfrm>
            <a:off x="1331913" y="765175"/>
            <a:ext cx="1200150" cy="701675"/>
          </a:xfrm>
          <a:prstGeom prst="rect">
            <a:avLst/>
          </a:prstGeom>
          <a:noFill/>
          <a:ln w="9525">
            <a:noFill/>
            <a:miter lim="800000"/>
            <a:headEnd/>
            <a:tailEnd/>
          </a:ln>
          <a:effectLst/>
        </p:spPr>
        <p:txBody>
          <a:bodyPr wrap="none">
            <a:spAutoFit/>
          </a:bodyPr>
          <a:lstStyle/>
          <a:p>
            <a:r>
              <a:rPr lang="zh-CN" altLang="en-US" sz="4000">
                <a:solidFill>
                  <a:srgbClr val="FF0000"/>
                </a:solidFill>
                <a:ea typeface="黑体" pitchFamily="49" charset="-122"/>
              </a:rPr>
              <a:t>作业</a:t>
            </a:r>
          </a:p>
        </p:txBody>
      </p:sp>
      <p:sp>
        <p:nvSpPr>
          <p:cNvPr id="1374213" name="Text Box 5"/>
          <p:cNvSpPr txBox="1">
            <a:spLocks noChangeArrowheads="1"/>
          </p:cNvSpPr>
          <p:nvPr/>
        </p:nvSpPr>
        <p:spPr bwMode="auto">
          <a:xfrm>
            <a:off x="2195513" y="2492375"/>
            <a:ext cx="4700587" cy="519113"/>
          </a:xfrm>
          <a:prstGeom prst="rect">
            <a:avLst/>
          </a:prstGeom>
          <a:noFill/>
          <a:ln w="9525">
            <a:noFill/>
            <a:miter lim="800000"/>
            <a:headEnd/>
            <a:tailEnd/>
          </a:ln>
          <a:effectLst/>
        </p:spPr>
        <p:txBody>
          <a:bodyPr>
            <a:spAutoFit/>
          </a:bodyPr>
          <a:lstStyle/>
          <a:p>
            <a:r>
              <a:rPr lang="en-US" altLang="zh-CN" b="1" dirty="0">
                <a:solidFill>
                  <a:srgbClr val="FF0000"/>
                </a:solidFill>
              </a:rPr>
              <a:t>Exes</a:t>
            </a:r>
            <a:r>
              <a:rPr lang="en-US" altLang="zh-CN" dirty="0"/>
              <a:t>. </a:t>
            </a:r>
            <a:r>
              <a:rPr lang="en-US" altLang="zh-CN" b="1" dirty="0" smtClean="0">
                <a:solidFill>
                  <a:srgbClr val="0000CC"/>
                </a:solidFill>
              </a:rPr>
              <a:t>10</a:t>
            </a:r>
            <a:r>
              <a:rPr lang="en-US" altLang="zh-CN" dirty="0" smtClean="0"/>
              <a:t>, </a:t>
            </a:r>
            <a:r>
              <a:rPr lang="en-US" altLang="zh-CN" b="1" dirty="0" smtClean="0">
                <a:solidFill>
                  <a:srgbClr val="0000CC"/>
                </a:solidFill>
              </a:rPr>
              <a:t>16</a:t>
            </a:r>
            <a:r>
              <a:rPr lang="en-US" altLang="zh-CN" dirty="0" smtClean="0"/>
              <a:t>, </a:t>
            </a:r>
            <a:r>
              <a:rPr lang="en-US" altLang="zh-CN" b="1" dirty="0" smtClean="0">
                <a:solidFill>
                  <a:srgbClr val="0000CC"/>
                </a:solidFill>
              </a:rPr>
              <a:t>20</a:t>
            </a:r>
            <a:r>
              <a:rPr lang="en-US" altLang="zh-CN" b="1" dirty="0">
                <a:solidFill>
                  <a:srgbClr val="0000CC"/>
                </a:solidFill>
              </a:rPr>
              <a:t>,  </a:t>
            </a:r>
            <a:r>
              <a:rPr lang="en-US" altLang="zh-CN" b="1" dirty="0" smtClean="0">
                <a:solidFill>
                  <a:srgbClr val="0000CC"/>
                </a:solidFill>
              </a:rPr>
              <a:t>30,  36</a:t>
            </a:r>
            <a:endParaRPr lang="en-US" altLang="zh-CN" b="1" dirty="0">
              <a:solidFill>
                <a:srgbClr val="0000CC"/>
              </a:solidFill>
            </a:endParaRPr>
          </a:p>
        </p:txBody>
      </p:sp>
    </p:spTree>
  </p:cSld>
  <p:clrMapOvr>
    <a:masterClrMapping/>
  </p:clrMapOvr>
  <p:transition spd="slow">
    <p:pull dir="rd"/>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Text Box 4"/>
          <p:cNvSpPr txBox="1">
            <a:spLocks noChangeArrowheads="1"/>
          </p:cNvSpPr>
          <p:nvPr/>
        </p:nvSpPr>
        <p:spPr bwMode="auto">
          <a:xfrm>
            <a:off x="0" y="188913"/>
            <a:ext cx="9144000" cy="2225675"/>
          </a:xfrm>
          <a:prstGeom prst="rect">
            <a:avLst/>
          </a:prstGeom>
          <a:noFill/>
          <a:ln w="9525">
            <a:noFill/>
            <a:miter lim="800000"/>
            <a:headEnd/>
            <a:tailEnd/>
          </a:ln>
          <a:effectLst/>
        </p:spPr>
        <p:txBody>
          <a:bodyPr>
            <a:spAutoFit/>
          </a:bodyPr>
          <a:lstStyle/>
          <a:p>
            <a:pPr>
              <a:lnSpc>
                <a:spcPct val="125000"/>
              </a:lnSpc>
            </a:pPr>
            <a:r>
              <a:rPr kumimoji="1" lang="zh-CN" altLang="en-US" sz="2800" b="1" dirty="0" smtClean="0">
                <a:latin typeface="Times New Roman" pitchFamily="18" charset="0"/>
                <a:ea typeface="楷体_GB2312" pitchFamily="49" charset="-122"/>
              </a:rPr>
              <a:t>一</a:t>
            </a:r>
            <a:r>
              <a:rPr kumimoji="1" lang="zh-CN" altLang="en-US" sz="2800" b="1" dirty="0">
                <a:latin typeface="Times New Roman" pitchFamily="18" charset="0"/>
                <a:ea typeface="楷体_GB2312" pitchFamily="49" charset="-122"/>
              </a:rPr>
              <a:t>门大炮对目标进行轰击</a:t>
            </a:r>
            <a:r>
              <a:rPr kumimoji="1" lang="en-US" altLang="zh-CN" sz="2800" b="1" dirty="0">
                <a:latin typeface="Times New Roman" pitchFamily="18" charset="0"/>
                <a:ea typeface="楷体_GB2312" pitchFamily="49" charset="-122"/>
              </a:rPr>
              <a:t>,</a:t>
            </a:r>
            <a:r>
              <a:rPr kumimoji="1" lang="zh-CN" altLang="en-US" sz="2800" b="1" dirty="0">
                <a:latin typeface="Times New Roman" pitchFamily="18" charset="0"/>
                <a:ea typeface="楷体_GB2312" pitchFamily="49" charset="-122"/>
              </a:rPr>
              <a:t>假定此目标必须被击中</a:t>
            </a:r>
            <a:r>
              <a:rPr kumimoji="1" lang="en-US" altLang="zh-CN" sz="2800" b="1" i="1" dirty="0">
                <a:latin typeface="Times New Roman" pitchFamily="18" charset="0"/>
                <a:ea typeface="楷体_GB2312" pitchFamily="49" charset="-122"/>
              </a:rPr>
              <a:t>r</a:t>
            </a:r>
            <a:r>
              <a:rPr kumimoji="1" lang="en-US" altLang="zh-CN" sz="2800" b="1" dirty="0">
                <a:latin typeface="Times New Roman" pitchFamily="18" charset="0"/>
                <a:ea typeface="楷体_GB2312" pitchFamily="49" charset="-122"/>
              </a:rPr>
              <a:t> </a:t>
            </a:r>
            <a:r>
              <a:rPr kumimoji="1" lang="zh-CN" altLang="en-US" sz="2800" b="1" dirty="0">
                <a:latin typeface="Times New Roman" pitchFamily="18" charset="0"/>
                <a:ea typeface="楷体_GB2312" pitchFamily="49" charset="-122"/>
              </a:rPr>
              <a:t>次才能被摧毁</a:t>
            </a:r>
            <a:r>
              <a:rPr kumimoji="1" lang="en-US" altLang="zh-CN" sz="2800" b="1" dirty="0">
                <a:latin typeface="Times New Roman" pitchFamily="18" charset="0"/>
                <a:ea typeface="楷体_GB2312" pitchFamily="49" charset="-122"/>
              </a:rPr>
              <a:t>.  </a:t>
            </a:r>
            <a:r>
              <a:rPr kumimoji="1" lang="zh-CN" altLang="en-US" sz="2800" b="1" dirty="0">
                <a:latin typeface="Times New Roman" pitchFamily="18" charset="0"/>
                <a:ea typeface="楷体_GB2312" pitchFamily="49" charset="-122"/>
              </a:rPr>
              <a:t>若每次击中目标的概率为</a:t>
            </a:r>
            <a:r>
              <a:rPr kumimoji="1" lang="en-US" altLang="zh-CN" sz="2800" b="1" i="1" dirty="0">
                <a:latin typeface="Times New Roman" pitchFamily="18" charset="0"/>
                <a:ea typeface="楷体_GB2312" pitchFamily="49" charset="-122"/>
              </a:rPr>
              <a:t>p</a:t>
            </a:r>
            <a:r>
              <a:rPr kumimoji="1" lang="en-US" altLang="zh-CN" sz="2800" b="1" dirty="0">
                <a:latin typeface="Times New Roman" pitchFamily="18" charset="0"/>
                <a:ea typeface="楷体_GB2312" pitchFamily="49" charset="-122"/>
              </a:rPr>
              <a:t> (0 &lt; </a:t>
            </a:r>
            <a:r>
              <a:rPr kumimoji="1" lang="en-US" altLang="zh-CN" sz="2800" b="1" i="1" dirty="0">
                <a:latin typeface="Times New Roman" pitchFamily="18" charset="0"/>
                <a:ea typeface="楷体_GB2312" pitchFamily="49" charset="-122"/>
              </a:rPr>
              <a:t>p</a:t>
            </a:r>
            <a:r>
              <a:rPr kumimoji="1" lang="en-US" altLang="zh-CN" sz="2800" b="1" dirty="0">
                <a:latin typeface="Times New Roman" pitchFamily="18" charset="0"/>
                <a:ea typeface="楷体_GB2312" pitchFamily="49" charset="-122"/>
              </a:rPr>
              <a:t> &lt; 1), </a:t>
            </a:r>
            <a:r>
              <a:rPr kumimoji="1" lang="zh-CN" altLang="en-US" sz="2800" b="1" dirty="0">
                <a:latin typeface="Times New Roman" pitchFamily="18" charset="0"/>
                <a:ea typeface="楷体_GB2312" pitchFamily="49" charset="-122"/>
              </a:rPr>
              <a:t>且各次轰击相互独立</a:t>
            </a:r>
            <a:r>
              <a:rPr kumimoji="1" lang="en-US" altLang="zh-CN" sz="2800" b="1" dirty="0">
                <a:latin typeface="Times New Roman" pitchFamily="18" charset="0"/>
                <a:ea typeface="楷体_GB2312" pitchFamily="49" charset="-122"/>
              </a:rPr>
              <a:t>,</a:t>
            </a:r>
            <a:r>
              <a:rPr kumimoji="1" lang="zh-CN" altLang="en-US" sz="2800" b="1" dirty="0">
                <a:latin typeface="Times New Roman" pitchFamily="18" charset="0"/>
                <a:ea typeface="楷体_GB2312" pitchFamily="49" charset="-122"/>
              </a:rPr>
              <a:t>一次次地轰击直到摧毁目标为止</a:t>
            </a:r>
            <a:r>
              <a:rPr kumimoji="1" lang="en-US" altLang="zh-CN" sz="2800" b="1" dirty="0">
                <a:latin typeface="Times New Roman" pitchFamily="18" charset="0"/>
                <a:ea typeface="楷体_GB2312" pitchFamily="49" charset="-122"/>
              </a:rPr>
              <a:t>.</a:t>
            </a:r>
            <a:r>
              <a:rPr kumimoji="1" lang="zh-CN" altLang="en-US" sz="2800" b="1" dirty="0">
                <a:latin typeface="Times New Roman" pitchFamily="18" charset="0"/>
                <a:ea typeface="楷体_GB2312" pitchFamily="49" charset="-122"/>
              </a:rPr>
              <a:t>求所需轰击次数 </a:t>
            </a:r>
            <a:r>
              <a:rPr kumimoji="1" lang="en-US" altLang="zh-CN" sz="2800" b="1" i="1" dirty="0">
                <a:latin typeface="Times New Roman" pitchFamily="18" charset="0"/>
                <a:ea typeface="楷体_GB2312" pitchFamily="49" charset="-122"/>
              </a:rPr>
              <a:t>X </a:t>
            </a:r>
            <a:r>
              <a:rPr kumimoji="1" lang="zh-CN" altLang="en-US" sz="2800" b="1" dirty="0">
                <a:latin typeface="Times New Roman" pitchFamily="18" charset="0"/>
                <a:ea typeface="楷体_GB2312" pitchFamily="49" charset="-122"/>
              </a:rPr>
              <a:t>的概率分布</a:t>
            </a:r>
            <a:r>
              <a:rPr kumimoji="1" lang="en-US" altLang="zh-CN" sz="2800" b="1" dirty="0">
                <a:latin typeface="Times New Roman" pitchFamily="18" charset="0"/>
                <a:ea typeface="楷体_GB2312" pitchFamily="49" charset="-122"/>
              </a:rPr>
              <a:t>.</a:t>
            </a:r>
          </a:p>
        </p:txBody>
      </p:sp>
      <p:sp>
        <p:nvSpPr>
          <p:cNvPr id="130055" name="Text Box 7"/>
          <p:cNvSpPr txBox="1">
            <a:spLocks noChangeArrowheads="1"/>
          </p:cNvSpPr>
          <p:nvPr/>
        </p:nvSpPr>
        <p:spPr bwMode="auto">
          <a:xfrm>
            <a:off x="468313" y="3557588"/>
            <a:ext cx="8675687" cy="519112"/>
          </a:xfrm>
          <a:prstGeom prst="rect">
            <a:avLst/>
          </a:prstGeom>
          <a:noFill/>
          <a:ln w="9525">
            <a:noFill/>
            <a:miter lim="800000"/>
            <a:headEnd/>
            <a:tailEnd/>
          </a:ln>
          <a:effectLst/>
        </p:spPr>
        <p:txBody>
          <a:bodyPr>
            <a:spAutoFit/>
          </a:bodyPr>
          <a:lstStyle/>
          <a:p>
            <a:r>
              <a:rPr kumimoji="1" lang="en-US" altLang="zh-CN" sz="2800" b="1" i="1">
                <a:latin typeface="Times New Roman" pitchFamily="18" charset="0"/>
                <a:ea typeface="楷体_GB2312" pitchFamily="49" charset="-122"/>
              </a:rPr>
              <a:t>P</a:t>
            </a:r>
            <a:r>
              <a:rPr kumimoji="1" lang="en-US" altLang="zh-CN" sz="2800" b="1">
                <a:latin typeface="Times New Roman" pitchFamily="18" charset="0"/>
                <a:ea typeface="楷体_GB2312" pitchFamily="49" charset="-122"/>
              </a:rPr>
              <a:t>(</a:t>
            </a:r>
            <a:r>
              <a:rPr kumimoji="1" lang="en-US" altLang="zh-CN" sz="2800" b="1" i="1">
                <a:latin typeface="Times New Roman" pitchFamily="18" charset="0"/>
                <a:ea typeface="楷体_GB2312" pitchFamily="49" charset="-122"/>
              </a:rPr>
              <a:t>X</a:t>
            </a:r>
            <a:r>
              <a:rPr kumimoji="1" lang="en-US" altLang="zh-CN" sz="2800" b="1">
                <a:latin typeface="Times New Roman" pitchFamily="18" charset="0"/>
                <a:ea typeface="楷体_GB2312" pitchFamily="49" charset="-122"/>
              </a:rPr>
              <a:t> = </a:t>
            </a:r>
            <a:r>
              <a:rPr kumimoji="1" lang="en-US" altLang="zh-CN" sz="2800" b="1" i="1">
                <a:latin typeface="Times New Roman" pitchFamily="18" charset="0"/>
                <a:ea typeface="楷体_GB2312" pitchFamily="49" charset="-122"/>
              </a:rPr>
              <a:t>k</a:t>
            </a:r>
            <a:r>
              <a:rPr kumimoji="1" lang="en-US" altLang="zh-CN" sz="2800" b="1">
                <a:latin typeface="Times New Roman" pitchFamily="18" charset="0"/>
                <a:ea typeface="楷体_GB2312" pitchFamily="49" charset="-122"/>
              </a:rPr>
              <a:t>) = </a:t>
            </a:r>
            <a:r>
              <a:rPr kumimoji="1" lang="en-US" altLang="zh-CN" sz="2800" b="1" i="1">
                <a:latin typeface="Times New Roman" pitchFamily="18" charset="0"/>
                <a:ea typeface="楷体_GB2312" pitchFamily="49" charset="-122"/>
              </a:rPr>
              <a:t>P</a:t>
            </a:r>
            <a:r>
              <a:rPr kumimoji="1" lang="en-US" altLang="zh-CN" sz="2800" b="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前 </a:t>
            </a:r>
            <a:r>
              <a:rPr kumimoji="1" lang="en-US" altLang="zh-CN" sz="2800" b="1" i="1">
                <a:latin typeface="Times New Roman" pitchFamily="18" charset="0"/>
                <a:ea typeface="楷体_GB2312" pitchFamily="49" charset="-122"/>
              </a:rPr>
              <a:t>k –</a:t>
            </a:r>
            <a:r>
              <a:rPr kumimoji="1" lang="en-US" altLang="zh-CN" sz="2800" b="1">
                <a:latin typeface="Times New Roman" pitchFamily="18" charset="0"/>
                <a:ea typeface="楷体_GB2312" pitchFamily="49" charset="-122"/>
              </a:rPr>
              <a:t>1</a:t>
            </a:r>
            <a:r>
              <a:rPr kumimoji="1" lang="zh-CN" altLang="en-US" sz="2800" b="1">
                <a:latin typeface="Times New Roman" pitchFamily="18" charset="0"/>
                <a:ea typeface="楷体_GB2312" pitchFamily="49" charset="-122"/>
              </a:rPr>
              <a:t>次击中 </a:t>
            </a:r>
            <a:r>
              <a:rPr kumimoji="1" lang="en-US" altLang="zh-CN" sz="2800" b="1" i="1">
                <a:latin typeface="Times New Roman" pitchFamily="18" charset="0"/>
                <a:ea typeface="楷体_GB2312" pitchFamily="49" charset="-122"/>
              </a:rPr>
              <a:t>r – </a:t>
            </a:r>
            <a:r>
              <a:rPr kumimoji="1" lang="en-US" altLang="zh-CN" sz="2800" b="1">
                <a:latin typeface="Times New Roman" pitchFamily="18" charset="0"/>
                <a:ea typeface="楷体_GB2312" pitchFamily="49" charset="-122"/>
              </a:rPr>
              <a:t>1</a:t>
            </a:r>
            <a:r>
              <a:rPr kumimoji="1" lang="zh-CN" altLang="en-US" sz="2800" b="1">
                <a:latin typeface="Times New Roman" pitchFamily="18" charset="0"/>
                <a:ea typeface="楷体_GB2312" pitchFamily="49" charset="-122"/>
              </a:rPr>
              <a:t>次，第 </a:t>
            </a:r>
            <a:r>
              <a:rPr kumimoji="1" lang="en-US" altLang="zh-CN" sz="2800" b="1" i="1">
                <a:latin typeface="Times New Roman" pitchFamily="18" charset="0"/>
                <a:ea typeface="楷体_GB2312" pitchFamily="49" charset="-122"/>
              </a:rPr>
              <a:t>k</a:t>
            </a: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次击中目标</a:t>
            </a:r>
            <a:r>
              <a:rPr kumimoji="1" lang="en-US" altLang="zh-CN" sz="2800" b="1">
                <a:latin typeface="Times New Roman" pitchFamily="18" charset="0"/>
                <a:ea typeface="楷体_GB2312" pitchFamily="49" charset="-122"/>
              </a:rPr>
              <a:t>)</a:t>
            </a:r>
            <a:endParaRPr kumimoji="1" lang="en-US" altLang="zh-CN" sz="2800" b="1" i="1">
              <a:latin typeface="Times New Roman" pitchFamily="18" charset="0"/>
              <a:ea typeface="楷体_GB2312" pitchFamily="49" charset="-122"/>
            </a:endParaRPr>
          </a:p>
        </p:txBody>
      </p:sp>
      <p:graphicFrame>
        <p:nvGraphicFramePr>
          <p:cNvPr id="130056" name="Object 8"/>
          <p:cNvGraphicFramePr>
            <a:graphicFrameLocks noChangeAspect="1"/>
          </p:cNvGraphicFramePr>
          <p:nvPr/>
        </p:nvGraphicFramePr>
        <p:xfrm>
          <a:off x="1908175" y="4149725"/>
          <a:ext cx="3359150" cy="569913"/>
        </p:xfrm>
        <a:graphic>
          <a:graphicData uri="http://schemas.openxmlformats.org/presentationml/2006/ole">
            <p:oleObj spid="_x0000_s1626114" name="Equation" r:id="rId3" imgW="3581280" imgH="533160" progId="">
              <p:embed/>
            </p:oleObj>
          </a:graphicData>
        </a:graphic>
      </p:graphicFrame>
      <p:graphicFrame>
        <p:nvGraphicFramePr>
          <p:cNvPr id="130057" name="Object 9"/>
          <p:cNvGraphicFramePr>
            <a:graphicFrameLocks noChangeAspect="1"/>
          </p:cNvGraphicFramePr>
          <p:nvPr/>
        </p:nvGraphicFramePr>
        <p:xfrm>
          <a:off x="1908175" y="4941888"/>
          <a:ext cx="2735263" cy="534987"/>
        </p:xfrm>
        <a:graphic>
          <a:graphicData uri="http://schemas.openxmlformats.org/presentationml/2006/ole">
            <p:oleObj spid="_x0000_s1626115" name="Equation" r:id="rId4" imgW="2857320" imgH="533160" progId="">
              <p:embed/>
            </p:oleObj>
          </a:graphicData>
        </a:graphic>
      </p:graphicFrame>
      <p:graphicFrame>
        <p:nvGraphicFramePr>
          <p:cNvPr id="130058" name="Object 10"/>
          <p:cNvGraphicFramePr>
            <a:graphicFrameLocks noChangeAspect="1"/>
          </p:cNvGraphicFramePr>
          <p:nvPr/>
        </p:nvGraphicFramePr>
        <p:xfrm>
          <a:off x="5135563" y="5003800"/>
          <a:ext cx="1898650" cy="411163"/>
        </p:xfrm>
        <a:graphic>
          <a:graphicData uri="http://schemas.openxmlformats.org/presentationml/2006/ole">
            <p:oleObj spid="_x0000_s1626116" name="Equation" r:id="rId5" imgW="2145960" imgH="419040" progId="">
              <p:embed/>
            </p:oleObj>
          </a:graphicData>
        </a:graphic>
      </p:graphicFrame>
      <p:sp>
        <p:nvSpPr>
          <p:cNvPr id="130070" name="Rectangle 22"/>
          <p:cNvSpPr>
            <a:spLocks noChangeArrowheads="1"/>
          </p:cNvSpPr>
          <p:nvPr/>
        </p:nvSpPr>
        <p:spPr bwMode="auto">
          <a:xfrm>
            <a:off x="0" y="2420938"/>
            <a:ext cx="9144000" cy="1117600"/>
          </a:xfrm>
          <a:prstGeom prst="rect">
            <a:avLst/>
          </a:prstGeom>
          <a:noFill/>
          <a:ln w="9525">
            <a:noFill/>
            <a:miter lim="800000"/>
            <a:headEnd/>
            <a:tailEnd/>
          </a:ln>
          <a:effectLst/>
        </p:spPr>
        <p:txBody>
          <a:bodyPr>
            <a:spAutoFit/>
          </a:bodyPr>
          <a:lstStyle/>
          <a:p>
            <a:pPr>
              <a:lnSpc>
                <a:spcPct val="120000"/>
              </a:lnSpc>
            </a:pPr>
            <a:r>
              <a:rPr kumimoji="1" lang="en-US" altLang="zh-CN" sz="2800" b="1" dirty="0">
                <a:solidFill>
                  <a:srgbClr val="00FF00"/>
                </a:solidFill>
                <a:ea typeface="楷体_GB2312" pitchFamily="49" charset="-122"/>
              </a:rPr>
              <a:t>      </a:t>
            </a:r>
            <a:r>
              <a:rPr kumimoji="1" lang="zh-CN" altLang="en-US" sz="2800" b="1" dirty="0">
                <a:solidFill>
                  <a:srgbClr val="00FF00"/>
                </a:solidFill>
                <a:ea typeface="楷体_GB2312" pitchFamily="49" charset="-122"/>
              </a:rPr>
              <a:t>解   </a:t>
            </a:r>
            <a:r>
              <a:rPr kumimoji="1" lang="zh-CN" altLang="en-US" sz="2800" b="1" dirty="0">
                <a:ea typeface="楷体_GB2312" pitchFamily="49" charset="-122"/>
              </a:rPr>
              <a:t>如果第</a:t>
            </a:r>
            <a:r>
              <a:rPr kumimoji="1" lang="zh-CN" altLang="en-US" sz="2800" b="1" dirty="0"/>
              <a:t> </a:t>
            </a:r>
            <a:r>
              <a:rPr kumimoji="1" lang="en-US" altLang="zh-CN" sz="2800" b="1" i="1" dirty="0">
                <a:latin typeface="Times New Roman" pitchFamily="18" charset="0"/>
              </a:rPr>
              <a:t>k</a:t>
            </a:r>
            <a:r>
              <a:rPr kumimoji="1" lang="en-US" altLang="zh-CN" sz="2800" b="1" dirty="0">
                <a:latin typeface="Times New Roman" pitchFamily="18" charset="0"/>
              </a:rPr>
              <a:t> </a:t>
            </a:r>
            <a:r>
              <a:rPr kumimoji="1" lang="zh-CN" altLang="en-US" sz="2800" b="1" dirty="0">
                <a:ea typeface="楷体_GB2312" pitchFamily="49" charset="-122"/>
              </a:rPr>
              <a:t>次摧毁目标</a:t>
            </a:r>
            <a:r>
              <a:rPr kumimoji="1" lang="zh-CN" altLang="en-US" sz="2800" b="1" dirty="0"/>
              <a:t>，</a:t>
            </a:r>
            <a:r>
              <a:rPr kumimoji="1" lang="zh-CN" altLang="en-US" sz="2800" b="1" dirty="0">
                <a:ea typeface="楷体_GB2312" pitchFamily="49" charset="-122"/>
              </a:rPr>
              <a:t>那么意味着前</a:t>
            </a:r>
            <a:r>
              <a:rPr kumimoji="1" lang="zh-CN" altLang="en-US" sz="2800" b="1" dirty="0"/>
              <a:t> </a:t>
            </a:r>
            <a:r>
              <a:rPr kumimoji="1" lang="en-US" altLang="zh-CN" sz="2800" b="1" i="1" dirty="0">
                <a:latin typeface="Times New Roman" pitchFamily="18" charset="0"/>
              </a:rPr>
              <a:t>k </a:t>
            </a:r>
            <a:r>
              <a:rPr kumimoji="1" lang="en-US" altLang="zh-CN" sz="2800" b="1" i="1" dirty="0"/>
              <a:t>–</a:t>
            </a:r>
            <a:r>
              <a:rPr kumimoji="1" lang="en-US" altLang="zh-CN" sz="2800" b="1" dirty="0"/>
              <a:t>1</a:t>
            </a:r>
            <a:r>
              <a:rPr kumimoji="1" lang="zh-CN" altLang="en-US" sz="2800" b="1" dirty="0">
                <a:ea typeface="楷体_GB2312" pitchFamily="49" charset="-122"/>
              </a:rPr>
              <a:t>次击中</a:t>
            </a:r>
            <a:r>
              <a:rPr kumimoji="1" lang="zh-CN" altLang="en-US" sz="2800" b="1" dirty="0"/>
              <a:t> </a:t>
            </a:r>
            <a:r>
              <a:rPr kumimoji="1" lang="en-US" altLang="zh-CN" sz="2800" b="1" i="1" dirty="0">
                <a:latin typeface="Times New Roman" pitchFamily="18" charset="0"/>
              </a:rPr>
              <a:t>r</a:t>
            </a:r>
            <a:r>
              <a:rPr kumimoji="1" lang="en-US" altLang="zh-CN" sz="2800" b="1" i="1" dirty="0"/>
              <a:t> – </a:t>
            </a:r>
            <a:r>
              <a:rPr kumimoji="1" lang="en-US" altLang="zh-CN" sz="2800" b="1" dirty="0"/>
              <a:t>1</a:t>
            </a:r>
            <a:r>
              <a:rPr kumimoji="1" lang="zh-CN" altLang="en-US" sz="2800" b="1" dirty="0">
                <a:ea typeface="楷体_GB2312" pitchFamily="49" charset="-122"/>
              </a:rPr>
              <a:t>次</a:t>
            </a:r>
            <a:r>
              <a:rPr kumimoji="1" lang="zh-CN" altLang="en-US" sz="2800" b="1" dirty="0"/>
              <a:t>， </a:t>
            </a:r>
            <a:r>
              <a:rPr kumimoji="1" lang="zh-CN" altLang="en-US" sz="2800" b="1" dirty="0">
                <a:ea typeface="楷体_GB2312" pitchFamily="49" charset="-122"/>
              </a:rPr>
              <a:t>第</a:t>
            </a:r>
            <a:r>
              <a:rPr kumimoji="1" lang="zh-CN" altLang="en-US" sz="2800" b="1" dirty="0"/>
              <a:t> </a:t>
            </a:r>
            <a:r>
              <a:rPr kumimoji="1" lang="en-US" altLang="zh-CN" sz="2800" b="1" i="1" dirty="0">
                <a:latin typeface="Times New Roman" pitchFamily="18" charset="0"/>
              </a:rPr>
              <a:t>k</a:t>
            </a:r>
            <a:r>
              <a:rPr kumimoji="1" lang="en-US" altLang="zh-CN" sz="2800" b="1" dirty="0"/>
              <a:t> </a:t>
            </a:r>
            <a:r>
              <a:rPr kumimoji="1" lang="zh-CN" altLang="en-US" sz="2800" b="1" dirty="0">
                <a:ea typeface="楷体_GB2312" pitchFamily="49" charset="-122"/>
              </a:rPr>
              <a:t>次击中目标</a:t>
            </a:r>
            <a:r>
              <a:rPr kumimoji="1" lang="en-US" altLang="zh-CN" sz="2800" b="1" dirty="0">
                <a:ea typeface="楷体_GB2312" pitchFamily="49" charset="-122"/>
              </a:rPr>
              <a:t>.   </a:t>
            </a:r>
            <a:r>
              <a:rPr kumimoji="1" lang="zh-CN" altLang="en-US" sz="2800" b="1" dirty="0">
                <a:ea typeface="楷体_GB2312" pitchFamily="49" charset="-122"/>
              </a:rPr>
              <a:t>因此所求得分布率</a:t>
            </a:r>
          </a:p>
        </p:txBody>
      </p:sp>
      <p:sp>
        <p:nvSpPr>
          <p:cNvPr id="130071" name="AutoShape 23">
            <a:hlinkClick r:id="rId6" action="ppaction://hlinksldjump"/>
          </p:cNvPr>
          <p:cNvSpPr>
            <a:spLocks noChangeArrowheads="1"/>
          </p:cNvSpPr>
          <p:nvPr/>
        </p:nvSpPr>
        <p:spPr bwMode="auto">
          <a:xfrm>
            <a:off x="323850" y="5589588"/>
            <a:ext cx="2303463" cy="649287"/>
          </a:xfrm>
          <a:prstGeom prst="roundRect">
            <a:avLst>
              <a:gd name="adj" fmla="val 16667"/>
            </a:avLst>
          </a:prstGeom>
          <a:solidFill>
            <a:schemeClr val="accent1"/>
          </a:solidFill>
          <a:ln w="38100">
            <a:solidFill>
              <a:srgbClr val="FF33CC"/>
            </a:solidFill>
            <a:miter lim="800000"/>
            <a:headEnd/>
            <a:tailEnd/>
          </a:ln>
          <a:effectLst/>
        </p:spPr>
        <p:txBody>
          <a:bodyPr wrap="none" anchor="ctr"/>
          <a:lstStyle/>
          <a:p>
            <a:pPr algn="ctr"/>
            <a:r>
              <a:rPr kumimoji="1" lang="zh-CN" altLang="en-US" sz="2800" b="1">
                <a:solidFill>
                  <a:srgbClr val="FFFFFF"/>
                </a:solidFill>
                <a:latin typeface="楷体_GB2312" pitchFamily="49" charset="-122"/>
                <a:ea typeface="楷体_GB2312" pitchFamily="49" charset="-122"/>
              </a:rPr>
              <a:t>帕斯卡分布</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wipe(up)">
                                      <p:cBhvr>
                                        <p:cTn id="7" dur="1000"/>
                                        <p:tgtEl>
                                          <p:spTgt spid="1300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0070"/>
                                        </p:tgtEl>
                                        <p:attrNameLst>
                                          <p:attrName>style.visibility</p:attrName>
                                        </p:attrNameLst>
                                      </p:cBhvr>
                                      <p:to>
                                        <p:strVal val="visible"/>
                                      </p:to>
                                    </p:set>
                                    <p:animEffect transition="in" filter="wipe(up)">
                                      <p:cBhvr>
                                        <p:cTn id="12" dur="1000"/>
                                        <p:tgtEl>
                                          <p:spTgt spid="1300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0055"/>
                                        </p:tgtEl>
                                        <p:attrNameLst>
                                          <p:attrName>style.visibility</p:attrName>
                                        </p:attrNameLst>
                                      </p:cBhvr>
                                      <p:to>
                                        <p:strVal val="visible"/>
                                      </p:to>
                                    </p:set>
                                    <p:animEffect transition="in" filter="wipe(up)">
                                      <p:cBhvr>
                                        <p:cTn id="17" dur="1000"/>
                                        <p:tgtEl>
                                          <p:spTgt spid="1300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0056"/>
                                        </p:tgtEl>
                                        <p:attrNameLst>
                                          <p:attrName>style.visibility</p:attrName>
                                        </p:attrNameLst>
                                      </p:cBhvr>
                                      <p:to>
                                        <p:strVal val="visible"/>
                                      </p:to>
                                    </p:set>
                                    <p:animEffect transition="in" filter="wipe(up)">
                                      <p:cBhvr>
                                        <p:cTn id="22" dur="1000"/>
                                        <p:tgtEl>
                                          <p:spTgt spid="1300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0057"/>
                                        </p:tgtEl>
                                        <p:attrNameLst>
                                          <p:attrName>style.visibility</p:attrName>
                                        </p:attrNameLst>
                                      </p:cBhvr>
                                      <p:to>
                                        <p:strVal val="visible"/>
                                      </p:to>
                                    </p:set>
                                    <p:animEffect transition="in" filter="wipe(up)">
                                      <p:cBhvr>
                                        <p:cTn id="27" dur="1000"/>
                                        <p:tgtEl>
                                          <p:spTgt spid="130057"/>
                                        </p:tgtEl>
                                      </p:cBhvr>
                                    </p:animEffect>
                                  </p:childTnLst>
                                </p:cTn>
                              </p:par>
                            </p:childTnLst>
                          </p:cTn>
                        </p:par>
                        <p:par>
                          <p:cTn id="28" fill="hold">
                            <p:stCondLst>
                              <p:cond delay="1000"/>
                            </p:stCondLst>
                            <p:childTnLst>
                              <p:par>
                                <p:cTn id="29" presetID="9" presetClass="entr" presetSubtype="0" fill="hold" nodeType="afterEffect">
                                  <p:stCondLst>
                                    <p:cond delay="0"/>
                                  </p:stCondLst>
                                  <p:childTnLst>
                                    <p:set>
                                      <p:cBhvr>
                                        <p:cTn id="30" dur="1" fill="hold">
                                          <p:stCondLst>
                                            <p:cond delay="0"/>
                                          </p:stCondLst>
                                        </p:cTn>
                                        <p:tgtEl>
                                          <p:spTgt spid="130058"/>
                                        </p:tgtEl>
                                        <p:attrNameLst>
                                          <p:attrName>style.visibility</p:attrName>
                                        </p:attrNameLst>
                                      </p:cBhvr>
                                      <p:to>
                                        <p:strVal val="visible"/>
                                      </p:to>
                                    </p:set>
                                    <p:animEffect transition="in" filter="dissolve">
                                      <p:cBhvr>
                                        <p:cTn id="31" dur="1000"/>
                                        <p:tgtEl>
                                          <p:spTgt spid="13005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0071"/>
                                        </p:tgtEl>
                                        <p:attrNameLst>
                                          <p:attrName>style.visibility</p:attrName>
                                        </p:attrNameLst>
                                      </p:cBhvr>
                                      <p:to>
                                        <p:strVal val="visible"/>
                                      </p:to>
                                    </p:set>
                                    <p:animEffect transition="in" filter="wipe(up)">
                                      <p:cBhvr>
                                        <p:cTn id="36" dur="1000"/>
                                        <p:tgtEl>
                                          <p:spTgt spid="130071"/>
                                        </p:tgtEl>
                                      </p:cBhvr>
                                    </p:animEffect>
                                  </p:childTnLst>
                                </p:cTn>
                              </p:par>
                            </p:childTnLst>
                          </p:cTn>
                        </p:par>
                      </p:childTnLst>
                    </p:cTn>
                  </p:par>
                  <p:par>
                    <p:cTn id="37" fill="hold">
                      <p:stCondLst>
                        <p:cond delay="indefinite"/>
                      </p:stCondLst>
                      <p:childTnLst>
                        <p:par>
                          <p:cTn id="38" fill="hold">
                            <p:stCondLst>
                              <p:cond delay="0"/>
                            </p:stCondLst>
                            <p:childTnLst>
                              <p:par>
                                <p:cTn id="39" presetID="8" presetClass="exit" presetSubtype="16" fill="hold" grpId="1" nodeType="clickEffect">
                                  <p:stCondLst>
                                    <p:cond delay="0"/>
                                  </p:stCondLst>
                                  <p:childTnLst>
                                    <p:animEffect transition="out" filter="diamond(in)">
                                      <p:cBhvr>
                                        <p:cTn id="40" dur="1000"/>
                                        <p:tgtEl>
                                          <p:spTgt spid="130052"/>
                                        </p:tgtEl>
                                      </p:cBhvr>
                                    </p:animEffect>
                                    <p:set>
                                      <p:cBhvr>
                                        <p:cTn id="41" dur="1" fill="hold">
                                          <p:stCondLst>
                                            <p:cond delay="999"/>
                                          </p:stCondLst>
                                        </p:cTn>
                                        <p:tgtEl>
                                          <p:spTgt spid="130052"/>
                                        </p:tgtEl>
                                        <p:attrNameLst>
                                          <p:attrName>style.visibility</p:attrName>
                                        </p:attrNameLst>
                                      </p:cBhvr>
                                      <p:to>
                                        <p:strVal val="hidden"/>
                                      </p:to>
                                    </p:set>
                                  </p:childTnLst>
                                </p:cTn>
                              </p:par>
                              <p:par>
                                <p:cTn id="42" presetID="8" presetClass="exit" presetSubtype="16" fill="hold" grpId="1" nodeType="withEffect">
                                  <p:stCondLst>
                                    <p:cond delay="0"/>
                                  </p:stCondLst>
                                  <p:childTnLst>
                                    <p:animEffect transition="out" filter="diamond(in)">
                                      <p:cBhvr>
                                        <p:cTn id="43" dur="1000"/>
                                        <p:tgtEl>
                                          <p:spTgt spid="130055"/>
                                        </p:tgtEl>
                                      </p:cBhvr>
                                    </p:animEffect>
                                    <p:set>
                                      <p:cBhvr>
                                        <p:cTn id="44" dur="1" fill="hold">
                                          <p:stCondLst>
                                            <p:cond delay="999"/>
                                          </p:stCondLst>
                                        </p:cTn>
                                        <p:tgtEl>
                                          <p:spTgt spid="130055"/>
                                        </p:tgtEl>
                                        <p:attrNameLst>
                                          <p:attrName>style.visibility</p:attrName>
                                        </p:attrNameLst>
                                      </p:cBhvr>
                                      <p:to>
                                        <p:strVal val="hidden"/>
                                      </p:to>
                                    </p:set>
                                  </p:childTnLst>
                                </p:cTn>
                              </p:par>
                              <p:par>
                                <p:cTn id="45" presetID="8" presetClass="exit" presetSubtype="16" fill="hold" nodeType="withEffect">
                                  <p:stCondLst>
                                    <p:cond delay="0"/>
                                  </p:stCondLst>
                                  <p:childTnLst>
                                    <p:animEffect transition="out" filter="diamond(in)">
                                      <p:cBhvr>
                                        <p:cTn id="46" dur="1000"/>
                                        <p:tgtEl>
                                          <p:spTgt spid="130056"/>
                                        </p:tgtEl>
                                      </p:cBhvr>
                                    </p:animEffect>
                                    <p:set>
                                      <p:cBhvr>
                                        <p:cTn id="47" dur="1" fill="hold">
                                          <p:stCondLst>
                                            <p:cond delay="999"/>
                                          </p:stCondLst>
                                        </p:cTn>
                                        <p:tgtEl>
                                          <p:spTgt spid="130056"/>
                                        </p:tgtEl>
                                        <p:attrNameLst>
                                          <p:attrName>style.visibility</p:attrName>
                                        </p:attrNameLst>
                                      </p:cBhvr>
                                      <p:to>
                                        <p:strVal val="hidden"/>
                                      </p:to>
                                    </p:set>
                                  </p:childTnLst>
                                </p:cTn>
                              </p:par>
                              <p:par>
                                <p:cTn id="48" presetID="8" presetClass="exit" presetSubtype="16" fill="hold" nodeType="withEffect">
                                  <p:stCondLst>
                                    <p:cond delay="0"/>
                                  </p:stCondLst>
                                  <p:childTnLst>
                                    <p:animEffect transition="out" filter="diamond(in)">
                                      <p:cBhvr>
                                        <p:cTn id="49" dur="1000"/>
                                        <p:tgtEl>
                                          <p:spTgt spid="130057"/>
                                        </p:tgtEl>
                                      </p:cBhvr>
                                    </p:animEffect>
                                    <p:set>
                                      <p:cBhvr>
                                        <p:cTn id="50" dur="1" fill="hold">
                                          <p:stCondLst>
                                            <p:cond delay="999"/>
                                          </p:stCondLst>
                                        </p:cTn>
                                        <p:tgtEl>
                                          <p:spTgt spid="130057"/>
                                        </p:tgtEl>
                                        <p:attrNameLst>
                                          <p:attrName>style.visibility</p:attrName>
                                        </p:attrNameLst>
                                      </p:cBhvr>
                                      <p:to>
                                        <p:strVal val="hidden"/>
                                      </p:to>
                                    </p:set>
                                  </p:childTnLst>
                                </p:cTn>
                              </p:par>
                              <p:par>
                                <p:cTn id="51" presetID="8" presetClass="exit" presetSubtype="16" fill="hold" nodeType="withEffect">
                                  <p:stCondLst>
                                    <p:cond delay="0"/>
                                  </p:stCondLst>
                                  <p:childTnLst>
                                    <p:animEffect transition="out" filter="diamond(in)">
                                      <p:cBhvr>
                                        <p:cTn id="52" dur="1000"/>
                                        <p:tgtEl>
                                          <p:spTgt spid="130058"/>
                                        </p:tgtEl>
                                      </p:cBhvr>
                                    </p:animEffect>
                                    <p:set>
                                      <p:cBhvr>
                                        <p:cTn id="53" dur="1" fill="hold">
                                          <p:stCondLst>
                                            <p:cond delay="999"/>
                                          </p:stCondLst>
                                        </p:cTn>
                                        <p:tgtEl>
                                          <p:spTgt spid="130058"/>
                                        </p:tgtEl>
                                        <p:attrNameLst>
                                          <p:attrName>style.visibility</p:attrName>
                                        </p:attrNameLst>
                                      </p:cBhvr>
                                      <p:to>
                                        <p:strVal val="hidden"/>
                                      </p:to>
                                    </p:set>
                                  </p:childTnLst>
                                </p:cTn>
                              </p:par>
                              <p:par>
                                <p:cTn id="54" presetID="8" presetClass="exit" presetSubtype="16" fill="hold" grpId="1" nodeType="withEffect">
                                  <p:stCondLst>
                                    <p:cond delay="0"/>
                                  </p:stCondLst>
                                  <p:childTnLst>
                                    <p:animEffect transition="out" filter="diamond(in)">
                                      <p:cBhvr>
                                        <p:cTn id="55" dur="1000"/>
                                        <p:tgtEl>
                                          <p:spTgt spid="130070"/>
                                        </p:tgtEl>
                                      </p:cBhvr>
                                    </p:animEffect>
                                    <p:set>
                                      <p:cBhvr>
                                        <p:cTn id="56" dur="1" fill="hold">
                                          <p:stCondLst>
                                            <p:cond delay="999"/>
                                          </p:stCondLst>
                                        </p:cTn>
                                        <p:tgtEl>
                                          <p:spTgt spid="130070"/>
                                        </p:tgtEl>
                                        <p:attrNameLst>
                                          <p:attrName>style.visibility</p:attrName>
                                        </p:attrNameLst>
                                      </p:cBhvr>
                                      <p:to>
                                        <p:strVal val="hidden"/>
                                      </p:to>
                                    </p:set>
                                  </p:childTnLst>
                                </p:cTn>
                              </p:par>
                              <p:par>
                                <p:cTn id="57" presetID="8" presetClass="exit" presetSubtype="16" fill="hold" grpId="1" nodeType="withEffect">
                                  <p:stCondLst>
                                    <p:cond delay="0"/>
                                  </p:stCondLst>
                                  <p:childTnLst>
                                    <p:animEffect transition="out" filter="diamond(in)">
                                      <p:cBhvr>
                                        <p:cTn id="58" dur="1000"/>
                                        <p:tgtEl>
                                          <p:spTgt spid="130071"/>
                                        </p:tgtEl>
                                      </p:cBhvr>
                                    </p:animEffect>
                                    <p:set>
                                      <p:cBhvr>
                                        <p:cTn id="59" dur="1" fill="hold">
                                          <p:stCondLst>
                                            <p:cond delay="999"/>
                                          </p:stCondLst>
                                        </p:cTn>
                                        <p:tgtEl>
                                          <p:spTgt spid="1300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52" grpId="1"/>
      <p:bldP spid="130055" grpId="0"/>
      <p:bldP spid="130055" grpId="1"/>
      <p:bldP spid="130070" grpId="0"/>
      <p:bldP spid="130070" grpId="1"/>
      <p:bldP spid="130071" grpId="0" animBg="1"/>
      <p:bldP spid="130071" grpId="1"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9750" y="1587500"/>
            <a:ext cx="10972800" cy="2740025"/>
            <a:chOff x="192" y="193"/>
            <a:chExt cx="5280" cy="1726"/>
          </a:xfrm>
        </p:grpSpPr>
        <p:sp>
          <p:nvSpPr>
            <p:cNvPr id="252931" name="Rectangle 3"/>
            <p:cNvSpPr>
              <a:spLocks noChangeArrowheads="1"/>
            </p:cNvSpPr>
            <p:nvPr/>
          </p:nvSpPr>
          <p:spPr bwMode="auto">
            <a:xfrm>
              <a:off x="192" y="193"/>
              <a:ext cx="5280" cy="1726"/>
            </a:xfrm>
            <a:prstGeom prst="rect">
              <a:avLst/>
            </a:prstGeom>
            <a:noFill/>
            <a:ln w="12700">
              <a:noFill/>
              <a:miter lim="800000"/>
              <a:headEnd type="none" w="sm" len="sm"/>
              <a:tailEnd type="none" w="sm" len="sm"/>
            </a:ln>
            <a:effectLst/>
          </p:spPr>
          <p:txBody>
            <a:bodyPr anchor="ctr">
              <a:spAutoFit/>
            </a:bodyPr>
            <a:lstStyle/>
            <a:p>
              <a:pPr marL="457200" indent="-457200"/>
              <a:r>
                <a:rPr kumimoji="1" lang="en-US" altLang="zh-CN" sz="2800">
                  <a:latin typeface="Times New Roman" pitchFamily="18" charset="0"/>
                </a:rPr>
                <a:t>     </a:t>
              </a:r>
              <a:r>
                <a:rPr kumimoji="1" lang="zh-CN" altLang="en-US" sz="2800">
                  <a:latin typeface="Times New Roman" pitchFamily="18" charset="0"/>
                  <a:ea typeface="楷体_GB2312" pitchFamily="49" charset="-122"/>
                </a:rPr>
                <a:t>设 </a:t>
              </a:r>
              <a:r>
                <a:rPr kumimoji="1" lang="en-US" altLang="zh-CN" sz="2800" i="1">
                  <a:latin typeface="Times New Roman" pitchFamily="18" charset="0"/>
                  <a:ea typeface="楷体_GB2312" pitchFamily="49" charset="-122"/>
                </a:rPr>
                <a:t>X</a:t>
              </a:r>
              <a:r>
                <a:rPr kumimoji="1" lang="en-US" altLang="zh-CN" sz="2800">
                  <a:latin typeface="Times New Roman" pitchFamily="18" charset="0"/>
                  <a:ea typeface="楷体_GB2312" pitchFamily="49" charset="-122"/>
                </a:rPr>
                <a:t> ~ </a:t>
              </a:r>
              <a:r>
                <a:rPr kumimoji="1" lang="en-US" altLang="zh-CN" sz="2800" i="1">
                  <a:latin typeface="Times New Roman" pitchFamily="18" charset="0"/>
                  <a:ea typeface="楷体_GB2312" pitchFamily="49" charset="-122"/>
                </a:rPr>
                <a:t>p</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x</a:t>
              </a:r>
              <a:r>
                <a:rPr kumimoji="1" lang="en-US" altLang="zh-CN" sz="2800">
                  <a:latin typeface="Times New Roman" pitchFamily="18" charset="0"/>
                  <a:ea typeface="楷体_GB2312" pitchFamily="49" charset="-122"/>
                </a:rPr>
                <a:t>)</a:t>
              </a:r>
              <a:r>
                <a:rPr kumimoji="1" lang="zh-CN" altLang="en-US" sz="2800">
                  <a:latin typeface="Times New Roman" pitchFamily="18" charset="0"/>
                  <a:ea typeface="楷体_GB2312" pitchFamily="49" charset="-122"/>
                </a:rPr>
                <a:t>，且 </a:t>
              </a:r>
              <a:r>
                <a:rPr kumimoji="1" lang="en-US" altLang="zh-CN" sz="2800" i="1">
                  <a:latin typeface="Times New Roman" pitchFamily="18" charset="0"/>
                  <a:ea typeface="楷体_GB2312" pitchFamily="49" charset="-122"/>
                </a:rPr>
                <a:t>p</a:t>
              </a:r>
              <a:r>
                <a:rPr kumimoji="1" lang="en-US" altLang="zh-CN" sz="2800">
                  <a:latin typeface="Times New Roman" pitchFamily="18" charset="0"/>
                  <a:ea typeface="楷体_GB2312" pitchFamily="49" charset="-122"/>
                </a:rPr>
                <a:t>(</a:t>
              </a:r>
              <a:r>
                <a:rPr kumimoji="1" lang="en-US" altLang="zh-CN" sz="2800">
                  <a:latin typeface="Times New Roman" pitchFamily="18" charset="0"/>
                  <a:ea typeface="楷体_GB2312" pitchFamily="49" charset="-122"/>
                  <a:sym typeface="Symbol" pitchFamily="18" charset="2"/>
                </a:rPr>
                <a:t></a:t>
              </a:r>
              <a:r>
                <a:rPr kumimoji="1" lang="en-US" altLang="zh-CN" sz="2800" i="1">
                  <a:latin typeface="Times New Roman" pitchFamily="18" charset="0"/>
                  <a:ea typeface="楷体_GB2312" pitchFamily="49" charset="-122"/>
                </a:rPr>
                <a:t>x</a:t>
              </a:r>
              <a:r>
                <a:rPr kumimoji="1" lang="en-US" altLang="zh-CN" sz="2800">
                  <a:latin typeface="Times New Roman" pitchFamily="18" charset="0"/>
                  <a:ea typeface="楷体_GB2312" pitchFamily="49" charset="-122"/>
                </a:rPr>
                <a:t>) = </a:t>
              </a:r>
              <a:r>
                <a:rPr kumimoji="1" lang="en-US" altLang="zh-CN" sz="2800" i="1">
                  <a:latin typeface="Times New Roman" pitchFamily="18" charset="0"/>
                  <a:ea typeface="楷体_GB2312" pitchFamily="49" charset="-122"/>
                </a:rPr>
                <a:t>p</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x</a:t>
              </a:r>
              <a:r>
                <a:rPr kumimoji="1" lang="en-US" altLang="zh-CN" sz="2800">
                  <a:latin typeface="Times New Roman" pitchFamily="18" charset="0"/>
                  <a:ea typeface="楷体_GB2312" pitchFamily="49" charset="-122"/>
                </a:rPr>
                <a:t>)</a:t>
              </a:r>
              <a:r>
                <a:rPr kumimoji="1" lang="zh-CN" altLang="en-US"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F</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x</a:t>
              </a:r>
              <a:r>
                <a:rPr kumimoji="1" lang="en-US" altLang="zh-CN" sz="2800">
                  <a:latin typeface="Times New Roman" pitchFamily="18" charset="0"/>
                  <a:ea typeface="楷体_GB2312" pitchFamily="49" charset="-122"/>
                </a:rPr>
                <a:t>)</a:t>
              </a:r>
              <a:r>
                <a:rPr kumimoji="1" lang="zh-CN" altLang="en-US" sz="2800">
                  <a:latin typeface="Times New Roman" pitchFamily="18" charset="0"/>
                  <a:ea typeface="楷体_GB2312" pitchFamily="49" charset="-122"/>
                </a:rPr>
                <a:t>是 </a:t>
              </a:r>
              <a:r>
                <a:rPr kumimoji="1" lang="en-US" altLang="zh-CN" sz="2800" i="1">
                  <a:latin typeface="Times New Roman" pitchFamily="18" charset="0"/>
                  <a:ea typeface="楷体_GB2312" pitchFamily="49" charset="-122"/>
                </a:rPr>
                <a:t>X </a:t>
              </a:r>
              <a:r>
                <a:rPr kumimoji="1" lang="zh-CN" altLang="en-US" sz="2800">
                  <a:latin typeface="Times New Roman" pitchFamily="18" charset="0"/>
                  <a:ea typeface="楷体_GB2312" pitchFamily="49" charset="-122"/>
                </a:rPr>
                <a:t>的分布函数， </a:t>
              </a:r>
            </a:p>
            <a:p>
              <a:pPr marL="457200" indent="-457200">
                <a:lnSpc>
                  <a:spcPct val="120000"/>
                </a:lnSpc>
              </a:pPr>
              <a:r>
                <a:rPr kumimoji="1" lang="zh-CN" altLang="en-US" sz="2800">
                  <a:latin typeface="Times New Roman" pitchFamily="18" charset="0"/>
                  <a:ea typeface="楷体_GB2312" pitchFamily="49" charset="-122"/>
                </a:rPr>
                <a:t>     则对任意实数 </a:t>
              </a:r>
              <a:r>
                <a:rPr kumimoji="1" lang="en-US" altLang="zh-CN" sz="2800" i="1">
                  <a:latin typeface="Times New Roman" pitchFamily="18" charset="0"/>
                  <a:ea typeface="楷体_GB2312" pitchFamily="49" charset="-122"/>
                </a:rPr>
                <a:t>a</a:t>
              </a:r>
              <a:r>
                <a:rPr kumimoji="1" lang="en-US" altLang="zh-CN" sz="2800">
                  <a:latin typeface="Times New Roman" pitchFamily="18" charset="0"/>
                  <a:ea typeface="楷体_GB2312" pitchFamily="49" charset="-122"/>
                </a:rPr>
                <a:t>&gt;0</a:t>
              </a:r>
              <a:r>
                <a:rPr kumimoji="1" lang="zh-CN" altLang="en-US" sz="2800">
                  <a:latin typeface="Times New Roman" pitchFamily="18" charset="0"/>
                  <a:ea typeface="楷体_GB2312" pitchFamily="49" charset="-122"/>
                </a:rPr>
                <a:t>，有</a:t>
              </a:r>
              <a:r>
                <a:rPr kumimoji="1" lang="en-US" altLang="zh-CN" sz="2800">
                  <a:latin typeface="Times New Roman" pitchFamily="18" charset="0"/>
                  <a:ea typeface="楷体_GB2312" pitchFamily="49" charset="-122"/>
                </a:rPr>
                <a:t>(        )</a:t>
              </a:r>
            </a:p>
            <a:p>
              <a:pPr marL="457200" indent="-457200"/>
              <a:r>
                <a:rPr kumimoji="1" lang="en-US" altLang="zh-CN" sz="2800">
                  <a:latin typeface="Times New Roman" pitchFamily="18" charset="0"/>
                  <a:ea typeface="楷体_GB2312" pitchFamily="49" charset="-122"/>
                </a:rPr>
                <a:t>   </a:t>
              </a:r>
            </a:p>
            <a:p>
              <a:pPr marL="457200" indent="-457200"/>
              <a:r>
                <a:rPr kumimoji="1" lang="en-US" altLang="zh-CN" sz="2800">
                  <a:latin typeface="Times New Roman" pitchFamily="18" charset="0"/>
                  <a:ea typeface="楷体_GB2312" pitchFamily="49" charset="-122"/>
                </a:rPr>
                <a:t> ① </a:t>
              </a:r>
              <a:r>
                <a:rPr kumimoji="1" lang="en-US" altLang="zh-CN" sz="2800" i="1">
                  <a:latin typeface="Times New Roman" pitchFamily="18" charset="0"/>
                  <a:ea typeface="楷体_GB2312" pitchFamily="49" charset="-122"/>
                </a:rPr>
                <a:t>F</a:t>
              </a:r>
              <a:r>
                <a:rPr kumimoji="1" lang="en-US" altLang="zh-CN" sz="2800">
                  <a:latin typeface="Times New Roman" pitchFamily="18" charset="0"/>
                  <a:ea typeface="楷体_GB2312" pitchFamily="49" charset="-122"/>
                </a:rPr>
                <a:t>(</a:t>
              </a:r>
              <a:r>
                <a:rPr kumimoji="1" lang="en-US" altLang="zh-CN" sz="2800">
                  <a:latin typeface="Times New Roman" pitchFamily="18" charset="0"/>
                  <a:ea typeface="楷体_GB2312" pitchFamily="49" charset="-122"/>
                  <a:sym typeface="Symbol" pitchFamily="18" charset="2"/>
                </a:rPr>
                <a:t></a:t>
              </a:r>
              <a:r>
                <a:rPr kumimoji="1" lang="en-US" altLang="zh-CN" sz="2800" i="1">
                  <a:latin typeface="Times New Roman" pitchFamily="18" charset="0"/>
                  <a:ea typeface="楷体_GB2312" pitchFamily="49" charset="-122"/>
                </a:rPr>
                <a:t>a</a:t>
              </a:r>
              <a:r>
                <a:rPr kumimoji="1" lang="en-US" altLang="zh-CN" sz="2800">
                  <a:latin typeface="Times New Roman" pitchFamily="18" charset="0"/>
                  <a:ea typeface="楷体_GB2312" pitchFamily="49" charset="-122"/>
                </a:rPr>
                <a:t>) =1</a:t>
              </a:r>
              <a:r>
                <a:rPr kumimoji="1" lang="en-US" altLang="zh-CN" sz="2800">
                  <a:latin typeface="Times New Roman" pitchFamily="18" charset="0"/>
                  <a:ea typeface="楷体_GB2312" pitchFamily="49" charset="-122"/>
                  <a:sym typeface="Symbol" pitchFamily="18" charset="2"/>
                </a:rPr>
                <a:t>                </a:t>
              </a:r>
              <a:r>
                <a:rPr kumimoji="1" lang="en-US" altLang="zh-CN" sz="2800">
                  <a:latin typeface="Times New Roman" pitchFamily="18" charset="0"/>
                  <a:ea typeface="楷体_GB2312" pitchFamily="49" charset="-122"/>
                </a:rPr>
                <a:t>   ② </a:t>
              </a:r>
              <a:r>
                <a:rPr kumimoji="1" lang="en-US" altLang="zh-CN" sz="2800" i="1">
                  <a:latin typeface="Times New Roman" pitchFamily="18" charset="0"/>
                  <a:ea typeface="楷体_GB2312" pitchFamily="49" charset="-122"/>
                </a:rPr>
                <a:t>F</a:t>
              </a:r>
              <a:r>
                <a:rPr kumimoji="1" lang="en-US" altLang="zh-CN" sz="2800">
                  <a:latin typeface="Times New Roman" pitchFamily="18" charset="0"/>
                  <a:ea typeface="楷体_GB2312" pitchFamily="49" charset="-122"/>
                </a:rPr>
                <a:t>(</a:t>
              </a:r>
              <a:r>
                <a:rPr kumimoji="1" lang="en-US" altLang="zh-CN" sz="2800">
                  <a:latin typeface="Times New Roman" pitchFamily="18" charset="0"/>
                  <a:ea typeface="楷体_GB2312" pitchFamily="49" charset="-122"/>
                  <a:sym typeface="Symbol" pitchFamily="18" charset="2"/>
                </a:rPr>
                <a:t></a:t>
              </a:r>
              <a:r>
                <a:rPr kumimoji="1" lang="en-US" altLang="zh-CN" sz="2800" i="1">
                  <a:latin typeface="Times New Roman" pitchFamily="18" charset="0"/>
                  <a:ea typeface="楷体_GB2312" pitchFamily="49" charset="-122"/>
                </a:rPr>
                <a:t>a</a:t>
              </a:r>
              <a:r>
                <a:rPr kumimoji="1" lang="en-US" altLang="zh-CN" sz="2800">
                  <a:latin typeface="Times New Roman" pitchFamily="18" charset="0"/>
                  <a:ea typeface="楷体_GB2312" pitchFamily="49" charset="-122"/>
                </a:rPr>
                <a:t>)=</a:t>
              </a:r>
            </a:p>
            <a:p>
              <a:pPr marL="457200" indent="-457200" algn="ctr"/>
              <a:endParaRPr kumimoji="1" lang="en-US" altLang="zh-CN" sz="2800">
                <a:latin typeface="Times New Roman" pitchFamily="18" charset="0"/>
                <a:ea typeface="楷体_GB2312" pitchFamily="49" charset="-122"/>
              </a:endParaRPr>
            </a:p>
            <a:p>
              <a:pPr marL="457200" indent="-457200"/>
              <a:r>
                <a:rPr kumimoji="1" lang="en-US" altLang="zh-CN" sz="2800">
                  <a:latin typeface="Times New Roman" pitchFamily="18" charset="0"/>
                  <a:ea typeface="楷体_GB2312" pitchFamily="49" charset="-122"/>
                </a:rPr>
                <a:t> ③ </a:t>
              </a:r>
              <a:r>
                <a:rPr kumimoji="1" lang="en-US" altLang="zh-CN" sz="2800" i="1">
                  <a:latin typeface="Times New Roman" pitchFamily="18" charset="0"/>
                  <a:ea typeface="楷体_GB2312" pitchFamily="49" charset="-122"/>
                </a:rPr>
                <a:t>F</a:t>
              </a:r>
              <a:r>
                <a:rPr kumimoji="1" lang="en-US" altLang="zh-CN" sz="2800">
                  <a:latin typeface="Times New Roman" pitchFamily="18" charset="0"/>
                  <a:ea typeface="楷体_GB2312" pitchFamily="49" charset="-122"/>
                </a:rPr>
                <a:t>(</a:t>
              </a:r>
              <a:r>
                <a:rPr kumimoji="1" lang="en-US" altLang="zh-CN" sz="2800">
                  <a:latin typeface="Times New Roman" pitchFamily="18" charset="0"/>
                  <a:ea typeface="楷体_GB2312" pitchFamily="49" charset="-122"/>
                  <a:sym typeface="Symbol" pitchFamily="18" charset="2"/>
                </a:rPr>
                <a:t></a:t>
              </a:r>
              <a:r>
                <a:rPr kumimoji="1" lang="en-US" altLang="zh-CN" sz="2800" i="1">
                  <a:latin typeface="Times New Roman" pitchFamily="18" charset="0"/>
                  <a:ea typeface="楷体_GB2312" pitchFamily="49" charset="-122"/>
                </a:rPr>
                <a:t>a</a:t>
              </a:r>
              <a:r>
                <a:rPr kumimoji="1" lang="en-US" altLang="zh-CN" sz="2800">
                  <a:latin typeface="Times New Roman" pitchFamily="18" charset="0"/>
                  <a:ea typeface="楷体_GB2312" pitchFamily="49" charset="-122"/>
                </a:rPr>
                <a:t>) = </a:t>
              </a:r>
              <a:r>
                <a:rPr kumimoji="1" lang="en-US" altLang="zh-CN" sz="2800" i="1">
                  <a:latin typeface="Times New Roman" pitchFamily="18" charset="0"/>
                  <a:ea typeface="楷体_GB2312" pitchFamily="49" charset="-122"/>
                </a:rPr>
                <a:t>F</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a</a:t>
              </a:r>
              <a:r>
                <a:rPr kumimoji="1" lang="en-US" altLang="zh-CN" sz="2800">
                  <a:latin typeface="Times New Roman" pitchFamily="18" charset="0"/>
                  <a:ea typeface="楷体_GB2312" pitchFamily="49" charset="-122"/>
                </a:rPr>
                <a:t>)               ④ </a:t>
              </a:r>
              <a:r>
                <a:rPr kumimoji="1" lang="en-US" altLang="zh-CN" sz="2800" i="1">
                  <a:latin typeface="Times New Roman" pitchFamily="18" charset="0"/>
                  <a:ea typeface="楷体_GB2312" pitchFamily="49" charset="-122"/>
                </a:rPr>
                <a:t>F</a:t>
              </a:r>
              <a:r>
                <a:rPr kumimoji="1" lang="en-US" altLang="zh-CN" sz="2800">
                  <a:latin typeface="Times New Roman" pitchFamily="18" charset="0"/>
                  <a:ea typeface="楷体_GB2312" pitchFamily="49" charset="-122"/>
                </a:rPr>
                <a:t>(</a:t>
              </a:r>
              <a:r>
                <a:rPr kumimoji="1" lang="en-US" altLang="zh-CN" sz="2800">
                  <a:latin typeface="Times New Roman" pitchFamily="18" charset="0"/>
                  <a:ea typeface="楷体_GB2312" pitchFamily="49" charset="-122"/>
                  <a:sym typeface="Symbol" pitchFamily="18" charset="2"/>
                </a:rPr>
                <a:t></a:t>
              </a:r>
              <a:r>
                <a:rPr kumimoji="1" lang="en-US" altLang="zh-CN" sz="2800" i="1">
                  <a:latin typeface="Times New Roman" pitchFamily="18" charset="0"/>
                  <a:ea typeface="楷体_GB2312" pitchFamily="49" charset="-122"/>
                </a:rPr>
                <a:t>a</a:t>
              </a:r>
              <a:r>
                <a:rPr kumimoji="1" lang="en-US" altLang="zh-CN" sz="2800">
                  <a:latin typeface="Times New Roman" pitchFamily="18" charset="0"/>
                  <a:ea typeface="楷体_GB2312" pitchFamily="49" charset="-122"/>
                </a:rPr>
                <a:t>) = 2</a:t>
              </a:r>
              <a:r>
                <a:rPr kumimoji="1" lang="en-US" altLang="zh-CN" sz="2800" i="1">
                  <a:latin typeface="Times New Roman" pitchFamily="18" charset="0"/>
                  <a:ea typeface="楷体_GB2312" pitchFamily="49" charset="-122"/>
                </a:rPr>
                <a:t>F</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a</a:t>
              </a:r>
              <a:r>
                <a:rPr kumimoji="1" lang="en-US" altLang="zh-CN" sz="2800">
                  <a:latin typeface="Times New Roman" pitchFamily="18" charset="0"/>
                  <a:ea typeface="楷体_GB2312" pitchFamily="49" charset="-122"/>
                </a:rPr>
                <a:t>) </a:t>
              </a:r>
              <a:r>
                <a:rPr kumimoji="1" lang="en-US" altLang="zh-CN" sz="2800">
                  <a:latin typeface="Times New Roman" pitchFamily="18" charset="0"/>
                  <a:ea typeface="楷体_GB2312" pitchFamily="49" charset="-122"/>
                  <a:sym typeface="Symbol" pitchFamily="18" charset="2"/>
                </a:rPr>
                <a:t></a:t>
              </a:r>
              <a:r>
                <a:rPr kumimoji="1" lang="en-US" altLang="zh-CN" sz="2800">
                  <a:latin typeface="Times New Roman" pitchFamily="18" charset="0"/>
                  <a:ea typeface="楷体_GB2312" pitchFamily="49" charset="-122"/>
                </a:rPr>
                <a:t> 1</a:t>
              </a:r>
            </a:p>
          </p:txBody>
        </p:sp>
        <p:graphicFrame>
          <p:nvGraphicFramePr>
            <p:cNvPr id="252932" name="Object 4"/>
            <p:cNvGraphicFramePr>
              <a:graphicFrameLocks noChangeAspect="1"/>
            </p:cNvGraphicFramePr>
            <p:nvPr/>
          </p:nvGraphicFramePr>
          <p:xfrm>
            <a:off x="1164" y="970"/>
            <a:ext cx="744" cy="460"/>
          </p:xfrm>
          <a:graphic>
            <a:graphicData uri="http://schemas.openxmlformats.org/presentationml/2006/ole">
              <p:oleObj spid="_x0000_s2046978" name="Equation" r:id="rId4" imgW="647640" imgH="330120" progId="">
                <p:embed/>
              </p:oleObj>
            </a:graphicData>
          </a:graphic>
        </p:graphicFrame>
        <p:graphicFrame>
          <p:nvGraphicFramePr>
            <p:cNvPr id="252933" name="Object 5"/>
            <p:cNvGraphicFramePr>
              <a:graphicFrameLocks noChangeAspect="1"/>
            </p:cNvGraphicFramePr>
            <p:nvPr/>
          </p:nvGraphicFramePr>
          <p:xfrm>
            <a:off x="2597" y="885"/>
            <a:ext cx="1480" cy="614"/>
          </p:xfrm>
          <a:graphic>
            <a:graphicData uri="http://schemas.openxmlformats.org/presentationml/2006/ole">
              <p:oleObj spid="_x0000_s2046979" name="Equation" r:id="rId5" imgW="914400" imgH="393480" progId="">
                <p:embed/>
              </p:oleObj>
            </a:graphicData>
          </a:graphic>
        </p:graphicFrame>
      </p:grpSp>
      <p:sp>
        <p:nvSpPr>
          <p:cNvPr id="252934" name="Text Box 6"/>
          <p:cNvSpPr txBox="1">
            <a:spLocks noChangeArrowheads="1"/>
          </p:cNvSpPr>
          <p:nvPr/>
        </p:nvSpPr>
        <p:spPr bwMode="auto">
          <a:xfrm>
            <a:off x="406400" y="914400"/>
            <a:ext cx="1809750" cy="579438"/>
          </a:xfrm>
          <a:prstGeom prst="rect">
            <a:avLst/>
          </a:prstGeom>
          <a:noFill/>
          <a:ln w="12700">
            <a:noFill/>
            <a:miter lim="800000"/>
            <a:headEnd type="none" w="sm" len="sm"/>
            <a:tailEnd type="none" w="sm" len="sm"/>
          </a:ln>
          <a:effectLst/>
        </p:spPr>
        <p:txBody>
          <a:bodyPr wrap="none" anchor="ctr">
            <a:spAutoFit/>
          </a:bodyPr>
          <a:lstStyle/>
          <a:p>
            <a:pPr algn="ctr">
              <a:spcBef>
                <a:spcPct val="50000"/>
              </a:spcBef>
            </a:pPr>
            <a:r>
              <a:rPr lang="zh-CN" altLang="en-US" sz="3200">
                <a:solidFill>
                  <a:srgbClr val="66FF33"/>
                </a:solidFill>
                <a:effectLst>
                  <a:outerShdw blurRad="38100" dist="38100" dir="2700000" algn="tl">
                    <a:srgbClr val="000000"/>
                  </a:outerShdw>
                </a:effectLst>
                <a:ea typeface="楷体_GB2312" pitchFamily="49" charset="-122"/>
              </a:rPr>
              <a:t>课堂练习</a:t>
            </a:r>
          </a:p>
        </p:txBody>
      </p:sp>
      <p:sp>
        <p:nvSpPr>
          <p:cNvPr id="252935" name="Rectangle 7"/>
          <p:cNvSpPr>
            <a:spLocks noChangeArrowheads="1"/>
          </p:cNvSpPr>
          <p:nvPr/>
        </p:nvSpPr>
        <p:spPr bwMode="auto">
          <a:xfrm>
            <a:off x="4716463" y="2060575"/>
            <a:ext cx="590550" cy="579438"/>
          </a:xfrm>
          <a:prstGeom prst="rect">
            <a:avLst/>
          </a:prstGeom>
          <a:noFill/>
          <a:ln w="9525">
            <a:noFill/>
            <a:miter lim="800000"/>
            <a:headEnd/>
            <a:tailEnd/>
          </a:ln>
          <a:effectLst/>
        </p:spPr>
        <p:txBody>
          <a:bodyPr wrap="none">
            <a:spAutoFit/>
          </a:bodyPr>
          <a:lstStyle/>
          <a:p>
            <a:r>
              <a:rPr kumimoji="1" lang="en-US" altLang="zh-CN" sz="3200">
                <a:solidFill>
                  <a:srgbClr val="00FF00"/>
                </a:solidFill>
                <a:latin typeface="Times New Roman" pitchFamily="18" charset="0"/>
              </a:rPr>
              <a:t>②</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2934"/>
                                        </p:tgtEl>
                                        <p:attrNameLst>
                                          <p:attrName>style.visibility</p:attrName>
                                        </p:attrNameLst>
                                      </p:cBhvr>
                                      <p:to>
                                        <p:strVal val="visible"/>
                                      </p:to>
                                    </p:set>
                                    <p:animEffect transition="in" filter="dissolve">
                                      <p:cBhvr>
                                        <p:cTn id="7" dur="500"/>
                                        <p:tgtEl>
                                          <p:spTgt spid="2529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52935"/>
                                        </p:tgtEl>
                                        <p:attrNameLst>
                                          <p:attrName>style.visibility</p:attrName>
                                        </p:attrNameLst>
                                      </p:cBhvr>
                                      <p:to>
                                        <p:strVal val="visible"/>
                                      </p:to>
                                    </p:set>
                                    <p:anim calcmode="lin" valueType="num">
                                      <p:cBhvr additive="base">
                                        <p:cTn id="17" dur="500" fill="hold"/>
                                        <p:tgtEl>
                                          <p:spTgt spid="252935"/>
                                        </p:tgtEl>
                                        <p:attrNameLst>
                                          <p:attrName>ppt_x</p:attrName>
                                        </p:attrNameLst>
                                      </p:cBhvr>
                                      <p:tavLst>
                                        <p:tav tm="0">
                                          <p:val>
                                            <p:strVal val="1+#ppt_w/2"/>
                                          </p:val>
                                        </p:tav>
                                        <p:tav tm="100000">
                                          <p:val>
                                            <p:strVal val="#ppt_x"/>
                                          </p:val>
                                        </p:tav>
                                      </p:tavLst>
                                    </p:anim>
                                    <p:anim calcmode="lin" valueType="num">
                                      <p:cBhvr additive="base">
                                        <p:cTn id="18" dur="500" fill="hold"/>
                                        <p:tgtEl>
                                          <p:spTgt spid="2529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4" grpId="0" autoUpdateAnimBg="0"/>
      <p:bldP spid="252935" grpId="0"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Text Box 2"/>
          <p:cNvSpPr txBox="1">
            <a:spLocks noChangeArrowheads="1"/>
          </p:cNvSpPr>
          <p:nvPr/>
        </p:nvSpPr>
        <p:spPr bwMode="auto">
          <a:xfrm>
            <a:off x="900113" y="1700213"/>
            <a:ext cx="7170737" cy="3074987"/>
          </a:xfrm>
          <a:prstGeom prst="rect">
            <a:avLst/>
          </a:prstGeom>
          <a:noFill/>
          <a:ln w="12700">
            <a:noFill/>
            <a:miter lim="800000"/>
            <a:headEnd type="none" w="sm" len="sm"/>
            <a:tailEnd type="none" w="sm" len="sm"/>
          </a:ln>
          <a:effectLst/>
        </p:spPr>
        <p:txBody>
          <a:bodyPr wrap="none">
            <a:spAutoFit/>
          </a:bodyPr>
          <a:lstStyle/>
          <a:p>
            <a:pPr>
              <a:spcAft>
                <a:spcPct val="30000"/>
              </a:spcAft>
            </a:pPr>
            <a:r>
              <a:rPr kumimoji="1" lang="en-US" altLang="zh-CN" sz="3200">
                <a:latin typeface="Times New Roman" pitchFamily="18" charset="0"/>
                <a:ea typeface="楷体_GB2312" pitchFamily="49" charset="-122"/>
              </a:rPr>
              <a:t> </a:t>
            </a:r>
            <a:r>
              <a:rPr kumimoji="1" lang="zh-CN" altLang="en-US" sz="2800">
                <a:latin typeface="Times New Roman" pitchFamily="18" charset="0"/>
                <a:ea typeface="楷体_GB2312" pitchFamily="49" charset="-122"/>
              </a:rPr>
              <a:t>设 </a:t>
            </a:r>
            <a:r>
              <a:rPr kumimoji="1" lang="en-US" altLang="zh-CN" sz="2800" i="1">
                <a:latin typeface="Times New Roman" pitchFamily="18" charset="0"/>
                <a:ea typeface="楷体_GB2312" pitchFamily="49" charset="-122"/>
              </a:rPr>
              <a:t>X </a:t>
            </a:r>
            <a:r>
              <a:rPr kumimoji="1" lang="en-US" altLang="zh-CN" sz="2800">
                <a:latin typeface="Times New Roman" pitchFamily="18" charset="0"/>
                <a:ea typeface="楷体_GB2312" pitchFamily="49" charset="-122"/>
              </a:rPr>
              <a:t>~ </a:t>
            </a:r>
            <a:r>
              <a:rPr kumimoji="1" lang="en-US" altLang="zh-CN" sz="2800" i="1">
                <a:latin typeface="Times New Roman" pitchFamily="18" charset="0"/>
                <a:ea typeface="楷体_GB2312" pitchFamily="49" charset="-122"/>
              </a:rPr>
              <a:t>N</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sym typeface="Symbol" pitchFamily="18" charset="2"/>
              </a:rPr>
              <a:t></a:t>
            </a:r>
            <a:r>
              <a:rPr kumimoji="1" lang="en-US" altLang="zh-CN" sz="2800">
                <a:latin typeface="Times New Roman" pitchFamily="18" charset="0"/>
                <a:ea typeface="楷体_GB2312" pitchFamily="49" charset="-122"/>
              </a:rPr>
              <a:t>, 4</a:t>
            </a:r>
            <a:r>
              <a:rPr kumimoji="1" lang="en-US" altLang="zh-CN" sz="2800" baseline="30000">
                <a:latin typeface="Times New Roman" pitchFamily="18" charset="0"/>
                <a:ea typeface="楷体_GB2312" pitchFamily="49" charset="-122"/>
              </a:rPr>
              <a:t>2</a:t>
            </a:r>
            <a:r>
              <a:rPr kumimoji="1" lang="en-US" altLang="zh-CN" sz="2800">
                <a:latin typeface="Times New Roman" pitchFamily="18" charset="0"/>
                <a:ea typeface="楷体_GB2312" pitchFamily="49" charset="-122"/>
              </a:rPr>
              <a:t>),  </a:t>
            </a:r>
            <a:r>
              <a:rPr kumimoji="1" lang="en-US" altLang="zh-CN" sz="2800" i="1">
                <a:latin typeface="Times New Roman" pitchFamily="18" charset="0"/>
                <a:ea typeface="楷体_GB2312" pitchFamily="49" charset="-122"/>
              </a:rPr>
              <a:t>Y </a:t>
            </a:r>
            <a:r>
              <a:rPr kumimoji="1" lang="en-US" altLang="zh-CN" sz="2800">
                <a:latin typeface="Times New Roman" pitchFamily="18" charset="0"/>
                <a:ea typeface="楷体_GB2312" pitchFamily="49" charset="-122"/>
              </a:rPr>
              <a:t>~ </a:t>
            </a:r>
            <a:r>
              <a:rPr kumimoji="1" lang="en-US" altLang="zh-CN" sz="2800" i="1">
                <a:latin typeface="Times New Roman" pitchFamily="18" charset="0"/>
                <a:ea typeface="楷体_GB2312" pitchFamily="49" charset="-122"/>
              </a:rPr>
              <a:t>N</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sym typeface="Symbol" pitchFamily="18" charset="2"/>
              </a:rPr>
              <a:t></a:t>
            </a:r>
            <a:r>
              <a:rPr kumimoji="1" lang="en-US" altLang="zh-CN" sz="2800">
                <a:latin typeface="Times New Roman" pitchFamily="18" charset="0"/>
                <a:ea typeface="楷体_GB2312" pitchFamily="49" charset="-122"/>
              </a:rPr>
              <a:t>,  5</a:t>
            </a:r>
            <a:r>
              <a:rPr kumimoji="1" lang="en-US" altLang="zh-CN" sz="2800" baseline="30000">
                <a:latin typeface="Times New Roman" pitchFamily="18" charset="0"/>
                <a:ea typeface="楷体_GB2312" pitchFamily="49" charset="-122"/>
              </a:rPr>
              <a:t>2</a:t>
            </a:r>
            <a:r>
              <a:rPr kumimoji="1" lang="en-US" altLang="zh-CN" sz="2800">
                <a:latin typeface="Times New Roman" pitchFamily="18" charset="0"/>
                <a:ea typeface="楷体_GB2312" pitchFamily="49" charset="-122"/>
              </a:rPr>
              <a:t>),   </a:t>
            </a:r>
            <a:r>
              <a:rPr kumimoji="1" lang="zh-CN" altLang="en-US" sz="2800">
                <a:latin typeface="Times New Roman" pitchFamily="18" charset="0"/>
                <a:ea typeface="楷体_GB2312" pitchFamily="49" charset="-122"/>
              </a:rPr>
              <a:t>记 </a:t>
            </a:r>
          </a:p>
          <a:p>
            <a:r>
              <a:rPr kumimoji="1" lang="zh-CN" altLang="en-US" sz="2800">
                <a:latin typeface="Times New Roman" pitchFamily="18" charset="0"/>
                <a:ea typeface="楷体_GB2312" pitchFamily="49" charset="-122"/>
              </a:rPr>
              <a:t>  </a:t>
            </a:r>
            <a:r>
              <a:rPr kumimoji="1" lang="en-US" altLang="zh-CN" sz="2800" i="1">
                <a:latin typeface="Times New Roman" pitchFamily="18" charset="0"/>
                <a:ea typeface="楷体_GB2312" pitchFamily="49" charset="-122"/>
              </a:rPr>
              <a:t>p</a:t>
            </a:r>
            <a:r>
              <a:rPr kumimoji="1" lang="en-US" altLang="zh-CN" sz="2800" baseline="-25000">
                <a:latin typeface="Times New Roman" pitchFamily="18" charset="0"/>
                <a:ea typeface="楷体_GB2312" pitchFamily="49" charset="-122"/>
              </a:rPr>
              <a:t>1 </a:t>
            </a:r>
            <a:r>
              <a:rPr kumimoji="1" lang="en-US" altLang="zh-CN" sz="2800">
                <a:latin typeface="Times New Roman" pitchFamily="18" charset="0"/>
                <a:ea typeface="楷体_GB2312" pitchFamily="49" charset="-122"/>
              </a:rPr>
              <a:t>= </a:t>
            </a:r>
            <a:r>
              <a:rPr kumimoji="1" lang="en-US" altLang="zh-CN" sz="2800" i="1">
                <a:latin typeface="Times New Roman" pitchFamily="18" charset="0"/>
                <a:ea typeface="楷体_GB2312" pitchFamily="49" charset="-122"/>
              </a:rPr>
              <a:t>P</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X</a:t>
            </a:r>
            <a:r>
              <a:rPr kumimoji="1" lang="en-US" altLang="zh-CN" sz="2800">
                <a:latin typeface="Times New Roman" pitchFamily="18" charset="0"/>
                <a:ea typeface="楷体_GB2312" pitchFamily="49" charset="-122"/>
              </a:rPr>
              <a:t>≤ </a:t>
            </a:r>
            <a:r>
              <a:rPr kumimoji="1" lang="en-US" altLang="zh-CN" sz="2800" i="1">
                <a:latin typeface="Times New Roman" pitchFamily="18" charset="0"/>
                <a:ea typeface="楷体_GB2312" pitchFamily="49" charset="-122"/>
                <a:sym typeface="Symbol" pitchFamily="18" charset="2"/>
              </a:rPr>
              <a:t></a:t>
            </a:r>
            <a:r>
              <a:rPr kumimoji="1" lang="en-US" altLang="zh-CN" sz="2800">
                <a:latin typeface="Times New Roman" pitchFamily="18" charset="0"/>
                <a:ea typeface="楷体_GB2312" pitchFamily="49" charset="-122"/>
              </a:rPr>
              <a:t> </a:t>
            </a:r>
            <a:r>
              <a:rPr kumimoji="1" lang="en-US" altLang="zh-CN" sz="2800">
                <a:latin typeface="Times New Roman" pitchFamily="18" charset="0"/>
                <a:ea typeface="楷体_GB2312" pitchFamily="49" charset="-122"/>
                <a:sym typeface="Symbol" pitchFamily="18" charset="2"/>
              </a:rPr>
              <a:t></a:t>
            </a:r>
            <a:r>
              <a:rPr kumimoji="1" lang="en-US" altLang="zh-CN" sz="2800">
                <a:latin typeface="Times New Roman" pitchFamily="18" charset="0"/>
                <a:ea typeface="楷体_GB2312" pitchFamily="49" charset="-122"/>
              </a:rPr>
              <a:t>4}</a:t>
            </a:r>
            <a:r>
              <a:rPr kumimoji="1" lang="zh-CN" altLang="en-US"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p</a:t>
            </a:r>
            <a:r>
              <a:rPr kumimoji="1" lang="en-US" altLang="zh-CN" sz="2800" baseline="-25000">
                <a:latin typeface="Times New Roman" pitchFamily="18" charset="0"/>
                <a:ea typeface="楷体_GB2312" pitchFamily="49" charset="-122"/>
              </a:rPr>
              <a:t>2 </a:t>
            </a:r>
            <a:r>
              <a:rPr kumimoji="1" lang="en-US" altLang="zh-CN" sz="2800">
                <a:latin typeface="Times New Roman" pitchFamily="18" charset="0"/>
                <a:ea typeface="楷体_GB2312" pitchFamily="49" charset="-122"/>
              </a:rPr>
              <a:t>= </a:t>
            </a:r>
            <a:r>
              <a:rPr kumimoji="1" lang="en-US" altLang="zh-CN" sz="2800" i="1">
                <a:latin typeface="Times New Roman" pitchFamily="18" charset="0"/>
                <a:ea typeface="楷体_GB2312" pitchFamily="49" charset="-122"/>
              </a:rPr>
              <a:t>P</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Y</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sym typeface="Symbol" pitchFamily="18" charset="2"/>
              </a:rPr>
              <a:t></a:t>
            </a:r>
            <a:r>
              <a:rPr kumimoji="1" lang="en-US" altLang="zh-CN" sz="2800">
                <a:latin typeface="Times New Roman" pitchFamily="18" charset="0"/>
                <a:ea typeface="楷体_GB2312" pitchFamily="49" charset="-122"/>
              </a:rPr>
              <a:t> +5},  </a:t>
            </a:r>
            <a:r>
              <a:rPr kumimoji="1" lang="zh-CN" altLang="en-US" sz="2800">
                <a:latin typeface="Times New Roman" pitchFamily="18" charset="0"/>
                <a:ea typeface="楷体_GB2312" pitchFamily="49" charset="-122"/>
              </a:rPr>
              <a:t>则</a:t>
            </a:r>
            <a:r>
              <a:rPr kumimoji="1" lang="en-US" altLang="zh-CN" sz="2800">
                <a:latin typeface="Times New Roman" pitchFamily="18" charset="0"/>
                <a:ea typeface="楷体_GB2312" pitchFamily="49" charset="-122"/>
              </a:rPr>
              <a:t>(       )</a:t>
            </a:r>
          </a:p>
          <a:p>
            <a:pPr>
              <a:spcBef>
                <a:spcPct val="50000"/>
              </a:spcBef>
            </a:pPr>
            <a:r>
              <a:rPr kumimoji="1" lang="en-US" altLang="zh-CN" sz="2800">
                <a:latin typeface="Times New Roman" pitchFamily="18" charset="0"/>
                <a:ea typeface="楷体_GB2312" pitchFamily="49" charset="-122"/>
              </a:rPr>
              <a:t>     ①  </a:t>
            </a:r>
            <a:r>
              <a:rPr kumimoji="1" lang="zh-CN" altLang="en-US" sz="2800">
                <a:latin typeface="Times New Roman" pitchFamily="18" charset="0"/>
                <a:ea typeface="楷体_GB2312" pitchFamily="49" charset="-122"/>
              </a:rPr>
              <a:t>对任意</a:t>
            </a:r>
            <a:r>
              <a:rPr kumimoji="1" lang="zh-CN" altLang="zh-CN" sz="2800">
                <a:latin typeface="Times New Roman" pitchFamily="18" charset="0"/>
                <a:ea typeface="楷体_GB2312" pitchFamily="49" charset="-122"/>
              </a:rPr>
              <a:t>的</a:t>
            </a:r>
            <a:r>
              <a:rPr kumimoji="1" lang="zh-CN" altLang="en-US" sz="2800">
                <a:latin typeface="Times New Roman" pitchFamily="18" charset="0"/>
                <a:ea typeface="楷体_GB2312" pitchFamily="49" charset="-122"/>
              </a:rPr>
              <a:t> </a:t>
            </a:r>
            <a:r>
              <a:rPr kumimoji="1" lang="zh-CN" altLang="en-US" sz="2800" i="1">
                <a:latin typeface="Times New Roman" pitchFamily="18" charset="0"/>
                <a:ea typeface="楷体_GB2312" pitchFamily="49" charset="-122"/>
                <a:sym typeface="Symbol" pitchFamily="18" charset="2"/>
              </a:rPr>
              <a:t></a:t>
            </a:r>
            <a:r>
              <a:rPr kumimoji="1" lang="zh-CN" altLang="en-US" sz="2800">
                <a:latin typeface="Times New Roman" pitchFamily="18" charset="0"/>
                <a:ea typeface="楷体_GB2312" pitchFamily="49" charset="-122"/>
              </a:rPr>
              <a:t> ，都有 </a:t>
            </a:r>
            <a:r>
              <a:rPr kumimoji="1" lang="en-US" altLang="zh-CN" sz="2800" i="1">
                <a:latin typeface="Times New Roman" pitchFamily="18" charset="0"/>
                <a:ea typeface="楷体_GB2312" pitchFamily="49" charset="-122"/>
              </a:rPr>
              <a:t>p</a:t>
            </a:r>
            <a:r>
              <a:rPr kumimoji="1" lang="en-US" altLang="zh-CN" sz="2800" baseline="-25000">
                <a:latin typeface="Times New Roman" pitchFamily="18" charset="0"/>
                <a:ea typeface="楷体_GB2312" pitchFamily="49" charset="-122"/>
              </a:rPr>
              <a:t>1 </a:t>
            </a:r>
            <a:r>
              <a:rPr kumimoji="1" lang="en-US" altLang="zh-CN" sz="2800">
                <a:latin typeface="Times New Roman" pitchFamily="18" charset="0"/>
                <a:ea typeface="楷体_GB2312" pitchFamily="49" charset="-122"/>
              </a:rPr>
              <a:t>= </a:t>
            </a:r>
            <a:r>
              <a:rPr kumimoji="1" lang="en-US" altLang="zh-CN" sz="2800" i="1">
                <a:latin typeface="Times New Roman" pitchFamily="18" charset="0"/>
                <a:ea typeface="楷体_GB2312" pitchFamily="49" charset="-122"/>
              </a:rPr>
              <a:t>p</a:t>
            </a:r>
            <a:r>
              <a:rPr kumimoji="1" lang="en-US" altLang="zh-CN" sz="2800" baseline="-25000">
                <a:latin typeface="Times New Roman" pitchFamily="18" charset="0"/>
                <a:ea typeface="楷体_GB2312" pitchFamily="49" charset="-122"/>
              </a:rPr>
              <a:t>2</a:t>
            </a:r>
            <a:r>
              <a:rPr kumimoji="1" lang="en-US" altLang="zh-CN" sz="2800">
                <a:latin typeface="Times New Roman" pitchFamily="18" charset="0"/>
                <a:ea typeface="楷体_GB2312" pitchFamily="49" charset="-122"/>
              </a:rPr>
              <a:t> </a:t>
            </a:r>
          </a:p>
          <a:p>
            <a:r>
              <a:rPr kumimoji="1" lang="en-US" altLang="zh-CN" sz="2800">
                <a:latin typeface="Times New Roman" pitchFamily="18" charset="0"/>
                <a:ea typeface="楷体_GB2312" pitchFamily="49" charset="-122"/>
              </a:rPr>
              <a:t>     ②  </a:t>
            </a:r>
            <a:r>
              <a:rPr kumimoji="1" lang="zh-CN" altLang="en-US" sz="2800">
                <a:latin typeface="Times New Roman" pitchFamily="18" charset="0"/>
                <a:ea typeface="楷体_GB2312" pitchFamily="49" charset="-122"/>
              </a:rPr>
              <a:t>对任意</a:t>
            </a:r>
            <a:r>
              <a:rPr kumimoji="1" lang="zh-CN" altLang="zh-CN" sz="2800">
                <a:latin typeface="Times New Roman" pitchFamily="18" charset="0"/>
                <a:ea typeface="楷体_GB2312" pitchFamily="49" charset="-122"/>
              </a:rPr>
              <a:t>的</a:t>
            </a:r>
            <a:r>
              <a:rPr kumimoji="1" lang="zh-CN" altLang="en-US" sz="2800">
                <a:latin typeface="Times New Roman" pitchFamily="18" charset="0"/>
                <a:ea typeface="楷体_GB2312" pitchFamily="49" charset="-122"/>
              </a:rPr>
              <a:t> </a:t>
            </a:r>
            <a:r>
              <a:rPr kumimoji="1" lang="zh-CN" altLang="en-US" sz="2800" i="1">
                <a:latin typeface="Times New Roman" pitchFamily="18" charset="0"/>
                <a:ea typeface="楷体_GB2312" pitchFamily="49" charset="-122"/>
                <a:sym typeface="Symbol" pitchFamily="18" charset="2"/>
              </a:rPr>
              <a:t></a:t>
            </a:r>
            <a:r>
              <a:rPr kumimoji="1" lang="zh-CN" altLang="en-US" sz="2800">
                <a:latin typeface="Times New Roman" pitchFamily="18" charset="0"/>
                <a:ea typeface="楷体_GB2312" pitchFamily="49" charset="-122"/>
              </a:rPr>
              <a:t> ，都有 </a:t>
            </a:r>
            <a:r>
              <a:rPr kumimoji="1" lang="en-US" altLang="zh-CN" sz="2800" i="1">
                <a:latin typeface="Times New Roman" pitchFamily="18" charset="0"/>
                <a:ea typeface="楷体_GB2312" pitchFamily="49" charset="-122"/>
              </a:rPr>
              <a:t>p</a:t>
            </a:r>
            <a:r>
              <a:rPr kumimoji="1" lang="en-US" altLang="zh-CN" sz="2800" baseline="-25000">
                <a:latin typeface="Times New Roman" pitchFamily="18" charset="0"/>
                <a:ea typeface="楷体_GB2312" pitchFamily="49" charset="-122"/>
              </a:rPr>
              <a:t>1 </a:t>
            </a:r>
            <a:r>
              <a:rPr kumimoji="1" lang="en-US" altLang="zh-CN" sz="2800">
                <a:latin typeface="Times New Roman" pitchFamily="18" charset="0"/>
                <a:ea typeface="楷体_GB2312" pitchFamily="49" charset="-122"/>
              </a:rPr>
              <a:t>&lt; </a:t>
            </a:r>
            <a:r>
              <a:rPr kumimoji="1" lang="en-US" altLang="zh-CN" sz="2800" i="1">
                <a:latin typeface="Times New Roman" pitchFamily="18" charset="0"/>
                <a:ea typeface="楷体_GB2312" pitchFamily="49" charset="-122"/>
              </a:rPr>
              <a:t>p</a:t>
            </a:r>
            <a:r>
              <a:rPr kumimoji="1" lang="en-US" altLang="zh-CN" sz="2800" baseline="-25000">
                <a:latin typeface="Times New Roman" pitchFamily="18" charset="0"/>
                <a:ea typeface="楷体_GB2312" pitchFamily="49" charset="-122"/>
              </a:rPr>
              <a:t>2</a:t>
            </a:r>
            <a:r>
              <a:rPr kumimoji="1" lang="en-US" altLang="zh-CN" sz="2800">
                <a:latin typeface="Times New Roman" pitchFamily="18" charset="0"/>
                <a:ea typeface="楷体_GB2312" pitchFamily="49" charset="-122"/>
              </a:rPr>
              <a:t> </a:t>
            </a:r>
          </a:p>
          <a:p>
            <a:r>
              <a:rPr kumimoji="1" lang="en-US" altLang="zh-CN" sz="2800">
                <a:latin typeface="Times New Roman" pitchFamily="18" charset="0"/>
                <a:ea typeface="楷体_GB2312" pitchFamily="49" charset="-122"/>
              </a:rPr>
              <a:t>     ③  </a:t>
            </a:r>
            <a:r>
              <a:rPr kumimoji="1" lang="zh-CN" altLang="zh-CN" sz="2800">
                <a:latin typeface="Times New Roman" pitchFamily="18" charset="0"/>
                <a:ea typeface="楷体_GB2312" pitchFamily="49" charset="-122"/>
              </a:rPr>
              <a:t>只个别的</a:t>
            </a:r>
            <a:r>
              <a:rPr kumimoji="1" lang="zh-CN" altLang="en-US" sz="2800">
                <a:latin typeface="Times New Roman" pitchFamily="18" charset="0"/>
                <a:ea typeface="楷体_GB2312" pitchFamily="49" charset="-122"/>
              </a:rPr>
              <a:t> </a:t>
            </a:r>
            <a:r>
              <a:rPr kumimoji="1" lang="zh-CN" altLang="en-US" sz="2800" i="1">
                <a:latin typeface="Times New Roman" pitchFamily="18" charset="0"/>
                <a:ea typeface="楷体_GB2312" pitchFamily="49" charset="-122"/>
                <a:sym typeface="Symbol" pitchFamily="18" charset="2"/>
              </a:rPr>
              <a:t></a:t>
            </a:r>
            <a:r>
              <a:rPr kumimoji="1" lang="zh-CN" altLang="en-US" sz="2800">
                <a:latin typeface="Times New Roman" pitchFamily="18" charset="0"/>
                <a:ea typeface="楷体_GB2312" pitchFamily="49" charset="-122"/>
              </a:rPr>
              <a:t> ，</a:t>
            </a:r>
            <a:r>
              <a:rPr kumimoji="1" lang="zh-CN" altLang="zh-CN" sz="2800">
                <a:latin typeface="Times New Roman" pitchFamily="18" charset="0"/>
                <a:ea typeface="楷体_GB2312" pitchFamily="49" charset="-122"/>
              </a:rPr>
              <a:t>才有</a:t>
            </a:r>
            <a:r>
              <a:rPr kumimoji="1" lang="zh-CN" altLang="en-US" sz="2800">
                <a:latin typeface="Times New Roman" pitchFamily="18" charset="0"/>
                <a:ea typeface="楷体_GB2312" pitchFamily="49" charset="-122"/>
              </a:rPr>
              <a:t> </a:t>
            </a:r>
            <a:r>
              <a:rPr kumimoji="1" lang="en-US" altLang="zh-CN" sz="2800" i="1">
                <a:latin typeface="Times New Roman" pitchFamily="18" charset="0"/>
                <a:ea typeface="楷体_GB2312" pitchFamily="49" charset="-122"/>
              </a:rPr>
              <a:t>p</a:t>
            </a:r>
            <a:r>
              <a:rPr kumimoji="1" lang="en-US" altLang="zh-CN" sz="2800" baseline="-25000">
                <a:latin typeface="Times New Roman" pitchFamily="18" charset="0"/>
                <a:ea typeface="楷体_GB2312" pitchFamily="49" charset="-122"/>
              </a:rPr>
              <a:t>1 </a:t>
            </a:r>
            <a:r>
              <a:rPr kumimoji="1" lang="en-US" altLang="zh-CN" sz="2800">
                <a:latin typeface="Times New Roman" pitchFamily="18" charset="0"/>
                <a:ea typeface="楷体_GB2312" pitchFamily="49" charset="-122"/>
              </a:rPr>
              <a:t>= </a:t>
            </a:r>
            <a:r>
              <a:rPr kumimoji="1" lang="en-US" altLang="zh-CN" sz="2800" i="1">
                <a:latin typeface="Times New Roman" pitchFamily="18" charset="0"/>
                <a:ea typeface="楷体_GB2312" pitchFamily="49" charset="-122"/>
              </a:rPr>
              <a:t>p</a:t>
            </a:r>
            <a:r>
              <a:rPr kumimoji="1" lang="en-US" altLang="zh-CN" sz="2800" baseline="-25000">
                <a:latin typeface="Times New Roman" pitchFamily="18" charset="0"/>
                <a:ea typeface="楷体_GB2312" pitchFamily="49" charset="-122"/>
              </a:rPr>
              <a:t>2</a:t>
            </a:r>
            <a:r>
              <a:rPr kumimoji="1" lang="en-US" altLang="zh-CN" sz="2800">
                <a:latin typeface="Times New Roman" pitchFamily="18" charset="0"/>
                <a:ea typeface="楷体_GB2312" pitchFamily="49" charset="-122"/>
              </a:rPr>
              <a:t> </a:t>
            </a:r>
          </a:p>
          <a:p>
            <a:r>
              <a:rPr kumimoji="1" lang="en-US" altLang="zh-CN" sz="2800">
                <a:latin typeface="Times New Roman" pitchFamily="18" charset="0"/>
                <a:ea typeface="楷体_GB2312" pitchFamily="49" charset="-122"/>
              </a:rPr>
              <a:t>     ④  </a:t>
            </a:r>
            <a:r>
              <a:rPr kumimoji="1" lang="zh-CN" altLang="en-US" sz="2800">
                <a:latin typeface="Times New Roman" pitchFamily="18" charset="0"/>
                <a:ea typeface="楷体_GB2312" pitchFamily="49" charset="-122"/>
              </a:rPr>
              <a:t>对任意</a:t>
            </a:r>
            <a:r>
              <a:rPr kumimoji="1" lang="zh-CN" altLang="zh-CN" sz="2800">
                <a:latin typeface="Times New Roman" pitchFamily="18" charset="0"/>
                <a:ea typeface="楷体_GB2312" pitchFamily="49" charset="-122"/>
              </a:rPr>
              <a:t>的</a:t>
            </a:r>
            <a:r>
              <a:rPr kumimoji="1" lang="zh-CN" altLang="en-US" sz="2800">
                <a:latin typeface="Times New Roman" pitchFamily="18" charset="0"/>
                <a:ea typeface="楷体_GB2312" pitchFamily="49" charset="-122"/>
              </a:rPr>
              <a:t> </a:t>
            </a:r>
            <a:r>
              <a:rPr kumimoji="1" lang="zh-CN" altLang="en-US" sz="2800" i="1">
                <a:latin typeface="Times New Roman" pitchFamily="18" charset="0"/>
                <a:ea typeface="楷体_GB2312" pitchFamily="49" charset="-122"/>
                <a:sym typeface="Symbol" pitchFamily="18" charset="2"/>
              </a:rPr>
              <a:t></a:t>
            </a:r>
            <a:r>
              <a:rPr kumimoji="1" lang="zh-CN" altLang="en-US" sz="2800">
                <a:latin typeface="Times New Roman" pitchFamily="18" charset="0"/>
                <a:ea typeface="楷体_GB2312" pitchFamily="49" charset="-122"/>
              </a:rPr>
              <a:t> ，都有 </a:t>
            </a:r>
            <a:r>
              <a:rPr kumimoji="1" lang="en-US" altLang="zh-CN" sz="2800" i="1">
                <a:latin typeface="Times New Roman" pitchFamily="18" charset="0"/>
                <a:ea typeface="楷体_GB2312" pitchFamily="49" charset="-122"/>
              </a:rPr>
              <a:t>p</a:t>
            </a:r>
            <a:r>
              <a:rPr kumimoji="1" lang="en-US" altLang="zh-CN" sz="2800" baseline="-25000">
                <a:latin typeface="Times New Roman" pitchFamily="18" charset="0"/>
                <a:ea typeface="楷体_GB2312" pitchFamily="49" charset="-122"/>
              </a:rPr>
              <a:t>1 </a:t>
            </a:r>
            <a:r>
              <a:rPr kumimoji="1" lang="en-US" altLang="zh-CN" sz="2800">
                <a:latin typeface="Times New Roman" pitchFamily="18" charset="0"/>
                <a:ea typeface="楷体_GB2312" pitchFamily="49" charset="-122"/>
              </a:rPr>
              <a:t>&gt; </a:t>
            </a:r>
            <a:r>
              <a:rPr kumimoji="1" lang="en-US" altLang="zh-CN" sz="2800" i="1">
                <a:latin typeface="Times New Roman" pitchFamily="18" charset="0"/>
                <a:ea typeface="楷体_GB2312" pitchFamily="49" charset="-122"/>
              </a:rPr>
              <a:t>p</a:t>
            </a:r>
            <a:r>
              <a:rPr kumimoji="1" lang="en-US" altLang="zh-CN" sz="2800" baseline="-25000">
                <a:latin typeface="Times New Roman" pitchFamily="18" charset="0"/>
                <a:ea typeface="楷体_GB2312" pitchFamily="49" charset="-122"/>
              </a:rPr>
              <a:t>2</a:t>
            </a:r>
          </a:p>
        </p:txBody>
      </p:sp>
      <p:sp>
        <p:nvSpPr>
          <p:cNvPr id="347139" name="Text Box 3"/>
          <p:cNvSpPr txBox="1">
            <a:spLocks noChangeArrowheads="1"/>
          </p:cNvSpPr>
          <p:nvPr/>
        </p:nvSpPr>
        <p:spPr bwMode="auto">
          <a:xfrm>
            <a:off x="6910408" y="2420934"/>
            <a:ext cx="590550" cy="579438"/>
          </a:xfrm>
          <a:prstGeom prst="rect">
            <a:avLst/>
          </a:prstGeom>
          <a:noFill/>
          <a:ln w="12700">
            <a:noFill/>
            <a:miter lim="800000"/>
            <a:headEnd type="none" w="sm" len="sm"/>
            <a:tailEnd type="none" w="sm" len="sm"/>
          </a:ln>
          <a:effectLst/>
        </p:spPr>
        <p:txBody>
          <a:bodyPr anchor="ctr">
            <a:spAutoFit/>
          </a:bodyPr>
          <a:lstStyle/>
          <a:p>
            <a:pPr algn="ctr">
              <a:spcBef>
                <a:spcPct val="50000"/>
              </a:spcBef>
            </a:pPr>
            <a:r>
              <a:rPr kumimoji="1" lang="en-US" altLang="zh-CN" sz="3200" dirty="0">
                <a:solidFill>
                  <a:srgbClr val="00FF00"/>
                </a:solidFill>
                <a:latin typeface="Times New Roman" pitchFamily="18" charset="0"/>
              </a:rPr>
              <a:t>①</a:t>
            </a:r>
          </a:p>
        </p:txBody>
      </p:sp>
      <p:sp>
        <p:nvSpPr>
          <p:cNvPr id="347140" name="Rectangle 4"/>
          <p:cNvSpPr>
            <a:spLocks noChangeArrowheads="1"/>
          </p:cNvSpPr>
          <p:nvPr/>
        </p:nvSpPr>
        <p:spPr bwMode="auto">
          <a:xfrm>
            <a:off x="612775" y="981075"/>
            <a:ext cx="2282825" cy="579438"/>
          </a:xfrm>
          <a:prstGeom prst="rect">
            <a:avLst/>
          </a:prstGeom>
          <a:noFill/>
          <a:ln w="12700">
            <a:noFill/>
            <a:miter lim="800000"/>
            <a:headEnd/>
            <a:tailEnd/>
          </a:ln>
          <a:effectLst/>
        </p:spPr>
        <p:txBody>
          <a:bodyPr wrap="none" anchor="ctr">
            <a:spAutoFit/>
          </a:bodyPr>
          <a:lstStyle/>
          <a:p>
            <a:pPr algn="ctr">
              <a:spcBef>
                <a:spcPct val="50000"/>
              </a:spcBef>
            </a:pPr>
            <a:r>
              <a:rPr kumimoji="1" lang="zh-CN" altLang="en-US" sz="3200">
                <a:solidFill>
                  <a:srgbClr val="00FF00"/>
                </a:solidFill>
                <a:latin typeface="Times New Roman" pitchFamily="18" charset="0"/>
                <a:ea typeface="楷体_GB2312" pitchFamily="49" charset="-122"/>
              </a:rPr>
              <a:t>课堂练习</a:t>
            </a:r>
            <a:r>
              <a:rPr kumimoji="1" lang="en-US" altLang="zh-CN" sz="3200">
                <a:solidFill>
                  <a:srgbClr val="00FF00"/>
                </a:solidFill>
                <a:latin typeface="Times New Roman" pitchFamily="18" charset="0"/>
                <a:ea typeface="楷体_GB2312" pitchFamily="49" charset="-122"/>
              </a:rPr>
              <a:t>(2)</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140"/>
                                        </p:tgtEl>
                                        <p:attrNameLst>
                                          <p:attrName>style.visibility</p:attrName>
                                        </p:attrNameLst>
                                      </p:cBhvr>
                                      <p:to>
                                        <p:strVal val="visible"/>
                                      </p:to>
                                    </p:set>
                                    <p:anim calcmode="lin" valueType="num">
                                      <p:cBhvr additive="base">
                                        <p:cTn id="7" dur="500" fill="hold"/>
                                        <p:tgtEl>
                                          <p:spTgt spid="347140"/>
                                        </p:tgtEl>
                                        <p:attrNameLst>
                                          <p:attrName>ppt_x</p:attrName>
                                        </p:attrNameLst>
                                      </p:cBhvr>
                                      <p:tavLst>
                                        <p:tav tm="0">
                                          <p:val>
                                            <p:strVal val="0-#ppt_w/2"/>
                                          </p:val>
                                        </p:tav>
                                        <p:tav tm="100000">
                                          <p:val>
                                            <p:strVal val="#ppt_x"/>
                                          </p:val>
                                        </p:tav>
                                      </p:tavLst>
                                    </p:anim>
                                    <p:anim calcmode="lin" valueType="num">
                                      <p:cBhvr additive="base">
                                        <p:cTn id="8" dur="500" fill="hold"/>
                                        <p:tgtEl>
                                          <p:spTgt spid="3471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7138"/>
                                        </p:tgtEl>
                                        <p:attrNameLst>
                                          <p:attrName>style.visibility</p:attrName>
                                        </p:attrNameLst>
                                      </p:cBhvr>
                                      <p:to>
                                        <p:strVal val="visible"/>
                                      </p:to>
                                    </p:set>
                                    <p:anim calcmode="lin" valueType="num">
                                      <p:cBhvr additive="base">
                                        <p:cTn id="13" dur="500" fill="hold"/>
                                        <p:tgtEl>
                                          <p:spTgt spid="347138"/>
                                        </p:tgtEl>
                                        <p:attrNameLst>
                                          <p:attrName>ppt_x</p:attrName>
                                        </p:attrNameLst>
                                      </p:cBhvr>
                                      <p:tavLst>
                                        <p:tav tm="0">
                                          <p:val>
                                            <p:strVal val="#ppt_x"/>
                                          </p:val>
                                        </p:tav>
                                        <p:tav tm="100000">
                                          <p:val>
                                            <p:strVal val="#ppt_x"/>
                                          </p:val>
                                        </p:tav>
                                      </p:tavLst>
                                    </p:anim>
                                    <p:anim calcmode="lin" valueType="num">
                                      <p:cBhvr additive="base">
                                        <p:cTn id="14" dur="500" fill="hold"/>
                                        <p:tgtEl>
                                          <p:spTgt spid="3471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7139"/>
                                        </p:tgtEl>
                                        <p:attrNameLst>
                                          <p:attrName>style.visibility</p:attrName>
                                        </p:attrNameLst>
                                      </p:cBhvr>
                                      <p:to>
                                        <p:strVal val="visible"/>
                                      </p:to>
                                    </p:set>
                                    <p:anim calcmode="lin" valueType="num">
                                      <p:cBhvr additive="base">
                                        <p:cTn id="19" dur="500" fill="hold"/>
                                        <p:tgtEl>
                                          <p:spTgt spid="347139"/>
                                        </p:tgtEl>
                                        <p:attrNameLst>
                                          <p:attrName>ppt_x</p:attrName>
                                        </p:attrNameLst>
                                      </p:cBhvr>
                                      <p:tavLst>
                                        <p:tav tm="0">
                                          <p:val>
                                            <p:strVal val="#ppt_x"/>
                                          </p:val>
                                        </p:tav>
                                        <p:tav tm="100000">
                                          <p:val>
                                            <p:strVal val="#ppt_x"/>
                                          </p:val>
                                        </p:tav>
                                      </p:tavLst>
                                    </p:anim>
                                    <p:anim calcmode="lin" valueType="num">
                                      <p:cBhvr additive="base">
                                        <p:cTn id="20" dur="500" fill="hold"/>
                                        <p:tgtEl>
                                          <p:spTgt spid="3471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8" grpId="0" autoUpdateAnimBg="0"/>
      <p:bldP spid="347139" grpId="0" autoUpdateAnimBg="0"/>
      <p:bldP spid="347140"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Text Box 2"/>
          <p:cNvSpPr txBox="1">
            <a:spLocks noChangeArrowheads="1"/>
          </p:cNvSpPr>
          <p:nvPr/>
        </p:nvSpPr>
        <p:spPr bwMode="auto">
          <a:xfrm>
            <a:off x="1295400" y="2057400"/>
            <a:ext cx="6324600" cy="2228850"/>
          </a:xfrm>
          <a:prstGeom prst="rect">
            <a:avLst/>
          </a:prstGeom>
          <a:noFill/>
          <a:ln w="12700">
            <a:noFill/>
            <a:miter lim="800000"/>
            <a:headEnd type="none" w="sm" len="sm"/>
            <a:tailEnd type="none" w="sm" len="sm"/>
          </a:ln>
          <a:effectLst/>
        </p:spPr>
        <p:txBody>
          <a:bodyPr>
            <a:spAutoFit/>
          </a:bodyPr>
          <a:lstStyle/>
          <a:p>
            <a:pPr>
              <a:spcAft>
                <a:spcPct val="30000"/>
              </a:spcAft>
            </a:pPr>
            <a:r>
              <a:rPr kumimoji="1" lang="en-US" altLang="zh-CN" sz="2800">
                <a:latin typeface="Times New Roman" pitchFamily="18" charset="0"/>
              </a:rPr>
              <a:t> </a:t>
            </a:r>
            <a:r>
              <a:rPr kumimoji="1" lang="zh-CN" altLang="en-US" sz="2800">
                <a:latin typeface="Times New Roman" pitchFamily="18" charset="0"/>
                <a:ea typeface="楷体_GB2312" pitchFamily="49" charset="-122"/>
              </a:rPr>
              <a:t>设 </a:t>
            </a:r>
            <a:r>
              <a:rPr kumimoji="1" lang="en-US" altLang="zh-CN" sz="2800" i="1">
                <a:latin typeface="Times New Roman" pitchFamily="18" charset="0"/>
                <a:ea typeface="楷体_GB2312" pitchFamily="49" charset="-122"/>
              </a:rPr>
              <a:t>X </a:t>
            </a:r>
            <a:r>
              <a:rPr kumimoji="1" lang="en-US" altLang="zh-CN" sz="2800">
                <a:latin typeface="Times New Roman" pitchFamily="18" charset="0"/>
                <a:ea typeface="楷体_GB2312" pitchFamily="49" charset="-122"/>
              </a:rPr>
              <a:t>~ </a:t>
            </a:r>
            <a:r>
              <a:rPr kumimoji="1" lang="en-US" altLang="zh-CN" sz="2800" i="1">
                <a:latin typeface="Times New Roman" pitchFamily="18" charset="0"/>
                <a:ea typeface="楷体_GB2312" pitchFamily="49" charset="-122"/>
              </a:rPr>
              <a:t>N</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sym typeface="Symbol" pitchFamily="18" charset="2"/>
              </a:rPr>
              <a:t></a:t>
            </a:r>
            <a:r>
              <a:rPr kumimoji="1" lang="en-US" altLang="zh-CN" sz="2800">
                <a:latin typeface="Times New Roman" pitchFamily="18" charset="0"/>
                <a:ea typeface="楷体_GB2312" pitchFamily="49" charset="-122"/>
              </a:rPr>
              <a:t> , </a:t>
            </a:r>
            <a:r>
              <a:rPr kumimoji="1" lang="en-US" altLang="zh-CN" sz="2800" i="1">
                <a:latin typeface="Times New Roman" pitchFamily="18" charset="0"/>
                <a:ea typeface="楷体_GB2312" pitchFamily="49" charset="-122"/>
                <a:sym typeface="Symbol" pitchFamily="18" charset="2"/>
              </a:rPr>
              <a:t> </a:t>
            </a:r>
            <a:r>
              <a:rPr kumimoji="1" lang="en-US" altLang="zh-CN" sz="2800" baseline="30000">
                <a:latin typeface="Times New Roman" pitchFamily="18" charset="0"/>
                <a:ea typeface="楷体_GB2312" pitchFamily="49" charset="-122"/>
              </a:rPr>
              <a:t>2</a:t>
            </a:r>
            <a:r>
              <a:rPr kumimoji="1" lang="en-US" altLang="zh-CN" sz="2800">
                <a:latin typeface="Times New Roman" pitchFamily="18" charset="0"/>
                <a:ea typeface="楷体_GB2312" pitchFamily="49" charset="-122"/>
              </a:rPr>
              <a:t>),  </a:t>
            </a:r>
            <a:r>
              <a:rPr kumimoji="1" lang="zh-CN" altLang="zh-CN" sz="2800">
                <a:latin typeface="Times New Roman" pitchFamily="18" charset="0"/>
                <a:ea typeface="楷体_GB2312" pitchFamily="49" charset="-122"/>
              </a:rPr>
              <a:t>则随</a:t>
            </a:r>
            <a:r>
              <a:rPr kumimoji="1" lang="zh-CN" altLang="en-US" sz="2800" i="1">
                <a:latin typeface="Times New Roman" pitchFamily="18" charset="0"/>
                <a:ea typeface="楷体_GB2312" pitchFamily="49" charset="-122"/>
                <a:sym typeface="Symbol" pitchFamily="18" charset="2"/>
              </a:rPr>
              <a:t> </a:t>
            </a:r>
            <a:r>
              <a:rPr kumimoji="1" lang="zh-CN" altLang="zh-CN" sz="2800">
                <a:latin typeface="Times New Roman" pitchFamily="18" charset="0"/>
                <a:ea typeface="楷体_GB2312" pitchFamily="49" charset="-122"/>
              </a:rPr>
              <a:t>的增大，</a:t>
            </a:r>
            <a:endParaRPr kumimoji="1" lang="zh-CN" altLang="en-US" sz="2800">
              <a:latin typeface="Times New Roman" pitchFamily="18" charset="0"/>
              <a:ea typeface="楷体_GB2312" pitchFamily="49" charset="-122"/>
            </a:endParaRPr>
          </a:p>
          <a:p>
            <a:pPr>
              <a:spcAft>
                <a:spcPct val="50000"/>
              </a:spcAft>
            </a:pPr>
            <a:r>
              <a:rPr kumimoji="1" lang="zh-CN" altLang="en-US" sz="2800">
                <a:latin typeface="Times New Roman" pitchFamily="18" charset="0"/>
                <a:ea typeface="楷体_GB2312" pitchFamily="49" charset="-122"/>
              </a:rPr>
              <a:t> </a:t>
            </a:r>
            <a:r>
              <a:rPr kumimoji="1" lang="zh-CN" altLang="zh-CN" sz="2800">
                <a:latin typeface="Times New Roman" pitchFamily="18" charset="0"/>
                <a:ea typeface="楷体_GB2312" pitchFamily="49" charset="-122"/>
              </a:rPr>
              <a:t>概率</a:t>
            </a:r>
            <a:r>
              <a:rPr kumimoji="1" lang="zh-CN" altLang="en-US" sz="2800">
                <a:latin typeface="Times New Roman" pitchFamily="18" charset="0"/>
                <a:ea typeface="楷体_GB2312" pitchFamily="49" charset="-122"/>
              </a:rPr>
              <a:t> </a:t>
            </a:r>
            <a:r>
              <a:rPr kumimoji="1" lang="en-US" altLang="zh-CN" sz="2800" i="1">
                <a:latin typeface="Times New Roman" pitchFamily="18" charset="0"/>
                <a:ea typeface="楷体_GB2312" pitchFamily="49" charset="-122"/>
              </a:rPr>
              <a:t>P</a:t>
            </a:r>
            <a:r>
              <a:rPr kumimoji="1" lang="en-US" altLang="zh-CN" sz="2800">
                <a:latin typeface="Times New Roman" pitchFamily="18" charset="0"/>
                <a:ea typeface="楷体_GB2312" pitchFamily="49" charset="-122"/>
              </a:rPr>
              <a:t>{| </a:t>
            </a:r>
            <a:r>
              <a:rPr kumimoji="1" lang="en-US" altLang="zh-CN" sz="2800" i="1">
                <a:latin typeface="Times New Roman" pitchFamily="18" charset="0"/>
                <a:ea typeface="楷体_GB2312" pitchFamily="49" charset="-122"/>
              </a:rPr>
              <a:t>X</a:t>
            </a:r>
            <a:r>
              <a:rPr kumimoji="1" lang="en-US" altLang="zh-CN" sz="2800">
                <a:latin typeface="Times New Roman" pitchFamily="18" charset="0"/>
                <a:ea typeface="楷体_GB2312" pitchFamily="49" charset="-122"/>
                <a:sym typeface="Symbol" pitchFamily="18" charset="2"/>
              </a:rPr>
              <a:t></a:t>
            </a:r>
            <a:r>
              <a:rPr kumimoji="1" lang="en-US" altLang="zh-CN" sz="2800">
                <a:latin typeface="Times New Roman" pitchFamily="18" charset="0"/>
                <a:ea typeface="楷体_GB2312" pitchFamily="49" charset="-122"/>
              </a:rPr>
              <a:t> </a:t>
            </a:r>
            <a:r>
              <a:rPr kumimoji="1" lang="en-US" altLang="zh-CN" sz="2800" i="1">
                <a:latin typeface="Times New Roman" pitchFamily="18" charset="0"/>
                <a:ea typeface="楷体_GB2312" pitchFamily="49" charset="-122"/>
                <a:sym typeface="Symbol" pitchFamily="18" charset="2"/>
              </a:rPr>
              <a:t></a:t>
            </a:r>
            <a:r>
              <a:rPr kumimoji="1" lang="en-US" altLang="zh-CN" sz="2800">
                <a:latin typeface="Times New Roman" pitchFamily="18" charset="0"/>
                <a:ea typeface="楷体_GB2312" pitchFamily="49" charset="-122"/>
              </a:rPr>
              <a:t> | &lt;</a:t>
            </a:r>
            <a:r>
              <a:rPr kumimoji="1" lang="en-US" altLang="zh-CN" sz="2800" i="1">
                <a:latin typeface="Times New Roman" pitchFamily="18" charset="0"/>
                <a:ea typeface="楷体_GB2312" pitchFamily="49" charset="-122"/>
                <a:sym typeface="Symbol" pitchFamily="18" charset="2"/>
              </a:rPr>
              <a:t> </a:t>
            </a:r>
            <a:r>
              <a:rPr kumimoji="1" lang="en-US" altLang="zh-CN" sz="2800">
                <a:latin typeface="Times New Roman" pitchFamily="18" charset="0"/>
                <a:ea typeface="楷体_GB2312" pitchFamily="49" charset="-122"/>
              </a:rPr>
              <a:t>}    (        )        </a:t>
            </a:r>
          </a:p>
          <a:p>
            <a:pPr>
              <a:spcAft>
                <a:spcPct val="20000"/>
              </a:spcAft>
            </a:pPr>
            <a:r>
              <a:rPr kumimoji="1" lang="en-US" altLang="zh-CN" sz="2800">
                <a:latin typeface="Times New Roman" pitchFamily="18" charset="0"/>
                <a:ea typeface="楷体_GB2312" pitchFamily="49" charset="-122"/>
              </a:rPr>
              <a:t>     ① </a:t>
            </a:r>
            <a:r>
              <a:rPr kumimoji="1" lang="zh-CN" altLang="zh-CN" sz="2800">
                <a:latin typeface="Times New Roman" pitchFamily="18" charset="0"/>
                <a:ea typeface="楷体_GB2312" pitchFamily="49" charset="-122"/>
              </a:rPr>
              <a:t>单调增大            ②</a:t>
            </a:r>
            <a:r>
              <a:rPr kumimoji="1" lang="zh-CN" altLang="en-US" sz="2800">
                <a:latin typeface="Times New Roman" pitchFamily="18" charset="0"/>
                <a:ea typeface="楷体_GB2312" pitchFamily="49" charset="-122"/>
              </a:rPr>
              <a:t> </a:t>
            </a:r>
            <a:r>
              <a:rPr kumimoji="1" lang="zh-CN" altLang="zh-CN" sz="2800">
                <a:latin typeface="Times New Roman" pitchFamily="18" charset="0"/>
                <a:ea typeface="楷体_GB2312" pitchFamily="49" charset="-122"/>
              </a:rPr>
              <a:t>单调减少</a:t>
            </a:r>
          </a:p>
          <a:p>
            <a:r>
              <a:rPr kumimoji="1" lang="zh-CN" altLang="zh-CN" sz="2800">
                <a:latin typeface="Times New Roman" pitchFamily="18" charset="0"/>
                <a:ea typeface="楷体_GB2312" pitchFamily="49" charset="-122"/>
              </a:rPr>
              <a:t>     ③</a:t>
            </a:r>
            <a:r>
              <a:rPr kumimoji="1" lang="zh-CN" altLang="en-US" sz="2800">
                <a:latin typeface="Times New Roman" pitchFamily="18" charset="0"/>
                <a:ea typeface="楷体_GB2312" pitchFamily="49" charset="-122"/>
              </a:rPr>
              <a:t> </a:t>
            </a:r>
            <a:r>
              <a:rPr kumimoji="1" lang="zh-CN" altLang="zh-CN" sz="2800">
                <a:latin typeface="Times New Roman" pitchFamily="18" charset="0"/>
                <a:ea typeface="楷体_GB2312" pitchFamily="49" charset="-122"/>
              </a:rPr>
              <a:t>保持不变            ④</a:t>
            </a:r>
            <a:r>
              <a:rPr kumimoji="1" lang="zh-CN" altLang="en-US" sz="2800">
                <a:latin typeface="Times New Roman" pitchFamily="18" charset="0"/>
                <a:ea typeface="楷体_GB2312" pitchFamily="49" charset="-122"/>
              </a:rPr>
              <a:t> </a:t>
            </a:r>
            <a:r>
              <a:rPr kumimoji="1" lang="zh-CN" altLang="zh-CN" sz="2800">
                <a:latin typeface="Times New Roman" pitchFamily="18" charset="0"/>
                <a:ea typeface="楷体_GB2312" pitchFamily="49" charset="-122"/>
              </a:rPr>
              <a:t>增减不定</a:t>
            </a:r>
            <a:endParaRPr kumimoji="1" lang="zh-CN" altLang="en-US" sz="2800">
              <a:latin typeface="Times New Roman" pitchFamily="18" charset="0"/>
              <a:ea typeface="楷体_GB2312" pitchFamily="49" charset="-122"/>
            </a:endParaRPr>
          </a:p>
        </p:txBody>
      </p:sp>
      <p:sp>
        <p:nvSpPr>
          <p:cNvPr id="349187" name="Text Box 3"/>
          <p:cNvSpPr txBox="1">
            <a:spLocks noChangeArrowheads="1"/>
          </p:cNvSpPr>
          <p:nvPr/>
        </p:nvSpPr>
        <p:spPr bwMode="auto">
          <a:xfrm>
            <a:off x="5003800" y="2565400"/>
            <a:ext cx="488950" cy="579438"/>
          </a:xfrm>
          <a:prstGeom prst="rect">
            <a:avLst/>
          </a:prstGeom>
          <a:noFill/>
          <a:ln w="12700">
            <a:noFill/>
            <a:miter lim="800000"/>
            <a:headEnd type="none" w="sm" len="sm"/>
            <a:tailEnd type="none" w="sm" len="sm"/>
          </a:ln>
          <a:effectLst/>
        </p:spPr>
        <p:txBody>
          <a:bodyPr anchor="ctr">
            <a:spAutoFit/>
          </a:bodyPr>
          <a:lstStyle/>
          <a:p>
            <a:pPr algn="ctr">
              <a:spcBef>
                <a:spcPct val="50000"/>
              </a:spcBef>
            </a:pPr>
            <a:r>
              <a:rPr kumimoji="1" lang="en-US" altLang="zh-CN" sz="3200">
                <a:solidFill>
                  <a:srgbClr val="00FF00"/>
                </a:solidFill>
                <a:latin typeface="Times New Roman" pitchFamily="18" charset="0"/>
              </a:rPr>
              <a:t>③</a:t>
            </a:r>
          </a:p>
        </p:txBody>
      </p:sp>
      <p:sp>
        <p:nvSpPr>
          <p:cNvPr id="349188" name="Rectangle 4"/>
          <p:cNvSpPr>
            <a:spLocks noChangeArrowheads="1"/>
          </p:cNvSpPr>
          <p:nvPr/>
        </p:nvSpPr>
        <p:spPr bwMode="auto">
          <a:xfrm>
            <a:off x="687388" y="1066800"/>
            <a:ext cx="2282825" cy="579438"/>
          </a:xfrm>
          <a:prstGeom prst="rect">
            <a:avLst/>
          </a:prstGeom>
          <a:noFill/>
          <a:ln w="12700">
            <a:noFill/>
            <a:miter lim="800000"/>
            <a:headEnd/>
            <a:tailEnd/>
          </a:ln>
          <a:effectLst/>
        </p:spPr>
        <p:txBody>
          <a:bodyPr wrap="none" anchor="ctr">
            <a:spAutoFit/>
          </a:bodyPr>
          <a:lstStyle/>
          <a:p>
            <a:pPr algn="ctr">
              <a:spcBef>
                <a:spcPct val="50000"/>
              </a:spcBef>
            </a:pPr>
            <a:r>
              <a:rPr kumimoji="1" lang="zh-CN" altLang="en-US" sz="3200">
                <a:solidFill>
                  <a:srgbClr val="00FF00"/>
                </a:solidFill>
                <a:latin typeface="Times New Roman" pitchFamily="18" charset="0"/>
                <a:ea typeface="楷体_GB2312" pitchFamily="49" charset="-122"/>
              </a:rPr>
              <a:t>课堂练习</a:t>
            </a:r>
            <a:r>
              <a:rPr kumimoji="1" lang="en-US" altLang="zh-CN" sz="3200">
                <a:solidFill>
                  <a:srgbClr val="00FF00"/>
                </a:solidFill>
                <a:latin typeface="Times New Roman" pitchFamily="18" charset="0"/>
                <a:ea typeface="楷体_GB2312" pitchFamily="49" charset="-122"/>
              </a:rPr>
              <a:t>(3)</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9186"/>
                                        </p:tgtEl>
                                        <p:attrNameLst>
                                          <p:attrName>style.visibility</p:attrName>
                                        </p:attrNameLst>
                                      </p:cBhvr>
                                      <p:to>
                                        <p:strVal val="visible"/>
                                      </p:to>
                                    </p:set>
                                    <p:anim calcmode="lin" valueType="num">
                                      <p:cBhvr additive="base">
                                        <p:cTn id="13" dur="500" fill="hold"/>
                                        <p:tgtEl>
                                          <p:spTgt spid="349186"/>
                                        </p:tgtEl>
                                        <p:attrNameLst>
                                          <p:attrName>ppt_x</p:attrName>
                                        </p:attrNameLst>
                                      </p:cBhvr>
                                      <p:tavLst>
                                        <p:tav tm="0">
                                          <p:val>
                                            <p:strVal val="#ppt_x"/>
                                          </p:val>
                                        </p:tav>
                                        <p:tav tm="100000">
                                          <p:val>
                                            <p:strVal val="#ppt_x"/>
                                          </p:val>
                                        </p:tav>
                                      </p:tavLst>
                                    </p:anim>
                                    <p:anim calcmode="lin" valueType="num">
                                      <p:cBhvr additive="base">
                                        <p:cTn id="14" dur="500" fill="hold"/>
                                        <p:tgtEl>
                                          <p:spTgt spid="34918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49187"/>
                                        </p:tgtEl>
                                        <p:attrNameLst>
                                          <p:attrName>style.visibility</p:attrName>
                                        </p:attrNameLst>
                                      </p:cBhvr>
                                      <p:to>
                                        <p:strVal val="visible"/>
                                      </p:to>
                                    </p:set>
                                    <p:anim calcmode="lin" valueType="num">
                                      <p:cBhvr additive="base">
                                        <p:cTn id="19" dur="500" fill="hold"/>
                                        <p:tgtEl>
                                          <p:spTgt spid="349187"/>
                                        </p:tgtEl>
                                        <p:attrNameLst>
                                          <p:attrName>ppt_x</p:attrName>
                                        </p:attrNameLst>
                                      </p:cBhvr>
                                      <p:tavLst>
                                        <p:tav tm="0">
                                          <p:val>
                                            <p:strVal val="1+#ppt_w/2"/>
                                          </p:val>
                                        </p:tav>
                                        <p:tav tm="100000">
                                          <p:val>
                                            <p:strVal val="#ppt_x"/>
                                          </p:val>
                                        </p:tav>
                                      </p:tavLst>
                                    </p:anim>
                                    <p:anim calcmode="lin" valueType="num">
                                      <p:cBhvr additive="base">
                                        <p:cTn id="20" dur="500" fill="hold"/>
                                        <p:tgtEl>
                                          <p:spTgt spid="3491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6" grpId="0" autoUpdateAnimBg="0"/>
      <p:bldP spid="349187" grpId="0" autoUpdateAnimBg="0"/>
      <p:bldP spid="349188" grpId="0" autoUpdateAnimBg="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89" name="Text Box 25"/>
          <p:cNvSpPr txBox="1">
            <a:spLocks noChangeArrowheads="1"/>
          </p:cNvSpPr>
          <p:nvPr/>
        </p:nvSpPr>
        <p:spPr bwMode="auto">
          <a:xfrm>
            <a:off x="614394" y="1500174"/>
            <a:ext cx="8458200" cy="946150"/>
          </a:xfrm>
          <a:prstGeom prst="rect">
            <a:avLst/>
          </a:prstGeom>
          <a:noFill/>
          <a:ln w="9525">
            <a:noFill/>
            <a:miter lim="800000"/>
            <a:headEnd/>
            <a:tailEnd/>
          </a:ln>
          <a:effectLst/>
        </p:spPr>
        <p:txBody>
          <a:bodyPr>
            <a:spAutoFit/>
          </a:bodyPr>
          <a:lstStyle/>
          <a:p>
            <a:pPr marL="457200" indent="-457200">
              <a:spcBef>
                <a:spcPct val="50000"/>
              </a:spcBef>
            </a:pPr>
            <a:r>
              <a:rPr kumimoji="1" lang="en-US" altLang="zh-CN" sz="2800" b="1" dirty="0">
                <a:solidFill>
                  <a:srgbClr val="0000FF"/>
                </a:solidFill>
                <a:latin typeface="Times New Roman" pitchFamily="18" charset="0"/>
              </a:rPr>
              <a:t>5</a:t>
            </a:r>
            <a:r>
              <a:rPr kumimoji="1" lang="en-US" altLang="zh-CN" sz="2800" b="1" dirty="0">
                <a:solidFill>
                  <a:srgbClr val="000000"/>
                </a:solidFill>
                <a:latin typeface="Times New Roman" pitchFamily="18" charset="0"/>
              </a:rPr>
              <a:t>.</a:t>
            </a:r>
            <a:r>
              <a:rPr kumimoji="1" lang="zh-CN" altLang="en-US" sz="2800" b="1" dirty="0">
                <a:solidFill>
                  <a:srgbClr val="000000"/>
                </a:solidFill>
                <a:latin typeface="Times New Roman" pitchFamily="18" charset="0"/>
              </a:rPr>
              <a:t>设随机变量</a:t>
            </a:r>
            <a:r>
              <a:rPr kumimoji="1" lang="en-US" altLang="zh-CN" sz="2800" b="1" i="1" dirty="0">
                <a:solidFill>
                  <a:srgbClr val="000000"/>
                </a:solidFill>
                <a:latin typeface="Times New Roman" pitchFamily="18" charset="0"/>
              </a:rPr>
              <a:t>X</a:t>
            </a:r>
            <a:r>
              <a:rPr kumimoji="1" lang="zh-CN" altLang="en-US" sz="2800" b="1" dirty="0">
                <a:solidFill>
                  <a:srgbClr val="000000"/>
                </a:solidFill>
              </a:rPr>
              <a:t>的分布函数为</a:t>
            </a:r>
            <a:r>
              <a:rPr kumimoji="1" lang="en-US" altLang="zh-CN" sz="2800" b="1" i="1" dirty="0">
                <a:solidFill>
                  <a:srgbClr val="000000"/>
                </a:solidFill>
                <a:latin typeface="Times New Roman" pitchFamily="18" charset="0"/>
              </a:rPr>
              <a:t>F</a:t>
            </a:r>
            <a:r>
              <a:rPr kumimoji="1" lang="en-US" altLang="zh-CN" sz="2800" b="1" i="1" baseline="-25000" dirty="0">
                <a:solidFill>
                  <a:srgbClr val="000000"/>
                </a:solidFill>
                <a:latin typeface="Times New Roman" pitchFamily="18" charset="0"/>
              </a:rPr>
              <a:t>X</a:t>
            </a:r>
            <a:r>
              <a:rPr kumimoji="1" lang="en-US" altLang="zh-CN" sz="2800" b="1" dirty="0">
                <a:solidFill>
                  <a:srgbClr val="000000"/>
                </a:solidFill>
                <a:latin typeface="Times New Roman" pitchFamily="18" charset="0"/>
              </a:rPr>
              <a:t>(</a:t>
            </a:r>
            <a:r>
              <a:rPr kumimoji="1" lang="en-US" altLang="zh-CN" sz="2800" b="1" i="1" dirty="0">
                <a:solidFill>
                  <a:srgbClr val="000000"/>
                </a:solidFill>
                <a:latin typeface="Times New Roman" pitchFamily="18" charset="0"/>
              </a:rPr>
              <a:t>x</a:t>
            </a:r>
            <a:r>
              <a:rPr kumimoji="1" lang="en-US" altLang="zh-CN" sz="2800" b="1" dirty="0">
                <a:solidFill>
                  <a:srgbClr val="000000"/>
                </a:solidFill>
                <a:latin typeface="Times New Roman" pitchFamily="18" charset="0"/>
              </a:rPr>
              <a:t>),</a:t>
            </a:r>
            <a:r>
              <a:rPr kumimoji="1" lang="en-US" altLang="zh-CN" sz="2800" b="1" i="1" dirty="0">
                <a:solidFill>
                  <a:srgbClr val="000000"/>
                </a:solidFill>
                <a:latin typeface="Times New Roman" pitchFamily="18" charset="0"/>
              </a:rPr>
              <a:t> </a:t>
            </a:r>
            <a:r>
              <a:rPr kumimoji="1" lang="zh-CN" altLang="en-US" sz="2800" b="1" dirty="0">
                <a:solidFill>
                  <a:srgbClr val="000000"/>
                </a:solidFill>
                <a:latin typeface="Times New Roman" pitchFamily="18" charset="0"/>
              </a:rPr>
              <a:t>则随机变量</a:t>
            </a:r>
            <a:r>
              <a:rPr kumimoji="1" lang="en-US" altLang="zh-CN" sz="2800" b="1" i="1" dirty="0">
                <a:solidFill>
                  <a:srgbClr val="000000"/>
                </a:solidFill>
                <a:latin typeface="Times New Roman" pitchFamily="18" charset="0"/>
              </a:rPr>
              <a:t>Y</a:t>
            </a:r>
            <a:r>
              <a:rPr kumimoji="1" lang="en-US" altLang="zh-CN" sz="2800" b="1" dirty="0">
                <a:solidFill>
                  <a:srgbClr val="000000"/>
                </a:solidFill>
                <a:latin typeface="Times New Roman" pitchFamily="18" charset="0"/>
              </a:rPr>
              <a:t>=2</a:t>
            </a:r>
            <a:r>
              <a:rPr kumimoji="1" lang="en-US" altLang="zh-CN" sz="2800" b="1" i="1" dirty="0">
                <a:solidFill>
                  <a:srgbClr val="000000"/>
                </a:solidFill>
                <a:latin typeface="Times New Roman" pitchFamily="18" charset="0"/>
              </a:rPr>
              <a:t>X+</a:t>
            </a:r>
            <a:r>
              <a:rPr kumimoji="1" lang="en-US" altLang="zh-CN" sz="2800" b="1" dirty="0">
                <a:solidFill>
                  <a:srgbClr val="000000"/>
                </a:solidFill>
                <a:latin typeface="Times New Roman" pitchFamily="18" charset="0"/>
              </a:rPr>
              <a:t>1</a:t>
            </a:r>
            <a:r>
              <a:rPr kumimoji="1" lang="zh-CN" altLang="en-US" sz="2800" b="1" dirty="0">
                <a:solidFill>
                  <a:srgbClr val="000000"/>
                </a:solidFill>
              </a:rPr>
              <a:t>的分布函数为</a:t>
            </a:r>
            <a:r>
              <a:rPr kumimoji="1" lang="zh-CN" altLang="en-US" sz="2800" b="1" i="1" dirty="0">
                <a:solidFill>
                  <a:srgbClr val="000000"/>
                </a:solidFill>
                <a:latin typeface="Times New Roman" pitchFamily="18" charset="0"/>
              </a:rPr>
              <a:t> </a:t>
            </a:r>
            <a:r>
              <a:rPr kumimoji="1" lang="en-US" altLang="zh-CN" sz="2800" b="1" dirty="0">
                <a:solidFill>
                  <a:srgbClr val="000000"/>
                </a:solidFill>
                <a:latin typeface="Times New Roman" pitchFamily="18" charset="0"/>
              </a:rPr>
              <a:t>(      </a:t>
            </a:r>
            <a:r>
              <a:rPr kumimoji="1" lang="en-US" altLang="zh-CN" sz="2800" b="1" dirty="0" smtClean="0">
                <a:solidFill>
                  <a:srgbClr val="000000"/>
                </a:solidFill>
                <a:latin typeface="Times New Roman" pitchFamily="18" charset="0"/>
              </a:rPr>
              <a:t>         )</a:t>
            </a:r>
            <a:r>
              <a:rPr kumimoji="1" lang="en-US" altLang="zh-CN" sz="2800" b="1" dirty="0" smtClean="0">
                <a:solidFill>
                  <a:srgbClr val="000000"/>
                </a:solidFill>
                <a:latin typeface="Times New Roman" pitchFamily="18" charset="0"/>
                <a:cs typeface="Times New Roman" pitchFamily="18" charset="0"/>
              </a:rPr>
              <a:t> </a:t>
            </a:r>
            <a:endParaRPr kumimoji="1" lang="en-US" altLang="zh-CN" sz="2800" b="1" dirty="0">
              <a:solidFill>
                <a:srgbClr val="000000"/>
              </a:solidFill>
              <a:latin typeface="Times New Roman" pitchFamily="18" charset="0"/>
              <a:cs typeface="Times New Roman" pitchFamily="18" charset="0"/>
            </a:endParaRPr>
          </a:p>
        </p:txBody>
      </p:sp>
      <p:graphicFrame>
        <p:nvGraphicFramePr>
          <p:cNvPr id="1980423" name="Object 7"/>
          <p:cNvGraphicFramePr>
            <a:graphicFrameLocks noChangeAspect="1"/>
          </p:cNvGraphicFramePr>
          <p:nvPr/>
        </p:nvGraphicFramePr>
        <p:xfrm>
          <a:off x="4786314" y="1857364"/>
          <a:ext cx="1219200" cy="820738"/>
        </p:xfrm>
        <a:graphic>
          <a:graphicData uri="http://schemas.openxmlformats.org/presentationml/2006/ole">
            <p:oleObj spid="_x0000_s2116614" name="公式" r:id="rId3" imgW="634680" imgH="3934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80423"/>
                                        </p:tgtEl>
                                        <p:attrNameLst>
                                          <p:attrName>style.visibility</p:attrName>
                                        </p:attrNameLst>
                                      </p:cBhvr>
                                      <p:to>
                                        <p:strVal val="visible"/>
                                      </p:to>
                                    </p:set>
                                    <p:anim calcmode="lin" valueType="num">
                                      <p:cBhvr additive="base">
                                        <p:cTn id="7" dur="500" fill="hold"/>
                                        <p:tgtEl>
                                          <p:spTgt spid="1980423"/>
                                        </p:tgtEl>
                                        <p:attrNameLst>
                                          <p:attrName>ppt_x</p:attrName>
                                        </p:attrNameLst>
                                      </p:cBhvr>
                                      <p:tavLst>
                                        <p:tav tm="0">
                                          <p:val>
                                            <p:strVal val="#ppt_x"/>
                                          </p:val>
                                        </p:tav>
                                        <p:tav tm="100000">
                                          <p:val>
                                            <p:strVal val="#ppt_x"/>
                                          </p:val>
                                        </p:tav>
                                      </p:tavLst>
                                    </p:anim>
                                    <p:anim calcmode="lin" valueType="num">
                                      <p:cBhvr additive="base">
                                        <p:cTn id="8" dur="500" fill="hold"/>
                                        <p:tgtEl>
                                          <p:spTgt spid="19804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Text Box 3"/>
          <p:cNvSpPr txBox="1">
            <a:spLocks noChangeArrowheads="1"/>
          </p:cNvSpPr>
          <p:nvPr/>
        </p:nvSpPr>
        <p:spPr bwMode="auto">
          <a:xfrm>
            <a:off x="609600" y="1089025"/>
            <a:ext cx="7848600" cy="1708160"/>
          </a:xfrm>
          <a:prstGeom prst="rect">
            <a:avLst/>
          </a:prstGeom>
          <a:noFill/>
          <a:ln w="9525">
            <a:noFill/>
            <a:miter lim="800000"/>
            <a:headEnd/>
            <a:tailEnd/>
          </a:ln>
          <a:effectLst/>
        </p:spPr>
        <p:txBody>
          <a:bodyPr anchor="ctr">
            <a:spAutoFit/>
          </a:bodyPr>
          <a:lstStyle/>
          <a:p>
            <a:pPr algn="ctr">
              <a:lnSpc>
                <a:spcPct val="125000"/>
              </a:lnSpc>
            </a:pPr>
            <a:r>
              <a:rPr lang="en-US" altLang="zh-CN" sz="2800" b="1" dirty="0" smtClean="0"/>
              <a:t>1.</a:t>
            </a:r>
            <a:r>
              <a:rPr lang="zh-CN" altLang="en-US" sz="2800" b="1" dirty="0"/>
              <a:t>设随机变量</a:t>
            </a:r>
            <a:r>
              <a:rPr lang="en-US" altLang="zh-CN" sz="2800" b="1" dirty="0"/>
              <a:t>X</a:t>
            </a:r>
            <a:r>
              <a:rPr lang="zh-CN" altLang="en-US" sz="2800" b="1" dirty="0"/>
              <a:t>服从参数为（</a:t>
            </a:r>
            <a:r>
              <a:rPr lang="en-US" altLang="zh-CN" sz="2800" b="1" dirty="0"/>
              <a:t>2,p</a:t>
            </a:r>
            <a:r>
              <a:rPr lang="zh-CN" altLang="en-US" sz="2800" b="1" dirty="0"/>
              <a:t>）的二项分布，随机变量</a:t>
            </a:r>
            <a:r>
              <a:rPr lang="en-US" altLang="zh-CN" sz="2800" b="1" dirty="0"/>
              <a:t>Y</a:t>
            </a:r>
            <a:r>
              <a:rPr lang="zh-CN" altLang="en-US" sz="2800" b="1" dirty="0"/>
              <a:t>服从参数（</a:t>
            </a:r>
            <a:r>
              <a:rPr lang="en-US" altLang="zh-CN" sz="2800" b="1" dirty="0"/>
              <a:t>3,p</a:t>
            </a:r>
            <a:r>
              <a:rPr lang="zh-CN" altLang="en-US" sz="2800" b="1" dirty="0"/>
              <a:t>）的二项分布，若           </a:t>
            </a:r>
          </a:p>
          <a:p>
            <a:pPr algn="ctr">
              <a:lnSpc>
                <a:spcPct val="125000"/>
              </a:lnSpc>
            </a:pPr>
            <a:r>
              <a:rPr lang="zh-CN" altLang="en-US" sz="2800" b="1" dirty="0"/>
              <a:t>                     ， 则</a:t>
            </a:r>
            <a:r>
              <a:rPr lang="en-US" altLang="zh-CN" sz="2800" b="1" dirty="0"/>
              <a:t>P{Y</a:t>
            </a:r>
            <a:r>
              <a:rPr lang="en-US" altLang="zh-CN" sz="2800" b="1" dirty="0">
                <a:latin typeface="宋体" pitchFamily="2" charset="-122"/>
              </a:rPr>
              <a:t>≥</a:t>
            </a:r>
            <a:r>
              <a:rPr lang="en-US" altLang="zh-CN" sz="2800" b="1" dirty="0"/>
              <a:t>1}=</a:t>
            </a:r>
            <a:r>
              <a:rPr lang="en-US" altLang="zh-CN" sz="2800" b="1" u="sng" dirty="0"/>
              <a:t>			</a:t>
            </a:r>
            <a:endParaRPr lang="en-US" altLang="zh-CN" b="1" dirty="0">
              <a:latin typeface="宋体" pitchFamily="2" charset="-122"/>
            </a:endParaRPr>
          </a:p>
        </p:txBody>
      </p:sp>
      <p:graphicFrame>
        <p:nvGraphicFramePr>
          <p:cNvPr id="183300" name="Object 4"/>
          <p:cNvGraphicFramePr>
            <a:graphicFrameLocks noChangeAspect="1"/>
          </p:cNvGraphicFramePr>
          <p:nvPr/>
        </p:nvGraphicFramePr>
        <p:xfrm>
          <a:off x="1142976" y="2017709"/>
          <a:ext cx="2038350" cy="911225"/>
        </p:xfrm>
        <a:graphic>
          <a:graphicData uri="http://schemas.openxmlformats.org/presentationml/2006/ole">
            <p:oleObj spid="_x0000_s1615874" name="公式" r:id="rId5" imgW="876240" imgH="393480" progId="Equation.3">
              <p:embed/>
            </p:oleObj>
          </a:graphicData>
        </a:graphic>
      </p:graphicFrame>
      <p:sp>
        <p:nvSpPr>
          <p:cNvPr id="183303" name="Text Box 7"/>
          <p:cNvSpPr txBox="1">
            <a:spLocks noChangeArrowheads="1"/>
          </p:cNvSpPr>
          <p:nvPr/>
        </p:nvSpPr>
        <p:spPr bwMode="auto">
          <a:xfrm>
            <a:off x="395288" y="3429000"/>
            <a:ext cx="8153400" cy="1373188"/>
          </a:xfrm>
          <a:prstGeom prst="rect">
            <a:avLst/>
          </a:prstGeom>
          <a:noFill/>
          <a:ln w="9525">
            <a:noFill/>
            <a:miter lim="800000"/>
            <a:headEnd/>
            <a:tailEnd/>
          </a:ln>
          <a:effectLst/>
        </p:spPr>
        <p:txBody>
          <a:bodyPr anchor="ctr">
            <a:spAutoFit/>
          </a:bodyPr>
          <a:lstStyle/>
          <a:p>
            <a:pPr algn="ctr" eaLnBrk="0" hangingPunct="0"/>
            <a:r>
              <a:rPr lang="en-US" altLang="zh-CN" sz="2800" b="1" dirty="0" smtClean="0"/>
              <a:t>2.</a:t>
            </a:r>
            <a:r>
              <a:rPr lang="zh-CN" altLang="en-US" sz="2800" b="1" dirty="0"/>
              <a:t>设随机变量</a:t>
            </a:r>
            <a:r>
              <a:rPr lang="en-US" altLang="zh-CN" sz="2800" b="1" dirty="0"/>
              <a:t>X</a:t>
            </a:r>
            <a:r>
              <a:rPr lang="zh-CN" altLang="en-US" sz="2800" b="1" dirty="0"/>
              <a:t>服从（</a:t>
            </a:r>
            <a:r>
              <a:rPr lang="en-US" altLang="zh-CN" sz="2800" b="1" dirty="0"/>
              <a:t>0</a:t>
            </a:r>
            <a:r>
              <a:rPr lang="zh-CN" altLang="en-US" sz="2800" b="1" dirty="0"/>
              <a:t>，</a:t>
            </a:r>
            <a:r>
              <a:rPr lang="en-US" altLang="zh-CN" sz="2800" b="1" dirty="0"/>
              <a:t>2</a:t>
            </a:r>
            <a:r>
              <a:rPr lang="zh-CN" altLang="en-US" sz="2800" b="1" dirty="0"/>
              <a:t>）上的均匀分布，则随机变量</a:t>
            </a:r>
            <a:r>
              <a:rPr lang="en-US" altLang="zh-CN" sz="2800" b="1" dirty="0"/>
              <a:t>Y=X</a:t>
            </a:r>
            <a:r>
              <a:rPr lang="en-US" altLang="zh-CN" sz="2800" b="1" baseline="30000" dirty="0"/>
              <a:t>2</a:t>
            </a:r>
            <a:r>
              <a:rPr lang="zh-CN" altLang="en-US" sz="2800" b="1" dirty="0"/>
              <a:t>在（</a:t>
            </a:r>
            <a:r>
              <a:rPr lang="en-US" altLang="zh-CN" sz="2800" b="1" dirty="0"/>
              <a:t>0</a:t>
            </a:r>
            <a:r>
              <a:rPr lang="zh-CN" altLang="en-US" sz="2800" b="1" dirty="0"/>
              <a:t>，</a:t>
            </a:r>
            <a:r>
              <a:rPr lang="en-US" altLang="zh-CN" sz="2800" b="1" dirty="0"/>
              <a:t>4</a:t>
            </a:r>
            <a:r>
              <a:rPr lang="zh-CN" altLang="en-US" sz="2800" b="1" dirty="0"/>
              <a:t>）内的密度函数为</a:t>
            </a:r>
          </a:p>
          <a:p>
            <a:pPr algn="ctr" eaLnBrk="0" hangingPunct="0"/>
            <a:r>
              <a:rPr lang="en-US" altLang="zh-CN" sz="2800" b="1" dirty="0" err="1"/>
              <a:t>f</a:t>
            </a:r>
            <a:r>
              <a:rPr lang="en-US" altLang="zh-CN" sz="2800" b="1" baseline="-25000" dirty="0" err="1"/>
              <a:t>Y</a:t>
            </a:r>
            <a:r>
              <a:rPr lang="en-US" altLang="zh-CN" sz="2800" b="1" dirty="0"/>
              <a:t>(y)=   </a:t>
            </a:r>
            <a:r>
              <a:rPr lang="en-US" altLang="zh-CN" sz="2800" b="1" u="sng" dirty="0"/>
              <a:t>	   </a:t>
            </a:r>
            <a:endParaRPr lang="en-US" altLang="zh-CN" b="1" dirty="0"/>
          </a:p>
        </p:txBody>
      </p:sp>
      <p:sp>
        <p:nvSpPr>
          <p:cNvPr id="183304" name="Rectangle 8"/>
          <p:cNvSpPr>
            <a:spLocks noChangeArrowheads="1"/>
          </p:cNvSpPr>
          <p:nvPr/>
        </p:nvSpPr>
        <p:spPr bwMode="auto">
          <a:xfrm>
            <a:off x="468313" y="5157788"/>
            <a:ext cx="8153400" cy="946150"/>
          </a:xfrm>
          <a:prstGeom prst="rect">
            <a:avLst/>
          </a:prstGeom>
          <a:noFill/>
          <a:ln w="9525">
            <a:noFill/>
            <a:miter lim="800000"/>
            <a:headEnd/>
            <a:tailEnd/>
          </a:ln>
          <a:effectLst/>
        </p:spPr>
        <p:txBody>
          <a:bodyPr anchor="ctr">
            <a:spAutoFit/>
          </a:bodyPr>
          <a:lstStyle/>
          <a:p>
            <a:pPr algn="ctr"/>
            <a:r>
              <a:rPr lang="en-US" altLang="zh-CN" sz="2800" dirty="0" smtClean="0"/>
              <a:t>3.</a:t>
            </a:r>
            <a:r>
              <a:rPr lang="zh-CN" altLang="en-US" sz="2800" b="1" dirty="0"/>
              <a:t>设随机变量</a:t>
            </a:r>
            <a:r>
              <a:rPr lang="en-US" altLang="zh-CN" sz="2800" b="1" dirty="0"/>
              <a:t>X~N</a:t>
            </a:r>
            <a:r>
              <a:rPr lang="zh-CN" altLang="en-US" sz="2800" b="1" dirty="0"/>
              <a:t>（</a:t>
            </a:r>
            <a:r>
              <a:rPr lang="en-US" altLang="zh-CN" sz="2800" b="1" dirty="0"/>
              <a:t>2</a:t>
            </a:r>
            <a:r>
              <a:rPr lang="zh-CN" altLang="en-US" sz="2800" b="1" dirty="0"/>
              <a:t>，</a:t>
            </a:r>
            <a:r>
              <a:rPr lang="en-US" altLang="zh-CN" sz="2800" b="1" dirty="0">
                <a:latin typeface="宋体" pitchFamily="2" charset="-122"/>
              </a:rPr>
              <a:t>σ</a:t>
            </a:r>
            <a:r>
              <a:rPr lang="en-US" altLang="zh-CN" sz="2800" b="1" baseline="30000" dirty="0">
                <a:latin typeface="宋体" pitchFamily="2" charset="-122"/>
              </a:rPr>
              <a:t>2</a:t>
            </a:r>
            <a:r>
              <a:rPr lang="zh-CN" altLang="en-US" sz="2800" b="1" dirty="0"/>
              <a:t>），且</a:t>
            </a:r>
            <a:r>
              <a:rPr lang="en-US" altLang="zh-CN" sz="2800" b="1" dirty="0"/>
              <a:t>P</a:t>
            </a:r>
            <a:r>
              <a:rPr lang="zh-CN" altLang="en-US" sz="2800" b="1" dirty="0"/>
              <a:t>（</a:t>
            </a:r>
            <a:r>
              <a:rPr lang="en-US" altLang="zh-CN" sz="2800" b="1" dirty="0"/>
              <a:t>2&lt;X&lt;4</a:t>
            </a:r>
            <a:r>
              <a:rPr lang="zh-CN" altLang="en-US" sz="2800" b="1" dirty="0"/>
              <a:t>）</a:t>
            </a:r>
            <a:r>
              <a:rPr lang="en-US" altLang="zh-CN" sz="2800" b="1" dirty="0"/>
              <a:t>=0.3</a:t>
            </a:r>
            <a:r>
              <a:rPr lang="zh-CN" altLang="en-US" sz="2800" b="1" dirty="0"/>
              <a:t>，则</a:t>
            </a:r>
            <a:r>
              <a:rPr lang="en-US" altLang="zh-CN" sz="2800" b="1" dirty="0"/>
              <a:t>P(X&lt;0)=</a:t>
            </a:r>
          </a:p>
        </p:txBody>
      </p:sp>
    </p:spTree>
  </p:cSld>
  <p:clrMapOvr>
    <a:masterClrMapping/>
  </p:clrMapOvr>
  <p:transition advTm="10000">
    <p:zoom/>
    <p:sndAc>
      <p:stSnd>
        <p:snd r:embed="rId4" name="TYPE.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3303"/>
                                        </p:tgtEl>
                                        <p:attrNameLst>
                                          <p:attrName>style.visibility</p:attrName>
                                        </p:attrNameLst>
                                      </p:cBhvr>
                                      <p:to>
                                        <p:strVal val="visible"/>
                                      </p:to>
                                    </p:set>
                                    <p:animEffect transition="in" filter="box(out)">
                                      <p:cBhvr>
                                        <p:cTn id="7" dur="500"/>
                                        <p:tgtEl>
                                          <p:spTgt spid="18330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3304"/>
                                        </p:tgtEl>
                                        <p:attrNameLst>
                                          <p:attrName>style.visibility</p:attrName>
                                        </p:attrNameLst>
                                      </p:cBhvr>
                                      <p:to>
                                        <p:strVal val="visible"/>
                                      </p:to>
                                    </p:set>
                                    <p:animEffect transition="in" filter="box(out)">
                                      <p:cBhvr>
                                        <p:cTn id="12" dur="500"/>
                                        <p:tgtEl>
                                          <p:spTgt spid="183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3" grpId="0"/>
      <p:bldP spid="183304"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33400" y="533400"/>
            <a:ext cx="8382000" cy="457200"/>
          </a:xfrm>
          <a:prstGeom prst="rect">
            <a:avLst/>
          </a:prstGeom>
          <a:noFill/>
          <a:ln w="9525">
            <a:noFill/>
            <a:miter lim="800000"/>
            <a:headEnd/>
            <a:tailEnd/>
          </a:ln>
          <a:effectLst/>
        </p:spPr>
        <p:txBody>
          <a:bodyPr>
            <a:spAutoFit/>
          </a:bodyPr>
          <a:lstStyle/>
          <a:p>
            <a:pPr>
              <a:spcBef>
                <a:spcPct val="50000"/>
              </a:spcBef>
            </a:pPr>
            <a:endParaRPr kumimoji="1" lang="zh-CN" altLang="zh-CN" sz="2400">
              <a:latin typeface="Times New Roman" pitchFamily="18" charset="0"/>
            </a:endParaRPr>
          </a:p>
        </p:txBody>
      </p:sp>
      <p:sp>
        <p:nvSpPr>
          <p:cNvPr id="33795" name="Text Box 3"/>
          <p:cNvSpPr txBox="1">
            <a:spLocks noChangeArrowheads="1"/>
          </p:cNvSpPr>
          <p:nvPr/>
        </p:nvSpPr>
        <p:spPr bwMode="auto">
          <a:xfrm>
            <a:off x="457200" y="549275"/>
            <a:ext cx="6130925" cy="519113"/>
          </a:xfrm>
          <a:prstGeom prst="rect">
            <a:avLst/>
          </a:prstGeom>
          <a:noFill/>
          <a:ln w="9525">
            <a:noFill/>
            <a:miter lim="800000"/>
            <a:headEnd/>
            <a:tailEnd/>
          </a:ln>
          <a:effectLst/>
        </p:spPr>
        <p:txBody>
          <a:bodyPr>
            <a:spAutoFit/>
          </a:bodyPr>
          <a:lstStyle/>
          <a:p>
            <a:pPr>
              <a:spcBef>
                <a:spcPct val="50000"/>
              </a:spcBef>
            </a:pPr>
            <a:r>
              <a:rPr kumimoji="1" lang="en-US" altLang="zh-CN" sz="2800" b="1" dirty="0" smtClean="0">
                <a:solidFill>
                  <a:srgbClr val="FF0000"/>
                </a:solidFill>
                <a:latin typeface="Times New Roman" pitchFamily="18" charset="0"/>
              </a:rPr>
              <a:t> </a:t>
            </a:r>
            <a:r>
              <a:rPr kumimoji="1" lang="zh-CN" altLang="en-US" sz="2800" b="1" dirty="0">
                <a:solidFill>
                  <a:srgbClr val="000000"/>
                </a:solidFill>
                <a:latin typeface="Times New Roman" pitchFamily="18" charset="0"/>
              </a:rPr>
              <a:t>已知随机变量</a:t>
            </a:r>
            <a:r>
              <a:rPr kumimoji="1" lang="en-US" altLang="zh-CN" sz="2800" b="1" i="1" dirty="0">
                <a:solidFill>
                  <a:srgbClr val="000000"/>
                </a:solidFill>
                <a:latin typeface="Times New Roman" pitchFamily="18" charset="0"/>
              </a:rPr>
              <a:t>X</a:t>
            </a:r>
            <a:r>
              <a:rPr kumimoji="1" lang="zh-CN" altLang="en-US" sz="2800" b="1" dirty="0">
                <a:solidFill>
                  <a:srgbClr val="000000"/>
                </a:solidFill>
                <a:latin typeface="Times New Roman" pitchFamily="18" charset="0"/>
              </a:rPr>
              <a:t>的概率密度函数</a:t>
            </a:r>
          </a:p>
        </p:txBody>
      </p:sp>
      <p:graphicFrame>
        <p:nvGraphicFramePr>
          <p:cNvPr id="33796" name="Object 4"/>
          <p:cNvGraphicFramePr>
            <a:graphicFrameLocks noChangeAspect="1"/>
          </p:cNvGraphicFramePr>
          <p:nvPr/>
        </p:nvGraphicFramePr>
        <p:xfrm>
          <a:off x="2555875" y="981075"/>
          <a:ext cx="3600450" cy="946150"/>
        </p:xfrm>
        <a:graphic>
          <a:graphicData uri="http://schemas.openxmlformats.org/presentationml/2006/ole">
            <p:oleObj spid="_x0000_s2052098" name="公式" r:id="rId3" imgW="1701720" imgH="393480" progId="Equation.3">
              <p:embed/>
            </p:oleObj>
          </a:graphicData>
        </a:graphic>
      </p:graphicFrame>
      <p:sp>
        <p:nvSpPr>
          <p:cNvPr id="33797" name="Text Box 5"/>
          <p:cNvSpPr txBox="1">
            <a:spLocks noChangeArrowheads="1"/>
          </p:cNvSpPr>
          <p:nvPr/>
        </p:nvSpPr>
        <p:spPr bwMode="auto">
          <a:xfrm>
            <a:off x="827088" y="1989138"/>
            <a:ext cx="7815262" cy="519112"/>
          </a:xfrm>
          <a:prstGeom prst="rect">
            <a:avLst/>
          </a:prstGeom>
          <a:noFill/>
          <a:ln w="9525">
            <a:noFill/>
            <a:miter lim="800000"/>
            <a:headEnd/>
            <a:tailEnd/>
          </a:ln>
          <a:effectLst/>
        </p:spPr>
        <p:txBody>
          <a:bodyPr>
            <a:spAutoFit/>
          </a:bodyPr>
          <a:lstStyle/>
          <a:p>
            <a:pPr>
              <a:spcBef>
                <a:spcPct val="50000"/>
              </a:spcBef>
            </a:pPr>
            <a:r>
              <a:rPr kumimoji="1" lang="zh-CN" altLang="en-US" sz="2800" b="1">
                <a:solidFill>
                  <a:srgbClr val="000000"/>
                </a:solidFill>
                <a:latin typeface="Times New Roman" pitchFamily="18" charset="0"/>
              </a:rPr>
              <a:t>求</a:t>
            </a:r>
            <a:r>
              <a:rPr kumimoji="1" lang="en-US" altLang="zh-CN" sz="2800" b="1" i="1">
                <a:solidFill>
                  <a:srgbClr val="000000"/>
                </a:solidFill>
                <a:latin typeface="Times New Roman" pitchFamily="18" charset="0"/>
              </a:rPr>
              <a:t>X</a:t>
            </a:r>
            <a:r>
              <a:rPr kumimoji="1" lang="zh-CN" altLang="en-US" sz="2800" b="1">
                <a:solidFill>
                  <a:srgbClr val="000000"/>
                </a:solidFill>
                <a:latin typeface="Times New Roman" pitchFamily="18" charset="0"/>
              </a:rPr>
              <a:t>的分布函数</a:t>
            </a:r>
            <a:r>
              <a:rPr kumimoji="1" lang="en-US" altLang="zh-CN" sz="2800" b="1" i="1">
                <a:solidFill>
                  <a:srgbClr val="000000"/>
                </a:solidFill>
                <a:latin typeface="Times New Roman" pitchFamily="18" charset="0"/>
              </a:rPr>
              <a:t>F</a:t>
            </a:r>
            <a:r>
              <a:rPr kumimoji="1" lang="en-US" altLang="zh-CN" sz="2800" b="1">
                <a:solidFill>
                  <a:srgbClr val="000000"/>
                </a:solidFill>
                <a:latin typeface="Times New Roman" pitchFamily="18" charset="0"/>
              </a:rPr>
              <a:t>(</a:t>
            </a:r>
            <a:r>
              <a:rPr kumimoji="1" lang="en-US" altLang="zh-CN" sz="2800" b="1" i="1">
                <a:solidFill>
                  <a:srgbClr val="000000"/>
                </a:solidFill>
                <a:latin typeface="Times New Roman" pitchFamily="18" charset="0"/>
              </a:rPr>
              <a:t>x</a:t>
            </a:r>
            <a:r>
              <a:rPr kumimoji="1" lang="en-US" altLang="zh-CN" sz="2800" b="1">
                <a:solidFill>
                  <a:srgbClr val="000000"/>
                </a:solidFill>
                <a:latin typeface="Times New Roman" pitchFamily="18" charset="0"/>
              </a:rPr>
              <a:t>).                     </a:t>
            </a:r>
          </a:p>
        </p:txBody>
      </p:sp>
      <p:grpSp>
        <p:nvGrpSpPr>
          <p:cNvPr id="2" name="Group 10"/>
          <p:cNvGrpSpPr>
            <a:grpSpLocks/>
          </p:cNvGrpSpPr>
          <p:nvPr/>
        </p:nvGrpSpPr>
        <p:grpSpPr bwMode="auto">
          <a:xfrm>
            <a:off x="1331913" y="5229225"/>
            <a:ext cx="3168650" cy="1152525"/>
            <a:chOff x="2232" y="1056"/>
            <a:chExt cx="1963" cy="720"/>
          </a:xfrm>
        </p:grpSpPr>
        <p:sp>
          <p:nvSpPr>
            <p:cNvPr id="33800" name="Rectangle 8"/>
            <p:cNvSpPr>
              <a:spLocks noChangeArrowheads="1"/>
            </p:cNvSpPr>
            <p:nvPr/>
          </p:nvSpPr>
          <p:spPr bwMode="auto">
            <a:xfrm>
              <a:off x="2400" y="1056"/>
              <a:ext cx="1632" cy="720"/>
            </a:xfrm>
            <a:prstGeom prst="rect">
              <a:avLst/>
            </a:prstGeom>
            <a:noFill/>
            <a:ln w="9525">
              <a:noFill/>
              <a:miter lim="800000"/>
              <a:headEnd/>
              <a:tailEnd/>
            </a:ln>
            <a:effectLst/>
          </p:spPr>
          <p:txBody>
            <a:bodyPr wrap="none" anchor="ctr"/>
            <a:lstStyle/>
            <a:p>
              <a:endParaRPr lang="zh-CN" altLang="en-US"/>
            </a:p>
          </p:txBody>
        </p:sp>
        <p:graphicFrame>
          <p:nvGraphicFramePr>
            <p:cNvPr id="33799" name="Object 7"/>
            <p:cNvGraphicFramePr>
              <a:graphicFrameLocks noChangeAspect="1"/>
            </p:cNvGraphicFramePr>
            <p:nvPr/>
          </p:nvGraphicFramePr>
          <p:xfrm>
            <a:off x="2232" y="1074"/>
            <a:ext cx="1963" cy="684"/>
          </p:xfrm>
          <a:graphic>
            <a:graphicData uri="http://schemas.openxmlformats.org/presentationml/2006/ole">
              <p:oleObj spid="_x0000_s2052102" name="公式" r:id="rId4" imgW="1638000" imgH="482400" progId="Equation.3">
                <p:embed/>
              </p:oleObj>
            </a:graphicData>
          </a:graphic>
        </p:graphicFrame>
      </p:grpSp>
      <p:graphicFrame>
        <p:nvGraphicFramePr>
          <p:cNvPr id="33804" name="Object 12"/>
          <p:cNvGraphicFramePr>
            <a:graphicFrameLocks noChangeAspect="1"/>
          </p:cNvGraphicFramePr>
          <p:nvPr/>
        </p:nvGraphicFramePr>
        <p:xfrm>
          <a:off x="1476375" y="2492375"/>
          <a:ext cx="3867150" cy="762000"/>
        </p:xfrm>
        <a:graphic>
          <a:graphicData uri="http://schemas.openxmlformats.org/presentationml/2006/ole">
            <p:oleObj spid="_x0000_s2052099" name="公式" r:id="rId5" imgW="1866600" imgH="330120" progId="Equation.3">
              <p:embed/>
            </p:oleObj>
          </a:graphicData>
        </a:graphic>
      </p:graphicFrame>
      <p:graphicFrame>
        <p:nvGraphicFramePr>
          <p:cNvPr id="33805" name="Object 13"/>
          <p:cNvGraphicFramePr>
            <a:graphicFrameLocks noChangeAspect="1"/>
          </p:cNvGraphicFramePr>
          <p:nvPr/>
        </p:nvGraphicFramePr>
        <p:xfrm>
          <a:off x="1317625" y="3429000"/>
          <a:ext cx="4838700" cy="776288"/>
        </p:xfrm>
        <a:graphic>
          <a:graphicData uri="http://schemas.openxmlformats.org/presentationml/2006/ole">
            <p:oleObj spid="_x0000_s2052100" name="公式" r:id="rId6" imgW="2057400" imgH="330120" progId="Equation.3">
              <p:embed/>
            </p:oleObj>
          </a:graphicData>
        </a:graphic>
      </p:graphicFrame>
      <p:graphicFrame>
        <p:nvGraphicFramePr>
          <p:cNvPr id="33806" name="Object 14"/>
          <p:cNvGraphicFramePr>
            <a:graphicFrameLocks noChangeAspect="1"/>
          </p:cNvGraphicFramePr>
          <p:nvPr/>
        </p:nvGraphicFramePr>
        <p:xfrm>
          <a:off x="1258888" y="4292600"/>
          <a:ext cx="7102475" cy="762000"/>
        </p:xfrm>
        <a:graphic>
          <a:graphicData uri="http://schemas.openxmlformats.org/presentationml/2006/ole">
            <p:oleObj spid="_x0000_s2052101" name="公式" r:id="rId7" imgW="2958840" imgH="330120" progId="Equation.3">
              <p:embed/>
            </p:oleObj>
          </a:graphicData>
        </a:graphic>
      </p:graphicFrame>
      <p:sp>
        <p:nvSpPr>
          <p:cNvPr id="33808" name="Text Box 16"/>
          <p:cNvSpPr txBox="1">
            <a:spLocks noChangeArrowheads="1"/>
          </p:cNvSpPr>
          <p:nvPr/>
        </p:nvSpPr>
        <p:spPr bwMode="auto">
          <a:xfrm>
            <a:off x="179388" y="2549525"/>
            <a:ext cx="2051050" cy="519113"/>
          </a:xfrm>
          <a:prstGeom prst="rect">
            <a:avLst/>
          </a:prstGeom>
          <a:noFill/>
          <a:ln w="9525">
            <a:noFill/>
            <a:miter lim="800000"/>
            <a:headEnd/>
            <a:tailEnd/>
          </a:ln>
          <a:effectLst/>
        </p:spPr>
        <p:txBody>
          <a:bodyPr>
            <a:spAutoFit/>
          </a:bodyPr>
          <a:lstStyle/>
          <a:p>
            <a:pPr>
              <a:spcBef>
                <a:spcPct val="50000"/>
              </a:spcBef>
            </a:pPr>
            <a:r>
              <a:rPr kumimoji="1" lang="en-US" altLang="zh-CN" sz="2800" b="1">
                <a:solidFill>
                  <a:srgbClr val="0033CC"/>
                </a:solidFill>
                <a:latin typeface="Times New Roman" pitchFamily="18" charset="0"/>
                <a:ea typeface="黑体" pitchFamily="49" charset="-122"/>
              </a:rPr>
              <a:t>【</a:t>
            </a:r>
            <a:r>
              <a:rPr kumimoji="1" lang="zh-CN" altLang="en-US" sz="2800" b="1">
                <a:solidFill>
                  <a:srgbClr val="0033CC"/>
                </a:solidFill>
                <a:latin typeface="Times New Roman" pitchFamily="18" charset="0"/>
                <a:ea typeface="黑体" pitchFamily="49" charset="-122"/>
              </a:rPr>
              <a:t>解</a:t>
            </a:r>
            <a:r>
              <a:rPr kumimoji="1" lang="en-US" altLang="zh-CN" sz="2800" b="1">
                <a:solidFill>
                  <a:srgbClr val="0033CC"/>
                </a:solidFill>
                <a:latin typeface="Times New Roman" pitchFamily="18" charset="0"/>
                <a:ea typeface="黑体"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3804"/>
                                        </p:tgtEl>
                                        <p:attrNameLst>
                                          <p:attrName>style.visibility</p:attrName>
                                        </p:attrNameLst>
                                      </p:cBhvr>
                                      <p:to>
                                        <p:strVal val="visible"/>
                                      </p:to>
                                    </p:set>
                                    <p:animEffect transition="in" filter="wipe(up)">
                                      <p:cBhvr>
                                        <p:cTn id="7" dur="500"/>
                                        <p:tgtEl>
                                          <p:spTgt spid="338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3805"/>
                                        </p:tgtEl>
                                        <p:attrNameLst>
                                          <p:attrName>style.visibility</p:attrName>
                                        </p:attrNameLst>
                                      </p:cBhvr>
                                      <p:to>
                                        <p:strVal val="visible"/>
                                      </p:to>
                                    </p:set>
                                    <p:animEffect transition="in" filter="wipe(up)">
                                      <p:cBhvr>
                                        <p:cTn id="12" dur="500"/>
                                        <p:tgtEl>
                                          <p:spTgt spid="338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3806"/>
                                        </p:tgtEl>
                                        <p:attrNameLst>
                                          <p:attrName>style.visibility</p:attrName>
                                        </p:attrNameLst>
                                      </p:cBhvr>
                                      <p:to>
                                        <p:strVal val="visible"/>
                                      </p:to>
                                    </p:set>
                                    <p:animEffect transition="in" filter="wipe(up)">
                                      <p:cBhvr>
                                        <p:cTn id="17" dur="500"/>
                                        <p:tgtEl>
                                          <p:spTgt spid="338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60" name="Rectangle 4"/>
          <p:cNvSpPr>
            <a:spLocks noChangeArrowheads="1"/>
          </p:cNvSpPr>
          <p:nvPr/>
        </p:nvSpPr>
        <p:spPr bwMode="auto">
          <a:xfrm>
            <a:off x="1258888" y="663575"/>
            <a:ext cx="4116387" cy="762000"/>
          </a:xfrm>
          <a:prstGeom prst="rect">
            <a:avLst/>
          </a:prstGeom>
          <a:noFill/>
          <a:ln w="9525">
            <a:noFill/>
            <a:miter lim="800000"/>
            <a:headEnd/>
            <a:tailEnd/>
          </a:ln>
          <a:effectLst/>
        </p:spPr>
        <p:txBody>
          <a:bodyPr wrap="none">
            <a:spAutoFit/>
          </a:bodyPr>
          <a:lstStyle/>
          <a:p>
            <a:r>
              <a:rPr lang="zh-CN" altLang="en-US" sz="4400" b="1">
                <a:solidFill>
                  <a:schemeClr val="tx2"/>
                </a:solidFill>
                <a:ea typeface="宋体" pitchFamily="2" charset="-122"/>
              </a:rPr>
              <a:t>随机变量</a:t>
            </a:r>
            <a:r>
              <a:rPr lang="en-US" altLang="zh-CN" sz="4400" b="1">
                <a:solidFill>
                  <a:schemeClr val="tx2"/>
                </a:solidFill>
                <a:ea typeface="宋体" pitchFamily="2" charset="-122"/>
              </a:rPr>
              <a:t>(Cont.)</a:t>
            </a:r>
          </a:p>
        </p:txBody>
      </p:sp>
      <p:sp>
        <p:nvSpPr>
          <p:cNvPr id="941061" name="Rectangle 5"/>
          <p:cNvSpPr>
            <a:spLocks noGrp="1" noChangeArrowheads="1"/>
          </p:cNvSpPr>
          <p:nvPr>
            <p:ph type="title"/>
          </p:nvPr>
        </p:nvSpPr>
        <p:spPr bwMode="auto">
          <a:xfrm>
            <a:off x="214282" y="1643050"/>
            <a:ext cx="1447800" cy="457200"/>
          </a:xfrm>
          <a:noFill/>
          <a:ln>
            <a:miter lim="800000"/>
            <a:headEnd/>
            <a:tailEnd/>
          </a:ln>
        </p:spPr>
        <p:txBody>
          <a:bodyPr vert="horz" wrap="square" lIns="91440" tIns="45720" rIns="91440" bIns="45720" numCol="1" anchor="ctr" anchorCtr="0" compatLnSpc="1">
            <a:prstTxWarp prst="textNoShape">
              <a:avLst/>
            </a:prstTxWarp>
            <a:normAutofit fontScale="90000"/>
          </a:bodyPr>
          <a:lstStyle/>
          <a:p>
            <a:r>
              <a:rPr lang="zh-CN" altLang="en-US" dirty="0">
                <a:ea typeface="宋体" pitchFamily="2" charset="-122"/>
              </a:rPr>
              <a:t>例 </a:t>
            </a:r>
            <a:endParaRPr lang="en-US" altLang="zh-CN" dirty="0">
              <a:ea typeface="宋体" pitchFamily="2" charset="-122"/>
            </a:endParaRPr>
          </a:p>
        </p:txBody>
      </p:sp>
      <p:sp>
        <p:nvSpPr>
          <p:cNvPr id="941062" name="Rectangle 6"/>
          <p:cNvSpPr>
            <a:spLocks noGrp="1" noChangeArrowheads="1"/>
          </p:cNvSpPr>
          <p:nvPr>
            <p:ph idx="1"/>
          </p:nvPr>
        </p:nvSpPr>
        <p:spPr bwMode="auto">
          <a:xfrm>
            <a:off x="1142976" y="1844675"/>
            <a:ext cx="8178800" cy="2590800"/>
          </a:xfrm>
          <a:noFill/>
          <a:ln>
            <a:miter lim="800000"/>
            <a:headEnd/>
            <a:tailEnd/>
          </a:ln>
        </p:spPr>
        <p:txBody>
          <a:bodyPr vert="horz" wrap="square" lIns="91440" tIns="45720" rIns="91440" bIns="45720" numCol="1" anchor="t" anchorCtr="0" compatLnSpc="1">
            <a:prstTxWarp prst="textNoShape">
              <a:avLst/>
            </a:prstTxWarp>
          </a:bodyPr>
          <a:lstStyle/>
          <a:p>
            <a:pPr>
              <a:buFont typeface="Monotype Sorts" pitchFamily="2" charset="2"/>
              <a:buNone/>
            </a:pPr>
            <a:r>
              <a:rPr lang="zh-CN" altLang="en-US" sz="2800" dirty="0">
                <a:ea typeface="宋体" pitchFamily="2" charset="-122"/>
              </a:rPr>
              <a:t>一批产品有 </a:t>
            </a:r>
            <a:r>
              <a:rPr lang="en-US" altLang="zh-CN" sz="2800" dirty="0">
                <a:ea typeface="宋体" pitchFamily="2" charset="-122"/>
              </a:rPr>
              <a:t>50 </a:t>
            </a:r>
            <a:r>
              <a:rPr lang="zh-CN" altLang="en-US" sz="2800" dirty="0">
                <a:ea typeface="宋体" pitchFamily="2" charset="-122"/>
              </a:rPr>
              <a:t>件，其中有 </a:t>
            </a:r>
            <a:r>
              <a:rPr lang="en-US" altLang="zh-CN" sz="2800" dirty="0">
                <a:ea typeface="宋体" pitchFamily="2" charset="-122"/>
              </a:rPr>
              <a:t>8 </a:t>
            </a:r>
            <a:r>
              <a:rPr lang="zh-CN" altLang="en-US" sz="2800" dirty="0">
                <a:ea typeface="宋体" pitchFamily="2" charset="-122"/>
              </a:rPr>
              <a:t>件次品，</a:t>
            </a:r>
            <a:r>
              <a:rPr lang="en-US" altLang="zh-CN" sz="2800" dirty="0">
                <a:ea typeface="宋体" pitchFamily="2" charset="-122"/>
              </a:rPr>
              <a:t>42 </a:t>
            </a:r>
            <a:r>
              <a:rPr lang="zh-CN" altLang="en-US" sz="2800" dirty="0">
                <a:ea typeface="宋体" pitchFamily="2" charset="-122"/>
              </a:rPr>
              <a:t>件正</a:t>
            </a:r>
          </a:p>
          <a:p>
            <a:pPr>
              <a:buFont typeface="Monotype Sorts" pitchFamily="2" charset="2"/>
              <a:buNone/>
            </a:pPr>
            <a:r>
              <a:rPr lang="zh-CN" altLang="en-US" sz="2800" dirty="0">
                <a:ea typeface="宋体" pitchFamily="2" charset="-122"/>
              </a:rPr>
              <a:t>品．现从中取出 </a:t>
            </a:r>
            <a:r>
              <a:rPr lang="en-US" altLang="zh-CN" sz="2800" dirty="0">
                <a:ea typeface="宋体" pitchFamily="2" charset="-122"/>
              </a:rPr>
              <a:t>6 </a:t>
            </a:r>
            <a:r>
              <a:rPr lang="zh-CN" altLang="en-US" sz="2800" dirty="0">
                <a:ea typeface="宋体" pitchFamily="2" charset="-122"/>
              </a:rPr>
              <a:t>件，令：</a:t>
            </a:r>
          </a:p>
          <a:p>
            <a:pPr>
              <a:buFont typeface="Monotype Sorts" pitchFamily="2" charset="2"/>
              <a:buNone/>
            </a:pPr>
            <a:r>
              <a:rPr lang="zh-CN" altLang="en-US" sz="2800" dirty="0">
                <a:ea typeface="宋体" pitchFamily="2" charset="-122"/>
              </a:rPr>
              <a:t>        </a:t>
            </a:r>
            <a:r>
              <a:rPr lang="en-US" altLang="zh-CN" sz="2800" dirty="0">
                <a:ea typeface="宋体" pitchFamily="2" charset="-122"/>
              </a:rPr>
              <a:t>X</a:t>
            </a:r>
            <a:r>
              <a:rPr lang="zh-CN" altLang="en-US" sz="2800" dirty="0">
                <a:ea typeface="宋体" pitchFamily="2" charset="-122"/>
              </a:rPr>
              <a:t>：</a:t>
            </a:r>
            <a:r>
              <a:rPr lang="zh-CN" altLang="zh-CN" sz="2800" dirty="0">
                <a:ea typeface="宋体" pitchFamily="2" charset="-122"/>
              </a:rPr>
              <a:t>取出 6 件产品中的次品数．</a:t>
            </a:r>
          </a:p>
          <a:p>
            <a:pPr>
              <a:buFont typeface="Monotype Sorts" pitchFamily="2" charset="2"/>
              <a:buNone/>
            </a:pPr>
            <a:r>
              <a:rPr lang="zh-CN" altLang="zh-CN" sz="2800" dirty="0">
                <a:ea typeface="宋体" pitchFamily="2" charset="-122"/>
              </a:rPr>
              <a:t>则 </a:t>
            </a:r>
            <a:r>
              <a:rPr lang="en-US" altLang="zh-CN" sz="2800" dirty="0">
                <a:ea typeface="宋体" pitchFamily="2" charset="-122"/>
              </a:rPr>
              <a:t>X </a:t>
            </a:r>
            <a:r>
              <a:rPr lang="zh-CN" altLang="zh-CN" sz="2800" dirty="0">
                <a:ea typeface="宋体" pitchFamily="2" charset="-122"/>
              </a:rPr>
              <a:t>就是一个随机变量．它的取值为 0，1，2，…，6．</a:t>
            </a:r>
            <a:endParaRPr lang="zh-CN" altLang="en-US" sz="2800" dirty="0">
              <a:ea typeface="宋体" pitchFamily="2" charset="-122"/>
            </a:endParaRPr>
          </a:p>
        </p:txBody>
      </p:sp>
      <p:graphicFrame>
        <p:nvGraphicFramePr>
          <p:cNvPr id="941063" name="Object 7"/>
          <p:cNvGraphicFramePr>
            <a:graphicFrameLocks noChangeAspect="1"/>
          </p:cNvGraphicFramePr>
          <p:nvPr/>
        </p:nvGraphicFramePr>
        <p:xfrm>
          <a:off x="3708400" y="4292600"/>
          <a:ext cx="1231900" cy="552450"/>
        </p:xfrm>
        <a:graphic>
          <a:graphicData uri="http://schemas.openxmlformats.org/presentationml/2006/ole">
            <p:oleObj spid="_x0000_s941063" name="公式" r:id="rId4" imgW="495000" imgH="215640" progId="Equation.3">
              <p:embed/>
            </p:oleObj>
          </a:graphicData>
        </a:graphic>
      </p:graphicFrame>
      <p:sp>
        <p:nvSpPr>
          <p:cNvPr id="941064" name="Rectangle 8"/>
          <p:cNvSpPr>
            <a:spLocks noChangeArrowheads="1"/>
          </p:cNvSpPr>
          <p:nvPr/>
        </p:nvSpPr>
        <p:spPr bwMode="auto">
          <a:xfrm>
            <a:off x="965200" y="4824413"/>
            <a:ext cx="8178800" cy="533400"/>
          </a:xfrm>
          <a:prstGeom prst="rect">
            <a:avLst/>
          </a:prstGeom>
          <a:noFill/>
          <a:ln w="9525">
            <a:noFill/>
            <a:miter lim="800000"/>
            <a:headEnd/>
            <a:tailEnd/>
          </a:ln>
        </p:spPr>
        <p:txBody>
          <a:bodyPr/>
          <a:lstStyle/>
          <a:p>
            <a:pPr marL="342900" indent="-342900">
              <a:spcBef>
                <a:spcPct val="20000"/>
              </a:spcBef>
              <a:buClr>
                <a:schemeClr val="accent1"/>
              </a:buClr>
              <a:buSzPct val="90000"/>
              <a:buFont typeface="Monotype Sorts" pitchFamily="2" charset="2"/>
              <a:buNone/>
            </a:pPr>
            <a:r>
              <a:rPr lang="zh-CN" altLang="en-US">
                <a:ea typeface="PMingLiU" pitchFamily="18" charset="-120"/>
              </a:rPr>
              <a:t>  </a:t>
            </a:r>
            <a:r>
              <a:rPr lang="zh-CN" altLang="en-US">
                <a:ea typeface="宋体" pitchFamily="2" charset="-122"/>
              </a:rPr>
              <a:t>表示取出的产品全是正品这一随机事件；</a:t>
            </a:r>
          </a:p>
        </p:txBody>
      </p:sp>
      <p:graphicFrame>
        <p:nvGraphicFramePr>
          <p:cNvPr id="941065" name="Object 9"/>
          <p:cNvGraphicFramePr>
            <a:graphicFrameLocks noChangeAspect="1"/>
          </p:cNvGraphicFramePr>
          <p:nvPr/>
        </p:nvGraphicFramePr>
        <p:xfrm>
          <a:off x="3708400" y="5357813"/>
          <a:ext cx="1095375" cy="512762"/>
        </p:xfrm>
        <a:graphic>
          <a:graphicData uri="http://schemas.openxmlformats.org/presentationml/2006/ole">
            <p:oleObj spid="_x0000_s941065" name="公式" r:id="rId5" imgW="457200" imgH="215640" progId="Equation.3">
              <p:embed/>
            </p:oleObj>
          </a:graphicData>
        </a:graphic>
      </p:graphicFrame>
      <p:sp>
        <p:nvSpPr>
          <p:cNvPr id="941066" name="Rectangle 10"/>
          <p:cNvSpPr>
            <a:spLocks noChangeArrowheads="1"/>
          </p:cNvSpPr>
          <p:nvPr/>
        </p:nvSpPr>
        <p:spPr bwMode="auto">
          <a:xfrm>
            <a:off x="965200" y="5891213"/>
            <a:ext cx="8178800" cy="533400"/>
          </a:xfrm>
          <a:prstGeom prst="rect">
            <a:avLst/>
          </a:prstGeom>
          <a:noFill/>
          <a:ln w="9525">
            <a:noFill/>
            <a:miter lim="800000"/>
            <a:headEnd/>
            <a:tailEnd/>
          </a:ln>
        </p:spPr>
        <p:txBody>
          <a:bodyPr/>
          <a:lstStyle/>
          <a:p>
            <a:pPr marL="342900" indent="-342900">
              <a:spcBef>
                <a:spcPct val="20000"/>
              </a:spcBef>
              <a:buClr>
                <a:schemeClr val="accent1"/>
              </a:buClr>
              <a:buSzPct val="90000"/>
              <a:buFont typeface="Monotype Sorts" pitchFamily="2" charset="2"/>
              <a:buNone/>
            </a:pPr>
            <a:r>
              <a:rPr lang="zh-CN" altLang="en-US">
                <a:ea typeface="PMingLiU" pitchFamily="18" charset="-120"/>
              </a:rPr>
              <a:t>  </a:t>
            </a:r>
            <a:r>
              <a:rPr lang="zh-CN" altLang="en-US">
                <a:ea typeface="宋体" pitchFamily="2" charset="-122"/>
              </a:rPr>
              <a:t>表示取出的产品至少有一件</a:t>
            </a:r>
            <a:r>
              <a:rPr lang="zh-CN" altLang="zh-CN">
                <a:ea typeface="宋体" pitchFamily="2" charset="-122"/>
              </a:rPr>
              <a:t>次品</a:t>
            </a:r>
            <a:r>
              <a:rPr lang="zh-CN" altLang="en-US">
                <a:ea typeface="宋体" pitchFamily="2" charset="-122"/>
              </a:rPr>
              <a:t>这一随机事件．</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1062">
                                            <p:txEl>
                                              <p:pRg st="0" end="0"/>
                                            </p:txEl>
                                          </p:spTgt>
                                        </p:tgtEl>
                                        <p:attrNameLst>
                                          <p:attrName>style.visibility</p:attrName>
                                        </p:attrNameLst>
                                      </p:cBhvr>
                                      <p:to>
                                        <p:strVal val="visible"/>
                                      </p:to>
                                    </p:set>
                                    <p:animEffect transition="in" filter="wipe(left)">
                                      <p:cBhvr>
                                        <p:cTn id="7" dur="500"/>
                                        <p:tgtEl>
                                          <p:spTgt spid="9410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1062">
                                            <p:txEl>
                                              <p:pRg st="1" end="1"/>
                                            </p:txEl>
                                          </p:spTgt>
                                        </p:tgtEl>
                                        <p:attrNameLst>
                                          <p:attrName>style.visibility</p:attrName>
                                        </p:attrNameLst>
                                      </p:cBhvr>
                                      <p:to>
                                        <p:strVal val="visible"/>
                                      </p:to>
                                    </p:set>
                                    <p:animEffect transition="in" filter="wipe(left)">
                                      <p:cBhvr>
                                        <p:cTn id="12" dur="500"/>
                                        <p:tgtEl>
                                          <p:spTgt spid="9410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1062">
                                            <p:txEl>
                                              <p:pRg st="2" end="2"/>
                                            </p:txEl>
                                          </p:spTgt>
                                        </p:tgtEl>
                                        <p:attrNameLst>
                                          <p:attrName>style.visibility</p:attrName>
                                        </p:attrNameLst>
                                      </p:cBhvr>
                                      <p:to>
                                        <p:strVal val="visible"/>
                                      </p:to>
                                    </p:set>
                                    <p:animEffect transition="in" filter="wipe(left)">
                                      <p:cBhvr>
                                        <p:cTn id="17" dur="500"/>
                                        <p:tgtEl>
                                          <p:spTgt spid="9410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1062">
                                            <p:txEl>
                                              <p:pRg st="3" end="3"/>
                                            </p:txEl>
                                          </p:spTgt>
                                        </p:tgtEl>
                                        <p:attrNameLst>
                                          <p:attrName>style.visibility</p:attrName>
                                        </p:attrNameLst>
                                      </p:cBhvr>
                                      <p:to>
                                        <p:strVal val="visible"/>
                                      </p:to>
                                    </p:set>
                                    <p:animEffect transition="in" filter="wipe(left)">
                                      <p:cBhvr>
                                        <p:cTn id="22" dur="500"/>
                                        <p:tgtEl>
                                          <p:spTgt spid="9410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41063"/>
                                        </p:tgtEl>
                                        <p:attrNameLst>
                                          <p:attrName>style.visibility</p:attrName>
                                        </p:attrNameLst>
                                      </p:cBhvr>
                                      <p:to>
                                        <p:strVal val="visible"/>
                                      </p:to>
                                    </p:set>
                                    <p:animEffect transition="in" filter="wipe(left)">
                                      <p:cBhvr>
                                        <p:cTn id="27" dur="500"/>
                                        <p:tgtEl>
                                          <p:spTgt spid="9410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41064"/>
                                        </p:tgtEl>
                                        <p:attrNameLst>
                                          <p:attrName>style.visibility</p:attrName>
                                        </p:attrNameLst>
                                      </p:cBhvr>
                                      <p:to>
                                        <p:strVal val="visible"/>
                                      </p:to>
                                    </p:set>
                                    <p:animEffect transition="in" filter="wipe(left)">
                                      <p:cBhvr>
                                        <p:cTn id="32" dur="500"/>
                                        <p:tgtEl>
                                          <p:spTgt spid="94106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41065"/>
                                        </p:tgtEl>
                                        <p:attrNameLst>
                                          <p:attrName>style.visibility</p:attrName>
                                        </p:attrNameLst>
                                      </p:cBhvr>
                                      <p:to>
                                        <p:strVal val="visible"/>
                                      </p:to>
                                    </p:set>
                                    <p:animEffect transition="in" filter="wipe(left)">
                                      <p:cBhvr>
                                        <p:cTn id="37" dur="500"/>
                                        <p:tgtEl>
                                          <p:spTgt spid="9410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41066"/>
                                        </p:tgtEl>
                                        <p:attrNameLst>
                                          <p:attrName>style.visibility</p:attrName>
                                        </p:attrNameLst>
                                      </p:cBhvr>
                                      <p:to>
                                        <p:strVal val="visible"/>
                                      </p:to>
                                    </p:set>
                                    <p:animEffect transition="in" filter="wipe(left)">
                                      <p:cBhvr>
                                        <p:cTn id="42" dur="500"/>
                                        <p:tgtEl>
                                          <p:spTgt spid="941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62" grpId="0" build="p" autoUpdateAnimBg="0"/>
      <p:bldP spid="941064" grpId="0" autoUpdateAnimBg="0"/>
      <p:bldP spid="941066" grpId="0" autoUpdateAnimBg="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Text Box 5"/>
          <p:cNvSpPr txBox="1">
            <a:spLocks noChangeArrowheads="1"/>
          </p:cNvSpPr>
          <p:nvPr/>
        </p:nvSpPr>
        <p:spPr bwMode="auto">
          <a:xfrm>
            <a:off x="684213" y="5876925"/>
            <a:ext cx="7848600" cy="690563"/>
          </a:xfrm>
          <a:prstGeom prst="rect">
            <a:avLst/>
          </a:prstGeom>
          <a:noFill/>
          <a:ln w="9525">
            <a:noFill/>
            <a:miter lim="800000"/>
            <a:headEnd/>
            <a:tailEnd/>
          </a:ln>
          <a:effectLst/>
        </p:spPr>
        <p:txBody>
          <a:bodyPr>
            <a:spAutoFit/>
          </a:bodyPr>
          <a:lstStyle/>
          <a:p>
            <a:pPr>
              <a:lnSpc>
                <a:spcPct val="140000"/>
              </a:lnSpc>
            </a:pPr>
            <a:r>
              <a:rPr kumimoji="1" lang="en-US" altLang="zh-CN" sz="2800" b="1">
                <a:solidFill>
                  <a:srgbClr val="0000FF"/>
                </a:solidFill>
                <a:latin typeface="Times New Roman" pitchFamily="18" charset="0"/>
              </a:rPr>
              <a:t>【</a:t>
            </a:r>
            <a:r>
              <a:rPr kumimoji="1" lang="zh-CN" altLang="en-US" sz="2800" b="1">
                <a:solidFill>
                  <a:srgbClr val="0000FF"/>
                </a:solidFill>
                <a:latin typeface="Times New Roman" pitchFamily="18" charset="0"/>
              </a:rPr>
              <a:t>答 </a:t>
            </a:r>
            <a:r>
              <a:rPr kumimoji="1" lang="zh-CN" altLang="en-US" sz="2800" b="1">
                <a:solidFill>
                  <a:srgbClr val="0000FF"/>
                </a:solidFill>
                <a:latin typeface="Times New Roman" pitchFamily="18" charset="0"/>
                <a:sym typeface="Wingdings" pitchFamily="2" charset="2"/>
              </a:rPr>
              <a:t>：（</a:t>
            </a:r>
            <a:r>
              <a:rPr kumimoji="1" lang="en-US" altLang="zh-CN" sz="2800" b="1">
                <a:solidFill>
                  <a:srgbClr val="0000FF"/>
                </a:solidFill>
                <a:latin typeface="Times New Roman" pitchFamily="18" charset="0"/>
                <a:sym typeface="Wingdings" pitchFamily="2" charset="2"/>
              </a:rPr>
              <a:t>1</a:t>
            </a:r>
            <a:r>
              <a:rPr kumimoji="1" lang="zh-CN" altLang="en-US" sz="2800" b="1">
                <a:solidFill>
                  <a:srgbClr val="0000FF"/>
                </a:solidFill>
                <a:latin typeface="Times New Roman" pitchFamily="18" charset="0"/>
                <a:sym typeface="Wingdings" pitchFamily="2" charset="2"/>
              </a:rPr>
              <a:t>）第二条；（</a:t>
            </a:r>
            <a:r>
              <a:rPr kumimoji="1" lang="en-US" altLang="zh-CN" sz="2800" b="1">
                <a:solidFill>
                  <a:srgbClr val="0000FF"/>
                </a:solidFill>
                <a:latin typeface="Times New Roman" pitchFamily="18" charset="0"/>
                <a:sym typeface="Wingdings" pitchFamily="2" charset="2"/>
              </a:rPr>
              <a:t>2</a:t>
            </a:r>
            <a:r>
              <a:rPr kumimoji="1" lang="zh-CN" altLang="en-US" sz="2800" b="1">
                <a:solidFill>
                  <a:srgbClr val="0000FF"/>
                </a:solidFill>
                <a:latin typeface="Times New Roman" pitchFamily="18" charset="0"/>
                <a:sym typeface="Wingdings" pitchFamily="2" charset="2"/>
              </a:rPr>
              <a:t>）  第一条</a:t>
            </a:r>
            <a:r>
              <a:rPr kumimoji="1" lang="en-US" altLang="zh-CN" sz="2800" b="1">
                <a:solidFill>
                  <a:srgbClr val="0000FF"/>
                </a:solidFill>
                <a:latin typeface="Times New Roman" pitchFamily="18" charset="0"/>
              </a:rPr>
              <a:t>】</a:t>
            </a:r>
          </a:p>
        </p:txBody>
      </p:sp>
      <p:sp>
        <p:nvSpPr>
          <p:cNvPr id="101382" name="Text Box 6"/>
          <p:cNvSpPr txBox="1">
            <a:spLocks noChangeArrowheads="1"/>
          </p:cNvSpPr>
          <p:nvPr/>
        </p:nvSpPr>
        <p:spPr bwMode="auto">
          <a:xfrm>
            <a:off x="395288" y="620713"/>
            <a:ext cx="8748712" cy="2911475"/>
          </a:xfrm>
          <a:prstGeom prst="rect">
            <a:avLst/>
          </a:prstGeom>
          <a:noFill/>
          <a:ln w="9525">
            <a:noFill/>
            <a:miter lim="800000"/>
            <a:headEnd/>
            <a:tailEnd/>
          </a:ln>
          <a:effectLst/>
        </p:spPr>
        <p:txBody>
          <a:bodyPr>
            <a:spAutoFit/>
          </a:bodyPr>
          <a:lstStyle/>
          <a:p>
            <a:pPr>
              <a:lnSpc>
                <a:spcPct val="110000"/>
              </a:lnSpc>
            </a:pPr>
            <a:r>
              <a:rPr kumimoji="1" lang="zh-CN" altLang="en-US" sz="2800" b="1" dirty="0" smtClean="0">
                <a:latin typeface="Times New Roman" pitchFamily="18" charset="0"/>
              </a:rPr>
              <a:t>某人</a:t>
            </a:r>
            <a:r>
              <a:rPr kumimoji="1" lang="zh-CN" altLang="en-US" sz="2800" b="1" dirty="0">
                <a:latin typeface="Times New Roman" pitchFamily="18" charset="0"/>
              </a:rPr>
              <a:t>去火车站乘车</a:t>
            </a:r>
            <a:r>
              <a:rPr kumimoji="1" lang="en-US" altLang="zh-CN" sz="2800" b="1" dirty="0">
                <a:latin typeface="Times New Roman" pitchFamily="18" charset="0"/>
              </a:rPr>
              <a:t>, </a:t>
            </a:r>
            <a:r>
              <a:rPr kumimoji="1" lang="zh-CN" altLang="en-US" sz="2800" b="1" dirty="0">
                <a:latin typeface="Times New Roman" pitchFamily="18" charset="0"/>
              </a:rPr>
              <a:t>有两条路可以走</a:t>
            </a:r>
            <a:r>
              <a:rPr kumimoji="1" lang="en-US" altLang="zh-CN" sz="2800" b="1" dirty="0">
                <a:latin typeface="Times New Roman" pitchFamily="18" charset="0"/>
              </a:rPr>
              <a:t>. </a:t>
            </a:r>
            <a:r>
              <a:rPr kumimoji="1" lang="zh-CN" altLang="en-US" sz="2800" b="1" dirty="0">
                <a:latin typeface="Times New Roman" pitchFamily="18" charset="0"/>
              </a:rPr>
              <a:t>第一条路程较</a:t>
            </a:r>
          </a:p>
          <a:p>
            <a:pPr>
              <a:lnSpc>
                <a:spcPct val="110000"/>
              </a:lnSpc>
            </a:pPr>
            <a:r>
              <a:rPr kumimoji="1" lang="zh-CN" altLang="en-US" sz="2800" b="1" dirty="0">
                <a:latin typeface="Times New Roman" pitchFamily="18" charset="0"/>
              </a:rPr>
              <a:t>短</a:t>
            </a:r>
            <a:r>
              <a:rPr kumimoji="1" lang="en-US" altLang="zh-CN" sz="2800" b="1" dirty="0">
                <a:latin typeface="Times New Roman" pitchFamily="18" charset="0"/>
              </a:rPr>
              <a:t>,</a:t>
            </a:r>
            <a:r>
              <a:rPr kumimoji="1" lang="zh-CN" altLang="en-US" sz="2800" b="1" dirty="0">
                <a:latin typeface="Times New Roman" pitchFamily="18" charset="0"/>
              </a:rPr>
              <a:t>但交通拥挤</a:t>
            </a:r>
            <a:r>
              <a:rPr kumimoji="1" lang="en-US" altLang="zh-CN" sz="2800" b="1" dirty="0">
                <a:latin typeface="Times New Roman" pitchFamily="18" charset="0"/>
              </a:rPr>
              <a:t>, </a:t>
            </a:r>
            <a:r>
              <a:rPr kumimoji="1" lang="zh-CN" altLang="en-US" sz="2800" b="1" dirty="0">
                <a:latin typeface="Times New Roman" pitchFamily="18" charset="0"/>
              </a:rPr>
              <a:t>所需时间</a:t>
            </a:r>
            <a:r>
              <a:rPr kumimoji="1" lang="en-US" altLang="zh-CN" sz="2800" b="1" dirty="0">
                <a:latin typeface="Times New Roman" pitchFamily="18" charset="0"/>
              </a:rPr>
              <a:t>(</a:t>
            </a:r>
            <a:r>
              <a:rPr kumimoji="1" lang="zh-CN" altLang="en-US" sz="2800" b="1" dirty="0">
                <a:latin typeface="Times New Roman" pitchFamily="18" charset="0"/>
              </a:rPr>
              <a:t>分钟</a:t>
            </a:r>
            <a:r>
              <a:rPr kumimoji="1" lang="en-US" altLang="zh-CN" sz="2800" b="1" dirty="0">
                <a:latin typeface="Times New Roman" pitchFamily="18" charset="0"/>
              </a:rPr>
              <a:t>)</a:t>
            </a:r>
            <a:r>
              <a:rPr kumimoji="1" lang="zh-CN" altLang="en-US" sz="2800" b="1" dirty="0">
                <a:latin typeface="Times New Roman" pitchFamily="18" charset="0"/>
              </a:rPr>
              <a:t>服从正态分布</a:t>
            </a:r>
            <a:r>
              <a:rPr kumimoji="1" lang="en-US" altLang="zh-CN" sz="2800" b="1" i="1" dirty="0">
                <a:latin typeface="Times New Roman" pitchFamily="18" charset="0"/>
              </a:rPr>
              <a:t>N</a:t>
            </a:r>
            <a:r>
              <a:rPr kumimoji="1" lang="en-US" altLang="zh-CN" sz="2800" b="1" dirty="0">
                <a:latin typeface="Times New Roman" pitchFamily="18" charset="0"/>
              </a:rPr>
              <a:t>(40,100);</a:t>
            </a:r>
            <a:r>
              <a:rPr kumimoji="1" lang="zh-CN" altLang="en-US" sz="2800" b="1" dirty="0">
                <a:latin typeface="Times New Roman" pitchFamily="18" charset="0"/>
              </a:rPr>
              <a:t>第二条路程较长</a:t>
            </a:r>
            <a:r>
              <a:rPr kumimoji="1" lang="en-US" altLang="zh-CN" sz="2800" b="1" dirty="0">
                <a:latin typeface="Times New Roman" pitchFamily="18" charset="0"/>
              </a:rPr>
              <a:t>,</a:t>
            </a:r>
            <a:r>
              <a:rPr kumimoji="1" lang="zh-CN" altLang="en-US" sz="2800" b="1" dirty="0">
                <a:latin typeface="Times New Roman" pitchFamily="18" charset="0"/>
              </a:rPr>
              <a:t>但意外阻塞较少</a:t>
            </a:r>
            <a:r>
              <a:rPr kumimoji="1" lang="en-US" altLang="zh-CN" sz="2800" b="1" dirty="0">
                <a:latin typeface="Times New Roman" pitchFamily="18" charset="0"/>
              </a:rPr>
              <a:t>,</a:t>
            </a:r>
            <a:r>
              <a:rPr kumimoji="1" lang="zh-CN" altLang="en-US" sz="2800" b="1" dirty="0">
                <a:latin typeface="Times New Roman" pitchFamily="18" charset="0"/>
              </a:rPr>
              <a:t>所需时间</a:t>
            </a:r>
            <a:r>
              <a:rPr kumimoji="1" lang="en-US" altLang="zh-CN" sz="2800" b="1" dirty="0">
                <a:latin typeface="Times New Roman" pitchFamily="18" charset="0"/>
              </a:rPr>
              <a:t>(</a:t>
            </a:r>
            <a:r>
              <a:rPr kumimoji="1" lang="zh-CN" altLang="en-US" sz="2800" b="1" dirty="0">
                <a:latin typeface="Times New Roman" pitchFamily="18" charset="0"/>
              </a:rPr>
              <a:t>分钟</a:t>
            </a:r>
            <a:r>
              <a:rPr kumimoji="1" lang="en-US" altLang="zh-CN" sz="2800" b="1" dirty="0">
                <a:latin typeface="Times New Roman" pitchFamily="18" charset="0"/>
              </a:rPr>
              <a:t>)</a:t>
            </a:r>
            <a:r>
              <a:rPr kumimoji="1" lang="zh-CN" altLang="en-US" sz="2800" b="1" dirty="0">
                <a:latin typeface="Times New Roman" pitchFamily="18" charset="0"/>
              </a:rPr>
              <a:t>服从正态分布</a:t>
            </a:r>
            <a:r>
              <a:rPr kumimoji="1" lang="en-US" altLang="zh-CN" sz="2800" b="1" i="1" dirty="0">
                <a:latin typeface="Times New Roman" pitchFamily="18" charset="0"/>
              </a:rPr>
              <a:t>N</a:t>
            </a:r>
            <a:r>
              <a:rPr kumimoji="1" lang="en-US" altLang="zh-CN" sz="2800" b="1" dirty="0">
                <a:latin typeface="Times New Roman" pitchFamily="18" charset="0"/>
              </a:rPr>
              <a:t>(50,16).  </a:t>
            </a:r>
            <a:r>
              <a:rPr kumimoji="1" lang="zh-CN" altLang="en-US" sz="2800" b="1" dirty="0">
                <a:latin typeface="Times New Roman" pitchFamily="18" charset="0"/>
              </a:rPr>
              <a:t>求</a:t>
            </a:r>
            <a:r>
              <a:rPr kumimoji="1" lang="en-US" altLang="zh-CN" sz="2800" b="1" dirty="0">
                <a:latin typeface="Times New Roman" pitchFamily="18" charset="0"/>
              </a:rPr>
              <a:t>:</a:t>
            </a:r>
          </a:p>
          <a:p>
            <a:pPr>
              <a:lnSpc>
                <a:spcPct val="110000"/>
              </a:lnSpc>
            </a:pPr>
            <a:r>
              <a:rPr kumimoji="1" lang="en-US" altLang="zh-CN" sz="2800" b="1" dirty="0">
                <a:latin typeface="Times New Roman" pitchFamily="18" charset="0"/>
              </a:rPr>
              <a:t>(1)</a:t>
            </a:r>
            <a:r>
              <a:rPr kumimoji="1" lang="zh-CN" altLang="en-US" sz="2800" b="1" dirty="0">
                <a:latin typeface="Times New Roman" pitchFamily="18" charset="0"/>
              </a:rPr>
              <a:t>若动身时离开车时间有</a:t>
            </a:r>
            <a:r>
              <a:rPr kumimoji="1" lang="en-US" altLang="zh-CN" sz="2800" b="1" dirty="0">
                <a:latin typeface="Times New Roman" pitchFamily="18" charset="0"/>
              </a:rPr>
              <a:t>60</a:t>
            </a:r>
            <a:r>
              <a:rPr kumimoji="1" lang="zh-CN" altLang="en-US" sz="2800" b="1" dirty="0">
                <a:latin typeface="Times New Roman" pitchFamily="18" charset="0"/>
              </a:rPr>
              <a:t>分钟，应走哪一条路线？</a:t>
            </a:r>
          </a:p>
          <a:p>
            <a:pPr>
              <a:lnSpc>
                <a:spcPct val="110000"/>
              </a:lnSpc>
            </a:pPr>
            <a:r>
              <a:rPr kumimoji="1" lang="en-US" altLang="zh-CN" sz="2800" b="1" dirty="0">
                <a:latin typeface="Times New Roman" pitchFamily="18" charset="0"/>
              </a:rPr>
              <a:t>(2)</a:t>
            </a:r>
            <a:r>
              <a:rPr kumimoji="1" lang="zh-CN" altLang="en-US" sz="2800" b="1" dirty="0">
                <a:latin typeface="Times New Roman" pitchFamily="18" charset="0"/>
              </a:rPr>
              <a:t>若动身时离开车时间有</a:t>
            </a:r>
            <a:r>
              <a:rPr kumimoji="1" lang="en-US" altLang="zh-CN" sz="2800" b="1" dirty="0">
                <a:latin typeface="Times New Roman" pitchFamily="18" charset="0"/>
              </a:rPr>
              <a:t>40</a:t>
            </a:r>
            <a:r>
              <a:rPr kumimoji="1" lang="zh-CN" altLang="en-US" sz="2800" b="1" dirty="0">
                <a:latin typeface="Times New Roman" pitchFamily="18" charset="0"/>
              </a:rPr>
              <a:t>分钟，应走哪一条路线？</a:t>
            </a:r>
          </a:p>
        </p:txBody>
      </p:sp>
      <p:sp>
        <p:nvSpPr>
          <p:cNvPr id="101383" name="Text Box 7"/>
          <p:cNvSpPr txBox="1">
            <a:spLocks noChangeArrowheads="1"/>
          </p:cNvSpPr>
          <p:nvPr/>
        </p:nvSpPr>
        <p:spPr bwMode="auto">
          <a:xfrm>
            <a:off x="1187450" y="3722688"/>
            <a:ext cx="6985000" cy="785812"/>
          </a:xfrm>
          <a:prstGeom prst="rect">
            <a:avLst/>
          </a:prstGeom>
          <a:noFill/>
          <a:ln w="9525">
            <a:noFill/>
            <a:miter lim="800000"/>
            <a:headEnd/>
            <a:tailEnd/>
          </a:ln>
          <a:effectLst/>
        </p:spPr>
        <p:txBody>
          <a:bodyPr>
            <a:spAutoFit/>
          </a:bodyPr>
          <a:lstStyle/>
          <a:p>
            <a:pPr>
              <a:lnSpc>
                <a:spcPct val="70000"/>
              </a:lnSpc>
              <a:spcBef>
                <a:spcPct val="50000"/>
              </a:spcBef>
            </a:pPr>
            <a:r>
              <a:rPr kumimoji="1" lang="zh-CN" altLang="en-US" sz="2400" b="1">
                <a:latin typeface="Times New Roman" pitchFamily="18" charset="0"/>
              </a:rPr>
              <a:t>设走第一、二条路所需时间为</a:t>
            </a:r>
            <a:r>
              <a:rPr kumimoji="1" lang="en-US" altLang="zh-CN" sz="2400" b="1" i="1">
                <a:latin typeface="Times New Roman" pitchFamily="18" charset="0"/>
              </a:rPr>
              <a:t>X</a:t>
            </a:r>
            <a:r>
              <a:rPr kumimoji="1" lang="zh-CN" altLang="en-US" sz="2400" b="1" i="1">
                <a:latin typeface="Times New Roman" pitchFamily="18" charset="0"/>
              </a:rPr>
              <a:t>、</a:t>
            </a:r>
            <a:r>
              <a:rPr kumimoji="1" lang="en-US" altLang="zh-CN" sz="2400" b="1" i="1">
                <a:latin typeface="Times New Roman" pitchFamily="18" charset="0"/>
              </a:rPr>
              <a:t>Y</a:t>
            </a:r>
            <a:r>
              <a:rPr kumimoji="1" lang="zh-CN" altLang="en-US" sz="2400" b="1">
                <a:latin typeface="Times New Roman" pitchFamily="18" charset="0"/>
              </a:rPr>
              <a:t>，</a:t>
            </a:r>
          </a:p>
          <a:p>
            <a:pPr>
              <a:lnSpc>
                <a:spcPct val="70000"/>
              </a:lnSpc>
              <a:spcBef>
                <a:spcPct val="50000"/>
              </a:spcBef>
            </a:pPr>
            <a:r>
              <a:rPr kumimoji="1" lang="zh-CN" altLang="en-US" sz="2400" b="1">
                <a:latin typeface="Times New Roman" pitchFamily="18" charset="0"/>
              </a:rPr>
              <a:t>则</a:t>
            </a:r>
            <a:r>
              <a:rPr kumimoji="1" lang="en-US" altLang="zh-CN" sz="2400" b="1" i="1">
                <a:latin typeface="Times New Roman" pitchFamily="18" charset="0"/>
              </a:rPr>
              <a:t>X</a:t>
            </a:r>
            <a:r>
              <a:rPr kumimoji="1" lang="en-US" altLang="zh-CN" sz="2400" b="1">
                <a:latin typeface="Times New Roman" pitchFamily="18" charset="0"/>
              </a:rPr>
              <a:t>~</a:t>
            </a:r>
            <a:r>
              <a:rPr kumimoji="1" lang="en-US" altLang="zh-CN" sz="2400" b="1" i="1">
                <a:latin typeface="Times New Roman" pitchFamily="18" charset="0"/>
              </a:rPr>
              <a:t>N</a:t>
            </a:r>
            <a:r>
              <a:rPr kumimoji="1" lang="en-US" altLang="zh-CN" sz="2400" b="1">
                <a:latin typeface="Times New Roman" pitchFamily="18" charset="0"/>
              </a:rPr>
              <a:t>(40,100)</a:t>
            </a:r>
            <a:r>
              <a:rPr kumimoji="1" lang="zh-CN" altLang="en-US" sz="2400" b="1">
                <a:latin typeface="Times New Roman" pitchFamily="18" charset="0"/>
              </a:rPr>
              <a:t>，</a:t>
            </a:r>
            <a:r>
              <a:rPr kumimoji="1" lang="en-US" altLang="zh-CN" sz="2400" b="1" i="1">
                <a:latin typeface="Times New Roman" pitchFamily="18" charset="0"/>
              </a:rPr>
              <a:t>Y</a:t>
            </a:r>
            <a:r>
              <a:rPr kumimoji="1" lang="en-US" altLang="zh-CN" sz="2400" b="1">
                <a:latin typeface="Times New Roman" pitchFamily="18" charset="0"/>
              </a:rPr>
              <a:t>~ </a:t>
            </a:r>
            <a:r>
              <a:rPr kumimoji="1" lang="en-US" altLang="zh-CN" sz="2400" b="1" i="1">
                <a:latin typeface="Times New Roman" pitchFamily="18" charset="0"/>
              </a:rPr>
              <a:t>N</a:t>
            </a:r>
            <a:r>
              <a:rPr kumimoji="1" lang="en-US" altLang="zh-CN" sz="2400" b="1">
                <a:latin typeface="Times New Roman" pitchFamily="18" charset="0"/>
              </a:rPr>
              <a:t>(50,16).</a:t>
            </a:r>
          </a:p>
        </p:txBody>
      </p:sp>
      <p:sp>
        <p:nvSpPr>
          <p:cNvPr id="101384" name="Text Box 8"/>
          <p:cNvSpPr txBox="1">
            <a:spLocks noChangeArrowheads="1"/>
          </p:cNvSpPr>
          <p:nvPr/>
        </p:nvSpPr>
        <p:spPr bwMode="auto">
          <a:xfrm>
            <a:off x="179388" y="3548063"/>
            <a:ext cx="2051050" cy="519112"/>
          </a:xfrm>
          <a:prstGeom prst="rect">
            <a:avLst/>
          </a:prstGeom>
          <a:noFill/>
          <a:ln w="9525">
            <a:noFill/>
            <a:miter lim="800000"/>
            <a:headEnd/>
            <a:tailEnd/>
          </a:ln>
          <a:effectLst/>
        </p:spPr>
        <p:txBody>
          <a:bodyPr>
            <a:spAutoFit/>
          </a:bodyPr>
          <a:lstStyle/>
          <a:p>
            <a:pPr>
              <a:spcBef>
                <a:spcPct val="50000"/>
              </a:spcBef>
            </a:pPr>
            <a:r>
              <a:rPr kumimoji="1" lang="en-US" altLang="zh-CN" sz="2800" b="1">
                <a:solidFill>
                  <a:srgbClr val="0033CC"/>
                </a:solidFill>
                <a:latin typeface="Times New Roman" pitchFamily="18" charset="0"/>
                <a:ea typeface="黑体" pitchFamily="49" charset="-122"/>
              </a:rPr>
              <a:t>【</a:t>
            </a:r>
            <a:r>
              <a:rPr kumimoji="1" lang="zh-CN" altLang="en-US" sz="2800" b="1">
                <a:solidFill>
                  <a:srgbClr val="0033CC"/>
                </a:solidFill>
                <a:latin typeface="Times New Roman" pitchFamily="18" charset="0"/>
                <a:ea typeface="黑体" pitchFamily="49" charset="-122"/>
              </a:rPr>
              <a:t>解</a:t>
            </a:r>
            <a:r>
              <a:rPr kumimoji="1" lang="en-US" altLang="zh-CN" sz="2800" b="1">
                <a:solidFill>
                  <a:srgbClr val="0033CC"/>
                </a:solidFill>
                <a:latin typeface="Times New Roman" pitchFamily="18" charset="0"/>
                <a:ea typeface="黑体" pitchFamily="49" charset="-122"/>
              </a:rPr>
              <a:t>】</a:t>
            </a:r>
          </a:p>
        </p:txBody>
      </p:sp>
      <p:sp>
        <p:nvSpPr>
          <p:cNvPr id="101385" name="Rectangle 9"/>
          <p:cNvSpPr>
            <a:spLocks noChangeArrowheads="1"/>
          </p:cNvSpPr>
          <p:nvPr/>
        </p:nvSpPr>
        <p:spPr bwMode="auto">
          <a:xfrm>
            <a:off x="611188" y="4665663"/>
            <a:ext cx="1897062" cy="347662"/>
          </a:xfrm>
          <a:prstGeom prst="rect">
            <a:avLst/>
          </a:prstGeom>
          <a:noFill/>
          <a:ln w="9525">
            <a:noFill/>
            <a:miter lim="800000"/>
            <a:headEnd/>
            <a:tailEnd/>
          </a:ln>
          <a:effectLst/>
        </p:spPr>
        <p:txBody>
          <a:bodyPr wrap="none">
            <a:spAutoFit/>
          </a:bodyPr>
          <a:lstStyle/>
          <a:p>
            <a:pPr>
              <a:lnSpc>
                <a:spcPct val="70000"/>
              </a:lnSpc>
              <a:spcBef>
                <a:spcPct val="50000"/>
              </a:spcBef>
            </a:pPr>
            <a:r>
              <a:rPr kumimoji="1" lang="en-US" altLang="zh-CN" sz="2400" b="1">
                <a:latin typeface="Times New Roman" pitchFamily="18" charset="0"/>
              </a:rPr>
              <a:t>(1) P{</a:t>
            </a:r>
            <a:r>
              <a:rPr kumimoji="1" lang="en-US" altLang="zh-CN" sz="2400" b="1" i="1">
                <a:latin typeface="Times New Roman" pitchFamily="18" charset="0"/>
              </a:rPr>
              <a:t>X&gt;</a:t>
            </a:r>
            <a:r>
              <a:rPr kumimoji="1" lang="en-US" altLang="zh-CN" sz="2400" b="1">
                <a:latin typeface="Times New Roman" pitchFamily="18" charset="0"/>
              </a:rPr>
              <a:t>60}=</a:t>
            </a:r>
          </a:p>
        </p:txBody>
      </p:sp>
      <p:graphicFrame>
        <p:nvGraphicFramePr>
          <p:cNvPr id="101386" name="Object 10"/>
          <p:cNvGraphicFramePr>
            <a:graphicFrameLocks noChangeAspect="1"/>
          </p:cNvGraphicFramePr>
          <p:nvPr/>
        </p:nvGraphicFramePr>
        <p:xfrm>
          <a:off x="2411413" y="4508500"/>
          <a:ext cx="5761037" cy="687388"/>
        </p:xfrm>
        <a:graphic>
          <a:graphicData uri="http://schemas.openxmlformats.org/presentationml/2006/ole">
            <p:oleObj spid="_x0000_s2053122" name="公式" r:id="rId3" imgW="3085920" imgH="368280" progId="Equation.3">
              <p:embed/>
            </p:oleObj>
          </a:graphicData>
        </a:graphic>
      </p:graphicFrame>
      <p:sp>
        <p:nvSpPr>
          <p:cNvPr id="101387" name="Rectangle 11"/>
          <p:cNvSpPr>
            <a:spLocks noChangeArrowheads="1"/>
          </p:cNvSpPr>
          <p:nvPr/>
        </p:nvSpPr>
        <p:spPr bwMode="auto">
          <a:xfrm>
            <a:off x="942975" y="5373688"/>
            <a:ext cx="1524000" cy="347662"/>
          </a:xfrm>
          <a:prstGeom prst="rect">
            <a:avLst/>
          </a:prstGeom>
          <a:noFill/>
          <a:ln w="9525">
            <a:noFill/>
            <a:miter lim="800000"/>
            <a:headEnd/>
            <a:tailEnd/>
          </a:ln>
          <a:effectLst/>
        </p:spPr>
        <p:txBody>
          <a:bodyPr wrap="none">
            <a:spAutoFit/>
          </a:bodyPr>
          <a:lstStyle/>
          <a:p>
            <a:pPr>
              <a:lnSpc>
                <a:spcPct val="70000"/>
              </a:lnSpc>
              <a:spcBef>
                <a:spcPct val="50000"/>
              </a:spcBef>
            </a:pPr>
            <a:r>
              <a:rPr kumimoji="1" lang="en-US" altLang="zh-CN" sz="2400" b="1">
                <a:latin typeface="Times New Roman" pitchFamily="18" charset="0"/>
              </a:rPr>
              <a:t> P{</a:t>
            </a:r>
            <a:r>
              <a:rPr kumimoji="1" lang="en-US" altLang="zh-CN" sz="2400" b="1" i="1">
                <a:latin typeface="Times New Roman" pitchFamily="18" charset="0"/>
              </a:rPr>
              <a:t>Y&gt;</a:t>
            </a:r>
            <a:r>
              <a:rPr kumimoji="1" lang="en-US" altLang="zh-CN" sz="2400" b="1">
                <a:latin typeface="Times New Roman" pitchFamily="18" charset="0"/>
              </a:rPr>
              <a:t>60}=</a:t>
            </a:r>
          </a:p>
        </p:txBody>
      </p:sp>
      <p:graphicFrame>
        <p:nvGraphicFramePr>
          <p:cNvPr id="101388" name="Object 12"/>
          <p:cNvGraphicFramePr>
            <a:graphicFrameLocks noChangeAspect="1"/>
          </p:cNvGraphicFramePr>
          <p:nvPr/>
        </p:nvGraphicFramePr>
        <p:xfrm>
          <a:off x="2414588" y="5189538"/>
          <a:ext cx="5902325" cy="687387"/>
        </p:xfrm>
        <a:graphic>
          <a:graphicData uri="http://schemas.openxmlformats.org/presentationml/2006/ole">
            <p:oleObj spid="_x0000_s2053123" name="公式" r:id="rId4" imgW="3162240" imgH="3682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81"/>
                                        </p:tgtEl>
                                        <p:attrNameLst>
                                          <p:attrName>style.visibility</p:attrName>
                                        </p:attrNameLst>
                                      </p:cBhvr>
                                      <p:to>
                                        <p:strVal val="visible"/>
                                      </p:to>
                                    </p:set>
                                    <p:animEffect transition="in" filter="wipe(left)">
                                      <p:cBhvr>
                                        <p:cTn id="7" dur="500"/>
                                        <p:tgtEl>
                                          <p:spTgt spid="1013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382"/>
                                        </p:tgtEl>
                                        <p:attrNameLst>
                                          <p:attrName>style.visibility</p:attrName>
                                        </p:attrNameLst>
                                      </p:cBhvr>
                                      <p:to>
                                        <p:strVal val="visible"/>
                                      </p:to>
                                    </p:set>
                                    <p:animEffect transition="in" filter="wipe(left)">
                                      <p:cBhvr>
                                        <p:cTn id="12" dur="500"/>
                                        <p:tgtEl>
                                          <p:spTgt spid="1013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384"/>
                                        </p:tgtEl>
                                        <p:attrNameLst>
                                          <p:attrName>style.visibility</p:attrName>
                                        </p:attrNameLst>
                                      </p:cBhvr>
                                      <p:to>
                                        <p:strVal val="visible"/>
                                      </p:to>
                                    </p:set>
                                    <p:animEffect transition="in" filter="wipe(left)">
                                      <p:cBhvr>
                                        <p:cTn id="17" dur="500"/>
                                        <p:tgtEl>
                                          <p:spTgt spid="1013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383"/>
                                        </p:tgtEl>
                                        <p:attrNameLst>
                                          <p:attrName>style.visibility</p:attrName>
                                        </p:attrNameLst>
                                      </p:cBhvr>
                                      <p:to>
                                        <p:strVal val="visible"/>
                                      </p:to>
                                    </p:set>
                                    <p:animEffect transition="in" filter="wipe(left)">
                                      <p:cBhvr>
                                        <p:cTn id="22" dur="500"/>
                                        <p:tgtEl>
                                          <p:spTgt spid="10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1" grpId="0" autoUpdateAnimBg="0"/>
      <p:bldP spid="101382" grpId="0" autoUpdateAnimBg="0"/>
      <p:bldP spid="101383" grpId="0"/>
      <p:bldP spid="101384"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7C16E5D0-66CE-4019-A0C7-BE59BFC75B37}" type="slidenum">
              <a:rPr lang="en-US" altLang="zh-CN"/>
              <a:pPr/>
              <a:t>181</a:t>
            </a:fld>
            <a:endParaRPr lang="en-US" altLang="zh-CN"/>
          </a:p>
        </p:txBody>
      </p:sp>
      <p:sp>
        <p:nvSpPr>
          <p:cNvPr id="4" name="Text Box 9"/>
          <p:cNvSpPr txBox="1">
            <a:spLocks noChangeArrowheads="1"/>
          </p:cNvSpPr>
          <p:nvPr/>
        </p:nvSpPr>
        <p:spPr bwMode="auto">
          <a:xfrm>
            <a:off x="214282" y="2428868"/>
            <a:ext cx="8969375" cy="1631216"/>
          </a:xfrm>
          <a:prstGeom prst="rect">
            <a:avLst/>
          </a:prstGeom>
          <a:noFill/>
          <a:ln w="9525">
            <a:noFill/>
            <a:miter lim="800000"/>
            <a:headEnd/>
            <a:tailEnd/>
          </a:ln>
          <a:effectLst/>
        </p:spPr>
        <p:txBody>
          <a:bodyPr>
            <a:spAutoFit/>
          </a:bodyPr>
          <a:lstStyle/>
          <a:p>
            <a:r>
              <a:rPr kumimoji="1" lang="en-US" altLang="zh-CN" sz="4400" b="1" dirty="0">
                <a:latin typeface="Times New Roman" pitchFamily="18" charset="0"/>
                <a:ea typeface="楷体_GB2312" pitchFamily="49" charset="-122"/>
              </a:rPr>
              <a:t>        </a:t>
            </a:r>
            <a:r>
              <a:rPr kumimoji="1" lang="zh-CN" altLang="en-US" b="1" dirty="0">
                <a:latin typeface="Times New Roman" pitchFamily="18" charset="0"/>
                <a:ea typeface="楷体_GB2312" pitchFamily="49" charset="-122"/>
              </a:rPr>
              <a:t>上海某年有 </a:t>
            </a:r>
            <a:r>
              <a:rPr kumimoji="1" lang="en-US" altLang="zh-CN" b="1" dirty="0">
                <a:latin typeface="Times New Roman" pitchFamily="18" charset="0"/>
                <a:ea typeface="楷体_GB2312" pitchFamily="49" charset="-122"/>
              </a:rPr>
              <a:t>9</a:t>
            </a:r>
            <a:r>
              <a:rPr kumimoji="1" lang="zh-CN" altLang="en-US" b="1" dirty="0">
                <a:latin typeface="Times New Roman" pitchFamily="18" charset="0"/>
                <a:ea typeface="楷体_GB2312" pitchFamily="49" charset="-122"/>
              </a:rPr>
              <a:t>万名高中</a:t>
            </a:r>
            <a:r>
              <a:rPr kumimoji="1" lang="zh-CN" altLang="en-US" b="1" dirty="0" smtClean="0">
                <a:latin typeface="Times New Roman" pitchFamily="18" charset="0"/>
                <a:ea typeface="楷体_GB2312" pitchFamily="49" charset="-122"/>
              </a:rPr>
              <a:t>毕业生参加</a:t>
            </a:r>
            <a:r>
              <a:rPr kumimoji="1" lang="zh-CN" altLang="en-US" b="1" dirty="0">
                <a:latin typeface="Times New Roman" pitchFamily="18" charset="0"/>
                <a:ea typeface="楷体_GB2312" pitchFamily="49" charset="-122"/>
              </a:rPr>
              <a:t>高考</a:t>
            </a:r>
            <a:r>
              <a:rPr kumimoji="1" lang="en-US" altLang="zh-CN" b="1" dirty="0">
                <a:latin typeface="Times New Roman" pitchFamily="18" charset="0"/>
                <a:ea typeface="楷体_GB2312" pitchFamily="49" charset="-122"/>
              </a:rPr>
              <a:t>, </a:t>
            </a:r>
            <a:r>
              <a:rPr kumimoji="1" lang="zh-CN" altLang="en-US" b="1" dirty="0">
                <a:latin typeface="Times New Roman" pitchFamily="18" charset="0"/>
                <a:ea typeface="楷体_GB2312" pitchFamily="49" charset="-122"/>
              </a:rPr>
              <a:t>结果有</a:t>
            </a:r>
            <a:r>
              <a:rPr kumimoji="1" lang="en-US" altLang="zh-CN" b="1" dirty="0">
                <a:latin typeface="Times New Roman" pitchFamily="18" charset="0"/>
                <a:ea typeface="楷体_GB2312" pitchFamily="49" charset="-122"/>
              </a:rPr>
              <a:t>5.4</a:t>
            </a:r>
            <a:r>
              <a:rPr kumimoji="1" lang="zh-CN" altLang="en-US" b="1" dirty="0">
                <a:latin typeface="Times New Roman" pitchFamily="18" charset="0"/>
                <a:ea typeface="楷体_GB2312" pitchFamily="49" charset="-122"/>
              </a:rPr>
              <a:t>万名被各类高校录取</a:t>
            </a:r>
            <a:r>
              <a:rPr kumimoji="1" lang="en-US" altLang="zh-CN" b="1" dirty="0">
                <a:latin typeface="Times New Roman" pitchFamily="18" charset="0"/>
                <a:ea typeface="楷体_GB2312" pitchFamily="49" charset="-122"/>
              </a:rPr>
              <a:t>.  </a:t>
            </a:r>
            <a:r>
              <a:rPr kumimoji="1" lang="zh-CN" altLang="en-US" b="1" dirty="0">
                <a:latin typeface="Times New Roman" pitchFamily="18" charset="0"/>
                <a:ea typeface="楷体_GB2312" pitchFamily="49" charset="-122"/>
              </a:rPr>
              <a:t>考试满分为</a:t>
            </a:r>
            <a:r>
              <a:rPr kumimoji="1" lang="en-US" altLang="zh-CN" b="1" dirty="0">
                <a:latin typeface="Times New Roman" pitchFamily="18" charset="0"/>
                <a:ea typeface="楷体_GB2312" pitchFamily="49" charset="-122"/>
              </a:rPr>
              <a:t>600</a:t>
            </a:r>
            <a:r>
              <a:rPr kumimoji="1" lang="zh-CN" altLang="en-US" b="1" dirty="0">
                <a:latin typeface="Times New Roman" pitchFamily="18" charset="0"/>
                <a:ea typeface="楷体_GB2312" pitchFamily="49" charset="-122"/>
              </a:rPr>
              <a:t>分，</a:t>
            </a:r>
            <a:r>
              <a:rPr kumimoji="1" lang="en-US" altLang="zh-CN" b="1" dirty="0">
                <a:latin typeface="Times New Roman" pitchFamily="18" charset="0"/>
                <a:ea typeface="楷体_GB2312" pitchFamily="49" charset="-122"/>
              </a:rPr>
              <a:t>540</a:t>
            </a:r>
            <a:r>
              <a:rPr kumimoji="1" lang="zh-CN" altLang="en-US" b="1" dirty="0" smtClean="0">
                <a:latin typeface="Times New Roman" pitchFamily="18" charset="0"/>
                <a:ea typeface="楷体_GB2312" pitchFamily="49" charset="-122"/>
              </a:rPr>
              <a:t>分以上</a:t>
            </a:r>
            <a:r>
              <a:rPr kumimoji="1" lang="zh-CN" altLang="en-US" b="1" dirty="0">
                <a:latin typeface="Times New Roman" pitchFamily="18" charset="0"/>
                <a:ea typeface="楷体_GB2312" pitchFamily="49" charset="-122"/>
              </a:rPr>
              <a:t>有</a:t>
            </a:r>
            <a:r>
              <a:rPr kumimoji="1" lang="en-US" altLang="zh-CN" b="1" dirty="0">
                <a:latin typeface="Times New Roman" pitchFamily="18" charset="0"/>
                <a:ea typeface="楷体_GB2312" pitchFamily="49" charset="-122"/>
              </a:rPr>
              <a:t>2025</a:t>
            </a:r>
            <a:r>
              <a:rPr kumimoji="1" lang="zh-CN" altLang="en-US" b="1" dirty="0">
                <a:latin typeface="Times New Roman" pitchFamily="18" charset="0"/>
                <a:ea typeface="楷体_GB2312" pitchFamily="49" charset="-122"/>
              </a:rPr>
              <a:t>人 </a:t>
            </a:r>
            <a:r>
              <a:rPr kumimoji="1" lang="en-US" altLang="zh-CN" b="1" dirty="0">
                <a:latin typeface="Times New Roman" pitchFamily="18" charset="0"/>
                <a:ea typeface="楷体_GB2312" pitchFamily="49" charset="-122"/>
              </a:rPr>
              <a:t>, 360</a:t>
            </a:r>
            <a:r>
              <a:rPr kumimoji="1" lang="zh-CN" altLang="en-US" b="1" dirty="0">
                <a:latin typeface="Times New Roman" pitchFamily="18" charset="0"/>
                <a:ea typeface="楷体_GB2312" pitchFamily="49" charset="-122"/>
              </a:rPr>
              <a:t>分以下有</a:t>
            </a:r>
            <a:r>
              <a:rPr kumimoji="1" lang="en-US" altLang="zh-CN" b="1" dirty="0" smtClean="0">
                <a:latin typeface="Times New Roman" pitchFamily="18" charset="0"/>
                <a:ea typeface="楷体_GB2312" pitchFamily="49" charset="-122"/>
              </a:rPr>
              <a:t>13500</a:t>
            </a:r>
            <a:r>
              <a:rPr kumimoji="1" lang="zh-CN" altLang="en-US" b="1" dirty="0" smtClean="0">
                <a:latin typeface="Times New Roman" pitchFamily="18" charset="0"/>
                <a:ea typeface="楷体_GB2312" pitchFamily="49" charset="-122"/>
              </a:rPr>
              <a:t>人</a:t>
            </a:r>
            <a:r>
              <a:rPr kumimoji="1" lang="en-US" altLang="zh-CN" b="1" dirty="0">
                <a:latin typeface="Times New Roman" pitchFamily="18" charset="0"/>
                <a:ea typeface="楷体_GB2312" pitchFamily="49" charset="-122"/>
              </a:rPr>
              <a:t>. </a:t>
            </a:r>
            <a:r>
              <a:rPr kumimoji="1" lang="zh-CN" altLang="en-US" b="1" dirty="0">
                <a:latin typeface="Times New Roman" pitchFamily="18" charset="0"/>
                <a:ea typeface="楷体_GB2312" pitchFamily="49" charset="-122"/>
              </a:rPr>
              <a:t>试估计高校录取最低分</a:t>
            </a:r>
            <a:r>
              <a:rPr kumimoji="1" lang="en-US" altLang="zh-CN" b="1" dirty="0">
                <a:latin typeface="Times New Roman" pitchFamily="18" charset="0"/>
                <a:ea typeface="楷体_GB2312" pitchFamily="49" charset="-122"/>
              </a:rPr>
              <a:t>.</a:t>
            </a:r>
            <a:r>
              <a:rPr kumimoji="1" lang="en-US" altLang="zh-CN" b="1" i="1" dirty="0">
                <a:latin typeface="Times New Roman" pitchFamily="18" charset="0"/>
                <a:ea typeface="楷体_GB2312" pitchFamily="49" charset="-122"/>
              </a:rPr>
              <a:t>  </a:t>
            </a:r>
          </a:p>
        </p:txBody>
      </p:sp>
    </p:spTree>
  </p:cSld>
  <p:clrMapOvr>
    <a:masterClrMapping/>
  </p:clrMapOvr>
  <p:transition advTm="10000">
    <p:zoom/>
    <p:sndAc>
      <p:stSnd>
        <p:snd r:embed="rId2" name="TYPE.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8559800" y="5913438"/>
            <a:ext cx="431800" cy="579437"/>
          </a:xfrm>
          <a:prstGeom prst="rect">
            <a:avLst/>
          </a:prstGeom>
          <a:noFill/>
          <a:ln w="9525">
            <a:noFill/>
            <a:miter lim="800000"/>
            <a:headEnd/>
            <a:tailEnd/>
          </a:ln>
          <a:effectLst/>
        </p:spPr>
        <p:txBody>
          <a:bodyPr wrap="none">
            <a:spAutoFit/>
          </a:bodyPr>
          <a:lstStyle/>
          <a:p>
            <a:r>
              <a:rPr kumimoji="1" lang="en-US" altLang="zh-CN" sz="3200" i="1">
                <a:solidFill>
                  <a:schemeClr val="bg1"/>
                </a:solidFill>
                <a:latin typeface="Times New Roman" pitchFamily="18" charset="0"/>
                <a:ea typeface="楷体_GB2312" pitchFamily="49" charset="-122"/>
              </a:rPr>
              <a:t>B</a:t>
            </a:r>
          </a:p>
        </p:txBody>
      </p:sp>
      <p:sp>
        <p:nvSpPr>
          <p:cNvPr id="97283" name="Text Box 3"/>
          <p:cNvSpPr txBox="1">
            <a:spLocks noChangeArrowheads="1"/>
          </p:cNvSpPr>
          <p:nvPr/>
        </p:nvSpPr>
        <p:spPr bwMode="auto">
          <a:xfrm>
            <a:off x="3886200" y="522288"/>
            <a:ext cx="2808288" cy="1098550"/>
          </a:xfrm>
          <a:prstGeom prst="rect">
            <a:avLst/>
          </a:prstGeom>
          <a:noFill/>
          <a:ln w="9525">
            <a:noFill/>
            <a:miter lim="800000"/>
            <a:headEnd/>
            <a:tailEnd/>
          </a:ln>
          <a:effectLst/>
        </p:spPr>
        <p:txBody>
          <a:bodyPr>
            <a:spAutoFit/>
          </a:bodyPr>
          <a:lstStyle/>
          <a:p>
            <a:pPr>
              <a:spcBef>
                <a:spcPct val="50000"/>
              </a:spcBef>
            </a:pPr>
            <a:r>
              <a:rPr kumimoji="1" lang="en-US" altLang="zh-CN" sz="6600">
                <a:solidFill>
                  <a:schemeClr val="bg1"/>
                </a:solidFill>
                <a:latin typeface="Times New Roman" pitchFamily="18" charset="0"/>
                <a:ea typeface="华文彩云" pitchFamily="2" charset="-122"/>
              </a:rPr>
              <a:t> </a:t>
            </a:r>
            <a:r>
              <a:rPr kumimoji="1" lang="zh-CN" altLang="en-US" sz="6600" b="1">
                <a:solidFill>
                  <a:schemeClr val="bg1"/>
                </a:solidFill>
                <a:latin typeface="Times New Roman" pitchFamily="18" charset="0"/>
                <a:ea typeface="华文彩云" pitchFamily="2" charset="-122"/>
              </a:rPr>
              <a:t>问  题</a:t>
            </a:r>
          </a:p>
        </p:txBody>
      </p:sp>
      <p:sp>
        <p:nvSpPr>
          <p:cNvPr id="97285" name="Text Box 5"/>
          <p:cNvSpPr txBox="1">
            <a:spLocks noChangeArrowheads="1"/>
          </p:cNvSpPr>
          <p:nvPr/>
        </p:nvSpPr>
        <p:spPr bwMode="auto">
          <a:xfrm>
            <a:off x="4038600" y="674688"/>
            <a:ext cx="2808288" cy="1098550"/>
          </a:xfrm>
          <a:prstGeom prst="rect">
            <a:avLst/>
          </a:prstGeom>
          <a:noFill/>
          <a:ln w="9525">
            <a:noFill/>
            <a:miter lim="800000"/>
            <a:headEnd/>
            <a:tailEnd/>
          </a:ln>
          <a:effectLst/>
        </p:spPr>
        <p:txBody>
          <a:bodyPr>
            <a:spAutoFit/>
          </a:bodyPr>
          <a:lstStyle/>
          <a:p>
            <a:pPr>
              <a:spcBef>
                <a:spcPct val="50000"/>
              </a:spcBef>
            </a:pPr>
            <a:r>
              <a:rPr kumimoji="1" lang="en-US" altLang="zh-CN" sz="6600" dirty="0">
                <a:latin typeface="Times New Roman" pitchFamily="18" charset="0"/>
                <a:ea typeface="华文彩云" pitchFamily="2" charset="-122"/>
              </a:rPr>
              <a:t> </a:t>
            </a:r>
            <a:r>
              <a:rPr kumimoji="1" lang="zh-CN" altLang="en-US" sz="6600" b="1" dirty="0">
                <a:latin typeface="Times New Roman" pitchFamily="18" charset="0"/>
                <a:ea typeface="华文彩云" pitchFamily="2" charset="-122"/>
              </a:rPr>
              <a:t>问  题</a:t>
            </a:r>
          </a:p>
        </p:txBody>
      </p:sp>
      <p:grpSp>
        <p:nvGrpSpPr>
          <p:cNvPr id="2" name="Group 6"/>
          <p:cNvGrpSpPr>
            <a:grpSpLocks/>
          </p:cNvGrpSpPr>
          <p:nvPr/>
        </p:nvGrpSpPr>
        <p:grpSpPr bwMode="auto">
          <a:xfrm>
            <a:off x="5003800" y="2133600"/>
            <a:ext cx="3808413" cy="2301875"/>
            <a:chOff x="3280" y="2496"/>
            <a:chExt cx="2399" cy="1450"/>
          </a:xfrm>
        </p:grpSpPr>
        <p:sp>
          <p:nvSpPr>
            <p:cNvPr id="97287" name="Line 7"/>
            <p:cNvSpPr>
              <a:spLocks noChangeShapeType="1"/>
            </p:cNvSpPr>
            <p:nvPr/>
          </p:nvSpPr>
          <p:spPr bwMode="auto">
            <a:xfrm flipV="1">
              <a:off x="3568" y="2705"/>
              <a:ext cx="1248" cy="1104"/>
            </a:xfrm>
            <a:prstGeom prst="line">
              <a:avLst/>
            </a:prstGeom>
            <a:noFill/>
            <a:ln w="38100">
              <a:solidFill>
                <a:schemeClr val="tx1"/>
              </a:solidFill>
              <a:miter lim="800000"/>
              <a:headEnd/>
              <a:tailEnd/>
            </a:ln>
            <a:effectLst/>
          </p:spPr>
          <p:txBody>
            <a:bodyPr wrap="none"/>
            <a:lstStyle/>
            <a:p>
              <a:endParaRPr lang="zh-CN" altLang="en-US"/>
            </a:p>
          </p:txBody>
        </p:sp>
        <p:sp>
          <p:nvSpPr>
            <p:cNvPr id="97288" name="Line 8"/>
            <p:cNvSpPr>
              <a:spLocks noChangeShapeType="1"/>
            </p:cNvSpPr>
            <p:nvPr/>
          </p:nvSpPr>
          <p:spPr bwMode="auto">
            <a:xfrm>
              <a:off x="3568" y="3821"/>
              <a:ext cx="1872" cy="0"/>
            </a:xfrm>
            <a:prstGeom prst="line">
              <a:avLst/>
            </a:prstGeom>
            <a:noFill/>
            <a:ln w="38100">
              <a:solidFill>
                <a:schemeClr val="tx1"/>
              </a:solidFill>
              <a:miter lim="800000"/>
              <a:headEnd/>
              <a:tailEnd/>
            </a:ln>
            <a:effectLst/>
          </p:spPr>
          <p:txBody>
            <a:bodyPr wrap="none"/>
            <a:lstStyle/>
            <a:p>
              <a:endParaRPr lang="zh-CN" altLang="en-US"/>
            </a:p>
          </p:txBody>
        </p:sp>
        <p:sp>
          <p:nvSpPr>
            <p:cNvPr id="97289" name="Line 9"/>
            <p:cNvSpPr>
              <a:spLocks noChangeShapeType="1"/>
            </p:cNvSpPr>
            <p:nvPr/>
          </p:nvSpPr>
          <p:spPr bwMode="auto">
            <a:xfrm>
              <a:off x="4816" y="2717"/>
              <a:ext cx="624" cy="1104"/>
            </a:xfrm>
            <a:prstGeom prst="line">
              <a:avLst/>
            </a:prstGeom>
            <a:noFill/>
            <a:ln w="38100">
              <a:solidFill>
                <a:schemeClr val="tx1"/>
              </a:solidFill>
              <a:miter lim="800000"/>
              <a:headEnd/>
              <a:tailEnd/>
            </a:ln>
            <a:effectLst/>
          </p:spPr>
          <p:txBody>
            <a:bodyPr wrap="none"/>
            <a:lstStyle/>
            <a:p>
              <a:endParaRPr lang="zh-CN" altLang="en-US"/>
            </a:p>
          </p:txBody>
        </p:sp>
        <p:sp>
          <p:nvSpPr>
            <p:cNvPr id="97290" name="Line 10"/>
            <p:cNvSpPr>
              <a:spLocks noChangeShapeType="1"/>
            </p:cNvSpPr>
            <p:nvPr/>
          </p:nvSpPr>
          <p:spPr bwMode="auto">
            <a:xfrm>
              <a:off x="4816" y="2717"/>
              <a:ext cx="0" cy="1104"/>
            </a:xfrm>
            <a:prstGeom prst="line">
              <a:avLst/>
            </a:prstGeom>
            <a:noFill/>
            <a:ln w="38100">
              <a:solidFill>
                <a:schemeClr val="tx1"/>
              </a:solidFill>
              <a:miter lim="800000"/>
              <a:headEnd/>
              <a:tailEnd/>
            </a:ln>
            <a:effectLst/>
          </p:spPr>
          <p:txBody>
            <a:bodyPr wrap="none"/>
            <a:lstStyle/>
            <a:p>
              <a:endParaRPr lang="zh-CN" altLang="en-US"/>
            </a:p>
          </p:txBody>
        </p:sp>
        <p:sp>
          <p:nvSpPr>
            <p:cNvPr id="97291" name="Text Box 11"/>
            <p:cNvSpPr txBox="1">
              <a:spLocks noChangeArrowheads="1"/>
            </p:cNvSpPr>
            <p:nvPr/>
          </p:nvSpPr>
          <p:spPr bwMode="auto">
            <a:xfrm>
              <a:off x="3280" y="3581"/>
              <a:ext cx="370" cy="365"/>
            </a:xfrm>
            <a:prstGeom prst="rect">
              <a:avLst/>
            </a:prstGeom>
            <a:noFill/>
            <a:ln w="9525">
              <a:noFill/>
              <a:miter lim="800000"/>
              <a:headEnd/>
              <a:tailEnd/>
            </a:ln>
            <a:effectLst/>
          </p:spPr>
          <p:txBody>
            <a:bodyPr>
              <a:spAutoFit/>
            </a:bodyPr>
            <a:lstStyle/>
            <a:p>
              <a:pPr>
                <a:spcBef>
                  <a:spcPct val="50000"/>
                </a:spcBef>
              </a:pPr>
              <a:r>
                <a:rPr kumimoji="1" lang="en-US" altLang="zh-CN" sz="3200" b="1" i="1">
                  <a:latin typeface="Times New Roman" pitchFamily="18" charset="0"/>
                  <a:ea typeface="楷体_GB2312" pitchFamily="49" charset="-122"/>
                </a:rPr>
                <a:t>A</a:t>
              </a:r>
            </a:p>
          </p:txBody>
        </p:sp>
        <p:sp>
          <p:nvSpPr>
            <p:cNvPr id="97292" name="Text Box 12"/>
            <p:cNvSpPr txBox="1">
              <a:spLocks noChangeArrowheads="1"/>
            </p:cNvSpPr>
            <p:nvPr/>
          </p:nvSpPr>
          <p:spPr bwMode="auto">
            <a:xfrm>
              <a:off x="5392" y="3581"/>
              <a:ext cx="287" cy="365"/>
            </a:xfrm>
            <a:prstGeom prst="rect">
              <a:avLst/>
            </a:prstGeom>
            <a:noFill/>
            <a:ln w="9525">
              <a:noFill/>
              <a:miter lim="800000"/>
              <a:headEnd/>
              <a:tailEnd/>
            </a:ln>
            <a:effectLst/>
          </p:spPr>
          <p:txBody>
            <a:bodyPr wrap="none">
              <a:spAutoFit/>
            </a:bodyPr>
            <a:lstStyle/>
            <a:p>
              <a:r>
                <a:rPr kumimoji="1" lang="en-US" altLang="zh-CN" sz="3200" b="1" i="1">
                  <a:latin typeface="Times New Roman" pitchFamily="18" charset="0"/>
                  <a:ea typeface="楷体_GB2312" pitchFamily="49" charset="-122"/>
                </a:rPr>
                <a:t>B</a:t>
              </a:r>
            </a:p>
          </p:txBody>
        </p:sp>
        <p:sp>
          <p:nvSpPr>
            <p:cNvPr id="97293" name="Text Box 13"/>
            <p:cNvSpPr txBox="1">
              <a:spLocks noChangeArrowheads="1"/>
            </p:cNvSpPr>
            <p:nvPr/>
          </p:nvSpPr>
          <p:spPr bwMode="auto">
            <a:xfrm>
              <a:off x="4480" y="2496"/>
              <a:ext cx="287" cy="365"/>
            </a:xfrm>
            <a:prstGeom prst="rect">
              <a:avLst/>
            </a:prstGeom>
            <a:noFill/>
            <a:ln w="9525">
              <a:noFill/>
              <a:miter lim="800000"/>
              <a:headEnd/>
              <a:tailEnd/>
            </a:ln>
            <a:effectLst/>
          </p:spPr>
          <p:txBody>
            <a:bodyPr wrap="none">
              <a:spAutoFit/>
            </a:bodyPr>
            <a:lstStyle/>
            <a:p>
              <a:r>
                <a:rPr kumimoji="1" lang="en-US" altLang="zh-CN" sz="3200" b="1" i="1">
                  <a:latin typeface="Times New Roman" pitchFamily="18" charset="0"/>
                  <a:ea typeface="楷体_GB2312" pitchFamily="49" charset="-122"/>
                </a:rPr>
                <a:t>C</a:t>
              </a:r>
            </a:p>
          </p:txBody>
        </p:sp>
        <p:sp>
          <p:nvSpPr>
            <p:cNvPr id="97294" name="Text Box 14"/>
            <p:cNvSpPr txBox="1">
              <a:spLocks noChangeArrowheads="1"/>
            </p:cNvSpPr>
            <p:nvPr/>
          </p:nvSpPr>
          <p:spPr bwMode="auto">
            <a:xfrm>
              <a:off x="4816" y="3185"/>
              <a:ext cx="223" cy="288"/>
            </a:xfrm>
            <a:prstGeom prst="rect">
              <a:avLst/>
            </a:prstGeom>
            <a:noFill/>
            <a:ln w="9525">
              <a:noFill/>
              <a:miter lim="800000"/>
              <a:headEnd/>
              <a:tailEnd/>
            </a:ln>
            <a:effectLst/>
          </p:spPr>
          <p:txBody>
            <a:bodyPr wrap="none">
              <a:spAutoFit/>
            </a:bodyPr>
            <a:lstStyle/>
            <a:p>
              <a:r>
                <a:rPr kumimoji="1" lang="en-US" altLang="zh-CN" sz="2400" b="1" i="1">
                  <a:latin typeface="Times New Roman" pitchFamily="18" charset="0"/>
                  <a:ea typeface="楷体_GB2312" pitchFamily="49" charset="-122"/>
                </a:rPr>
                <a:t>h</a:t>
              </a:r>
            </a:p>
          </p:txBody>
        </p:sp>
        <p:sp>
          <p:nvSpPr>
            <p:cNvPr id="97295" name="Text Box 15"/>
            <p:cNvSpPr txBox="1">
              <a:spLocks noChangeArrowheads="1"/>
            </p:cNvSpPr>
            <p:nvPr/>
          </p:nvSpPr>
          <p:spPr bwMode="auto">
            <a:xfrm>
              <a:off x="4416" y="3130"/>
              <a:ext cx="370" cy="288"/>
            </a:xfrm>
            <a:prstGeom prst="rect">
              <a:avLst/>
            </a:prstGeom>
            <a:noFill/>
            <a:ln w="9525">
              <a:noFill/>
              <a:miter lim="800000"/>
              <a:headEnd/>
              <a:tailEnd/>
            </a:ln>
            <a:effectLst/>
          </p:spPr>
          <p:txBody>
            <a:bodyPr>
              <a:spAutoFit/>
            </a:bodyPr>
            <a:lstStyle/>
            <a:p>
              <a:pPr>
                <a:spcBef>
                  <a:spcPct val="50000"/>
                </a:spcBef>
              </a:pPr>
              <a:r>
                <a:rPr kumimoji="1" lang="en-US" altLang="zh-CN" sz="2400" b="1" i="1">
                  <a:latin typeface="Times New Roman" pitchFamily="18" charset="0"/>
                  <a:ea typeface="楷体_GB2312" pitchFamily="49" charset="-122"/>
                </a:rPr>
                <a:t>.M</a:t>
              </a:r>
            </a:p>
          </p:txBody>
        </p:sp>
      </p:grpSp>
      <p:grpSp>
        <p:nvGrpSpPr>
          <p:cNvPr id="3" name="Group 16"/>
          <p:cNvGrpSpPr>
            <a:grpSpLocks/>
          </p:cNvGrpSpPr>
          <p:nvPr/>
        </p:nvGrpSpPr>
        <p:grpSpPr bwMode="auto">
          <a:xfrm>
            <a:off x="250825" y="1773238"/>
            <a:ext cx="4465638" cy="4211637"/>
            <a:chOff x="158" y="1117"/>
            <a:chExt cx="2813" cy="2653"/>
          </a:xfrm>
        </p:grpSpPr>
        <p:sp>
          <p:nvSpPr>
            <p:cNvPr id="97297" name="Text Box 17"/>
            <p:cNvSpPr txBox="1">
              <a:spLocks noChangeArrowheads="1"/>
            </p:cNvSpPr>
            <p:nvPr/>
          </p:nvSpPr>
          <p:spPr bwMode="auto">
            <a:xfrm>
              <a:off x="158" y="1117"/>
              <a:ext cx="2813" cy="2653"/>
            </a:xfrm>
            <a:prstGeom prst="rect">
              <a:avLst/>
            </a:prstGeom>
            <a:noFill/>
            <a:ln w="9525">
              <a:noFill/>
              <a:miter lim="800000"/>
              <a:headEnd/>
              <a:tailEnd/>
            </a:ln>
            <a:effectLst/>
          </p:spPr>
          <p:txBody>
            <a:bodyPr>
              <a:spAutoFit/>
            </a:bodyPr>
            <a:lstStyle/>
            <a:p>
              <a:pPr>
                <a:lnSpc>
                  <a:spcPct val="150000"/>
                </a:lnSpc>
              </a:pPr>
              <a:r>
                <a:rPr kumimoji="1" lang="zh-CN" altLang="en-US" sz="3600" b="1" dirty="0">
                  <a:latin typeface="Times New Roman" pitchFamily="18" charset="0"/>
                  <a:ea typeface="楷体_GB2312" pitchFamily="49" charset="-122"/>
                </a:rPr>
                <a:t>在高为 </a:t>
              </a:r>
              <a:r>
                <a:rPr kumimoji="1" lang="en-US" altLang="zh-CN" sz="3600" b="1" i="1" dirty="0">
                  <a:latin typeface="Times New Roman" pitchFamily="18" charset="0"/>
                  <a:ea typeface="楷体_GB2312" pitchFamily="49" charset="-122"/>
                </a:rPr>
                <a:t>h</a:t>
              </a:r>
              <a:r>
                <a:rPr kumimoji="1" lang="en-US" altLang="zh-CN" sz="3600" b="1" dirty="0">
                  <a:latin typeface="Times New Roman" pitchFamily="18" charset="0"/>
                  <a:ea typeface="楷体_GB2312" pitchFamily="49" charset="-122"/>
                </a:rPr>
                <a:t> </a:t>
              </a:r>
              <a:r>
                <a:rPr kumimoji="1" lang="zh-CN" altLang="en-US" sz="3600" b="1" dirty="0">
                  <a:latin typeface="Times New Roman" pitchFamily="18" charset="0"/>
                  <a:ea typeface="楷体_GB2312" pitchFamily="49" charset="-122"/>
                </a:rPr>
                <a:t>的          </a:t>
              </a:r>
              <a:r>
                <a:rPr kumimoji="1" lang="zh-CN" altLang="en-US" sz="3600" b="1" i="1" dirty="0">
                  <a:latin typeface="Times New Roman" pitchFamily="18" charset="0"/>
                  <a:ea typeface="楷体_GB2312" pitchFamily="49" charset="-122"/>
                </a:rPr>
                <a:t> </a:t>
              </a:r>
              <a:r>
                <a:rPr kumimoji="1" lang="zh-CN" altLang="en-US" sz="3600" b="1" dirty="0">
                  <a:latin typeface="Times New Roman" pitchFamily="18" charset="0"/>
                  <a:ea typeface="楷体_GB2312" pitchFamily="49" charset="-122"/>
                </a:rPr>
                <a:t>中任取一点</a:t>
              </a:r>
              <a:r>
                <a:rPr kumimoji="1" lang="en-US" altLang="zh-CN" sz="3600" b="1" i="1" dirty="0"/>
                <a:t>M</a:t>
              </a:r>
              <a:r>
                <a:rPr kumimoji="1" lang="en-US" altLang="zh-CN" sz="3600" b="1" dirty="0"/>
                <a:t> , </a:t>
              </a:r>
              <a:r>
                <a:rPr kumimoji="1" lang="zh-CN" altLang="en-US" sz="3600" b="1" dirty="0">
                  <a:latin typeface="楷体_GB2312" pitchFamily="49" charset="-122"/>
                  <a:ea typeface="楷体_GB2312" pitchFamily="49" charset="-122"/>
                </a:rPr>
                <a:t>点</a:t>
              </a:r>
              <a:r>
                <a:rPr kumimoji="1" lang="en-US" altLang="zh-CN" sz="3600" b="1" i="1" dirty="0">
                  <a:latin typeface="Times New Roman" pitchFamily="18" charset="0"/>
                </a:rPr>
                <a:t>M</a:t>
              </a:r>
              <a:r>
                <a:rPr kumimoji="1" lang="en-US" altLang="zh-CN" sz="3600" b="1" i="1" dirty="0"/>
                <a:t> </a:t>
              </a:r>
              <a:r>
                <a:rPr kumimoji="1" lang="zh-CN" altLang="en-US" sz="3600" b="1" dirty="0">
                  <a:ea typeface="楷体_GB2312" pitchFamily="49" charset="-122"/>
                </a:rPr>
                <a:t>到</a:t>
              </a:r>
              <a:r>
                <a:rPr kumimoji="1" lang="zh-CN" altLang="en-US" sz="3600" b="1" dirty="0"/>
                <a:t> </a:t>
              </a:r>
              <a:r>
                <a:rPr kumimoji="1" lang="en-US" altLang="zh-CN" sz="3600" b="1" i="1" dirty="0">
                  <a:latin typeface="Times New Roman" pitchFamily="18" charset="0"/>
                </a:rPr>
                <a:t>AB</a:t>
              </a:r>
              <a:r>
                <a:rPr kumimoji="1" lang="en-US" altLang="zh-CN" sz="3600" b="1" dirty="0"/>
                <a:t> </a:t>
              </a:r>
              <a:r>
                <a:rPr kumimoji="1" lang="zh-CN" altLang="en-US" sz="3600" b="1" dirty="0">
                  <a:latin typeface="楷体_GB2312" pitchFamily="49" charset="-122"/>
                  <a:ea typeface="楷体_GB2312" pitchFamily="49" charset="-122"/>
                </a:rPr>
                <a:t>的距离为随机变量</a:t>
              </a:r>
              <a:r>
                <a:rPr kumimoji="1" lang="en-US" altLang="zh-CN" sz="3600" b="1" i="1" dirty="0">
                  <a:latin typeface="Times New Roman" pitchFamily="18" charset="0"/>
                  <a:ea typeface="楷体_GB2312" pitchFamily="49" charset="-122"/>
                </a:rPr>
                <a:t>X</a:t>
              </a:r>
              <a:r>
                <a:rPr kumimoji="1" lang="en-US" altLang="zh-CN" sz="3600" b="1" dirty="0">
                  <a:latin typeface="楷体_GB2312" pitchFamily="49" charset="-122"/>
                  <a:ea typeface="楷体_GB2312" pitchFamily="49" charset="-122"/>
                </a:rPr>
                <a:t> ,</a:t>
              </a:r>
              <a:r>
                <a:rPr kumimoji="1" lang="zh-CN" altLang="en-US" sz="3600" b="1" dirty="0">
                  <a:latin typeface="楷体_GB2312" pitchFamily="49" charset="-122"/>
                  <a:ea typeface="楷体_GB2312" pitchFamily="49" charset="-122"/>
                </a:rPr>
                <a:t>求其密度函数 </a:t>
              </a:r>
              <a:r>
                <a:rPr kumimoji="1" lang="en-US" altLang="zh-CN" sz="3600" b="1" i="1" dirty="0">
                  <a:latin typeface="Times New Roman" pitchFamily="18" charset="0"/>
                  <a:ea typeface="楷体_GB2312" pitchFamily="49" charset="-122"/>
                </a:rPr>
                <a:t>f </a:t>
              </a:r>
              <a:r>
                <a:rPr kumimoji="1" lang="en-US" altLang="zh-CN" sz="3600" b="1" dirty="0">
                  <a:latin typeface="Times New Roman" pitchFamily="18" charset="0"/>
                  <a:ea typeface="楷体_GB2312" pitchFamily="49" charset="-122"/>
                </a:rPr>
                <a:t>(</a:t>
              </a:r>
              <a:r>
                <a:rPr kumimoji="1" lang="en-US" altLang="zh-CN" sz="3600" b="1" i="1" dirty="0">
                  <a:latin typeface="Times New Roman" pitchFamily="18" charset="0"/>
                  <a:ea typeface="楷体_GB2312" pitchFamily="49" charset="-122"/>
                </a:rPr>
                <a:t>x</a:t>
              </a:r>
              <a:r>
                <a:rPr kumimoji="1" lang="en-US" altLang="zh-CN" sz="3600" b="1" dirty="0">
                  <a:latin typeface="Times New Roman" pitchFamily="18" charset="0"/>
                  <a:ea typeface="楷体_GB2312" pitchFamily="49" charset="-122"/>
                </a:rPr>
                <a:t>).</a:t>
              </a:r>
              <a:r>
                <a:rPr kumimoji="1" lang="en-US" altLang="zh-CN" sz="3600" b="1" dirty="0"/>
                <a:t> </a:t>
              </a:r>
              <a:endParaRPr kumimoji="1" lang="en-US" altLang="zh-CN" sz="3600" b="1" dirty="0">
                <a:latin typeface="Times New Roman" pitchFamily="18" charset="0"/>
                <a:ea typeface="楷体_GB2312" pitchFamily="49" charset="-122"/>
              </a:endParaRPr>
            </a:p>
          </p:txBody>
        </p:sp>
        <p:graphicFrame>
          <p:nvGraphicFramePr>
            <p:cNvPr id="97298" name="Object 18"/>
            <p:cNvGraphicFramePr>
              <a:graphicFrameLocks noChangeAspect="1"/>
            </p:cNvGraphicFramePr>
            <p:nvPr/>
          </p:nvGraphicFramePr>
          <p:xfrm>
            <a:off x="1655" y="1307"/>
            <a:ext cx="817" cy="309"/>
          </p:xfrm>
          <a:graphic>
            <a:graphicData uri="http://schemas.openxmlformats.org/presentationml/2006/ole">
              <p:oleObj spid="_x0000_s1627138" name="Equation" r:id="rId3" imgW="469800" imgH="177480" progId="">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7283"/>
                                        </p:tgtEl>
                                        <p:attrNameLst>
                                          <p:attrName>style.visibility</p:attrName>
                                        </p:attrNameLst>
                                      </p:cBhvr>
                                      <p:to>
                                        <p:strVal val="visible"/>
                                      </p:to>
                                    </p:set>
                                    <p:animEffect transition="in" filter="wipe(left)">
                                      <p:cBhvr>
                                        <p:cTn id="7" dur="500"/>
                                        <p:tgtEl>
                                          <p:spTgt spid="9728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7285"/>
                                        </p:tgtEl>
                                        <p:attrNameLst>
                                          <p:attrName>style.visibility</p:attrName>
                                        </p:attrNameLst>
                                      </p:cBhvr>
                                      <p:to>
                                        <p:strVal val="visible"/>
                                      </p:to>
                                    </p:set>
                                    <p:animEffect transition="in" filter="wipe(left)">
                                      <p:cBhvr>
                                        <p:cTn id="11" dur="500"/>
                                        <p:tgtEl>
                                          <p:spTgt spid="9728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1000"/>
                                        <p:tgtEl>
                                          <p:spTgt spid="3"/>
                                        </p:tgtEl>
                                      </p:cBhvr>
                                    </p:animEffect>
                                  </p:childTnLst>
                                </p:cTn>
                              </p:par>
                            </p:childTnLst>
                          </p:cTn>
                        </p:par>
                        <p:par>
                          <p:cTn id="17" fill="hold">
                            <p:stCondLst>
                              <p:cond delay="1000"/>
                            </p:stCondLst>
                            <p:childTnLst>
                              <p:par>
                                <p:cTn id="18" presetID="8" presetClass="entr" presetSubtype="16"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amond(in)">
                                      <p:cBhvr>
                                        <p:cTn id="2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autoUpdateAnimBg="0"/>
      <p:bldP spid="9728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8" name="Rectangle 4"/>
          <p:cNvSpPr>
            <a:spLocks noChangeArrowheads="1"/>
          </p:cNvSpPr>
          <p:nvPr/>
        </p:nvSpPr>
        <p:spPr bwMode="auto">
          <a:xfrm>
            <a:off x="1258888" y="663575"/>
            <a:ext cx="4116387" cy="762000"/>
          </a:xfrm>
          <a:prstGeom prst="rect">
            <a:avLst/>
          </a:prstGeom>
          <a:noFill/>
          <a:ln w="9525">
            <a:noFill/>
            <a:miter lim="800000"/>
            <a:headEnd/>
            <a:tailEnd/>
          </a:ln>
          <a:effectLst/>
        </p:spPr>
        <p:txBody>
          <a:bodyPr wrap="none">
            <a:spAutoFit/>
          </a:bodyPr>
          <a:lstStyle/>
          <a:p>
            <a:r>
              <a:rPr lang="zh-CN" altLang="en-US" sz="4400" b="1">
                <a:solidFill>
                  <a:schemeClr val="tx2"/>
                </a:solidFill>
                <a:ea typeface="宋体" pitchFamily="2" charset="-122"/>
              </a:rPr>
              <a:t>随机变量</a:t>
            </a:r>
            <a:r>
              <a:rPr lang="en-US" altLang="zh-CN" sz="4400" b="1">
                <a:solidFill>
                  <a:schemeClr val="tx2"/>
                </a:solidFill>
                <a:ea typeface="宋体" pitchFamily="2" charset="-122"/>
              </a:rPr>
              <a:t>(Cont.)</a:t>
            </a:r>
          </a:p>
        </p:txBody>
      </p:sp>
      <p:sp>
        <p:nvSpPr>
          <p:cNvPr id="943109" name="Rectangle 5"/>
          <p:cNvSpPr>
            <a:spLocks noGrp="1" noChangeArrowheads="1"/>
          </p:cNvSpPr>
          <p:nvPr>
            <p:ph type="title"/>
          </p:nvPr>
        </p:nvSpPr>
        <p:spPr bwMode="auto">
          <a:xfrm>
            <a:off x="357158" y="1571612"/>
            <a:ext cx="1676400" cy="457200"/>
          </a:xfrm>
          <a:noFill/>
          <a:ln>
            <a:miter lim="800000"/>
            <a:headEnd/>
            <a:tailEnd/>
          </a:ln>
        </p:spPr>
        <p:txBody>
          <a:bodyPr vert="horz" wrap="square" lIns="91440" tIns="45720" rIns="91440" bIns="45720" numCol="1" anchor="ctr" anchorCtr="0" compatLnSpc="1">
            <a:prstTxWarp prst="textNoShape">
              <a:avLst/>
            </a:prstTxWarp>
            <a:normAutofit fontScale="90000"/>
          </a:bodyPr>
          <a:lstStyle/>
          <a:p>
            <a:r>
              <a:rPr lang="zh-CN" altLang="en-US" dirty="0">
                <a:ea typeface="宋体" pitchFamily="2" charset="-122"/>
              </a:rPr>
              <a:t>例</a:t>
            </a:r>
            <a:endParaRPr lang="en-US" altLang="zh-CN" dirty="0">
              <a:ea typeface="宋体" pitchFamily="2" charset="-122"/>
            </a:endParaRPr>
          </a:p>
        </p:txBody>
      </p:sp>
      <p:sp>
        <p:nvSpPr>
          <p:cNvPr id="943110" name="Rectangle 6"/>
          <p:cNvSpPr>
            <a:spLocks noGrp="1" noChangeArrowheads="1"/>
          </p:cNvSpPr>
          <p:nvPr>
            <p:ph idx="1"/>
          </p:nvPr>
        </p:nvSpPr>
        <p:spPr bwMode="auto">
          <a:xfrm>
            <a:off x="1476375" y="1773238"/>
            <a:ext cx="8458200" cy="1600200"/>
          </a:xfrm>
          <a:noFill/>
          <a:ln>
            <a:miter lim="800000"/>
            <a:headEnd/>
            <a:tailEnd/>
          </a:ln>
        </p:spPr>
        <p:txBody>
          <a:bodyPr vert="horz" wrap="square" lIns="91440" tIns="45720" rIns="91440" bIns="45720" numCol="1" anchor="t" anchorCtr="0" compatLnSpc="1">
            <a:prstTxWarp prst="textNoShape">
              <a:avLst/>
            </a:prstTxWarp>
          </a:bodyPr>
          <a:lstStyle/>
          <a:p>
            <a:pPr>
              <a:buFont typeface="Monotype Sorts" pitchFamily="2" charset="2"/>
              <a:buNone/>
            </a:pPr>
            <a:r>
              <a:rPr lang="zh-CN" altLang="en-US" sz="2800" dirty="0">
                <a:ea typeface="宋体" pitchFamily="2" charset="-122"/>
              </a:rPr>
              <a:t>上午 </a:t>
            </a:r>
            <a:r>
              <a:rPr lang="en-US" altLang="zh-CN" sz="2800" dirty="0">
                <a:ea typeface="宋体" pitchFamily="2" charset="-122"/>
              </a:rPr>
              <a:t>8:00</a:t>
            </a:r>
            <a:r>
              <a:rPr lang="zh-CN" altLang="en-US" sz="2800" dirty="0">
                <a:ea typeface="宋体" pitchFamily="2" charset="-122"/>
              </a:rPr>
              <a:t>～</a:t>
            </a:r>
            <a:r>
              <a:rPr lang="en-US" altLang="zh-CN" sz="2800" dirty="0">
                <a:ea typeface="宋体" pitchFamily="2" charset="-122"/>
              </a:rPr>
              <a:t>9:00 </a:t>
            </a:r>
            <a:r>
              <a:rPr lang="zh-CN" altLang="en-US" sz="2800" dirty="0">
                <a:ea typeface="宋体" pitchFamily="2" charset="-122"/>
              </a:rPr>
              <a:t>在某路口观察，令：</a:t>
            </a:r>
          </a:p>
          <a:p>
            <a:pPr>
              <a:buFont typeface="Monotype Sorts" pitchFamily="2" charset="2"/>
              <a:buNone/>
            </a:pPr>
            <a:r>
              <a:rPr lang="zh-CN" altLang="en-US" sz="2800" dirty="0">
                <a:ea typeface="宋体" pitchFamily="2" charset="-122"/>
              </a:rPr>
              <a:t>      </a:t>
            </a:r>
            <a:r>
              <a:rPr lang="en-US" altLang="zh-CN" sz="2800" dirty="0">
                <a:ea typeface="宋体" pitchFamily="2" charset="-122"/>
              </a:rPr>
              <a:t>Y</a:t>
            </a:r>
            <a:r>
              <a:rPr lang="zh-CN" altLang="en-US" sz="2800" dirty="0">
                <a:ea typeface="宋体" pitchFamily="2" charset="-122"/>
              </a:rPr>
              <a:t>：</a:t>
            </a:r>
            <a:r>
              <a:rPr lang="zh-CN" altLang="zh-CN" sz="2800" dirty="0">
                <a:ea typeface="宋体" pitchFamily="2" charset="-122"/>
              </a:rPr>
              <a:t>该时间间隔内通过的汽车数．</a:t>
            </a:r>
          </a:p>
          <a:p>
            <a:pPr>
              <a:buFont typeface="Monotype Sorts" pitchFamily="2" charset="2"/>
              <a:buNone/>
            </a:pPr>
            <a:r>
              <a:rPr lang="zh-CN" altLang="zh-CN" sz="2800" dirty="0">
                <a:ea typeface="宋体" pitchFamily="2" charset="-122"/>
              </a:rPr>
              <a:t> 则 </a:t>
            </a:r>
            <a:r>
              <a:rPr lang="en-US" altLang="zh-CN" sz="2800" dirty="0">
                <a:ea typeface="宋体" pitchFamily="2" charset="-122"/>
              </a:rPr>
              <a:t>Y </a:t>
            </a:r>
            <a:r>
              <a:rPr lang="zh-CN" altLang="zh-CN" sz="2800" dirty="0">
                <a:ea typeface="宋体" pitchFamily="2" charset="-122"/>
              </a:rPr>
              <a:t>就是一个随机变量．它的取值为 0，1，…．</a:t>
            </a:r>
            <a:endParaRPr lang="zh-CN" altLang="en-US" sz="2800" dirty="0">
              <a:ea typeface="宋体" pitchFamily="2" charset="-122"/>
            </a:endParaRPr>
          </a:p>
        </p:txBody>
      </p:sp>
      <p:graphicFrame>
        <p:nvGraphicFramePr>
          <p:cNvPr id="943111" name="Object 7"/>
          <p:cNvGraphicFramePr>
            <a:graphicFrameLocks noChangeAspect="1"/>
          </p:cNvGraphicFramePr>
          <p:nvPr/>
        </p:nvGraphicFramePr>
        <p:xfrm>
          <a:off x="3722688" y="3432175"/>
          <a:ext cx="1231900" cy="441325"/>
        </p:xfrm>
        <a:graphic>
          <a:graphicData uri="http://schemas.openxmlformats.org/presentationml/2006/ole">
            <p:oleObj spid="_x0000_s943111" name="公式" r:id="rId5" imgW="622080" imgH="215640" progId="Equation.3">
              <p:embed/>
            </p:oleObj>
          </a:graphicData>
        </a:graphic>
      </p:graphicFrame>
      <p:sp>
        <p:nvSpPr>
          <p:cNvPr id="943112" name="Rectangle 8"/>
          <p:cNvSpPr>
            <a:spLocks noChangeArrowheads="1"/>
          </p:cNvSpPr>
          <p:nvPr/>
        </p:nvSpPr>
        <p:spPr bwMode="auto">
          <a:xfrm>
            <a:off x="1047750" y="3757613"/>
            <a:ext cx="8178800" cy="533400"/>
          </a:xfrm>
          <a:prstGeom prst="rect">
            <a:avLst/>
          </a:prstGeom>
          <a:noFill/>
          <a:ln w="9525">
            <a:noFill/>
            <a:miter lim="800000"/>
            <a:headEnd/>
            <a:tailEnd/>
          </a:ln>
        </p:spPr>
        <p:txBody>
          <a:bodyPr/>
          <a:lstStyle/>
          <a:p>
            <a:pPr marL="342900" indent="-342900">
              <a:spcBef>
                <a:spcPct val="20000"/>
              </a:spcBef>
              <a:buClr>
                <a:schemeClr val="accent1"/>
              </a:buClr>
              <a:buSzPct val="90000"/>
              <a:buFont typeface="Monotype Sorts" pitchFamily="2" charset="2"/>
              <a:buNone/>
            </a:pPr>
            <a:r>
              <a:rPr lang="zh-CN" altLang="en-US">
                <a:ea typeface="PMingLiU" pitchFamily="18" charset="-120"/>
              </a:rPr>
              <a:t>  </a:t>
            </a:r>
            <a:r>
              <a:rPr lang="zh-CN" altLang="en-US">
                <a:latin typeface="宋体" pitchFamily="2" charset="-122"/>
                <a:ea typeface="宋体" pitchFamily="2" charset="-122"/>
              </a:rPr>
              <a:t>表示通过的汽车数小于</a:t>
            </a:r>
            <a:r>
              <a:rPr lang="en-US" altLang="zh-CN">
                <a:latin typeface="宋体" pitchFamily="2" charset="-122"/>
                <a:ea typeface="宋体" pitchFamily="2" charset="-122"/>
              </a:rPr>
              <a:t>100</a:t>
            </a:r>
            <a:r>
              <a:rPr lang="zh-CN" altLang="en-US">
                <a:latin typeface="宋体" pitchFamily="2" charset="-122"/>
                <a:ea typeface="宋体" pitchFamily="2" charset="-122"/>
              </a:rPr>
              <a:t>辆这一随机事件；</a:t>
            </a:r>
          </a:p>
        </p:txBody>
      </p:sp>
      <p:graphicFrame>
        <p:nvGraphicFramePr>
          <p:cNvPr id="943113" name="Object 9"/>
          <p:cNvGraphicFramePr>
            <a:graphicFrameLocks noChangeAspect="1"/>
          </p:cNvGraphicFramePr>
          <p:nvPr/>
        </p:nvGraphicFramePr>
        <p:xfrm>
          <a:off x="3181350" y="4367213"/>
          <a:ext cx="2282825" cy="512762"/>
        </p:xfrm>
        <a:graphic>
          <a:graphicData uri="http://schemas.openxmlformats.org/presentationml/2006/ole">
            <p:oleObj spid="_x0000_s943113" name="公式" r:id="rId6" imgW="952200" imgH="215640" progId="Equation.3">
              <p:embed/>
            </p:oleObj>
          </a:graphicData>
        </a:graphic>
      </p:graphicFrame>
      <p:sp>
        <p:nvSpPr>
          <p:cNvPr id="943114" name="Rectangle 10"/>
          <p:cNvSpPr>
            <a:spLocks noChangeArrowheads="1"/>
          </p:cNvSpPr>
          <p:nvPr/>
        </p:nvSpPr>
        <p:spPr bwMode="auto">
          <a:xfrm>
            <a:off x="819150" y="4748213"/>
            <a:ext cx="8178800" cy="1676400"/>
          </a:xfrm>
          <a:prstGeom prst="rect">
            <a:avLst/>
          </a:prstGeom>
          <a:noFill/>
          <a:ln w="9525">
            <a:noFill/>
            <a:miter lim="800000"/>
            <a:headEnd/>
            <a:tailEnd/>
          </a:ln>
        </p:spPr>
        <p:txBody>
          <a:bodyPr/>
          <a:lstStyle/>
          <a:p>
            <a:pPr marL="342900" indent="-342900">
              <a:spcBef>
                <a:spcPct val="20000"/>
              </a:spcBef>
              <a:buClr>
                <a:schemeClr val="accent1"/>
              </a:buClr>
              <a:buSzPct val="90000"/>
              <a:buFont typeface="Monotype Sorts" pitchFamily="2" charset="2"/>
              <a:buNone/>
            </a:pPr>
            <a:r>
              <a:rPr lang="zh-CN" altLang="en-US" dirty="0">
                <a:ea typeface="PMingLiU" pitchFamily="18" charset="-120"/>
              </a:rPr>
              <a:t>   </a:t>
            </a:r>
            <a:r>
              <a:rPr lang="zh-CN" altLang="en-US" dirty="0">
                <a:latin typeface="宋体" pitchFamily="2" charset="-122"/>
                <a:ea typeface="宋体" pitchFamily="2" charset="-122"/>
              </a:rPr>
              <a:t>表示通过的汽车数大于 </a:t>
            </a:r>
            <a:r>
              <a:rPr lang="en-US" altLang="zh-CN" dirty="0">
                <a:latin typeface="宋体" pitchFamily="2" charset="-122"/>
                <a:ea typeface="宋体" pitchFamily="2" charset="-122"/>
              </a:rPr>
              <a:t>50 </a:t>
            </a:r>
            <a:r>
              <a:rPr lang="zh-CN" altLang="en-US" dirty="0">
                <a:latin typeface="宋体" pitchFamily="2" charset="-122"/>
                <a:ea typeface="宋体" pitchFamily="2" charset="-122"/>
              </a:rPr>
              <a:t>辆但不超过 </a:t>
            </a:r>
            <a:r>
              <a:rPr lang="en-US" altLang="zh-CN" dirty="0">
                <a:latin typeface="宋体" pitchFamily="2" charset="-122"/>
                <a:ea typeface="宋体" pitchFamily="2" charset="-122"/>
              </a:rPr>
              <a:t>100 </a:t>
            </a:r>
            <a:r>
              <a:rPr lang="zh-CN" altLang="en-US" dirty="0">
                <a:latin typeface="宋体" pitchFamily="2" charset="-122"/>
                <a:ea typeface="宋体" pitchFamily="2" charset="-122"/>
              </a:rPr>
              <a:t>辆这一随机事件．</a:t>
            </a:r>
          </a:p>
          <a:p>
            <a:pPr marL="342900" indent="-342900">
              <a:spcBef>
                <a:spcPct val="20000"/>
              </a:spcBef>
              <a:buClr>
                <a:schemeClr val="accent1"/>
              </a:buClr>
              <a:buSzPct val="90000"/>
              <a:buFont typeface="Monotype Sorts" pitchFamily="2" charset="2"/>
              <a:buNone/>
            </a:pPr>
            <a:r>
              <a:rPr lang="zh-CN" altLang="en-US" dirty="0">
                <a:solidFill>
                  <a:srgbClr val="FF0066"/>
                </a:solidFill>
                <a:latin typeface="黑体" pitchFamily="49" charset="-122"/>
                <a:ea typeface="黑体" pitchFamily="49" charset="-122"/>
              </a:rPr>
              <a:t>           注意</a:t>
            </a:r>
            <a:r>
              <a:rPr lang="zh-CN" altLang="en-US" dirty="0">
                <a:solidFill>
                  <a:srgbClr val="FF0066"/>
                </a:solidFill>
                <a:ea typeface="黑体" pitchFamily="49" charset="-122"/>
              </a:rPr>
              <a:t> </a:t>
            </a:r>
            <a:r>
              <a:rPr lang="en-US" altLang="zh-CN" dirty="0">
                <a:solidFill>
                  <a:srgbClr val="FF0066"/>
                </a:solidFill>
                <a:ea typeface="黑体" pitchFamily="49" charset="-122"/>
              </a:rPr>
              <a:t>Y </a:t>
            </a:r>
            <a:r>
              <a:rPr lang="zh-CN" altLang="en-US" dirty="0">
                <a:solidFill>
                  <a:srgbClr val="FF0066"/>
                </a:solidFill>
                <a:latin typeface="黑体" pitchFamily="49" charset="-122"/>
                <a:ea typeface="黑体" pitchFamily="49" charset="-122"/>
              </a:rPr>
              <a:t>的取值是</a:t>
            </a:r>
            <a:r>
              <a:rPr lang="zh-CN" altLang="en-US" u="sng" dirty="0">
                <a:solidFill>
                  <a:srgbClr val="FF0066"/>
                </a:solidFill>
                <a:latin typeface="黑体" pitchFamily="49" charset="-122"/>
                <a:ea typeface="黑体" pitchFamily="49" charset="-122"/>
              </a:rPr>
              <a:t>可列无穷</a:t>
            </a:r>
            <a:r>
              <a:rPr lang="zh-CN" altLang="en-US" dirty="0">
                <a:solidFill>
                  <a:srgbClr val="FF0066"/>
                </a:solidFill>
                <a:latin typeface="黑体" pitchFamily="49" charset="-122"/>
                <a:ea typeface="黑体" pitchFamily="49" charset="-122"/>
              </a:rPr>
              <a:t>个</a:t>
            </a:r>
            <a:r>
              <a:rPr lang="zh-CN" altLang="en-US" dirty="0">
                <a:solidFill>
                  <a:srgbClr val="FF0066"/>
                </a:solidFill>
                <a:ea typeface="黑体" pitchFamily="49" charset="-122"/>
              </a:rPr>
              <a:t>！</a:t>
            </a:r>
            <a:endParaRPr lang="zh-CN" altLang="en-US" dirty="0">
              <a:ea typeface="PMingLiU" pitchFamily="18" charset="-12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3110">
                                            <p:txEl>
                                              <p:pRg st="0" end="0"/>
                                            </p:txEl>
                                          </p:spTgt>
                                        </p:tgtEl>
                                        <p:attrNameLst>
                                          <p:attrName>style.visibility</p:attrName>
                                        </p:attrNameLst>
                                      </p:cBhvr>
                                      <p:to>
                                        <p:strVal val="visible"/>
                                      </p:to>
                                    </p:set>
                                    <p:animEffect transition="in" filter="wipe(left)">
                                      <p:cBhvr>
                                        <p:cTn id="7" dur="500"/>
                                        <p:tgtEl>
                                          <p:spTgt spid="9431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3110">
                                            <p:txEl>
                                              <p:pRg st="1" end="1"/>
                                            </p:txEl>
                                          </p:spTgt>
                                        </p:tgtEl>
                                        <p:attrNameLst>
                                          <p:attrName>style.visibility</p:attrName>
                                        </p:attrNameLst>
                                      </p:cBhvr>
                                      <p:to>
                                        <p:strVal val="visible"/>
                                      </p:to>
                                    </p:set>
                                    <p:animEffect transition="in" filter="wipe(left)">
                                      <p:cBhvr>
                                        <p:cTn id="12" dur="500"/>
                                        <p:tgtEl>
                                          <p:spTgt spid="9431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3110">
                                            <p:txEl>
                                              <p:pRg st="2" end="2"/>
                                            </p:txEl>
                                          </p:spTgt>
                                        </p:tgtEl>
                                        <p:attrNameLst>
                                          <p:attrName>style.visibility</p:attrName>
                                        </p:attrNameLst>
                                      </p:cBhvr>
                                      <p:to>
                                        <p:strVal val="visible"/>
                                      </p:to>
                                    </p:set>
                                    <p:animEffect transition="in" filter="wipe(left)">
                                      <p:cBhvr>
                                        <p:cTn id="17" dur="500"/>
                                        <p:tgtEl>
                                          <p:spTgt spid="9431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43111"/>
                                        </p:tgtEl>
                                        <p:attrNameLst>
                                          <p:attrName>style.visibility</p:attrName>
                                        </p:attrNameLst>
                                      </p:cBhvr>
                                      <p:to>
                                        <p:strVal val="visible"/>
                                      </p:to>
                                    </p:set>
                                    <p:animEffect transition="in" filter="wipe(left)">
                                      <p:cBhvr>
                                        <p:cTn id="22" dur="500"/>
                                        <p:tgtEl>
                                          <p:spTgt spid="9431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43112"/>
                                        </p:tgtEl>
                                        <p:attrNameLst>
                                          <p:attrName>style.visibility</p:attrName>
                                        </p:attrNameLst>
                                      </p:cBhvr>
                                      <p:to>
                                        <p:strVal val="visible"/>
                                      </p:to>
                                    </p:set>
                                    <p:animEffect transition="in" filter="wipe(left)">
                                      <p:cBhvr>
                                        <p:cTn id="27" dur="500"/>
                                        <p:tgtEl>
                                          <p:spTgt spid="9431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43113"/>
                                        </p:tgtEl>
                                        <p:attrNameLst>
                                          <p:attrName>style.visibility</p:attrName>
                                        </p:attrNameLst>
                                      </p:cBhvr>
                                      <p:to>
                                        <p:strVal val="visible"/>
                                      </p:to>
                                    </p:set>
                                    <p:animEffect transition="in" filter="wipe(left)">
                                      <p:cBhvr>
                                        <p:cTn id="32" dur="500"/>
                                        <p:tgtEl>
                                          <p:spTgt spid="9431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43114"/>
                                        </p:tgtEl>
                                        <p:attrNameLst>
                                          <p:attrName>style.visibility</p:attrName>
                                        </p:attrNameLst>
                                      </p:cBhvr>
                                      <p:to>
                                        <p:strVal val="visible"/>
                                      </p:to>
                                    </p:set>
                                    <p:animEffect transition="in" filter="wipe(left)">
                                      <p:cBhvr>
                                        <p:cTn id="37" dur="500"/>
                                        <p:tgtEl>
                                          <p:spTgt spid="943114"/>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10" grpId="0" build="p" autoUpdateAnimBg="0"/>
      <p:bldP spid="943112" grpId="0" autoUpdateAnimBg="0"/>
      <p:bldP spid="94311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6" name="Rectangle 6"/>
          <p:cNvSpPr>
            <a:spLocks noChangeArrowheads="1"/>
          </p:cNvSpPr>
          <p:nvPr/>
        </p:nvSpPr>
        <p:spPr bwMode="auto">
          <a:xfrm>
            <a:off x="900113" y="1773238"/>
            <a:ext cx="7921625" cy="4792662"/>
          </a:xfrm>
          <a:prstGeom prst="rect">
            <a:avLst/>
          </a:prstGeom>
          <a:noFill/>
          <a:ln w="9525">
            <a:noFill/>
            <a:miter lim="800000"/>
            <a:headEnd/>
            <a:tailEnd/>
          </a:ln>
          <a:effectLst/>
        </p:spPr>
        <p:txBody>
          <a:bodyPr>
            <a:spAutoFit/>
          </a:bodyPr>
          <a:lstStyle/>
          <a:p>
            <a:pPr>
              <a:spcBef>
                <a:spcPct val="50000"/>
              </a:spcBef>
            </a:pPr>
            <a:r>
              <a:rPr lang="zh-CN" altLang="en-US" dirty="0"/>
              <a:t>      </a:t>
            </a:r>
            <a:r>
              <a:rPr lang="zh-CN" altLang="en-US" dirty="0">
                <a:latin typeface="宋体" pitchFamily="2" charset="-122"/>
                <a:ea typeface="宋体" pitchFamily="2" charset="-122"/>
              </a:rPr>
              <a:t>直观上，我们将随机现象的每一种表现，即随机试验的每一个可能观察到的结果叫随机事件．</a:t>
            </a:r>
          </a:p>
          <a:p>
            <a:pPr>
              <a:spcBef>
                <a:spcPct val="50000"/>
              </a:spcBef>
            </a:pPr>
            <a:r>
              <a:rPr lang="zh-CN" altLang="en-US" dirty="0">
                <a:latin typeface="宋体" pitchFamily="2" charset="-122"/>
                <a:ea typeface="宋体" pitchFamily="2" charset="-122"/>
              </a:rPr>
              <a:t>     随机试验的</a:t>
            </a:r>
            <a:r>
              <a:rPr lang="zh-CN" altLang="en-US" b="1" dirty="0">
                <a:solidFill>
                  <a:srgbClr val="FF0000"/>
                </a:solidFill>
                <a:latin typeface="宋体" pitchFamily="2" charset="-122"/>
                <a:ea typeface="宋体" pitchFamily="2" charset="-122"/>
              </a:rPr>
              <a:t>结果</a:t>
            </a:r>
            <a:r>
              <a:rPr lang="zh-CN" altLang="en-US" dirty="0">
                <a:latin typeface="宋体" pitchFamily="2" charset="-122"/>
                <a:ea typeface="宋体" pitchFamily="2" charset="-122"/>
              </a:rPr>
              <a:t>本身有两种</a:t>
            </a:r>
            <a:r>
              <a:rPr lang="zh-CN" altLang="en-US" b="1" dirty="0">
                <a:solidFill>
                  <a:srgbClr val="3366CC"/>
                </a:solidFill>
                <a:latin typeface="宋体" pitchFamily="2" charset="-122"/>
                <a:ea typeface="宋体" pitchFamily="2" charset="-122"/>
              </a:rPr>
              <a:t>表达形式</a:t>
            </a:r>
            <a:r>
              <a:rPr lang="zh-CN" altLang="en-US" dirty="0">
                <a:latin typeface="宋体" pitchFamily="2" charset="-122"/>
                <a:ea typeface="宋体" pitchFamily="2" charset="-122"/>
              </a:rPr>
              <a:t>：一种是</a:t>
            </a:r>
            <a:r>
              <a:rPr lang="zh-CN" altLang="en-US" b="1" dirty="0">
                <a:solidFill>
                  <a:srgbClr val="0000CC"/>
                </a:solidFill>
                <a:latin typeface="宋体" pitchFamily="2" charset="-122"/>
                <a:ea typeface="宋体" pitchFamily="2" charset="-122"/>
              </a:rPr>
              <a:t>数值型</a:t>
            </a:r>
            <a:r>
              <a:rPr lang="zh-CN" altLang="en-US" dirty="0">
                <a:latin typeface="宋体" pitchFamily="2" charset="-122"/>
                <a:ea typeface="宋体" pitchFamily="2" charset="-122"/>
              </a:rPr>
              <a:t>，一种是</a:t>
            </a:r>
            <a:r>
              <a:rPr lang="zh-CN" altLang="en-US" b="1" dirty="0">
                <a:solidFill>
                  <a:srgbClr val="41F141"/>
                </a:solidFill>
                <a:latin typeface="宋体" pitchFamily="2" charset="-122"/>
                <a:ea typeface="宋体" pitchFamily="2" charset="-122"/>
              </a:rPr>
              <a:t>描述型</a:t>
            </a:r>
            <a:r>
              <a:rPr lang="zh-CN" altLang="en-US" dirty="0">
                <a:latin typeface="宋体" pitchFamily="2" charset="-122"/>
                <a:ea typeface="宋体" pitchFamily="2" charset="-122"/>
              </a:rPr>
              <a:t>．</a:t>
            </a:r>
          </a:p>
          <a:p>
            <a:pPr>
              <a:spcBef>
                <a:spcPct val="50000"/>
              </a:spcBef>
            </a:pPr>
            <a:r>
              <a:rPr lang="zh-CN" altLang="en-US" dirty="0">
                <a:latin typeface="宋体" pitchFamily="2" charset="-122"/>
                <a:ea typeface="宋体" pitchFamily="2" charset="-122"/>
              </a:rPr>
              <a:t>   为了全面地研究随机试验的结果，揭示客观存在着的统计规律性，我们可以将</a:t>
            </a:r>
            <a:r>
              <a:rPr lang="zh-CN" altLang="en-US" b="1" dirty="0">
                <a:solidFill>
                  <a:srgbClr val="0000CC"/>
                </a:solidFill>
                <a:latin typeface="宋体" pitchFamily="2" charset="-122"/>
                <a:ea typeface="宋体" pitchFamily="2" charset="-122"/>
              </a:rPr>
              <a:t>随机试验的结果数量化</a:t>
            </a:r>
            <a:r>
              <a:rPr lang="zh-CN" altLang="en-US" dirty="0">
                <a:latin typeface="宋体" pitchFamily="2" charset="-122"/>
                <a:ea typeface="宋体" pitchFamily="2" charset="-122"/>
              </a:rPr>
              <a:t>，</a:t>
            </a:r>
            <a:r>
              <a:rPr lang="zh-CN" altLang="zh-CN" dirty="0">
                <a:latin typeface="宋体" pitchFamily="2" charset="-122"/>
                <a:ea typeface="宋体" pitchFamily="2" charset="-122"/>
              </a:rPr>
              <a:t>即用一个变量X 来描述试验的结果</a:t>
            </a:r>
            <a:r>
              <a:rPr lang="zh-CN" altLang="en-US" dirty="0">
                <a:latin typeface="宋体" pitchFamily="2" charset="-122"/>
                <a:ea typeface="宋体" pitchFamily="2" charset="-122"/>
              </a:rPr>
              <a:t>。</a:t>
            </a:r>
          </a:p>
          <a:p>
            <a:pPr>
              <a:spcBef>
                <a:spcPct val="50000"/>
              </a:spcBef>
            </a:pPr>
            <a:r>
              <a:rPr lang="zh-CN" altLang="en-US" dirty="0">
                <a:latin typeface="宋体" pitchFamily="2" charset="-122"/>
                <a:ea typeface="宋体" pitchFamily="2" charset="-122"/>
              </a:rPr>
              <a:t>        由此产生了</a:t>
            </a:r>
            <a:r>
              <a:rPr lang="zh-CN" altLang="en-US" b="1" dirty="0">
                <a:solidFill>
                  <a:srgbClr val="FF0000"/>
                </a:solidFill>
                <a:latin typeface="宋体" pitchFamily="2" charset="-122"/>
                <a:ea typeface="宋体" pitchFamily="2" charset="-122"/>
              </a:rPr>
              <a:t>随机变量</a:t>
            </a:r>
            <a:r>
              <a:rPr lang="zh-CN" altLang="en-US" dirty="0">
                <a:latin typeface="宋体" pitchFamily="2" charset="-122"/>
                <a:ea typeface="宋体" pitchFamily="2" charset="-122"/>
              </a:rPr>
              <a:t>的概念</a:t>
            </a:r>
            <a:endParaRPr lang="en-US" altLang="zh-CN" dirty="0">
              <a:latin typeface="宋体" pitchFamily="2" charset="-122"/>
              <a:ea typeface="宋体" pitchFamily="2" charset="-122"/>
            </a:endParaRPr>
          </a:p>
          <a:p>
            <a:pPr>
              <a:spcBef>
                <a:spcPct val="50000"/>
              </a:spcBef>
            </a:pPr>
            <a:r>
              <a:rPr lang="en-US" altLang="zh-CN" dirty="0">
                <a:latin typeface="宋体" pitchFamily="2" charset="-122"/>
                <a:ea typeface="宋体" pitchFamily="2" charset="-122"/>
              </a:rPr>
              <a:t>             </a:t>
            </a:r>
            <a:endParaRPr lang="zh-CN" altLang="en-US" dirty="0">
              <a:latin typeface="宋体" pitchFamily="2" charset="-122"/>
              <a:ea typeface="宋体" pitchFamily="2" charset="-122"/>
            </a:endParaRPr>
          </a:p>
        </p:txBody>
      </p:sp>
      <p:sp>
        <p:nvSpPr>
          <p:cNvPr id="911367" name="Rectangle 7"/>
          <p:cNvSpPr>
            <a:spLocks noChangeArrowheads="1"/>
          </p:cNvSpPr>
          <p:nvPr/>
        </p:nvSpPr>
        <p:spPr bwMode="auto">
          <a:xfrm>
            <a:off x="1042988" y="549275"/>
            <a:ext cx="6265862" cy="762000"/>
          </a:xfrm>
          <a:prstGeom prst="rect">
            <a:avLst/>
          </a:prstGeom>
          <a:noFill/>
          <a:ln w="9525">
            <a:noFill/>
            <a:miter lim="800000"/>
            <a:headEnd/>
            <a:tailEnd/>
          </a:ln>
          <a:effectLst/>
        </p:spPr>
        <p:txBody>
          <a:bodyPr>
            <a:spAutoFit/>
          </a:bodyPr>
          <a:lstStyle/>
          <a:p>
            <a:r>
              <a:rPr lang="zh-CN" altLang="en-US" sz="4400" b="1">
                <a:solidFill>
                  <a:schemeClr val="tx2"/>
                </a:solidFill>
                <a:ea typeface="宋体" pitchFamily="2" charset="-122"/>
              </a:rPr>
              <a:t>随机变量的定义</a:t>
            </a:r>
          </a:p>
        </p:txBody>
      </p:sp>
    </p:spTree>
  </p:cSld>
  <p:clrMapOvr>
    <a:masterClrMapping/>
  </p:clrMapOvr>
  <p:transition spd="slow">
    <p:pull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6" name="Rectangle 4"/>
          <p:cNvSpPr>
            <a:spLocks noChangeArrowheads="1"/>
          </p:cNvSpPr>
          <p:nvPr/>
        </p:nvSpPr>
        <p:spPr bwMode="auto">
          <a:xfrm>
            <a:off x="1258888" y="663575"/>
            <a:ext cx="4116387" cy="762000"/>
          </a:xfrm>
          <a:prstGeom prst="rect">
            <a:avLst/>
          </a:prstGeom>
          <a:noFill/>
          <a:ln w="9525">
            <a:noFill/>
            <a:miter lim="800000"/>
            <a:headEnd/>
            <a:tailEnd/>
          </a:ln>
          <a:effectLst/>
        </p:spPr>
        <p:txBody>
          <a:bodyPr wrap="none">
            <a:spAutoFit/>
          </a:bodyPr>
          <a:lstStyle/>
          <a:p>
            <a:r>
              <a:rPr lang="zh-CN" altLang="en-US" sz="4400" b="1">
                <a:solidFill>
                  <a:schemeClr val="tx2"/>
                </a:solidFill>
                <a:ea typeface="宋体" pitchFamily="2" charset="-122"/>
              </a:rPr>
              <a:t>随机变量</a:t>
            </a:r>
            <a:r>
              <a:rPr lang="en-US" altLang="zh-CN" sz="4400" b="1">
                <a:solidFill>
                  <a:schemeClr val="tx2"/>
                </a:solidFill>
                <a:ea typeface="宋体" pitchFamily="2" charset="-122"/>
              </a:rPr>
              <a:t>(Cont.)</a:t>
            </a:r>
          </a:p>
        </p:txBody>
      </p:sp>
      <p:sp>
        <p:nvSpPr>
          <p:cNvPr id="945157" name="Rectangle 5"/>
          <p:cNvSpPr>
            <a:spLocks noGrp="1" noChangeArrowheads="1"/>
          </p:cNvSpPr>
          <p:nvPr>
            <p:ph type="title"/>
          </p:nvPr>
        </p:nvSpPr>
        <p:spPr bwMode="auto">
          <a:xfrm>
            <a:off x="900113" y="1557338"/>
            <a:ext cx="1752600" cy="609600"/>
          </a:xfrm>
          <a:noFill/>
          <a:ln>
            <a:miter lim="800000"/>
            <a:headEnd/>
            <a:tailEnd/>
          </a:ln>
        </p:spPr>
        <p:txBody>
          <a:bodyPr vert="horz" wrap="square" lIns="91440" tIns="45720" rIns="91440" bIns="45720" numCol="1" anchor="ctr" anchorCtr="0" compatLnSpc="1">
            <a:prstTxWarp prst="textNoShape">
              <a:avLst/>
            </a:prstTxWarp>
            <a:normAutofit fontScale="90000"/>
          </a:bodyPr>
          <a:lstStyle/>
          <a:p>
            <a:r>
              <a:rPr lang="zh-CN" altLang="en-US">
                <a:ea typeface="宋体" pitchFamily="2" charset="-122"/>
              </a:rPr>
              <a:t>例</a:t>
            </a:r>
            <a:endParaRPr lang="en-US" altLang="zh-CN">
              <a:ea typeface="宋体" pitchFamily="2" charset="-122"/>
            </a:endParaRPr>
          </a:p>
        </p:txBody>
      </p:sp>
      <p:sp>
        <p:nvSpPr>
          <p:cNvPr id="945158" name="Rectangle 6"/>
          <p:cNvSpPr>
            <a:spLocks noGrp="1" noChangeArrowheads="1"/>
          </p:cNvSpPr>
          <p:nvPr>
            <p:ph idx="1"/>
          </p:nvPr>
        </p:nvSpPr>
        <p:spPr bwMode="auto">
          <a:xfrm>
            <a:off x="971550" y="2060575"/>
            <a:ext cx="8747125" cy="1905000"/>
          </a:xfrm>
          <a:noFill/>
          <a:ln>
            <a:miter lim="800000"/>
            <a:headEnd/>
            <a:tailEnd/>
          </a:ln>
        </p:spPr>
        <p:txBody>
          <a:bodyPr vert="horz" wrap="square" lIns="91440" tIns="45720" rIns="91440" bIns="45720" numCol="1" anchor="t" anchorCtr="0" compatLnSpc="1">
            <a:prstTxWarp prst="textNoShape">
              <a:avLst/>
            </a:prstTxWarp>
          </a:bodyPr>
          <a:lstStyle/>
          <a:p>
            <a:pPr>
              <a:buFont typeface="Monotype Sorts" pitchFamily="2" charset="2"/>
              <a:buNone/>
            </a:pPr>
            <a:r>
              <a:rPr lang="zh-CN" altLang="en-US" sz="2800">
                <a:ea typeface="宋体" pitchFamily="2" charset="-122"/>
              </a:rPr>
              <a:t>观察某生物的寿命（单位：小时），令：</a:t>
            </a:r>
          </a:p>
          <a:p>
            <a:pPr>
              <a:buFont typeface="Monotype Sorts" pitchFamily="2" charset="2"/>
              <a:buNone/>
            </a:pPr>
            <a:r>
              <a:rPr lang="zh-CN" altLang="en-US" sz="2800">
                <a:ea typeface="宋体" pitchFamily="2" charset="-122"/>
              </a:rPr>
              <a:t>    </a:t>
            </a:r>
            <a:r>
              <a:rPr lang="en-US" altLang="zh-CN" sz="2800">
                <a:ea typeface="宋体" pitchFamily="2" charset="-122"/>
              </a:rPr>
              <a:t>Z</a:t>
            </a:r>
            <a:r>
              <a:rPr lang="zh-CN" altLang="en-US" sz="2800">
                <a:ea typeface="宋体" pitchFamily="2" charset="-122"/>
              </a:rPr>
              <a:t>：</a:t>
            </a:r>
            <a:r>
              <a:rPr lang="zh-CN" altLang="zh-CN" sz="2800">
                <a:ea typeface="宋体" pitchFamily="2" charset="-122"/>
              </a:rPr>
              <a:t>该生物的寿命．</a:t>
            </a:r>
          </a:p>
          <a:p>
            <a:pPr>
              <a:buFont typeface="Monotype Sorts" pitchFamily="2" charset="2"/>
              <a:buNone/>
            </a:pPr>
            <a:r>
              <a:rPr lang="zh-CN" altLang="zh-CN" sz="2800">
                <a:ea typeface="宋体" pitchFamily="2" charset="-122"/>
              </a:rPr>
              <a:t>则 </a:t>
            </a:r>
            <a:r>
              <a:rPr lang="en-US" altLang="zh-CN" sz="2800">
                <a:ea typeface="宋体" pitchFamily="2" charset="-122"/>
              </a:rPr>
              <a:t>Z </a:t>
            </a:r>
            <a:r>
              <a:rPr lang="zh-CN" altLang="zh-CN" sz="2800">
                <a:ea typeface="宋体" pitchFamily="2" charset="-122"/>
              </a:rPr>
              <a:t>就是一个随机变量．它的取值为所有非负实数．</a:t>
            </a:r>
            <a:endParaRPr lang="zh-CN" altLang="en-US" sz="2800">
              <a:ea typeface="宋体" pitchFamily="2" charset="-122"/>
            </a:endParaRPr>
          </a:p>
        </p:txBody>
      </p:sp>
      <p:graphicFrame>
        <p:nvGraphicFramePr>
          <p:cNvPr id="945159" name="Object 7"/>
          <p:cNvGraphicFramePr>
            <a:graphicFrameLocks noChangeAspect="1"/>
          </p:cNvGraphicFramePr>
          <p:nvPr/>
        </p:nvGraphicFramePr>
        <p:xfrm>
          <a:off x="3851275" y="3789363"/>
          <a:ext cx="1520825" cy="476250"/>
        </p:xfrm>
        <a:graphic>
          <a:graphicData uri="http://schemas.openxmlformats.org/presentationml/2006/ole">
            <p:oleObj spid="_x0000_s945159" name="公式" r:id="rId5" imgW="711000" imgH="215640" progId="Equation.3">
              <p:embed/>
            </p:oleObj>
          </a:graphicData>
        </a:graphic>
      </p:graphicFrame>
      <p:graphicFrame>
        <p:nvGraphicFramePr>
          <p:cNvPr id="945160" name="Object 8"/>
          <p:cNvGraphicFramePr>
            <a:graphicFrameLocks noChangeAspect="1"/>
          </p:cNvGraphicFramePr>
          <p:nvPr/>
        </p:nvGraphicFramePr>
        <p:xfrm>
          <a:off x="3563938" y="4724400"/>
          <a:ext cx="1795462" cy="512763"/>
        </p:xfrm>
        <a:graphic>
          <a:graphicData uri="http://schemas.openxmlformats.org/presentationml/2006/ole">
            <p:oleObj spid="_x0000_s945160" name="公式" r:id="rId6" imgW="749160" imgH="215640" progId="Equation.3">
              <p:embed/>
            </p:oleObj>
          </a:graphicData>
        </a:graphic>
      </p:graphicFrame>
      <p:sp>
        <p:nvSpPr>
          <p:cNvPr id="945161" name="Rectangle 9"/>
          <p:cNvSpPr>
            <a:spLocks noChangeArrowheads="1"/>
          </p:cNvSpPr>
          <p:nvPr/>
        </p:nvSpPr>
        <p:spPr bwMode="auto">
          <a:xfrm>
            <a:off x="965200" y="5084763"/>
            <a:ext cx="8178800" cy="533400"/>
          </a:xfrm>
          <a:prstGeom prst="rect">
            <a:avLst/>
          </a:prstGeom>
          <a:noFill/>
          <a:ln w="9525">
            <a:noFill/>
            <a:miter lim="800000"/>
            <a:headEnd/>
            <a:tailEnd/>
          </a:ln>
        </p:spPr>
        <p:txBody>
          <a:bodyPr/>
          <a:lstStyle/>
          <a:p>
            <a:pPr marL="342900" indent="-342900">
              <a:spcBef>
                <a:spcPct val="20000"/>
              </a:spcBef>
              <a:buClr>
                <a:schemeClr val="accent1"/>
              </a:buClr>
              <a:buSzPct val="90000"/>
              <a:buFont typeface="Monotype Sorts" pitchFamily="2" charset="2"/>
              <a:buNone/>
            </a:pPr>
            <a:r>
              <a:rPr lang="zh-CN" altLang="en-US">
                <a:latin typeface="宋体" pitchFamily="2" charset="-122"/>
                <a:ea typeface="宋体" pitchFamily="2" charset="-122"/>
              </a:rPr>
              <a:t>表示该生物的寿命大于 </a:t>
            </a:r>
            <a:r>
              <a:rPr lang="en-US" altLang="zh-CN">
                <a:latin typeface="宋体" pitchFamily="2" charset="-122"/>
                <a:ea typeface="宋体" pitchFamily="2" charset="-122"/>
              </a:rPr>
              <a:t>3000</a:t>
            </a:r>
            <a:r>
              <a:rPr lang="zh-CN" altLang="en-US">
                <a:latin typeface="宋体" pitchFamily="2" charset="-122"/>
                <a:ea typeface="宋体" pitchFamily="2" charset="-122"/>
              </a:rPr>
              <a:t>小时这一随机事件．</a:t>
            </a:r>
          </a:p>
        </p:txBody>
      </p:sp>
      <p:sp>
        <p:nvSpPr>
          <p:cNvPr id="945162" name="Rectangle 10"/>
          <p:cNvSpPr>
            <a:spLocks noChangeArrowheads="1"/>
          </p:cNvSpPr>
          <p:nvPr/>
        </p:nvSpPr>
        <p:spPr bwMode="auto">
          <a:xfrm>
            <a:off x="1143000" y="4221163"/>
            <a:ext cx="9261475" cy="1066800"/>
          </a:xfrm>
          <a:prstGeom prst="rect">
            <a:avLst/>
          </a:prstGeom>
          <a:noFill/>
          <a:ln w="9525">
            <a:noFill/>
            <a:miter lim="800000"/>
            <a:headEnd/>
            <a:tailEnd/>
          </a:ln>
        </p:spPr>
        <p:txBody>
          <a:bodyPr/>
          <a:lstStyle/>
          <a:p>
            <a:pPr marL="342900" indent="-342900">
              <a:spcBef>
                <a:spcPct val="20000"/>
              </a:spcBef>
              <a:buClr>
                <a:schemeClr val="accent1"/>
              </a:buClr>
              <a:buSzPct val="90000"/>
              <a:buFont typeface="Monotype Sorts" pitchFamily="2" charset="2"/>
              <a:buNone/>
            </a:pPr>
            <a:r>
              <a:rPr lang="zh-CN" altLang="zh-CN">
                <a:latin typeface="宋体" pitchFamily="2" charset="-122"/>
                <a:ea typeface="宋体" pitchFamily="2" charset="-122"/>
              </a:rPr>
              <a:t>表示该生物的寿命不超过1500小时这一随机事件．</a:t>
            </a:r>
            <a:endParaRPr lang="zh-CN" altLang="en-US">
              <a:latin typeface="宋体" pitchFamily="2" charset="-122"/>
              <a:ea typeface="宋体" pitchFamily="2" charset="-122"/>
            </a:endParaRPr>
          </a:p>
        </p:txBody>
      </p:sp>
      <p:grpSp>
        <p:nvGrpSpPr>
          <p:cNvPr id="945163" name="Group 11"/>
          <p:cNvGrpSpPr>
            <a:grpSpLocks/>
          </p:cNvGrpSpPr>
          <p:nvPr/>
        </p:nvGrpSpPr>
        <p:grpSpPr bwMode="auto">
          <a:xfrm>
            <a:off x="1476375" y="5683250"/>
            <a:ext cx="6210300" cy="1174750"/>
            <a:chOff x="552" y="3504"/>
            <a:chExt cx="3912" cy="740"/>
          </a:xfrm>
        </p:grpSpPr>
        <p:graphicFrame>
          <p:nvGraphicFramePr>
            <p:cNvPr id="945164" name="Object 12"/>
            <p:cNvGraphicFramePr>
              <a:graphicFrameLocks noChangeAspect="1"/>
            </p:cNvGraphicFramePr>
            <p:nvPr/>
          </p:nvGraphicFramePr>
          <p:xfrm>
            <a:off x="552" y="3504"/>
            <a:ext cx="504" cy="672"/>
          </p:xfrm>
          <a:graphic>
            <a:graphicData uri="http://schemas.openxmlformats.org/presentationml/2006/ole">
              <p:oleObj spid="_x0000_s945164" name="剪辑" r:id="rId7" imgW="1295640" imgH="3934080" progId="">
                <p:embed/>
              </p:oleObj>
            </a:graphicData>
          </a:graphic>
        </p:graphicFrame>
        <p:sp>
          <p:nvSpPr>
            <p:cNvPr id="945165" name="Text Box 13"/>
            <p:cNvSpPr txBox="1">
              <a:spLocks noChangeArrowheads="1"/>
            </p:cNvSpPr>
            <p:nvPr/>
          </p:nvSpPr>
          <p:spPr bwMode="auto">
            <a:xfrm>
              <a:off x="1200" y="3648"/>
              <a:ext cx="3264" cy="596"/>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a:solidFill>
                    <a:srgbClr val="FF0066"/>
                  </a:solidFill>
                  <a:latin typeface="黑体" pitchFamily="49" charset="-122"/>
                  <a:ea typeface="黑体" pitchFamily="49" charset="-122"/>
                </a:rPr>
                <a:t>注意</a:t>
              </a:r>
              <a:r>
                <a:rPr lang="zh-CN" altLang="en-US">
                  <a:solidFill>
                    <a:srgbClr val="FF0066"/>
                  </a:solidFill>
                  <a:ea typeface="黑体" pitchFamily="49" charset="-122"/>
                </a:rPr>
                <a:t> </a:t>
              </a:r>
              <a:r>
                <a:rPr lang="en-US" altLang="zh-CN">
                  <a:solidFill>
                    <a:srgbClr val="FF0066"/>
                  </a:solidFill>
                  <a:ea typeface="黑体" pitchFamily="49" charset="-122"/>
                </a:rPr>
                <a:t>Z </a:t>
              </a:r>
              <a:r>
                <a:rPr lang="zh-CN" altLang="en-US">
                  <a:solidFill>
                    <a:srgbClr val="FF0066"/>
                  </a:solidFill>
                  <a:latin typeface="黑体" pitchFamily="49" charset="-122"/>
                  <a:ea typeface="黑体" pitchFamily="49" charset="-122"/>
                </a:rPr>
                <a:t>的取值是</a:t>
              </a:r>
              <a:r>
                <a:rPr lang="zh-CN" altLang="en-US" u="sng">
                  <a:solidFill>
                    <a:srgbClr val="FF0066"/>
                  </a:solidFill>
                  <a:latin typeface="黑体" pitchFamily="49" charset="-122"/>
                  <a:ea typeface="黑体" pitchFamily="49" charset="-122"/>
                </a:rPr>
                <a:t>不可列无穷</a:t>
              </a:r>
              <a:r>
                <a:rPr lang="zh-CN" altLang="en-US">
                  <a:solidFill>
                    <a:srgbClr val="FF0066"/>
                  </a:solidFill>
                  <a:latin typeface="黑体" pitchFamily="49" charset="-122"/>
                  <a:ea typeface="黑体" pitchFamily="49" charset="-122"/>
                </a:rPr>
                <a:t>个</a:t>
              </a:r>
              <a:r>
                <a:rPr lang="zh-CN" altLang="en-US">
                  <a:solidFill>
                    <a:srgbClr val="FF0066"/>
                  </a:solidFill>
                  <a:ea typeface="黑体" pitchFamily="49" charset="-122"/>
                </a:rPr>
                <a:t>！</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5158">
                                            <p:txEl>
                                              <p:pRg st="0" end="0"/>
                                            </p:txEl>
                                          </p:spTgt>
                                        </p:tgtEl>
                                        <p:attrNameLst>
                                          <p:attrName>style.visibility</p:attrName>
                                        </p:attrNameLst>
                                      </p:cBhvr>
                                      <p:to>
                                        <p:strVal val="visible"/>
                                      </p:to>
                                    </p:set>
                                    <p:animEffect transition="in" filter="wipe(left)">
                                      <p:cBhvr>
                                        <p:cTn id="7" dur="500"/>
                                        <p:tgtEl>
                                          <p:spTgt spid="945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5158">
                                            <p:txEl>
                                              <p:pRg st="1" end="1"/>
                                            </p:txEl>
                                          </p:spTgt>
                                        </p:tgtEl>
                                        <p:attrNameLst>
                                          <p:attrName>style.visibility</p:attrName>
                                        </p:attrNameLst>
                                      </p:cBhvr>
                                      <p:to>
                                        <p:strVal val="visible"/>
                                      </p:to>
                                    </p:set>
                                    <p:animEffect transition="in" filter="wipe(left)">
                                      <p:cBhvr>
                                        <p:cTn id="12" dur="500"/>
                                        <p:tgtEl>
                                          <p:spTgt spid="9451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5158">
                                            <p:txEl>
                                              <p:pRg st="2" end="2"/>
                                            </p:txEl>
                                          </p:spTgt>
                                        </p:tgtEl>
                                        <p:attrNameLst>
                                          <p:attrName>style.visibility</p:attrName>
                                        </p:attrNameLst>
                                      </p:cBhvr>
                                      <p:to>
                                        <p:strVal val="visible"/>
                                      </p:to>
                                    </p:set>
                                    <p:animEffect transition="in" filter="wipe(left)">
                                      <p:cBhvr>
                                        <p:cTn id="17" dur="500"/>
                                        <p:tgtEl>
                                          <p:spTgt spid="9451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45159"/>
                                        </p:tgtEl>
                                        <p:attrNameLst>
                                          <p:attrName>style.visibility</p:attrName>
                                        </p:attrNameLst>
                                      </p:cBhvr>
                                      <p:to>
                                        <p:strVal val="visible"/>
                                      </p:to>
                                    </p:set>
                                    <p:animEffect transition="in" filter="wipe(left)">
                                      <p:cBhvr>
                                        <p:cTn id="22" dur="500"/>
                                        <p:tgtEl>
                                          <p:spTgt spid="9451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45162"/>
                                        </p:tgtEl>
                                        <p:attrNameLst>
                                          <p:attrName>style.visibility</p:attrName>
                                        </p:attrNameLst>
                                      </p:cBhvr>
                                      <p:to>
                                        <p:strVal val="visible"/>
                                      </p:to>
                                    </p:set>
                                    <p:animEffect transition="in" filter="wipe(left)">
                                      <p:cBhvr>
                                        <p:cTn id="27" dur="500"/>
                                        <p:tgtEl>
                                          <p:spTgt spid="9451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45160"/>
                                        </p:tgtEl>
                                        <p:attrNameLst>
                                          <p:attrName>style.visibility</p:attrName>
                                        </p:attrNameLst>
                                      </p:cBhvr>
                                      <p:to>
                                        <p:strVal val="visible"/>
                                      </p:to>
                                    </p:set>
                                    <p:animEffect transition="in" filter="wipe(left)">
                                      <p:cBhvr>
                                        <p:cTn id="32" dur="500"/>
                                        <p:tgtEl>
                                          <p:spTgt spid="9451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45161"/>
                                        </p:tgtEl>
                                        <p:attrNameLst>
                                          <p:attrName>style.visibility</p:attrName>
                                        </p:attrNameLst>
                                      </p:cBhvr>
                                      <p:to>
                                        <p:strVal val="visible"/>
                                      </p:to>
                                    </p:set>
                                    <p:animEffect transition="in" filter="wipe(left)">
                                      <p:cBhvr>
                                        <p:cTn id="37" dur="500"/>
                                        <p:tgtEl>
                                          <p:spTgt spid="9451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45163"/>
                                        </p:tgtEl>
                                        <p:attrNameLst>
                                          <p:attrName>style.visibility</p:attrName>
                                        </p:attrNameLst>
                                      </p:cBhvr>
                                      <p:to>
                                        <p:strVal val="visible"/>
                                      </p:to>
                                    </p:set>
                                    <p:animEffect transition="in" filter="wipe(left)">
                                      <p:cBhvr>
                                        <p:cTn id="42" dur="500"/>
                                        <p:tgtEl>
                                          <p:spTgt spid="945163"/>
                                        </p:tgtEl>
                                      </p:cBhvr>
                                    </p:animEffect>
                                  </p:childTnLst>
                                  <p:subTnLst>
                                    <p:audio>
                                      <p:cMediaNode>
                                        <p:cTn display="0" masterRel="sameClick">
                                          <p:stCondLst>
                                            <p:cond evt="begin" delay="0">
                                              <p:tn val="40"/>
                                            </p:cond>
                                          </p:stCondLst>
                                          <p:endCondLst>
                                            <p:cond evt="onStopAudio" delay="0">
                                              <p:tgtEl>
                                                <p:sldTgt/>
                                              </p:tgtEl>
                                            </p:cond>
                                          </p:endCondLst>
                                        </p:cTn>
                                        <p:tgtEl>
                                          <p:sndTgt r:embed="rId4"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8" grpId="0" build="p" autoUpdateAnimBg="0"/>
      <p:bldP spid="945161" grpId="0" autoUpdateAnimBg="0"/>
      <p:bldP spid="94516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20" name="Rectangle 20"/>
          <p:cNvSpPr>
            <a:spLocks noChangeArrowheads="1"/>
          </p:cNvSpPr>
          <p:nvPr/>
        </p:nvSpPr>
        <p:spPr bwMode="auto">
          <a:xfrm>
            <a:off x="1619250" y="2060575"/>
            <a:ext cx="4470400" cy="519113"/>
          </a:xfrm>
          <a:prstGeom prst="rect">
            <a:avLst/>
          </a:prstGeom>
          <a:noFill/>
          <a:ln w="9525">
            <a:noFill/>
            <a:miter lim="800000"/>
            <a:headEnd/>
            <a:tailEnd/>
          </a:ln>
          <a:effectLst/>
        </p:spPr>
        <p:txBody>
          <a:bodyPr wrap="none">
            <a:spAutoFit/>
          </a:bodyPr>
          <a:lstStyle/>
          <a:p>
            <a:r>
              <a:rPr lang="zh-CN" altLang="en-US" b="1">
                <a:ea typeface="宋体" pitchFamily="2" charset="-122"/>
              </a:rPr>
              <a:t>我们将研究</a:t>
            </a:r>
            <a:r>
              <a:rPr lang="zh-CN" altLang="en-US" b="1">
                <a:solidFill>
                  <a:srgbClr val="41F141"/>
                </a:solidFill>
                <a:ea typeface="宋体" pitchFamily="2" charset="-122"/>
              </a:rPr>
              <a:t>两类</a:t>
            </a:r>
            <a:r>
              <a:rPr lang="zh-CN" altLang="en-US" b="1">
                <a:ea typeface="宋体" pitchFamily="2" charset="-122"/>
              </a:rPr>
              <a:t>随机变量：</a:t>
            </a:r>
          </a:p>
        </p:txBody>
      </p:sp>
      <p:sp>
        <p:nvSpPr>
          <p:cNvPr id="947221" name="Rectangle 21"/>
          <p:cNvSpPr>
            <a:spLocks noChangeArrowheads="1"/>
          </p:cNvSpPr>
          <p:nvPr/>
        </p:nvSpPr>
        <p:spPr bwMode="auto">
          <a:xfrm>
            <a:off x="2152650" y="3455988"/>
            <a:ext cx="4724400" cy="946150"/>
          </a:xfrm>
          <a:prstGeom prst="rect">
            <a:avLst/>
          </a:prstGeom>
          <a:noFill/>
          <a:ln w="9525">
            <a:noFill/>
            <a:miter lim="800000"/>
            <a:headEnd/>
            <a:tailEnd/>
          </a:ln>
          <a:effectLst/>
        </p:spPr>
        <p:txBody>
          <a:bodyPr>
            <a:spAutoFit/>
          </a:bodyPr>
          <a:lstStyle/>
          <a:p>
            <a:r>
              <a:rPr lang="zh-CN" altLang="en-US" b="1">
                <a:ea typeface="宋体" pitchFamily="2" charset="-122"/>
              </a:rPr>
              <a:t>    如“取到次品的个数”，</a:t>
            </a:r>
          </a:p>
          <a:p>
            <a:r>
              <a:rPr lang="zh-CN" altLang="en-US" b="1">
                <a:ea typeface="宋体" pitchFamily="2" charset="-122"/>
              </a:rPr>
              <a:t>   “收到的呼叫数”等</a:t>
            </a:r>
            <a:r>
              <a:rPr lang="en-US" altLang="zh-CN" b="1">
                <a:ea typeface="宋体" pitchFamily="2" charset="-122"/>
              </a:rPr>
              <a:t>.</a:t>
            </a:r>
            <a:endParaRPr lang="en-US" altLang="zh-CN">
              <a:ea typeface="宋体" pitchFamily="2" charset="-122"/>
            </a:endParaRPr>
          </a:p>
        </p:txBody>
      </p:sp>
      <p:sp>
        <p:nvSpPr>
          <p:cNvPr id="947222" name="Rectangle 22"/>
          <p:cNvSpPr>
            <a:spLocks noChangeArrowheads="1"/>
          </p:cNvSpPr>
          <p:nvPr/>
        </p:nvSpPr>
        <p:spPr bwMode="auto">
          <a:xfrm>
            <a:off x="1466850" y="3151188"/>
            <a:ext cx="533400" cy="1800225"/>
          </a:xfrm>
          <a:prstGeom prst="rect">
            <a:avLst/>
          </a:prstGeom>
          <a:noFill/>
          <a:ln w="9525">
            <a:noFill/>
            <a:miter lim="800000"/>
            <a:headEnd/>
            <a:tailEnd/>
          </a:ln>
          <a:effectLst/>
        </p:spPr>
        <p:txBody>
          <a:bodyPr>
            <a:spAutoFit/>
          </a:bodyPr>
          <a:lstStyle/>
          <a:p>
            <a:r>
              <a:rPr lang="zh-CN" altLang="en-US" b="1">
                <a:solidFill>
                  <a:srgbClr val="0000CC"/>
                </a:solidFill>
                <a:ea typeface="宋体" pitchFamily="2" charset="-122"/>
              </a:rPr>
              <a:t>随机变量</a:t>
            </a:r>
          </a:p>
        </p:txBody>
      </p:sp>
      <p:sp>
        <p:nvSpPr>
          <p:cNvPr id="947223" name="AutoShape 23"/>
          <p:cNvSpPr>
            <a:spLocks/>
          </p:cNvSpPr>
          <p:nvPr/>
        </p:nvSpPr>
        <p:spPr bwMode="auto">
          <a:xfrm>
            <a:off x="2125663" y="2968625"/>
            <a:ext cx="215900" cy="3529013"/>
          </a:xfrm>
          <a:prstGeom prst="leftBrace">
            <a:avLst>
              <a:gd name="adj1" fmla="val 136213"/>
              <a:gd name="adj2" fmla="val 50000"/>
            </a:avLst>
          </a:prstGeom>
          <a:noFill/>
          <a:ln w="28575">
            <a:solidFill>
              <a:schemeClr val="tx1"/>
            </a:solidFill>
            <a:round/>
            <a:headEnd/>
            <a:tailEnd/>
          </a:ln>
          <a:effectLst/>
        </p:spPr>
        <p:txBody>
          <a:bodyPr wrap="none" anchor="ctr"/>
          <a:lstStyle/>
          <a:p>
            <a:endParaRPr lang="zh-CN" altLang="en-US"/>
          </a:p>
        </p:txBody>
      </p:sp>
      <p:sp>
        <p:nvSpPr>
          <p:cNvPr id="947224" name="Rectangle 24"/>
          <p:cNvSpPr>
            <a:spLocks noChangeArrowheads="1"/>
          </p:cNvSpPr>
          <p:nvPr/>
        </p:nvSpPr>
        <p:spPr bwMode="auto">
          <a:xfrm>
            <a:off x="2533650" y="2670175"/>
            <a:ext cx="4270375" cy="519113"/>
          </a:xfrm>
          <a:prstGeom prst="rect">
            <a:avLst/>
          </a:prstGeom>
          <a:noFill/>
          <a:ln w="9525">
            <a:noFill/>
            <a:miter lim="800000"/>
            <a:headEnd/>
            <a:tailEnd/>
          </a:ln>
          <a:effectLst/>
        </p:spPr>
        <p:txBody>
          <a:bodyPr>
            <a:spAutoFit/>
          </a:bodyPr>
          <a:lstStyle/>
          <a:p>
            <a:r>
              <a:rPr lang="zh-CN" altLang="en-US" b="1">
                <a:solidFill>
                  <a:schemeClr val="accent2"/>
                </a:solidFill>
                <a:ea typeface="宋体" pitchFamily="2" charset="-122"/>
              </a:rPr>
              <a:t>离散型随机变量</a:t>
            </a:r>
          </a:p>
        </p:txBody>
      </p:sp>
      <p:sp>
        <p:nvSpPr>
          <p:cNvPr id="947225" name="Rectangle 25"/>
          <p:cNvSpPr>
            <a:spLocks noChangeArrowheads="1"/>
          </p:cNvSpPr>
          <p:nvPr/>
        </p:nvSpPr>
        <p:spPr bwMode="auto">
          <a:xfrm>
            <a:off x="2609850" y="4754563"/>
            <a:ext cx="4986338" cy="519112"/>
          </a:xfrm>
          <a:prstGeom prst="rect">
            <a:avLst/>
          </a:prstGeom>
          <a:noFill/>
          <a:ln w="9525">
            <a:noFill/>
            <a:miter lim="800000"/>
            <a:headEnd/>
            <a:tailEnd/>
          </a:ln>
          <a:effectLst/>
        </p:spPr>
        <p:txBody>
          <a:bodyPr>
            <a:spAutoFit/>
          </a:bodyPr>
          <a:lstStyle/>
          <a:p>
            <a:r>
              <a:rPr lang="zh-CN" altLang="en-US" b="1">
                <a:solidFill>
                  <a:schemeClr val="accent2"/>
                </a:solidFill>
                <a:ea typeface="宋体" pitchFamily="2" charset="-122"/>
              </a:rPr>
              <a:t>连续型随机变量</a:t>
            </a:r>
          </a:p>
        </p:txBody>
      </p:sp>
      <p:sp>
        <p:nvSpPr>
          <p:cNvPr id="947226" name="Rectangle 26"/>
          <p:cNvSpPr>
            <a:spLocks noChangeArrowheads="1"/>
          </p:cNvSpPr>
          <p:nvPr/>
        </p:nvSpPr>
        <p:spPr bwMode="auto">
          <a:xfrm>
            <a:off x="2533650" y="5695950"/>
            <a:ext cx="5715000" cy="946150"/>
          </a:xfrm>
          <a:prstGeom prst="rect">
            <a:avLst/>
          </a:prstGeom>
          <a:noFill/>
          <a:ln w="9525">
            <a:noFill/>
            <a:miter lim="800000"/>
            <a:headEnd/>
            <a:tailEnd/>
          </a:ln>
          <a:effectLst/>
        </p:spPr>
        <p:txBody>
          <a:bodyPr>
            <a:spAutoFit/>
          </a:bodyPr>
          <a:lstStyle/>
          <a:p>
            <a:r>
              <a:rPr lang="zh-CN" altLang="en-US" b="1">
                <a:ea typeface="宋体" pitchFamily="2" charset="-122"/>
              </a:rPr>
              <a:t>例如，“电视机的寿命”，实际中常遇到的“测量误差”等</a:t>
            </a:r>
            <a:r>
              <a:rPr lang="en-US" altLang="zh-CN" b="1">
                <a:ea typeface="宋体" pitchFamily="2" charset="-122"/>
              </a:rPr>
              <a:t>.</a:t>
            </a:r>
          </a:p>
        </p:txBody>
      </p:sp>
      <p:sp>
        <p:nvSpPr>
          <p:cNvPr id="947228" name="Rectangle 28"/>
          <p:cNvSpPr>
            <a:spLocks noChangeArrowheads="1"/>
          </p:cNvSpPr>
          <p:nvPr/>
        </p:nvSpPr>
        <p:spPr bwMode="auto">
          <a:xfrm>
            <a:off x="1258888" y="628650"/>
            <a:ext cx="6265862" cy="762000"/>
          </a:xfrm>
          <a:prstGeom prst="rect">
            <a:avLst/>
          </a:prstGeom>
          <a:noFill/>
          <a:ln w="9525">
            <a:noFill/>
            <a:miter lim="800000"/>
            <a:headEnd/>
            <a:tailEnd/>
          </a:ln>
          <a:effectLst/>
        </p:spPr>
        <p:txBody>
          <a:bodyPr>
            <a:spAutoFit/>
          </a:bodyPr>
          <a:lstStyle/>
          <a:p>
            <a:r>
              <a:rPr lang="zh-CN" altLang="zh-CN" sz="4400" b="1" dirty="0">
                <a:solidFill>
                  <a:schemeClr val="tx2"/>
                </a:solidFill>
                <a:ea typeface="宋体" pitchFamily="2" charset="-122"/>
              </a:rPr>
              <a:t>随机变量的分类</a:t>
            </a:r>
            <a:endParaRPr lang="en-US" altLang="zh-CN" sz="4400" b="1" dirty="0">
              <a:solidFill>
                <a:schemeClr val="tx2"/>
              </a:solidFill>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47220"/>
                                        </p:tgtEl>
                                        <p:attrNameLst>
                                          <p:attrName>style.visibility</p:attrName>
                                        </p:attrNameLst>
                                      </p:cBhvr>
                                      <p:to>
                                        <p:strVal val="visible"/>
                                      </p:to>
                                    </p:set>
                                    <p:anim calcmode="lin" valueType="num">
                                      <p:cBhvr additive="base">
                                        <p:cTn id="7" dur="500" fill="hold"/>
                                        <p:tgtEl>
                                          <p:spTgt spid="947220"/>
                                        </p:tgtEl>
                                        <p:attrNameLst>
                                          <p:attrName>ppt_x</p:attrName>
                                        </p:attrNameLst>
                                      </p:cBhvr>
                                      <p:tavLst>
                                        <p:tav tm="0">
                                          <p:val>
                                            <p:strVal val="1+#ppt_w/2"/>
                                          </p:val>
                                        </p:tav>
                                        <p:tav tm="100000">
                                          <p:val>
                                            <p:strVal val="#ppt_x"/>
                                          </p:val>
                                        </p:tav>
                                      </p:tavLst>
                                    </p:anim>
                                    <p:anim calcmode="lin" valueType="num">
                                      <p:cBhvr additive="base">
                                        <p:cTn id="8" dur="500" fill="hold"/>
                                        <p:tgtEl>
                                          <p:spTgt spid="9472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47222"/>
                                        </p:tgtEl>
                                        <p:attrNameLst>
                                          <p:attrName>style.visibility</p:attrName>
                                        </p:attrNameLst>
                                      </p:cBhvr>
                                      <p:to>
                                        <p:strVal val="visible"/>
                                      </p:to>
                                    </p:set>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947223"/>
                                        </p:tgtEl>
                                        <p:attrNameLst>
                                          <p:attrName>style.visibility</p:attrName>
                                        </p:attrNameLst>
                                      </p:cBhvr>
                                      <p:to>
                                        <p:strVal val="visible"/>
                                      </p:to>
                                    </p:set>
                                    <p:anim calcmode="lin" valueType="num">
                                      <p:cBhvr additive="base">
                                        <p:cTn id="16" dur="500" fill="hold"/>
                                        <p:tgtEl>
                                          <p:spTgt spid="947223"/>
                                        </p:tgtEl>
                                        <p:attrNameLst>
                                          <p:attrName>ppt_x</p:attrName>
                                        </p:attrNameLst>
                                      </p:cBhvr>
                                      <p:tavLst>
                                        <p:tav tm="0">
                                          <p:val>
                                            <p:strVal val="1+#ppt_w/2"/>
                                          </p:val>
                                        </p:tav>
                                        <p:tav tm="100000">
                                          <p:val>
                                            <p:strVal val="#ppt_x"/>
                                          </p:val>
                                        </p:tav>
                                      </p:tavLst>
                                    </p:anim>
                                    <p:anim calcmode="lin" valueType="num">
                                      <p:cBhvr additive="base">
                                        <p:cTn id="17" dur="500" fill="hold"/>
                                        <p:tgtEl>
                                          <p:spTgt spid="947223"/>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2" fill="hold" grpId="0" nodeType="afterEffect">
                                  <p:stCondLst>
                                    <p:cond delay="0"/>
                                  </p:stCondLst>
                                  <p:childTnLst>
                                    <p:set>
                                      <p:cBhvr>
                                        <p:cTn id="20" dur="1" fill="hold">
                                          <p:stCondLst>
                                            <p:cond delay="0"/>
                                          </p:stCondLst>
                                        </p:cTn>
                                        <p:tgtEl>
                                          <p:spTgt spid="947224"/>
                                        </p:tgtEl>
                                        <p:attrNameLst>
                                          <p:attrName>style.visibility</p:attrName>
                                        </p:attrNameLst>
                                      </p:cBhvr>
                                      <p:to>
                                        <p:strVal val="visible"/>
                                      </p:to>
                                    </p:set>
                                    <p:anim calcmode="lin" valueType="num">
                                      <p:cBhvr additive="base">
                                        <p:cTn id="21" dur="500" fill="hold"/>
                                        <p:tgtEl>
                                          <p:spTgt spid="947224"/>
                                        </p:tgtEl>
                                        <p:attrNameLst>
                                          <p:attrName>ppt_x</p:attrName>
                                        </p:attrNameLst>
                                      </p:cBhvr>
                                      <p:tavLst>
                                        <p:tav tm="0">
                                          <p:val>
                                            <p:strVal val="1+#ppt_w/2"/>
                                          </p:val>
                                        </p:tav>
                                        <p:tav tm="100000">
                                          <p:val>
                                            <p:strVal val="#ppt_x"/>
                                          </p:val>
                                        </p:tav>
                                      </p:tavLst>
                                    </p:anim>
                                    <p:anim calcmode="lin" valueType="num">
                                      <p:cBhvr additive="base">
                                        <p:cTn id="22" dur="500" fill="hold"/>
                                        <p:tgtEl>
                                          <p:spTgt spid="947224"/>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947225"/>
                                        </p:tgtEl>
                                        <p:attrNameLst>
                                          <p:attrName>style.visibility</p:attrName>
                                        </p:attrNameLst>
                                      </p:cBhvr>
                                      <p:to>
                                        <p:strVal val="visible"/>
                                      </p:to>
                                    </p:set>
                                    <p:anim calcmode="lin" valueType="num">
                                      <p:cBhvr additive="base">
                                        <p:cTn id="26" dur="500" fill="hold"/>
                                        <p:tgtEl>
                                          <p:spTgt spid="947225"/>
                                        </p:tgtEl>
                                        <p:attrNameLst>
                                          <p:attrName>ppt_x</p:attrName>
                                        </p:attrNameLst>
                                      </p:cBhvr>
                                      <p:tavLst>
                                        <p:tav tm="0">
                                          <p:val>
                                            <p:strVal val="1+#ppt_w/2"/>
                                          </p:val>
                                        </p:tav>
                                        <p:tav tm="100000">
                                          <p:val>
                                            <p:strVal val="#ppt_x"/>
                                          </p:val>
                                        </p:tav>
                                      </p:tavLst>
                                    </p:anim>
                                    <p:anim calcmode="lin" valueType="num">
                                      <p:cBhvr additive="base">
                                        <p:cTn id="27" dur="500" fill="hold"/>
                                        <p:tgtEl>
                                          <p:spTgt spid="94722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94722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947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20" grpId="0" autoUpdateAnimBg="0"/>
      <p:bldP spid="947221" grpId="0" autoUpdateAnimBg="0"/>
      <p:bldP spid="947222" grpId="0" autoUpdateAnimBg="0"/>
      <p:bldP spid="947223" grpId="0" animBg="1"/>
      <p:bldP spid="947224" grpId="0" autoUpdateAnimBg="0"/>
      <p:bldP spid="947225" grpId="0" autoUpdateAnimBg="0"/>
      <p:bldP spid="94722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2" name="Rectangle 4"/>
          <p:cNvSpPr>
            <a:spLocks noChangeArrowheads="1"/>
          </p:cNvSpPr>
          <p:nvPr/>
        </p:nvSpPr>
        <p:spPr bwMode="auto">
          <a:xfrm>
            <a:off x="1150938" y="1700213"/>
            <a:ext cx="7993062" cy="1844675"/>
          </a:xfrm>
          <a:prstGeom prst="rect">
            <a:avLst/>
          </a:prstGeom>
          <a:noFill/>
          <a:ln w="9525">
            <a:noFill/>
            <a:miter lim="800000"/>
            <a:headEnd/>
            <a:tailEnd/>
          </a:ln>
          <a:effectLst/>
        </p:spPr>
        <p:txBody>
          <a:bodyPr>
            <a:spAutoFit/>
          </a:bodyPr>
          <a:lstStyle/>
          <a:p>
            <a:pPr>
              <a:lnSpc>
                <a:spcPct val="120000"/>
              </a:lnSpc>
            </a:pPr>
            <a:r>
              <a:rPr lang="zh-CN" altLang="en-US" sz="3200" b="1">
                <a:solidFill>
                  <a:srgbClr val="FF0000"/>
                </a:solidFill>
                <a:ea typeface="宋体" pitchFamily="2" charset="-122"/>
              </a:rPr>
              <a:t>定义</a:t>
            </a:r>
            <a:r>
              <a:rPr lang="zh-CN" altLang="en-US" sz="3200" b="1">
                <a:ea typeface="宋体" pitchFamily="2" charset="-122"/>
              </a:rPr>
              <a:t>：某些随机变量</a:t>
            </a:r>
            <a:r>
              <a:rPr lang="en-US" altLang="zh-CN" sz="3200" b="1" i="1">
                <a:ea typeface="宋体" pitchFamily="2" charset="-122"/>
              </a:rPr>
              <a:t>X</a:t>
            </a:r>
            <a:r>
              <a:rPr lang="zh-CN" altLang="en-US" sz="3200" b="1">
                <a:ea typeface="宋体" pitchFamily="2" charset="-122"/>
              </a:rPr>
              <a:t>的所有可能取值是</a:t>
            </a:r>
            <a:r>
              <a:rPr lang="zh-CN" altLang="en-US" sz="3200" b="1">
                <a:solidFill>
                  <a:srgbClr val="0000CC"/>
                </a:solidFill>
                <a:ea typeface="宋体" pitchFamily="2" charset="-122"/>
              </a:rPr>
              <a:t>有限多个</a:t>
            </a:r>
            <a:r>
              <a:rPr lang="zh-CN" altLang="en-US" sz="3200" b="1">
                <a:ea typeface="宋体" pitchFamily="2" charset="-122"/>
              </a:rPr>
              <a:t>或</a:t>
            </a:r>
            <a:r>
              <a:rPr lang="zh-CN" altLang="en-US" sz="3200" b="1">
                <a:solidFill>
                  <a:srgbClr val="41F141"/>
                </a:solidFill>
                <a:ea typeface="宋体" pitchFamily="2" charset="-122"/>
              </a:rPr>
              <a:t>可列无限多个</a:t>
            </a:r>
            <a:r>
              <a:rPr lang="en-US" altLang="zh-CN" sz="3200" b="1">
                <a:ea typeface="宋体" pitchFamily="2" charset="-122"/>
              </a:rPr>
              <a:t>, </a:t>
            </a:r>
            <a:r>
              <a:rPr lang="zh-CN" altLang="en-US" sz="3200" b="1">
                <a:ea typeface="宋体" pitchFamily="2" charset="-122"/>
              </a:rPr>
              <a:t>这种随机变量称为</a:t>
            </a:r>
            <a:r>
              <a:rPr lang="zh-CN" altLang="en-US" sz="3200" b="1">
                <a:solidFill>
                  <a:schemeClr val="accent2"/>
                </a:solidFill>
                <a:ea typeface="宋体" pitchFamily="2" charset="-122"/>
              </a:rPr>
              <a:t>离散型随机变量 </a:t>
            </a:r>
            <a:r>
              <a:rPr lang="en-US" altLang="zh-CN" sz="3200" b="1">
                <a:ea typeface="宋体" pitchFamily="2" charset="-122"/>
              </a:rPr>
              <a:t>.</a:t>
            </a:r>
          </a:p>
        </p:txBody>
      </p:sp>
      <p:sp>
        <p:nvSpPr>
          <p:cNvPr id="949253" name="Text Box 5"/>
          <p:cNvSpPr txBox="1">
            <a:spLocks noChangeArrowheads="1"/>
          </p:cNvSpPr>
          <p:nvPr/>
        </p:nvSpPr>
        <p:spPr bwMode="auto">
          <a:xfrm>
            <a:off x="1187450" y="620713"/>
            <a:ext cx="5040313" cy="762000"/>
          </a:xfrm>
          <a:prstGeom prst="rect">
            <a:avLst/>
          </a:prstGeom>
          <a:noFill/>
          <a:ln w="9525">
            <a:noFill/>
            <a:miter lim="800000"/>
            <a:headEnd/>
            <a:tailEnd/>
          </a:ln>
          <a:effectLst/>
        </p:spPr>
        <p:txBody>
          <a:bodyPr>
            <a:spAutoFit/>
          </a:bodyPr>
          <a:lstStyle/>
          <a:p>
            <a:r>
              <a:rPr lang="zh-CN" altLang="en-US" sz="4400" b="1">
                <a:ea typeface="宋体" pitchFamily="2" charset="-122"/>
              </a:rPr>
              <a:t>离散型随机变量</a:t>
            </a:r>
          </a:p>
        </p:txBody>
      </p:sp>
      <p:sp>
        <p:nvSpPr>
          <p:cNvPr id="949254" name="Rectangle 6"/>
          <p:cNvSpPr>
            <a:spLocks noChangeArrowheads="1"/>
          </p:cNvSpPr>
          <p:nvPr/>
        </p:nvSpPr>
        <p:spPr bwMode="auto">
          <a:xfrm>
            <a:off x="838200" y="4868863"/>
            <a:ext cx="8305800" cy="1552575"/>
          </a:xfrm>
          <a:prstGeom prst="rect">
            <a:avLst/>
          </a:prstGeom>
          <a:noFill/>
          <a:ln w="9525">
            <a:noFill/>
            <a:miter lim="800000"/>
            <a:headEnd/>
            <a:tailEnd/>
          </a:ln>
          <a:effectLst/>
        </p:spPr>
        <p:txBody>
          <a:bodyPr>
            <a:spAutoFit/>
          </a:bodyPr>
          <a:lstStyle/>
          <a:p>
            <a:pPr>
              <a:lnSpc>
                <a:spcPct val="120000"/>
              </a:lnSpc>
            </a:pPr>
            <a:r>
              <a:rPr lang="zh-CN" altLang="en-US" sz="3200" b="1">
                <a:latin typeface="楷体_GB2312" pitchFamily="49" charset="-122"/>
                <a:ea typeface="楷体_GB2312" pitchFamily="49" charset="-122"/>
              </a:rPr>
              <a:t>   </a:t>
            </a:r>
            <a:r>
              <a:rPr lang="zh-CN" altLang="en-US" sz="2400" b="1">
                <a:latin typeface="楷体_GB2312" pitchFamily="49" charset="-122"/>
                <a:ea typeface="楷体_GB2312" pitchFamily="49" charset="-122"/>
              </a:rPr>
              <a:t>为了描述随机变量 </a:t>
            </a:r>
            <a:r>
              <a:rPr lang="en-US" altLang="zh-CN" sz="2400" b="1" i="1">
                <a:ea typeface="楷体_GB2312" pitchFamily="49" charset="-122"/>
              </a:rPr>
              <a:t>X</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，我们不仅需要知道随机变量</a:t>
            </a:r>
            <a:r>
              <a:rPr lang="en-US" altLang="zh-CN" sz="2400" b="1" i="1">
                <a:ea typeface="楷体_GB2312" pitchFamily="49" charset="-122"/>
              </a:rPr>
              <a:t>X</a:t>
            </a:r>
            <a:r>
              <a:rPr lang="zh-CN" altLang="en-US" sz="2400" b="1">
                <a:latin typeface="楷体_GB2312" pitchFamily="49" charset="-122"/>
                <a:ea typeface="楷体_GB2312" pitchFamily="49" charset="-122"/>
              </a:rPr>
              <a:t>的所有可能取值，而且还应知道</a:t>
            </a:r>
            <a:r>
              <a:rPr lang="en-US" altLang="zh-CN" sz="2400" b="1" i="1">
                <a:ea typeface="楷体_GB2312" pitchFamily="49" charset="-122"/>
              </a:rPr>
              <a:t>X </a:t>
            </a:r>
            <a:r>
              <a:rPr lang="zh-CN" altLang="en-US" sz="2400" b="1">
                <a:latin typeface="楷体_GB2312" pitchFamily="49" charset="-122"/>
                <a:ea typeface="楷体_GB2312" pitchFamily="49" charset="-122"/>
              </a:rPr>
              <a:t>取每个值的概率</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为此我们有以下定义：</a:t>
            </a:r>
          </a:p>
        </p:txBody>
      </p:sp>
      <p:sp>
        <p:nvSpPr>
          <p:cNvPr id="949255" name="Text Box 7"/>
          <p:cNvSpPr txBox="1">
            <a:spLocks noChangeArrowheads="1"/>
          </p:cNvSpPr>
          <p:nvPr/>
        </p:nvSpPr>
        <p:spPr bwMode="auto">
          <a:xfrm>
            <a:off x="990600" y="3789363"/>
            <a:ext cx="8153400" cy="1114425"/>
          </a:xfrm>
          <a:prstGeom prst="rect">
            <a:avLst/>
          </a:prstGeom>
          <a:noFill/>
          <a:ln w="9525">
            <a:noFill/>
            <a:miter lim="800000"/>
            <a:headEnd/>
            <a:tailEnd/>
          </a:ln>
          <a:effectLst/>
        </p:spPr>
        <p:txBody>
          <a:bodyPr>
            <a:spAutoFit/>
          </a:bodyPr>
          <a:lstStyle/>
          <a:p>
            <a:pPr>
              <a:lnSpc>
                <a:spcPct val="120000"/>
              </a:lnSpc>
              <a:spcBef>
                <a:spcPct val="50000"/>
              </a:spcBef>
            </a:pPr>
            <a:r>
              <a:rPr lang="zh-CN" altLang="en-US" sz="3200" b="1">
                <a:ea typeface="楷体_GB2312" pitchFamily="49" charset="-122"/>
              </a:rPr>
              <a:t>        </a:t>
            </a:r>
            <a:r>
              <a:rPr lang="zh-CN" altLang="en-US" sz="2400" b="1">
                <a:ea typeface="楷体_GB2312" pitchFamily="49" charset="-122"/>
              </a:rPr>
              <a:t>如果</a:t>
            </a:r>
            <a:r>
              <a:rPr lang="zh-CN" altLang="en-US" sz="2400" b="1">
                <a:latin typeface="楷体_GB2312" pitchFamily="49" charset="-122"/>
                <a:ea typeface="楷体_GB2312" pitchFamily="49" charset="-122"/>
              </a:rPr>
              <a:t>随机变量的取值是有限个或可数个</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即能与自然数的集合一一对应），则称该变量为离散型随机变量</a:t>
            </a:r>
            <a:r>
              <a:rPr lang="zh-CN" altLang="en-US" sz="2400" b="1" i="1">
                <a:latin typeface="楷体_GB2312" pitchFamily="49" charset="-122"/>
                <a:ea typeface="楷体_GB2312" pitchFamily="49" charset="-122"/>
              </a:rPr>
              <a:t>。</a:t>
            </a:r>
            <a:endParaRPr lang="zh-CN" altLang="en-US" sz="2400" b="1">
              <a:latin typeface="楷体_GB2312" pitchFamily="49" charset="-122"/>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9252"/>
                                        </p:tgtEl>
                                        <p:attrNameLst>
                                          <p:attrName>style.visibility</p:attrName>
                                        </p:attrNameLst>
                                      </p:cBhvr>
                                      <p:to>
                                        <p:strVal val="visible"/>
                                      </p:to>
                                    </p:set>
                                    <p:animEffect transition="in" filter="wipe(left)">
                                      <p:cBhvr>
                                        <p:cTn id="7" dur="500"/>
                                        <p:tgtEl>
                                          <p:spTgt spid="9492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4925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949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2" grpId="0"/>
      <p:bldP spid="949254" grpId="0" autoUpdateAnimBg="0"/>
      <p:bldP spid="94925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1328" name="Group 32"/>
          <p:cNvGrpSpPr>
            <a:grpSpLocks/>
          </p:cNvGrpSpPr>
          <p:nvPr/>
        </p:nvGrpSpPr>
        <p:grpSpPr bwMode="auto">
          <a:xfrm>
            <a:off x="971550" y="4076700"/>
            <a:ext cx="6248400" cy="684213"/>
            <a:chOff x="672" y="2339"/>
            <a:chExt cx="3936" cy="431"/>
          </a:xfrm>
        </p:grpSpPr>
        <p:sp>
          <p:nvSpPr>
            <p:cNvPr id="951329" name="Text Box 33"/>
            <p:cNvSpPr txBox="1">
              <a:spLocks noChangeArrowheads="1"/>
            </p:cNvSpPr>
            <p:nvPr/>
          </p:nvSpPr>
          <p:spPr bwMode="auto">
            <a:xfrm>
              <a:off x="672" y="2420"/>
              <a:ext cx="3936" cy="327"/>
            </a:xfrm>
            <a:prstGeom prst="rect">
              <a:avLst/>
            </a:prstGeom>
            <a:noFill/>
            <a:ln w="9525">
              <a:noFill/>
              <a:miter lim="800000"/>
              <a:headEnd/>
              <a:tailEnd/>
            </a:ln>
            <a:effectLst/>
          </p:spPr>
          <p:txBody>
            <a:bodyPr>
              <a:spAutoFit/>
            </a:bodyPr>
            <a:lstStyle/>
            <a:p>
              <a:pPr>
                <a:spcBef>
                  <a:spcPct val="50000"/>
                </a:spcBef>
              </a:pPr>
              <a:r>
                <a:rPr lang="zh-CN" altLang="en-US" b="1">
                  <a:ea typeface="宋体" pitchFamily="2" charset="-122"/>
                </a:rPr>
                <a:t>其中          </a:t>
              </a:r>
              <a:r>
                <a:rPr lang="en-US" altLang="zh-CN" b="1">
                  <a:ea typeface="宋体" pitchFamily="2" charset="-122"/>
                </a:rPr>
                <a:t>(</a:t>
              </a:r>
              <a:r>
                <a:rPr lang="en-US" altLang="zh-CN" b="1" i="1">
                  <a:ea typeface="宋体" pitchFamily="2" charset="-122"/>
                </a:rPr>
                <a:t>k</a:t>
              </a:r>
              <a:r>
                <a:rPr lang="en-US" altLang="zh-CN" b="1">
                  <a:ea typeface="宋体" pitchFamily="2" charset="-122"/>
                </a:rPr>
                <a:t>=1,2, …) </a:t>
              </a:r>
              <a:r>
                <a:rPr lang="zh-CN" altLang="en-US" b="1">
                  <a:ea typeface="宋体" pitchFamily="2" charset="-122"/>
                </a:rPr>
                <a:t>满足：</a:t>
              </a:r>
              <a:endParaRPr lang="zh-CN" altLang="en-US">
                <a:ea typeface="宋体" pitchFamily="2" charset="-122"/>
              </a:endParaRPr>
            </a:p>
          </p:txBody>
        </p:sp>
        <p:graphicFrame>
          <p:nvGraphicFramePr>
            <p:cNvPr id="951330" name="Object 34"/>
            <p:cNvGraphicFramePr>
              <a:graphicFrameLocks noChangeAspect="1"/>
            </p:cNvGraphicFramePr>
            <p:nvPr/>
          </p:nvGraphicFramePr>
          <p:xfrm>
            <a:off x="1383" y="2339"/>
            <a:ext cx="359" cy="431"/>
          </p:xfrm>
          <a:graphic>
            <a:graphicData uri="http://schemas.openxmlformats.org/presentationml/2006/ole">
              <p:oleObj spid="_x0000_s951330" name="公式" r:id="rId4" imgW="190440" imgH="228600" progId="Equation.3">
                <p:embed/>
              </p:oleObj>
            </a:graphicData>
          </a:graphic>
        </p:graphicFrame>
      </p:grpSp>
      <p:grpSp>
        <p:nvGrpSpPr>
          <p:cNvPr id="951331" name="Group 35"/>
          <p:cNvGrpSpPr>
            <a:grpSpLocks/>
          </p:cNvGrpSpPr>
          <p:nvPr/>
        </p:nvGrpSpPr>
        <p:grpSpPr bwMode="auto">
          <a:xfrm>
            <a:off x="1258888" y="4868863"/>
            <a:ext cx="5410200" cy="684212"/>
            <a:chOff x="528" y="2772"/>
            <a:chExt cx="3408" cy="431"/>
          </a:xfrm>
        </p:grpSpPr>
        <p:graphicFrame>
          <p:nvGraphicFramePr>
            <p:cNvPr id="951332" name="Object 36"/>
            <p:cNvGraphicFramePr>
              <a:graphicFrameLocks noChangeAspect="1"/>
            </p:cNvGraphicFramePr>
            <p:nvPr/>
          </p:nvGraphicFramePr>
          <p:xfrm>
            <a:off x="1178" y="2772"/>
            <a:ext cx="886" cy="431"/>
          </p:xfrm>
          <a:graphic>
            <a:graphicData uri="http://schemas.openxmlformats.org/presentationml/2006/ole">
              <p:oleObj spid="_x0000_s951332" name="公式" r:id="rId5" imgW="469800" imgH="228600" progId="Equation.3">
                <p:embed/>
              </p:oleObj>
            </a:graphicData>
          </a:graphic>
        </p:graphicFrame>
        <p:sp>
          <p:nvSpPr>
            <p:cNvPr id="951333" name="Text Box 37"/>
            <p:cNvSpPr txBox="1">
              <a:spLocks noChangeArrowheads="1"/>
            </p:cNvSpPr>
            <p:nvPr/>
          </p:nvSpPr>
          <p:spPr bwMode="auto">
            <a:xfrm>
              <a:off x="2352" y="2833"/>
              <a:ext cx="1584" cy="365"/>
            </a:xfrm>
            <a:prstGeom prst="rect">
              <a:avLst/>
            </a:prstGeom>
            <a:noFill/>
            <a:ln w="9525">
              <a:noFill/>
              <a:miter lim="800000"/>
              <a:headEnd/>
              <a:tailEnd/>
            </a:ln>
            <a:effectLst/>
          </p:spPr>
          <p:txBody>
            <a:bodyPr>
              <a:spAutoFit/>
            </a:bodyPr>
            <a:lstStyle/>
            <a:p>
              <a:pPr>
                <a:spcBef>
                  <a:spcPct val="50000"/>
                </a:spcBef>
              </a:pPr>
              <a:r>
                <a:rPr lang="zh-CN" altLang="en-US" sz="2400">
                  <a:ea typeface="宋体" pitchFamily="2" charset="-122"/>
                </a:rPr>
                <a:t> </a:t>
              </a:r>
              <a:r>
                <a:rPr lang="en-US" altLang="zh-CN" sz="3200" b="1" i="1">
                  <a:ea typeface="宋体" pitchFamily="2" charset="-122"/>
                </a:rPr>
                <a:t>k</a:t>
              </a:r>
              <a:r>
                <a:rPr lang="en-US" altLang="zh-CN" sz="3200" b="1">
                  <a:ea typeface="宋体" pitchFamily="2" charset="-122"/>
                </a:rPr>
                <a:t>=1,2, …</a:t>
              </a:r>
            </a:p>
          </p:txBody>
        </p:sp>
        <p:sp>
          <p:nvSpPr>
            <p:cNvPr id="951334" name="Rectangle 38"/>
            <p:cNvSpPr>
              <a:spLocks noChangeArrowheads="1"/>
            </p:cNvSpPr>
            <p:nvPr/>
          </p:nvSpPr>
          <p:spPr bwMode="auto">
            <a:xfrm>
              <a:off x="528" y="2833"/>
              <a:ext cx="758" cy="365"/>
            </a:xfrm>
            <a:prstGeom prst="rect">
              <a:avLst/>
            </a:prstGeom>
            <a:noFill/>
            <a:ln w="9525">
              <a:noFill/>
              <a:miter lim="800000"/>
              <a:headEnd/>
              <a:tailEnd/>
            </a:ln>
            <a:effectLst/>
          </p:spPr>
          <p:txBody>
            <a:bodyPr wrap="none">
              <a:spAutoFit/>
            </a:bodyPr>
            <a:lstStyle/>
            <a:p>
              <a:r>
                <a:rPr lang="zh-CN" altLang="en-US" sz="3200" b="1">
                  <a:ea typeface="宋体" pitchFamily="2" charset="-122"/>
                </a:rPr>
                <a:t>（</a:t>
              </a:r>
              <a:r>
                <a:rPr lang="en-US" altLang="zh-CN" sz="3200" b="1">
                  <a:ea typeface="宋体" pitchFamily="2" charset="-122"/>
                </a:rPr>
                <a:t>1</a:t>
              </a:r>
              <a:r>
                <a:rPr lang="zh-CN" altLang="en-US" sz="3200" b="1">
                  <a:ea typeface="宋体" pitchFamily="2" charset="-122"/>
                </a:rPr>
                <a:t>）</a:t>
              </a:r>
            </a:p>
          </p:txBody>
        </p:sp>
      </p:grpSp>
      <p:grpSp>
        <p:nvGrpSpPr>
          <p:cNvPr id="951335" name="Group 39"/>
          <p:cNvGrpSpPr>
            <a:grpSpLocks/>
          </p:cNvGrpSpPr>
          <p:nvPr/>
        </p:nvGrpSpPr>
        <p:grpSpPr bwMode="auto">
          <a:xfrm>
            <a:off x="1258888" y="5589588"/>
            <a:ext cx="2609850" cy="1023937"/>
            <a:chOff x="528" y="3290"/>
            <a:chExt cx="1644" cy="645"/>
          </a:xfrm>
        </p:grpSpPr>
        <p:graphicFrame>
          <p:nvGraphicFramePr>
            <p:cNvPr id="951336" name="Object 40"/>
            <p:cNvGraphicFramePr>
              <a:graphicFrameLocks noChangeAspect="1"/>
            </p:cNvGraphicFramePr>
            <p:nvPr/>
          </p:nvGraphicFramePr>
          <p:xfrm>
            <a:off x="1188" y="3290"/>
            <a:ext cx="984" cy="645"/>
          </p:xfrm>
          <a:graphic>
            <a:graphicData uri="http://schemas.openxmlformats.org/presentationml/2006/ole">
              <p:oleObj spid="_x0000_s951336" name="公式" r:id="rId6" imgW="520560" imgH="342720" progId="Equation.3">
                <p:embed/>
              </p:oleObj>
            </a:graphicData>
          </a:graphic>
        </p:graphicFrame>
        <p:sp>
          <p:nvSpPr>
            <p:cNvPr id="951337" name="Rectangle 41"/>
            <p:cNvSpPr>
              <a:spLocks noChangeArrowheads="1"/>
            </p:cNvSpPr>
            <p:nvPr/>
          </p:nvSpPr>
          <p:spPr bwMode="auto">
            <a:xfrm>
              <a:off x="528" y="3380"/>
              <a:ext cx="758" cy="365"/>
            </a:xfrm>
            <a:prstGeom prst="rect">
              <a:avLst/>
            </a:prstGeom>
            <a:noFill/>
            <a:ln w="9525">
              <a:noFill/>
              <a:miter lim="800000"/>
              <a:headEnd/>
              <a:tailEnd/>
            </a:ln>
            <a:effectLst/>
          </p:spPr>
          <p:txBody>
            <a:bodyPr wrap="none">
              <a:spAutoFit/>
            </a:bodyPr>
            <a:lstStyle/>
            <a:p>
              <a:r>
                <a:rPr lang="zh-CN" altLang="en-US" sz="3200" b="1">
                  <a:ea typeface="宋体" pitchFamily="2" charset="-122"/>
                </a:rPr>
                <a:t>（</a:t>
              </a:r>
              <a:r>
                <a:rPr lang="en-US" altLang="zh-CN" sz="3200" b="1">
                  <a:ea typeface="宋体" pitchFamily="2" charset="-122"/>
                </a:rPr>
                <a:t>2</a:t>
              </a:r>
              <a:r>
                <a:rPr lang="zh-CN" altLang="en-US" sz="3200" b="1">
                  <a:ea typeface="宋体" pitchFamily="2" charset="-122"/>
                </a:rPr>
                <a:t>）</a:t>
              </a:r>
            </a:p>
          </p:txBody>
        </p:sp>
      </p:grpSp>
      <p:sp>
        <p:nvSpPr>
          <p:cNvPr id="951338" name="Text Box 42"/>
          <p:cNvSpPr txBox="1">
            <a:spLocks noChangeArrowheads="1"/>
          </p:cNvSpPr>
          <p:nvPr/>
        </p:nvSpPr>
        <p:spPr bwMode="auto">
          <a:xfrm>
            <a:off x="863600" y="1601788"/>
            <a:ext cx="8280400" cy="1117600"/>
          </a:xfrm>
          <a:prstGeom prst="rect">
            <a:avLst/>
          </a:prstGeom>
          <a:noFill/>
          <a:ln w="9525">
            <a:noFill/>
            <a:miter lim="800000"/>
            <a:headEnd/>
            <a:tailEnd/>
          </a:ln>
          <a:effectLst/>
        </p:spPr>
        <p:txBody>
          <a:bodyPr>
            <a:spAutoFit/>
          </a:bodyPr>
          <a:lstStyle/>
          <a:p>
            <a:pPr algn="just">
              <a:lnSpc>
                <a:spcPct val="120000"/>
              </a:lnSpc>
            </a:pPr>
            <a:r>
              <a:rPr lang="zh-CN" altLang="en-US" b="1">
                <a:ea typeface="宋体" pitchFamily="2" charset="-122"/>
              </a:rPr>
              <a:t>    定义</a:t>
            </a:r>
            <a:r>
              <a:rPr lang="en-US" altLang="zh-CN" b="1">
                <a:ea typeface="宋体" pitchFamily="2" charset="-122"/>
              </a:rPr>
              <a:t> </a:t>
            </a:r>
            <a:r>
              <a:rPr lang="zh-CN" altLang="en-US" b="1">
                <a:ea typeface="宋体" pitchFamily="2" charset="-122"/>
              </a:rPr>
              <a:t>：随机变量 </a:t>
            </a:r>
            <a:r>
              <a:rPr lang="en-US" altLang="zh-CN" b="1" i="1">
                <a:ea typeface="宋体" pitchFamily="2" charset="-122"/>
              </a:rPr>
              <a:t>X </a:t>
            </a:r>
            <a:r>
              <a:rPr lang="zh-CN" altLang="en-US" b="1">
                <a:ea typeface="宋体" pitchFamily="2" charset="-122"/>
              </a:rPr>
              <a:t>所取的一切可能值为</a:t>
            </a:r>
            <a:r>
              <a:rPr lang="en-US" altLang="zh-CN" b="1" i="1">
                <a:ea typeface="宋体" pitchFamily="2" charset="-122"/>
              </a:rPr>
              <a:t>x</a:t>
            </a:r>
            <a:r>
              <a:rPr lang="en-US" altLang="zh-CN" b="1" i="1" baseline="-25000">
                <a:ea typeface="宋体" pitchFamily="2" charset="-122"/>
              </a:rPr>
              <a:t>k </a:t>
            </a:r>
            <a:r>
              <a:rPr lang="en-US" altLang="zh-CN" b="1">
                <a:ea typeface="宋体" pitchFamily="2" charset="-122"/>
              </a:rPr>
              <a:t>(</a:t>
            </a:r>
            <a:r>
              <a:rPr lang="en-US" altLang="zh-CN" b="1" i="1">
                <a:ea typeface="宋体" pitchFamily="2" charset="-122"/>
              </a:rPr>
              <a:t>k</a:t>
            </a:r>
            <a:r>
              <a:rPr lang="en-US" altLang="zh-CN" b="1">
                <a:ea typeface="宋体" pitchFamily="2" charset="-122"/>
              </a:rPr>
              <a:t>=1,2, …)</a:t>
            </a:r>
            <a:r>
              <a:rPr lang="zh-CN" altLang="en-US" b="1">
                <a:ea typeface="宋体" pitchFamily="2" charset="-122"/>
              </a:rPr>
              <a:t>，则 称</a:t>
            </a:r>
          </a:p>
        </p:txBody>
      </p:sp>
      <p:sp>
        <p:nvSpPr>
          <p:cNvPr id="951339" name="Text Box 43"/>
          <p:cNvSpPr txBox="1">
            <a:spLocks noChangeArrowheads="1"/>
          </p:cNvSpPr>
          <p:nvPr/>
        </p:nvSpPr>
        <p:spPr bwMode="auto">
          <a:xfrm>
            <a:off x="1042988" y="3500438"/>
            <a:ext cx="5257800" cy="519112"/>
          </a:xfrm>
          <a:prstGeom prst="rect">
            <a:avLst/>
          </a:prstGeom>
          <a:noFill/>
          <a:ln w="9525">
            <a:noFill/>
            <a:miter lim="800000"/>
            <a:headEnd/>
            <a:tailEnd/>
          </a:ln>
          <a:effectLst/>
        </p:spPr>
        <p:txBody>
          <a:bodyPr>
            <a:spAutoFit/>
          </a:bodyPr>
          <a:lstStyle/>
          <a:p>
            <a:pPr algn="just"/>
            <a:r>
              <a:rPr lang="zh-CN" altLang="en-US" b="1">
                <a:ea typeface="宋体" pitchFamily="2" charset="-122"/>
              </a:rPr>
              <a:t>为</a:t>
            </a:r>
            <a:r>
              <a:rPr lang="zh-CN" altLang="en-US" b="1">
                <a:solidFill>
                  <a:schemeClr val="accent2"/>
                </a:solidFill>
                <a:ea typeface="宋体" pitchFamily="2" charset="-122"/>
              </a:rPr>
              <a:t>离散型随机变量 </a:t>
            </a:r>
            <a:r>
              <a:rPr lang="en-US" altLang="zh-CN" b="1" i="1">
                <a:solidFill>
                  <a:schemeClr val="accent2"/>
                </a:solidFill>
                <a:ea typeface="宋体" pitchFamily="2" charset="-122"/>
              </a:rPr>
              <a:t>X </a:t>
            </a:r>
            <a:r>
              <a:rPr lang="zh-CN" altLang="en-US" b="1">
                <a:solidFill>
                  <a:schemeClr val="accent2"/>
                </a:solidFill>
                <a:ea typeface="宋体" pitchFamily="2" charset="-122"/>
              </a:rPr>
              <a:t>的概率分布</a:t>
            </a:r>
            <a:r>
              <a:rPr lang="en-US" altLang="zh-CN" b="1">
                <a:ea typeface="宋体" pitchFamily="2" charset="-122"/>
              </a:rPr>
              <a:t>.</a:t>
            </a:r>
          </a:p>
        </p:txBody>
      </p:sp>
      <p:sp>
        <p:nvSpPr>
          <p:cNvPr id="951340" name="AutoShape 44"/>
          <p:cNvSpPr>
            <a:spLocks noChangeArrowheads="1"/>
          </p:cNvSpPr>
          <p:nvPr/>
        </p:nvSpPr>
        <p:spPr bwMode="auto">
          <a:xfrm>
            <a:off x="6767513" y="5273675"/>
            <a:ext cx="2305050" cy="1246188"/>
          </a:xfrm>
          <a:prstGeom prst="wedgeRoundRectCallout">
            <a:avLst>
              <a:gd name="adj1" fmla="val -107852"/>
              <a:gd name="adj2" fmla="val -13185"/>
              <a:gd name="adj3" fmla="val 16667"/>
            </a:avLst>
          </a:prstGeom>
          <a:solidFill>
            <a:schemeClr val="accent1"/>
          </a:solidFill>
          <a:ln w="9525">
            <a:solidFill>
              <a:schemeClr val="tx1"/>
            </a:solidFill>
            <a:miter lim="800000"/>
            <a:headEnd/>
            <a:tailEnd/>
          </a:ln>
          <a:effectLst/>
        </p:spPr>
        <p:txBody>
          <a:bodyPr wrap="none" anchor="ctr"/>
          <a:lstStyle/>
          <a:p>
            <a:endParaRPr lang="zh-CN" altLang="en-US" sz="2400" b="1">
              <a:ea typeface="宋体" pitchFamily="2" charset="-122"/>
            </a:endParaRPr>
          </a:p>
          <a:p>
            <a:r>
              <a:rPr lang="zh-CN" altLang="en-US" sz="2400" b="1">
                <a:solidFill>
                  <a:srgbClr val="0000CC"/>
                </a:solidFill>
                <a:ea typeface="宋体" pitchFamily="2" charset="-122"/>
              </a:rPr>
              <a:t>用这两条性质</a:t>
            </a:r>
          </a:p>
          <a:p>
            <a:r>
              <a:rPr lang="zh-CN" altLang="en-US" sz="2400" b="1">
                <a:solidFill>
                  <a:srgbClr val="0000CC"/>
                </a:solidFill>
                <a:ea typeface="宋体" pitchFamily="2" charset="-122"/>
              </a:rPr>
              <a:t>判断一个函数</a:t>
            </a:r>
          </a:p>
          <a:p>
            <a:r>
              <a:rPr lang="zh-CN" altLang="en-US" sz="2400" b="1">
                <a:solidFill>
                  <a:srgbClr val="0000CC"/>
                </a:solidFill>
                <a:ea typeface="宋体" pitchFamily="2" charset="-122"/>
              </a:rPr>
              <a:t>是否是概率分布</a:t>
            </a:r>
          </a:p>
          <a:p>
            <a:endParaRPr lang="zh-CN" altLang="en-US" sz="2400" b="1">
              <a:solidFill>
                <a:srgbClr val="0000CC"/>
              </a:solidFill>
              <a:ea typeface="宋体" pitchFamily="2" charset="-122"/>
            </a:endParaRPr>
          </a:p>
        </p:txBody>
      </p:sp>
      <p:graphicFrame>
        <p:nvGraphicFramePr>
          <p:cNvPr id="951341" name="Object 45"/>
          <p:cNvGraphicFramePr>
            <a:graphicFrameLocks noChangeAspect="1"/>
          </p:cNvGraphicFramePr>
          <p:nvPr/>
        </p:nvGraphicFramePr>
        <p:xfrm>
          <a:off x="2484438" y="2852738"/>
          <a:ext cx="3911600" cy="431800"/>
        </p:xfrm>
        <a:graphic>
          <a:graphicData uri="http://schemas.openxmlformats.org/presentationml/2006/ole">
            <p:oleObj spid="_x0000_s951341" name="Equation" r:id="rId7" imgW="3911400" imgH="431640" progId="">
              <p:embed/>
            </p:oleObj>
          </a:graphicData>
        </a:graphic>
      </p:graphicFrame>
      <p:sp>
        <p:nvSpPr>
          <p:cNvPr id="951342" name="Text Box 46"/>
          <p:cNvSpPr txBox="1">
            <a:spLocks noChangeArrowheads="1"/>
          </p:cNvSpPr>
          <p:nvPr/>
        </p:nvSpPr>
        <p:spPr bwMode="auto">
          <a:xfrm>
            <a:off x="1187450" y="655638"/>
            <a:ext cx="5797550" cy="762000"/>
          </a:xfrm>
          <a:prstGeom prst="rect">
            <a:avLst/>
          </a:prstGeom>
          <a:noFill/>
          <a:ln w="9525">
            <a:noFill/>
            <a:miter lim="800000"/>
            <a:headEnd/>
            <a:tailEnd/>
          </a:ln>
          <a:effectLst/>
        </p:spPr>
        <p:txBody>
          <a:bodyPr wrap="none">
            <a:spAutoFit/>
          </a:bodyPr>
          <a:lstStyle/>
          <a:p>
            <a:r>
              <a:rPr lang="zh-CN" altLang="en-US" sz="4400" b="1">
                <a:ea typeface="宋体" pitchFamily="2" charset="-122"/>
              </a:rPr>
              <a:t>离散型随机变量</a:t>
            </a:r>
            <a:r>
              <a:rPr lang="en-US" altLang="zh-CN" sz="4400" b="1">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1328"/>
                                        </p:tgtEl>
                                        <p:attrNameLst>
                                          <p:attrName>style.visibility</p:attrName>
                                        </p:attrNameLst>
                                      </p:cBhvr>
                                      <p:to>
                                        <p:strVal val="visible"/>
                                      </p:to>
                                    </p:set>
                                    <p:anim calcmode="lin" valueType="num">
                                      <p:cBhvr additive="base">
                                        <p:cTn id="7" dur="500" fill="hold"/>
                                        <p:tgtEl>
                                          <p:spTgt spid="951328"/>
                                        </p:tgtEl>
                                        <p:attrNameLst>
                                          <p:attrName>ppt_x</p:attrName>
                                        </p:attrNameLst>
                                      </p:cBhvr>
                                      <p:tavLst>
                                        <p:tav tm="0">
                                          <p:val>
                                            <p:strVal val="#ppt_x"/>
                                          </p:val>
                                        </p:tav>
                                        <p:tav tm="100000">
                                          <p:val>
                                            <p:strVal val="#ppt_x"/>
                                          </p:val>
                                        </p:tav>
                                      </p:tavLst>
                                    </p:anim>
                                    <p:anim calcmode="lin" valueType="num">
                                      <p:cBhvr additive="base">
                                        <p:cTn id="8" dur="500" fill="hold"/>
                                        <p:tgtEl>
                                          <p:spTgt spid="9513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951331"/>
                                        </p:tgtEl>
                                        <p:attrNameLst>
                                          <p:attrName>style.visibility</p:attrName>
                                        </p:attrNameLst>
                                      </p:cBhvr>
                                      <p:to>
                                        <p:strVal val="visible"/>
                                      </p:to>
                                    </p:set>
                                    <p:animEffect transition="in" filter="wipe(left)">
                                      <p:cBhvr>
                                        <p:cTn id="13" dur="500"/>
                                        <p:tgtEl>
                                          <p:spTgt spid="9513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51335"/>
                                        </p:tgtEl>
                                        <p:attrNameLst>
                                          <p:attrName>style.visibility</p:attrName>
                                        </p:attrNameLst>
                                      </p:cBhvr>
                                      <p:to>
                                        <p:strVal val="visible"/>
                                      </p:to>
                                    </p:set>
                                    <p:animEffect transition="in" filter="wipe(left)">
                                      <p:cBhvr>
                                        <p:cTn id="18" dur="500"/>
                                        <p:tgtEl>
                                          <p:spTgt spid="95133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951340"/>
                                        </p:tgtEl>
                                        <p:attrNameLst>
                                          <p:attrName>style.visibility</p:attrName>
                                        </p:attrNameLst>
                                      </p:cBhvr>
                                      <p:to>
                                        <p:strVal val="visible"/>
                                      </p:to>
                                    </p:set>
                                    <p:anim calcmode="lin" valueType="num">
                                      <p:cBhvr additive="base">
                                        <p:cTn id="23" dur="500" fill="hold"/>
                                        <p:tgtEl>
                                          <p:spTgt spid="951340"/>
                                        </p:tgtEl>
                                        <p:attrNameLst>
                                          <p:attrName>ppt_x</p:attrName>
                                        </p:attrNameLst>
                                      </p:cBhvr>
                                      <p:tavLst>
                                        <p:tav tm="0">
                                          <p:val>
                                            <p:strVal val="1+#ppt_w/2"/>
                                          </p:val>
                                        </p:tav>
                                        <p:tav tm="100000">
                                          <p:val>
                                            <p:strVal val="#ppt_x"/>
                                          </p:val>
                                        </p:tav>
                                      </p:tavLst>
                                    </p:anim>
                                    <p:anim calcmode="lin" valueType="num">
                                      <p:cBhvr additive="base">
                                        <p:cTn id="24" dur="500" fill="hold"/>
                                        <p:tgtEl>
                                          <p:spTgt spid="9513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340"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8" name="Text Box 4"/>
          <p:cNvSpPr txBox="1">
            <a:spLocks noChangeArrowheads="1"/>
          </p:cNvSpPr>
          <p:nvPr/>
        </p:nvSpPr>
        <p:spPr bwMode="auto">
          <a:xfrm>
            <a:off x="1187450" y="655638"/>
            <a:ext cx="5797550" cy="762000"/>
          </a:xfrm>
          <a:prstGeom prst="rect">
            <a:avLst/>
          </a:prstGeom>
          <a:noFill/>
          <a:ln w="9525">
            <a:noFill/>
            <a:miter lim="800000"/>
            <a:headEnd/>
            <a:tailEnd/>
          </a:ln>
          <a:effectLst/>
        </p:spPr>
        <p:txBody>
          <a:bodyPr wrap="none">
            <a:spAutoFit/>
          </a:bodyPr>
          <a:lstStyle/>
          <a:p>
            <a:r>
              <a:rPr lang="zh-CN" altLang="en-US" sz="4400" b="1">
                <a:ea typeface="宋体" pitchFamily="2" charset="-122"/>
              </a:rPr>
              <a:t>离散型随机变量</a:t>
            </a:r>
            <a:r>
              <a:rPr lang="en-US" altLang="zh-CN" sz="4400" b="1">
                <a:ea typeface="宋体" pitchFamily="2" charset="-122"/>
              </a:rPr>
              <a:t>(Cont.)</a:t>
            </a:r>
          </a:p>
        </p:txBody>
      </p:sp>
      <p:sp>
        <p:nvSpPr>
          <p:cNvPr id="953349" name="Text Box 5"/>
          <p:cNvSpPr txBox="1">
            <a:spLocks noChangeArrowheads="1"/>
          </p:cNvSpPr>
          <p:nvPr/>
        </p:nvSpPr>
        <p:spPr bwMode="auto">
          <a:xfrm>
            <a:off x="1219200" y="2636838"/>
            <a:ext cx="7924800" cy="1127125"/>
          </a:xfrm>
          <a:prstGeom prst="rect">
            <a:avLst/>
          </a:prstGeom>
          <a:noFill/>
          <a:ln w="9525">
            <a:noFill/>
            <a:miter lim="800000"/>
            <a:headEnd/>
            <a:tailEnd/>
          </a:ln>
          <a:effectLst/>
        </p:spPr>
        <p:txBody>
          <a:bodyPr>
            <a:spAutoFit/>
          </a:bodyPr>
          <a:lstStyle/>
          <a:p>
            <a:pPr algn="just"/>
            <a:endParaRPr lang="zh-CN" altLang="en-US" sz="3200" b="1">
              <a:ea typeface="宋体" pitchFamily="2" charset="-122"/>
            </a:endParaRPr>
          </a:p>
          <a:p>
            <a:pPr>
              <a:spcBef>
                <a:spcPct val="50000"/>
              </a:spcBef>
            </a:pPr>
            <a:endParaRPr lang="zh-CN" altLang="en-US" sz="2400">
              <a:ea typeface="宋体" pitchFamily="2" charset="-122"/>
            </a:endParaRPr>
          </a:p>
        </p:txBody>
      </p:sp>
      <p:sp>
        <p:nvSpPr>
          <p:cNvPr id="953350" name="Rectangle 6"/>
          <p:cNvSpPr>
            <a:spLocks noChangeArrowheads="1"/>
          </p:cNvSpPr>
          <p:nvPr/>
        </p:nvSpPr>
        <p:spPr bwMode="auto">
          <a:xfrm>
            <a:off x="1447800" y="3754438"/>
            <a:ext cx="3963988" cy="519112"/>
          </a:xfrm>
          <a:prstGeom prst="rect">
            <a:avLst/>
          </a:prstGeom>
          <a:noFill/>
          <a:ln w="9525">
            <a:noFill/>
            <a:miter lim="800000"/>
            <a:headEnd/>
            <a:tailEnd/>
          </a:ln>
          <a:effectLst/>
        </p:spPr>
        <p:txBody>
          <a:bodyPr wrap="none">
            <a:spAutoFit/>
          </a:bodyPr>
          <a:lstStyle/>
          <a:p>
            <a:r>
              <a:rPr lang="zh-CN" altLang="en-US" b="1">
                <a:ea typeface="宋体" pitchFamily="2" charset="-122"/>
              </a:rPr>
              <a:t>解</a:t>
            </a:r>
            <a:r>
              <a:rPr lang="en-US" altLang="zh-CN" b="1">
                <a:ea typeface="宋体" pitchFamily="2" charset="-122"/>
              </a:rPr>
              <a:t>: </a:t>
            </a:r>
            <a:r>
              <a:rPr lang="zh-CN" altLang="en-US" b="1">
                <a:ea typeface="宋体" pitchFamily="2" charset="-122"/>
              </a:rPr>
              <a:t>依据概率分布的性质</a:t>
            </a:r>
            <a:endParaRPr lang="zh-CN" altLang="en-US">
              <a:ea typeface="宋体" pitchFamily="2" charset="-122"/>
            </a:endParaRPr>
          </a:p>
        </p:txBody>
      </p:sp>
      <p:grpSp>
        <p:nvGrpSpPr>
          <p:cNvPr id="953351" name="Group 7"/>
          <p:cNvGrpSpPr>
            <a:grpSpLocks/>
          </p:cNvGrpSpPr>
          <p:nvPr/>
        </p:nvGrpSpPr>
        <p:grpSpPr bwMode="auto">
          <a:xfrm>
            <a:off x="3203575" y="4292600"/>
            <a:ext cx="2792413" cy="1498600"/>
            <a:chOff x="672" y="1776"/>
            <a:chExt cx="1759" cy="944"/>
          </a:xfrm>
        </p:grpSpPr>
        <p:graphicFrame>
          <p:nvGraphicFramePr>
            <p:cNvPr id="953352" name="Object 8"/>
            <p:cNvGraphicFramePr>
              <a:graphicFrameLocks noChangeAspect="1"/>
            </p:cNvGraphicFramePr>
            <p:nvPr/>
          </p:nvGraphicFramePr>
          <p:xfrm>
            <a:off x="786" y="2174"/>
            <a:ext cx="1645" cy="546"/>
          </p:xfrm>
          <a:graphic>
            <a:graphicData uri="http://schemas.openxmlformats.org/presentationml/2006/ole">
              <p:oleObj spid="_x0000_s953352" name="公式" r:id="rId4" imgW="1028520" imgH="342720" progId="Equation.3">
                <p:embed/>
              </p:oleObj>
            </a:graphicData>
          </a:graphic>
        </p:graphicFrame>
        <p:sp>
          <p:nvSpPr>
            <p:cNvPr id="953353" name="Rectangle 9"/>
            <p:cNvSpPr>
              <a:spLocks noChangeArrowheads="1"/>
            </p:cNvSpPr>
            <p:nvPr/>
          </p:nvSpPr>
          <p:spPr bwMode="auto">
            <a:xfrm>
              <a:off x="816" y="1776"/>
              <a:ext cx="1449" cy="365"/>
            </a:xfrm>
            <a:prstGeom prst="rect">
              <a:avLst/>
            </a:prstGeom>
            <a:noFill/>
            <a:ln w="9525">
              <a:noFill/>
              <a:miter lim="800000"/>
              <a:headEnd/>
              <a:tailEnd/>
            </a:ln>
            <a:effectLst/>
          </p:spPr>
          <p:txBody>
            <a:bodyPr wrap="none">
              <a:spAutoFit/>
            </a:bodyPr>
            <a:lstStyle/>
            <a:p>
              <a:r>
                <a:rPr lang="en-US" altLang="zh-CN" sz="3200" b="1">
                  <a:ea typeface="宋体" pitchFamily="2" charset="-122"/>
                </a:rPr>
                <a:t>P(</a:t>
              </a:r>
              <a:r>
                <a:rPr lang="en-US" altLang="zh-CN" sz="3200" b="1" i="1">
                  <a:ea typeface="宋体" pitchFamily="2" charset="-122"/>
                </a:rPr>
                <a:t>X</a:t>
              </a:r>
              <a:r>
                <a:rPr lang="en-US" altLang="zh-CN" sz="3200" b="1">
                  <a:ea typeface="宋体" pitchFamily="2" charset="-122"/>
                </a:rPr>
                <a:t> =</a:t>
              </a:r>
              <a:r>
                <a:rPr lang="en-US" altLang="zh-CN" sz="3200" b="1" i="1">
                  <a:ea typeface="宋体" pitchFamily="2" charset="-122"/>
                </a:rPr>
                <a:t>k</a:t>
              </a:r>
              <a:r>
                <a:rPr lang="en-US" altLang="zh-CN" sz="3200" b="1">
                  <a:ea typeface="宋体" pitchFamily="2" charset="-122"/>
                </a:rPr>
                <a:t>)≥0,</a:t>
              </a:r>
              <a:r>
                <a:rPr lang="en-US" altLang="zh-CN" sz="2400">
                  <a:ea typeface="宋体" pitchFamily="2" charset="-122"/>
                </a:rPr>
                <a:t> </a:t>
              </a:r>
            </a:p>
          </p:txBody>
        </p:sp>
        <p:sp>
          <p:nvSpPr>
            <p:cNvPr id="953354" name="AutoShape 10"/>
            <p:cNvSpPr>
              <a:spLocks/>
            </p:cNvSpPr>
            <p:nvPr/>
          </p:nvSpPr>
          <p:spPr bwMode="auto">
            <a:xfrm>
              <a:off x="672" y="1982"/>
              <a:ext cx="144" cy="528"/>
            </a:xfrm>
            <a:prstGeom prst="leftBrace">
              <a:avLst>
                <a:gd name="adj1" fmla="val 30556"/>
                <a:gd name="adj2" fmla="val 50000"/>
              </a:avLst>
            </a:prstGeom>
            <a:noFill/>
            <a:ln w="9525">
              <a:solidFill>
                <a:schemeClr val="tx1"/>
              </a:solidFill>
              <a:round/>
              <a:headEnd/>
              <a:tailEnd/>
            </a:ln>
            <a:effectLst/>
          </p:spPr>
          <p:txBody>
            <a:bodyPr wrap="none" anchor="ctr"/>
            <a:lstStyle/>
            <a:p>
              <a:endParaRPr lang="zh-CN" altLang="en-US"/>
            </a:p>
          </p:txBody>
        </p:sp>
      </p:grpSp>
      <p:graphicFrame>
        <p:nvGraphicFramePr>
          <p:cNvPr id="953355" name="Object 11"/>
          <p:cNvGraphicFramePr>
            <a:graphicFrameLocks noChangeAspect="1"/>
          </p:cNvGraphicFramePr>
          <p:nvPr/>
        </p:nvGraphicFramePr>
        <p:xfrm>
          <a:off x="3779838" y="5589588"/>
          <a:ext cx="2659062" cy="1092200"/>
        </p:xfrm>
        <a:graphic>
          <a:graphicData uri="http://schemas.openxmlformats.org/presentationml/2006/ole">
            <p:oleObj spid="_x0000_s953355" name="公式" r:id="rId5" imgW="1079280" imgH="444240" progId="Equation.3">
              <p:embed/>
            </p:oleObj>
          </a:graphicData>
        </a:graphic>
      </p:graphicFrame>
      <p:sp>
        <p:nvSpPr>
          <p:cNvPr id="953356" name="Rectangle 12"/>
          <p:cNvSpPr>
            <a:spLocks noChangeArrowheads="1"/>
          </p:cNvSpPr>
          <p:nvPr/>
        </p:nvSpPr>
        <p:spPr bwMode="auto">
          <a:xfrm>
            <a:off x="2051050" y="5734050"/>
            <a:ext cx="1295400" cy="579438"/>
          </a:xfrm>
          <a:prstGeom prst="rect">
            <a:avLst/>
          </a:prstGeom>
          <a:noFill/>
          <a:ln w="9525">
            <a:noFill/>
            <a:miter lim="800000"/>
            <a:headEnd/>
            <a:tailEnd/>
          </a:ln>
          <a:effectLst/>
        </p:spPr>
        <p:txBody>
          <a:bodyPr>
            <a:spAutoFit/>
          </a:bodyPr>
          <a:lstStyle/>
          <a:p>
            <a:r>
              <a:rPr lang="zh-CN" altLang="en-US" sz="3200" b="1">
                <a:solidFill>
                  <a:schemeClr val="accent2"/>
                </a:solidFill>
                <a:ea typeface="宋体" pitchFamily="2" charset="-122"/>
              </a:rPr>
              <a:t> </a:t>
            </a:r>
            <a:r>
              <a:rPr lang="en-US" altLang="zh-CN" sz="3200" b="1" i="1">
                <a:solidFill>
                  <a:schemeClr val="accent2"/>
                </a:solidFill>
                <a:ea typeface="宋体" pitchFamily="2" charset="-122"/>
              </a:rPr>
              <a:t>a</a:t>
            </a:r>
            <a:r>
              <a:rPr lang="en-US" altLang="zh-CN" sz="3200" b="1">
                <a:solidFill>
                  <a:schemeClr val="accent2"/>
                </a:solidFill>
                <a:ea typeface="宋体" pitchFamily="2" charset="-122"/>
              </a:rPr>
              <a:t>≥0 ,</a:t>
            </a:r>
          </a:p>
        </p:txBody>
      </p:sp>
      <p:sp>
        <p:nvSpPr>
          <p:cNvPr id="953357" name="Text Box 13"/>
          <p:cNvSpPr txBox="1">
            <a:spLocks noChangeArrowheads="1"/>
          </p:cNvSpPr>
          <p:nvPr/>
        </p:nvSpPr>
        <p:spPr bwMode="auto">
          <a:xfrm>
            <a:off x="6858000" y="5516563"/>
            <a:ext cx="2286000" cy="519112"/>
          </a:xfrm>
          <a:prstGeom prst="rect">
            <a:avLst/>
          </a:prstGeom>
          <a:noFill/>
          <a:ln w="9525">
            <a:noFill/>
            <a:miter lim="800000"/>
            <a:headEnd/>
            <a:tailEnd/>
          </a:ln>
          <a:effectLst/>
        </p:spPr>
        <p:txBody>
          <a:bodyPr>
            <a:spAutoFit/>
          </a:bodyPr>
          <a:lstStyle/>
          <a:p>
            <a:pPr>
              <a:spcBef>
                <a:spcPct val="50000"/>
              </a:spcBef>
            </a:pPr>
            <a:r>
              <a:rPr lang="zh-CN" altLang="en-US" b="1">
                <a:ea typeface="宋体" pitchFamily="2" charset="-122"/>
              </a:rPr>
              <a:t>解得</a:t>
            </a:r>
            <a:endParaRPr lang="zh-CN" altLang="en-US">
              <a:ea typeface="宋体" pitchFamily="2" charset="-122"/>
            </a:endParaRPr>
          </a:p>
        </p:txBody>
      </p:sp>
      <p:sp>
        <p:nvSpPr>
          <p:cNvPr id="953358" name="Rectangle 14"/>
          <p:cNvSpPr>
            <a:spLocks noChangeArrowheads="1"/>
          </p:cNvSpPr>
          <p:nvPr/>
        </p:nvSpPr>
        <p:spPr bwMode="auto">
          <a:xfrm>
            <a:off x="1331913" y="5661025"/>
            <a:ext cx="541337" cy="519113"/>
          </a:xfrm>
          <a:prstGeom prst="rect">
            <a:avLst/>
          </a:prstGeom>
          <a:noFill/>
          <a:ln w="9525">
            <a:noFill/>
            <a:miter lim="800000"/>
            <a:headEnd/>
            <a:tailEnd/>
          </a:ln>
          <a:effectLst/>
        </p:spPr>
        <p:txBody>
          <a:bodyPr wrap="none">
            <a:spAutoFit/>
          </a:bodyPr>
          <a:lstStyle/>
          <a:p>
            <a:r>
              <a:rPr lang="zh-CN" altLang="en-US" b="1">
                <a:ea typeface="宋体" pitchFamily="2" charset="-122"/>
              </a:rPr>
              <a:t>即</a:t>
            </a:r>
          </a:p>
        </p:txBody>
      </p:sp>
      <p:graphicFrame>
        <p:nvGraphicFramePr>
          <p:cNvPr id="953359" name="Object 15"/>
          <p:cNvGraphicFramePr>
            <a:graphicFrameLocks noChangeAspect="1"/>
          </p:cNvGraphicFramePr>
          <p:nvPr/>
        </p:nvGraphicFramePr>
        <p:xfrm>
          <a:off x="7308850" y="5876925"/>
          <a:ext cx="1487488" cy="639763"/>
        </p:xfrm>
        <a:graphic>
          <a:graphicData uri="http://schemas.openxmlformats.org/presentationml/2006/ole">
            <p:oleObj spid="_x0000_s953359" name="公式" r:id="rId6" imgW="469800" imgH="203040" progId="Equation.3">
              <p:embed/>
            </p:oleObj>
          </a:graphicData>
        </a:graphic>
      </p:graphicFrame>
      <p:sp>
        <p:nvSpPr>
          <p:cNvPr id="953360" name="Rectangle 16"/>
          <p:cNvSpPr>
            <a:spLocks noChangeArrowheads="1"/>
          </p:cNvSpPr>
          <p:nvPr/>
        </p:nvSpPr>
        <p:spPr bwMode="auto">
          <a:xfrm>
            <a:off x="1447800" y="1704975"/>
            <a:ext cx="541338" cy="519113"/>
          </a:xfrm>
          <a:prstGeom prst="rect">
            <a:avLst/>
          </a:prstGeom>
          <a:noFill/>
          <a:ln w="9525">
            <a:noFill/>
            <a:miter lim="800000"/>
            <a:headEnd/>
            <a:tailEnd/>
          </a:ln>
          <a:effectLst/>
        </p:spPr>
        <p:txBody>
          <a:bodyPr wrap="none">
            <a:spAutoFit/>
          </a:bodyPr>
          <a:lstStyle/>
          <a:p>
            <a:r>
              <a:rPr lang="zh-CN" altLang="en-US" b="1">
                <a:solidFill>
                  <a:srgbClr val="0000CC"/>
                </a:solidFill>
                <a:ea typeface="宋体" pitchFamily="2" charset="-122"/>
              </a:rPr>
              <a:t>例</a:t>
            </a:r>
            <a:endParaRPr lang="en-US" altLang="zh-CN" b="1">
              <a:solidFill>
                <a:srgbClr val="0000CC"/>
              </a:solidFill>
              <a:ea typeface="宋体" pitchFamily="2" charset="-122"/>
            </a:endParaRPr>
          </a:p>
        </p:txBody>
      </p:sp>
      <p:sp>
        <p:nvSpPr>
          <p:cNvPr id="953361" name="Rectangle 17"/>
          <p:cNvSpPr>
            <a:spLocks noChangeArrowheads="1"/>
          </p:cNvSpPr>
          <p:nvPr/>
        </p:nvSpPr>
        <p:spPr bwMode="auto">
          <a:xfrm>
            <a:off x="2286000" y="1727200"/>
            <a:ext cx="4349750" cy="519113"/>
          </a:xfrm>
          <a:prstGeom prst="rect">
            <a:avLst/>
          </a:prstGeom>
          <a:noFill/>
          <a:ln w="9525">
            <a:noFill/>
            <a:miter lim="800000"/>
            <a:headEnd/>
            <a:tailEnd/>
          </a:ln>
          <a:effectLst/>
        </p:spPr>
        <p:txBody>
          <a:bodyPr wrap="none">
            <a:spAutoFit/>
          </a:bodyPr>
          <a:lstStyle/>
          <a:p>
            <a:r>
              <a:rPr lang="zh-CN" altLang="en-US" b="1">
                <a:ea typeface="宋体" pitchFamily="2" charset="-122"/>
              </a:rPr>
              <a:t>设随机变量</a:t>
            </a:r>
            <a:r>
              <a:rPr lang="en-US" altLang="zh-CN" b="1" i="1">
                <a:ea typeface="宋体" pitchFamily="2" charset="-122"/>
              </a:rPr>
              <a:t>X</a:t>
            </a:r>
            <a:r>
              <a:rPr lang="zh-CN" altLang="en-US" b="1">
                <a:ea typeface="宋体" pitchFamily="2" charset="-122"/>
              </a:rPr>
              <a:t>的分布律为：</a:t>
            </a:r>
          </a:p>
        </p:txBody>
      </p:sp>
      <p:graphicFrame>
        <p:nvGraphicFramePr>
          <p:cNvPr id="953362" name="Object 18"/>
          <p:cNvGraphicFramePr>
            <a:graphicFrameLocks noChangeAspect="1"/>
          </p:cNvGraphicFramePr>
          <p:nvPr/>
        </p:nvGraphicFramePr>
        <p:xfrm>
          <a:off x="1638300" y="2103438"/>
          <a:ext cx="2789238" cy="1069975"/>
        </p:xfrm>
        <a:graphic>
          <a:graphicData uri="http://schemas.openxmlformats.org/presentationml/2006/ole">
            <p:oleObj spid="_x0000_s953362" name="Equation" r:id="rId7" imgW="1091880" imgH="419040" progId="Equation.3">
              <p:embed/>
            </p:oleObj>
          </a:graphicData>
        </a:graphic>
      </p:graphicFrame>
      <p:sp>
        <p:nvSpPr>
          <p:cNvPr id="953363" name="Rectangle 19"/>
          <p:cNvSpPr>
            <a:spLocks noChangeArrowheads="1"/>
          </p:cNvSpPr>
          <p:nvPr/>
        </p:nvSpPr>
        <p:spPr bwMode="auto">
          <a:xfrm>
            <a:off x="4819650" y="2362200"/>
            <a:ext cx="2244725" cy="579438"/>
          </a:xfrm>
          <a:prstGeom prst="rect">
            <a:avLst/>
          </a:prstGeom>
          <a:noFill/>
          <a:ln w="9525">
            <a:noFill/>
            <a:miter lim="800000"/>
            <a:headEnd/>
            <a:tailEnd/>
          </a:ln>
          <a:effectLst/>
        </p:spPr>
        <p:txBody>
          <a:bodyPr wrap="none">
            <a:spAutoFit/>
          </a:bodyPr>
          <a:lstStyle/>
          <a:p>
            <a:r>
              <a:rPr lang="en-US" altLang="zh-CN" sz="3200" b="1" i="1">
                <a:ea typeface="宋体" pitchFamily="2" charset="-122"/>
              </a:rPr>
              <a:t>k</a:t>
            </a:r>
            <a:r>
              <a:rPr lang="en-US" altLang="zh-CN" sz="3200" b="1">
                <a:ea typeface="宋体" pitchFamily="2" charset="-122"/>
              </a:rPr>
              <a:t> =0,1,2, …,</a:t>
            </a:r>
          </a:p>
        </p:txBody>
      </p:sp>
      <p:sp>
        <p:nvSpPr>
          <p:cNvPr id="953364" name="Rectangle 20"/>
          <p:cNvSpPr>
            <a:spLocks noChangeArrowheads="1"/>
          </p:cNvSpPr>
          <p:nvPr/>
        </p:nvSpPr>
        <p:spPr bwMode="auto">
          <a:xfrm>
            <a:off x="900113" y="3068638"/>
            <a:ext cx="2351087" cy="579437"/>
          </a:xfrm>
          <a:prstGeom prst="rect">
            <a:avLst/>
          </a:prstGeom>
          <a:noFill/>
          <a:ln w="9525">
            <a:noFill/>
            <a:miter lim="800000"/>
            <a:headEnd/>
            <a:tailEnd/>
          </a:ln>
          <a:effectLst/>
        </p:spPr>
        <p:txBody>
          <a:bodyPr wrap="none">
            <a:spAutoFit/>
          </a:bodyPr>
          <a:lstStyle/>
          <a:p>
            <a:r>
              <a:rPr lang="zh-CN" altLang="en-US" b="1">
                <a:ea typeface="宋体" pitchFamily="2" charset="-122"/>
              </a:rPr>
              <a:t>试确定常数</a:t>
            </a:r>
            <a:r>
              <a:rPr lang="en-US" altLang="zh-CN" b="1" i="1">
                <a:ea typeface="宋体" pitchFamily="2" charset="-122"/>
              </a:rPr>
              <a:t>a</a:t>
            </a:r>
            <a:r>
              <a:rPr lang="en-US" altLang="zh-CN" sz="3200" b="1">
                <a:ea typeface="宋体" pitchFamily="2" charset="-122"/>
              </a:rPr>
              <a:t> .</a:t>
            </a:r>
          </a:p>
        </p:txBody>
      </p:sp>
      <p:graphicFrame>
        <p:nvGraphicFramePr>
          <p:cNvPr id="953365" name="Object 21"/>
          <p:cNvGraphicFramePr>
            <a:graphicFrameLocks noChangeAspect="1"/>
          </p:cNvGraphicFramePr>
          <p:nvPr/>
        </p:nvGraphicFramePr>
        <p:xfrm>
          <a:off x="7235825" y="2349500"/>
          <a:ext cx="1020763" cy="488950"/>
        </p:xfrm>
        <a:graphic>
          <a:graphicData uri="http://schemas.openxmlformats.org/presentationml/2006/ole">
            <p:oleObj spid="_x0000_s953365" name="公式" r:id="rId8" imgW="368280" imgH="177480" progId="Equation.3">
              <p:embed/>
            </p:oleObj>
          </a:graphicData>
        </a:graphic>
      </p:graphicFrame>
      <p:grpSp>
        <p:nvGrpSpPr>
          <p:cNvPr id="953366" name="Group 22"/>
          <p:cNvGrpSpPr>
            <a:grpSpLocks/>
          </p:cNvGrpSpPr>
          <p:nvPr/>
        </p:nvGrpSpPr>
        <p:grpSpPr bwMode="auto">
          <a:xfrm>
            <a:off x="6732588" y="3860800"/>
            <a:ext cx="2016125" cy="1441450"/>
            <a:chOff x="4332" y="2659"/>
            <a:chExt cx="1270" cy="908"/>
          </a:xfrm>
        </p:grpSpPr>
        <p:graphicFrame>
          <p:nvGraphicFramePr>
            <p:cNvPr id="953367" name="Object 23"/>
            <p:cNvGraphicFramePr>
              <a:graphicFrameLocks noChangeAspect="1"/>
            </p:cNvGraphicFramePr>
            <p:nvPr/>
          </p:nvGraphicFramePr>
          <p:xfrm>
            <a:off x="4377" y="2795"/>
            <a:ext cx="1083" cy="688"/>
          </p:xfrm>
          <a:graphic>
            <a:graphicData uri="http://schemas.openxmlformats.org/presentationml/2006/ole">
              <p:oleObj spid="_x0000_s953367" name="公式" r:id="rId9" imgW="698400" imgH="444240" progId="Equation.3">
                <p:embed/>
              </p:oleObj>
            </a:graphicData>
          </a:graphic>
        </p:graphicFrame>
        <p:sp>
          <p:nvSpPr>
            <p:cNvPr id="953368" name="Oval 24"/>
            <p:cNvSpPr>
              <a:spLocks noChangeArrowheads="1"/>
            </p:cNvSpPr>
            <p:nvPr/>
          </p:nvSpPr>
          <p:spPr bwMode="auto">
            <a:xfrm>
              <a:off x="4332" y="2659"/>
              <a:ext cx="1270" cy="908"/>
            </a:xfrm>
            <a:prstGeom prst="ellipse">
              <a:avLst/>
            </a:prstGeom>
            <a:noFill/>
            <a:ln w="28575">
              <a:solidFill>
                <a:schemeClr val="tx1"/>
              </a:solidFill>
              <a:round/>
              <a:headEnd/>
              <a:tailEnd/>
            </a:ln>
            <a:effectLst/>
          </p:spPr>
          <p:txBody>
            <a:bodyPr wrap="none" anchor="ctr"/>
            <a:lstStyle/>
            <a:p>
              <a:endParaRPr lang="zh-CN" altLang="en-US"/>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53350"/>
                                        </p:tgtEl>
                                        <p:attrNameLst>
                                          <p:attrName>style.visibility</p:attrName>
                                        </p:attrNameLst>
                                      </p:cBhvr>
                                      <p:to>
                                        <p:strVal val="visible"/>
                                      </p:to>
                                    </p:set>
                                    <p:animEffect transition="in" filter="wipe(right)">
                                      <p:cBhvr>
                                        <p:cTn id="7" dur="500"/>
                                        <p:tgtEl>
                                          <p:spTgt spid="9533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53351"/>
                                        </p:tgtEl>
                                        <p:attrNameLst>
                                          <p:attrName>style.visibility</p:attrName>
                                        </p:attrNameLst>
                                      </p:cBhvr>
                                      <p:to>
                                        <p:strVal val="visible"/>
                                      </p:to>
                                    </p:set>
                                    <p:anim calcmode="lin" valueType="num">
                                      <p:cBhvr additive="base">
                                        <p:cTn id="12" dur="500" fill="hold"/>
                                        <p:tgtEl>
                                          <p:spTgt spid="953351"/>
                                        </p:tgtEl>
                                        <p:attrNameLst>
                                          <p:attrName>ppt_x</p:attrName>
                                        </p:attrNameLst>
                                      </p:cBhvr>
                                      <p:tavLst>
                                        <p:tav tm="0">
                                          <p:val>
                                            <p:strVal val="0-#ppt_w/2"/>
                                          </p:val>
                                        </p:tav>
                                        <p:tav tm="100000">
                                          <p:val>
                                            <p:strVal val="#ppt_x"/>
                                          </p:val>
                                        </p:tav>
                                      </p:tavLst>
                                    </p:anim>
                                    <p:anim calcmode="lin" valueType="num">
                                      <p:cBhvr additive="base">
                                        <p:cTn id="13" dur="500" fill="hold"/>
                                        <p:tgtEl>
                                          <p:spTgt spid="953351"/>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953358"/>
                                        </p:tgtEl>
                                        <p:attrNameLst>
                                          <p:attrName>style.visibility</p:attrName>
                                        </p:attrNameLst>
                                      </p:cBhvr>
                                      <p:to>
                                        <p:strVal val="visible"/>
                                      </p:to>
                                    </p:set>
                                    <p:anim calcmode="lin" valueType="num">
                                      <p:cBhvr additive="base">
                                        <p:cTn id="17" dur="500" fill="hold"/>
                                        <p:tgtEl>
                                          <p:spTgt spid="953358"/>
                                        </p:tgtEl>
                                        <p:attrNameLst>
                                          <p:attrName>ppt_x</p:attrName>
                                        </p:attrNameLst>
                                      </p:cBhvr>
                                      <p:tavLst>
                                        <p:tav tm="0">
                                          <p:val>
                                            <p:strVal val="1+#ppt_w/2"/>
                                          </p:val>
                                        </p:tav>
                                        <p:tav tm="100000">
                                          <p:val>
                                            <p:strVal val="#ppt_x"/>
                                          </p:val>
                                        </p:tav>
                                      </p:tavLst>
                                    </p:anim>
                                    <p:anim calcmode="lin" valueType="num">
                                      <p:cBhvr additive="base">
                                        <p:cTn id="18" dur="500" fill="hold"/>
                                        <p:tgtEl>
                                          <p:spTgt spid="95335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953356"/>
                                        </p:tgtEl>
                                        <p:attrNameLst>
                                          <p:attrName>style.visibility</p:attrName>
                                        </p:attrNameLst>
                                      </p:cBhvr>
                                      <p:to>
                                        <p:strVal val="visible"/>
                                      </p:to>
                                    </p:set>
                                    <p:anim calcmode="lin" valueType="num">
                                      <p:cBhvr additive="base">
                                        <p:cTn id="23" dur="500" fill="hold"/>
                                        <p:tgtEl>
                                          <p:spTgt spid="953356"/>
                                        </p:tgtEl>
                                        <p:attrNameLst>
                                          <p:attrName>ppt_x</p:attrName>
                                        </p:attrNameLst>
                                      </p:cBhvr>
                                      <p:tavLst>
                                        <p:tav tm="0">
                                          <p:val>
                                            <p:strVal val="1+#ppt_w/2"/>
                                          </p:val>
                                        </p:tav>
                                        <p:tav tm="100000">
                                          <p:val>
                                            <p:strVal val="#ppt_x"/>
                                          </p:val>
                                        </p:tav>
                                      </p:tavLst>
                                    </p:anim>
                                    <p:anim calcmode="lin" valueType="num">
                                      <p:cBhvr additive="base">
                                        <p:cTn id="24" dur="500" fill="hold"/>
                                        <p:tgtEl>
                                          <p:spTgt spid="95335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953355"/>
                                        </p:tgtEl>
                                        <p:attrNameLst>
                                          <p:attrName>style.visibility</p:attrName>
                                        </p:attrNameLst>
                                      </p:cBhvr>
                                      <p:to>
                                        <p:strVal val="visible"/>
                                      </p:to>
                                    </p:set>
                                    <p:anim calcmode="lin" valueType="num">
                                      <p:cBhvr additive="base">
                                        <p:cTn id="29" dur="500" fill="hold"/>
                                        <p:tgtEl>
                                          <p:spTgt spid="953355"/>
                                        </p:tgtEl>
                                        <p:attrNameLst>
                                          <p:attrName>ppt_x</p:attrName>
                                        </p:attrNameLst>
                                      </p:cBhvr>
                                      <p:tavLst>
                                        <p:tav tm="0">
                                          <p:val>
                                            <p:strVal val="1+#ppt_w/2"/>
                                          </p:val>
                                        </p:tav>
                                        <p:tav tm="100000">
                                          <p:val>
                                            <p:strVal val="#ppt_x"/>
                                          </p:val>
                                        </p:tav>
                                      </p:tavLst>
                                    </p:anim>
                                    <p:anim calcmode="lin" valueType="num">
                                      <p:cBhvr additive="base">
                                        <p:cTn id="30" dur="500" fill="hold"/>
                                        <p:tgtEl>
                                          <p:spTgt spid="95335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953366"/>
                                        </p:tgtEl>
                                        <p:attrNameLst>
                                          <p:attrName>style.visibility</p:attrName>
                                        </p:attrNameLst>
                                      </p:cBhvr>
                                      <p:to>
                                        <p:strVal val="visible"/>
                                      </p:to>
                                    </p:set>
                                    <p:animEffect transition="in" filter="wipe(down)">
                                      <p:cBhvr>
                                        <p:cTn id="35" dur="500"/>
                                        <p:tgtEl>
                                          <p:spTgt spid="95336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953357"/>
                                        </p:tgtEl>
                                        <p:attrNameLst>
                                          <p:attrName>style.visibility</p:attrName>
                                        </p:attrNameLst>
                                      </p:cBhvr>
                                      <p:to>
                                        <p:strVal val="visible"/>
                                      </p:to>
                                    </p:set>
                                    <p:anim calcmode="lin" valueType="num">
                                      <p:cBhvr additive="base">
                                        <p:cTn id="40" dur="500" fill="hold"/>
                                        <p:tgtEl>
                                          <p:spTgt spid="953357"/>
                                        </p:tgtEl>
                                        <p:attrNameLst>
                                          <p:attrName>ppt_x</p:attrName>
                                        </p:attrNameLst>
                                      </p:cBhvr>
                                      <p:tavLst>
                                        <p:tav tm="0">
                                          <p:val>
                                            <p:strVal val="0-#ppt_w/2"/>
                                          </p:val>
                                        </p:tav>
                                        <p:tav tm="100000">
                                          <p:val>
                                            <p:strVal val="#ppt_x"/>
                                          </p:val>
                                        </p:tav>
                                      </p:tavLst>
                                    </p:anim>
                                    <p:anim calcmode="lin" valueType="num">
                                      <p:cBhvr additive="base">
                                        <p:cTn id="41" dur="500" fill="hold"/>
                                        <p:tgtEl>
                                          <p:spTgt spid="953357"/>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953359"/>
                                        </p:tgtEl>
                                        <p:attrNameLst>
                                          <p:attrName>style.visibility</p:attrName>
                                        </p:attrNameLst>
                                      </p:cBhvr>
                                      <p:to>
                                        <p:strVal val="visible"/>
                                      </p:to>
                                    </p:set>
                                    <p:anim calcmode="lin" valueType="num">
                                      <p:cBhvr additive="base">
                                        <p:cTn id="45" dur="500" fill="hold"/>
                                        <p:tgtEl>
                                          <p:spTgt spid="953359"/>
                                        </p:tgtEl>
                                        <p:attrNameLst>
                                          <p:attrName>ppt_x</p:attrName>
                                        </p:attrNameLst>
                                      </p:cBhvr>
                                      <p:tavLst>
                                        <p:tav tm="0">
                                          <p:val>
                                            <p:strVal val="#ppt_x"/>
                                          </p:val>
                                        </p:tav>
                                        <p:tav tm="100000">
                                          <p:val>
                                            <p:strVal val="#ppt_x"/>
                                          </p:val>
                                        </p:tav>
                                      </p:tavLst>
                                    </p:anim>
                                    <p:anim calcmode="lin" valueType="num">
                                      <p:cBhvr additive="base">
                                        <p:cTn id="46" dur="500" fill="hold"/>
                                        <p:tgtEl>
                                          <p:spTgt spid="9533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50" grpId="0" autoUpdateAnimBg="0"/>
      <p:bldP spid="953356" grpId="0"/>
      <p:bldP spid="953357" grpId="0" autoUpdateAnimBg="0"/>
      <p:bldP spid="95335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6" name="Rectangle 4" descr="Rectangle: Click to edit Master text styles&#10;Second level&#10;Third level&#10;Fourth level&#10;Fifth level"/>
          <p:cNvSpPr>
            <a:spLocks noChangeArrowheads="1"/>
          </p:cNvSpPr>
          <p:nvPr/>
        </p:nvSpPr>
        <p:spPr bwMode="auto">
          <a:xfrm>
            <a:off x="2268538" y="908050"/>
            <a:ext cx="4572000" cy="609600"/>
          </a:xfrm>
          <a:prstGeom prst="rect">
            <a:avLst/>
          </a:prstGeom>
          <a:noFill/>
          <a:ln w="9525">
            <a:noFill/>
            <a:miter lim="800000"/>
            <a:headEnd/>
            <a:tailEnd/>
          </a:ln>
          <a:effectLst/>
        </p:spPr>
        <p:txBody>
          <a:bodyPr/>
          <a:lstStyle/>
          <a:p>
            <a:pPr marL="342900" indent="-342900">
              <a:spcBef>
                <a:spcPct val="20000"/>
              </a:spcBef>
              <a:buClr>
                <a:schemeClr val="accent1"/>
              </a:buClr>
              <a:buSzPct val="90000"/>
              <a:buFont typeface="Monotype Sorts" pitchFamily="2" charset="2"/>
              <a:buNone/>
            </a:pPr>
            <a:r>
              <a:rPr lang="zh-CN" altLang="en-US" b="1">
                <a:ea typeface="楷体_GB2312" pitchFamily="49" charset="-122"/>
              </a:rPr>
              <a:t>如果随机变量</a:t>
            </a:r>
            <a:r>
              <a:rPr lang="en-US" altLang="zh-CN" b="1">
                <a:ea typeface="楷体_GB2312" pitchFamily="49" charset="-122"/>
              </a:rPr>
              <a:t>X </a:t>
            </a:r>
            <a:r>
              <a:rPr lang="zh-CN" altLang="en-US" b="1">
                <a:ea typeface="楷体_GB2312" pitchFamily="49" charset="-122"/>
              </a:rPr>
              <a:t>的分布律为</a:t>
            </a:r>
          </a:p>
        </p:txBody>
      </p:sp>
      <p:graphicFrame>
        <p:nvGraphicFramePr>
          <p:cNvPr id="986117" name="Object 5"/>
          <p:cNvGraphicFramePr>
            <a:graphicFrameLocks noChangeAspect="1"/>
          </p:cNvGraphicFramePr>
          <p:nvPr/>
        </p:nvGraphicFramePr>
        <p:xfrm>
          <a:off x="2268538" y="1557338"/>
          <a:ext cx="4805362" cy="955675"/>
        </p:xfrm>
        <a:graphic>
          <a:graphicData uri="http://schemas.openxmlformats.org/presentationml/2006/ole">
            <p:oleObj spid="_x0000_s1819650" name="Equation" r:id="rId4" imgW="2108160" imgH="419040" progId="Equation.3">
              <p:embed/>
            </p:oleObj>
          </a:graphicData>
        </a:graphic>
      </p:graphicFrame>
      <p:graphicFrame>
        <p:nvGraphicFramePr>
          <p:cNvPr id="986118" name="Object 6"/>
          <p:cNvGraphicFramePr>
            <a:graphicFrameLocks noChangeAspect="1"/>
          </p:cNvGraphicFramePr>
          <p:nvPr/>
        </p:nvGraphicFramePr>
        <p:xfrm>
          <a:off x="1692275" y="2708275"/>
          <a:ext cx="2881313" cy="455613"/>
        </p:xfrm>
        <a:graphic>
          <a:graphicData uri="http://schemas.openxmlformats.org/presentationml/2006/ole">
            <p:oleObj spid="_x0000_s1819651" name="公式" r:id="rId5" imgW="1269720" imgH="215640" progId="Equation.3">
              <p:embed/>
            </p:oleObj>
          </a:graphicData>
        </a:graphic>
      </p:graphicFrame>
      <p:sp>
        <p:nvSpPr>
          <p:cNvPr id="986119" name="Rectangle 7"/>
          <p:cNvSpPr>
            <a:spLocks noChangeArrowheads="1"/>
          </p:cNvSpPr>
          <p:nvPr/>
        </p:nvSpPr>
        <p:spPr bwMode="auto">
          <a:xfrm>
            <a:off x="4645025" y="2654300"/>
            <a:ext cx="3429000" cy="609600"/>
          </a:xfrm>
          <a:prstGeom prst="rect">
            <a:avLst/>
          </a:prstGeom>
          <a:noFill/>
          <a:ln w="9525">
            <a:noFill/>
            <a:miter lim="800000"/>
            <a:headEnd/>
            <a:tailEnd/>
          </a:ln>
        </p:spPr>
        <p:txBody>
          <a:bodyPr/>
          <a:lstStyle/>
          <a:p>
            <a:r>
              <a:rPr lang="zh-CN" altLang="en-US" b="1">
                <a:ea typeface="楷体_GB2312" pitchFamily="49" charset="-122"/>
              </a:rPr>
              <a:t>试确定未知常数</a:t>
            </a:r>
            <a:r>
              <a:rPr lang="en-US" altLang="zh-CN" b="1">
                <a:ea typeface="楷体_GB2312" pitchFamily="49" charset="-122"/>
              </a:rPr>
              <a:t>c .</a:t>
            </a:r>
          </a:p>
        </p:txBody>
      </p:sp>
      <p:sp>
        <p:nvSpPr>
          <p:cNvPr id="986120" name="Text Box 8"/>
          <p:cNvSpPr txBox="1">
            <a:spLocks noChangeArrowheads="1"/>
          </p:cNvSpPr>
          <p:nvPr/>
        </p:nvSpPr>
        <p:spPr bwMode="auto">
          <a:xfrm>
            <a:off x="971550" y="908050"/>
            <a:ext cx="1447800" cy="519113"/>
          </a:xfrm>
          <a:prstGeom prst="rect">
            <a:avLst/>
          </a:prstGeom>
          <a:noFill/>
          <a:ln w="9525">
            <a:noFill/>
            <a:miter lim="800000"/>
            <a:headEnd/>
            <a:tailEnd/>
          </a:ln>
          <a:effectLst/>
        </p:spPr>
        <p:txBody>
          <a:bodyPr>
            <a:spAutoFit/>
          </a:bodyPr>
          <a:lstStyle/>
          <a:p>
            <a:pPr>
              <a:spcBef>
                <a:spcPct val="50000"/>
              </a:spcBef>
            </a:pPr>
            <a:r>
              <a:rPr lang="zh-CN" altLang="en-US" b="1">
                <a:solidFill>
                  <a:schemeClr val="accent2"/>
                </a:solidFill>
                <a:ea typeface="楷体_GB2312" pitchFamily="49" charset="-122"/>
              </a:rPr>
              <a:t>例</a:t>
            </a:r>
            <a:endParaRPr lang="en-US" altLang="zh-CN" b="1">
              <a:solidFill>
                <a:schemeClr val="accent2"/>
              </a:solidFill>
              <a:ea typeface="楷体_GB2312" pitchFamily="49" charset="-122"/>
            </a:endParaRPr>
          </a:p>
        </p:txBody>
      </p:sp>
      <p:graphicFrame>
        <p:nvGraphicFramePr>
          <p:cNvPr id="986121" name="Object 9"/>
          <p:cNvGraphicFramePr>
            <a:graphicFrameLocks noChangeAspect="1"/>
          </p:cNvGraphicFramePr>
          <p:nvPr/>
        </p:nvGraphicFramePr>
        <p:xfrm>
          <a:off x="4789488" y="3357563"/>
          <a:ext cx="3240087" cy="966787"/>
        </p:xfrm>
        <a:graphic>
          <a:graphicData uri="http://schemas.openxmlformats.org/presentationml/2006/ole">
            <p:oleObj spid="_x0000_s1819652" name="Equation" r:id="rId6" imgW="1485720" imgH="444240" progId="Equation.3">
              <p:embed/>
            </p:oleObj>
          </a:graphicData>
        </a:graphic>
      </p:graphicFrame>
      <p:sp>
        <p:nvSpPr>
          <p:cNvPr id="986122" name="Text Box 10"/>
          <p:cNvSpPr txBox="1">
            <a:spLocks noChangeArrowheads="1"/>
          </p:cNvSpPr>
          <p:nvPr/>
        </p:nvSpPr>
        <p:spPr bwMode="auto">
          <a:xfrm>
            <a:off x="1620838" y="3500438"/>
            <a:ext cx="3200400" cy="519112"/>
          </a:xfrm>
          <a:prstGeom prst="rect">
            <a:avLst/>
          </a:prstGeom>
          <a:noFill/>
          <a:ln w="9525">
            <a:noFill/>
            <a:miter lim="800000"/>
            <a:headEnd/>
            <a:tailEnd/>
          </a:ln>
          <a:effectLst/>
        </p:spPr>
        <p:txBody>
          <a:bodyPr>
            <a:spAutoFit/>
          </a:bodyPr>
          <a:lstStyle/>
          <a:p>
            <a:pPr>
              <a:spcBef>
                <a:spcPct val="50000"/>
              </a:spcBef>
            </a:pPr>
            <a:r>
              <a:rPr lang="zh-CN" altLang="en-US" b="1">
                <a:latin typeface="Tahoma" pitchFamily="34" charset="0"/>
                <a:ea typeface="楷体_GB2312" pitchFamily="49" charset="-122"/>
              </a:rPr>
              <a:t>由分布率的性质有</a:t>
            </a:r>
          </a:p>
        </p:txBody>
      </p:sp>
      <p:sp>
        <p:nvSpPr>
          <p:cNvPr id="986123" name="Text Box 11"/>
          <p:cNvSpPr txBox="1">
            <a:spLocks noChangeArrowheads="1"/>
          </p:cNvSpPr>
          <p:nvPr/>
        </p:nvSpPr>
        <p:spPr bwMode="auto">
          <a:xfrm>
            <a:off x="973138" y="3500438"/>
            <a:ext cx="990600" cy="519112"/>
          </a:xfrm>
          <a:prstGeom prst="rect">
            <a:avLst/>
          </a:prstGeom>
          <a:noFill/>
          <a:ln w="9525">
            <a:noFill/>
            <a:miter lim="800000"/>
            <a:headEnd/>
            <a:tailEnd/>
          </a:ln>
          <a:effectLst/>
        </p:spPr>
        <p:txBody>
          <a:bodyPr>
            <a:spAutoFit/>
          </a:bodyPr>
          <a:lstStyle/>
          <a:p>
            <a:pPr>
              <a:spcBef>
                <a:spcPct val="50000"/>
              </a:spcBef>
            </a:pPr>
            <a:r>
              <a:rPr lang="zh-CN" altLang="en-US" b="1">
                <a:solidFill>
                  <a:schemeClr val="accent2"/>
                </a:solidFill>
                <a:latin typeface="Tahoma" pitchFamily="34" charset="0"/>
                <a:ea typeface="楷体_GB2312" pitchFamily="49" charset="-122"/>
              </a:rPr>
              <a:t>解：</a:t>
            </a:r>
          </a:p>
        </p:txBody>
      </p:sp>
      <p:graphicFrame>
        <p:nvGraphicFramePr>
          <p:cNvPr id="986124" name="Object 12"/>
          <p:cNvGraphicFramePr>
            <a:graphicFrameLocks noChangeAspect="1"/>
          </p:cNvGraphicFramePr>
          <p:nvPr/>
        </p:nvGraphicFramePr>
        <p:xfrm>
          <a:off x="1692275" y="4365625"/>
          <a:ext cx="1584325" cy="985838"/>
        </p:xfrm>
        <a:graphic>
          <a:graphicData uri="http://schemas.openxmlformats.org/presentationml/2006/ole">
            <p:oleObj spid="_x0000_s1819653" name="Equation" r:id="rId7" imgW="711000" imgH="444240" progId="Equation.3">
              <p:embed/>
            </p:oleObj>
          </a:graphicData>
        </a:graphic>
      </p:graphicFrame>
      <p:graphicFrame>
        <p:nvGraphicFramePr>
          <p:cNvPr id="986125" name="Object 13"/>
          <p:cNvGraphicFramePr>
            <a:graphicFrameLocks noChangeAspect="1"/>
          </p:cNvGraphicFramePr>
          <p:nvPr/>
        </p:nvGraphicFramePr>
        <p:xfrm>
          <a:off x="4860925" y="4508500"/>
          <a:ext cx="1423988" cy="530225"/>
        </p:xfrm>
        <a:graphic>
          <a:graphicData uri="http://schemas.openxmlformats.org/presentationml/2006/ole">
            <p:oleObj spid="_x0000_s1819654" name="Equation" r:id="rId8" imgW="545760" imgH="203040" progId="Equation.3">
              <p:embed/>
            </p:oleObj>
          </a:graphicData>
        </a:graphic>
      </p:graphicFrame>
      <p:graphicFrame>
        <p:nvGraphicFramePr>
          <p:cNvPr id="986126" name="Object 14"/>
          <p:cNvGraphicFramePr>
            <a:graphicFrameLocks noChangeAspect="1"/>
          </p:cNvGraphicFramePr>
          <p:nvPr/>
        </p:nvGraphicFramePr>
        <p:xfrm>
          <a:off x="1765300" y="5445125"/>
          <a:ext cx="2447925" cy="833438"/>
        </p:xfrm>
        <a:graphic>
          <a:graphicData uri="http://schemas.openxmlformats.org/presentationml/2006/ole">
            <p:oleObj spid="_x0000_s1819655" name="Equation" r:id="rId9" imgW="1155600" imgH="393480" progId="Equation.3">
              <p:embed/>
            </p:oleObj>
          </a:graphicData>
        </a:graphic>
      </p:graphicFrame>
      <p:graphicFrame>
        <p:nvGraphicFramePr>
          <p:cNvPr id="986127" name="Object 15"/>
          <p:cNvGraphicFramePr>
            <a:graphicFrameLocks noChangeAspect="1"/>
          </p:cNvGraphicFramePr>
          <p:nvPr/>
        </p:nvGraphicFramePr>
        <p:xfrm>
          <a:off x="3205163" y="4365625"/>
          <a:ext cx="1698625" cy="971550"/>
        </p:xfrm>
        <a:graphic>
          <a:graphicData uri="http://schemas.openxmlformats.org/presentationml/2006/ole">
            <p:oleObj spid="_x0000_s1819656" name="Equation" r:id="rId10" imgW="774360" imgH="4442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6116">
                                            <p:txEl>
                                              <p:pRg st="0" end="0"/>
                                            </p:txEl>
                                          </p:spTgt>
                                        </p:tgtEl>
                                        <p:attrNameLst>
                                          <p:attrName>style.visibility</p:attrName>
                                        </p:attrNameLst>
                                      </p:cBhvr>
                                      <p:to>
                                        <p:strVal val="visible"/>
                                      </p:to>
                                    </p:set>
                                    <p:animEffect transition="in" filter="wipe(left)">
                                      <p:cBhvr>
                                        <p:cTn id="7" dur="500"/>
                                        <p:tgtEl>
                                          <p:spTgt spid="986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86117"/>
                                        </p:tgtEl>
                                        <p:attrNameLst>
                                          <p:attrName>style.visibility</p:attrName>
                                        </p:attrNameLst>
                                      </p:cBhvr>
                                      <p:to>
                                        <p:strVal val="visible"/>
                                      </p:to>
                                    </p:set>
                                    <p:animEffect transition="in" filter="wipe(left)">
                                      <p:cBhvr>
                                        <p:cTn id="12" dur="500"/>
                                        <p:tgtEl>
                                          <p:spTgt spid="9861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86118"/>
                                        </p:tgtEl>
                                        <p:attrNameLst>
                                          <p:attrName>style.visibility</p:attrName>
                                        </p:attrNameLst>
                                      </p:cBhvr>
                                      <p:to>
                                        <p:strVal val="visible"/>
                                      </p:to>
                                    </p:set>
                                    <p:animEffect transition="in" filter="wipe(left)">
                                      <p:cBhvr>
                                        <p:cTn id="17" dur="500"/>
                                        <p:tgtEl>
                                          <p:spTgt spid="9861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86119"/>
                                        </p:tgtEl>
                                        <p:attrNameLst>
                                          <p:attrName>style.visibility</p:attrName>
                                        </p:attrNameLst>
                                      </p:cBhvr>
                                      <p:to>
                                        <p:strVal val="visible"/>
                                      </p:to>
                                    </p:set>
                                    <p:animEffect transition="in" filter="wipe(left)">
                                      <p:cBhvr>
                                        <p:cTn id="22" dur="500"/>
                                        <p:tgtEl>
                                          <p:spTgt spid="9861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86123"/>
                                        </p:tgtEl>
                                        <p:attrNameLst>
                                          <p:attrName>style.visibility</p:attrName>
                                        </p:attrNameLst>
                                      </p:cBhvr>
                                      <p:to>
                                        <p:strVal val="visible"/>
                                      </p:to>
                                    </p:set>
                                    <p:animEffect transition="in" filter="wipe(left)">
                                      <p:cBhvr>
                                        <p:cTn id="27" dur="500"/>
                                        <p:tgtEl>
                                          <p:spTgt spid="9861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86122"/>
                                        </p:tgtEl>
                                        <p:attrNameLst>
                                          <p:attrName>style.visibility</p:attrName>
                                        </p:attrNameLst>
                                      </p:cBhvr>
                                      <p:to>
                                        <p:strVal val="visible"/>
                                      </p:to>
                                    </p:set>
                                    <p:animEffect transition="in" filter="wipe(left)">
                                      <p:cBhvr>
                                        <p:cTn id="32" dur="500"/>
                                        <p:tgtEl>
                                          <p:spTgt spid="9861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86121"/>
                                        </p:tgtEl>
                                        <p:attrNameLst>
                                          <p:attrName>style.visibility</p:attrName>
                                        </p:attrNameLst>
                                      </p:cBhvr>
                                      <p:to>
                                        <p:strVal val="visible"/>
                                      </p:to>
                                    </p:set>
                                    <p:animEffect transition="in" filter="wipe(left)">
                                      <p:cBhvr>
                                        <p:cTn id="37" dur="500"/>
                                        <p:tgtEl>
                                          <p:spTgt spid="9861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86124"/>
                                        </p:tgtEl>
                                        <p:attrNameLst>
                                          <p:attrName>style.visibility</p:attrName>
                                        </p:attrNameLst>
                                      </p:cBhvr>
                                      <p:to>
                                        <p:strVal val="visible"/>
                                      </p:to>
                                    </p:set>
                                    <p:animEffect transition="in" filter="wipe(left)">
                                      <p:cBhvr>
                                        <p:cTn id="42" dur="500"/>
                                        <p:tgtEl>
                                          <p:spTgt spid="9861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86127"/>
                                        </p:tgtEl>
                                        <p:attrNameLst>
                                          <p:attrName>style.visibility</p:attrName>
                                        </p:attrNameLst>
                                      </p:cBhvr>
                                      <p:to>
                                        <p:strVal val="visible"/>
                                      </p:to>
                                    </p:set>
                                    <p:animEffect transition="in" filter="wipe(left)">
                                      <p:cBhvr>
                                        <p:cTn id="47" dur="500"/>
                                        <p:tgtEl>
                                          <p:spTgt spid="9861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86125"/>
                                        </p:tgtEl>
                                        <p:attrNameLst>
                                          <p:attrName>style.visibility</p:attrName>
                                        </p:attrNameLst>
                                      </p:cBhvr>
                                      <p:to>
                                        <p:strVal val="visible"/>
                                      </p:to>
                                    </p:set>
                                    <p:animEffect transition="in" filter="wipe(left)">
                                      <p:cBhvr>
                                        <p:cTn id="52" dur="500"/>
                                        <p:tgtEl>
                                          <p:spTgt spid="9861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86126"/>
                                        </p:tgtEl>
                                        <p:attrNameLst>
                                          <p:attrName>style.visibility</p:attrName>
                                        </p:attrNameLst>
                                      </p:cBhvr>
                                      <p:to>
                                        <p:strVal val="visible"/>
                                      </p:to>
                                    </p:set>
                                    <p:animEffect transition="in" filter="wipe(left)">
                                      <p:cBhvr>
                                        <p:cTn id="57" dur="500"/>
                                        <p:tgtEl>
                                          <p:spTgt spid="986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16" grpId="0" build="p" autoUpdateAnimBg="0"/>
      <p:bldP spid="986119" grpId="0" autoUpdateAnimBg="0"/>
      <p:bldP spid="986122" grpId="0" autoUpdateAnimBg="0"/>
      <p:bldP spid="98612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6" name="Text Box 4"/>
          <p:cNvSpPr txBox="1">
            <a:spLocks noChangeArrowheads="1"/>
          </p:cNvSpPr>
          <p:nvPr/>
        </p:nvSpPr>
        <p:spPr bwMode="auto">
          <a:xfrm>
            <a:off x="1187450" y="655638"/>
            <a:ext cx="5797550" cy="762000"/>
          </a:xfrm>
          <a:prstGeom prst="rect">
            <a:avLst/>
          </a:prstGeom>
          <a:noFill/>
          <a:ln w="9525">
            <a:noFill/>
            <a:miter lim="800000"/>
            <a:headEnd/>
            <a:tailEnd/>
          </a:ln>
          <a:effectLst/>
        </p:spPr>
        <p:txBody>
          <a:bodyPr wrap="none">
            <a:spAutoFit/>
          </a:bodyPr>
          <a:lstStyle/>
          <a:p>
            <a:r>
              <a:rPr lang="zh-CN" altLang="en-US" sz="4400" b="1">
                <a:ea typeface="宋体" pitchFamily="2" charset="-122"/>
              </a:rPr>
              <a:t>离散型随机变量</a:t>
            </a:r>
            <a:r>
              <a:rPr lang="en-US" altLang="zh-CN" sz="4400" b="1">
                <a:ea typeface="宋体" pitchFamily="2" charset="-122"/>
              </a:rPr>
              <a:t>(Cont.)</a:t>
            </a:r>
          </a:p>
        </p:txBody>
      </p:sp>
      <p:sp>
        <p:nvSpPr>
          <p:cNvPr id="955397" name="Text Box 5"/>
          <p:cNvSpPr txBox="1">
            <a:spLocks noChangeArrowheads="1"/>
          </p:cNvSpPr>
          <p:nvPr/>
        </p:nvSpPr>
        <p:spPr bwMode="auto">
          <a:xfrm>
            <a:off x="1331913" y="1749425"/>
            <a:ext cx="5821362" cy="579438"/>
          </a:xfrm>
          <a:prstGeom prst="rect">
            <a:avLst/>
          </a:prstGeom>
          <a:noFill/>
          <a:ln w="9525">
            <a:noFill/>
            <a:miter lim="800000"/>
            <a:headEnd/>
            <a:tailEnd/>
          </a:ln>
          <a:effectLst/>
        </p:spPr>
        <p:txBody>
          <a:bodyPr>
            <a:spAutoFit/>
          </a:bodyPr>
          <a:lstStyle/>
          <a:p>
            <a:pPr>
              <a:spcBef>
                <a:spcPct val="50000"/>
              </a:spcBef>
            </a:pPr>
            <a:r>
              <a:rPr lang="zh-CN" altLang="en-US" sz="3200" b="1">
                <a:ea typeface="黑体" pitchFamily="49" charset="-122"/>
              </a:rPr>
              <a:t>离散型随机变量表示方法</a:t>
            </a:r>
          </a:p>
        </p:txBody>
      </p:sp>
      <p:sp>
        <p:nvSpPr>
          <p:cNvPr id="955398" name="Rectangle 6"/>
          <p:cNvSpPr>
            <a:spLocks noChangeArrowheads="1"/>
          </p:cNvSpPr>
          <p:nvPr/>
        </p:nvSpPr>
        <p:spPr bwMode="auto">
          <a:xfrm>
            <a:off x="1130300" y="2711450"/>
            <a:ext cx="2147888" cy="519113"/>
          </a:xfrm>
          <a:prstGeom prst="rect">
            <a:avLst/>
          </a:prstGeom>
          <a:noFill/>
          <a:ln w="9525">
            <a:noFill/>
            <a:miter lim="800000"/>
            <a:headEnd/>
            <a:tailEnd/>
          </a:ln>
          <a:effectLst/>
        </p:spPr>
        <p:txBody>
          <a:bodyPr wrap="none">
            <a:spAutoFit/>
          </a:bodyPr>
          <a:lstStyle/>
          <a:p>
            <a:r>
              <a:rPr lang="zh-CN" altLang="en-US" b="1">
                <a:ea typeface="宋体" pitchFamily="2" charset="-122"/>
              </a:rPr>
              <a:t>（</a:t>
            </a:r>
            <a:r>
              <a:rPr lang="en-US" altLang="zh-CN" b="1">
                <a:ea typeface="宋体" pitchFamily="2" charset="-122"/>
              </a:rPr>
              <a:t>1</a:t>
            </a:r>
            <a:r>
              <a:rPr lang="zh-CN" altLang="en-US" b="1">
                <a:ea typeface="宋体" pitchFamily="2" charset="-122"/>
              </a:rPr>
              <a:t>）公式法</a:t>
            </a:r>
          </a:p>
        </p:txBody>
      </p:sp>
      <p:sp>
        <p:nvSpPr>
          <p:cNvPr id="955399" name="Rectangle 7"/>
          <p:cNvSpPr>
            <a:spLocks noChangeArrowheads="1"/>
          </p:cNvSpPr>
          <p:nvPr/>
        </p:nvSpPr>
        <p:spPr bwMode="auto">
          <a:xfrm>
            <a:off x="1200150" y="4554538"/>
            <a:ext cx="2147888" cy="519112"/>
          </a:xfrm>
          <a:prstGeom prst="rect">
            <a:avLst/>
          </a:prstGeom>
          <a:noFill/>
          <a:ln w="9525">
            <a:noFill/>
            <a:miter lim="800000"/>
            <a:headEnd/>
            <a:tailEnd/>
          </a:ln>
          <a:effectLst/>
        </p:spPr>
        <p:txBody>
          <a:bodyPr wrap="none">
            <a:spAutoFit/>
          </a:bodyPr>
          <a:lstStyle/>
          <a:p>
            <a:r>
              <a:rPr lang="zh-CN" altLang="en-US" b="1">
                <a:ea typeface="宋体" pitchFamily="2" charset="-122"/>
              </a:rPr>
              <a:t>（</a:t>
            </a:r>
            <a:r>
              <a:rPr lang="en-US" altLang="zh-CN" b="1">
                <a:ea typeface="宋体" pitchFamily="2" charset="-122"/>
              </a:rPr>
              <a:t>2</a:t>
            </a:r>
            <a:r>
              <a:rPr lang="zh-CN" altLang="en-US" b="1">
                <a:ea typeface="宋体" pitchFamily="2" charset="-122"/>
              </a:rPr>
              <a:t>）列表法</a:t>
            </a:r>
          </a:p>
        </p:txBody>
      </p:sp>
      <p:graphicFrame>
        <p:nvGraphicFramePr>
          <p:cNvPr id="955400" name="Object 8"/>
          <p:cNvGraphicFramePr>
            <a:graphicFrameLocks noChangeAspect="1"/>
          </p:cNvGraphicFramePr>
          <p:nvPr/>
        </p:nvGraphicFramePr>
        <p:xfrm>
          <a:off x="2411413" y="3689350"/>
          <a:ext cx="3911600" cy="431800"/>
        </p:xfrm>
        <a:graphic>
          <a:graphicData uri="http://schemas.openxmlformats.org/presentationml/2006/ole">
            <p:oleObj spid="_x0000_s955400" name="Equation" r:id="rId4" imgW="3911400" imgH="431640" progId="">
              <p:embed/>
            </p:oleObj>
          </a:graphicData>
        </a:graphic>
      </p:graphicFrame>
      <p:grpSp>
        <p:nvGrpSpPr>
          <p:cNvPr id="955401" name="Group 9"/>
          <p:cNvGrpSpPr>
            <a:grpSpLocks/>
          </p:cNvGrpSpPr>
          <p:nvPr/>
        </p:nvGrpSpPr>
        <p:grpSpPr bwMode="auto">
          <a:xfrm>
            <a:off x="1835150" y="5273675"/>
            <a:ext cx="4826000" cy="1584325"/>
            <a:chOff x="793" y="2704"/>
            <a:chExt cx="3040" cy="998"/>
          </a:xfrm>
        </p:grpSpPr>
        <p:sp>
          <p:nvSpPr>
            <p:cNvPr id="955402" name="Line 10"/>
            <p:cNvSpPr>
              <a:spLocks noChangeShapeType="1"/>
            </p:cNvSpPr>
            <p:nvPr/>
          </p:nvSpPr>
          <p:spPr bwMode="auto">
            <a:xfrm flipV="1">
              <a:off x="793" y="3113"/>
              <a:ext cx="3040" cy="0"/>
            </a:xfrm>
            <a:prstGeom prst="line">
              <a:avLst/>
            </a:prstGeom>
            <a:noFill/>
            <a:ln w="28575">
              <a:solidFill>
                <a:schemeClr val="tx1"/>
              </a:solidFill>
              <a:round/>
              <a:headEnd/>
              <a:tailEnd/>
            </a:ln>
            <a:effectLst/>
          </p:spPr>
          <p:txBody>
            <a:bodyPr/>
            <a:lstStyle/>
            <a:p>
              <a:endParaRPr lang="zh-CN" altLang="en-US"/>
            </a:p>
          </p:txBody>
        </p:sp>
        <p:sp>
          <p:nvSpPr>
            <p:cNvPr id="955403" name="Line 11"/>
            <p:cNvSpPr>
              <a:spLocks noChangeShapeType="1"/>
            </p:cNvSpPr>
            <p:nvPr/>
          </p:nvSpPr>
          <p:spPr bwMode="auto">
            <a:xfrm>
              <a:off x="1202" y="2704"/>
              <a:ext cx="0" cy="998"/>
            </a:xfrm>
            <a:prstGeom prst="line">
              <a:avLst/>
            </a:prstGeom>
            <a:noFill/>
            <a:ln w="28575">
              <a:solidFill>
                <a:schemeClr val="tx1"/>
              </a:solidFill>
              <a:round/>
              <a:headEnd/>
              <a:tailEnd/>
            </a:ln>
            <a:effectLst/>
          </p:spPr>
          <p:txBody>
            <a:bodyPr/>
            <a:lstStyle/>
            <a:p>
              <a:endParaRPr lang="zh-CN" altLang="en-US"/>
            </a:p>
          </p:txBody>
        </p:sp>
        <p:sp>
          <p:nvSpPr>
            <p:cNvPr id="955404" name="Text Box 12"/>
            <p:cNvSpPr txBox="1">
              <a:spLocks noChangeArrowheads="1"/>
            </p:cNvSpPr>
            <p:nvPr/>
          </p:nvSpPr>
          <p:spPr bwMode="auto">
            <a:xfrm>
              <a:off x="884" y="2750"/>
              <a:ext cx="363" cy="327"/>
            </a:xfrm>
            <a:prstGeom prst="rect">
              <a:avLst/>
            </a:prstGeom>
            <a:noFill/>
            <a:ln w="9525">
              <a:noFill/>
              <a:miter lim="800000"/>
              <a:headEnd/>
              <a:tailEnd/>
            </a:ln>
            <a:effectLst/>
          </p:spPr>
          <p:txBody>
            <a:bodyPr>
              <a:spAutoFit/>
            </a:bodyPr>
            <a:lstStyle/>
            <a:p>
              <a:pPr>
                <a:spcBef>
                  <a:spcPct val="50000"/>
                </a:spcBef>
              </a:pPr>
              <a:r>
                <a:rPr lang="en-US" altLang="zh-CN" b="1">
                  <a:ea typeface="宋体" pitchFamily="2" charset="-122"/>
                </a:rPr>
                <a:t>X</a:t>
              </a:r>
            </a:p>
          </p:txBody>
        </p:sp>
        <p:graphicFrame>
          <p:nvGraphicFramePr>
            <p:cNvPr id="955405" name="Object 13"/>
            <p:cNvGraphicFramePr>
              <a:graphicFrameLocks noChangeAspect="1"/>
            </p:cNvGraphicFramePr>
            <p:nvPr/>
          </p:nvGraphicFramePr>
          <p:xfrm>
            <a:off x="884" y="3203"/>
            <a:ext cx="240" cy="272"/>
          </p:xfrm>
          <a:graphic>
            <a:graphicData uri="http://schemas.openxmlformats.org/presentationml/2006/ole">
              <p:oleObj spid="_x0000_s955405" name="Equation" r:id="rId5" imgW="380880" imgH="431640" progId="">
                <p:embed/>
              </p:oleObj>
            </a:graphicData>
          </a:graphic>
        </p:graphicFrame>
        <p:graphicFrame>
          <p:nvGraphicFramePr>
            <p:cNvPr id="955406" name="Object 14"/>
            <p:cNvGraphicFramePr>
              <a:graphicFrameLocks noChangeAspect="1"/>
            </p:cNvGraphicFramePr>
            <p:nvPr/>
          </p:nvGraphicFramePr>
          <p:xfrm>
            <a:off x="1542" y="2795"/>
            <a:ext cx="1928" cy="272"/>
          </p:xfrm>
          <a:graphic>
            <a:graphicData uri="http://schemas.openxmlformats.org/presentationml/2006/ole">
              <p:oleObj spid="_x0000_s955406" name="Equation" r:id="rId6" imgW="3060360" imgH="431640" progId="">
                <p:embed/>
              </p:oleObj>
            </a:graphicData>
          </a:graphic>
        </p:graphicFrame>
        <p:graphicFrame>
          <p:nvGraphicFramePr>
            <p:cNvPr id="955407" name="Object 15"/>
            <p:cNvGraphicFramePr>
              <a:graphicFrameLocks noChangeAspect="1"/>
            </p:cNvGraphicFramePr>
            <p:nvPr/>
          </p:nvGraphicFramePr>
          <p:xfrm>
            <a:off x="1530" y="3203"/>
            <a:ext cx="1952" cy="272"/>
          </p:xfrm>
          <a:graphic>
            <a:graphicData uri="http://schemas.openxmlformats.org/presentationml/2006/ole">
              <p:oleObj spid="_x0000_s955407" name="Equation" r:id="rId7" imgW="3098520" imgH="431640" progId="">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5398"/>
                                        </p:tgtEl>
                                        <p:attrNameLst>
                                          <p:attrName>style.visibility</p:attrName>
                                        </p:attrNameLst>
                                      </p:cBhvr>
                                      <p:to>
                                        <p:strVal val="visible"/>
                                      </p:to>
                                    </p:set>
                                    <p:anim calcmode="lin" valueType="num">
                                      <p:cBhvr additive="base">
                                        <p:cTn id="7" dur="500" fill="hold"/>
                                        <p:tgtEl>
                                          <p:spTgt spid="955398"/>
                                        </p:tgtEl>
                                        <p:attrNameLst>
                                          <p:attrName>ppt_x</p:attrName>
                                        </p:attrNameLst>
                                      </p:cBhvr>
                                      <p:tavLst>
                                        <p:tav tm="0">
                                          <p:val>
                                            <p:strVal val="0-#ppt_w/2"/>
                                          </p:val>
                                        </p:tav>
                                        <p:tav tm="100000">
                                          <p:val>
                                            <p:strVal val="#ppt_x"/>
                                          </p:val>
                                        </p:tav>
                                      </p:tavLst>
                                    </p:anim>
                                    <p:anim calcmode="lin" valueType="num">
                                      <p:cBhvr additive="base">
                                        <p:cTn id="8" dur="500" fill="hold"/>
                                        <p:tgtEl>
                                          <p:spTgt spid="9553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955400"/>
                                        </p:tgtEl>
                                        <p:attrNameLst>
                                          <p:attrName>style.visibility</p:attrName>
                                        </p:attrNameLst>
                                      </p:cBhvr>
                                      <p:to>
                                        <p:strVal val="visible"/>
                                      </p:to>
                                    </p:set>
                                    <p:animEffect transition="in" filter="wipe(left)">
                                      <p:cBhvr>
                                        <p:cTn id="13" dur="500"/>
                                        <p:tgtEl>
                                          <p:spTgt spid="95540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55399"/>
                                        </p:tgtEl>
                                        <p:attrNameLst>
                                          <p:attrName>style.visibility</p:attrName>
                                        </p:attrNameLst>
                                      </p:cBhvr>
                                      <p:to>
                                        <p:strVal val="visible"/>
                                      </p:to>
                                    </p:set>
                                    <p:anim calcmode="lin" valueType="num">
                                      <p:cBhvr additive="base">
                                        <p:cTn id="18" dur="500" fill="hold"/>
                                        <p:tgtEl>
                                          <p:spTgt spid="955399"/>
                                        </p:tgtEl>
                                        <p:attrNameLst>
                                          <p:attrName>ppt_x</p:attrName>
                                        </p:attrNameLst>
                                      </p:cBhvr>
                                      <p:tavLst>
                                        <p:tav tm="0">
                                          <p:val>
                                            <p:strVal val="0-#ppt_w/2"/>
                                          </p:val>
                                        </p:tav>
                                        <p:tav tm="100000">
                                          <p:val>
                                            <p:strVal val="#ppt_x"/>
                                          </p:val>
                                        </p:tav>
                                      </p:tavLst>
                                    </p:anim>
                                    <p:anim calcmode="lin" valueType="num">
                                      <p:cBhvr additive="base">
                                        <p:cTn id="19" dur="500" fill="hold"/>
                                        <p:tgtEl>
                                          <p:spTgt spid="95539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55401"/>
                                        </p:tgtEl>
                                        <p:attrNameLst>
                                          <p:attrName>style.visibility</p:attrName>
                                        </p:attrNameLst>
                                      </p:cBhvr>
                                      <p:to>
                                        <p:strVal val="visible"/>
                                      </p:to>
                                    </p:set>
                                    <p:animEffect transition="in" filter="wipe(down)">
                                      <p:cBhvr>
                                        <p:cTn id="24" dur="500"/>
                                        <p:tgtEl>
                                          <p:spTgt spid="955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8" grpId="0" autoUpdateAnimBg="0"/>
      <p:bldP spid="95539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4" name="Text Box 4"/>
          <p:cNvSpPr txBox="1">
            <a:spLocks noChangeArrowheads="1"/>
          </p:cNvSpPr>
          <p:nvPr/>
        </p:nvSpPr>
        <p:spPr bwMode="auto">
          <a:xfrm>
            <a:off x="865188" y="1557338"/>
            <a:ext cx="8134350" cy="1158875"/>
          </a:xfrm>
          <a:prstGeom prst="rect">
            <a:avLst/>
          </a:prstGeom>
          <a:noFill/>
          <a:ln w="9525">
            <a:noFill/>
            <a:miter lim="800000"/>
            <a:headEnd/>
            <a:tailEnd/>
          </a:ln>
          <a:effectLst/>
        </p:spPr>
        <p:txBody>
          <a:bodyPr>
            <a:spAutoFit/>
          </a:bodyPr>
          <a:lstStyle/>
          <a:p>
            <a:pPr>
              <a:lnSpc>
                <a:spcPct val="125000"/>
              </a:lnSpc>
              <a:spcBef>
                <a:spcPct val="50000"/>
              </a:spcBef>
            </a:pPr>
            <a:r>
              <a:rPr lang="zh-CN" altLang="en-US" b="1">
                <a:solidFill>
                  <a:srgbClr val="0000CC"/>
                </a:solidFill>
                <a:ea typeface="宋体" pitchFamily="2" charset="-122"/>
              </a:rPr>
              <a:t>例</a:t>
            </a:r>
            <a:r>
              <a:rPr lang="en-US" altLang="zh-CN" b="1">
                <a:solidFill>
                  <a:srgbClr val="CCECFF"/>
                </a:solidFill>
                <a:ea typeface="宋体" pitchFamily="2" charset="-122"/>
              </a:rPr>
              <a:t>  </a:t>
            </a:r>
            <a:r>
              <a:rPr lang="zh-CN" altLang="en-US" b="1">
                <a:ea typeface="宋体" pitchFamily="2" charset="-122"/>
              </a:rPr>
              <a:t>某篮球运动员投中篮圈概率是</a:t>
            </a:r>
            <a:r>
              <a:rPr lang="en-US" altLang="zh-CN" b="1">
                <a:ea typeface="宋体" pitchFamily="2" charset="-122"/>
              </a:rPr>
              <a:t>0.9</a:t>
            </a:r>
            <a:r>
              <a:rPr lang="zh-CN" altLang="en-US" b="1">
                <a:ea typeface="宋体" pitchFamily="2" charset="-122"/>
              </a:rPr>
              <a:t>，求他</a:t>
            </a:r>
            <a:r>
              <a:rPr lang="zh-CN" altLang="en-US" b="1">
                <a:solidFill>
                  <a:srgbClr val="0000CC"/>
                </a:solidFill>
                <a:ea typeface="宋体" pitchFamily="2" charset="-122"/>
              </a:rPr>
              <a:t>两次</a:t>
            </a:r>
            <a:r>
              <a:rPr lang="zh-CN" altLang="en-US" b="1">
                <a:ea typeface="宋体" pitchFamily="2" charset="-122"/>
              </a:rPr>
              <a:t>独立投篮</a:t>
            </a:r>
            <a:r>
              <a:rPr lang="zh-CN" altLang="en-US" b="1">
                <a:solidFill>
                  <a:srgbClr val="FF0000"/>
                </a:solidFill>
                <a:ea typeface="宋体" pitchFamily="2" charset="-122"/>
              </a:rPr>
              <a:t>投中次数</a:t>
            </a:r>
            <a:r>
              <a:rPr lang="en-US" altLang="zh-CN" b="1" i="1">
                <a:ea typeface="宋体" pitchFamily="2" charset="-122"/>
              </a:rPr>
              <a:t>X</a:t>
            </a:r>
            <a:r>
              <a:rPr lang="zh-CN" altLang="en-US" b="1">
                <a:ea typeface="宋体" pitchFamily="2" charset="-122"/>
              </a:rPr>
              <a:t>的概率分布</a:t>
            </a:r>
            <a:r>
              <a:rPr lang="en-US" altLang="zh-CN" b="1">
                <a:ea typeface="宋体" pitchFamily="2" charset="-122"/>
              </a:rPr>
              <a:t>.</a:t>
            </a:r>
          </a:p>
        </p:txBody>
      </p:sp>
      <p:sp>
        <p:nvSpPr>
          <p:cNvPr id="957445" name="Text Box 5"/>
          <p:cNvSpPr txBox="1">
            <a:spLocks noChangeArrowheads="1"/>
          </p:cNvSpPr>
          <p:nvPr/>
        </p:nvSpPr>
        <p:spPr bwMode="auto">
          <a:xfrm>
            <a:off x="1017588" y="3187700"/>
            <a:ext cx="7543800" cy="519113"/>
          </a:xfrm>
          <a:prstGeom prst="rect">
            <a:avLst/>
          </a:prstGeom>
          <a:noFill/>
          <a:ln w="9525">
            <a:noFill/>
            <a:miter lim="800000"/>
            <a:headEnd/>
            <a:tailEnd/>
          </a:ln>
          <a:effectLst/>
        </p:spPr>
        <p:txBody>
          <a:bodyPr>
            <a:spAutoFit/>
          </a:bodyPr>
          <a:lstStyle/>
          <a:p>
            <a:pPr>
              <a:spcBef>
                <a:spcPct val="50000"/>
              </a:spcBef>
            </a:pPr>
            <a:r>
              <a:rPr lang="zh-CN" altLang="en-US" b="1">
                <a:ea typeface="宋体" pitchFamily="2" charset="-122"/>
              </a:rPr>
              <a:t>解： </a:t>
            </a:r>
            <a:r>
              <a:rPr lang="en-US" altLang="zh-CN" b="1" i="1">
                <a:ea typeface="宋体" pitchFamily="2" charset="-122"/>
              </a:rPr>
              <a:t>X</a:t>
            </a:r>
            <a:r>
              <a:rPr lang="zh-CN" altLang="en-US" b="1">
                <a:ea typeface="宋体" pitchFamily="2" charset="-122"/>
              </a:rPr>
              <a:t>可取值为</a:t>
            </a:r>
            <a:r>
              <a:rPr lang="en-US" altLang="zh-CN" b="1">
                <a:ea typeface="宋体" pitchFamily="2" charset="-122"/>
              </a:rPr>
              <a:t>0,1,2 ;</a:t>
            </a:r>
          </a:p>
        </p:txBody>
      </p:sp>
      <p:sp>
        <p:nvSpPr>
          <p:cNvPr id="957446" name="Text Box 6"/>
          <p:cNvSpPr txBox="1">
            <a:spLocks noChangeArrowheads="1"/>
          </p:cNvSpPr>
          <p:nvPr/>
        </p:nvSpPr>
        <p:spPr bwMode="auto">
          <a:xfrm>
            <a:off x="574675" y="4144963"/>
            <a:ext cx="5534025" cy="579437"/>
          </a:xfrm>
          <a:prstGeom prst="rect">
            <a:avLst/>
          </a:prstGeom>
          <a:noFill/>
          <a:ln w="9525">
            <a:noFill/>
            <a:miter lim="800000"/>
            <a:headEnd/>
            <a:tailEnd/>
          </a:ln>
          <a:effectLst/>
        </p:spPr>
        <p:txBody>
          <a:bodyPr>
            <a:spAutoFit/>
          </a:bodyPr>
          <a:lstStyle/>
          <a:p>
            <a:pPr>
              <a:spcBef>
                <a:spcPct val="50000"/>
              </a:spcBef>
            </a:pPr>
            <a:r>
              <a:rPr lang="zh-CN" altLang="en-US" sz="3200" b="1">
                <a:ea typeface="宋体" pitchFamily="2" charset="-122"/>
              </a:rPr>
              <a:t>   </a:t>
            </a:r>
            <a:r>
              <a:rPr lang="zh-CN" altLang="en-US" sz="3200" b="1" i="1">
                <a:ea typeface="宋体" pitchFamily="2" charset="-122"/>
              </a:rPr>
              <a:t> </a:t>
            </a:r>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 =0}=(0.1)(0.1)=0.01</a:t>
            </a:r>
          </a:p>
        </p:txBody>
      </p:sp>
      <p:sp>
        <p:nvSpPr>
          <p:cNvPr id="957447" name="Text Box 7"/>
          <p:cNvSpPr txBox="1">
            <a:spLocks noChangeArrowheads="1"/>
          </p:cNvSpPr>
          <p:nvPr/>
        </p:nvSpPr>
        <p:spPr bwMode="auto">
          <a:xfrm>
            <a:off x="520700" y="4940300"/>
            <a:ext cx="5383213" cy="579438"/>
          </a:xfrm>
          <a:prstGeom prst="rect">
            <a:avLst/>
          </a:prstGeom>
          <a:noFill/>
          <a:ln w="9525">
            <a:noFill/>
            <a:miter lim="800000"/>
            <a:headEnd/>
            <a:tailEnd/>
          </a:ln>
          <a:effectLst/>
        </p:spPr>
        <p:txBody>
          <a:bodyPr>
            <a:spAutoFit/>
          </a:bodyPr>
          <a:lstStyle/>
          <a:p>
            <a:pPr>
              <a:spcBef>
                <a:spcPct val="50000"/>
              </a:spcBef>
            </a:pPr>
            <a:r>
              <a:rPr lang="zh-CN" altLang="en-US" sz="3200" b="1">
                <a:ea typeface="宋体" pitchFamily="2" charset="-122"/>
              </a:rPr>
              <a:t>    </a:t>
            </a:r>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 =1}= 2(0.9)(0.1) =0.18</a:t>
            </a:r>
          </a:p>
        </p:txBody>
      </p:sp>
      <p:sp>
        <p:nvSpPr>
          <p:cNvPr id="957448" name="Text Box 8"/>
          <p:cNvSpPr txBox="1">
            <a:spLocks noChangeArrowheads="1"/>
          </p:cNvSpPr>
          <p:nvPr/>
        </p:nvSpPr>
        <p:spPr bwMode="auto">
          <a:xfrm>
            <a:off x="574675" y="5729288"/>
            <a:ext cx="5329238" cy="579437"/>
          </a:xfrm>
          <a:prstGeom prst="rect">
            <a:avLst/>
          </a:prstGeom>
          <a:noFill/>
          <a:ln w="9525">
            <a:noFill/>
            <a:miter lim="800000"/>
            <a:headEnd/>
            <a:tailEnd/>
          </a:ln>
          <a:effectLst/>
        </p:spPr>
        <p:txBody>
          <a:bodyPr>
            <a:spAutoFit/>
          </a:bodyPr>
          <a:lstStyle/>
          <a:p>
            <a:pPr>
              <a:spcBef>
                <a:spcPct val="50000"/>
              </a:spcBef>
            </a:pPr>
            <a:r>
              <a:rPr lang="zh-CN" altLang="en-US" sz="3200" b="1">
                <a:ea typeface="宋体" pitchFamily="2" charset="-122"/>
              </a:rPr>
              <a:t>   </a:t>
            </a:r>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 =2}=(0.9)(0.9)=0.81</a:t>
            </a:r>
          </a:p>
        </p:txBody>
      </p:sp>
      <p:sp>
        <p:nvSpPr>
          <p:cNvPr id="957451" name="Text Box 11"/>
          <p:cNvSpPr txBox="1">
            <a:spLocks noChangeArrowheads="1"/>
          </p:cNvSpPr>
          <p:nvPr/>
        </p:nvSpPr>
        <p:spPr bwMode="auto">
          <a:xfrm>
            <a:off x="1187450" y="655638"/>
            <a:ext cx="5797550" cy="762000"/>
          </a:xfrm>
          <a:prstGeom prst="rect">
            <a:avLst/>
          </a:prstGeom>
          <a:noFill/>
          <a:ln w="9525">
            <a:noFill/>
            <a:miter lim="800000"/>
            <a:headEnd/>
            <a:tailEnd/>
          </a:ln>
          <a:effectLst/>
        </p:spPr>
        <p:txBody>
          <a:bodyPr wrap="none">
            <a:spAutoFit/>
          </a:bodyPr>
          <a:lstStyle/>
          <a:p>
            <a:r>
              <a:rPr lang="zh-CN" altLang="en-US" sz="4400" b="1">
                <a:ea typeface="宋体" pitchFamily="2" charset="-122"/>
              </a:rPr>
              <a:t>离散型随机变量</a:t>
            </a:r>
            <a:r>
              <a:rPr lang="en-US" altLang="zh-CN" sz="4400" b="1">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7445"/>
                                        </p:tgtEl>
                                        <p:attrNameLst>
                                          <p:attrName>style.visibility</p:attrName>
                                        </p:attrNameLst>
                                      </p:cBhvr>
                                      <p:to>
                                        <p:strVal val="visible"/>
                                      </p:to>
                                    </p:set>
                                    <p:anim calcmode="lin" valueType="num">
                                      <p:cBhvr additive="base">
                                        <p:cTn id="7" dur="500" fill="hold"/>
                                        <p:tgtEl>
                                          <p:spTgt spid="957445"/>
                                        </p:tgtEl>
                                        <p:attrNameLst>
                                          <p:attrName>ppt_x</p:attrName>
                                        </p:attrNameLst>
                                      </p:cBhvr>
                                      <p:tavLst>
                                        <p:tav tm="0">
                                          <p:val>
                                            <p:strVal val="#ppt_x"/>
                                          </p:val>
                                        </p:tav>
                                        <p:tav tm="100000">
                                          <p:val>
                                            <p:strVal val="#ppt_x"/>
                                          </p:val>
                                        </p:tav>
                                      </p:tavLst>
                                    </p:anim>
                                    <p:anim calcmode="lin" valueType="num">
                                      <p:cBhvr additive="base">
                                        <p:cTn id="8" dur="500" fill="hold"/>
                                        <p:tgtEl>
                                          <p:spTgt spid="9574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57446"/>
                                        </p:tgtEl>
                                        <p:attrNameLst>
                                          <p:attrName>style.visibility</p:attrName>
                                        </p:attrNameLst>
                                      </p:cBhvr>
                                      <p:to>
                                        <p:strVal val="visible"/>
                                      </p:to>
                                    </p:set>
                                    <p:animEffect transition="in" filter="wipe(left)">
                                      <p:cBhvr>
                                        <p:cTn id="13" dur="500"/>
                                        <p:tgtEl>
                                          <p:spTgt spid="95744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57447"/>
                                        </p:tgtEl>
                                        <p:attrNameLst>
                                          <p:attrName>style.visibility</p:attrName>
                                        </p:attrNameLst>
                                      </p:cBhvr>
                                      <p:to>
                                        <p:strVal val="visible"/>
                                      </p:to>
                                    </p:set>
                                    <p:animEffect transition="in" filter="wipe(left)">
                                      <p:cBhvr>
                                        <p:cTn id="18" dur="500"/>
                                        <p:tgtEl>
                                          <p:spTgt spid="95744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57448"/>
                                        </p:tgtEl>
                                        <p:attrNameLst>
                                          <p:attrName>style.visibility</p:attrName>
                                        </p:attrNameLst>
                                      </p:cBhvr>
                                      <p:to>
                                        <p:strVal val="visible"/>
                                      </p:to>
                                    </p:set>
                                    <p:animEffect transition="in" filter="wipe(left)">
                                      <p:cBhvr>
                                        <p:cTn id="23" dur="500"/>
                                        <p:tgtEl>
                                          <p:spTgt spid="957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5" grpId="0" autoUpdateAnimBg="0"/>
      <p:bldP spid="957446" grpId="0" autoUpdateAnimBg="0"/>
      <p:bldP spid="957447" grpId="0" autoUpdateAnimBg="0"/>
      <p:bldP spid="95744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2" name="Text Box 4"/>
          <p:cNvSpPr txBox="1">
            <a:spLocks noChangeArrowheads="1"/>
          </p:cNvSpPr>
          <p:nvPr/>
        </p:nvSpPr>
        <p:spPr bwMode="auto">
          <a:xfrm>
            <a:off x="1187450" y="655638"/>
            <a:ext cx="5797550" cy="762000"/>
          </a:xfrm>
          <a:prstGeom prst="rect">
            <a:avLst/>
          </a:prstGeom>
          <a:noFill/>
          <a:ln w="9525">
            <a:noFill/>
            <a:miter lim="800000"/>
            <a:headEnd/>
            <a:tailEnd/>
          </a:ln>
          <a:effectLst/>
        </p:spPr>
        <p:txBody>
          <a:bodyPr wrap="none">
            <a:spAutoFit/>
          </a:bodyPr>
          <a:lstStyle/>
          <a:p>
            <a:r>
              <a:rPr lang="zh-CN" altLang="en-US" sz="4400" b="1">
                <a:ea typeface="宋体" pitchFamily="2" charset="-122"/>
              </a:rPr>
              <a:t>离散型随机变量</a:t>
            </a:r>
            <a:r>
              <a:rPr lang="en-US" altLang="zh-CN" sz="4400" b="1">
                <a:ea typeface="宋体" pitchFamily="2" charset="-122"/>
              </a:rPr>
              <a:t>(Cont.)</a:t>
            </a:r>
          </a:p>
        </p:txBody>
      </p:sp>
      <p:sp>
        <p:nvSpPr>
          <p:cNvPr id="959493" name="Text Box 5"/>
          <p:cNvSpPr txBox="1">
            <a:spLocks noChangeArrowheads="1"/>
          </p:cNvSpPr>
          <p:nvPr/>
        </p:nvSpPr>
        <p:spPr bwMode="auto">
          <a:xfrm>
            <a:off x="1103313" y="1914525"/>
            <a:ext cx="7543800" cy="579438"/>
          </a:xfrm>
          <a:prstGeom prst="rect">
            <a:avLst/>
          </a:prstGeom>
          <a:noFill/>
          <a:ln w="9525">
            <a:noFill/>
            <a:miter lim="800000"/>
            <a:headEnd/>
            <a:tailEnd/>
          </a:ln>
          <a:effectLst/>
        </p:spPr>
        <p:txBody>
          <a:bodyPr>
            <a:spAutoFit/>
          </a:bodyPr>
          <a:lstStyle/>
          <a:p>
            <a:pPr>
              <a:spcBef>
                <a:spcPct val="50000"/>
              </a:spcBef>
            </a:pPr>
            <a:r>
              <a:rPr lang="zh-CN" altLang="en-US" sz="3200" b="1">
                <a:ea typeface="宋体" pitchFamily="2" charset="-122"/>
              </a:rPr>
              <a:t>常常表示为： </a:t>
            </a:r>
            <a:endParaRPr lang="zh-CN" altLang="en-US" sz="3200" b="1">
              <a:solidFill>
                <a:schemeClr val="accent2"/>
              </a:solidFill>
              <a:ea typeface="宋体" pitchFamily="2" charset="-122"/>
            </a:endParaRPr>
          </a:p>
        </p:txBody>
      </p:sp>
      <p:sp>
        <p:nvSpPr>
          <p:cNvPr id="959495" name="Rectangle 7"/>
          <p:cNvSpPr>
            <a:spLocks noChangeArrowheads="1"/>
          </p:cNvSpPr>
          <p:nvPr/>
        </p:nvSpPr>
        <p:spPr bwMode="auto">
          <a:xfrm>
            <a:off x="1476375" y="5445125"/>
            <a:ext cx="3821113" cy="676275"/>
          </a:xfrm>
          <a:prstGeom prst="rect">
            <a:avLst/>
          </a:prstGeom>
          <a:noFill/>
          <a:ln w="9525">
            <a:noFill/>
            <a:miter lim="800000"/>
            <a:headEnd/>
            <a:tailEnd/>
          </a:ln>
          <a:effectLst/>
        </p:spPr>
        <p:txBody>
          <a:bodyPr wrap="none">
            <a:spAutoFit/>
          </a:bodyPr>
          <a:lstStyle/>
          <a:p>
            <a:pPr>
              <a:lnSpc>
                <a:spcPct val="120000"/>
              </a:lnSpc>
              <a:spcBef>
                <a:spcPct val="50000"/>
              </a:spcBef>
            </a:pPr>
            <a:r>
              <a:rPr lang="zh-CN" altLang="en-US" sz="3200" b="1">
                <a:ea typeface="宋体" pitchFamily="2" charset="-122"/>
              </a:rPr>
              <a:t>这就是</a:t>
            </a:r>
            <a:r>
              <a:rPr lang="en-US" altLang="zh-CN" sz="3200" b="1" i="1">
                <a:ea typeface="宋体" pitchFamily="2" charset="-122"/>
              </a:rPr>
              <a:t>X</a:t>
            </a:r>
            <a:r>
              <a:rPr lang="zh-CN" altLang="en-US" sz="3200" b="1">
                <a:ea typeface="宋体" pitchFamily="2" charset="-122"/>
              </a:rPr>
              <a:t>的概率分布</a:t>
            </a:r>
            <a:r>
              <a:rPr lang="en-US" altLang="zh-CN" sz="3200" b="1">
                <a:ea typeface="宋体" pitchFamily="2" charset="-122"/>
              </a:rPr>
              <a:t>.</a:t>
            </a:r>
          </a:p>
        </p:txBody>
      </p:sp>
      <p:graphicFrame>
        <p:nvGraphicFramePr>
          <p:cNvPr id="959517" name="Group 29"/>
          <p:cNvGraphicFramePr>
            <a:graphicFrameLocks noGrp="1"/>
          </p:cNvGraphicFramePr>
          <p:nvPr/>
        </p:nvGraphicFramePr>
        <p:xfrm>
          <a:off x="2268538" y="2636838"/>
          <a:ext cx="6096000" cy="2376488"/>
        </p:xfrm>
        <a:graphic>
          <a:graphicData uri="http://schemas.openxmlformats.org/drawingml/2006/table">
            <a:tbl>
              <a:tblPr/>
              <a:tblGrid>
                <a:gridCol w="1524000"/>
                <a:gridCol w="1524000"/>
                <a:gridCol w="1524000"/>
                <a:gridCol w="1524000"/>
              </a:tblGrid>
              <a:tr h="13684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800" b="1" i="1" u="none" strike="noStrike" cap="none" normalizeH="0" baseline="0" smtClean="0">
                          <a:ln>
                            <a:noFill/>
                          </a:ln>
                          <a:solidFill>
                            <a:srgbClr val="0000CC"/>
                          </a:solidFill>
                          <a:effectLst/>
                          <a:latin typeface="Times New Roman" pitchFamily="18" charset="0"/>
                          <a:ea typeface="PMingLiU" pitchFamily="18" charset="-120"/>
                        </a:rPr>
                        <a:t>X</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PMingLiU" pitchFamily="18" charset="-12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PMingLiU"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PMingLiU" pitchFamily="18" charset="-12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0080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800" b="1" i="1" u="none" strike="noStrike" cap="none" normalizeH="0" baseline="0" smtClean="0">
                          <a:ln>
                            <a:noFill/>
                          </a:ln>
                          <a:solidFill>
                            <a:srgbClr val="0000CC"/>
                          </a:solidFill>
                          <a:effectLst/>
                          <a:latin typeface="Times New Roman" pitchFamily="18" charset="0"/>
                          <a:ea typeface="PMingLiU" pitchFamily="18" charset="-120"/>
                        </a:rPr>
                        <a:t>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PMingLiU" pitchFamily="18" charset="-120"/>
                        </a:rPr>
                        <a:t>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PMingLiU" pitchFamily="18" charset="-120"/>
                        </a:rPr>
                        <a:t>0.18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90000"/>
                        <a:buFont typeface="Monotype Sort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PMingLiU" pitchFamily="18" charset="-120"/>
                        </a:rPr>
                        <a:t>0.81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59493"/>
                                        </p:tgtEl>
                                        <p:attrNameLst>
                                          <p:attrName>style.visibility</p:attrName>
                                        </p:attrNameLst>
                                      </p:cBhvr>
                                      <p:to>
                                        <p:strVal val="visible"/>
                                      </p:to>
                                    </p:set>
                                    <p:animEffect transition="in" filter="wipe(left)">
                                      <p:cBhvr>
                                        <p:cTn id="7" dur="500"/>
                                        <p:tgtEl>
                                          <p:spTgt spid="9594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9495"/>
                                        </p:tgtEl>
                                        <p:attrNameLst>
                                          <p:attrName>style.visibility</p:attrName>
                                        </p:attrNameLst>
                                      </p:cBhvr>
                                      <p:to>
                                        <p:strVal val="visible"/>
                                      </p:to>
                                    </p:set>
                                    <p:animEffect transition="in" filter="wipe(left)">
                                      <p:cBhvr>
                                        <p:cTn id="12" dur="500"/>
                                        <p:tgtEl>
                                          <p:spTgt spid="959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3" grpId="0" autoUpdateAnimBg="0"/>
      <p:bldP spid="95949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40" name="Text Box 4"/>
          <p:cNvSpPr txBox="1">
            <a:spLocks noChangeArrowheads="1"/>
          </p:cNvSpPr>
          <p:nvPr/>
        </p:nvSpPr>
        <p:spPr bwMode="auto">
          <a:xfrm>
            <a:off x="1187450" y="655638"/>
            <a:ext cx="5797550" cy="762000"/>
          </a:xfrm>
          <a:prstGeom prst="rect">
            <a:avLst/>
          </a:prstGeom>
          <a:noFill/>
          <a:ln w="9525">
            <a:noFill/>
            <a:miter lim="800000"/>
            <a:headEnd/>
            <a:tailEnd/>
          </a:ln>
          <a:effectLst/>
        </p:spPr>
        <p:txBody>
          <a:bodyPr wrap="none">
            <a:spAutoFit/>
          </a:bodyPr>
          <a:lstStyle/>
          <a:p>
            <a:r>
              <a:rPr lang="zh-CN" altLang="en-US" sz="4400" b="1">
                <a:ea typeface="宋体" pitchFamily="2" charset="-122"/>
              </a:rPr>
              <a:t>离散型随机变量</a:t>
            </a:r>
            <a:r>
              <a:rPr lang="en-US" altLang="zh-CN" sz="4400" b="1">
                <a:ea typeface="宋体" pitchFamily="2" charset="-122"/>
              </a:rPr>
              <a:t>(Cont.)</a:t>
            </a:r>
          </a:p>
        </p:txBody>
      </p:sp>
      <p:sp>
        <p:nvSpPr>
          <p:cNvPr id="961541" name="Text Box 5"/>
          <p:cNvSpPr txBox="1">
            <a:spLocks noChangeArrowheads="1"/>
          </p:cNvSpPr>
          <p:nvPr/>
        </p:nvSpPr>
        <p:spPr bwMode="auto">
          <a:xfrm>
            <a:off x="762000" y="1484313"/>
            <a:ext cx="8382000" cy="1073150"/>
          </a:xfrm>
          <a:prstGeom prst="rect">
            <a:avLst/>
          </a:prstGeom>
          <a:noFill/>
          <a:ln w="9525">
            <a:noFill/>
            <a:miter lim="800000"/>
            <a:headEnd/>
            <a:tailEnd/>
          </a:ln>
          <a:effectLst/>
        </p:spPr>
        <p:txBody>
          <a:bodyPr>
            <a:spAutoFit/>
          </a:bodyPr>
          <a:lstStyle/>
          <a:p>
            <a:pPr algn="just">
              <a:lnSpc>
                <a:spcPct val="115000"/>
              </a:lnSpc>
            </a:pPr>
            <a:r>
              <a:rPr lang="zh-CN" altLang="en-US" b="1">
                <a:solidFill>
                  <a:srgbClr val="0000CC"/>
                </a:solidFill>
                <a:ea typeface="宋体" pitchFamily="2" charset="-122"/>
              </a:rPr>
              <a:t>例</a:t>
            </a:r>
            <a:r>
              <a:rPr lang="en-US" altLang="zh-CN" b="1">
                <a:solidFill>
                  <a:srgbClr val="CCECFF"/>
                </a:solidFill>
                <a:ea typeface="宋体" pitchFamily="2" charset="-122"/>
              </a:rPr>
              <a:t> </a:t>
            </a:r>
            <a:r>
              <a:rPr lang="zh-CN" altLang="en-US" b="1">
                <a:ea typeface="宋体" pitchFamily="2" charset="-122"/>
              </a:rPr>
              <a:t>某射手连续向一目标射击，直到命中为止，已知他每发命中的概率是</a:t>
            </a:r>
            <a:r>
              <a:rPr lang="en-US" altLang="zh-CN" b="1" i="1">
                <a:ea typeface="宋体" pitchFamily="2" charset="-122"/>
              </a:rPr>
              <a:t>p</a:t>
            </a:r>
            <a:r>
              <a:rPr lang="zh-CN" altLang="en-US" b="1">
                <a:ea typeface="宋体" pitchFamily="2" charset="-122"/>
              </a:rPr>
              <a:t>，求</a:t>
            </a:r>
            <a:r>
              <a:rPr lang="zh-CN" altLang="en-US" b="1">
                <a:solidFill>
                  <a:schemeClr val="accent2"/>
                </a:solidFill>
                <a:ea typeface="宋体" pitchFamily="2" charset="-122"/>
              </a:rPr>
              <a:t>所需射击发数</a:t>
            </a:r>
            <a:r>
              <a:rPr lang="en-US" altLang="zh-CN" b="1" i="1">
                <a:solidFill>
                  <a:schemeClr val="accent2"/>
                </a:solidFill>
                <a:ea typeface="宋体" pitchFamily="2" charset="-122"/>
              </a:rPr>
              <a:t>X </a:t>
            </a:r>
            <a:r>
              <a:rPr lang="zh-CN" altLang="en-US" b="1">
                <a:ea typeface="宋体" pitchFamily="2" charset="-122"/>
              </a:rPr>
              <a:t>的分布律</a:t>
            </a:r>
            <a:r>
              <a:rPr lang="en-US" altLang="zh-CN" b="1">
                <a:ea typeface="宋体" pitchFamily="2" charset="-122"/>
              </a:rPr>
              <a:t>.</a:t>
            </a:r>
          </a:p>
        </p:txBody>
      </p:sp>
      <p:sp>
        <p:nvSpPr>
          <p:cNvPr id="961542" name="Rectangle 6"/>
          <p:cNvSpPr>
            <a:spLocks noChangeArrowheads="1"/>
          </p:cNvSpPr>
          <p:nvPr/>
        </p:nvSpPr>
        <p:spPr bwMode="auto">
          <a:xfrm>
            <a:off x="1763713" y="2636838"/>
            <a:ext cx="6911975" cy="519112"/>
          </a:xfrm>
          <a:prstGeom prst="rect">
            <a:avLst/>
          </a:prstGeom>
          <a:noFill/>
          <a:ln w="9525">
            <a:noFill/>
            <a:miter lim="800000"/>
            <a:headEnd/>
            <a:tailEnd/>
          </a:ln>
          <a:effectLst/>
        </p:spPr>
        <p:txBody>
          <a:bodyPr>
            <a:spAutoFit/>
          </a:bodyPr>
          <a:lstStyle/>
          <a:p>
            <a:r>
              <a:rPr lang="zh-CN" altLang="en-US" b="1">
                <a:ea typeface="宋体" pitchFamily="2" charset="-122"/>
              </a:rPr>
              <a:t>解</a:t>
            </a:r>
            <a:r>
              <a:rPr lang="en-US" altLang="zh-CN" b="1">
                <a:ea typeface="宋体" pitchFamily="2" charset="-122"/>
              </a:rPr>
              <a:t>: </a:t>
            </a:r>
            <a:r>
              <a:rPr lang="zh-CN" altLang="en-US" b="1">
                <a:ea typeface="宋体" pitchFamily="2" charset="-122"/>
              </a:rPr>
              <a:t>显然，</a:t>
            </a:r>
            <a:r>
              <a:rPr lang="en-US" altLang="zh-CN" b="1" i="1">
                <a:ea typeface="宋体" pitchFamily="2" charset="-122"/>
              </a:rPr>
              <a:t>X </a:t>
            </a:r>
            <a:r>
              <a:rPr lang="zh-CN" altLang="en-US" b="1">
                <a:ea typeface="宋体" pitchFamily="2" charset="-122"/>
              </a:rPr>
              <a:t>可能取的值是</a:t>
            </a:r>
            <a:r>
              <a:rPr lang="en-US" altLang="zh-CN" b="1">
                <a:ea typeface="宋体" pitchFamily="2" charset="-122"/>
              </a:rPr>
              <a:t>1,2,… </a:t>
            </a:r>
            <a:r>
              <a:rPr lang="zh-CN" altLang="en-US" b="1">
                <a:ea typeface="宋体" pitchFamily="2" charset="-122"/>
              </a:rPr>
              <a:t>，</a:t>
            </a:r>
          </a:p>
        </p:txBody>
      </p:sp>
      <p:sp>
        <p:nvSpPr>
          <p:cNvPr id="961543" name="Text Box 7"/>
          <p:cNvSpPr txBox="1">
            <a:spLocks noChangeArrowheads="1"/>
          </p:cNvSpPr>
          <p:nvPr/>
        </p:nvSpPr>
        <p:spPr bwMode="auto">
          <a:xfrm>
            <a:off x="2190750" y="4540250"/>
            <a:ext cx="4800600" cy="579438"/>
          </a:xfrm>
          <a:prstGeom prst="rect">
            <a:avLst/>
          </a:prstGeom>
          <a:noFill/>
          <a:ln w="9525">
            <a:noFill/>
            <a:miter lim="800000"/>
            <a:headEnd/>
            <a:tailEnd/>
          </a:ln>
          <a:effectLst/>
        </p:spPr>
        <p:txBody>
          <a:bodyPr>
            <a:spAutoFit/>
          </a:bodyPr>
          <a:lstStyle/>
          <a:p>
            <a:pPr>
              <a:spcBef>
                <a:spcPct val="50000"/>
              </a:spcBef>
            </a:pPr>
            <a:r>
              <a:rPr lang="zh-CN" altLang="en-US" sz="2400">
                <a:ea typeface="宋体" pitchFamily="2" charset="-122"/>
              </a:rPr>
              <a:t> </a:t>
            </a:r>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=1}=</a:t>
            </a:r>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A</a:t>
            </a:r>
            <a:r>
              <a:rPr lang="en-US" altLang="zh-CN" sz="3200" b="1" baseline="-25000">
                <a:ea typeface="宋体" pitchFamily="2" charset="-122"/>
              </a:rPr>
              <a:t>1</a:t>
            </a:r>
            <a:r>
              <a:rPr lang="en-US" altLang="zh-CN" sz="3200" b="1">
                <a:ea typeface="宋体" pitchFamily="2" charset="-122"/>
              </a:rPr>
              <a:t>)=</a:t>
            </a:r>
            <a:r>
              <a:rPr lang="en-US" altLang="zh-CN" sz="3200" b="1" i="1">
                <a:ea typeface="宋体" pitchFamily="2" charset="-122"/>
              </a:rPr>
              <a:t>p</a:t>
            </a:r>
            <a:r>
              <a:rPr lang="en-US" altLang="zh-CN" sz="3200" b="1">
                <a:ea typeface="宋体" pitchFamily="2" charset="-122"/>
              </a:rPr>
              <a:t>, </a:t>
            </a:r>
          </a:p>
        </p:txBody>
      </p:sp>
      <p:sp>
        <p:nvSpPr>
          <p:cNvPr id="961544" name="Rectangle 8"/>
          <p:cNvSpPr>
            <a:spLocks noChangeArrowheads="1"/>
          </p:cNvSpPr>
          <p:nvPr/>
        </p:nvSpPr>
        <p:spPr bwMode="auto">
          <a:xfrm>
            <a:off x="1076325" y="3275013"/>
            <a:ext cx="7024688" cy="519112"/>
          </a:xfrm>
          <a:prstGeom prst="rect">
            <a:avLst/>
          </a:prstGeom>
          <a:noFill/>
          <a:ln w="9525">
            <a:noFill/>
            <a:miter lim="800000"/>
            <a:headEnd/>
            <a:tailEnd/>
          </a:ln>
          <a:effectLst/>
        </p:spPr>
        <p:txBody>
          <a:bodyPr>
            <a:spAutoFit/>
          </a:bodyPr>
          <a:lstStyle/>
          <a:p>
            <a:r>
              <a:rPr lang="zh-CN" altLang="en-US" b="1">
                <a:ea typeface="宋体" pitchFamily="2" charset="-122"/>
              </a:rPr>
              <a:t>为计算</a:t>
            </a:r>
            <a:r>
              <a:rPr lang="zh-CN" altLang="en-US" b="1" i="1">
                <a:ea typeface="宋体" pitchFamily="2" charset="-122"/>
              </a:rPr>
              <a:t> </a:t>
            </a:r>
            <a:r>
              <a:rPr lang="en-US" altLang="zh-CN" b="1" i="1">
                <a:ea typeface="宋体" pitchFamily="2" charset="-122"/>
              </a:rPr>
              <a:t>P</a:t>
            </a:r>
            <a:r>
              <a:rPr lang="en-US" altLang="zh-CN" b="1">
                <a:ea typeface="宋体" pitchFamily="2" charset="-122"/>
              </a:rPr>
              <a:t>{</a:t>
            </a:r>
            <a:r>
              <a:rPr lang="en-US" altLang="zh-CN" b="1" i="1">
                <a:ea typeface="宋体" pitchFamily="2" charset="-122"/>
              </a:rPr>
              <a:t>X</a:t>
            </a:r>
            <a:r>
              <a:rPr lang="en-US" altLang="zh-CN" b="1">
                <a:ea typeface="宋体" pitchFamily="2" charset="-122"/>
              </a:rPr>
              <a:t> =</a:t>
            </a:r>
            <a:r>
              <a:rPr lang="en-US" altLang="zh-CN" b="1" i="1">
                <a:ea typeface="宋体" pitchFamily="2" charset="-122"/>
              </a:rPr>
              <a:t>k</a:t>
            </a:r>
            <a:r>
              <a:rPr lang="en-US" altLang="zh-CN" b="1">
                <a:ea typeface="宋体" pitchFamily="2" charset="-122"/>
              </a:rPr>
              <a:t> }</a:t>
            </a:r>
            <a:r>
              <a:rPr lang="zh-CN" altLang="en-US" b="1">
                <a:ea typeface="宋体" pitchFamily="2" charset="-122"/>
              </a:rPr>
              <a:t>，</a:t>
            </a:r>
            <a:r>
              <a:rPr lang="zh-CN" altLang="en-US" b="1" i="1">
                <a:ea typeface="宋体" pitchFamily="2" charset="-122"/>
              </a:rPr>
              <a:t> </a:t>
            </a:r>
            <a:r>
              <a:rPr lang="en-US" altLang="zh-CN" b="1" i="1">
                <a:ea typeface="宋体" pitchFamily="2" charset="-122"/>
              </a:rPr>
              <a:t>k</a:t>
            </a:r>
            <a:r>
              <a:rPr lang="en-US" altLang="zh-CN" b="1">
                <a:ea typeface="宋体" pitchFamily="2" charset="-122"/>
              </a:rPr>
              <a:t> = 1,2, …</a:t>
            </a:r>
            <a:r>
              <a:rPr lang="zh-CN" altLang="en-US" b="1">
                <a:ea typeface="宋体" pitchFamily="2" charset="-122"/>
              </a:rPr>
              <a:t>，</a:t>
            </a:r>
          </a:p>
        </p:txBody>
      </p:sp>
      <p:sp>
        <p:nvSpPr>
          <p:cNvPr id="961545" name="Rectangle 9"/>
          <p:cNvSpPr>
            <a:spLocks noChangeArrowheads="1"/>
          </p:cNvSpPr>
          <p:nvPr/>
        </p:nvSpPr>
        <p:spPr bwMode="auto">
          <a:xfrm>
            <a:off x="2274888" y="3922713"/>
            <a:ext cx="5059362" cy="519112"/>
          </a:xfrm>
          <a:prstGeom prst="rect">
            <a:avLst/>
          </a:prstGeom>
          <a:noFill/>
          <a:ln w="9525">
            <a:noFill/>
            <a:miter lim="800000"/>
            <a:headEnd/>
            <a:tailEnd/>
          </a:ln>
          <a:effectLst/>
        </p:spPr>
        <p:txBody>
          <a:bodyPr wrap="none">
            <a:spAutoFit/>
          </a:bodyPr>
          <a:lstStyle/>
          <a:p>
            <a:r>
              <a:rPr lang="en-US" altLang="zh-CN" b="1" i="1">
                <a:solidFill>
                  <a:schemeClr val="accent2"/>
                </a:solidFill>
                <a:ea typeface="宋体" pitchFamily="2" charset="-122"/>
              </a:rPr>
              <a:t>A</a:t>
            </a:r>
            <a:r>
              <a:rPr lang="en-US" altLang="zh-CN" b="1" i="1" baseline="-25000">
                <a:solidFill>
                  <a:schemeClr val="accent2"/>
                </a:solidFill>
                <a:ea typeface="宋体" pitchFamily="2" charset="-122"/>
              </a:rPr>
              <a:t>k</a:t>
            </a:r>
            <a:r>
              <a:rPr lang="en-US" altLang="zh-CN" b="1" i="1">
                <a:solidFill>
                  <a:schemeClr val="accent2"/>
                </a:solidFill>
                <a:ea typeface="宋体" pitchFamily="2" charset="-122"/>
              </a:rPr>
              <a:t> </a:t>
            </a:r>
            <a:r>
              <a:rPr lang="en-US" altLang="zh-CN" b="1">
                <a:solidFill>
                  <a:schemeClr val="accent2"/>
                </a:solidFill>
                <a:ea typeface="宋体" pitchFamily="2" charset="-122"/>
              </a:rPr>
              <a:t>= {</a:t>
            </a:r>
            <a:r>
              <a:rPr lang="zh-CN" altLang="en-US" b="1">
                <a:solidFill>
                  <a:schemeClr val="accent2"/>
                </a:solidFill>
                <a:ea typeface="宋体" pitchFamily="2" charset="-122"/>
              </a:rPr>
              <a:t>第</a:t>
            </a:r>
            <a:r>
              <a:rPr lang="en-US" altLang="zh-CN" b="1" i="1">
                <a:solidFill>
                  <a:schemeClr val="accent2"/>
                </a:solidFill>
                <a:ea typeface="宋体" pitchFamily="2" charset="-122"/>
              </a:rPr>
              <a:t>k</a:t>
            </a:r>
            <a:r>
              <a:rPr lang="zh-CN" altLang="en-US" b="1">
                <a:solidFill>
                  <a:schemeClr val="accent2"/>
                </a:solidFill>
                <a:ea typeface="宋体" pitchFamily="2" charset="-122"/>
              </a:rPr>
              <a:t>发命中</a:t>
            </a:r>
            <a:r>
              <a:rPr lang="en-US" altLang="zh-CN" b="1">
                <a:solidFill>
                  <a:schemeClr val="accent2"/>
                </a:solidFill>
                <a:ea typeface="宋体" pitchFamily="2" charset="-122"/>
              </a:rPr>
              <a:t>}</a:t>
            </a:r>
            <a:r>
              <a:rPr lang="zh-CN" altLang="en-US" b="1">
                <a:solidFill>
                  <a:schemeClr val="accent2"/>
                </a:solidFill>
                <a:ea typeface="宋体" pitchFamily="2" charset="-122"/>
              </a:rPr>
              <a:t>，</a:t>
            </a:r>
            <a:r>
              <a:rPr lang="en-US" altLang="zh-CN" b="1" i="1">
                <a:solidFill>
                  <a:schemeClr val="accent2"/>
                </a:solidFill>
                <a:ea typeface="宋体" pitchFamily="2" charset="-122"/>
              </a:rPr>
              <a:t>k</a:t>
            </a:r>
            <a:r>
              <a:rPr lang="en-US" altLang="zh-CN" b="1">
                <a:solidFill>
                  <a:schemeClr val="accent2"/>
                </a:solidFill>
                <a:ea typeface="宋体" pitchFamily="2" charset="-122"/>
              </a:rPr>
              <a:t> =1, 2, …</a:t>
            </a:r>
            <a:r>
              <a:rPr lang="zh-CN" altLang="en-US" b="1">
                <a:solidFill>
                  <a:schemeClr val="accent2"/>
                </a:solidFill>
                <a:ea typeface="宋体" pitchFamily="2" charset="-122"/>
              </a:rPr>
              <a:t>，</a:t>
            </a:r>
            <a:endParaRPr lang="zh-CN" altLang="en-US">
              <a:solidFill>
                <a:schemeClr val="accent2"/>
              </a:solidFill>
              <a:ea typeface="宋体" pitchFamily="2" charset="-122"/>
            </a:endParaRPr>
          </a:p>
        </p:txBody>
      </p:sp>
      <p:sp>
        <p:nvSpPr>
          <p:cNvPr id="961546" name="Rectangle 10"/>
          <p:cNvSpPr>
            <a:spLocks noChangeArrowheads="1"/>
          </p:cNvSpPr>
          <p:nvPr/>
        </p:nvSpPr>
        <p:spPr bwMode="auto">
          <a:xfrm>
            <a:off x="5867400" y="3217863"/>
            <a:ext cx="541338" cy="519112"/>
          </a:xfrm>
          <a:prstGeom prst="rect">
            <a:avLst/>
          </a:prstGeom>
          <a:noFill/>
          <a:ln w="9525">
            <a:noFill/>
            <a:miter lim="800000"/>
            <a:headEnd/>
            <a:tailEnd/>
          </a:ln>
          <a:effectLst/>
        </p:spPr>
        <p:txBody>
          <a:bodyPr wrap="none">
            <a:spAutoFit/>
          </a:bodyPr>
          <a:lstStyle/>
          <a:p>
            <a:r>
              <a:rPr lang="zh-CN" altLang="en-US" b="1">
                <a:ea typeface="宋体" pitchFamily="2" charset="-122"/>
              </a:rPr>
              <a:t>设</a:t>
            </a:r>
          </a:p>
        </p:txBody>
      </p:sp>
      <p:sp>
        <p:nvSpPr>
          <p:cNvPr id="961547" name="Rectangle 11"/>
          <p:cNvSpPr>
            <a:spLocks noChangeArrowheads="1"/>
          </p:cNvSpPr>
          <p:nvPr/>
        </p:nvSpPr>
        <p:spPr bwMode="auto">
          <a:xfrm>
            <a:off x="1042988" y="4592638"/>
            <a:ext cx="898525" cy="519112"/>
          </a:xfrm>
          <a:prstGeom prst="rect">
            <a:avLst/>
          </a:prstGeom>
          <a:noFill/>
          <a:ln w="9525">
            <a:noFill/>
            <a:miter lim="800000"/>
            <a:headEnd/>
            <a:tailEnd/>
          </a:ln>
          <a:effectLst/>
        </p:spPr>
        <p:txBody>
          <a:bodyPr wrap="none">
            <a:spAutoFit/>
          </a:bodyPr>
          <a:lstStyle/>
          <a:p>
            <a:r>
              <a:rPr lang="zh-CN" altLang="en-US" b="1">
                <a:ea typeface="宋体" pitchFamily="2" charset="-122"/>
              </a:rPr>
              <a:t>于是</a:t>
            </a:r>
          </a:p>
        </p:txBody>
      </p:sp>
      <p:graphicFrame>
        <p:nvGraphicFramePr>
          <p:cNvPr id="961548" name="Object 12"/>
          <p:cNvGraphicFramePr>
            <a:graphicFrameLocks noChangeAspect="1"/>
          </p:cNvGraphicFramePr>
          <p:nvPr/>
        </p:nvGraphicFramePr>
        <p:xfrm>
          <a:off x="5148263" y="5229225"/>
          <a:ext cx="1498600" cy="541338"/>
        </p:xfrm>
        <a:graphic>
          <a:graphicData uri="http://schemas.openxmlformats.org/presentationml/2006/ole">
            <p:oleObj spid="_x0000_s961548" name="公式" r:id="rId4" imgW="558720" imgH="203040" progId="Equation.3">
              <p:embed/>
            </p:oleObj>
          </a:graphicData>
        </a:graphic>
      </p:graphicFrame>
      <p:graphicFrame>
        <p:nvGraphicFramePr>
          <p:cNvPr id="961549" name="Object 13"/>
          <p:cNvGraphicFramePr>
            <a:graphicFrameLocks noChangeAspect="1"/>
          </p:cNvGraphicFramePr>
          <p:nvPr/>
        </p:nvGraphicFramePr>
        <p:xfrm>
          <a:off x="2124075" y="5162550"/>
          <a:ext cx="3032125" cy="614363"/>
        </p:xfrm>
        <a:graphic>
          <a:graphicData uri="http://schemas.openxmlformats.org/presentationml/2006/ole">
            <p:oleObj spid="_x0000_s961549" name="Equation" r:id="rId5" imgW="1130040" imgH="228600" progId="">
              <p:embed/>
            </p:oleObj>
          </a:graphicData>
        </a:graphic>
      </p:graphicFrame>
      <p:graphicFrame>
        <p:nvGraphicFramePr>
          <p:cNvPr id="961550" name="Object 14"/>
          <p:cNvGraphicFramePr>
            <a:graphicFrameLocks noChangeAspect="1"/>
          </p:cNvGraphicFramePr>
          <p:nvPr/>
        </p:nvGraphicFramePr>
        <p:xfrm>
          <a:off x="2114550" y="5794375"/>
          <a:ext cx="3422650" cy="650875"/>
        </p:xfrm>
        <a:graphic>
          <a:graphicData uri="http://schemas.openxmlformats.org/presentationml/2006/ole">
            <p:oleObj spid="_x0000_s961550" name="公式" r:id="rId6" imgW="1257120" imgH="241200" progId="Equation.3">
              <p:embed/>
            </p:oleObj>
          </a:graphicData>
        </a:graphic>
      </p:graphicFrame>
      <p:graphicFrame>
        <p:nvGraphicFramePr>
          <p:cNvPr id="961551" name="Object 15"/>
          <p:cNvGraphicFramePr>
            <a:graphicFrameLocks noChangeAspect="1"/>
          </p:cNvGraphicFramePr>
          <p:nvPr/>
        </p:nvGraphicFramePr>
        <p:xfrm>
          <a:off x="5580063" y="5805488"/>
          <a:ext cx="1900237" cy="620712"/>
        </p:xfrm>
        <a:graphic>
          <a:graphicData uri="http://schemas.openxmlformats.org/presentationml/2006/ole">
            <p:oleObj spid="_x0000_s961551" name="公式" r:id="rId7" imgW="698400" imgH="228600" progId="Equation.3">
              <p:embed/>
            </p:oleObj>
          </a:graphicData>
        </a:graphic>
      </p:graphicFrame>
      <p:graphicFrame>
        <p:nvGraphicFramePr>
          <p:cNvPr id="961552" name="Object 16"/>
          <p:cNvGraphicFramePr>
            <a:graphicFrameLocks noChangeAspect="1"/>
          </p:cNvGraphicFramePr>
          <p:nvPr/>
        </p:nvGraphicFramePr>
        <p:xfrm>
          <a:off x="2987675" y="6381750"/>
          <a:ext cx="1096963" cy="258763"/>
        </p:xfrm>
        <a:graphic>
          <a:graphicData uri="http://schemas.openxmlformats.org/presentationml/2006/ole">
            <p:oleObj spid="_x0000_s961552" name="公式" r:id="rId8" imgW="317160" imgH="7596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61541"/>
                                        </p:tgtEl>
                                        <p:attrNameLst>
                                          <p:attrName>style.visibility</p:attrName>
                                        </p:attrNameLst>
                                      </p:cBhvr>
                                      <p:to>
                                        <p:strVal val="visible"/>
                                      </p:to>
                                    </p:set>
                                    <p:animEffect transition="in" filter="barn(outVertical)">
                                      <p:cBhvr>
                                        <p:cTn id="7" dur="500"/>
                                        <p:tgtEl>
                                          <p:spTgt spid="9615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1542"/>
                                        </p:tgtEl>
                                        <p:attrNameLst>
                                          <p:attrName>style.visibility</p:attrName>
                                        </p:attrNameLst>
                                      </p:cBhvr>
                                      <p:to>
                                        <p:strVal val="visible"/>
                                      </p:to>
                                    </p:set>
                                    <p:animEffect transition="in" filter="wipe(left)">
                                      <p:cBhvr>
                                        <p:cTn id="12" dur="500"/>
                                        <p:tgtEl>
                                          <p:spTgt spid="96154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61544"/>
                                        </p:tgtEl>
                                        <p:attrNameLst>
                                          <p:attrName>style.visibility</p:attrName>
                                        </p:attrNameLst>
                                      </p:cBhvr>
                                      <p:to>
                                        <p:strVal val="visible"/>
                                      </p:to>
                                    </p:set>
                                    <p:anim calcmode="lin" valueType="num">
                                      <p:cBhvr additive="base">
                                        <p:cTn id="17" dur="500" fill="hold"/>
                                        <p:tgtEl>
                                          <p:spTgt spid="961544"/>
                                        </p:tgtEl>
                                        <p:attrNameLst>
                                          <p:attrName>ppt_x</p:attrName>
                                        </p:attrNameLst>
                                      </p:cBhvr>
                                      <p:tavLst>
                                        <p:tav tm="0">
                                          <p:val>
                                            <p:strVal val="1+#ppt_w/2"/>
                                          </p:val>
                                        </p:tav>
                                        <p:tav tm="100000">
                                          <p:val>
                                            <p:strVal val="#ppt_x"/>
                                          </p:val>
                                        </p:tav>
                                      </p:tavLst>
                                    </p:anim>
                                    <p:anim calcmode="lin" valueType="num">
                                      <p:cBhvr additive="base">
                                        <p:cTn id="18" dur="500" fill="hold"/>
                                        <p:tgtEl>
                                          <p:spTgt spid="96154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61546"/>
                                        </p:tgtEl>
                                        <p:attrNameLst>
                                          <p:attrName>style.visibility</p:attrName>
                                        </p:attrNameLst>
                                      </p:cBhvr>
                                      <p:to>
                                        <p:strVal val="visible"/>
                                      </p:to>
                                    </p:set>
                                    <p:anim calcmode="lin" valueType="num">
                                      <p:cBhvr additive="base">
                                        <p:cTn id="23" dur="500" fill="hold"/>
                                        <p:tgtEl>
                                          <p:spTgt spid="961546"/>
                                        </p:tgtEl>
                                        <p:attrNameLst>
                                          <p:attrName>ppt_x</p:attrName>
                                        </p:attrNameLst>
                                      </p:cBhvr>
                                      <p:tavLst>
                                        <p:tav tm="0">
                                          <p:val>
                                            <p:strVal val="0-#ppt_w/2"/>
                                          </p:val>
                                        </p:tav>
                                        <p:tav tm="100000">
                                          <p:val>
                                            <p:strVal val="#ppt_x"/>
                                          </p:val>
                                        </p:tav>
                                      </p:tavLst>
                                    </p:anim>
                                    <p:anim calcmode="lin" valueType="num">
                                      <p:cBhvr additive="base">
                                        <p:cTn id="24" dur="500" fill="hold"/>
                                        <p:tgtEl>
                                          <p:spTgt spid="96154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961545"/>
                                        </p:tgtEl>
                                        <p:attrNameLst>
                                          <p:attrName>style.visibility</p:attrName>
                                        </p:attrNameLst>
                                      </p:cBhvr>
                                      <p:to>
                                        <p:strVal val="visible"/>
                                      </p:to>
                                    </p:set>
                                    <p:anim calcmode="lin" valueType="num">
                                      <p:cBhvr additive="base">
                                        <p:cTn id="28" dur="500" fill="hold"/>
                                        <p:tgtEl>
                                          <p:spTgt spid="961545"/>
                                        </p:tgtEl>
                                        <p:attrNameLst>
                                          <p:attrName>ppt_x</p:attrName>
                                        </p:attrNameLst>
                                      </p:cBhvr>
                                      <p:tavLst>
                                        <p:tav tm="0">
                                          <p:val>
                                            <p:strVal val="1+#ppt_w/2"/>
                                          </p:val>
                                        </p:tav>
                                        <p:tav tm="100000">
                                          <p:val>
                                            <p:strVal val="#ppt_x"/>
                                          </p:val>
                                        </p:tav>
                                      </p:tavLst>
                                    </p:anim>
                                    <p:anim calcmode="lin" valueType="num">
                                      <p:cBhvr additive="base">
                                        <p:cTn id="29" dur="500" fill="hold"/>
                                        <p:tgtEl>
                                          <p:spTgt spid="961545"/>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961547"/>
                                        </p:tgtEl>
                                        <p:attrNameLst>
                                          <p:attrName>style.visibility</p:attrName>
                                        </p:attrNameLst>
                                      </p:cBhvr>
                                      <p:to>
                                        <p:strVal val="visible"/>
                                      </p:to>
                                    </p:set>
                                    <p:anim calcmode="lin" valueType="num">
                                      <p:cBhvr additive="base">
                                        <p:cTn id="34" dur="500" fill="hold"/>
                                        <p:tgtEl>
                                          <p:spTgt spid="961547"/>
                                        </p:tgtEl>
                                        <p:attrNameLst>
                                          <p:attrName>ppt_x</p:attrName>
                                        </p:attrNameLst>
                                      </p:cBhvr>
                                      <p:tavLst>
                                        <p:tav tm="0">
                                          <p:val>
                                            <p:strVal val="0-#ppt_w/2"/>
                                          </p:val>
                                        </p:tav>
                                        <p:tav tm="100000">
                                          <p:val>
                                            <p:strVal val="#ppt_x"/>
                                          </p:val>
                                        </p:tav>
                                      </p:tavLst>
                                    </p:anim>
                                    <p:anim calcmode="lin" valueType="num">
                                      <p:cBhvr additive="base">
                                        <p:cTn id="35" dur="500" fill="hold"/>
                                        <p:tgtEl>
                                          <p:spTgt spid="961547"/>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2" presetClass="entr" presetSubtype="2" fill="hold" grpId="0" nodeType="afterEffect">
                                  <p:stCondLst>
                                    <p:cond delay="0"/>
                                  </p:stCondLst>
                                  <p:childTnLst>
                                    <p:set>
                                      <p:cBhvr>
                                        <p:cTn id="38" dur="1" fill="hold">
                                          <p:stCondLst>
                                            <p:cond delay="0"/>
                                          </p:stCondLst>
                                        </p:cTn>
                                        <p:tgtEl>
                                          <p:spTgt spid="961543"/>
                                        </p:tgtEl>
                                        <p:attrNameLst>
                                          <p:attrName>style.visibility</p:attrName>
                                        </p:attrNameLst>
                                      </p:cBhvr>
                                      <p:to>
                                        <p:strVal val="visible"/>
                                      </p:to>
                                    </p:set>
                                    <p:animEffect transition="in" filter="wipe(right)">
                                      <p:cBhvr>
                                        <p:cTn id="39" dur="500"/>
                                        <p:tgtEl>
                                          <p:spTgt spid="96154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61549"/>
                                        </p:tgtEl>
                                        <p:attrNameLst>
                                          <p:attrName>style.visibility</p:attrName>
                                        </p:attrNameLst>
                                      </p:cBhvr>
                                      <p:to>
                                        <p:strVal val="visible"/>
                                      </p:to>
                                    </p:set>
                                    <p:animEffect transition="in" filter="wipe(left)">
                                      <p:cBhvr>
                                        <p:cTn id="44" dur="500"/>
                                        <p:tgtEl>
                                          <p:spTgt spid="96154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961548"/>
                                        </p:tgtEl>
                                        <p:attrNameLst>
                                          <p:attrName>style.visibility</p:attrName>
                                        </p:attrNameLst>
                                      </p:cBhvr>
                                      <p:to>
                                        <p:strVal val="visible"/>
                                      </p:to>
                                    </p:set>
                                    <p:anim calcmode="lin" valueType="num">
                                      <p:cBhvr additive="base">
                                        <p:cTn id="49" dur="500" fill="hold"/>
                                        <p:tgtEl>
                                          <p:spTgt spid="961548"/>
                                        </p:tgtEl>
                                        <p:attrNameLst>
                                          <p:attrName>ppt_x</p:attrName>
                                        </p:attrNameLst>
                                      </p:cBhvr>
                                      <p:tavLst>
                                        <p:tav tm="0">
                                          <p:val>
                                            <p:strVal val="1+#ppt_w/2"/>
                                          </p:val>
                                        </p:tav>
                                        <p:tav tm="100000">
                                          <p:val>
                                            <p:strVal val="#ppt_x"/>
                                          </p:val>
                                        </p:tav>
                                      </p:tavLst>
                                    </p:anim>
                                    <p:anim calcmode="lin" valueType="num">
                                      <p:cBhvr additive="base">
                                        <p:cTn id="50" dur="500" fill="hold"/>
                                        <p:tgtEl>
                                          <p:spTgt spid="96154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961550"/>
                                        </p:tgtEl>
                                        <p:attrNameLst>
                                          <p:attrName>style.visibility</p:attrName>
                                        </p:attrNameLst>
                                      </p:cBhvr>
                                      <p:to>
                                        <p:strVal val="visible"/>
                                      </p:to>
                                    </p:set>
                                    <p:animEffect transition="in" filter="wipe(left)">
                                      <p:cBhvr>
                                        <p:cTn id="55" dur="500"/>
                                        <p:tgtEl>
                                          <p:spTgt spid="961550"/>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nodeType="clickEffect">
                                  <p:stCondLst>
                                    <p:cond delay="0"/>
                                  </p:stCondLst>
                                  <p:childTnLst>
                                    <p:set>
                                      <p:cBhvr>
                                        <p:cTn id="59" dur="1" fill="hold">
                                          <p:stCondLst>
                                            <p:cond delay="0"/>
                                          </p:stCondLst>
                                        </p:cTn>
                                        <p:tgtEl>
                                          <p:spTgt spid="961551"/>
                                        </p:tgtEl>
                                        <p:attrNameLst>
                                          <p:attrName>style.visibility</p:attrName>
                                        </p:attrNameLst>
                                      </p:cBhvr>
                                      <p:to>
                                        <p:strVal val="visible"/>
                                      </p:to>
                                    </p:set>
                                    <p:anim calcmode="lin" valueType="num">
                                      <p:cBhvr additive="base">
                                        <p:cTn id="60" dur="500" fill="hold"/>
                                        <p:tgtEl>
                                          <p:spTgt spid="961551"/>
                                        </p:tgtEl>
                                        <p:attrNameLst>
                                          <p:attrName>ppt_x</p:attrName>
                                        </p:attrNameLst>
                                      </p:cBhvr>
                                      <p:tavLst>
                                        <p:tav tm="0">
                                          <p:val>
                                            <p:strVal val="1+#ppt_w/2"/>
                                          </p:val>
                                        </p:tav>
                                        <p:tav tm="100000">
                                          <p:val>
                                            <p:strVal val="#ppt_x"/>
                                          </p:val>
                                        </p:tav>
                                      </p:tavLst>
                                    </p:anim>
                                    <p:anim calcmode="lin" valueType="num">
                                      <p:cBhvr additive="base">
                                        <p:cTn id="61" dur="500" fill="hold"/>
                                        <p:tgtEl>
                                          <p:spTgt spid="961551"/>
                                        </p:tgtEl>
                                        <p:attrNameLst>
                                          <p:attrName>ppt_y</p:attrName>
                                        </p:attrNameLst>
                                      </p:cBhvr>
                                      <p:tavLst>
                                        <p:tav tm="0">
                                          <p:val>
                                            <p:strVal val="#ppt_y"/>
                                          </p:val>
                                        </p:tav>
                                        <p:tav tm="100000">
                                          <p:val>
                                            <p:strVal val="#ppt_y"/>
                                          </p:val>
                                        </p:tav>
                                      </p:tavLst>
                                    </p:anim>
                                  </p:childTnLst>
                                </p:cTn>
                              </p:par>
                            </p:childTnLst>
                          </p:cTn>
                        </p:par>
                        <p:par>
                          <p:cTn id="62" fill="hold">
                            <p:stCondLst>
                              <p:cond delay="500"/>
                            </p:stCondLst>
                            <p:childTnLst>
                              <p:par>
                                <p:cTn id="63" presetID="2" presetClass="entr" presetSubtype="4" fill="hold" nodeType="afterEffect">
                                  <p:stCondLst>
                                    <p:cond delay="0"/>
                                  </p:stCondLst>
                                  <p:childTnLst>
                                    <p:set>
                                      <p:cBhvr>
                                        <p:cTn id="64" dur="1" fill="hold">
                                          <p:stCondLst>
                                            <p:cond delay="0"/>
                                          </p:stCondLst>
                                        </p:cTn>
                                        <p:tgtEl>
                                          <p:spTgt spid="961552"/>
                                        </p:tgtEl>
                                        <p:attrNameLst>
                                          <p:attrName>style.visibility</p:attrName>
                                        </p:attrNameLst>
                                      </p:cBhvr>
                                      <p:to>
                                        <p:strVal val="visible"/>
                                      </p:to>
                                    </p:set>
                                    <p:anim calcmode="lin" valueType="num">
                                      <p:cBhvr additive="base">
                                        <p:cTn id="65" dur="500" fill="hold"/>
                                        <p:tgtEl>
                                          <p:spTgt spid="961552"/>
                                        </p:tgtEl>
                                        <p:attrNameLst>
                                          <p:attrName>ppt_x</p:attrName>
                                        </p:attrNameLst>
                                      </p:cBhvr>
                                      <p:tavLst>
                                        <p:tav tm="0">
                                          <p:val>
                                            <p:strVal val="#ppt_x"/>
                                          </p:val>
                                        </p:tav>
                                        <p:tav tm="100000">
                                          <p:val>
                                            <p:strVal val="#ppt_x"/>
                                          </p:val>
                                        </p:tav>
                                      </p:tavLst>
                                    </p:anim>
                                    <p:anim calcmode="lin" valueType="num">
                                      <p:cBhvr additive="base">
                                        <p:cTn id="66" dur="500" fill="hold"/>
                                        <p:tgtEl>
                                          <p:spTgt spid="9615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541" grpId="0" autoUpdateAnimBg="0"/>
      <p:bldP spid="961542" grpId="0" autoUpdateAnimBg="0"/>
      <p:bldP spid="961543" grpId="0" autoUpdateAnimBg="0"/>
      <p:bldP spid="961544" grpId="0" autoUpdateAnimBg="0"/>
      <p:bldP spid="961545" grpId="0"/>
      <p:bldP spid="961546" grpId="0" autoUpdateAnimBg="0"/>
      <p:bldP spid="96154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755650" y="44450"/>
            <a:ext cx="4248150" cy="579438"/>
          </a:xfrm>
          <a:prstGeom prst="rect">
            <a:avLst/>
          </a:prstGeom>
          <a:gradFill rotWithShape="1">
            <a:gsLst>
              <a:gs pos="0">
                <a:schemeClr val="bg1"/>
              </a:gs>
              <a:gs pos="100000">
                <a:srgbClr val="FF9900"/>
              </a:gs>
            </a:gsLst>
            <a:lin ang="5400000" scaled="1"/>
          </a:gradFill>
          <a:ln w="9525">
            <a:noFill/>
            <a:miter lim="800000"/>
            <a:headEnd/>
            <a:tailEnd/>
          </a:ln>
          <a:effectLst/>
        </p:spPr>
        <p:txBody>
          <a:bodyPr>
            <a:spAutoFit/>
          </a:bodyPr>
          <a:lstStyle/>
          <a:p>
            <a:pPr>
              <a:spcBef>
                <a:spcPct val="50000"/>
              </a:spcBef>
            </a:pPr>
            <a:r>
              <a:rPr lang="en-US" altLang="zh-CN" sz="3200">
                <a:latin typeface="Times New Roman" pitchFamily="18" charset="0"/>
              </a:rPr>
              <a:t>  </a:t>
            </a:r>
            <a:r>
              <a:rPr lang="zh-CN" altLang="en-US" sz="3200">
                <a:solidFill>
                  <a:srgbClr val="3333FF"/>
                </a:solidFill>
                <a:latin typeface="Times New Roman" pitchFamily="18" charset="0"/>
              </a:rPr>
              <a:t>随机变量概念的产生</a:t>
            </a:r>
          </a:p>
        </p:txBody>
      </p:sp>
      <p:sp>
        <p:nvSpPr>
          <p:cNvPr id="272387" name="Rectangle 3"/>
          <p:cNvSpPr>
            <a:spLocks noChangeArrowheads="1"/>
          </p:cNvSpPr>
          <p:nvPr/>
        </p:nvSpPr>
        <p:spPr bwMode="auto">
          <a:xfrm>
            <a:off x="587375" y="655638"/>
            <a:ext cx="8305800" cy="1260475"/>
          </a:xfrm>
          <a:prstGeom prst="rect">
            <a:avLst/>
          </a:prstGeom>
          <a:solidFill>
            <a:schemeClr val="bg1"/>
          </a:solidFill>
          <a:ln w="9525">
            <a:noFill/>
            <a:miter lim="800000"/>
            <a:headEnd/>
            <a:tailEnd/>
          </a:ln>
          <a:effectLst/>
        </p:spPr>
        <p:txBody>
          <a:bodyPr>
            <a:spAutoFit/>
          </a:bodyPr>
          <a:lstStyle/>
          <a:p>
            <a:pPr>
              <a:lnSpc>
                <a:spcPct val="120000"/>
              </a:lnSpc>
            </a:pPr>
            <a:r>
              <a:rPr lang="en-US" altLang="zh-CN" sz="3200">
                <a:latin typeface="Times New Roman" pitchFamily="18" charset="0"/>
              </a:rPr>
              <a:t>   </a:t>
            </a:r>
            <a:r>
              <a:rPr lang="zh-CN" altLang="en-US" sz="2800">
                <a:latin typeface="Times New Roman" pitchFamily="18" charset="0"/>
              </a:rPr>
              <a:t>在实际问题中，随机试验的结果可以用数量来表</a:t>
            </a:r>
          </a:p>
          <a:p>
            <a:pPr>
              <a:lnSpc>
                <a:spcPct val="120000"/>
              </a:lnSpc>
            </a:pPr>
            <a:r>
              <a:rPr lang="zh-CN" altLang="en-US" sz="2800">
                <a:latin typeface="Times New Roman" pitchFamily="18" charset="0"/>
              </a:rPr>
              <a:t>   示，由此就产生了随机变量的概念</a:t>
            </a:r>
            <a:r>
              <a:rPr lang="en-US" altLang="zh-CN" sz="3200">
                <a:latin typeface="Times New Roman" pitchFamily="18" charset="0"/>
              </a:rPr>
              <a:t>.</a:t>
            </a:r>
          </a:p>
        </p:txBody>
      </p:sp>
      <p:sp>
        <p:nvSpPr>
          <p:cNvPr id="272388" name="Rectangle 4"/>
          <p:cNvSpPr>
            <a:spLocks noChangeArrowheads="1"/>
          </p:cNvSpPr>
          <p:nvPr/>
        </p:nvSpPr>
        <p:spPr bwMode="auto">
          <a:xfrm>
            <a:off x="539750" y="2057400"/>
            <a:ext cx="8424863" cy="579438"/>
          </a:xfrm>
          <a:prstGeom prst="rect">
            <a:avLst/>
          </a:prstGeom>
          <a:solidFill>
            <a:schemeClr val="accent2"/>
          </a:solidFill>
          <a:ln w="9525">
            <a:noFill/>
            <a:miter lim="800000"/>
            <a:headEnd/>
            <a:tailEnd/>
          </a:ln>
          <a:effectLst/>
        </p:spPr>
        <p:txBody>
          <a:bodyPr>
            <a:spAutoFit/>
          </a:bodyPr>
          <a:lstStyle/>
          <a:p>
            <a:r>
              <a:rPr lang="en-US" altLang="zh-CN" sz="3200">
                <a:latin typeface="Times New Roman" pitchFamily="18" charset="0"/>
              </a:rPr>
              <a:t>  1. </a:t>
            </a:r>
            <a:r>
              <a:rPr lang="zh-CN" altLang="en-US" sz="2800">
                <a:latin typeface="Times New Roman" pitchFamily="18" charset="0"/>
              </a:rPr>
              <a:t>有些试验结果本身与数值有关（本身就是一个数</a:t>
            </a:r>
            <a:r>
              <a:rPr lang="en-US" altLang="zh-CN" sz="2800">
                <a:latin typeface="Times New Roman" pitchFamily="18" charset="0"/>
              </a:rPr>
              <a:t>)   </a:t>
            </a:r>
          </a:p>
        </p:txBody>
      </p:sp>
      <p:graphicFrame>
        <p:nvGraphicFramePr>
          <p:cNvPr id="272389" name="Object 5"/>
          <p:cNvGraphicFramePr>
            <a:graphicFrameLocks noChangeAspect="1"/>
          </p:cNvGraphicFramePr>
          <p:nvPr/>
        </p:nvGraphicFramePr>
        <p:xfrm>
          <a:off x="2870200" y="6308725"/>
          <a:ext cx="622300" cy="263525"/>
        </p:xfrm>
        <a:graphic>
          <a:graphicData uri="http://schemas.openxmlformats.org/presentationml/2006/ole">
            <p:oleObj spid="_x0000_s1271810" name="公式" r:id="rId3" imgW="177480" imgH="75960" progId="Equation.3">
              <p:embed/>
            </p:oleObj>
          </a:graphicData>
        </a:graphic>
      </p:graphicFrame>
      <p:pic>
        <p:nvPicPr>
          <p:cNvPr id="272390" name="Picture 6" descr="COMMUTE"/>
          <p:cNvPicPr>
            <a:picLocks noChangeAspect="1" noChangeArrowheads="1"/>
          </p:cNvPicPr>
          <p:nvPr/>
        </p:nvPicPr>
        <p:blipFill>
          <a:blip r:embed="rId4"/>
          <a:srcRect/>
          <a:stretch>
            <a:fillRect/>
          </a:stretch>
        </p:blipFill>
        <p:spPr bwMode="auto">
          <a:xfrm>
            <a:off x="6011863" y="4005263"/>
            <a:ext cx="2743200" cy="1833562"/>
          </a:xfrm>
          <a:prstGeom prst="rect">
            <a:avLst/>
          </a:prstGeom>
          <a:noFill/>
        </p:spPr>
      </p:pic>
      <p:pic>
        <p:nvPicPr>
          <p:cNvPr id="272391" name="Picture 7" descr="CHONG"/>
          <p:cNvPicPr>
            <a:picLocks noChangeAspect="1" noChangeArrowheads="1"/>
          </p:cNvPicPr>
          <p:nvPr/>
        </p:nvPicPr>
        <p:blipFill>
          <a:blip r:embed="rId5"/>
          <a:srcRect/>
          <a:stretch>
            <a:fillRect/>
          </a:stretch>
        </p:blipFill>
        <p:spPr bwMode="auto">
          <a:xfrm>
            <a:off x="3605213" y="4005263"/>
            <a:ext cx="1471612" cy="1368425"/>
          </a:xfrm>
          <a:prstGeom prst="rect">
            <a:avLst/>
          </a:prstGeom>
          <a:noFill/>
        </p:spPr>
      </p:pic>
      <p:pic>
        <p:nvPicPr>
          <p:cNvPr id="272392" name="Picture 8" descr="SUNFACE4"/>
          <p:cNvPicPr>
            <a:picLocks noChangeAspect="1" noChangeArrowheads="1"/>
          </p:cNvPicPr>
          <p:nvPr/>
        </p:nvPicPr>
        <p:blipFill>
          <a:blip r:embed="rId6"/>
          <a:srcRect/>
          <a:stretch>
            <a:fillRect/>
          </a:stretch>
        </p:blipFill>
        <p:spPr bwMode="auto">
          <a:xfrm rot="-1016252">
            <a:off x="827088" y="4652963"/>
            <a:ext cx="917575" cy="908050"/>
          </a:xfrm>
          <a:prstGeom prst="rect">
            <a:avLst/>
          </a:prstGeom>
          <a:noFill/>
        </p:spPr>
      </p:pic>
      <p:sp>
        <p:nvSpPr>
          <p:cNvPr id="272393" name="Rectangle 9"/>
          <p:cNvSpPr>
            <a:spLocks noChangeArrowheads="1"/>
          </p:cNvSpPr>
          <p:nvPr/>
        </p:nvSpPr>
        <p:spPr bwMode="auto">
          <a:xfrm>
            <a:off x="517525" y="2852738"/>
            <a:ext cx="1101725" cy="579437"/>
          </a:xfrm>
          <a:prstGeom prst="rect">
            <a:avLst/>
          </a:prstGeom>
          <a:noFill/>
          <a:ln w="9525">
            <a:noFill/>
            <a:miter lim="800000"/>
            <a:headEnd/>
            <a:tailEnd/>
          </a:ln>
          <a:effectLst/>
        </p:spPr>
        <p:txBody>
          <a:bodyPr>
            <a:spAutoFit/>
          </a:bodyPr>
          <a:lstStyle/>
          <a:p>
            <a:r>
              <a:rPr lang="en-US" altLang="zh-CN" sz="3200">
                <a:solidFill>
                  <a:srgbClr val="0000FF"/>
                </a:solidFill>
                <a:latin typeface="Times New Roman" pitchFamily="18" charset="0"/>
              </a:rPr>
              <a:t> </a:t>
            </a:r>
            <a:r>
              <a:rPr lang="zh-CN" altLang="en-US" sz="3200">
                <a:solidFill>
                  <a:srgbClr val="0000FF"/>
                </a:solidFill>
                <a:latin typeface="Times New Roman" pitchFamily="18" charset="0"/>
              </a:rPr>
              <a:t>例如</a:t>
            </a:r>
          </a:p>
        </p:txBody>
      </p:sp>
      <p:pic>
        <p:nvPicPr>
          <p:cNvPr id="272394" name="Picture 10" descr="dice5"/>
          <p:cNvPicPr>
            <a:picLocks noChangeAspect="1" noChangeArrowheads="1"/>
          </p:cNvPicPr>
          <p:nvPr/>
        </p:nvPicPr>
        <p:blipFill>
          <a:blip r:embed="rId7">
            <a:clrChange>
              <a:clrFrom>
                <a:srgbClr val="050D5E"/>
              </a:clrFrom>
              <a:clrTo>
                <a:srgbClr val="050D5E">
                  <a:alpha val="0"/>
                </a:srgbClr>
              </a:clrTo>
            </a:clrChange>
          </a:blip>
          <a:srcRect/>
          <a:stretch>
            <a:fillRect/>
          </a:stretch>
        </p:blipFill>
        <p:spPr bwMode="auto">
          <a:xfrm>
            <a:off x="4716463" y="2997200"/>
            <a:ext cx="977900" cy="814388"/>
          </a:xfrm>
          <a:prstGeom prst="rect">
            <a:avLst/>
          </a:prstGeom>
          <a:noFill/>
        </p:spPr>
      </p:pic>
      <p:grpSp>
        <p:nvGrpSpPr>
          <p:cNvPr id="2" name="Group 11"/>
          <p:cNvGrpSpPr>
            <a:grpSpLocks/>
          </p:cNvGrpSpPr>
          <p:nvPr/>
        </p:nvGrpSpPr>
        <p:grpSpPr bwMode="auto">
          <a:xfrm>
            <a:off x="1476375" y="2852738"/>
            <a:ext cx="3382963" cy="1066800"/>
            <a:chOff x="930" y="1797"/>
            <a:chExt cx="2131" cy="672"/>
          </a:xfrm>
        </p:grpSpPr>
        <p:sp>
          <p:nvSpPr>
            <p:cNvPr id="272396" name="Rectangle 12"/>
            <p:cNvSpPr>
              <a:spLocks noChangeArrowheads="1"/>
            </p:cNvSpPr>
            <p:nvPr/>
          </p:nvSpPr>
          <p:spPr bwMode="auto">
            <a:xfrm>
              <a:off x="1156" y="1797"/>
              <a:ext cx="1905" cy="672"/>
            </a:xfrm>
            <a:prstGeom prst="rect">
              <a:avLst/>
            </a:prstGeom>
            <a:noFill/>
            <a:ln w="9525">
              <a:noFill/>
              <a:miter lim="800000"/>
              <a:headEnd/>
              <a:tailEnd/>
            </a:ln>
            <a:effectLst/>
          </p:spPr>
          <p:txBody>
            <a:bodyPr>
              <a:spAutoFit/>
            </a:bodyPr>
            <a:lstStyle/>
            <a:p>
              <a:r>
                <a:rPr lang="en-US" altLang="zh-CN" sz="3200">
                  <a:latin typeface="Times New Roman" pitchFamily="18" charset="0"/>
                </a:rPr>
                <a:t> </a:t>
              </a:r>
              <a:r>
                <a:rPr lang="zh-CN" altLang="en-US" sz="3200">
                  <a:latin typeface="Times New Roman" pitchFamily="18" charset="0"/>
                </a:rPr>
                <a:t>掷一颗骰子面</a:t>
              </a:r>
            </a:p>
            <a:p>
              <a:r>
                <a:rPr lang="zh-CN" altLang="en-US" sz="3200">
                  <a:latin typeface="Times New Roman" pitchFamily="18" charset="0"/>
                </a:rPr>
                <a:t>上出现的点数</a:t>
              </a:r>
              <a:endParaRPr lang="zh-CN" altLang="en-US" sz="3200">
                <a:solidFill>
                  <a:schemeClr val="accent2"/>
                </a:solidFill>
                <a:latin typeface="Times New Roman" pitchFamily="18" charset="0"/>
              </a:endParaRPr>
            </a:p>
          </p:txBody>
        </p:sp>
        <p:sp>
          <p:nvSpPr>
            <p:cNvPr id="272397" name="Text Box 13"/>
            <p:cNvSpPr txBox="1">
              <a:spLocks noChangeArrowheads="1"/>
            </p:cNvSpPr>
            <p:nvPr/>
          </p:nvSpPr>
          <p:spPr bwMode="auto">
            <a:xfrm>
              <a:off x="930" y="1797"/>
              <a:ext cx="272" cy="327"/>
            </a:xfrm>
            <a:prstGeom prst="rect">
              <a:avLst/>
            </a:prstGeom>
            <a:noFill/>
            <a:ln w="9525">
              <a:noFill/>
              <a:miter lim="800000"/>
              <a:headEnd/>
              <a:tailEnd/>
            </a:ln>
            <a:effectLst/>
          </p:spPr>
          <p:txBody>
            <a:bodyPr>
              <a:spAutoFit/>
            </a:bodyPr>
            <a:lstStyle/>
            <a:p>
              <a:r>
                <a:rPr lang="en-US" altLang="zh-CN" sz="2800">
                  <a:solidFill>
                    <a:srgbClr val="FF0000"/>
                  </a:solidFill>
                  <a:latin typeface="Times New Roman" pitchFamily="18" charset="0"/>
                </a:rPr>
                <a:t>◆</a:t>
              </a:r>
            </a:p>
          </p:txBody>
        </p:sp>
      </p:grpSp>
      <p:grpSp>
        <p:nvGrpSpPr>
          <p:cNvPr id="3" name="Group 14"/>
          <p:cNvGrpSpPr>
            <a:grpSpLocks/>
          </p:cNvGrpSpPr>
          <p:nvPr/>
        </p:nvGrpSpPr>
        <p:grpSpPr bwMode="auto">
          <a:xfrm>
            <a:off x="5643563" y="2781300"/>
            <a:ext cx="3065462" cy="1066800"/>
            <a:chOff x="3555" y="1752"/>
            <a:chExt cx="1931" cy="672"/>
          </a:xfrm>
        </p:grpSpPr>
        <p:sp>
          <p:nvSpPr>
            <p:cNvPr id="272399" name="Rectangle 15"/>
            <p:cNvSpPr>
              <a:spLocks noChangeArrowheads="1"/>
            </p:cNvSpPr>
            <p:nvPr/>
          </p:nvSpPr>
          <p:spPr bwMode="auto">
            <a:xfrm>
              <a:off x="3828" y="1752"/>
              <a:ext cx="1658" cy="672"/>
            </a:xfrm>
            <a:prstGeom prst="rect">
              <a:avLst/>
            </a:prstGeom>
            <a:noFill/>
            <a:ln w="9525">
              <a:noFill/>
              <a:miter lim="800000"/>
              <a:headEnd/>
              <a:tailEnd/>
            </a:ln>
            <a:effectLst/>
          </p:spPr>
          <p:txBody>
            <a:bodyPr wrap="none">
              <a:spAutoFit/>
            </a:bodyPr>
            <a:lstStyle/>
            <a:p>
              <a:r>
                <a:rPr lang="zh-CN" altLang="en-US" sz="3200">
                  <a:latin typeface="Times New Roman" pitchFamily="18" charset="0"/>
                </a:rPr>
                <a:t>每天从北京站</a:t>
              </a:r>
            </a:p>
            <a:p>
              <a:r>
                <a:rPr lang="zh-CN" altLang="en-US" sz="3200">
                  <a:latin typeface="Times New Roman" pitchFamily="18" charset="0"/>
                </a:rPr>
                <a:t>下火车的人数</a:t>
              </a:r>
            </a:p>
          </p:txBody>
        </p:sp>
        <p:sp>
          <p:nvSpPr>
            <p:cNvPr id="272400" name="Text Box 16"/>
            <p:cNvSpPr txBox="1">
              <a:spLocks noChangeArrowheads="1"/>
            </p:cNvSpPr>
            <p:nvPr/>
          </p:nvSpPr>
          <p:spPr bwMode="auto">
            <a:xfrm>
              <a:off x="3555" y="1797"/>
              <a:ext cx="272" cy="327"/>
            </a:xfrm>
            <a:prstGeom prst="rect">
              <a:avLst/>
            </a:prstGeom>
            <a:noFill/>
            <a:ln w="9525">
              <a:noFill/>
              <a:miter lim="800000"/>
              <a:headEnd/>
              <a:tailEnd/>
            </a:ln>
            <a:effectLst/>
          </p:spPr>
          <p:txBody>
            <a:bodyPr>
              <a:spAutoFit/>
            </a:bodyPr>
            <a:lstStyle/>
            <a:p>
              <a:r>
                <a:rPr lang="en-US" altLang="zh-CN" sz="2800">
                  <a:solidFill>
                    <a:srgbClr val="FF0000"/>
                  </a:solidFill>
                  <a:latin typeface="Times New Roman" pitchFamily="18" charset="0"/>
                </a:rPr>
                <a:t>◆</a:t>
              </a:r>
            </a:p>
          </p:txBody>
        </p:sp>
      </p:grpSp>
      <p:grpSp>
        <p:nvGrpSpPr>
          <p:cNvPr id="4" name="Group 17"/>
          <p:cNvGrpSpPr>
            <a:grpSpLocks/>
          </p:cNvGrpSpPr>
          <p:nvPr/>
        </p:nvGrpSpPr>
        <p:grpSpPr bwMode="auto">
          <a:xfrm>
            <a:off x="1476375" y="4005263"/>
            <a:ext cx="1871663" cy="1066800"/>
            <a:chOff x="930" y="2523"/>
            <a:chExt cx="1179" cy="672"/>
          </a:xfrm>
        </p:grpSpPr>
        <p:sp>
          <p:nvSpPr>
            <p:cNvPr id="272402" name="Rectangle 18"/>
            <p:cNvSpPr>
              <a:spLocks noChangeArrowheads="1"/>
            </p:cNvSpPr>
            <p:nvPr/>
          </p:nvSpPr>
          <p:spPr bwMode="auto">
            <a:xfrm>
              <a:off x="1222" y="2523"/>
              <a:ext cx="887" cy="672"/>
            </a:xfrm>
            <a:prstGeom prst="rect">
              <a:avLst/>
            </a:prstGeom>
            <a:noFill/>
            <a:ln w="9525">
              <a:noFill/>
              <a:miter lim="800000"/>
              <a:headEnd/>
              <a:tailEnd/>
            </a:ln>
            <a:effectLst/>
          </p:spPr>
          <p:txBody>
            <a:bodyPr wrap="none">
              <a:spAutoFit/>
            </a:bodyPr>
            <a:lstStyle/>
            <a:p>
              <a:r>
                <a:rPr lang="zh-CN" altLang="en-US" sz="3200">
                  <a:latin typeface="Times New Roman" pitchFamily="18" charset="0"/>
                </a:rPr>
                <a:t>昆虫的</a:t>
              </a:r>
            </a:p>
            <a:p>
              <a:r>
                <a:rPr lang="zh-CN" altLang="en-US" sz="3200">
                  <a:latin typeface="Times New Roman" pitchFamily="18" charset="0"/>
                </a:rPr>
                <a:t>产卵数</a:t>
              </a:r>
              <a:endParaRPr lang="zh-CN" altLang="en-US" sz="3200">
                <a:solidFill>
                  <a:schemeClr val="accent2"/>
                </a:solidFill>
                <a:latin typeface="Times New Roman" pitchFamily="18" charset="0"/>
              </a:endParaRPr>
            </a:p>
          </p:txBody>
        </p:sp>
        <p:sp>
          <p:nvSpPr>
            <p:cNvPr id="272403" name="Text Box 19"/>
            <p:cNvSpPr txBox="1">
              <a:spLocks noChangeArrowheads="1"/>
            </p:cNvSpPr>
            <p:nvPr/>
          </p:nvSpPr>
          <p:spPr bwMode="auto">
            <a:xfrm>
              <a:off x="930" y="2523"/>
              <a:ext cx="272" cy="327"/>
            </a:xfrm>
            <a:prstGeom prst="rect">
              <a:avLst/>
            </a:prstGeom>
            <a:noFill/>
            <a:ln w="9525">
              <a:noFill/>
              <a:miter lim="800000"/>
              <a:headEnd/>
              <a:tailEnd/>
            </a:ln>
            <a:effectLst/>
          </p:spPr>
          <p:txBody>
            <a:bodyPr>
              <a:spAutoFit/>
            </a:bodyPr>
            <a:lstStyle/>
            <a:p>
              <a:r>
                <a:rPr lang="en-US" altLang="zh-CN" sz="2800">
                  <a:solidFill>
                    <a:srgbClr val="FF0000"/>
                  </a:solidFill>
                  <a:latin typeface="Times New Roman" pitchFamily="18" charset="0"/>
                </a:rPr>
                <a:t>◆</a:t>
              </a:r>
            </a:p>
          </p:txBody>
        </p:sp>
      </p:grpSp>
      <p:grpSp>
        <p:nvGrpSpPr>
          <p:cNvPr id="5" name="Group 20"/>
          <p:cNvGrpSpPr>
            <a:grpSpLocks/>
          </p:cNvGrpSpPr>
          <p:nvPr/>
        </p:nvGrpSpPr>
        <p:grpSpPr bwMode="auto">
          <a:xfrm>
            <a:off x="733425" y="5516563"/>
            <a:ext cx="4918075" cy="579437"/>
            <a:chOff x="462" y="3475"/>
            <a:chExt cx="3098" cy="365"/>
          </a:xfrm>
        </p:grpSpPr>
        <p:sp>
          <p:nvSpPr>
            <p:cNvPr id="272405" name="Rectangle 21"/>
            <p:cNvSpPr>
              <a:spLocks noChangeArrowheads="1"/>
            </p:cNvSpPr>
            <p:nvPr/>
          </p:nvSpPr>
          <p:spPr bwMode="auto">
            <a:xfrm>
              <a:off x="462" y="3475"/>
              <a:ext cx="3098" cy="365"/>
            </a:xfrm>
            <a:prstGeom prst="rect">
              <a:avLst/>
            </a:prstGeom>
            <a:noFill/>
            <a:ln w="9525">
              <a:noFill/>
              <a:miter lim="800000"/>
              <a:headEnd/>
              <a:tailEnd/>
            </a:ln>
            <a:effectLst/>
          </p:spPr>
          <p:txBody>
            <a:bodyPr>
              <a:spAutoFit/>
            </a:bodyPr>
            <a:lstStyle/>
            <a:p>
              <a:pPr>
                <a:spcBef>
                  <a:spcPct val="50000"/>
                </a:spcBef>
              </a:pPr>
              <a:r>
                <a:rPr lang="en-US" altLang="zh-CN" sz="3200">
                  <a:latin typeface="Times New Roman" pitchFamily="18" charset="0"/>
                </a:rPr>
                <a:t>      </a:t>
              </a:r>
              <a:r>
                <a:rPr lang="zh-CN" altLang="en-US" sz="3200">
                  <a:latin typeface="Times New Roman" pitchFamily="18" charset="0"/>
                </a:rPr>
                <a:t>七月份上海的最高温度</a:t>
              </a:r>
              <a:endParaRPr lang="zh-CN" altLang="en-US" sz="3200">
                <a:solidFill>
                  <a:schemeClr val="accent2"/>
                </a:solidFill>
                <a:latin typeface="Times New Roman" pitchFamily="18" charset="0"/>
              </a:endParaRPr>
            </a:p>
          </p:txBody>
        </p:sp>
        <p:sp>
          <p:nvSpPr>
            <p:cNvPr id="272406" name="Text Box 22"/>
            <p:cNvSpPr txBox="1">
              <a:spLocks noChangeArrowheads="1"/>
            </p:cNvSpPr>
            <p:nvPr/>
          </p:nvSpPr>
          <p:spPr bwMode="auto">
            <a:xfrm>
              <a:off x="612" y="3475"/>
              <a:ext cx="272" cy="327"/>
            </a:xfrm>
            <a:prstGeom prst="rect">
              <a:avLst/>
            </a:prstGeom>
            <a:noFill/>
            <a:ln w="9525">
              <a:noFill/>
              <a:miter lim="800000"/>
              <a:headEnd/>
              <a:tailEnd/>
            </a:ln>
            <a:effectLst/>
          </p:spPr>
          <p:txBody>
            <a:bodyPr>
              <a:spAutoFit/>
            </a:bodyPr>
            <a:lstStyle/>
            <a:p>
              <a:r>
                <a:rPr lang="en-US" altLang="zh-CN" sz="2800">
                  <a:solidFill>
                    <a:srgbClr val="FF0000"/>
                  </a:solidFill>
                  <a:latin typeface="Times New Roman" pitchFamily="18" charset="0"/>
                </a:rPr>
                <a:t>◆</a:t>
              </a:r>
            </a:p>
          </p:txBody>
        </p:sp>
      </p:grpSp>
      <p:graphicFrame>
        <p:nvGraphicFramePr>
          <p:cNvPr id="272407" name="Object 23"/>
          <p:cNvGraphicFramePr>
            <a:graphicFrameLocks noChangeAspect="1"/>
          </p:cNvGraphicFramePr>
          <p:nvPr/>
        </p:nvGraphicFramePr>
        <p:xfrm>
          <a:off x="3589338" y="6308725"/>
          <a:ext cx="622300" cy="263525"/>
        </p:xfrm>
        <a:graphic>
          <a:graphicData uri="http://schemas.openxmlformats.org/presentationml/2006/ole">
            <p:oleObj spid="_x0000_s1271811" name="公式" r:id="rId8" imgW="177480" imgH="75960" progId="Equation.3">
              <p:embed/>
            </p:oleObj>
          </a:graphicData>
        </a:graphic>
      </p:graphicFrame>
      <p:graphicFrame>
        <p:nvGraphicFramePr>
          <p:cNvPr id="272408" name="Object 24"/>
          <p:cNvGraphicFramePr>
            <a:graphicFrameLocks noChangeAspect="1"/>
          </p:cNvGraphicFramePr>
          <p:nvPr/>
        </p:nvGraphicFramePr>
        <p:xfrm>
          <a:off x="4310063" y="6308725"/>
          <a:ext cx="622300" cy="263525"/>
        </p:xfrm>
        <a:graphic>
          <a:graphicData uri="http://schemas.openxmlformats.org/presentationml/2006/ole">
            <p:oleObj spid="_x0000_s1271812" name="公式" r:id="rId9" imgW="177480" imgH="7596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272386"/>
                                        </p:tgtEl>
                                        <p:attrNameLst>
                                          <p:attrName>style.visibility</p:attrName>
                                        </p:attrNameLst>
                                      </p:cBhvr>
                                      <p:to>
                                        <p:strVal val="visible"/>
                                      </p:to>
                                    </p:set>
                                    <p:anim calcmode="lin" valueType="num">
                                      <p:cBhvr>
                                        <p:cTn id="7" dur="500" fill="hold"/>
                                        <p:tgtEl>
                                          <p:spTgt spid="272386"/>
                                        </p:tgtEl>
                                        <p:attrNameLst>
                                          <p:attrName>ppt_w</p:attrName>
                                        </p:attrNameLst>
                                      </p:cBhvr>
                                      <p:tavLst>
                                        <p:tav tm="0">
                                          <p:val>
                                            <p:strVal val="2/3*#ppt_w"/>
                                          </p:val>
                                        </p:tav>
                                        <p:tav tm="100000">
                                          <p:val>
                                            <p:strVal val="#ppt_w"/>
                                          </p:val>
                                        </p:tav>
                                      </p:tavLst>
                                    </p:anim>
                                    <p:anim calcmode="lin" valueType="num">
                                      <p:cBhvr>
                                        <p:cTn id="8" dur="500" fill="hold"/>
                                        <p:tgtEl>
                                          <p:spTgt spid="272386"/>
                                        </p:tgtEl>
                                        <p:attrNameLst>
                                          <p:attrName>ppt_h</p:attrName>
                                        </p:attrNameLst>
                                      </p:cBhvr>
                                      <p:tavLst>
                                        <p:tav tm="0">
                                          <p:val>
                                            <p:strVal val="2/3*#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72387"/>
                                        </p:tgtEl>
                                        <p:attrNameLst>
                                          <p:attrName>style.visibility</p:attrName>
                                        </p:attrNameLst>
                                      </p:cBhvr>
                                      <p:to>
                                        <p:strVal val="visible"/>
                                      </p:to>
                                    </p:set>
                                    <p:animEffect transition="in" filter="wipe(left)">
                                      <p:cBhvr>
                                        <p:cTn id="12" dur="1000"/>
                                        <p:tgtEl>
                                          <p:spTgt spid="27238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72388"/>
                                        </p:tgtEl>
                                        <p:attrNameLst>
                                          <p:attrName>style.visibility</p:attrName>
                                        </p:attrNameLst>
                                      </p:cBhvr>
                                      <p:to>
                                        <p:strVal val="visible"/>
                                      </p:to>
                                    </p:set>
                                    <p:animEffect transition="in" filter="barn(outVertical)">
                                      <p:cBhvr>
                                        <p:cTn id="17" dur="1000"/>
                                        <p:tgtEl>
                                          <p:spTgt spid="27238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72393"/>
                                        </p:tgtEl>
                                        <p:attrNameLst>
                                          <p:attrName>style.visibility</p:attrName>
                                        </p:attrNameLst>
                                      </p:cBhvr>
                                      <p:to>
                                        <p:strVal val="visible"/>
                                      </p:to>
                                    </p:set>
                                    <p:anim calcmode="lin" valueType="num">
                                      <p:cBhvr additive="base">
                                        <p:cTn id="22" dur="500" fill="hold"/>
                                        <p:tgtEl>
                                          <p:spTgt spid="272393"/>
                                        </p:tgtEl>
                                        <p:attrNameLst>
                                          <p:attrName>ppt_x</p:attrName>
                                        </p:attrNameLst>
                                      </p:cBhvr>
                                      <p:tavLst>
                                        <p:tav tm="0">
                                          <p:val>
                                            <p:strVal val="0-#ppt_w/2"/>
                                          </p:val>
                                        </p:tav>
                                        <p:tav tm="100000">
                                          <p:val>
                                            <p:strVal val="#ppt_x"/>
                                          </p:val>
                                        </p:tav>
                                      </p:tavLst>
                                    </p:anim>
                                    <p:anim calcmode="lin" valueType="num">
                                      <p:cBhvr additive="base">
                                        <p:cTn id="23" dur="500" fill="hold"/>
                                        <p:tgtEl>
                                          <p:spTgt spid="27239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ox(in)">
                                      <p:cBhvr>
                                        <p:cTn id="28" dur="1000"/>
                                        <p:tgtEl>
                                          <p:spTgt spid="2"/>
                                        </p:tgtEl>
                                      </p:cBhvr>
                                    </p:animEffect>
                                  </p:childTnLst>
                                </p:cTn>
                              </p:par>
                            </p:childTnLst>
                          </p:cTn>
                        </p:par>
                        <p:par>
                          <p:cTn id="29" fill="hold">
                            <p:stCondLst>
                              <p:cond delay="1000"/>
                            </p:stCondLst>
                            <p:childTnLst>
                              <p:par>
                                <p:cTn id="30" presetID="15" presetClass="entr" presetSubtype="0" fill="hold" nodeType="afterEffect">
                                  <p:stCondLst>
                                    <p:cond delay="0"/>
                                  </p:stCondLst>
                                  <p:childTnLst>
                                    <p:set>
                                      <p:cBhvr>
                                        <p:cTn id="31" dur="1" fill="hold">
                                          <p:stCondLst>
                                            <p:cond delay="0"/>
                                          </p:stCondLst>
                                        </p:cTn>
                                        <p:tgtEl>
                                          <p:spTgt spid="272394"/>
                                        </p:tgtEl>
                                        <p:attrNameLst>
                                          <p:attrName>style.visibility</p:attrName>
                                        </p:attrNameLst>
                                      </p:cBhvr>
                                      <p:to>
                                        <p:strVal val="visible"/>
                                      </p:to>
                                    </p:set>
                                    <p:anim calcmode="lin" valueType="num">
                                      <p:cBhvr>
                                        <p:cTn id="32" dur="1000" fill="hold"/>
                                        <p:tgtEl>
                                          <p:spTgt spid="272394"/>
                                        </p:tgtEl>
                                        <p:attrNameLst>
                                          <p:attrName>ppt_w</p:attrName>
                                        </p:attrNameLst>
                                      </p:cBhvr>
                                      <p:tavLst>
                                        <p:tav tm="0">
                                          <p:val>
                                            <p:fltVal val="0"/>
                                          </p:val>
                                        </p:tav>
                                        <p:tav tm="100000">
                                          <p:val>
                                            <p:strVal val="#ppt_w"/>
                                          </p:val>
                                        </p:tav>
                                      </p:tavLst>
                                    </p:anim>
                                    <p:anim calcmode="lin" valueType="num">
                                      <p:cBhvr>
                                        <p:cTn id="33" dur="1000" fill="hold"/>
                                        <p:tgtEl>
                                          <p:spTgt spid="272394"/>
                                        </p:tgtEl>
                                        <p:attrNameLst>
                                          <p:attrName>ppt_h</p:attrName>
                                        </p:attrNameLst>
                                      </p:cBhvr>
                                      <p:tavLst>
                                        <p:tav tm="0">
                                          <p:val>
                                            <p:fltVal val="0"/>
                                          </p:val>
                                        </p:tav>
                                        <p:tav tm="100000">
                                          <p:val>
                                            <p:strVal val="#ppt_h"/>
                                          </p:val>
                                        </p:tav>
                                      </p:tavLst>
                                    </p:anim>
                                    <p:anim calcmode="lin" valueType="num">
                                      <p:cBhvr>
                                        <p:cTn id="34" dur="1000" fill="hold"/>
                                        <p:tgtEl>
                                          <p:spTgt spid="272394"/>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27239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ox(in)">
                                      <p:cBhvr>
                                        <p:cTn id="40" dur="500"/>
                                        <p:tgtEl>
                                          <p:spTgt spid="3"/>
                                        </p:tgtEl>
                                      </p:cBhvr>
                                    </p:animEffect>
                                  </p:childTnLst>
                                </p:cTn>
                              </p:par>
                            </p:childTnLst>
                          </p:cTn>
                        </p:par>
                        <p:par>
                          <p:cTn id="41" fill="hold">
                            <p:stCondLst>
                              <p:cond delay="500"/>
                            </p:stCondLst>
                            <p:childTnLst>
                              <p:par>
                                <p:cTn id="42" presetID="2" presetClass="entr" presetSubtype="2" fill="hold" nodeType="afterEffect">
                                  <p:stCondLst>
                                    <p:cond delay="0"/>
                                  </p:stCondLst>
                                  <p:childTnLst>
                                    <p:set>
                                      <p:cBhvr>
                                        <p:cTn id="43" dur="1" fill="hold">
                                          <p:stCondLst>
                                            <p:cond delay="0"/>
                                          </p:stCondLst>
                                        </p:cTn>
                                        <p:tgtEl>
                                          <p:spTgt spid="272390"/>
                                        </p:tgtEl>
                                        <p:attrNameLst>
                                          <p:attrName>style.visibility</p:attrName>
                                        </p:attrNameLst>
                                      </p:cBhvr>
                                      <p:to>
                                        <p:strVal val="visible"/>
                                      </p:to>
                                    </p:set>
                                    <p:anim calcmode="lin" valueType="num">
                                      <p:cBhvr additive="base">
                                        <p:cTn id="44" dur="500" fill="hold"/>
                                        <p:tgtEl>
                                          <p:spTgt spid="272390"/>
                                        </p:tgtEl>
                                        <p:attrNameLst>
                                          <p:attrName>ppt_x</p:attrName>
                                        </p:attrNameLst>
                                      </p:cBhvr>
                                      <p:tavLst>
                                        <p:tav tm="0">
                                          <p:val>
                                            <p:strVal val="1+#ppt_w/2"/>
                                          </p:val>
                                        </p:tav>
                                        <p:tav tm="100000">
                                          <p:val>
                                            <p:strVal val="#ppt_x"/>
                                          </p:val>
                                        </p:tav>
                                      </p:tavLst>
                                    </p:anim>
                                    <p:anim calcmode="lin" valueType="num">
                                      <p:cBhvr additive="base">
                                        <p:cTn id="45" dur="500" fill="hold"/>
                                        <p:tgtEl>
                                          <p:spTgt spid="272390"/>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box(in)">
                                      <p:cBhvr>
                                        <p:cTn id="50" dur="500"/>
                                        <p:tgtEl>
                                          <p:spTgt spid="4"/>
                                        </p:tgtEl>
                                      </p:cBhvr>
                                    </p:animEffect>
                                  </p:childTnLst>
                                </p:cTn>
                              </p:par>
                            </p:childTnLst>
                          </p:cTn>
                        </p:par>
                        <p:par>
                          <p:cTn id="51" fill="hold">
                            <p:stCondLst>
                              <p:cond delay="500"/>
                            </p:stCondLst>
                            <p:childTnLst>
                              <p:par>
                                <p:cTn id="52" presetID="2" presetClass="entr" presetSubtype="4" fill="hold" nodeType="afterEffect">
                                  <p:stCondLst>
                                    <p:cond delay="0"/>
                                  </p:stCondLst>
                                  <p:childTnLst>
                                    <p:set>
                                      <p:cBhvr>
                                        <p:cTn id="53" dur="1" fill="hold">
                                          <p:stCondLst>
                                            <p:cond delay="0"/>
                                          </p:stCondLst>
                                        </p:cTn>
                                        <p:tgtEl>
                                          <p:spTgt spid="272391"/>
                                        </p:tgtEl>
                                        <p:attrNameLst>
                                          <p:attrName>style.visibility</p:attrName>
                                        </p:attrNameLst>
                                      </p:cBhvr>
                                      <p:to>
                                        <p:strVal val="visible"/>
                                      </p:to>
                                    </p:set>
                                    <p:anim calcmode="lin" valueType="num">
                                      <p:cBhvr additive="base">
                                        <p:cTn id="54" dur="500" fill="hold"/>
                                        <p:tgtEl>
                                          <p:spTgt spid="272391"/>
                                        </p:tgtEl>
                                        <p:attrNameLst>
                                          <p:attrName>ppt_x</p:attrName>
                                        </p:attrNameLst>
                                      </p:cBhvr>
                                      <p:tavLst>
                                        <p:tav tm="0">
                                          <p:val>
                                            <p:strVal val="#ppt_x"/>
                                          </p:val>
                                        </p:tav>
                                        <p:tav tm="100000">
                                          <p:val>
                                            <p:strVal val="#ppt_x"/>
                                          </p:val>
                                        </p:tav>
                                      </p:tavLst>
                                    </p:anim>
                                    <p:anim calcmode="lin" valueType="num">
                                      <p:cBhvr additive="base">
                                        <p:cTn id="55" dur="500" fill="hold"/>
                                        <p:tgtEl>
                                          <p:spTgt spid="27239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additive="base">
                                        <p:cTn id="60" dur="500" fill="hold"/>
                                        <p:tgtEl>
                                          <p:spTgt spid="5"/>
                                        </p:tgtEl>
                                        <p:attrNameLst>
                                          <p:attrName>ppt_x</p:attrName>
                                        </p:attrNameLst>
                                      </p:cBhvr>
                                      <p:tavLst>
                                        <p:tav tm="0">
                                          <p:val>
                                            <p:strVal val="#ppt_x"/>
                                          </p:val>
                                        </p:tav>
                                        <p:tav tm="100000">
                                          <p:val>
                                            <p:strVal val="#ppt_x"/>
                                          </p:val>
                                        </p:tav>
                                      </p:tavLst>
                                    </p:anim>
                                    <p:anim calcmode="lin" valueType="num">
                                      <p:cBhvr additive="base">
                                        <p:cTn id="61" dur="500" fill="hold"/>
                                        <p:tgtEl>
                                          <p:spTgt spid="5"/>
                                        </p:tgtEl>
                                        <p:attrNameLst>
                                          <p:attrName>ppt_y</p:attrName>
                                        </p:attrNameLst>
                                      </p:cBhvr>
                                      <p:tavLst>
                                        <p:tav tm="0">
                                          <p:val>
                                            <p:strVal val="1+#ppt_h/2"/>
                                          </p:val>
                                        </p:tav>
                                        <p:tav tm="100000">
                                          <p:val>
                                            <p:strVal val="#ppt_y"/>
                                          </p:val>
                                        </p:tav>
                                      </p:tavLst>
                                    </p:anim>
                                  </p:childTnLst>
                                </p:cTn>
                              </p:par>
                            </p:childTnLst>
                          </p:cTn>
                        </p:par>
                        <p:par>
                          <p:cTn id="62" fill="hold">
                            <p:stCondLst>
                              <p:cond delay="500"/>
                            </p:stCondLst>
                            <p:childTnLst>
                              <p:par>
                                <p:cTn id="63" presetID="2" presetClass="entr" presetSubtype="8" fill="hold" nodeType="afterEffect">
                                  <p:stCondLst>
                                    <p:cond delay="0"/>
                                  </p:stCondLst>
                                  <p:childTnLst>
                                    <p:set>
                                      <p:cBhvr>
                                        <p:cTn id="64" dur="1" fill="hold">
                                          <p:stCondLst>
                                            <p:cond delay="0"/>
                                          </p:stCondLst>
                                        </p:cTn>
                                        <p:tgtEl>
                                          <p:spTgt spid="272392"/>
                                        </p:tgtEl>
                                        <p:attrNameLst>
                                          <p:attrName>style.visibility</p:attrName>
                                        </p:attrNameLst>
                                      </p:cBhvr>
                                      <p:to>
                                        <p:strVal val="visible"/>
                                      </p:to>
                                    </p:set>
                                    <p:anim calcmode="lin" valueType="num">
                                      <p:cBhvr additive="base">
                                        <p:cTn id="65" dur="500" fill="hold"/>
                                        <p:tgtEl>
                                          <p:spTgt spid="272392"/>
                                        </p:tgtEl>
                                        <p:attrNameLst>
                                          <p:attrName>ppt_x</p:attrName>
                                        </p:attrNameLst>
                                      </p:cBhvr>
                                      <p:tavLst>
                                        <p:tav tm="0">
                                          <p:val>
                                            <p:strVal val="0-#ppt_w/2"/>
                                          </p:val>
                                        </p:tav>
                                        <p:tav tm="100000">
                                          <p:val>
                                            <p:strVal val="#ppt_x"/>
                                          </p:val>
                                        </p:tav>
                                      </p:tavLst>
                                    </p:anim>
                                    <p:anim calcmode="lin" valueType="num">
                                      <p:cBhvr additive="base">
                                        <p:cTn id="66" dur="500" fill="hold"/>
                                        <p:tgtEl>
                                          <p:spTgt spid="272392"/>
                                        </p:tgtEl>
                                        <p:attrNameLst>
                                          <p:attrName>ppt_y</p:attrName>
                                        </p:attrNameLst>
                                      </p:cBhvr>
                                      <p:tavLst>
                                        <p:tav tm="0">
                                          <p:val>
                                            <p:strVal val="#ppt_y"/>
                                          </p:val>
                                        </p:tav>
                                        <p:tav tm="100000">
                                          <p:val>
                                            <p:strVal val="#ppt_y"/>
                                          </p:val>
                                        </p:tav>
                                      </p:tavLst>
                                    </p:anim>
                                  </p:childTnLst>
                                </p:cTn>
                              </p:par>
                            </p:childTnLst>
                          </p:cTn>
                        </p:par>
                        <p:par>
                          <p:cTn id="67" fill="hold">
                            <p:stCondLst>
                              <p:cond delay="1000"/>
                            </p:stCondLst>
                            <p:childTnLst>
                              <p:par>
                                <p:cTn id="68" presetID="2" presetClass="entr" presetSubtype="4" fill="hold" nodeType="afterEffect">
                                  <p:stCondLst>
                                    <p:cond delay="0"/>
                                  </p:stCondLst>
                                  <p:childTnLst>
                                    <p:set>
                                      <p:cBhvr>
                                        <p:cTn id="69" dur="1" fill="hold">
                                          <p:stCondLst>
                                            <p:cond delay="0"/>
                                          </p:stCondLst>
                                        </p:cTn>
                                        <p:tgtEl>
                                          <p:spTgt spid="272389"/>
                                        </p:tgtEl>
                                        <p:attrNameLst>
                                          <p:attrName>style.visibility</p:attrName>
                                        </p:attrNameLst>
                                      </p:cBhvr>
                                      <p:to>
                                        <p:strVal val="visible"/>
                                      </p:to>
                                    </p:set>
                                    <p:anim calcmode="lin" valueType="num">
                                      <p:cBhvr additive="base">
                                        <p:cTn id="70" dur="500" fill="hold"/>
                                        <p:tgtEl>
                                          <p:spTgt spid="272389"/>
                                        </p:tgtEl>
                                        <p:attrNameLst>
                                          <p:attrName>ppt_x</p:attrName>
                                        </p:attrNameLst>
                                      </p:cBhvr>
                                      <p:tavLst>
                                        <p:tav tm="0">
                                          <p:val>
                                            <p:strVal val="#ppt_x"/>
                                          </p:val>
                                        </p:tav>
                                        <p:tav tm="100000">
                                          <p:val>
                                            <p:strVal val="#ppt_x"/>
                                          </p:val>
                                        </p:tav>
                                      </p:tavLst>
                                    </p:anim>
                                    <p:anim calcmode="lin" valueType="num">
                                      <p:cBhvr additive="base">
                                        <p:cTn id="71" dur="500" fill="hold"/>
                                        <p:tgtEl>
                                          <p:spTgt spid="272389"/>
                                        </p:tgtEl>
                                        <p:attrNameLst>
                                          <p:attrName>ppt_y</p:attrName>
                                        </p:attrNameLst>
                                      </p:cBhvr>
                                      <p:tavLst>
                                        <p:tav tm="0">
                                          <p:val>
                                            <p:strVal val="1+#ppt_h/2"/>
                                          </p:val>
                                        </p:tav>
                                        <p:tav tm="100000">
                                          <p:val>
                                            <p:strVal val="#ppt_y"/>
                                          </p:val>
                                        </p:tav>
                                      </p:tavLst>
                                    </p:anim>
                                  </p:childTnLst>
                                </p:cTn>
                              </p:par>
                            </p:childTnLst>
                          </p:cTn>
                        </p:par>
                        <p:par>
                          <p:cTn id="72" fill="hold">
                            <p:stCondLst>
                              <p:cond delay="1500"/>
                            </p:stCondLst>
                            <p:childTnLst>
                              <p:par>
                                <p:cTn id="73" presetID="2" presetClass="entr" presetSubtype="4" fill="hold" nodeType="afterEffect">
                                  <p:stCondLst>
                                    <p:cond delay="0"/>
                                  </p:stCondLst>
                                  <p:childTnLst>
                                    <p:set>
                                      <p:cBhvr>
                                        <p:cTn id="74" dur="1" fill="hold">
                                          <p:stCondLst>
                                            <p:cond delay="0"/>
                                          </p:stCondLst>
                                        </p:cTn>
                                        <p:tgtEl>
                                          <p:spTgt spid="272407"/>
                                        </p:tgtEl>
                                        <p:attrNameLst>
                                          <p:attrName>style.visibility</p:attrName>
                                        </p:attrNameLst>
                                      </p:cBhvr>
                                      <p:to>
                                        <p:strVal val="visible"/>
                                      </p:to>
                                    </p:set>
                                    <p:anim calcmode="lin" valueType="num">
                                      <p:cBhvr additive="base">
                                        <p:cTn id="75" dur="500" fill="hold"/>
                                        <p:tgtEl>
                                          <p:spTgt spid="272407"/>
                                        </p:tgtEl>
                                        <p:attrNameLst>
                                          <p:attrName>ppt_x</p:attrName>
                                        </p:attrNameLst>
                                      </p:cBhvr>
                                      <p:tavLst>
                                        <p:tav tm="0">
                                          <p:val>
                                            <p:strVal val="#ppt_x"/>
                                          </p:val>
                                        </p:tav>
                                        <p:tav tm="100000">
                                          <p:val>
                                            <p:strVal val="#ppt_x"/>
                                          </p:val>
                                        </p:tav>
                                      </p:tavLst>
                                    </p:anim>
                                    <p:anim calcmode="lin" valueType="num">
                                      <p:cBhvr additive="base">
                                        <p:cTn id="76" dur="500" fill="hold"/>
                                        <p:tgtEl>
                                          <p:spTgt spid="272407"/>
                                        </p:tgtEl>
                                        <p:attrNameLst>
                                          <p:attrName>ppt_y</p:attrName>
                                        </p:attrNameLst>
                                      </p:cBhvr>
                                      <p:tavLst>
                                        <p:tav tm="0">
                                          <p:val>
                                            <p:strVal val="1+#ppt_h/2"/>
                                          </p:val>
                                        </p:tav>
                                        <p:tav tm="100000">
                                          <p:val>
                                            <p:strVal val="#ppt_y"/>
                                          </p:val>
                                        </p:tav>
                                      </p:tavLst>
                                    </p:anim>
                                  </p:childTnLst>
                                </p:cTn>
                              </p:par>
                            </p:childTnLst>
                          </p:cTn>
                        </p:par>
                        <p:par>
                          <p:cTn id="77" fill="hold">
                            <p:stCondLst>
                              <p:cond delay="2000"/>
                            </p:stCondLst>
                            <p:childTnLst>
                              <p:par>
                                <p:cTn id="78" presetID="2" presetClass="entr" presetSubtype="4" fill="hold" nodeType="afterEffect">
                                  <p:stCondLst>
                                    <p:cond delay="0"/>
                                  </p:stCondLst>
                                  <p:childTnLst>
                                    <p:set>
                                      <p:cBhvr>
                                        <p:cTn id="79" dur="1" fill="hold">
                                          <p:stCondLst>
                                            <p:cond delay="0"/>
                                          </p:stCondLst>
                                        </p:cTn>
                                        <p:tgtEl>
                                          <p:spTgt spid="272408"/>
                                        </p:tgtEl>
                                        <p:attrNameLst>
                                          <p:attrName>style.visibility</p:attrName>
                                        </p:attrNameLst>
                                      </p:cBhvr>
                                      <p:to>
                                        <p:strVal val="visible"/>
                                      </p:to>
                                    </p:set>
                                    <p:anim calcmode="lin" valueType="num">
                                      <p:cBhvr additive="base">
                                        <p:cTn id="80" dur="500" fill="hold"/>
                                        <p:tgtEl>
                                          <p:spTgt spid="272408"/>
                                        </p:tgtEl>
                                        <p:attrNameLst>
                                          <p:attrName>ppt_x</p:attrName>
                                        </p:attrNameLst>
                                      </p:cBhvr>
                                      <p:tavLst>
                                        <p:tav tm="0">
                                          <p:val>
                                            <p:strVal val="#ppt_x"/>
                                          </p:val>
                                        </p:tav>
                                        <p:tav tm="100000">
                                          <p:val>
                                            <p:strVal val="#ppt_x"/>
                                          </p:val>
                                        </p:tav>
                                      </p:tavLst>
                                    </p:anim>
                                    <p:anim calcmode="lin" valueType="num">
                                      <p:cBhvr additive="base">
                                        <p:cTn id="81" dur="500" fill="hold"/>
                                        <p:tgtEl>
                                          <p:spTgt spid="2724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animBg="1" autoUpdateAnimBg="0"/>
      <p:bldP spid="272387" grpId="0" animBg="1" autoUpdateAnimBg="0"/>
      <p:bldP spid="272388" grpId="0" animBg="1" autoUpdateAnimBg="0"/>
      <p:bldP spid="27239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8" name="Text Box 4"/>
          <p:cNvSpPr txBox="1">
            <a:spLocks noChangeArrowheads="1"/>
          </p:cNvSpPr>
          <p:nvPr/>
        </p:nvSpPr>
        <p:spPr bwMode="auto">
          <a:xfrm>
            <a:off x="1187450" y="655638"/>
            <a:ext cx="5797550" cy="762000"/>
          </a:xfrm>
          <a:prstGeom prst="rect">
            <a:avLst/>
          </a:prstGeom>
          <a:noFill/>
          <a:ln w="9525">
            <a:noFill/>
            <a:miter lim="800000"/>
            <a:headEnd/>
            <a:tailEnd/>
          </a:ln>
          <a:effectLst/>
        </p:spPr>
        <p:txBody>
          <a:bodyPr wrap="none">
            <a:spAutoFit/>
          </a:bodyPr>
          <a:lstStyle/>
          <a:p>
            <a:r>
              <a:rPr lang="zh-CN" altLang="en-US" sz="4400" b="1">
                <a:ea typeface="宋体" pitchFamily="2" charset="-122"/>
              </a:rPr>
              <a:t>离散型随机变量</a:t>
            </a:r>
            <a:r>
              <a:rPr lang="en-US" altLang="zh-CN" sz="4400" b="1">
                <a:ea typeface="宋体" pitchFamily="2" charset="-122"/>
              </a:rPr>
              <a:t>(Cont.)</a:t>
            </a:r>
          </a:p>
        </p:txBody>
      </p:sp>
      <p:grpSp>
        <p:nvGrpSpPr>
          <p:cNvPr id="963589" name="Group 5"/>
          <p:cNvGrpSpPr>
            <a:grpSpLocks/>
          </p:cNvGrpSpPr>
          <p:nvPr/>
        </p:nvGrpSpPr>
        <p:grpSpPr bwMode="auto">
          <a:xfrm>
            <a:off x="2270125" y="2095500"/>
            <a:ext cx="6400800" cy="685800"/>
            <a:chOff x="1248" y="2131"/>
            <a:chExt cx="4032" cy="432"/>
          </a:xfrm>
        </p:grpSpPr>
        <p:sp>
          <p:nvSpPr>
            <p:cNvPr id="963590" name="Rectangle 6"/>
            <p:cNvSpPr>
              <a:spLocks noChangeArrowheads="1"/>
            </p:cNvSpPr>
            <p:nvPr/>
          </p:nvSpPr>
          <p:spPr bwMode="auto">
            <a:xfrm>
              <a:off x="1248" y="2131"/>
              <a:ext cx="4032" cy="432"/>
            </a:xfrm>
            <a:prstGeom prst="rect">
              <a:avLst/>
            </a:prstGeom>
            <a:noFill/>
            <a:ln w="9525">
              <a:noFill/>
              <a:miter lim="800000"/>
              <a:headEnd/>
              <a:tailEnd/>
            </a:ln>
            <a:effectLst/>
          </p:spPr>
          <p:txBody>
            <a:bodyPr wrap="none" anchor="ctr"/>
            <a:lstStyle/>
            <a:p>
              <a:endParaRPr lang="zh-CN" altLang="en-US"/>
            </a:p>
          </p:txBody>
        </p:sp>
        <p:graphicFrame>
          <p:nvGraphicFramePr>
            <p:cNvPr id="963591" name="Object 7"/>
            <p:cNvGraphicFramePr>
              <a:graphicFrameLocks noChangeAspect="1"/>
            </p:cNvGraphicFramePr>
            <p:nvPr/>
          </p:nvGraphicFramePr>
          <p:xfrm>
            <a:off x="4080" y="2160"/>
            <a:ext cx="1164" cy="355"/>
          </p:xfrm>
          <a:graphic>
            <a:graphicData uri="http://schemas.openxmlformats.org/presentationml/2006/ole">
              <p:oleObj spid="_x0000_s963591" name="公式" r:id="rId4" imgW="660240" imgH="203040" progId="Equation.3">
                <p:embed/>
              </p:oleObj>
            </a:graphicData>
          </a:graphic>
        </p:graphicFrame>
        <p:graphicFrame>
          <p:nvGraphicFramePr>
            <p:cNvPr id="963592" name="Object 8"/>
            <p:cNvGraphicFramePr>
              <a:graphicFrameLocks noChangeAspect="1"/>
            </p:cNvGraphicFramePr>
            <p:nvPr/>
          </p:nvGraphicFramePr>
          <p:xfrm>
            <a:off x="1314" y="2131"/>
            <a:ext cx="2260" cy="403"/>
          </p:xfrm>
          <a:graphic>
            <a:graphicData uri="http://schemas.openxmlformats.org/presentationml/2006/ole">
              <p:oleObj spid="_x0000_s963592" name="公式" r:id="rId5" imgW="1282680" imgH="228600" progId="Equation.3">
                <p:embed/>
              </p:oleObj>
            </a:graphicData>
          </a:graphic>
        </p:graphicFrame>
      </p:grpSp>
      <p:sp>
        <p:nvSpPr>
          <p:cNvPr id="963593" name="Rectangle 9"/>
          <p:cNvSpPr>
            <a:spLocks noChangeArrowheads="1"/>
          </p:cNvSpPr>
          <p:nvPr/>
        </p:nvSpPr>
        <p:spPr bwMode="auto">
          <a:xfrm>
            <a:off x="1122363" y="2049463"/>
            <a:ext cx="1000125" cy="579437"/>
          </a:xfrm>
          <a:prstGeom prst="rect">
            <a:avLst/>
          </a:prstGeom>
          <a:noFill/>
          <a:ln w="9525">
            <a:noFill/>
            <a:miter lim="800000"/>
            <a:headEnd/>
            <a:tailEnd/>
          </a:ln>
          <a:effectLst/>
        </p:spPr>
        <p:txBody>
          <a:bodyPr wrap="none">
            <a:spAutoFit/>
          </a:bodyPr>
          <a:lstStyle/>
          <a:p>
            <a:r>
              <a:rPr lang="zh-CN" altLang="en-US" sz="3200" b="1">
                <a:ea typeface="宋体" pitchFamily="2" charset="-122"/>
              </a:rPr>
              <a:t>可见</a:t>
            </a:r>
          </a:p>
        </p:txBody>
      </p:sp>
      <p:sp>
        <p:nvSpPr>
          <p:cNvPr id="963594" name="Rectangle 10"/>
          <p:cNvSpPr>
            <a:spLocks noChangeArrowheads="1"/>
          </p:cNvSpPr>
          <p:nvPr/>
        </p:nvSpPr>
        <p:spPr bwMode="auto">
          <a:xfrm>
            <a:off x="1116013" y="2997200"/>
            <a:ext cx="6677025" cy="579438"/>
          </a:xfrm>
          <a:prstGeom prst="rect">
            <a:avLst/>
          </a:prstGeom>
          <a:noFill/>
          <a:ln w="9525">
            <a:noFill/>
            <a:miter lim="800000"/>
            <a:headEnd/>
            <a:tailEnd/>
          </a:ln>
          <a:effectLst/>
        </p:spPr>
        <p:txBody>
          <a:bodyPr wrap="none">
            <a:spAutoFit/>
          </a:bodyPr>
          <a:lstStyle/>
          <a:p>
            <a:r>
              <a:rPr lang="zh-CN" altLang="en-US" sz="3200" b="1">
                <a:ea typeface="宋体" pitchFamily="2" charset="-122"/>
              </a:rPr>
              <a:t>这就是求</a:t>
            </a:r>
            <a:r>
              <a:rPr lang="zh-CN" altLang="en-US" sz="3200" b="1">
                <a:solidFill>
                  <a:schemeClr val="accent2"/>
                </a:solidFill>
                <a:ea typeface="宋体" pitchFamily="2" charset="-122"/>
              </a:rPr>
              <a:t>所需射击发数</a:t>
            </a:r>
            <a:r>
              <a:rPr lang="en-US" altLang="zh-CN" sz="3200" b="1" i="1">
                <a:solidFill>
                  <a:schemeClr val="accent2"/>
                </a:solidFill>
                <a:ea typeface="宋体" pitchFamily="2" charset="-122"/>
              </a:rPr>
              <a:t>X</a:t>
            </a:r>
            <a:r>
              <a:rPr lang="zh-CN" altLang="en-US" sz="3200" b="1">
                <a:ea typeface="宋体" pitchFamily="2" charset="-122"/>
              </a:rPr>
              <a:t>的概率分布</a:t>
            </a:r>
            <a:r>
              <a:rPr lang="en-US" altLang="zh-CN" sz="3200" b="1">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3593"/>
                                        </p:tgtEl>
                                        <p:attrNameLst>
                                          <p:attrName>style.visibility</p:attrName>
                                        </p:attrNameLst>
                                      </p:cBhvr>
                                      <p:to>
                                        <p:strVal val="visible"/>
                                      </p:to>
                                    </p:set>
                                    <p:anim calcmode="lin" valueType="num">
                                      <p:cBhvr additive="base">
                                        <p:cTn id="7" dur="500" fill="hold"/>
                                        <p:tgtEl>
                                          <p:spTgt spid="963593"/>
                                        </p:tgtEl>
                                        <p:attrNameLst>
                                          <p:attrName>ppt_x</p:attrName>
                                        </p:attrNameLst>
                                      </p:cBhvr>
                                      <p:tavLst>
                                        <p:tav tm="0">
                                          <p:val>
                                            <p:strVal val="0-#ppt_w/2"/>
                                          </p:val>
                                        </p:tav>
                                        <p:tav tm="100000">
                                          <p:val>
                                            <p:strVal val="#ppt_x"/>
                                          </p:val>
                                        </p:tav>
                                      </p:tavLst>
                                    </p:anim>
                                    <p:anim calcmode="lin" valueType="num">
                                      <p:cBhvr additive="base">
                                        <p:cTn id="8" dur="500" fill="hold"/>
                                        <p:tgtEl>
                                          <p:spTgt spid="96359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963589"/>
                                        </p:tgtEl>
                                        <p:attrNameLst>
                                          <p:attrName>style.visibility</p:attrName>
                                        </p:attrNameLst>
                                      </p:cBhvr>
                                      <p:to>
                                        <p:strVal val="visible"/>
                                      </p:to>
                                    </p:set>
                                    <p:anim calcmode="lin" valueType="num">
                                      <p:cBhvr additive="base">
                                        <p:cTn id="12" dur="500" fill="hold"/>
                                        <p:tgtEl>
                                          <p:spTgt spid="963589"/>
                                        </p:tgtEl>
                                        <p:attrNameLst>
                                          <p:attrName>ppt_x</p:attrName>
                                        </p:attrNameLst>
                                      </p:cBhvr>
                                      <p:tavLst>
                                        <p:tav tm="0">
                                          <p:val>
                                            <p:strVal val="1+#ppt_w/2"/>
                                          </p:val>
                                        </p:tav>
                                        <p:tav tm="100000">
                                          <p:val>
                                            <p:strVal val="#ppt_x"/>
                                          </p:val>
                                        </p:tav>
                                      </p:tavLst>
                                    </p:anim>
                                    <p:anim calcmode="lin" valueType="num">
                                      <p:cBhvr additive="base">
                                        <p:cTn id="13" dur="500" fill="hold"/>
                                        <p:tgtEl>
                                          <p:spTgt spid="96358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63594"/>
                                        </p:tgtEl>
                                        <p:attrNameLst>
                                          <p:attrName>style.visibility</p:attrName>
                                        </p:attrNameLst>
                                      </p:cBhvr>
                                      <p:to>
                                        <p:strVal val="visible"/>
                                      </p:to>
                                    </p:set>
                                    <p:animEffect transition="in" filter="wipe(left)">
                                      <p:cBhvr>
                                        <p:cTn id="18" dur="500"/>
                                        <p:tgtEl>
                                          <p:spTgt spid="963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93" grpId="0" autoUpdateAnimBg="0"/>
      <p:bldP spid="96359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6" name="Text Box 4"/>
          <p:cNvSpPr txBox="1">
            <a:spLocks noChangeArrowheads="1"/>
          </p:cNvSpPr>
          <p:nvPr/>
        </p:nvSpPr>
        <p:spPr bwMode="auto">
          <a:xfrm>
            <a:off x="1187450" y="655638"/>
            <a:ext cx="5797550" cy="762000"/>
          </a:xfrm>
          <a:prstGeom prst="rect">
            <a:avLst/>
          </a:prstGeom>
          <a:noFill/>
          <a:ln w="9525">
            <a:noFill/>
            <a:miter lim="800000"/>
            <a:headEnd/>
            <a:tailEnd/>
          </a:ln>
          <a:effectLst/>
        </p:spPr>
        <p:txBody>
          <a:bodyPr wrap="none">
            <a:spAutoFit/>
          </a:bodyPr>
          <a:lstStyle/>
          <a:p>
            <a:r>
              <a:rPr lang="zh-CN" altLang="en-US" sz="4400" b="1">
                <a:ea typeface="宋体" pitchFamily="2" charset="-122"/>
              </a:rPr>
              <a:t>离散型随机变量</a:t>
            </a:r>
            <a:r>
              <a:rPr lang="en-US" altLang="zh-CN" sz="4400" b="1">
                <a:ea typeface="宋体" pitchFamily="2" charset="-122"/>
              </a:rPr>
              <a:t>(Cont.)</a:t>
            </a:r>
          </a:p>
        </p:txBody>
      </p:sp>
      <p:sp>
        <p:nvSpPr>
          <p:cNvPr id="965638" name="Text Box 6"/>
          <p:cNvSpPr txBox="1">
            <a:spLocks noChangeArrowheads="1"/>
          </p:cNvSpPr>
          <p:nvPr/>
        </p:nvSpPr>
        <p:spPr bwMode="auto">
          <a:xfrm>
            <a:off x="1187450" y="1700213"/>
            <a:ext cx="7956550" cy="2227262"/>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b="1">
                <a:ea typeface="宋体" pitchFamily="2" charset="-122"/>
              </a:rPr>
              <a:t>       </a:t>
            </a:r>
            <a:r>
              <a:rPr lang="zh-CN" altLang="en-US">
                <a:ea typeface="宋体" pitchFamily="2" charset="-122"/>
              </a:rPr>
              <a:t>设一汽车在开往目的地的道路上需经过四盏信号灯，每盏信号灯以 </a:t>
            </a:r>
            <a:r>
              <a:rPr lang="en-US" altLang="zh-CN">
                <a:ea typeface="宋体" pitchFamily="2" charset="-122"/>
              </a:rPr>
              <a:t>1/2 </a:t>
            </a:r>
            <a:r>
              <a:rPr lang="zh-CN" altLang="en-US">
                <a:ea typeface="宋体" pitchFamily="2" charset="-122"/>
              </a:rPr>
              <a:t>的概率允许或禁止汽车通过</a:t>
            </a:r>
            <a:r>
              <a:rPr lang="en-US" altLang="zh-CN" b="1">
                <a:ea typeface="宋体" pitchFamily="2" charset="-122"/>
              </a:rPr>
              <a:t>. </a:t>
            </a:r>
            <a:r>
              <a:rPr lang="zh-CN" altLang="en-US">
                <a:ea typeface="宋体" pitchFamily="2" charset="-122"/>
              </a:rPr>
              <a:t>以 </a:t>
            </a:r>
            <a:r>
              <a:rPr lang="en-US" altLang="zh-CN" i="1">
                <a:ea typeface="宋体" pitchFamily="2" charset="-122"/>
              </a:rPr>
              <a:t>X </a:t>
            </a:r>
            <a:r>
              <a:rPr lang="zh-CN" altLang="en-US">
                <a:ea typeface="宋体" pitchFamily="2" charset="-122"/>
              </a:rPr>
              <a:t>表示汽车首次停下时，它已通过的信号灯的盏数，求 </a:t>
            </a:r>
            <a:r>
              <a:rPr lang="en-US" altLang="zh-CN" i="1">
                <a:ea typeface="宋体" pitchFamily="2" charset="-122"/>
              </a:rPr>
              <a:t>X</a:t>
            </a:r>
            <a:r>
              <a:rPr lang="en-US" altLang="zh-CN">
                <a:ea typeface="宋体" pitchFamily="2" charset="-122"/>
              </a:rPr>
              <a:t> </a:t>
            </a:r>
            <a:r>
              <a:rPr lang="zh-CN" altLang="en-US">
                <a:ea typeface="宋体" pitchFamily="2" charset="-122"/>
              </a:rPr>
              <a:t>的分布律</a:t>
            </a:r>
            <a:r>
              <a:rPr lang="en-US" altLang="zh-CN" b="1">
                <a:ea typeface="宋体" pitchFamily="2" charset="-122"/>
              </a:rPr>
              <a:t>. </a:t>
            </a:r>
            <a:r>
              <a:rPr lang="en-US" altLang="zh-CN">
                <a:ea typeface="宋体" pitchFamily="2" charset="-122"/>
              </a:rPr>
              <a:t>(</a:t>
            </a:r>
            <a:r>
              <a:rPr lang="zh-CN" altLang="en-US">
                <a:ea typeface="宋体" pitchFamily="2" charset="-122"/>
              </a:rPr>
              <a:t>信号灯的工作是相互独立的</a:t>
            </a:r>
            <a:r>
              <a:rPr lang="en-US" altLang="zh-CN">
                <a:ea typeface="宋体" pitchFamily="2" charset="-122"/>
              </a:rPr>
              <a:t>)</a:t>
            </a:r>
            <a:r>
              <a:rPr lang="en-US" altLang="zh-CN" b="1">
                <a:ea typeface="宋体" pitchFamily="2" charset="-122"/>
              </a:rPr>
              <a:t>.</a:t>
            </a:r>
            <a:endParaRPr lang="en-US" altLang="zh-CN">
              <a:ea typeface="宋体" pitchFamily="2" charset="-122"/>
            </a:endParaRPr>
          </a:p>
        </p:txBody>
      </p:sp>
      <p:sp>
        <p:nvSpPr>
          <p:cNvPr id="965641" name="Line 9"/>
          <p:cNvSpPr>
            <a:spLocks noChangeShapeType="1"/>
          </p:cNvSpPr>
          <p:nvPr/>
        </p:nvSpPr>
        <p:spPr bwMode="auto">
          <a:xfrm>
            <a:off x="6254750" y="6019800"/>
            <a:ext cx="0" cy="838200"/>
          </a:xfrm>
          <a:prstGeom prst="line">
            <a:avLst/>
          </a:prstGeom>
          <a:noFill/>
          <a:ln w="76200" cap="sq">
            <a:solidFill>
              <a:schemeClr val="bg1"/>
            </a:solidFill>
            <a:round/>
            <a:headEnd type="none" w="sm" len="sm"/>
            <a:tailEnd type="none" w="sm" len="sm"/>
          </a:ln>
          <a:effectLst/>
        </p:spPr>
        <p:txBody>
          <a:bodyPr wrap="none" anchor="ctr"/>
          <a:lstStyle/>
          <a:p>
            <a:endParaRPr lang="zh-CN" altLang="en-US"/>
          </a:p>
        </p:txBody>
      </p:sp>
      <p:sp>
        <p:nvSpPr>
          <p:cNvPr id="965653" name="Text Box 21"/>
          <p:cNvSpPr txBox="1">
            <a:spLocks noChangeArrowheads="1"/>
          </p:cNvSpPr>
          <p:nvPr/>
        </p:nvSpPr>
        <p:spPr bwMode="auto">
          <a:xfrm>
            <a:off x="1042988" y="1700213"/>
            <a:ext cx="1066800" cy="519112"/>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b="1">
                <a:solidFill>
                  <a:srgbClr val="FF0066"/>
                </a:solidFill>
                <a:ea typeface="宋体" pitchFamily="2" charset="-122"/>
              </a:rPr>
              <a:t>例 </a:t>
            </a:r>
            <a:endParaRPr lang="en-US" altLang="zh-CN" b="1">
              <a:solidFill>
                <a:srgbClr val="FF0066"/>
              </a:solidFill>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56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8"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4" name="Text Box 4"/>
          <p:cNvSpPr txBox="1">
            <a:spLocks noChangeArrowheads="1"/>
          </p:cNvSpPr>
          <p:nvPr/>
        </p:nvSpPr>
        <p:spPr bwMode="auto">
          <a:xfrm>
            <a:off x="1187450" y="655638"/>
            <a:ext cx="5797550" cy="762000"/>
          </a:xfrm>
          <a:prstGeom prst="rect">
            <a:avLst/>
          </a:prstGeom>
          <a:noFill/>
          <a:ln w="9525">
            <a:noFill/>
            <a:miter lim="800000"/>
            <a:headEnd/>
            <a:tailEnd/>
          </a:ln>
          <a:effectLst/>
        </p:spPr>
        <p:txBody>
          <a:bodyPr wrap="none">
            <a:spAutoFit/>
          </a:bodyPr>
          <a:lstStyle/>
          <a:p>
            <a:r>
              <a:rPr lang="zh-CN" altLang="en-US" sz="4400" b="1">
                <a:ea typeface="宋体" pitchFamily="2" charset="-122"/>
              </a:rPr>
              <a:t>离散型随机变量</a:t>
            </a:r>
            <a:r>
              <a:rPr lang="en-US" altLang="zh-CN" sz="4400" b="1">
                <a:ea typeface="宋体" pitchFamily="2" charset="-122"/>
              </a:rPr>
              <a:t>(Cont.)</a:t>
            </a:r>
          </a:p>
        </p:txBody>
      </p:sp>
      <p:sp>
        <p:nvSpPr>
          <p:cNvPr id="967685" name="Text Box 5"/>
          <p:cNvSpPr txBox="1">
            <a:spLocks noChangeArrowheads="1"/>
          </p:cNvSpPr>
          <p:nvPr/>
        </p:nvSpPr>
        <p:spPr bwMode="auto">
          <a:xfrm>
            <a:off x="1042988" y="1773238"/>
            <a:ext cx="7850187" cy="1006475"/>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b="1">
                <a:ea typeface="宋体" pitchFamily="2" charset="-122"/>
              </a:rPr>
              <a:t>解：</a:t>
            </a:r>
            <a:r>
              <a:rPr lang="zh-CN" altLang="en-US" b="1">
                <a:solidFill>
                  <a:schemeClr val="accent1"/>
                </a:solidFill>
                <a:ea typeface="宋体" pitchFamily="2" charset="-122"/>
              </a:rPr>
              <a:t> </a:t>
            </a:r>
            <a:r>
              <a:rPr lang="zh-CN" altLang="en-US">
                <a:ea typeface="宋体" pitchFamily="2" charset="-122"/>
              </a:rPr>
              <a:t>以 </a:t>
            </a:r>
            <a:r>
              <a:rPr lang="en-US" altLang="zh-CN" sz="3200" i="1">
                <a:solidFill>
                  <a:srgbClr val="FF0000"/>
                </a:solidFill>
                <a:ea typeface="宋体" pitchFamily="2" charset="-122"/>
              </a:rPr>
              <a:t>p</a:t>
            </a:r>
            <a:r>
              <a:rPr lang="en-US" altLang="zh-CN" sz="3200" i="1">
                <a:ea typeface="宋体" pitchFamily="2" charset="-122"/>
              </a:rPr>
              <a:t> </a:t>
            </a:r>
            <a:r>
              <a:rPr lang="zh-CN" altLang="en-US">
                <a:ea typeface="宋体" pitchFamily="2" charset="-122"/>
              </a:rPr>
              <a:t>表示每盏信号灯禁止汽车通过的概率，则  </a:t>
            </a:r>
            <a:r>
              <a:rPr lang="en-US" altLang="zh-CN" i="1">
                <a:ea typeface="宋体" pitchFamily="2" charset="-122"/>
              </a:rPr>
              <a:t>X</a:t>
            </a:r>
            <a:r>
              <a:rPr lang="en-US" altLang="zh-CN">
                <a:ea typeface="宋体" pitchFamily="2" charset="-122"/>
              </a:rPr>
              <a:t> </a:t>
            </a:r>
            <a:r>
              <a:rPr lang="zh-CN" altLang="en-US">
                <a:ea typeface="宋体" pitchFamily="2" charset="-122"/>
              </a:rPr>
              <a:t>的分布律为：</a:t>
            </a:r>
            <a:endParaRPr lang="zh-CN" altLang="en-US" b="1">
              <a:ea typeface="宋体" pitchFamily="2" charset="-122"/>
            </a:endParaRPr>
          </a:p>
        </p:txBody>
      </p:sp>
      <p:sp>
        <p:nvSpPr>
          <p:cNvPr id="967686" name="Text Box 6"/>
          <p:cNvSpPr txBox="1">
            <a:spLocks noChangeArrowheads="1"/>
          </p:cNvSpPr>
          <p:nvPr/>
        </p:nvSpPr>
        <p:spPr bwMode="auto">
          <a:xfrm>
            <a:off x="2051050" y="3357563"/>
            <a:ext cx="609600" cy="1160462"/>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i="1">
                <a:ea typeface="宋体" pitchFamily="2" charset="-122"/>
              </a:rPr>
              <a:t>X</a:t>
            </a:r>
          </a:p>
          <a:p>
            <a:pPr>
              <a:spcBef>
                <a:spcPct val="50000"/>
              </a:spcBef>
            </a:pPr>
            <a:r>
              <a:rPr lang="en-US" altLang="zh-CN" i="1">
                <a:ea typeface="宋体" pitchFamily="2" charset="-122"/>
              </a:rPr>
              <a:t>p</a:t>
            </a:r>
            <a:r>
              <a:rPr lang="en-US" altLang="zh-CN" i="1" baseline="-25000">
                <a:ea typeface="宋体" pitchFamily="2" charset="-122"/>
              </a:rPr>
              <a:t>k</a:t>
            </a:r>
            <a:endParaRPr lang="en-US" altLang="zh-CN" sz="2400">
              <a:ea typeface="宋体" pitchFamily="2" charset="-122"/>
            </a:endParaRPr>
          </a:p>
        </p:txBody>
      </p:sp>
      <p:sp>
        <p:nvSpPr>
          <p:cNvPr id="967687" name="Line 7"/>
          <p:cNvSpPr>
            <a:spLocks noChangeShapeType="1"/>
          </p:cNvSpPr>
          <p:nvPr/>
        </p:nvSpPr>
        <p:spPr bwMode="auto">
          <a:xfrm>
            <a:off x="1979613" y="3933825"/>
            <a:ext cx="69342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967688" name="Text Box 8"/>
          <p:cNvSpPr txBox="1">
            <a:spLocks noChangeArrowheads="1"/>
          </p:cNvSpPr>
          <p:nvPr/>
        </p:nvSpPr>
        <p:spPr bwMode="auto">
          <a:xfrm>
            <a:off x="2590800" y="3284538"/>
            <a:ext cx="6248400" cy="9525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en-US" b="1" baseline="30000">
                <a:ea typeface="宋体" pitchFamily="2" charset="-122"/>
              </a:rPr>
              <a:t> </a:t>
            </a:r>
            <a:r>
              <a:rPr lang="en-US" altLang="en-US">
                <a:ea typeface="宋体" pitchFamily="2" charset="-122"/>
              </a:rPr>
              <a:t>0        1              2                3                4               </a:t>
            </a:r>
          </a:p>
          <a:p>
            <a:pPr>
              <a:spcBef>
                <a:spcPct val="50000"/>
              </a:spcBef>
            </a:pPr>
            <a:endParaRPr lang="zh-CN" altLang="en-US" baseline="30000">
              <a:ea typeface="宋体" pitchFamily="2" charset="-122"/>
            </a:endParaRPr>
          </a:p>
        </p:txBody>
      </p:sp>
      <p:sp>
        <p:nvSpPr>
          <p:cNvPr id="967689" name="Line 9"/>
          <p:cNvSpPr>
            <a:spLocks noChangeShapeType="1"/>
          </p:cNvSpPr>
          <p:nvPr/>
        </p:nvSpPr>
        <p:spPr bwMode="auto">
          <a:xfrm>
            <a:off x="2627313" y="3500438"/>
            <a:ext cx="0" cy="99060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967690" name="Text Box 10"/>
          <p:cNvSpPr txBox="1">
            <a:spLocks noChangeArrowheads="1"/>
          </p:cNvSpPr>
          <p:nvPr/>
        </p:nvSpPr>
        <p:spPr bwMode="auto">
          <a:xfrm>
            <a:off x="2671763" y="4046538"/>
            <a:ext cx="6472237" cy="57943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3200" i="1">
                <a:solidFill>
                  <a:srgbClr val="FF0000"/>
                </a:solidFill>
                <a:ea typeface="宋体" pitchFamily="2" charset="-122"/>
              </a:rPr>
              <a:t>p</a:t>
            </a:r>
            <a:r>
              <a:rPr lang="en-US" altLang="zh-CN" sz="3200" i="1">
                <a:ea typeface="宋体" pitchFamily="2" charset="-122"/>
              </a:rPr>
              <a:t>    </a:t>
            </a:r>
            <a:r>
              <a:rPr lang="en-US" altLang="zh-CN" sz="3200">
                <a:ea typeface="宋体" pitchFamily="2" charset="-122"/>
              </a:rPr>
              <a:t>(1-</a:t>
            </a:r>
            <a:r>
              <a:rPr lang="en-US" altLang="zh-CN" sz="3200" i="1">
                <a:ea typeface="宋体" pitchFamily="2" charset="-122"/>
              </a:rPr>
              <a:t>p</a:t>
            </a:r>
            <a:r>
              <a:rPr lang="en-US" altLang="zh-CN" sz="3200">
                <a:ea typeface="宋体" pitchFamily="2" charset="-122"/>
              </a:rPr>
              <a:t>) </a:t>
            </a:r>
            <a:r>
              <a:rPr lang="en-US" altLang="zh-CN" sz="3200" i="1">
                <a:solidFill>
                  <a:srgbClr val="FF0000"/>
                </a:solidFill>
                <a:ea typeface="宋体" pitchFamily="2" charset="-122"/>
              </a:rPr>
              <a:t>p</a:t>
            </a:r>
            <a:r>
              <a:rPr lang="en-US" altLang="zh-CN" sz="3200" i="1">
                <a:ea typeface="宋体" pitchFamily="2" charset="-122"/>
              </a:rPr>
              <a:t>    </a:t>
            </a:r>
            <a:r>
              <a:rPr lang="en-US" altLang="zh-CN" sz="3200">
                <a:ea typeface="宋体" pitchFamily="2" charset="-122"/>
              </a:rPr>
              <a:t>(1-</a:t>
            </a:r>
            <a:r>
              <a:rPr lang="en-US" altLang="zh-CN" sz="3200" i="1">
                <a:ea typeface="宋体" pitchFamily="2" charset="-122"/>
              </a:rPr>
              <a:t>p</a:t>
            </a:r>
            <a:r>
              <a:rPr lang="en-US" altLang="zh-CN" sz="3200">
                <a:ea typeface="宋体" pitchFamily="2" charset="-122"/>
              </a:rPr>
              <a:t>)</a:t>
            </a:r>
            <a:r>
              <a:rPr lang="en-US" altLang="zh-CN" sz="3200" baseline="30000">
                <a:ea typeface="宋体" pitchFamily="2" charset="-122"/>
              </a:rPr>
              <a:t>2</a:t>
            </a:r>
            <a:r>
              <a:rPr lang="en-US" altLang="zh-CN" sz="3200" i="1">
                <a:solidFill>
                  <a:srgbClr val="FF0000"/>
                </a:solidFill>
                <a:ea typeface="宋体" pitchFamily="2" charset="-122"/>
              </a:rPr>
              <a:t>p</a:t>
            </a:r>
            <a:r>
              <a:rPr lang="en-US" altLang="zh-CN" sz="3200" i="1">
                <a:ea typeface="宋体" pitchFamily="2" charset="-122"/>
              </a:rPr>
              <a:t>    </a:t>
            </a:r>
            <a:r>
              <a:rPr lang="en-US" altLang="zh-CN" sz="3200">
                <a:ea typeface="宋体" pitchFamily="2" charset="-122"/>
              </a:rPr>
              <a:t>(1-</a:t>
            </a:r>
            <a:r>
              <a:rPr lang="en-US" altLang="zh-CN" sz="3200" i="1">
                <a:ea typeface="宋体" pitchFamily="2" charset="-122"/>
              </a:rPr>
              <a:t>p</a:t>
            </a:r>
            <a:r>
              <a:rPr lang="en-US" altLang="zh-CN" sz="3200">
                <a:ea typeface="宋体" pitchFamily="2" charset="-122"/>
              </a:rPr>
              <a:t>)</a:t>
            </a:r>
            <a:r>
              <a:rPr lang="en-US" altLang="zh-CN" sz="3200" baseline="30000">
                <a:ea typeface="宋体" pitchFamily="2" charset="-122"/>
              </a:rPr>
              <a:t>3</a:t>
            </a:r>
            <a:r>
              <a:rPr lang="en-US" altLang="zh-CN" sz="3200" i="1">
                <a:solidFill>
                  <a:srgbClr val="FF0000"/>
                </a:solidFill>
                <a:ea typeface="宋体" pitchFamily="2" charset="-122"/>
              </a:rPr>
              <a:t>p</a:t>
            </a:r>
            <a:r>
              <a:rPr lang="en-US" altLang="zh-CN" sz="3200" i="1">
                <a:ea typeface="宋体" pitchFamily="2" charset="-122"/>
              </a:rPr>
              <a:t>    </a:t>
            </a:r>
            <a:r>
              <a:rPr lang="en-US" altLang="zh-CN" sz="3200">
                <a:ea typeface="宋体" pitchFamily="2" charset="-122"/>
              </a:rPr>
              <a:t>(1-</a:t>
            </a:r>
            <a:r>
              <a:rPr lang="en-US" altLang="zh-CN" sz="3200" i="1">
                <a:ea typeface="宋体" pitchFamily="2" charset="-122"/>
              </a:rPr>
              <a:t>p</a:t>
            </a:r>
            <a:r>
              <a:rPr lang="en-US" altLang="zh-CN" sz="3200">
                <a:ea typeface="宋体" pitchFamily="2" charset="-122"/>
              </a:rPr>
              <a:t>)</a:t>
            </a:r>
            <a:r>
              <a:rPr lang="en-US" altLang="zh-CN" sz="3200" baseline="30000">
                <a:ea typeface="宋体" pitchFamily="2" charset="-122"/>
              </a:rPr>
              <a:t>4</a:t>
            </a:r>
            <a:r>
              <a:rPr lang="en-US" altLang="zh-CN" sz="3200" i="1">
                <a:ea typeface="宋体" pitchFamily="2" charset="-122"/>
              </a:rPr>
              <a:t> </a:t>
            </a:r>
          </a:p>
        </p:txBody>
      </p:sp>
      <p:sp>
        <p:nvSpPr>
          <p:cNvPr id="967691" name="Text Box 11"/>
          <p:cNvSpPr txBox="1">
            <a:spLocks noChangeArrowheads="1"/>
          </p:cNvSpPr>
          <p:nvPr/>
        </p:nvSpPr>
        <p:spPr bwMode="auto">
          <a:xfrm>
            <a:off x="2057400" y="5157788"/>
            <a:ext cx="7086600" cy="1250950"/>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dirty="0">
                <a:ea typeface="宋体" pitchFamily="2" charset="-122"/>
              </a:rPr>
              <a:t>或写成</a:t>
            </a:r>
            <a:r>
              <a:rPr lang="zh-CN" altLang="en-US" i="1" dirty="0">
                <a:ea typeface="宋体" pitchFamily="2" charset="-122"/>
              </a:rPr>
              <a:t> </a:t>
            </a:r>
            <a:r>
              <a:rPr lang="en-US" altLang="zh-CN" i="1" dirty="0">
                <a:ea typeface="宋体" pitchFamily="2" charset="-122"/>
              </a:rPr>
              <a:t>P</a:t>
            </a:r>
            <a:r>
              <a:rPr lang="en-US" altLang="zh-CN" dirty="0">
                <a:ea typeface="宋体" pitchFamily="2" charset="-122"/>
              </a:rPr>
              <a:t>{</a:t>
            </a:r>
            <a:r>
              <a:rPr lang="en-US" altLang="zh-CN" i="1" dirty="0">
                <a:ea typeface="宋体" pitchFamily="2" charset="-122"/>
              </a:rPr>
              <a:t>X</a:t>
            </a:r>
            <a:r>
              <a:rPr lang="en-US" altLang="zh-CN" dirty="0">
                <a:ea typeface="宋体" pitchFamily="2" charset="-122"/>
              </a:rPr>
              <a:t>= </a:t>
            </a:r>
            <a:r>
              <a:rPr lang="en-US" altLang="zh-CN" i="1" dirty="0">
                <a:ea typeface="宋体" pitchFamily="2" charset="-122"/>
              </a:rPr>
              <a:t>k</a:t>
            </a:r>
            <a:r>
              <a:rPr lang="en-US" altLang="zh-CN" dirty="0">
                <a:ea typeface="宋体" pitchFamily="2" charset="-122"/>
              </a:rPr>
              <a:t>} = (1- </a:t>
            </a:r>
            <a:r>
              <a:rPr lang="en-US" altLang="zh-CN" i="1" dirty="0">
                <a:ea typeface="宋体" pitchFamily="2" charset="-122"/>
              </a:rPr>
              <a:t>p</a:t>
            </a:r>
            <a:r>
              <a:rPr lang="en-US" altLang="zh-CN" dirty="0">
                <a:ea typeface="宋体" pitchFamily="2" charset="-122"/>
              </a:rPr>
              <a:t>)</a:t>
            </a:r>
            <a:r>
              <a:rPr lang="en-US" altLang="zh-CN" baseline="30000" dirty="0" err="1">
                <a:ea typeface="宋体" pitchFamily="2" charset="-122"/>
              </a:rPr>
              <a:t>k</a:t>
            </a:r>
            <a:r>
              <a:rPr lang="en-US" altLang="zh-CN" i="1" dirty="0" err="1">
                <a:solidFill>
                  <a:srgbClr val="FF0066"/>
                </a:solidFill>
                <a:ea typeface="宋体" pitchFamily="2" charset="-122"/>
              </a:rPr>
              <a:t>p</a:t>
            </a:r>
            <a:r>
              <a:rPr lang="zh-CN" altLang="en-US" dirty="0">
                <a:ea typeface="宋体" pitchFamily="2" charset="-122"/>
              </a:rPr>
              <a:t>，</a:t>
            </a:r>
            <a:r>
              <a:rPr lang="en-US" altLang="zh-CN" i="1" dirty="0">
                <a:ea typeface="宋体" pitchFamily="2" charset="-122"/>
              </a:rPr>
              <a:t>k</a:t>
            </a:r>
            <a:r>
              <a:rPr lang="en-US" altLang="zh-CN" dirty="0">
                <a:ea typeface="宋体" pitchFamily="2" charset="-122"/>
              </a:rPr>
              <a:t> = 0,1,2,3</a:t>
            </a:r>
          </a:p>
          <a:p>
            <a:pPr>
              <a:spcBef>
                <a:spcPct val="50000"/>
              </a:spcBef>
            </a:pPr>
            <a:r>
              <a:rPr lang="en-US" altLang="zh-CN" dirty="0">
                <a:ea typeface="宋体" pitchFamily="2" charset="-122"/>
              </a:rPr>
              <a:t>                         </a:t>
            </a:r>
            <a:r>
              <a:rPr lang="en-US" altLang="zh-CN" i="1" dirty="0">
                <a:ea typeface="宋体" pitchFamily="2" charset="-122"/>
              </a:rPr>
              <a:t>P</a:t>
            </a:r>
            <a:r>
              <a:rPr lang="en-US" altLang="zh-CN" dirty="0">
                <a:ea typeface="宋体" pitchFamily="2" charset="-122"/>
              </a:rPr>
              <a:t>{</a:t>
            </a:r>
            <a:r>
              <a:rPr lang="en-US" altLang="zh-CN" i="1" dirty="0">
                <a:ea typeface="宋体" pitchFamily="2" charset="-122"/>
              </a:rPr>
              <a:t>X</a:t>
            </a:r>
            <a:r>
              <a:rPr lang="en-US" altLang="zh-CN" dirty="0">
                <a:ea typeface="宋体" pitchFamily="2" charset="-122"/>
              </a:rPr>
              <a:t>= 4} = </a:t>
            </a:r>
            <a:r>
              <a:rPr lang="en-US" altLang="zh-CN" sz="3200" dirty="0">
                <a:ea typeface="宋体" pitchFamily="2" charset="-122"/>
              </a:rPr>
              <a:t>(1-</a:t>
            </a:r>
            <a:r>
              <a:rPr lang="en-US" altLang="zh-CN" sz="3200" i="1" dirty="0">
                <a:ea typeface="宋体" pitchFamily="2" charset="-122"/>
              </a:rPr>
              <a:t>p</a:t>
            </a:r>
            <a:r>
              <a:rPr lang="en-US" altLang="zh-CN" sz="3200" dirty="0">
                <a:ea typeface="宋体" pitchFamily="2" charset="-122"/>
              </a:rPr>
              <a:t>)</a:t>
            </a:r>
            <a:r>
              <a:rPr lang="en-US" altLang="zh-CN" sz="3200" baseline="30000" dirty="0">
                <a:ea typeface="宋体" pitchFamily="2" charset="-122"/>
              </a:rPr>
              <a:t>4</a:t>
            </a:r>
            <a:r>
              <a:rPr lang="en-US" altLang="zh-CN" sz="3200" i="1" dirty="0">
                <a:ea typeface="宋体" pitchFamily="2" charset="-122"/>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7691"/>
                                        </p:tgtEl>
                                        <p:attrNameLst>
                                          <p:attrName>style.visibility</p:attrName>
                                        </p:attrNameLst>
                                      </p:cBhvr>
                                      <p:to>
                                        <p:strVal val="visible"/>
                                      </p:to>
                                    </p:set>
                                    <p:animEffect transition="in" filter="wipe(left)">
                                      <p:cBhvr>
                                        <p:cTn id="7" dur="500"/>
                                        <p:tgtEl>
                                          <p:spTgt spid="967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69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2" name="Text Box 4"/>
          <p:cNvSpPr txBox="1">
            <a:spLocks noChangeArrowheads="1"/>
          </p:cNvSpPr>
          <p:nvPr/>
        </p:nvSpPr>
        <p:spPr bwMode="auto">
          <a:xfrm>
            <a:off x="1441450" y="2336800"/>
            <a:ext cx="3733800" cy="519113"/>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a:ea typeface="宋体" pitchFamily="2" charset="-122"/>
              </a:rPr>
              <a:t>以  </a:t>
            </a:r>
            <a:r>
              <a:rPr lang="en-US" altLang="zh-CN" i="1">
                <a:ea typeface="宋体" pitchFamily="2" charset="-122"/>
              </a:rPr>
              <a:t>p </a:t>
            </a:r>
            <a:r>
              <a:rPr lang="en-US" altLang="zh-CN">
                <a:ea typeface="宋体" pitchFamily="2" charset="-122"/>
              </a:rPr>
              <a:t>= 1/2 </a:t>
            </a:r>
            <a:r>
              <a:rPr lang="zh-CN" altLang="en-US">
                <a:ea typeface="宋体" pitchFamily="2" charset="-122"/>
              </a:rPr>
              <a:t>代入得：</a:t>
            </a:r>
            <a:endParaRPr lang="zh-CN" altLang="en-US" b="1">
              <a:ea typeface="宋体" pitchFamily="2" charset="-122"/>
            </a:endParaRPr>
          </a:p>
        </p:txBody>
      </p:sp>
      <p:sp>
        <p:nvSpPr>
          <p:cNvPr id="969733" name="Text Box 5"/>
          <p:cNvSpPr txBox="1">
            <a:spLocks noChangeArrowheads="1"/>
          </p:cNvSpPr>
          <p:nvPr/>
        </p:nvSpPr>
        <p:spPr bwMode="auto">
          <a:xfrm>
            <a:off x="1289050" y="3687763"/>
            <a:ext cx="609600" cy="1160462"/>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i="1">
                <a:ea typeface="宋体" pitchFamily="2" charset="-122"/>
              </a:rPr>
              <a:t>X</a:t>
            </a:r>
          </a:p>
          <a:p>
            <a:pPr>
              <a:spcBef>
                <a:spcPct val="50000"/>
              </a:spcBef>
            </a:pPr>
            <a:r>
              <a:rPr lang="en-US" altLang="zh-CN" i="1">
                <a:ea typeface="宋体" pitchFamily="2" charset="-122"/>
              </a:rPr>
              <a:t>p</a:t>
            </a:r>
            <a:r>
              <a:rPr lang="en-US" altLang="zh-CN" i="1" baseline="-25000">
                <a:ea typeface="宋体" pitchFamily="2" charset="-122"/>
              </a:rPr>
              <a:t>k</a:t>
            </a:r>
            <a:endParaRPr lang="en-US" altLang="zh-CN" sz="2400">
              <a:ea typeface="宋体" pitchFamily="2" charset="-122"/>
            </a:endParaRPr>
          </a:p>
        </p:txBody>
      </p:sp>
      <p:sp>
        <p:nvSpPr>
          <p:cNvPr id="969734" name="Text Box 6"/>
          <p:cNvSpPr txBox="1">
            <a:spLocks noChangeArrowheads="1"/>
          </p:cNvSpPr>
          <p:nvPr/>
        </p:nvSpPr>
        <p:spPr bwMode="auto">
          <a:xfrm>
            <a:off x="2051050" y="3860800"/>
            <a:ext cx="6248400" cy="9525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en-US" b="1" baseline="30000">
                <a:ea typeface="宋体" pitchFamily="2" charset="-122"/>
              </a:rPr>
              <a:t> </a:t>
            </a:r>
            <a:r>
              <a:rPr lang="en-US" altLang="en-US" i="1">
                <a:ea typeface="宋体" pitchFamily="2" charset="-122"/>
              </a:rPr>
              <a:t>0        1              2                3                4</a:t>
            </a:r>
            <a:r>
              <a:rPr lang="en-US" altLang="en-US">
                <a:ea typeface="宋体" pitchFamily="2" charset="-122"/>
              </a:rPr>
              <a:t>               </a:t>
            </a:r>
          </a:p>
          <a:p>
            <a:pPr>
              <a:spcBef>
                <a:spcPct val="50000"/>
              </a:spcBef>
            </a:pPr>
            <a:endParaRPr lang="zh-CN" altLang="en-US" baseline="30000">
              <a:ea typeface="宋体" pitchFamily="2" charset="-122"/>
            </a:endParaRPr>
          </a:p>
        </p:txBody>
      </p:sp>
      <p:sp>
        <p:nvSpPr>
          <p:cNvPr id="969735" name="Line 7"/>
          <p:cNvSpPr>
            <a:spLocks noChangeShapeType="1"/>
          </p:cNvSpPr>
          <p:nvPr/>
        </p:nvSpPr>
        <p:spPr bwMode="auto">
          <a:xfrm>
            <a:off x="1822450" y="3840163"/>
            <a:ext cx="0" cy="990600"/>
          </a:xfrm>
          <a:prstGeom prst="line">
            <a:avLst/>
          </a:prstGeom>
          <a:noFill/>
          <a:ln w="12700" cap="sq">
            <a:solidFill>
              <a:srgbClr val="FF0000"/>
            </a:solidFill>
            <a:round/>
            <a:headEnd type="none" w="sm" len="sm"/>
            <a:tailEnd type="none" w="sm" len="sm"/>
          </a:ln>
          <a:effectLst/>
        </p:spPr>
        <p:txBody>
          <a:bodyPr wrap="none" anchor="ctr"/>
          <a:lstStyle/>
          <a:p>
            <a:endParaRPr lang="zh-CN" altLang="en-US"/>
          </a:p>
        </p:txBody>
      </p:sp>
      <p:sp>
        <p:nvSpPr>
          <p:cNvPr id="969736" name="Text Box 8"/>
          <p:cNvSpPr txBox="1">
            <a:spLocks noChangeArrowheads="1"/>
          </p:cNvSpPr>
          <p:nvPr/>
        </p:nvSpPr>
        <p:spPr bwMode="auto">
          <a:xfrm>
            <a:off x="1974850" y="4203700"/>
            <a:ext cx="6858000" cy="57943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i="1">
                <a:ea typeface="宋体" pitchFamily="2" charset="-122"/>
              </a:rPr>
              <a:t>0.5</a:t>
            </a:r>
            <a:r>
              <a:rPr lang="en-US" altLang="zh-CN" sz="3200" i="1">
                <a:ea typeface="宋体" pitchFamily="2" charset="-122"/>
              </a:rPr>
              <a:t>   0.25     0.125        0.0625      0.0625</a:t>
            </a:r>
          </a:p>
        </p:txBody>
      </p:sp>
      <p:sp>
        <p:nvSpPr>
          <p:cNvPr id="969737" name="Line 9"/>
          <p:cNvSpPr>
            <a:spLocks noChangeShapeType="1"/>
          </p:cNvSpPr>
          <p:nvPr/>
        </p:nvSpPr>
        <p:spPr bwMode="auto">
          <a:xfrm>
            <a:off x="1212850" y="4297363"/>
            <a:ext cx="7772400" cy="0"/>
          </a:xfrm>
          <a:prstGeom prst="line">
            <a:avLst/>
          </a:prstGeom>
          <a:noFill/>
          <a:ln w="12700" cap="sq">
            <a:solidFill>
              <a:srgbClr val="FF0066"/>
            </a:solidFill>
            <a:round/>
            <a:headEnd type="none" w="sm" len="sm"/>
            <a:tailEnd type="none" w="sm" len="sm"/>
          </a:ln>
          <a:effectLst/>
        </p:spPr>
        <p:txBody>
          <a:bodyPr wrap="none" anchor="ctr"/>
          <a:lstStyle/>
          <a:p>
            <a:endParaRPr lang="zh-CN" altLang="en-US"/>
          </a:p>
        </p:txBody>
      </p:sp>
      <p:sp>
        <p:nvSpPr>
          <p:cNvPr id="969739" name="Text Box 11"/>
          <p:cNvSpPr txBox="1">
            <a:spLocks noChangeArrowheads="1"/>
          </p:cNvSpPr>
          <p:nvPr/>
        </p:nvSpPr>
        <p:spPr bwMode="auto">
          <a:xfrm>
            <a:off x="1187450" y="655638"/>
            <a:ext cx="5797550" cy="762000"/>
          </a:xfrm>
          <a:prstGeom prst="rect">
            <a:avLst/>
          </a:prstGeom>
          <a:noFill/>
          <a:ln w="9525">
            <a:noFill/>
            <a:miter lim="800000"/>
            <a:headEnd/>
            <a:tailEnd/>
          </a:ln>
          <a:effectLst/>
        </p:spPr>
        <p:txBody>
          <a:bodyPr wrap="none">
            <a:spAutoFit/>
          </a:bodyPr>
          <a:lstStyle/>
          <a:p>
            <a:r>
              <a:rPr lang="zh-CN" altLang="en-US" sz="4400" b="1">
                <a:ea typeface="宋体" pitchFamily="2" charset="-122"/>
              </a:rPr>
              <a:t>离散型随机变量</a:t>
            </a:r>
            <a:r>
              <a:rPr lang="en-US" altLang="zh-CN" sz="4400" b="1">
                <a:ea typeface="宋体" pitchFamily="2" charset="-122"/>
              </a:rPr>
              <a:t>(Cont.)</a:t>
            </a:r>
          </a:p>
        </p:txBody>
      </p:sp>
    </p:spTree>
  </p:cSld>
  <p:clrMapOvr>
    <a:masterClrMapping/>
  </p:clrMapOvr>
  <p:transition spd="slow">
    <p:pull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80" name="Text Box 4"/>
          <p:cNvSpPr txBox="1">
            <a:spLocks noChangeArrowheads="1"/>
          </p:cNvSpPr>
          <p:nvPr/>
        </p:nvSpPr>
        <p:spPr bwMode="auto">
          <a:xfrm>
            <a:off x="909638" y="620713"/>
            <a:ext cx="8234362" cy="762000"/>
          </a:xfrm>
          <a:prstGeom prst="rect">
            <a:avLst/>
          </a:prstGeom>
          <a:noFill/>
          <a:ln w="9525">
            <a:noFill/>
            <a:miter lim="800000"/>
            <a:headEnd/>
            <a:tailEnd/>
          </a:ln>
          <a:effectLst/>
        </p:spPr>
        <p:txBody>
          <a:bodyPr wrap="none">
            <a:spAutoFit/>
          </a:bodyPr>
          <a:lstStyle/>
          <a:p>
            <a:r>
              <a:rPr lang="zh-CN" altLang="en-US" sz="4400" b="1">
                <a:ea typeface="宋体" pitchFamily="2" charset="-122"/>
              </a:rPr>
              <a:t>常见的</a:t>
            </a:r>
            <a:r>
              <a:rPr lang="zh-CN" altLang="en-US" sz="4400" b="1">
                <a:solidFill>
                  <a:srgbClr val="0000CC"/>
                </a:solidFill>
                <a:ea typeface="宋体" pitchFamily="2" charset="-122"/>
              </a:rPr>
              <a:t>概率分布</a:t>
            </a:r>
            <a:r>
              <a:rPr lang="zh-CN" altLang="en-US" sz="4400" b="1">
                <a:ea typeface="宋体" pitchFamily="2" charset="-122"/>
              </a:rPr>
              <a:t>－</a:t>
            </a:r>
            <a:r>
              <a:rPr lang="zh-CN" altLang="en-US" sz="4000" b="1">
                <a:ea typeface="宋体" pitchFamily="2" charset="-122"/>
              </a:rPr>
              <a:t>离散型随机变量</a:t>
            </a:r>
          </a:p>
        </p:txBody>
      </p:sp>
      <p:sp>
        <p:nvSpPr>
          <p:cNvPr id="971781" name="Text Box 5"/>
          <p:cNvSpPr txBox="1">
            <a:spLocks noChangeArrowheads="1"/>
          </p:cNvSpPr>
          <p:nvPr/>
        </p:nvSpPr>
        <p:spPr bwMode="auto">
          <a:xfrm>
            <a:off x="827088" y="1728788"/>
            <a:ext cx="7702550" cy="579437"/>
          </a:xfrm>
          <a:prstGeom prst="rect">
            <a:avLst/>
          </a:prstGeom>
          <a:noFill/>
          <a:ln w="9525">
            <a:noFill/>
            <a:miter lim="800000"/>
            <a:headEnd/>
            <a:tailEnd/>
          </a:ln>
          <a:effectLst/>
        </p:spPr>
        <p:txBody>
          <a:bodyPr wrap="none">
            <a:spAutoFit/>
          </a:bodyPr>
          <a:lstStyle/>
          <a:p>
            <a:r>
              <a:rPr lang="en-US" altLang="zh-CN" sz="3200" b="1">
                <a:latin typeface="楷体_GB2312" pitchFamily="49" charset="-122"/>
                <a:ea typeface="楷体_GB2312" pitchFamily="49" charset="-122"/>
              </a:rPr>
              <a:t>(1)  </a:t>
            </a:r>
            <a:r>
              <a:rPr lang="zh-CN" altLang="en-US" sz="3200" b="1">
                <a:solidFill>
                  <a:srgbClr val="FF0000"/>
                </a:solidFill>
                <a:latin typeface="楷体_GB2312" pitchFamily="49" charset="-122"/>
                <a:ea typeface="楷体_GB2312" pitchFamily="49" charset="-122"/>
              </a:rPr>
              <a:t>两点分布</a:t>
            </a:r>
            <a:r>
              <a:rPr lang="en-US" altLang="zh-CN" sz="3200" b="1">
                <a:latin typeface="楷体_GB2312" pitchFamily="49" charset="-122"/>
                <a:ea typeface="楷体_GB2312" pitchFamily="49" charset="-122"/>
              </a:rPr>
              <a:t>(</a:t>
            </a:r>
            <a:r>
              <a:rPr lang="zh-CN" altLang="en-US" sz="3200" b="1">
                <a:latin typeface="楷体_GB2312" pitchFamily="49" charset="-122"/>
                <a:ea typeface="楷体_GB2312" pitchFamily="49" charset="-122"/>
              </a:rPr>
              <a:t>伯努利分布、</a:t>
            </a:r>
            <a:r>
              <a:rPr lang="en-US" altLang="zh-CN" sz="3200" b="1">
                <a:solidFill>
                  <a:schemeClr val="accent2"/>
                </a:solidFill>
                <a:latin typeface="楷体_GB2312" pitchFamily="49" charset="-122"/>
                <a:ea typeface="楷体_GB2312" pitchFamily="49" charset="-122"/>
              </a:rPr>
              <a:t>0 </a:t>
            </a:r>
            <a:r>
              <a:rPr lang="en-US" altLang="zh-CN" sz="3200" b="1">
                <a:solidFill>
                  <a:schemeClr val="accent2"/>
                </a:solidFill>
                <a:latin typeface="Times New Roman"/>
                <a:ea typeface="楷体_GB2312" pitchFamily="49" charset="-122"/>
              </a:rPr>
              <a:t>–</a:t>
            </a:r>
            <a:r>
              <a:rPr lang="en-US" altLang="zh-CN" sz="3200" b="1">
                <a:solidFill>
                  <a:schemeClr val="accent2"/>
                </a:solidFill>
                <a:latin typeface="楷体_GB2312" pitchFamily="49" charset="-122"/>
                <a:ea typeface="楷体_GB2312" pitchFamily="49" charset="-122"/>
              </a:rPr>
              <a:t> 1 </a:t>
            </a:r>
            <a:r>
              <a:rPr lang="zh-CN" altLang="en-US" sz="3200" b="1">
                <a:solidFill>
                  <a:schemeClr val="accent2"/>
                </a:solidFill>
                <a:latin typeface="楷体_GB2312" pitchFamily="49" charset="-122"/>
                <a:ea typeface="楷体_GB2312" pitchFamily="49" charset="-122"/>
              </a:rPr>
              <a:t>分布</a:t>
            </a:r>
            <a:r>
              <a:rPr lang="en-US" altLang="zh-CN" sz="3200" b="1">
                <a:solidFill>
                  <a:schemeClr val="accent2"/>
                </a:solidFill>
                <a:latin typeface="楷体_GB2312" pitchFamily="49" charset="-122"/>
                <a:ea typeface="楷体_GB2312" pitchFamily="49" charset="-122"/>
              </a:rPr>
              <a:t>)</a:t>
            </a:r>
          </a:p>
        </p:txBody>
      </p:sp>
      <p:grpSp>
        <p:nvGrpSpPr>
          <p:cNvPr id="971782" name="Group 6"/>
          <p:cNvGrpSpPr>
            <a:grpSpLocks/>
          </p:cNvGrpSpPr>
          <p:nvPr/>
        </p:nvGrpSpPr>
        <p:grpSpPr bwMode="auto">
          <a:xfrm>
            <a:off x="1042988" y="2205038"/>
            <a:ext cx="7775575" cy="1439862"/>
            <a:chOff x="768" y="962"/>
            <a:chExt cx="3995" cy="960"/>
          </a:xfrm>
        </p:grpSpPr>
        <p:grpSp>
          <p:nvGrpSpPr>
            <p:cNvPr id="971783" name="Group 7"/>
            <p:cNvGrpSpPr>
              <a:grpSpLocks/>
            </p:cNvGrpSpPr>
            <p:nvPr/>
          </p:nvGrpSpPr>
          <p:grpSpPr bwMode="auto">
            <a:xfrm>
              <a:off x="768" y="962"/>
              <a:ext cx="3036" cy="960"/>
              <a:chOff x="768" y="1248"/>
              <a:chExt cx="3036" cy="960"/>
            </a:xfrm>
          </p:grpSpPr>
          <p:sp>
            <p:nvSpPr>
              <p:cNvPr id="971784" name="Line 8"/>
              <p:cNvSpPr>
                <a:spLocks noChangeShapeType="1"/>
              </p:cNvSpPr>
              <p:nvPr/>
            </p:nvSpPr>
            <p:spPr bwMode="auto">
              <a:xfrm>
                <a:off x="768" y="1728"/>
                <a:ext cx="2640" cy="0"/>
              </a:xfrm>
              <a:prstGeom prst="line">
                <a:avLst/>
              </a:prstGeom>
              <a:noFill/>
              <a:ln w="9525">
                <a:solidFill>
                  <a:schemeClr val="tx1"/>
                </a:solidFill>
                <a:miter lim="800000"/>
                <a:headEnd/>
                <a:tailEnd/>
              </a:ln>
              <a:effectLst/>
            </p:spPr>
            <p:txBody>
              <a:bodyPr wrap="none"/>
              <a:lstStyle/>
              <a:p>
                <a:endParaRPr lang="zh-CN" altLang="en-US"/>
              </a:p>
            </p:txBody>
          </p:sp>
          <p:sp>
            <p:nvSpPr>
              <p:cNvPr id="971785" name="Line 9"/>
              <p:cNvSpPr>
                <a:spLocks noChangeShapeType="1"/>
              </p:cNvSpPr>
              <p:nvPr/>
            </p:nvSpPr>
            <p:spPr bwMode="auto">
              <a:xfrm>
                <a:off x="1568" y="1248"/>
                <a:ext cx="0" cy="960"/>
              </a:xfrm>
              <a:prstGeom prst="line">
                <a:avLst/>
              </a:prstGeom>
              <a:noFill/>
              <a:ln w="9525">
                <a:solidFill>
                  <a:schemeClr val="tx1"/>
                </a:solidFill>
                <a:miter lim="800000"/>
                <a:headEnd/>
                <a:tailEnd/>
              </a:ln>
              <a:effectLst/>
            </p:spPr>
            <p:txBody>
              <a:bodyPr wrap="none"/>
              <a:lstStyle/>
              <a:p>
                <a:endParaRPr lang="zh-CN" altLang="en-US"/>
              </a:p>
            </p:txBody>
          </p:sp>
          <p:sp>
            <p:nvSpPr>
              <p:cNvPr id="971786" name="Text Box 10"/>
              <p:cNvSpPr txBox="1">
                <a:spLocks noChangeArrowheads="1"/>
              </p:cNvSpPr>
              <p:nvPr/>
            </p:nvSpPr>
            <p:spPr bwMode="auto">
              <a:xfrm>
                <a:off x="786" y="1319"/>
                <a:ext cx="3018" cy="346"/>
              </a:xfrm>
              <a:prstGeom prst="rect">
                <a:avLst/>
              </a:prstGeom>
              <a:noFill/>
              <a:ln w="9525">
                <a:noFill/>
                <a:miter lim="800000"/>
                <a:headEnd/>
                <a:tailEnd/>
              </a:ln>
              <a:effectLst/>
            </p:spPr>
            <p:txBody>
              <a:bodyPr>
                <a:spAutoFit/>
              </a:bodyPr>
              <a:lstStyle/>
              <a:p>
                <a:r>
                  <a:rPr lang="en-US" altLang="zh-CN" b="1" i="1">
                    <a:latin typeface="楷体_GB2312" pitchFamily="49" charset="-122"/>
                    <a:ea typeface="楷体_GB2312" pitchFamily="49" charset="-122"/>
                  </a:rPr>
                  <a:t>X = x</a:t>
                </a:r>
                <a:r>
                  <a:rPr lang="en-US" altLang="zh-CN" b="1" i="1" baseline="-25000">
                    <a:latin typeface="楷体_GB2312" pitchFamily="49" charset="-122"/>
                    <a:ea typeface="楷体_GB2312" pitchFamily="49" charset="-122"/>
                  </a:rPr>
                  <a:t>k</a:t>
                </a:r>
                <a:r>
                  <a:rPr lang="en-US" altLang="zh-CN" b="1" i="1">
                    <a:latin typeface="楷体_GB2312" pitchFamily="49" charset="-122"/>
                    <a:ea typeface="楷体_GB2312" pitchFamily="49" charset="-122"/>
                  </a:rPr>
                  <a:t>       </a:t>
                </a:r>
                <a:r>
                  <a:rPr lang="en-US" altLang="zh-CN" b="1">
                    <a:latin typeface="楷体_GB2312" pitchFamily="49" charset="-122"/>
                    <a:ea typeface="楷体_GB2312" pitchFamily="49" charset="-122"/>
                  </a:rPr>
                  <a:t>1           0</a:t>
                </a:r>
              </a:p>
            </p:txBody>
          </p:sp>
          <p:sp>
            <p:nvSpPr>
              <p:cNvPr id="971787" name="Text Box 11"/>
              <p:cNvSpPr txBox="1">
                <a:spLocks noChangeArrowheads="1"/>
              </p:cNvSpPr>
              <p:nvPr/>
            </p:nvSpPr>
            <p:spPr bwMode="auto">
              <a:xfrm>
                <a:off x="1018" y="1792"/>
                <a:ext cx="2257" cy="346"/>
              </a:xfrm>
              <a:prstGeom prst="rect">
                <a:avLst/>
              </a:prstGeom>
              <a:noFill/>
              <a:ln w="9525">
                <a:noFill/>
                <a:miter lim="800000"/>
                <a:headEnd/>
                <a:tailEnd/>
              </a:ln>
              <a:effectLst/>
            </p:spPr>
            <p:txBody>
              <a:bodyPr wrap="none">
                <a:spAutoFit/>
              </a:bodyPr>
              <a:lstStyle/>
              <a:p>
                <a:r>
                  <a:rPr lang="en-US" altLang="zh-CN" b="1" i="1">
                    <a:latin typeface="楷体_GB2312" pitchFamily="49" charset="-122"/>
                    <a:ea typeface="楷体_GB2312" pitchFamily="49" charset="-122"/>
                  </a:rPr>
                  <a:t>P</a:t>
                </a:r>
                <a:r>
                  <a:rPr lang="en-US" altLang="zh-CN" b="1" i="1" baseline="-25000">
                    <a:latin typeface="楷体_GB2312" pitchFamily="49" charset="-122"/>
                    <a:ea typeface="楷体_GB2312" pitchFamily="49" charset="-122"/>
                  </a:rPr>
                  <a:t>k</a:t>
                </a:r>
                <a:r>
                  <a:rPr lang="en-US" altLang="zh-CN" b="1" i="1">
                    <a:latin typeface="楷体_GB2312" pitchFamily="49" charset="-122"/>
                    <a:ea typeface="楷体_GB2312" pitchFamily="49" charset="-122"/>
                  </a:rPr>
                  <a:t>          p        </a:t>
                </a:r>
                <a:r>
                  <a:rPr lang="en-US" altLang="zh-CN" b="1">
                    <a:latin typeface="楷体_GB2312" pitchFamily="49" charset="-122"/>
                    <a:ea typeface="楷体_GB2312" pitchFamily="49" charset="-122"/>
                  </a:rPr>
                  <a:t>1</a:t>
                </a:r>
                <a:r>
                  <a:rPr lang="en-US" altLang="zh-CN" b="1" i="1">
                    <a:latin typeface="楷体_GB2312" pitchFamily="49" charset="-122"/>
                    <a:ea typeface="楷体_GB2312" pitchFamily="49" charset="-122"/>
                  </a:rPr>
                  <a:t>-p</a:t>
                </a:r>
              </a:p>
            </p:txBody>
          </p:sp>
        </p:grpSp>
        <p:sp>
          <p:nvSpPr>
            <p:cNvPr id="971788" name="Text Box 12"/>
            <p:cNvSpPr txBox="1">
              <a:spLocks noChangeArrowheads="1"/>
            </p:cNvSpPr>
            <p:nvPr/>
          </p:nvSpPr>
          <p:spPr bwMode="auto">
            <a:xfrm>
              <a:off x="3792" y="1231"/>
              <a:ext cx="971" cy="346"/>
            </a:xfrm>
            <a:prstGeom prst="rect">
              <a:avLst/>
            </a:prstGeom>
            <a:noFill/>
            <a:ln w="9525">
              <a:noFill/>
              <a:miter lim="800000"/>
              <a:headEnd/>
              <a:tailEnd/>
            </a:ln>
            <a:effectLst/>
          </p:spPr>
          <p:txBody>
            <a:bodyPr>
              <a:spAutoFit/>
            </a:bodyPr>
            <a:lstStyle/>
            <a:p>
              <a:endParaRPr lang="en-US" altLang="zh-CN" b="1">
                <a:latin typeface="楷体_GB2312" pitchFamily="49" charset="-122"/>
                <a:ea typeface="楷体_GB2312" pitchFamily="49" charset="-122"/>
              </a:endParaRPr>
            </a:p>
          </p:txBody>
        </p:sp>
      </p:grpSp>
      <p:grpSp>
        <p:nvGrpSpPr>
          <p:cNvPr id="971791" name="Group 15"/>
          <p:cNvGrpSpPr>
            <a:grpSpLocks/>
          </p:cNvGrpSpPr>
          <p:nvPr/>
        </p:nvGrpSpPr>
        <p:grpSpPr bwMode="auto">
          <a:xfrm>
            <a:off x="827088" y="3673475"/>
            <a:ext cx="9023350" cy="671513"/>
            <a:chOff x="326" y="2035"/>
            <a:chExt cx="5434" cy="423"/>
          </a:xfrm>
        </p:grpSpPr>
        <p:sp>
          <p:nvSpPr>
            <p:cNvPr id="971792" name="Text Box 16"/>
            <p:cNvSpPr txBox="1">
              <a:spLocks noChangeArrowheads="1"/>
            </p:cNvSpPr>
            <p:nvPr/>
          </p:nvSpPr>
          <p:spPr bwMode="auto">
            <a:xfrm>
              <a:off x="326" y="2131"/>
              <a:ext cx="5434" cy="327"/>
            </a:xfrm>
            <a:prstGeom prst="rect">
              <a:avLst/>
            </a:prstGeom>
            <a:noFill/>
            <a:ln w="9525">
              <a:noFill/>
              <a:miter lim="800000"/>
              <a:headEnd/>
              <a:tailEnd/>
            </a:ln>
            <a:effectLst/>
          </p:spPr>
          <p:txBody>
            <a:bodyPr>
              <a:spAutoFit/>
            </a:bodyPr>
            <a:lstStyle/>
            <a:p>
              <a:r>
                <a:rPr lang="zh-CN" altLang="en-US" b="1">
                  <a:latin typeface="楷体_GB2312" pitchFamily="49" charset="-122"/>
                  <a:ea typeface="楷体_GB2312" pitchFamily="49" charset="-122"/>
                </a:rPr>
                <a:t>            凡是随机试验只有两个可能的结果，</a:t>
              </a:r>
            </a:p>
          </p:txBody>
        </p:sp>
        <p:sp>
          <p:nvSpPr>
            <p:cNvPr id="971793" name="Text Box 17"/>
            <p:cNvSpPr txBox="1">
              <a:spLocks noChangeArrowheads="1"/>
            </p:cNvSpPr>
            <p:nvPr/>
          </p:nvSpPr>
          <p:spPr bwMode="auto">
            <a:xfrm>
              <a:off x="384" y="2035"/>
              <a:ext cx="1186" cy="333"/>
            </a:xfrm>
            <a:prstGeom prst="rect">
              <a:avLst/>
            </a:prstGeom>
            <a:noFill/>
            <a:ln w="9525">
              <a:solidFill>
                <a:srgbClr val="FF9999"/>
              </a:solidFill>
              <a:miter lim="800000"/>
              <a:headEnd/>
              <a:tailEnd/>
            </a:ln>
            <a:effectLst/>
          </p:spPr>
          <p:txBody>
            <a:bodyPr>
              <a:spAutoFit/>
            </a:bodyPr>
            <a:lstStyle/>
            <a:p>
              <a:pPr>
                <a:spcBef>
                  <a:spcPct val="50000"/>
                </a:spcBef>
              </a:pPr>
              <a:r>
                <a:rPr lang="zh-CN" altLang="en-US" b="1">
                  <a:solidFill>
                    <a:schemeClr val="accent2"/>
                  </a:solidFill>
                  <a:latin typeface="楷体_GB2312" pitchFamily="49" charset="-122"/>
                  <a:ea typeface="楷体_GB2312" pitchFamily="49" charset="-122"/>
                </a:rPr>
                <a:t>应用场合</a:t>
              </a:r>
            </a:p>
          </p:txBody>
        </p:sp>
      </p:grpSp>
      <p:sp>
        <p:nvSpPr>
          <p:cNvPr id="971794" name="Text Box 18"/>
          <p:cNvSpPr txBox="1">
            <a:spLocks noChangeArrowheads="1"/>
          </p:cNvSpPr>
          <p:nvPr/>
        </p:nvSpPr>
        <p:spPr bwMode="auto">
          <a:xfrm>
            <a:off x="755650" y="4465638"/>
            <a:ext cx="8915400" cy="519112"/>
          </a:xfrm>
          <a:prstGeom prst="rect">
            <a:avLst/>
          </a:prstGeom>
          <a:noFill/>
          <a:ln w="9525">
            <a:noFill/>
            <a:miter lim="800000"/>
            <a:headEnd/>
            <a:tailEnd/>
          </a:ln>
          <a:effectLst/>
        </p:spPr>
        <p:txBody>
          <a:bodyPr>
            <a:spAutoFit/>
          </a:bodyPr>
          <a:lstStyle/>
          <a:p>
            <a:pPr>
              <a:spcBef>
                <a:spcPct val="50000"/>
              </a:spcBef>
            </a:pPr>
            <a:r>
              <a:rPr lang="zh-CN" altLang="en-US" b="1">
                <a:latin typeface="楷体_GB2312" pitchFamily="49" charset="-122"/>
                <a:ea typeface="楷体_GB2312" pitchFamily="49" charset="-122"/>
              </a:rPr>
              <a:t>常用</a:t>
            </a:r>
            <a:r>
              <a:rPr lang="en-US" altLang="zh-CN" b="1">
                <a:latin typeface="楷体_GB2312" pitchFamily="49" charset="-122"/>
                <a:ea typeface="楷体_GB2312" pitchFamily="49" charset="-122"/>
              </a:rPr>
              <a:t>0 </a:t>
            </a:r>
            <a:r>
              <a:rPr lang="en-US" altLang="zh-CN" b="1">
                <a:latin typeface="Times New Roman"/>
                <a:ea typeface="楷体_GB2312" pitchFamily="49" charset="-122"/>
              </a:rPr>
              <a:t>–</a:t>
            </a:r>
            <a:r>
              <a:rPr lang="en-US" altLang="zh-CN" b="1">
                <a:latin typeface="楷体_GB2312" pitchFamily="49" charset="-122"/>
                <a:ea typeface="楷体_GB2312" pitchFamily="49" charset="-122"/>
              </a:rPr>
              <a:t> 1</a:t>
            </a:r>
            <a:r>
              <a:rPr lang="zh-CN" altLang="en-US" b="1">
                <a:latin typeface="楷体_GB2312" pitchFamily="49" charset="-122"/>
                <a:ea typeface="楷体_GB2312" pitchFamily="49" charset="-122"/>
              </a:rPr>
              <a:t>分布描述，如产品是否格、人口性别统</a:t>
            </a:r>
          </a:p>
        </p:txBody>
      </p:sp>
      <p:sp>
        <p:nvSpPr>
          <p:cNvPr id="971795" name="Text Box 19"/>
          <p:cNvSpPr txBox="1">
            <a:spLocks noChangeArrowheads="1"/>
          </p:cNvSpPr>
          <p:nvPr/>
        </p:nvSpPr>
        <p:spPr bwMode="auto">
          <a:xfrm>
            <a:off x="900113" y="5084763"/>
            <a:ext cx="8458200" cy="519112"/>
          </a:xfrm>
          <a:prstGeom prst="rect">
            <a:avLst/>
          </a:prstGeom>
          <a:noFill/>
          <a:ln w="9525">
            <a:noFill/>
            <a:miter lim="800000"/>
            <a:headEnd/>
            <a:tailEnd/>
          </a:ln>
          <a:effectLst/>
        </p:spPr>
        <p:txBody>
          <a:bodyPr>
            <a:spAutoFit/>
          </a:bodyPr>
          <a:lstStyle/>
          <a:p>
            <a:pPr>
              <a:spcBef>
                <a:spcPct val="50000"/>
              </a:spcBef>
            </a:pPr>
            <a:r>
              <a:rPr lang="zh-CN" altLang="en-US" b="1">
                <a:latin typeface="楷体_GB2312" pitchFamily="49" charset="-122"/>
                <a:ea typeface="楷体_GB2312" pitchFamily="49" charset="-122"/>
              </a:rPr>
              <a:t>计、系统是否正常、电力消耗是否超负荷等等</a:t>
            </a:r>
            <a:r>
              <a:rPr lang="en-US" altLang="zh-CN" b="1">
                <a:latin typeface="楷体_GB2312" pitchFamily="49" charset="-122"/>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1781"/>
                                        </p:tgtEl>
                                        <p:attrNameLst>
                                          <p:attrName>style.visibility</p:attrName>
                                        </p:attrNameLst>
                                      </p:cBhvr>
                                      <p:to>
                                        <p:strVal val="visible"/>
                                      </p:to>
                                    </p:set>
                                    <p:animEffect transition="in" filter="wipe(left)">
                                      <p:cBhvr>
                                        <p:cTn id="7" dur="500"/>
                                        <p:tgtEl>
                                          <p:spTgt spid="9717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71782"/>
                                        </p:tgtEl>
                                        <p:attrNameLst>
                                          <p:attrName>style.visibility</p:attrName>
                                        </p:attrNameLst>
                                      </p:cBhvr>
                                      <p:to>
                                        <p:strVal val="visible"/>
                                      </p:to>
                                    </p:set>
                                    <p:animEffect transition="in" filter="wipe(left)">
                                      <p:cBhvr>
                                        <p:cTn id="12" dur="500"/>
                                        <p:tgtEl>
                                          <p:spTgt spid="9717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1791"/>
                                        </p:tgtEl>
                                        <p:attrNameLst>
                                          <p:attrName>style.visibility</p:attrName>
                                        </p:attrNameLst>
                                      </p:cBhvr>
                                      <p:to>
                                        <p:strVal val="visible"/>
                                      </p:to>
                                    </p:set>
                                    <p:animEffect transition="in" filter="wipe(left)">
                                      <p:cBhvr>
                                        <p:cTn id="17" dur="500"/>
                                        <p:tgtEl>
                                          <p:spTgt spid="9717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1794"/>
                                        </p:tgtEl>
                                        <p:attrNameLst>
                                          <p:attrName>style.visibility</p:attrName>
                                        </p:attrNameLst>
                                      </p:cBhvr>
                                      <p:to>
                                        <p:strVal val="visible"/>
                                      </p:to>
                                    </p:set>
                                    <p:animEffect transition="in" filter="wipe(left)">
                                      <p:cBhvr>
                                        <p:cTn id="22" dur="500"/>
                                        <p:tgtEl>
                                          <p:spTgt spid="9717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71795"/>
                                        </p:tgtEl>
                                        <p:attrNameLst>
                                          <p:attrName>style.visibility</p:attrName>
                                        </p:attrNameLst>
                                      </p:cBhvr>
                                      <p:to>
                                        <p:strVal val="visible"/>
                                      </p:to>
                                    </p:set>
                                    <p:animEffect transition="in" filter="wipe(left)">
                                      <p:cBhvr>
                                        <p:cTn id="27" dur="500"/>
                                        <p:tgtEl>
                                          <p:spTgt spid="971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81" grpId="0" autoUpdateAnimBg="0"/>
      <p:bldP spid="971794" grpId="0" autoUpdateAnimBg="0"/>
      <p:bldP spid="97179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4" name="Rectangle 4"/>
          <p:cNvSpPr>
            <a:spLocks noChangeArrowheads="1"/>
          </p:cNvSpPr>
          <p:nvPr/>
        </p:nvSpPr>
        <p:spPr bwMode="auto">
          <a:xfrm>
            <a:off x="1258888" y="1484313"/>
            <a:ext cx="6254750" cy="604837"/>
          </a:xfrm>
          <a:prstGeom prst="rect">
            <a:avLst/>
          </a:prstGeom>
          <a:noFill/>
          <a:ln w="9525">
            <a:noFill/>
            <a:miter lim="800000"/>
            <a:headEnd/>
            <a:tailEnd/>
          </a:ln>
          <a:effectLst/>
        </p:spPr>
        <p:txBody>
          <a:bodyPr wrap="none">
            <a:spAutoFit/>
          </a:bodyPr>
          <a:lstStyle/>
          <a:p>
            <a:pPr>
              <a:lnSpc>
                <a:spcPct val="120000"/>
              </a:lnSpc>
            </a:pPr>
            <a:r>
              <a:rPr lang="zh-CN" altLang="en-US" b="1">
                <a:ea typeface="宋体" pitchFamily="2" charset="-122"/>
              </a:rPr>
              <a:t>看一个试验    将</a:t>
            </a:r>
            <a:r>
              <a:rPr lang="zh-CN" altLang="en-US" b="1">
                <a:latin typeface="宋体" pitchFamily="2" charset="-122"/>
                <a:ea typeface="宋体" pitchFamily="2" charset="-122"/>
              </a:rPr>
              <a:t>一枚均匀骰子抛掷</a:t>
            </a:r>
            <a:r>
              <a:rPr lang="en-US" altLang="zh-CN" b="1">
                <a:ea typeface="宋体" pitchFamily="2" charset="-122"/>
              </a:rPr>
              <a:t>3</a:t>
            </a:r>
            <a:r>
              <a:rPr lang="zh-CN" altLang="en-US" b="1">
                <a:latin typeface="宋体" pitchFamily="2" charset="-122"/>
                <a:ea typeface="宋体" pitchFamily="2" charset="-122"/>
              </a:rPr>
              <a:t>次</a:t>
            </a:r>
            <a:r>
              <a:rPr lang="en-US" altLang="zh-CN" b="1">
                <a:latin typeface="宋体" pitchFamily="2" charset="-122"/>
                <a:ea typeface="宋体" pitchFamily="2" charset="-122"/>
              </a:rPr>
              <a:t>.</a:t>
            </a:r>
          </a:p>
        </p:txBody>
      </p:sp>
      <p:sp>
        <p:nvSpPr>
          <p:cNvPr id="1039366" name="Rectangle 6"/>
          <p:cNvSpPr>
            <a:spLocks noChangeArrowheads="1"/>
          </p:cNvSpPr>
          <p:nvPr/>
        </p:nvSpPr>
        <p:spPr bwMode="auto">
          <a:xfrm>
            <a:off x="1176338" y="4359275"/>
            <a:ext cx="3505200" cy="519113"/>
          </a:xfrm>
          <a:prstGeom prst="rect">
            <a:avLst/>
          </a:prstGeom>
          <a:noFill/>
          <a:ln w="9525">
            <a:noFill/>
            <a:miter lim="800000"/>
            <a:headEnd/>
            <a:tailEnd/>
          </a:ln>
          <a:effectLst/>
        </p:spPr>
        <p:txBody>
          <a:bodyPr>
            <a:spAutoFit/>
          </a:bodyPr>
          <a:lstStyle/>
          <a:p>
            <a:r>
              <a:rPr lang="en-US" altLang="zh-CN" b="1" i="1">
                <a:ea typeface="宋体" pitchFamily="2" charset="-122"/>
              </a:rPr>
              <a:t>X</a:t>
            </a:r>
            <a:r>
              <a:rPr lang="zh-CN" altLang="en-US" b="1">
                <a:latin typeface="宋体" pitchFamily="2" charset="-122"/>
                <a:ea typeface="宋体" pitchFamily="2" charset="-122"/>
              </a:rPr>
              <a:t>的分布律是：</a:t>
            </a:r>
          </a:p>
        </p:txBody>
      </p:sp>
      <p:sp>
        <p:nvSpPr>
          <p:cNvPr id="1039368" name="Rectangle 8"/>
          <p:cNvSpPr>
            <a:spLocks noChangeArrowheads="1"/>
          </p:cNvSpPr>
          <p:nvPr/>
        </p:nvSpPr>
        <p:spPr bwMode="auto">
          <a:xfrm>
            <a:off x="1247775" y="561975"/>
            <a:ext cx="2986088" cy="762000"/>
          </a:xfrm>
          <a:prstGeom prst="rect">
            <a:avLst/>
          </a:prstGeom>
          <a:noFill/>
          <a:ln w="9525">
            <a:noFill/>
            <a:miter lim="800000"/>
            <a:headEnd/>
            <a:tailEnd/>
          </a:ln>
          <a:effectLst/>
        </p:spPr>
        <p:txBody>
          <a:bodyPr wrap="none">
            <a:spAutoFit/>
          </a:bodyPr>
          <a:lstStyle/>
          <a:p>
            <a:r>
              <a:rPr lang="zh-CN" altLang="en-US" sz="4400" b="1">
                <a:solidFill>
                  <a:schemeClr val="hlink"/>
                </a:solidFill>
                <a:ea typeface="宋体" pitchFamily="2" charset="-122"/>
              </a:rPr>
              <a:t>伯努利试验</a:t>
            </a:r>
          </a:p>
        </p:txBody>
      </p:sp>
      <p:graphicFrame>
        <p:nvGraphicFramePr>
          <p:cNvPr id="1039369" name="Object 9"/>
          <p:cNvGraphicFramePr>
            <a:graphicFrameLocks noChangeAspect="1"/>
          </p:cNvGraphicFramePr>
          <p:nvPr/>
        </p:nvGraphicFramePr>
        <p:xfrm>
          <a:off x="1209675" y="5184775"/>
          <a:ext cx="6159500" cy="1041400"/>
        </p:xfrm>
        <a:graphic>
          <a:graphicData uri="http://schemas.openxmlformats.org/presentationml/2006/ole">
            <p:oleObj spid="_x0000_s1039369" name="Equation" r:id="rId4" imgW="6159240" imgH="1041120" progId="">
              <p:embed/>
            </p:oleObj>
          </a:graphicData>
        </a:graphic>
      </p:graphicFrame>
      <p:sp>
        <p:nvSpPr>
          <p:cNvPr id="1039370" name="Rectangle 10"/>
          <p:cNvSpPr>
            <a:spLocks noChangeArrowheads="1"/>
          </p:cNvSpPr>
          <p:nvPr/>
        </p:nvSpPr>
        <p:spPr bwMode="auto">
          <a:xfrm>
            <a:off x="1176338" y="3567113"/>
            <a:ext cx="5508625" cy="519112"/>
          </a:xfrm>
          <a:prstGeom prst="rect">
            <a:avLst/>
          </a:prstGeom>
          <a:noFill/>
          <a:ln w="9525">
            <a:noFill/>
            <a:miter lim="800000"/>
            <a:headEnd/>
            <a:tailEnd/>
          </a:ln>
          <a:effectLst/>
        </p:spPr>
        <p:txBody>
          <a:bodyPr wrap="none">
            <a:spAutoFit/>
          </a:bodyPr>
          <a:lstStyle/>
          <a:p>
            <a:r>
              <a:rPr lang="zh-CN" altLang="en-US" b="1">
                <a:ea typeface="宋体" pitchFamily="2" charset="-122"/>
              </a:rPr>
              <a:t>令</a:t>
            </a:r>
            <a:r>
              <a:rPr lang="en-US" altLang="zh-CN" b="1" i="1">
                <a:ea typeface="宋体" pitchFamily="2" charset="-122"/>
              </a:rPr>
              <a:t>X </a:t>
            </a:r>
            <a:r>
              <a:rPr lang="zh-CN" altLang="en-US" b="1">
                <a:ea typeface="宋体" pitchFamily="2" charset="-122"/>
              </a:rPr>
              <a:t>表示</a:t>
            </a:r>
            <a:r>
              <a:rPr lang="en-US" altLang="zh-CN" b="1">
                <a:solidFill>
                  <a:schemeClr val="accent2"/>
                </a:solidFill>
                <a:ea typeface="宋体" pitchFamily="2" charset="-122"/>
              </a:rPr>
              <a:t>3</a:t>
            </a:r>
            <a:r>
              <a:rPr lang="zh-CN" altLang="en-US" b="1">
                <a:solidFill>
                  <a:schemeClr val="accent2"/>
                </a:solidFill>
                <a:ea typeface="宋体" pitchFamily="2" charset="-122"/>
              </a:rPr>
              <a:t>次中出现“</a:t>
            </a:r>
            <a:r>
              <a:rPr lang="en-US" altLang="zh-CN" b="1">
                <a:solidFill>
                  <a:schemeClr val="accent2"/>
                </a:solidFill>
                <a:ea typeface="宋体" pitchFamily="2" charset="-122"/>
              </a:rPr>
              <a:t>4”</a:t>
            </a:r>
            <a:r>
              <a:rPr lang="zh-CN" altLang="en-US" b="1">
                <a:solidFill>
                  <a:schemeClr val="accent2"/>
                </a:solidFill>
                <a:ea typeface="宋体" pitchFamily="2" charset="-122"/>
              </a:rPr>
              <a:t>点的次数</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39364"/>
                                        </p:tgtEl>
                                        <p:attrNameLst>
                                          <p:attrName>style.visibility</p:attrName>
                                        </p:attrNameLst>
                                      </p:cBhvr>
                                      <p:to>
                                        <p:strVal val="visible"/>
                                      </p:to>
                                    </p:set>
                                    <p:animEffect transition="in" filter="barn(outVertical)">
                                      <p:cBhvr>
                                        <p:cTn id="7" dur="500"/>
                                        <p:tgtEl>
                                          <p:spTgt spid="10393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9370"/>
                                        </p:tgtEl>
                                        <p:attrNameLst>
                                          <p:attrName>style.visibility</p:attrName>
                                        </p:attrNameLst>
                                      </p:cBhvr>
                                      <p:to>
                                        <p:strVal val="visible"/>
                                      </p:to>
                                    </p:set>
                                    <p:animEffect transition="in" filter="wipe(left)">
                                      <p:cBhvr>
                                        <p:cTn id="12" dur="500"/>
                                        <p:tgtEl>
                                          <p:spTgt spid="103937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39366"/>
                                        </p:tgtEl>
                                        <p:attrNameLst>
                                          <p:attrName>style.visibility</p:attrName>
                                        </p:attrNameLst>
                                      </p:cBhvr>
                                      <p:to>
                                        <p:strVal val="visible"/>
                                      </p:to>
                                    </p:set>
                                    <p:anim calcmode="lin" valueType="num">
                                      <p:cBhvr additive="base">
                                        <p:cTn id="17" dur="500" fill="hold"/>
                                        <p:tgtEl>
                                          <p:spTgt spid="1039366"/>
                                        </p:tgtEl>
                                        <p:attrNameLst>
                                          <p:attrName>ppt_x</p:attrName>
                                        </p:attrNameLst>
                                      </p:cBhvr>
                                      <p:tavLst>
                                        <p:tav tm="0">
                                          <p:val>
                                            <p:strVal val="0-#ppt_w/2"/>
                                          </p:val>
                                        </p:tav>
                                        <p:tav tm="100000">
                                          <p:val>
                                            <p:strVal val="#ppt_x"/>
                                          </p:val>
                                        </p:tav>
                                      </p:tavLst>
                                    </p:anim>
                                    <p:anim calcmode="lin" valueType="num">
                                      <p:cBhvr additive="base">
                                        <p:cTn id="18" dur="500" fill="hold"/>
                                        <p:tgtEl>
                                          <p:spTgt spid="103936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39369"/>
                                        </p:tgtEl>
                                        <p:attrNameLst>
                                          <p:attrName>style.visibility</p:attrName>
                                        </p:attrNameLst>
                                      </p:cBhvr>
                                      <p:to>
                                        <p:strVal val="visible"/>
                                      </p:to>
                                    </p:set>
                                    <p:animEffect transition="in" filter="wipe(left)">
                                      <p:cBhvr>
                                        <p:cTn id="23" dur="500"/>
                                        <p:tgtEl>
                                          <p:spTgt spid="1039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364" grpId="0" autoUpdateAnimBg="0"/>
      <p:bldP spid="1039366" grpId="0" autoUpdateAnimBg="0"/>
      <p:bldP spid="103937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2" name="Rectangle 4"/>
          <p:cNvSpPr>
            <a:spLocks noChangeArrowheads="1"/>
          </p:cNvSpPr>
          <p:nvPr/>
        </p:nvSpPr>
        <p:spPr bwMode="auto">
          <a:xfrm>
            <a:off x="1476375" y="3213100"/>
            <a:ext cx="8229600" cy="519113"/>
          </a:xfrm>
          <a:prstGeom prst="rect">
            <a:avLst/>
          </a:prstGeom>
          <a:noFill/>
          <a:ln w="9525">
            <a:noFill/>
            <a:miter lim="800000"/>
            <a:headEnd/>
            <a:tailEnd/>
          </a:ln>
          <a:effectLst/>
        </p:spPr>
        <p:txBody>
          <a:bodyPr>
            <a:spAutoFit/>
          </a:bodyPr>
          <a:lstStyle/>
          <a:p>
            <a:r>
              <a:rPr lang="zh-CN" altLang="en-US" b="1">
                <a:latin typeface="宋体" pitchFamily="2" charset="-122"/>
                <a:ea typeface="宋体" pitchFamily="2" charset="-122"/>
              </a:rPr>
              <a:t>   掷骰子：“掷出</a:t>
            </a:r>
            <a:r>
              <a:rPr lang="en-US" altLang="zh-CN" b="1">
                <a:latin typeface="宋体" pitchFamily="2" charset="-122"/>
                <a:ea typeface="宋体" pitchFamily="2" charset="-122"/>
              </a:rPr>
              <a:t>4</a:t>
            </a:r>
            <a:r>
              <a:rPr lang="zh-CN" altLang="en-US" b="1">
                <a:latin typeface="宋体" pitchFamily="2" charset="-122"/>
                <a:ea typeface="宋体" pitchFamily="2" charset="-122"/>
              </a:rPr>
              <a:t>点”，“</a:t>
            </a:r>
            <a:r>
              <a:rPr lang="zh-CN" altLang="en-US" b="1">
                <a:solidFill>
                  <a:schemeClr val="accent2"/>
                </a:solidFill>
                <a:latin typeface="宋体" pitchFamily="2" charset="-122"/>
                <a:ea typeface="宋体" pitchFamily="2" charset="-122"/>
              </a:rPr>
              <a:t>未掷出</a:t>
            </a:r>
            <a:r>
              <a:rPr lang="en-US" altLang="zh-CN" b="1">
                <a:solidFill>
                  <a:schemeClr val="accent2"/>
                </a:solidFill>
                <a:latin typeface="宋体" pitchFamily="2" charset="-122"/>
                <a:ea typeface="宋体" pitchFamily="2" charset="-122"/>
              </a:rPr>
              <a:t>4</a:t>
            </a:r>
            <a:r>
              <a:rPr lang="zh-CN" altLang="en-US" b="1">
                <a:solidFill>
                  <a:schemeClr val="accent2"/>
                </a:solidFill>
                <a:latin typeface="宋体" pitchFamily="2" charset="-122"/>
                <a:ea typeface="宋体" pitchFamily="2" charset="-122"/>
              </a:rPr>
              <a:t>点</a:t>
            </a:r>
            <a:r>
              <a:rPr lang="zh-CN" altLang="en-US" b="1">
                <a:latin typeface="宋体" pitchFamily="2" charset="-122"/>
                <a:ea typeface="宋体" pitchFamily="2" charset="-122"/>
              </a:rPr>
              <a:t>”</a:t>
            </a:r>
            <a:endParaRPr lang="zh-CN" altLang="en-US" b="1">
              <a:ea typeface="宋体" pitchFamily="2" charset="-122"/>
            </a:endParaRPr>
          </a:p>
        </p:txBody>
      </p:sp>
      <p:sp>
        <p:nvSpPr>
          <p:cNvPr id="1041413" name="Rectangle 5"/>
          <p:cNvSpPr>
            <a:spLocks noChangeArrowheads="1"/>
          </p:cNvSpPr>
          <p:nvPr/>
        </p:nvSpPr>
        <p:spPr bwMode="auto">
          <a:xfrm>
            <a:off x="1392238" y="3876675"/>
            <a:ext cx="6981825" cy="519113"/>
          </a:xfrm>
          <a:prstGeom prst="rect">
            <a:avLst/>
          </a:prstGeom>
          <a:noFill/>
          <a:ln w="9525">
            <a:noFill/>
            <a:miter lim="800000"/>
            <a:headEnd/>
            <a:tailEnd/>
          </a:ln>
          <a:effectLst/>
        </p:spPr>
        <p:txBody>
          <a:bodyPr>
            <a:spAutoFit/>
          </a:bodyPr>
          <a:lstStyle/>
          <a:p>
            <a:r>
              <a:rPr lang="zh-CN" altLang="en-US" b="1">
                <a:latin typeface="宋体" pitchFamily="2" charset="-122"/>
                <a:ea typeface="宋体" pitchFamily="2" charset="-122"/>
              </a:rPr>
              <a:t>   抽验产品：“是正品”，“</a:t>
            </a:r>
            <a:r>
              <a:rPr lang="zh-CN" altLang="en-US" b="1">
                <a:solidFill>
                  <a:schemeClr val="accent2"/>
                </a:solidFill>
                <a:latin typeface="宋体" pitchFamily="2" charset="-122"/>
                <a:ea typeface="宋体" pitchFamily="2" charset="-122"/>
              </a:rPr>
              <a:t>是次品</a:t>
            </a:r>
            <a:r>
              <a:rPr lang="zh-CN" altLang="en-US" b="1">
                <a:latin typeface="宋体" pitchFamily="2" charset="-122"/>
                <a:ea typeface="宋体" pitchFamily="2" charset="-122"/>
              </a:rPr>
              <a:t>”</a:t>
            </a:r>
            <a:endParaRPr lang="zh-CN" altLang="en-US" b="1">
              <a:ea typeface="宋体" pitchFamily="2" charset="-122"/>
            </a:endParaRPr>
          </a:p>
        </p:txBody>
      </p:sp>
      <p:graphicFrame>
        <p:nvGraphicFramePr>
          <p:cNvPr id="1041414" name="Object 6"/>
          <p:cNvGraphicFramePr>
            <a:graphicFrameLocks noChangeAspect="1"/>
          </p:cNvGraphicFramePr>
          <p:nvPr/>
        </p:nvGraphicFramePr>
        <p:xfrm>
          <a:off x="3071813" y="4692650"/>
          <a:ext cx="622300" cy="263525"/>
        </p:xfrm>
        <a:graphic>
          <a:graphicData uri="http://schemas.openxmlformats.org/presentationml/2006/ole">
            <p:oleObj spid="_x0000_s1041414" name="公式" r:id="rId4" imgW="177480" imgH="75960" progId="Equation.3">
              <p:embed/>
            </p:oleObj>
          </a:graphicData>
        </a:graphic>
      </p:graphicFrame>
      <p:grpSp>
        <p:nvGrpSpPr>
          <p:cNvPr id="1041415" name="Group 7"/>
          <p:cNvGrpSpPr>
            <a:grpSpLocks/>
          </p:cNvGrpSpPr>
          <p:nvPr/>
        </p:nvGrpSpPr>
        <p:grpSpPr bwMode="auto">
          <a:xfrm>
            <a:off x="1042988" y="1700213"/>
            <a:ext cx="8610600" cy="1189037"/>
            <a:chOff x="144" y="240"/>
            <a:chExt cx="5424" cy="749"/>
          </a:xfrm>
        </p:grpSpPr>
        <p:sp>
          <p:nvSpPr>
            <p:cNvPr id="1041416" name="Rectangle 8"/>
            <p:cNvSpPr>
              <a:spLocks noChangeArrowheads="1"/>
            </p:cNvSpPr>
            <p:nvPr/>
          </p:nvSpPr>
          <p:spPr bwMode="auto">
            <a:xfrm>
              <a:off x="144" y="240"/>
              <a:ext cx="5424" cy="749"/>
            </a:xfrm>
            <a:prstGeom prst="rect">
              <a:avLst/>
            </a:prstGeom>
            <a:noFill/>
            <a:ln w="9525">
              <a:noFill/>
              <a:miter lim="800000"/>
              <a:headEnd/>
              <a:tailEnd/>
            </a:ln>
            <a:effectLst/>
          </p:spPr>
          <p:txBody>
            <a:bodyPr>
              <a:spAutoFit/>
            </a:bodyPr>
            <a:lstStyle/>
            <a:p>
              <a:pPr>
                <a:lnSpc>
                  <a:spcPct val="120000"/>
                </a:lnSpc>
              </a:pPr>
              <a:r>
                <a:rPr lang="zh-CN" altLang="en-US" b="1">
                  <a:ea typeface="宋体" pitchFamily="2" charset="-122"/>
                </a:rPr>
                <a:t>一般地，</a:t>
              </a:r>
              <a:r>
                <a:rPr lang="zh-CN" altLang="en-US" b="1">
                  <a:latin typeface="宋体" pitchFamily="2" charset="-122"/>
                  <a:ea typeface="宋体" pitchFamily="2" charset="-122"/>
                </a:rPr>
                <a:t>设在一次试验</a:t>
              </a:r>
              <a:r>
                <a:rPr lang="en-US" altLang="zh-CN" b="1">
                  <a:latin typeface="宋体" pitchFamily="2" charset="-122"/>
                  <a:ea typeface="宋体" pitchFamily="2" charset="-122"/>
                </a:rPr>
                <a:t>E</a:t>
              </a:r>
              <a:r>
                <a:rPr lang="zh-CN" altLang="en-US" b="1">
                  <a:latin typeface="宋体" pitchFamily="2" charset="-122"/>
                  <a:ea typeface="宋体" pitchFamily="2" charset="-122"/>
                </a:rPr>
                <a:t>中我们只考虑两个互逆的</a:t>
              </a:r>
            </a:p>
            <a:p>
              <a:pPr>
                <a:lnSpc>
                  <a:spcPct val="120000"/>
                </a:lnSpc>
              </a:pPr>
              <a:r>
                <a:rPr lang="zh-CN" altLang="en-US" b="1">
                  <a:latin typeface="宋体" pitchFamily="2" charset="-122"/>
                  <a:ea typeface="宋体" pitchFamily="2" charset="-122"/>
                </a:rPr>
                <a:t>结果：</a:t>
              </a:r>
              <a:r>
                <a:rPr lang="en-US" altLang="zh-CN" sz="3200" b="1" i="1">
                  <a:solidFill>
                    <a:schemeClr val="accent2"/>
                  </a:solidFill>
                  <a:ea typeface="宋体" pitchFamily="2" charset="-122"/>
                </a:rPr>
                <a:t>A</a:t>
              </a:r>
              <a:r>
                <a:rPr lang="en-US" altLang="zh-CN" b="1" i="1">
                  <a:solidFill>
                    <a:schemeClr val="accent2"/>
                  </a:solidFill>
                  <a:ea typeface="宋体" pitchFamily="2" charset="-122"/>
                </a:rPr>
                <a:t> </a:t>
              </a:r>
              <a:r>
                <a:rPr lang="zh-CN" altLang="en-US" b="1">
                  <a:ea typeface="宋体" pitchFamily="2" charset="-122"/>
                </a:rPr>
                <a:t>或      </a:t>
              </a:r>
              <a:r>
                <a:rPr lang="en-US" altLang="zh-CN" b="1">
                  <a:ea typeface="宋体" pitchFamily="2" charset="-122"/>
                </a:rPr>
                <a:t>.</a:t>
              </a:r>
              <a:endParaRPr lang="en-US" altLang="zh-CN" b="1">
                <a:latin typeface="宋体" pitchFamily="2" charset="-122"/>
                <a:ea typeface="宋体" pitchFamily="2" charset="-122"/>
              </a:endParaRPr>
            </a:p>
          </p:txBody>
        </p:sp>
        <p:graphicFrame>
          <p:nvGraphicFramePr>
            <p:cNvPr id="1041417" name="Object 9"/>
            <p:cNvGraphicFramePr>
              <a:graphicFrameLocks noChangeAspect="1"/>
            </p:cNvGraphicFramePr>
            <p:nvPr/>
          </p:nvGraphicFramePr>
          <p:xfrm>
            <a:off x="1338" y="663"/>
            <a:ext cx="256" cy="256"/>
          </p:xfrm>
          <a:graphic>
            <a:graphicData uri="http://schemas.openxmlformats.org/presentationml/2006/ole">
              <p:oleObj spid="_x0000_s1041417" name="公式" r:id="rId5" imgW="330120" imgH="330120" progId="Equation.3">
                <p:embed/>
              </p:oleObj>
            </a:graphicData>
          </a:graphic>
        </p:graphicFrame>
      </p:grpSp>
      <p:graphicFrame>
        <p:nvGraphicFramePr>
          <p:cNvPr id="1041418" name="Object 10"/>
          <p:cNvGraphicFramePr>
            <a:graphicFrameLocks noChangeAspect="1"/>
          </p:cNvGraphicFramePr>
          <p:nvPr/>
        </p:nvGraphicFramePr>
        <p:xfrm>
          <a:off x="3792538" y="4692650"/>
          <a:ext cx="622300" cy="263525"/>
        </p:xfrm>
        <a:graphic>
          <a:graphicData uri="http://schemas.openxmlformats.org/presentationml/2006/ole">
            <p:oleObj spid="_x0000_s1041418" name="公式" r:id="rId6" imgW="177480" imgH="75960" progId="Equation.3">
              <p:embed/>
            </p:oleObj>
          </a:graphicData>
        </a:graphic>
      </p:graphicFrame>
      <p:graphicFrame>
        <p:nvGraphicFramePr>
          <p:cNvPr id="1041419" name="Object 11"/>
          <p:cNvGraphicFramePr>
            <a:graphicFrameLocks noChangeAspect="1"/>
          </p:cNvGraphicFramePr>
          <p:nvPr/>
        </p:nvGraphicFramePr>
        <p:xfrm>
          <a:off x="4511675" y="4692650"/>
          <a:ext cx="622300" cy="263525"/>
        </p:xfrm>
        <a:graphic>
          <a:graphicData uri="http://schemas.openxmlformats.org/presentationml/2006/ole">
            <p:oleObj spid="_x0000_s1041419" name="公式" r:id="rId7" imgW="177480" imgH="75960" progId="Equation.3">
              <p:embed/>
            </p:oleObj>
          </a:graphicData>
        </a:graphic>
      </p:graphicFrame>
      <p:graphicFrame>
        <p:nvGraphicFramePr>
          <p:cNvPr id="1041420" name="Object 12"/>
          <p:cNvGraphicFramePr>
            <a:graphicFrameLocks noChangeAspect="1"/>
          </p:cNvGraphicFramePr>
          <p:nvPr/>
        </p:nvGraphicFramePr>
        <p:xfrm>
          <a:off x="5159375" y="4692650"/>
          <a:ext cx="622300" cy="263525"/>
        </p:xfrm>
        <a:graphic>
          <a:graphicData uri="http://schemas.openxmlformats.org/presentationml/2006/ole">
            <p:oleObj spid="_x0000_s1041420" name="公式" r:id="rId8" imgW="177480" imgH="75960" progId="Equation.3">
              <p:embed/>
            </p:oleObj>
          </a:graphicData>
        </a:graphic>
      </p:graphicFrame>
      <p:sp>
        <p:nvSpPr>
          <p:cNvPr id="1041421" name="Text Box 13"/>
          <p:cNvSpPr txBox="1">
            <a:spLocks noChangeArrowheads="1"/>
          </p:cNvSpPr>
          <p:nvPr/>
        </p:nvSpPr>
        <p:spPr bwMode="auto">
          <a:xfrm>
            <a:off x="812800" y="5100638"/>
            <a:ext cx="5688013" cy="519112"/>
          </a:xfrm>
          <a:prstGeom prst="rect">
            <a:avLst/>
          </a:prstGeom>
          <a:noFill/>
          <a:ln w="9525">
            <a:noFill/>
            <a:miter lim="800000"/>
            <a:headEnd/>
            <a:tailEnd/>
          </a:ln>
          <a:effectLst/>
        </p:spPr>
        <p:txBody>
          <a:bodyPr>
            <a:spAutoFit/>
          </a:bodyPr>
          <a:lstStyle/>
          <a:p>
            <a:pPr>
              <a:spcBef>
                <a:spcPct val="50000"/>
              </a:spcBef>
            </a:pPr>
            <a:r>
              <a:rPr lang="zh-CN" altLang="en-US" b="1">
                <a:ea typeface="宋体" pitchFamily="2" charset="-122"/>
              </a:rPr>
              <a:t>这样的试验</a:t>
            </a:r>
            <a:r>
              <a:rPr lang="en-US" altLang="zh-CN" b="1">
                <a:ea typeface="宋体" pitchFamily="2" charset="-122"/>
              </a:rPr>
              <a:t>E</a:t>
            </a:r>
            <a:r>
              <a:rPr lang="zh-CN" altLang="en-US" b="1">
                <a:ea typeface="宋体" pitchFamily="2" charset="-122"/>
              </a:rPr>
              <a:t>称为</a:t>
            </a:r>
            <a:r>
              <a:rPr lang="zh-CN" altLang="en-US" b="1">
                <a:solidFill>
                  <a:schemeClr val="accent2"/>
                </a:solidFill>
                <a:ea typeface="宋体" pitchFamily="2" charset="-122"/>
              </a:rPr>
              <a:t>伯努利试验</a:t>
            </a:r>
            <a:r>
              <a:rPr lang="zh-CN" altLang="en-US" b="1">
                <a:solidFill>
                  <a:schemeClr val="hlink"/>
                </a:solidFill>
                <a:ea typeface="宋体" pitchFamily="2" charset="-122"/>
              </a:rPr>
              <a:t> </a:t>
            </a:r>
            <a:r>
              <a:rPr lang="en-US" altLang="zh-CN" b="1">
                <a:ea typeface="宋体" pitchFamily="2" charset="-122"/>
              </a:rPr>
              <a:t>.</a:t>
            </a:r>
          </a:p>
        </p:txBody>
      </p:sp>
      <p:sp>
        <p:nvSpPr>
          <p:cNvPr id="1041422" name="Rectangle 14"/>
          <p:cNvSpPr>
            <a:spLocks noChangeArrowheads="1"/>
          </p:cNvSpPr>
          <p:nvPr/>
        </p:nvSpPr>
        <p:spPr bwMode="auto">
          <a:xfrm>
            <a:off x="1247775" y="596900"/>
            <a:ext cx="4676775" cy="762000"/>
          </a:xfrm>
          <a:prstGeom prst="rect">
            <a:avLst/>
          </a:prstGeom>
          <a:noFill/>
          <a:ln w="9525">
            <a:noFill/>
            <a:miter lim="800000"/>
            <a:headEnd/>
            <a:tailEnd/>
          </a:ln>
          <a:effectLst/>
        </p:spPr>
        <p:txBody>
          <a:bodyPr wrap="none">
            <a:spAutoFit/>
          </a:bodyPr>
          <a:lstStyle/>
          <a:p>
            <a:r>
              <a:rPr lang="zh-CN" altLang="en-US" sz="4400" b="1">
                <a:solidFill>
                  <a:schemeClr val="hlink"/>
                </a:solidFill>
                <a:ea typeface="宋体" pitchFamily="2" charset="-122"/>
              </a:rPr>
              <a:t>伯努利试验</a:t>
            </a:r>
            <a:r>
              <a:rPr lang="en-US" altLang="zh-CN" sz="4400" b="1">
                <a:solidFill>
                  <a:schemeClr val="hlink"/>
                </a:solidFill>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1412"/>
                                        </p:tgtEl>
                                        <p:attrNameLst>
                                          <p:attrName>style.visibility</p:attrName>
                                        </p:attrNameLst>
                                      </p:cBhvr>
                                      <p:to>
                                        <p:strVal val="visible"/>
                                      </p:to>
                                    </p:set>
                                    <p:anim calcmode="lin" valueType="num">
                                      <p:cBhvr additive="base">
                                        <p:cTn id="7" dur="500" fill="hold"/>
                                        <p:tgtEl>
                                          <p:spTgt spid="1041412"/>
                                        </p:tgtEl>
                                        <p:attrNameLst>
                                          <p:attrName>ppt_x</p:attrName>
                                        </p:attrNameLst>
                                      </p:cBhvr>
                                      <p:tavLst>
                                        <p:tav tm="0">
                                          <p:val>
                                            <p:strVal val="#ppt_x"/>
                                          </p:val>
                                        </p:tav>
                                        <p:tav tm="100000">
                                          <p:val>
                                            <p:strVal val="#ppt_x"/>
                                          </p:val>
                                        </p:tav>
                                      </p:tavLst>
                                    </p:anim>
                                    <p:anim calcmode="lin" valueType="num">
                                      <p:cBhvr additive="base">
                                        <p:cTn id="8" dur="500" fill="hold"/>
                                        <p:tgtEl>
                                          <p:spTgt spid="10414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1413"/>
                                        </p:tgtEl>
                                        <p:attrNameLst>
                                          <p:attrName>style.visibility</p:attrName>
                                        </p:attrNameLst>
                                      </p:cBhvr>
                                      <p:to>
                                        <p:strVal val="visible"/>
                                      </p:to>
                                    </p:set>
                                    <p:anim calcmode="lin" valueType="num">
                                      <p:cBhvr additive="base">
                                        <p:cTn id="13" dur="500" fill="hold"/>
                                        <p:tgtEl>
                                          <p:spTgt spid="1041413"/>
                                        </p:tgtEl>
                                        <p:attrNameLst>
                                          <p:attrName>ppt_x</p:attrName>
                                        </p:attrNameLst>
                                      </p:cBhvr>
                                      <p:tavLst>
                                        <p:tav tm="0">
                                          <p:val>
                                            <p:strVal val="#ppt_x"/>
                                          </p:val>
                                        </p:tav>
                                        <p:tav tm="100000">
                                          <p:val>
                                            <p:strVal val="#ppt_x"/>
                                          </p:val>
                                        </p:tav>
                                      </p:tavLst>
                                    </p:anim>
                                    <p:anim calcmode="lin" valueType="num">
                                      <p:cBhvr additive="base">
                                        <p:cTn id="14" dur="500" fill="hold"/>
                                        <p:tgtEl>
                                          <p:spTgt spid="104141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041414"/>
                                        </p:tgtEl>
                                        <p:attrNameLst>
                                          <p:attrName>style.visibility</p:attrName>
                                        </p:attrNameLst>
                                      </p:cBhvr>
                                      <p:to>
                                        <p:strVal val="visible"/>
                                      </p:to>
                                    </p:set>
                                    <p:anim calcmode="lin" valueType="num">
                                      <p:cBhvr additive="base">
                                        <p:cTn id="18" dur="500" fill="hold"/>
                                        <p:tgtEl>
                                          <p:spTgt spid="1041414"/>
                                        </p:tgtEl>
                                        <p:attrNameLst>
                                          <p:attrName>ppt_x</p:attrName>
                                        </p:attrNameLst>
                                      </p:cBhvr>
                                      <p:tavLst>
                                        <p:tav tm="0">
                                          <p:val>
                                            <p:strVal val="#ppt_x"/>
                                          </p:val>
                                        </p:tav>
                                        <p:tav tm="100000">
                                          <p:val>
                                            <p:strVal val="#ppt_x"/>
                                          </p:val>
                                        </p:tav>
                                      </p:tavLst>
                                    </p:anim>
                                    <p:anim calcmode="lin" valueType="num">
                                      <p:cBhvr additive="base">
                                        <p:cTn id="19" dur="500" fill="hold"/>
                                        <p:tgtEl>
                                          <p:spTgt spid="10414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1041418"/>
                                        </p:tgtEl>
                                        <p:attrNameLst>
                                          <p:attrName>style.visibility</p:attrName>
                                        </p:attrNameLst>
                                      </p:cBhvr>
                                      <p:to>
                                        <p:strVal val="visible"/>
                                      </p:to>
                                    </p:set>
                                    <p:anim calcmode="lin" valueType="num">
                                      <p:cBhvr additive="base">
                                        <p:cTn id="23" dur="500" fill="hold"/>
                                        <p:tgtEl>
                                          <p:spTgt spid="1041418"/>
                                        </p:tgtEl>
                                        <p:attrNameLst>
                                          <p:attrName>ppt_x</p:attrName>
                                        </p:attrNameLst>
                                      </p:cBhvr>
                                      <p:tavLst>
                                        <p:tav tm="0">
                                          <p:val>
                                            <p:strVal val="#ppt_x"/>
                                          </p:val>
                                        </p:tav>
                                        <p:tav tm="100000">
                                          <p:val>
                                            <p:strVal val="#ppt_x"/>
                                          </p:val>
                                        </p:tav>
                                      </p:tavLst>
                                    </p:anim>
                                    <p:anim calcmode="lin" valueType="num">
                                      <p:cBhvr additive="base">
                                        <p:cTn id="24" dur="500" fill="hold"/>
                                        <p:tgtEl>
                                          <p:spTgt spid="1041418"/>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1041419"/>
                                        </p:tgtEl>
                                        <p:attrNameLst>
                                          <p:attrName>style.visibility</p:attrName>
                                        </p:attrNameLst>
                                      </p:cBhvr>
                                      <p:to>
                                        <p:strVal val="visible"/>
                                      </p:to>
                                    </p:set>
                                    <p:anim calcmode="lin" valueType="num">
                                      <p:cBhvr additive="base">
                                        <p:cTn id="28" dur="500" fill="hold"/>
                                        <p:tgtEl>
                                          <p:spTgt spid="1041419"/>
                                        </p:tgtEl>
                                        <p:attrNameLst>
                                          <p:attrName>ppt_x</p:attrName>
                                        </p:attrNameLst>
                                      </p:cBhvr>
                                      <p:tavLst>
                                        <p:tav tm="0">
                                          <p:val>
                                            <p:strVal val="#ppt_x"/>
                                          </p:val>
                                        </p:tav>
                                        <p:tav tm="100000">
                                          <p:val>
                                            <p:strVal val="#ppt_x"/>
                                          </p:val>
                                        </p:tav>
                                      </p:tavLst>
                                    </p:anim>
                                    <p:anim calcmode="lin" valueType="num">
                                      <p:cBhvr additive="base">
                                        <p:cTn id="29" dur="500" fill="hold"/>
                                        <p:tgtEl>
                                          <p:spTgt spid="1041419"/>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nodeType="afterEffect">
                                  <p:stCondLst>
                                    <p:cond delay="0"/>
                                  </p:stCondLst>
                                  <p:childTnLst>
                                    <p:set>
                                      <p:cBhvr>
                                        <p:cTn id="32" dur="1" fill="hold">
                                          <p:stCondLst>
                                            <p:cond delay="0"/>
                                          </p:stCondLst>
                                        </p:cTn>
                                        <p:tgtEl>
                                          <p:spTgt spid="1041420"/>
                                        </p:tgtEl>
                                        <p:attrNameLst>
                                          <p:attrName>style.visibility</p:attrName>
                                        </p:attrNameLst>
                                      </p:cBhvr>
                                      <p:to>
                                        <p:strVal val="visible"/>
                                      </p:to>
                                    </p:set>
                                    <p:anim calcmode="lin" valueType="num">
                                      <p:cBhvr additive="base">
                                        <p:cTn id="33" dur="500" fill="hold"/>
                                        <p:tgtEl>
                                          <p:spTgt spid="1041420"/>
                                        </p:tgtEl>
                                        <p:attrNameLst>
                                          <p:attrName>ppt_x</p:attrName>
                                        </p:attrNameLst>
                                      </p:cBhvr>
                                      <p:tavLst>
                                        <p:tav tm="0">
                                          <p:val>
                                            <p:strVal val="#ppt_x"/>
                                          </p:val>
                                        </p:tav>
                                        <p:tav tm="100000">
                                          <p:val>
                                            <p:strVal val="#ppt_x"/>
                                          </p:val>
                                        </p:tav>
                                      </p:tavLst>
                                    </p:anim>
                                    <p:anim calcmode="lin" valueType="num">
                                      <p:cBhvr additive="base">
                                        <p:cTn id="34" dur="500" fill="hold"/>
                                        <p:tgtEl>
                                          <p:spTgt spid="1041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412" grpId="0" autoUpdateAnimBg="0"/>
      <p:bldP spid="104141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60" name="Rectangle 4"/>
          <p:cNvSpPr>
            <a:spLocks noChangeArrowheads="1"/>
          </p:cNvSpPr>
          <p:nvPr/>
        </p:nvSpPr>
        <p:spPr bwMode="auto">
          <a:xfrm>
            <a:off x="1247775" y="596900"/>
            <a:ext cx="4676775" cy="762000"/>
          </a:xfrm>
          <a:prstGeom prst="rect">
            <a:avLst/>
          </a:prstGeom>
          <a:noFill/>
          <a:ln w="9525">
            <a:noFill/>
            <a:miter lim="800000"/>
            <a:headEnd/>
            <a:tailEnd/>
          </a:ln>
          <a:effectLst/>
        </p:spPr>
        <p:txBody>
          <a:bodyPr wrap="none">
            <a:spAutoFit/>
          </a:bodyPr>
          <a:lstStyle/>
          <a:p>
            <a:r>
              <a:rPr lang="zh-CN" altLang="en-US" sz="4400" b="1">
                <a:solidFill>
                  <a:schemeClr val="hlink"/>
                </a:solidFill>
                <a:ea typeface="宋体" pitchFamily="2" charset="-122"/>
              </a:rPr>
              <a:t>伯努利试验</a:t>
            </a:r>
            <a:r>
              <a:rPr lang="en-US" altLang="zh-CN" sz="4400" b="1">
                <a:solidFill>
                  <a:schemeClr val="hlink"/>
                </a:solidFill>
                <a:ea typeface="宋体" pitchFamily="2" charset="-122"/>
              </a:rPr>
              <a:t>(Cont.)</a:t>
            </a:r>
          </a:p>
        </p:txBody>
      </p:sp>
      <p:sp>
        <p:nvSpPr>
          <p:cNvPr id="1043461" name="Rectangle 5"/>
          <p:cNvSpPr>
            <a:spLocks noChangeArrowheads="1"/>
          </p:cNvSpPr>
          <p:nvPr/>
        </p:nvSpPr>
        <p:spPr bwMode="auto">
          <a:xfrm>
            <a:off x="1341438" y="3414713"/>
            <a:ext cx="7586662" cy="652462"/>
          </a:xfrm>
          <a:prstGeom prst="rect">
            <a:avLst/>
          </a:prstGeom>
          <a:noFill/>
          <a:ln w="9525">
            <a:noFill/>
            <a:miter lim="800000"/>
            <a:headEnd/>
            <a:tailEnd/>
          </a:ln>
          <a:effectLst/>
        </p:spPr>
        <p:txBody>
          <a:bodyPr>
            <a:spAutoFit/>
          </a:bodyPr>
          <a:lstStyle/>
          <a:p>
            <a:pPr>
              <a:lnSpc>
                <a:spcPct val="115000"/>
              </a:lnSpc>
            </a:pPr>
            <a:r>
              <a:rPr lang="zh-CN" altLang="en-US" b="1">
                <a:solidFill>
                  <a:schemeClr val="accent2"/>
                </a:solidFill>
                <a:ea typeface="宋体" pitchFamily="2" charset="-122"/>
              </a:rPr>
              <a:t>“重复”</a:t>
            </a:r>
            <a:r>
              <a:rPr lang="zh-CN" altLang="en-US" b="1">
                <a:ea typeface="宋体" pitchFamily="2" charset="-122"/>
              </a:rPr>
              <a:t>是指这 </a:t>
            </a:r>
            <a:r>
              <a:rPr lang="en-US" altLang="zh-CN" b="1">
                <a:ea typeface="宋体" pitchFamily="2" charset="-122"/>
              </a:rPr>
              <a:t>n </a:t>
            </a:r>
            <a:r>
              <a:rPr lang="zh-CN" altLang="en-US" b="1">
                <a:ea typeface="宋体" pitchFamily="2" charset="-122"/>
              </a:rPr>
              <a:t>次试验中</a:t>
            </a:r>
            <a:r>
              <a:rPr lang="en-US" altLang="zh-CN" sz="3200" b="1" i="1">
                <a:ea typeface="宋体" pitchFamily="2" charset="-122"/>
              </a:rPr>
              <a:t>P(A)= p </a:t>
            </a:r>
            <a:r>
              <a:rPr lang="zh-CN" altLang="en-US" sz="3200" b="1">
                <a:ea typeface="宋体" pitchFamily="2" charset="-122"/>
              </a:rPr>
              <a:t>保持不变</a:t>
            </a:r>
            <a:r>
              <a:rPr lang="en-US" altLang="zh-CN" b="1">
                <a:ea typeface="宋体" pitchFamily="2" charset="-122"/>
              </a:rPr>
              <a:t>.</a:t>
            </a:r>
          </a:p>
        </p:txBody>
      </p:sp>
      <p:sp>
        <p:nvSpPr>
          <p:cNvPr id="1043462" name="Rectangle 6"/>
          <p:cNvSpPr>
            <a:spLocks noChangeArrowheads="1"/>
          </p:cNvSpPr>
          <p:nvPr/>
        </p:nvSpPr>
        <p:spPr bwMode="auto">
          <a:xfrm>
            <a:off x="776288" y="2060575"/>
            <a:ext cx="8367712" cy="1212850"/>
          </a:xfrm>
          <a:prstGeom prst="rect">
            <a:avLst/>
          </a:prstGeom>
          <a:noFill/>
          <a:ln w="9525">
            <a:noFill/>
            <a:miter lim="800000"/>
            <a:headEnd/>
            <a:tailEnd/>
          </a:ln>
          <a:effectLst/>
        </p:spPr>
        <p:txBody>
          <a:bodyPr>
            <a:spAutoFit/>
          </a:bodyPr>
          <a:lstStyle/>
          <a:p>
            <a:pPr>
              <a:lnSpc>
                <a:spcPct val="115000"/>
              </a:lnSpc>
            </a:pPr>
            <a:r>
              <a:rPr lang="zh-CN" altLang="en-US" sz="3200" b="1">
                <a:latin typeface="宋体" pitchFamily="2" charset="-122"/>
                <a:ea typeface="宋体" pitchFamily="2" charset="-122"/>
              </a:rPr>
              <a:t>    将伯努利试验</a:t>
            </a:r>
            <a:r>
              <a:rPr lang="en-US" altLang="zh-CN" sz="3200" b="1">
                <a:latin typeface="宋体" pitchFamily="2" charset="-122"/>
                <a:ea typeface="宋体" pitchFamily="2" charset="-122"/>
              </a:rPr>
              <a:t>E</a:t>
            </a:r>
            <a:r>
              <a:rPr lang="zh-CN" altLang="en-US" sz="3200" b="1">
                <a:latin typeface="宋体" pitchFamily="2" charset="-122"/>
                <a:ea typeface="宋体" pitchFamily="2" charset="-122"/>
              </a:rPr>
              <a:t>独立地重复地进行</a:t>
            </a:r>
            <a:r>
              <a:rPr lang="en-US" altLang="zh-CN" sz="3200" b="1" i="1">
                <a:ea typeface="宋体" pitchFamily="2" charset="-122"/>
              </a:rPr>
              <a:t>n</a:t>
            </a:r>
            <a:r>
              <a:rPr lang="zh-CN" altLang="en-US" sz="3200" b="1">
                <a:latin typeface="宋体" pitchFamily="2" charset="-122"/>
                <a:ea typeface="宋体" pitchFamily="2" charset="-122"/>
              </a:rPr>
              <a:t>次 </a:t>
            </a:r>
            <a:r>
              <a:rPr lang="en-US" altLang="zh-CN" sz="3200" b="1">
                <a:latin typeface="宋体" pitchFamily="2" charset="-122"/>
                <a:ea typeface="宋体" pitchFamily="2" charset="-122"/>
              </a:rPr>
              <a:t>,</a:t>
            </a:r>
            <a:r>
              <a:rPr lang="zh-CN" altLang="en-US" sz="3200" b="1">
                <a:latin typeface="宋体" pitchFamily="2" charset="-122"/>
                <a:ea typeface="宋体" pitchFamily="2" charset="-122"/>
              </a:rPr>
              <a:t>则称这一串</a:t>
            </a:r>
            <a:r>
              <a:rPr lang="zh-CN" altLang="en-US" b="1">
                <a:ea typeface="宋体" pitchFamily="2" charset="-122"/>
              </a:rPr>
              <a:t>重复的独立</a:t>
            </a:r>
            <a:r>
              <a:rPr lang="zh-CN" altLang="en-US" sz="3200" b="1">
                <a:latin typeface="宋体" pitchFamily="2" charset="-122"/>
                <a:ea typeface="宋体" pitchFamily="2" charset="-122"/>
              </a:rPr>
              <a:t>试验为</a:t>
            </a:r>
            <a:r>
              <a:rPr lang="en-US" altLang="zh-CN" b="1" i="1">
                <a:solidFill>
                  <a:schemeClr val="accent2"/>
                </a:solidFill>
                <a:ea typeface="宋体" pitchFamily="2" charset="-122"/>
              </a:rPr>
              <a:t>n</a:t>
            </a:r>
            <a:r>
              <a:rPr lang="zh-CN" altLang="en-US" b="1">
                <a:solidFill>
                  <a:schemeClr val="accent2"/>
                </a:solidFill>
                <a:ea typeface="宋体" pitchFamily="2" charset="-122"/>
              </a:rPr>
              <a:t>重伯努利试验</a:t>
            </a:r>
            <a:r>
              <a:rPr lang="zh-CN" altLang="en-US" b="1">
                <a:ea typeface="宋体" pitchFamily="2" charset="-122"/>
              </a:rPr>
              <a:t> </a:t>
            </a:r>
            <a:r>
              <a:rPr lang="en-US" altLang="zh-CN" b="1">
                <a:ea typeface="宋体" pitchFamily="2" charset="-122"/>
              </a:rPr>
              <a:t>.</a:t>
            </a:r>
          </a:p>
        </p:txBody>
      </p:sp>
      <p:sp>
        <p:nvSpPr>
          <p:cNvPr id="1043463" name="Rectangle 7"/>
          <p:cNvSpPr>
            <a:spLocks noChangeArrowheads="1"/>
          </p:cNvSpPr>
          <p:nvPr/>
        </p:nvSpPr>
        <p:spPr bwMode="auto">
          <a:xfrm>
            <a:off x="1341438" y="4206875"/>
            <a:ext cx="7586662" cy="582613"/>
          </a:xfrm>
          <a:prstGeom prst="rect">
            <a:avLst/>
          </a:prstGeom>
          <a:noFill/>
          <a:ln w="9525">
            <a:noFill/>
            <a:miter lim="800000"/>
            <a:headEnd/>
            <a:tailEnd/>
          </a:ln>
          <a:effectLst/>
        </p:spPr>
        <p:txBody>
          <a:bodyPr>
            <a:spAutoFit/>
          </a:bodyPr>
          <a:lstStyle/>
          <a:p>
            <a:pPr>
              <a:lnSpc>
                <a:spcPct val="115000"/>
              </a:lnSpc>
            </a:pPr>
            <a:r>
              <a:rPr lang="zh-CN" altLang="en-US" b="1">
                <a:solidFill>
                  <a:schemeClr val="accent2"/>
                </a:solidFill>
                <a:ea typeface="宋体" pitchFamily="2" charset="-122"/>
              </a:rPr>
              <a:t>“独立”</a:t>
            </a:r>
            <a:r>
              <a:rPr lang="zh-CN" altLang="en-US" b="1">
                <a:ea typeface="宋体" pitchFamily="2" charset="-122"/>
              </a:rPr>
              <a:t>是指各 次试验的结果互不影响 </a:t>
            </a:r>
            <a:r>
              <a:rPr lang="en-US" altLang="zh-CN" b="1">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3462"/>
                                        </p:tgtEl>
                                        <p:attrNameLst>
                                          <p:attrName>style.visibility</p:attrName>
                                        </p:attrNameLst>
                                      </p:cBhvr>
                                      <p:to>
                                        <p:strVal val="visible"/>
                                      </p:to>
                                    </p:set>
                                    <p:animEffect transition="in" filter="wipe(left)">
                                      <p:cBhvr>
                                        <p:cTn id="7" dur="500"/>
                                        <p:tgtEl>
                                          <p:spTgt spid="104346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43461"/>
                                        </p:tgtEl>
                                        <p:attrNameLst>
                                          <p:attrName>style.visibility</p:attrName>
                                        </p:attrNameLst>
                                      </p:cBhvr>
                                      <p:to>
                                        <p:strVal val="visible"/>
                                      </p:to>
                                    </p:set>
                                    <p:anim calcmode="lin" valueType="num">
                                      <p:cBhvr additive="base">
                                        <p:cTn id="12" dur="500" fill="hold"/>
                                        <p:tgtEl>
                                          <p:spTgt spid="1043461"/>
                                        </p:tgtEl>
                                        <p:attrNameLst>
                                          <p:attrName>ppt_x</p:attrName>
                                        </p:attrNameLst>
                                      </p:cBhvr>
                                      <p:tavLst>
                                        <p:tav tm="0">
                                          <p:val>
                                            <p:strVal val="#ppt_x"/>
                                          </p:val>
                                        </p:tav>
                                        <p:tav tm="100000">
                                          <p:val>
                                            <p:strVal val="#ppt_x"/>
                                          </p:val>
                                        </p:tav>
                                      </p:tavLst>
                                    </p:anim>
                                    <p:anim calcmode="lin" valueType="num">
                                      <p:cBhvr additive="base">
                                        <p:cTn id="13" dur="500" fill="hold"/>
                                        <p:tgtEl>
                                          <p:spTgt spid="104346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43463"/>
                                        </p:tgtEl>
                                        <p:attrNameLst>
                                          <p:attrName>style.visibility</p:attrName>
                                        </p:attrNameLst>
                                      </p:cBhvr>
                                      <p:to>
                                        <p:strVal val="visible"/>
                                      </p:to>
                                    </p:set>
                                    <p:anim calcmode="lin" valueType="num">
                                      <p:cBhvr additive="base">
                                        <p:cTn id="18" dur="500" fill="hold"/>
                                        <p:tgtEl>
                                          <p:spTgt spid="1043463"/>
                                        </p:tgtEl>
                                        <p:attrNameLst>
                                          <p:attrName>ppt_x</p:attrName>
                                        </p:attrNameLst>
                                      </p:cBhvr>
                                      <p:tavLst>
                                        <p:tav tm="0">
                                          <p:val>
                                            <p:strVal val="#ppt_x"/>
                                          </p:val>
                                        </p:tav>
                                        <p:tav tm="100000">
                                          <p:val>
                                            <p:strVal val="#ppt_x"/>
                                          </p:val>
                                        </p:tav>
                                      </p:tavLst>
                                    </p:anim>
                                    <p:anim calcmode="lin" valueType="num">
                                      <p:cBhvr additive="base">
                                        <p:cTn id="19" dur="500" fill="hold"/>
                                        <p:tgtEl>
                                          <p:spTgt spid="10434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3461" grpId="0" autoUpdateAnimBg="0"/>
      <p:bldP spid="1043462" grpId="0" autoUpdateAnimBg="0"/>
      <p:bldP spid="104346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5876" name="Group 4"/>
          <p:cNvGrpSpPr>
            <a:grpSpLocks/>
          </p:cNvGrpSpPr>
          <p:nvPr/>
        </p:nvGrpSpPr>
        <p:grpSpPr bwMode="auto">
          <a:xfrm>
            <a:off x="733425" y="806450"/>
            <a:ext cx="3910013" cy="579438"/>
            <a:chOff x="326" y="172"/>
            <a:chExt cx="2306" cy="365"/>
          </a:xfrm>
        </p:grpSpPr>
        <p:sp>
          <p:nvSpPr>
            <p:cNvPr id="975877" name="Text Box 5"/>
            <p:cNvSpPr txBox="1">
              <a:spLocks noChangeArrowheads="1"/>
            </p:cNvSpPr>
            <p:nvPr/>
          </p:nvSpPr>
          <p:spPr bwMode="auto">
            <a:xfrm>
              <a:off x="326" y="172"/>
              <a:ext cx="1468" cy="365"/>
            </a:xfrm>
            <a:prstGeom prst="rect">
              <a:avLst/>
            </a:prstGeom>
            <a:noFill/>
            <a:ln w="9525">
              <a:noFill/>
              <a:miter lim="800000"/>
              <a:headEnd/>
              <a:tailEnd/>
            </a:ln>
            <a:effectLst/>
          </p:spPr>
          <p:txBody>
            <a:bodyPr>
              <a:spAutoFit/>
            </a:bodyPr>
            <a:lstStyle/>
            <a:p>
              <a:r>
                <a:rPr lang="en-US" altLang="zh-CN" sz="3200" b="1">
                  <a:solidFill>
                    <a:schemeClr val="accent2"/>
                  </a:solidFill>
                  <a:latin typeface="楷体_GB2312" pitchFamily="49" charset="-122"/>
                  <a:ea typeface="楷体_GB2312" pitchFamily="49" charset="-122"/>
                </a:rPr>
                <a:t> </a:t>
              </a:r>
              <a:r>
                <a:rPr lang="zh-CN" altLang="en-US" sz="3200" b="1">
                  <a:solidFill>
                    <a:schemeClr val="accent2"/>
                  </a:solidFill>
                  <a:latin typeface="楷体_GB2312" pitchFamily="49" charset="-122"/>
                  <a:ea typeface="楷体_GB2312" pitchFamily="49" charset="-122"/>
                </a:rPr>
                <a:t>二项分布</a:t>
              </a:r>
            </a:p>
          </p:txBody>
        </p:sp>
        <p:graphicFrame>
          <p:nvGraphicFramePr>
            <p:cNvPr id="975878" name="Object 6"/>
            <p:cNvGraphicFramePr>
              <a:graphicFrameLocks noChangeAspect="1"/>
            </p:cNvGraphicFramePr>
            <p:nvPr/>
          </p:nvGraphicFramePr>
          <p:xfrm>
            <a:off x="1872" y="227"/>
            <a:ext cx="760" cy="272"/>
          </p:xfrm>
          <a:graphic>
            <a:graphicData uri="http://schemas.openxmlformats.org/presentationml/2006/ole">
              <p:oleObj spid="_x0000_s975878" name="Equation" r:id="rId4" imgW="1206360" imgH="431640" progId="Equation.3">
                <p:embed/>
              </p:oleObj>
            </a:graphicData>
          </a:graphic>
        </p:graphicFrame>
      </p:grpSp>
      <p:sp>
        <p:nvSpPr>
          <p:cNvPr id="975879" name="Text Box 7"/>
          <p:cNvSpPr txBox="1">
            <a:spLocks noChangeArrowheads="1"/>
          </p:cNvSpPr>
          <p:nvPr/>
        </p:nvSpPr>
        <p:spPr bwMode="auto">
          <a:xfrm>
            <a:off x="1042988" y="1628775"/>
            <a:ext cx="9236075" cy="1373188"/>
          </a:xfrm>
          <a:prstGeom prst="rect">
            <a:avLst/>
          </a:prstGeom>
          <a:noFill/>
          <a:ln w="9525">
            <a:noFill/>
            <a:miter lim="800000"/>
            <a:headEnd/>
            <a:tailEnd/>
          </a:ln>
          <a:effectLst/>
        </p:spPr>
        <p:txBody>
          <a:bodyPr>
            <a:spAutoFit/>
          </a:bodyPr>
          <a:lstStyle/>
          <a:p>
            <a:r>
              <a:rPr lang="zh-CN" altLang="en-US" b="1">
                <a:latin typeface="楷体_GB2312" pitchFamily="49" charset="-122"/>
                <a:ea typeface="楷体_GB2312" pitchFamily="49" charset="-122"/>
              </a:rPr>
              <a:t>背景：</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重</a:t>
            </a:r>
            <a:r>
              <a:rPr lang="en-US" altLang="zh-CN" b="1">
                <a:latin typeface="楷体_GB2312" pitchFamily="49" charset="-122"/>
                <a:ea typeface="楷体_GB2312" pitchFamily="49" charset="-122"/>
              </a:rPr>
              <a:t>Bernoulli </a:t>
            </a:r>
            <a:r>
              <a:rPr lang="zh-CN" altLang="en-US" b="1">
                <a:latin typeface="楷体_GB2312" pitchFamily="49" charset="-122"/>
                <a:ea typeface="楷体_GB2312" pitchFamily="49" charset="-122"/>
              </a:rPr>
              <a:t>试验中，每次试验感兴</a:t>
            </a:r>
          </a:p>
          <a:p>
            <a:r>
              <a:rPr lang="zh-CN" altLang="en-US" b="1">
                <a:latin typeface="楷体_GB2312" pitchFamily="49" charset="-122"/>
                <a:ea typeface="楷体_GB2312" pitchFamily="49" charset="-122"/>
              </a:rPr>
              <a:t>趣的事件</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在 </a:t>
            </a:r>
            <a:r>
              <a:rPr lang="en-US" altLang="zh-CN" b="1" i="1">
                <a:latin typeface="楷体_GB2312" pitchFamily="49" charset="-122"/>
                <a:ea typeface="楷体_GB2312" pitchFamily="49" charset="-122"/>
              </a:rPr>
              <a:t>n </a:t>
            </a:r>
            <a:r>
              <a:rPr lang="zh-CN" altLang="en-US" b="1">
                <a:latin typeface="楷体_GB2312" pitchFamily="49" charset="-122"/>
                <a:ea typeface="楷体_GB2312" pitchFamily="49" charset="-122"/>
              </a:rPr>
              <a:t>次试验中发生的次数 </a:t>
            </a:r>
            <a:r>
              <a:rPr lang="en-US" altLang="zh-CN" b="1">
                <a:latin typeface="Times New Roman"/>
                <a:ea typeface="楷体_GB2312" pitchFamily="49" charset="-122"/>
              </a:rPr>
              <a:t>——</a:t>
            </a:r>
            <a:r>
              <a:rPr lang="en-US" altLang="zh-CN" b="1">
                <a:latin typeface="楷体_GB2312" pitchFamily="49" charset="-122"/>
                <a:ea typeface="楷体_GB2312" pitchFamily="49" charset="-122"/>
              </a:rPr>
              <a:t> </a:t>
            </a:r>
          </a:p>
          <a:p>
            <a:r>
              <a:rPr lang="en-US" altLang="zh-CN" b="1" i="1">
                <a:latin typeface="楷体_GB2312" pitchFamily="49" charset="-122"/>
                <a:ea typeface="楷体_GB2312" pitchFamily="49" charset="-122"/>
              </a:rPr>
              <a:t>X</a:t>
            </a:r>
            <a:r>
              <a:rPr lang="zh-CN" altLang="en-US" b="1">
                <a:latin typeface="楷体_GB2312" pitchFamily="49" charset="-122"/>
                <a:ea typeface="楷体_GB2312" pitchFamily="49" charset="-122"/>
              </a:rPr>
              <a:t>是一离散型随机变量</a:t>
            </a:r>
          </a:p>
        </p:txBody>
      </p:sp>
      <p:sp>
        <p:nvSpPr>
          <p:cNvPr id="975880" name="Rectangle 8"/>
          <p:cNvSpPr>
            <a:spLocks noChangeArrowheads="1"/>
          </p:cNvSpPr>
          <p:nvPr/>
        </p:nvSpPr>
        <p:spPr bwMode="auto">
          <a:xfrm>
            <a:off x="1116013" y="3141663"/>
            <a:ext cx="3384550" cy="519112"/>
          </a:xfrm>
          <a:prstGeom prst="rect">
            <a:avLst/>
          </a:prstGeom>
          <a:noFill/>
          <a:ln w="9525">
            <a:noFill/>
            <a:miter lim="800000"/>
            <a:headEnd/>
            <a:tailEnd/>
          </a:ln>
          <a:effectLst/>
        </p:spPr>
        <p:txBody>
          <a:bodyPr wrap="none">
            <a:spAutoFit/>
          </a:bodyPr>
          <a:lstStyle/>
          <a:p>
            <a:r>
              <a:rPr lang="zh-CN" altLang="en-US" b="1">
                <a:latin typeface="楷体_GB2312" pitchFamily="49" charset="-122"/>
                <a:ea typeface="楷体_GB2312" pitchFamily="49" charset="-122"/>
              </a:rPr>
              <a:t>若</a:t>
            </a:r>
            <a:r>
              <a:rPr lang="en-US" altLang="zh-CN" b="1" i="1">
                <a:latin typeface="楷体_GB2312" pitchFamily="49" charset="-122"/>
                <a:ea typeface="楷体_GB2312" pitchFamily="49" charset="-122"/>
              </a:rPr>
              <a:t>P</a:t>
            </a:r>
            <a:r>
              <a:rPr lang="en-US" altLang="zh-CN" b="1">
                <a:latin typeface="楷体_GB2312" pitchFamily="49" charset="-122"/>
                <a:ea typeface="楷体_GB2312" pitchFamily="49" charset="-122"/>
              </a:rPr>
              <a:t> ( </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 ) = </a:t>
            </a:r>
            <a:r>
              <a:rPr lang="en-US" altLang="zh-CN" b="1" i="1">
                <a:latin typeface="楷体_GB2312" pitchFamily="49" charset="-122"/>
                <a:ea typeface="楷体_GB2312" pitchFamily="49" charset="-122"/>
              </a:rPr>
              <a:t>p </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则</a:t>
            </a:r>
            <a:endParaRPr lang="zh-CN" altLang="en-US" b="1" i="1">
              <a:latin typeface="楷体_GB2312" pitchFamily="49" charset="-122"/>
              <a:ea typeface="楷体_GB2312" pitchFamily="49" charset="-122"/>
            </a:endParaRPr>
          </a:p>
        </p:txBody>
      </p:sp>
      <p:graphicFrame>
        <p:nvGraphicFramePr>
          <p:cNvPr id="975881" name="Object 9"/>
          <p:cNvGraphicFramePr>
            <a:graphicFrameLocks noChangeAspect="1"/>
          </p:cNvGraphicFramePr>
          <p:nvPr/>
        </p:nvGraphicFramePr>
        <p:xfrm>
          <a:off x="971550" y="3746500"/>
          <a:ext cx="7777163" cy="615950"/>
        </p:xfrm>
        <a:graphic>
          <a:graphicData uri="http://schemas.openxmlformats.org/presentationml/2006/ole">
            <p:oleObj spid="_x0000_s975881" name="Equation" r:id="rId5" imgW="3035160" imgH="241200" progId="Equation.3">
              <p:embed/>
            </p:oleObj>
          </a:graphicData>
        </a:graphic>
      </p:graphicFrame>
      <p:sp>
        <p:nvSpPr>
          <p:cNvPr id="975882" name="Text Box 10"/>
          <p:cNvSpPr txBox="1">
            <a:spLocks noChangeArrowheads="1"/>
          </p:cNvSpPr>
          <p:nvPr/>
        </p:nvSpPr>
        <p:spPr bwMode="auto">
          <a:xfrm>
            <a:off x="971550" y="4683125"/>
            <a:ext cx="6584950" cy="519113"/>
          </a:xfrm>
          <a:prstGeom prst="rect">
            <a:avLst/>
          </a:prstGeom>
          <a:noFill/>
          <a:ln w="9525">
            <a:noFill/>
            <a:miter lim="800000"/>
            <a:headEnd/>
            <a:tailEnd/>
          </a:ln>
          <a:effectLst/>
        </p:spPr>
        <p:txBody>
          <a:bodyPr wrap="none">
            <a:spAutoFit/>
          </a:bodyPr>
          <a:lstStyle/>
          <a:p>
            <a:r>
              <a:rPr lang="zh-CN" altLang="en-US" b="1">
                <a:latin typeface="楷体_GB2312" pitchFamily="49" charset="-122"/>
                <a:ea typeface="楷体_GB2312" pitchFamily="49" charset="-122"/>
              </a:rPr>
              <a:t>称 </a:t>
            </a:r>
            <a:r>
              <a:rPr lang="en-US" altLang="zh-CN" b="1" i="1">
                <a:latin typeface="楷体_GB2312" pitchFamily="49" charset="-122"/>
                <a:ea typeface="楷体_GB2312" pitchFamily="49" charset="-122"/>
              </a:rPr>
              <a:t>X </a:t>
            </a:r>
            <a:r>
              <a:rPr lang="zh-CN" altLang="en-US" b="1">
                <a:latin typeface="楷体_GB2312" pitchFamily="49" charset="-122"/>
                <a:ea typeface="楷体_GB2312" pitchFamily="49" charset="-122"/>
              </a:rPr>
              <a:t>服从</a:t>
            </a:r>
            <a:r>
              <a:rPr lang="zh-CN" altLang="en-US" b="1">
                <a:solidFill>
                  <a:schemeClr val="accent2"/>
                </a:solidFill>
                <a:latin typeface="楷体_GB2312" pitchFamily="49" charset="-122"/>
                <a:ea typeface="楷体_GB2312" pitchFamily="49" charset="-122"/>
              </a:rPr>
              <a:t>参数为</a:t>
            </a:r>
            <a:r>
              <a:rPr lang="en-US" altLang="zh-CN" b="1" i="1">
                <a:solidFill>
                  <a:schemeClr val="accent2"/>
                </a:solidFill>
                <a:latin typeface="楷体_GB2312" pitchFamily="49" charset="-122"/>
                <a:ea typeface="楷体_GB2312" pitchFamily="49" charset="-122"/>
              </a:rPr>
              <a:t>n</a:t>
            </a:r>
            <a:r>
              <a:rPr lang="en-US" altLang="zh-CN" b="1">
                <a:solidFill>
                  <a:schemeClr val="accent2"/>
                </a:solidFill>
                <a:latin typeface="楷体_GB2312" pitchFamily="49" charset="-122"/>
                <a:ea typeface="楷体_GB2312" pitchFamily="49" charset="-122"/>
              </a:rPr>
              <a:t>, </a:t>
            </a:r>
            <a:r>
              <a:rPr lang="en-US" altLang="zh-CN" b="1" i="1">
                <a:solidFill>
                  <a:schemeClr val="accent2"/>
                </a:solidFill>
                <a:latin typeface="楷体_GB2312" pitchFamily="49" charset="-122"/>
                <a:ea typeface="楷体_GB2312" pitchFamily="49" charset="-122"/>
              </a:rPr>
              <a:t>p</a:t>
            </a:r>
            <a:r>
              <a:rPr lang="en-US" altLang="zh-CN" b="1">
                <a:solidFill>
                  <a:schemeClr val="accent2"/>
                </a:solidFill>
                <a:latin typeface="楷体_GB2312" pitchFamily="49" charset="-122"/>
                <a:ea typeface="楷体_GB2312" pitchFamily="49" charset="-122"/>
              </a:rPr>
              <a:t> </a:t>
            </a:r>
            <a:r>
              <a:rPr lang="zh-CN" altLang="en-US" b="1">
                <a:solidFill>
                  <a:schemeClr val="accent2"/>
                </a:solidFill>
                <a:latin typeface="楷体_GB2312" pitchFamily="49" charset="-122"/>
                <a:ea typeface="楷体_GB2312" pitchFamily="49" charset="-122"/>
              </a:rPr>
              <a:t>的二项分布</a:t>
            </a:r>
            <a:r>
              <a:rPr lang="zh-CN" altLang="en-US" b="1">
                <a:latin typeface="楷体_GB2312" pitchFamily="49" charset="-122"/>
                <a:ea typeface="楷体_GB2312" pitchFamily="49" charset="-122"/>
              </a:rPr>
              <a:t>，记作</a:t>
            </a:r>
          </a:p>
        </p:txBody>
      </p:sp>
      <p:graphicFrame>
        <p:nvGraphicFramePr>
          <p:cNvPr id="975883" name="Object 11"/>
          <p:cNvGraphicFramePr>
            <a:graphicFrameLocks noChangeAspect="1"/>
          </p:cNvGraphicFramePr>
          <p:nvPr/>
        </p:nvGraphicFramePr>
        <p:xfrm>
          <a:off x="2771775" y="5546725"/>
          <a:ext cx="1968500" cy="431800"/>
        </p:xfrm>
        <a:graphic>
          <a:graphicData uri="http://schemas.openxmlformats.org/presentationml/2006/ole">
            <p:oleObj spid="_x0000_s975883" name="Equation" r:id="rId6" imgW="1968480" imgH="431640" progId="Equation.3">
              <p:embed/>
            </p:oleObj>
          </a:graphicData>
        </a:graphic>
      </p:graphicFrame>
      <p:sp>
        <p:nvSpPr>
          <p:cNvPr id="975884" name="Text Box 12"/>
          <p:cNvSpPr txBox="1">
            <a:spLocks noChangeArrowheads="1"/>
          </p:cNvSpPr>
          <p:nvPr/>
        </p:nvSpPr>
        <p:spPr bwMode="auto">
          <a:xfrm>
            <a:off x="1042988" y="6092825"/>
            <a:ext cx="5518150" cy="519113"/>
          </a:xfrm>
          <a:prstGeom prst="rect">
            <a:avLst/>
          </a:prstGeom>
          <a:noFill/>
          <a:ln w="9525">
            <a:noFill/>
            <a:miter lim="800000"/>
            <a:headEnd/>
            <a:tailEnd/>
          </a:ln>
          <a:effectLst/>
        </p:spPr>
        <p:txBody>
          <a:bodyPr wrap="none">
            <a:spAutoFit/>
          </a:bodyPr>
          <a:lstStyle/>
          <a:p>
            <a:r>
              <a:rPr lang="en-US" altLang="zh-CN" b="1">
                <a:solidFill>
                  <a:schemeClr val="accent2"/>
                </a:solidFill>
                <a:latin typeface="楷体_GB2312" pitchFamily="49" charset="-122"/>
                <a:ea typeface="楷体_GB2312" pitchFamily="49" charset="-122"/>
              </a:rPr>
              <a:t>0 </a:t>
            </a:r>
            <a:r>
              <a:rPr lang="en-US" altLang="zh-CN" b="1">
                <a:solidFill>
                  <a:schemeClr val="accent2"/>
                </a:solidFill>
                <a:latin typeface="Times New Roman"/>
                <a:ea typeface="楷体_GB2312" pitchFamily="49" charset="-122"/>
              </a:rPr>
              <a:t>–</a:t>
            </a:r>
            <a:r>
              <a:rPr lang="en-US" altLang="zh-CN" b="1">
                <a:solidFill>
                  <a:schemeClr val="accent2"/>
                </a:solidFill>
                <a:latin typeface="楷体_GB2312" pitchFamily="49" charset="-122"/>
                <a:ea typeface="楷体_GB2312" pitchFamily="49" charset="-122"/>
              </a:rPr>
              <a:t> 1 </a:t>
            </a:r>
            <a:r>
              <a:rPr lang="zh-CN" altLang="en-US" b="1">
                <a:solidFill>
                  <a:schemeClr val="accent2"/>
                </a:solidFill>
                <a:latin typeface="楷体_GB2312" pitchFamily="49" charset="-122"/>
                <a:ea typeface="楷体_GB2312" pitchFamily="49" charset="-122"/>
              </a:rPr>
              <a:t>分布是 </a:t>
            </a:r>
            <a:r>
              <a:rPr lang="en-US" altLang="zh-CN" b="1" i="1">
                <a:solidFill>
                  <a:schemeClr val="accent2"/>
                </a:solidFill>
                <a:latin typeface="楷体_GB2312" pitchFamily="49" charset="-122"/>
                <a:ea typeface="楷体_GB2312" pitchFamily="49" charset="-122"/>
              </a:rPr>
              <a:t>n</a:t>
            </a:r>
            <a:r>
              <a:rPr lang="en-US" altLang="zh-CN" b="1">
                <a:solidFill>
                  <a:schemeClr val="accent2"/>
                </a:solidFill>
                <a:latin typeface="楷体_GB2312" pitchFamily="49" charset="-122"/>
                <a:ea typeface="楷体_GB2312" pitchFamily="49" charset="-122"/>
              </a:rPr>
              <a:t> = 1 </a:t>
            </a:r>
            <a:r>
              <a:rPr lang="zh-CN" altLang="en-US" b="1">
                <a:solidFill>
                  <a:schemeClr val="accent2"/>
                </a:solidFill>
                <a:latin typeface="楷体_GB2312" pitchFamily="49" charset="-122"/>
                <a:ea typeface="楷体_GB2312" pitchFamily="49" charset="-122"/>
              </a:rPr>
              <a:t>的二项分布</a:t>
            </a:r>
            <a:r>
              <a:rPr lang="en-US" altLang="zh-CN" b="1">
                <a:solidFill>
                  <a:schemeClr val="accent2"/>
                </a:solidFill>
                <a:latin typeface="楷体_GB2312" pitchFamily="49" charset="-122"/>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75876"/>
                                        </p:tgtEl>
                                        <p:attrNameLst>
                                          <p:attrName>style.visibility</p:attrName>
                                        </p:attrNameLst>
                                      </p:cBhvr>
                                      <p:to>
                                        <p:strVal val="visible"/>
                                      </p:to>
                                    </p:set>
                                    <p:animEffect transition="in" filter="wipe(up)">
                                      <p:cBhvr>
                                        <p:cTn id="7" dur="500"/>
                                        <p:tgtEl>
                                          <p:spTgt spid="9758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75879"/>
                                        </p:tgtEl>
                                        <p:attrNameLst>
                                          <p:attrName>style.visibility</p:attrName>
                                        </p:attrNameLst>
                                      </p:cBhvr>
                                      <p:to>
                                        <p:strVal val="visible"/>
                                      </p:to>
                                    </p:set>
                                    <p:animEffect transition="in" filter="wipe(up)">
                                      <p:cBhvr>
                                        <p:cTn id="12" dur="500"/>
                                        <p:tgtEl>
                                          <p:spTgt spid="9758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75880"/>
                                        </p:tgtEl>
                                        <p:attrNameLst>
                                          <p:attrName>style.visibility</p:attrName>
                                        </p:attrNameLst>
                                      </p:cBhvr>
                                      <p:to>
                                        <p:strVal val="visible"/>
                                      </p:to>
                                    </p:set>
                                    <p:animEffect transition="in" filter="wipe(up)">
                                      <p:cBhvr>
                                        <p:cTn id="17" dur="500"/>
                                        <p:tgtEl>
                                          <p:spTgt spid="9758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75881"/>
                                        </p:tgtEl>
                                        <p:attrNameLst>
                                          <p:attrName>style.visibility</p:attrName>
                                        </p:attrNameLst>
                                      </p:cBhvr>
                                      <p:to>
                                        <p:strVal val="visible"/>
                                      </p:to>
                                    </p:set>
                                    <p:animEffect transition="in" filter="wipe(up)">
                                      <p:cBhvr>
                                        <p:cTn id="22" dur="500"/>
                                        <p:tgtEl>
                                          <p:spTgt spid="9758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75882"/>
                                        </p:tgtEl>
                                        <p:attrNameLst>
                                          <p:attrName>style.visibility</p:attrName>
                                        </p:attrNameLst>
                                      </p:cBhvr>
                                      <p:to>
                                        <p:strVal val="visible"/>
                                      </p:to>
                                    </p:set>
                                    <p:animEffect transition="in" filter="wipe(up)">
                                      <p:cBhvr>
                                        <p:cTn id="27" dur="500"/>
                                        <p:tgtEl>
                                          <p:spTgt spid="9758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75883"/>
                                        </p:tgtEl>
                                        <p:attrNameLst>
                                          <p:attrName>style.visibility</p:attrName>
                                        </p:attrNameLst>
                                      </p:cBhvr>
                                      <p:to>
                                        <p:strVal val="visible"/>
                                      </p:to>
                                    </p:set>
                                    <p:animEffect transition="in" filter="wipe(up)">
                                      <p:cBhvr>
                                        <p:cTn id="32" dur="500"/>
                                        <p:tgtEl>
                                          <p:spTgt spid="9758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75884"/>
                                        </p:tgtEl>
                                        <p:attrNameLst>
                                          <p:attrName>style.visibility</p:attrName>
                                        </p:attrNameLst>
                                      </p:cBhvr>
                                      <p:to>
                                        <p:strVal val="visible"/>
                                      </p:to>
                                    </p:set>
                                    <p:animEffect transition="in" filter="wipe(up)">
                                      <p:cBhvr>
                                        <p:cTn id="37" dur="500"/>
                                        <p:tgtEl>
                                          <p:spTgt spid="975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9" grpId="0" autoUpdateAnimBg="0"/>
      <p:bldP spid="975880" grpId="0" autoUpdateAnimBg="0"/>
      <p:bldP spid="975882" grpId="0" autoUpdateAnimBg="0"/>
      <p:bldP spid="97588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4" name="Rectangle 4"/>
          <p:cNvSpPr>
            <a:spLocks noChangeArrowheads="1"/>
          </p:cNvSpPr>
          <p:nvPr/>
        </p:nvSpPr>
        <p:spPr bwMode="auto">
          <a:xfrm>
            <a:off x="539750" y="549275"/>
            <a:ext cx="8305800" cy="2209800"/>
          </a:xfrm>
          <a:prstGeom prst="rect">
            <a:avLst/>
          </a:prstGeom>
          <a:noFill/>
          <a:ln w="9525">
            <a:noFill/>
            <a:miter lim="800000"/>
            <a:headEnd/>
            <a:tailEnd/>
          </a:ln>
          <a:effectLst/>
        </p:spPr>
        <p:txBody>
          <a:bodyPr/>
          <a:lstStyle/>
          <a:p>
            <a:pPr marL="342900" indent="-342900"/>
            <a:r>
              <a:rPr lang="zh-CN" altLang="en-US" b="1">
                <a:solidFill>
                  <a:schemeClr val="accent2"/>
                </a:solidFill>
                <a:latin typeface="楷体_GB2312" pitchFamily="49" charset="-122"/>
                <a:ea typeface="楷体_GB2312" pitchFamily="49" charset="-122"/>
              </a:rPr>
              <a:t>   例</a:t>
            </a:r>
            <a:r>
              <a:rPr lang="en-US" altLang="zh-CN" b="1">
                <a:solidFill>
                  <a:srgbClr val="FF0000"/>
                </a:solidFill>
                <a:latin typeface="楷体_GB2312" pitchFamily="49" charset="-122"/>
                <a:ea typeface="楷体_GB2312" pitchFamily="49" charset="-122"/>
              </a:rPr>
              <a:t> </a:t>
            </a:r>
            <a:r>
              <a:rPr lang="zh-CN" altLang="en-US" b="1">
                <a:latin typeface="楷体_GB2312" pitchFamily="49" charset="-122"/>
                <a:ea typeface="楷体_GB2312" pitchFamily="49" charset="-122"/>
              </a:rPr>
              <a:t>一大批产品的次品率为</a:t>
            </a:r>
            <a:r>
              <a:rPr lang="en-US" altLang="zh-CN" b="1">
                <a:latin typeface="楷体_GB2312" pitchFamily="49" charset="-122"/>
                <a:ea typeface="楷体_GB2312" pitchFamily="49" charset="-122"/>
              </a:rPr>
              <a:t>0.1</a:t>
            </a:r>
            <a:r>
              <a:rPr lang="zh-CN" altLang="en-US" b="1">
                <a:latin typeface="楷体_GB2312" pitchFamily="49" charset="-122"/>
                <a:ea typeface="楷体_GB2312" pitchFamily="49" charset="-122"/>
              </a:rPr>
              <a:t>，现从中取</a:t>
            </a:r>
          </a:p>
          <a:p>
            <a:pPr marL="342900" indent="-342900"/>
            <a:r>
              <a:rPr lang="zh-CN" altLang="en-US" b="1">
                <a:latin typeface="楷体_GB2312" pitchFamily="49" charset="-122"/>
                <a:ea typeface="楷体_GB2312" pitchFamily="49" charset="-122"/>
              </a:rPr>
              <a:t>   出</a:t>
            </a:r>
            <a:r>
              <a:rPr lang="en-US" altLang="zh-CN" b="1">
                <a:latin typeface="楷体_GB2312" pitchFamily="49" charset="-122"/>
                <a:ea typeface="楷体_GB2312" pitchFamily="49" charset="-122"/>
              </a:rPr>
              <a:t>15</a:t>
            </a:r>
            <a:r>
              <a:rPr lang="zh-CN" altLang="en-US" b="1">
                <a:latin typeface="楷体_GB2312" pitchFamily="49" charset="-122"/>
                <a:ea typeface="楷体_GB2312" pitchFamily="49" charset="-122"/>
              </a:rPr>
              <a:t>件．试求下列事件的概率：</a:t>
            </a:r>
          </a:p>
          <a:p>
            <a:pPr marL="342900" indent="-342900">
              <a:spcBef>
                <a:spcPct val="20000"/>
              </a:spcBef>
            </a:pPr>
            <a:r>
              <a:rPr lang="zh-CN" altLang="en-US" b="1">
                <a:latin typeface="楷体_GB2312" pitchFamily="49" charset="-122"/>
                <a:ea typeface="楷体_GB2312" pitchFamily="49" charset="-122"/>
              </a:rPr>
              <a:t>      </a:t>
            </a:r>
            <a:r>
              <a:rPr lang="en-US" altLang="zh-CN" b="1" i="1">
                <a:latin typeface="楷体_GB2312" pitchFamily="49" charset="-122"/>
                <a:ea typeface="楷体_GB2312" pitchFamily="49" charset="-122"/>
              </a:rPr>
              <a:t>B </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取出的</a:t>
            </a:r>
            <a:r>
              <a:rPr lang="en-US" altLang="zh-CN" b="1">
                <a:latin typeface="楷体_GB2312" pitchFamily="49" charset="-122"/>
                <a:ea typeface="楷体_GB2312" pitchFamily="49" charset="-122"/>
              </a:rPr>
              <a:t>15</a:t>
            </a:r>
            <a:r>
              <a:rPr lang="zh-CN" altLang="en-US" b="1">
                <a:latin typeface="楷体_GB2312" pitchFamily="49" charset="-122"/>
                <a:ea typeface="楷体_GB2312" pitchFamily="49" charset="-122"/>
              </a:rPr>
              <a:t>件产品中恰有</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件次品 </a:t>
            </a:r>
            <a:r>
              <a:rPr lang="en-US" altLang="zh-CN" b="1">
                <a:latin typeface="楷体_GB2312" pitchFamily="49" charset="-122"/>
                <a:ea typeface="楷体_GB2312" pitchFamily="49" charset="-122"/>
              </a:rPr>
              <a:t>}</a:t>
            </a:r>
          </a:p>
          <a:p>
            <a:pPr marL="342900" indent="-342900">
              <a:spcBef>
                <a:spcPct val="20000"/>
              </a:spcBef>
            </a:pPr>
            <a:r>
              <a:rPr lang="en-US" altLang="zh-CN" b="1">
                <a:latin typeface="楷体_GB2312" pitchFamily="49" charset="-122"/>
                <a:ea typeface="楷体_GB2312" pitchFamily="49" charset="-122"/>
              </a:rPr>
              <a:t>      </a:t>
            </a:r>
            <a:r>
              <a:rPr lang="en-US" altLang="zh-CN" b="1" i="1">
                <a:latin typeface="楷体_GB2312" pitchFamily="49" charset="-122"/>
                <a:ea typeface="楷体_GB2312" pitchFamily="49" charset="-122"/>
              </a:rPr>
              <a:t>C </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取出的</a:t>
            </a:r>
            <a:r>
              <a:rPr lang="en-US" altLang="zh-CN" b="1">
                <a:latin typeface="楷体_GB2312" pitchFamily="49" charset="-122"/>
                <a:ea typeface="楷体_GB2312" pitchFamily="49" charset="-122"/>
              </a:rPr>
              <a:t>15</a:t>
            </a:r>
            <a:r>
              <a:rPr lang="zh-CN" altLang="en-US" b="1">
                <a:latin typeface="楷体_GB2312" pitchFamily="49" charset="-122"/>
                <a:ea typeface="楷体_GB2312" pitchFamily="49" charset="-122"/>
              </a:rPr>
              <a:t>件产品中至少有</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件次品 </a:t>
            </a:r>
            <a:r>
              <a:rPr lang="en-US" altLang="zh-CN" b="1">
                <a:latin typeface="楷体_GB2312" pitchFamily="49" charset="-122"/>
                <a:ea typeface="楷体_GB2312" pitchFamily="49" charset="-122"/>
              </a:rPr>
              <a:t>}      </a:t>
            </a:r>
          </a:p>
        </p:txBody>
      </p:sp>
      <p:graphicFrame>
        <p:nvGraphicFramePr>
          <p:cNvPr id="977925" name="Object 5"/>
          <p:cNvGraphicFramePr>
            <a:graphicFrameLocks noChangeAspect="1"/>
          </p:cNvGraphicFramePr>
          <p:nvPr/>
        </p:nvGraphicFramePr>
        <p:xfrm>
          <a:off x="900113" y="3860800"/>
          <a:ext cx="4724400" cy="528638"/>
        </p:xfrm>
        <a:graphic>
          <a:graphicData uri="http://schemas.openxmlformats.org/presentationml/2006/ole">
            <p:oleObj spid="_x0000_s977925" name="Equation" r:id="rId4" imgW="2184120" imgH="253800" progId="Equation.3">
              <p:embed/>
            </p:oleObj>
          </a:graphicData>
        </a:graphic>
      </p:graphicFrame>
      <p:graphicFrame>
        <p:nvGraphicFramePr>
          <p:cNvPr id="977926" name="Object 6"/>
          <p:cNvGraphicFramePr>
            <a:graphicFrameLocks noChangeAspect="1"/>
          </p:cNvGraphicFramePr>
          <p:nvPr/>
        </p:nvGraphicFramePr>
        <p:xfrm>
          <a:off x="5724525" y="3860800"/>
          <a:ext cx="2232025" cy="493713"/>
        </p:xfrm>
        <a:graphic>
          <a:graphicData uri="http://schemas.openxmlformats.org/presentationml/2006/ole">
            <p:oleObj spid="_x0000_s977926" name="Equation" r:id="rId5" imgW="1180800" imgH="241200" progId="Equation.3">
              <p:embed/>
            </p:oleObj>
          </a:graphicData>
        </a:graphic>
      </p:graphicFrame>
      <p:sp>
        <p:nvSpPr>
          <p:cNvPr id="977927" name="Text Box 7"/>
          <p:cNvSpPr txBox="1">
            <a:spLocks noChangeArrowheads="1"/>
          </p:cNvSpPr>
          <p:nvPr/>
        </p:nvSpPr>
        <p:spPr bwMode="auto">
          <a:xfrm>
            <a:off x="1143000" y="2708275"/>
            <a:ext cx="8001000" cy="1031875"/>
          </a:xfrm>
          <a:prstGeom prst="rect">
            <a:avLst/>
          </a:prstGeom>
          <a:noFill/>
          <a:ln w="9525">
            <a:noFill/>
            <a:miter lim="800000"/>
            <a:headEnd/>
            <a:tailEnd/>
          </a:ln>
          <a:effectLst/>
        </p:spPr>
        <p:txBody>
          <a:bodyPr>
            <a:spAutoFit/>
          </a:bodyPr>
          <a:lstStyle/>
          <a:p>
            <a:pPr>
              <a:spcBef>
                <a:spcPct val="20000"/>
              </a:spcBef>
            </a:pPr>
            <a:r>
              <a:rPr lang="zh-CN" altLang="en-US" b="1">
                <a:latin typeface="楷体_GB2312" pitchFamily="49" charset="-122"/>
                <a:ea typeface="楷体_GB2312" pitchFamily="49" charset="-122"/>
              </a:rPr>
              <a:t> 由于从一大批产品中取</a:t>
            </a:r>
            <a:r>
              <a:rPr lang="en-US" altLang="zh-CN" b="1">
                <a:latin typeface="楷体_GB2312" pitchFamily="49" charset="-122"/>
                <a:ea typeface="楷体_GB2312" pitchFamily="49" charset="-122"/>
              </a:rPr>
              <a:t>15</a:t>
            </a:r>
            <a:r>
              <a:rPr lang="zh-CN" altLang="en-US" b="1">
                <a:latin typeface="楷体_GB2312" pitchFamily="49" charset="-122"/>
                <a:ea typeface="楷体_GB2312" pitchFamily="49" charset="-122"/>
              </a:rPr>
              <a:t>件产品，故可近似</a:t>
            </a:r>
          </a:p>
          <a:p>
            <a:pPr>
              <a:spcBef>
                <a:spcPct val="20000"/>
              </a:spcBef>
            </a:pPr>
            <a:r>
              <a:rPr lang="zh-CN" altLang="en-US" b="1">
                <a:latin typeface="楷体_GB2312" pitchFamily="49" charset="-122"/>
                <a:ea typeface="楷体_GB2312" pitchFamily="49" charset="-122"/>
              </a:rPr>
              <a:t> 看作是一</a:t>
            </a:r>
            <a:r>
              <a:rPr lang="en-US" altLang="zh-CN" b="1">
                <a:latin typeface="楷体_GB2312" pitchFamily="49" charset="-122"/>
                <a:ea typeface="楷体_GB2312" pitchFamily="49" charset="-122"/>
              </a:rPr>
              <a:t>15</a:t>
            </a:r>
            <a:r>
              <a:rPr lang="zh-CN" altLang="en-US" b="1">
                <a:latin typeface="楷体_GB2312" pitchFamily="49" charset="-122"/>
                <a:ea typeface="楷体_GB2312" pitchFamily="49" charset="-122"/>
              </a:rPr>
              <a:t>重</a:t>
            </a:r>
            <a:r>
              <a:rPr lang="en-US" altLang="zh-CN" b="1" i="1">
                <a:latin typeface="楷体_GB2312" pitchFamily="49" charset="-122"/>
                <a:ea typeface="楷体_GB2312" pitchFamily="49" charset="-122"/>
              </a:rPr>
              <a:t>Bernoulli</a:t>
            </a:r>
            <a:r>
              <a:rPr lang="zh-CN" altLang="en-US" b="1">
                <a:latin typeface="楷体_GB2312" pitchFamily="49" charset="-122"/>
                <a:ea typeface="楷体_GB2312" pitchFamily="49" charset="-122"/>
              </a:rPr>
              <a:t>试验．</a:t>
            </a:r>
          </a:p>
        </p:txBody>
      </p:sp>
      <p:sp>
        <p:nvSpPr>
          <p:cNvPr id="977928" name="Text Box 8"/>
          <p:cNvSpPr txBox="1">
            <a:spLocks noChangeArrowheads="1"/>
          </p:cNvSpPr>
          <p:nvPr/>
        </p:nvSpPr>
        <p:spPr bwMode="auto">
          <a:xfrm>
            <a:off x="755650" y="2708275"/>
            <a:ext cx="1066800" cy="519113"/>
          </a:xfrm>
          <a:prstGeom prst="rect">
            <a:avLst/>
          </a:prstGeom>
          <a:noFill/>
          <a:ln w="9525">
            <a:noFill/>
            <a:miter lim="800000"/>
            <a:headEnd/>
            <a:tailEnd/>
          </a:ln>
          <a:effectLst/>
        </p:spPr>
        <p:txBody>
          <a:bodyPr>
            <a:spAutoFit/>
          </a:bodyPr>
          <a:lstStyle/>
          <a:p>
            <a:pPr>
              <a:spcBef>
                <a:spcPct val="50000"/>
              </a:spcBef>
            </a:pPr>
            <a:r>
              <a:rPr lang="zh-CN" altLang="en-US" b="1">
                <a:solidFill>
                  <a:schemeClr val="accent2"/>
                </a:solidFill>
                <a:latin typeface="楷体_GB2312" pitchFamily="49" charset="-122"/>
                <a:ea typeface="楷体_GB2312" pitchFamily="49" charset="-122"/>
              </a:rPr>
              <a:t>解：</a:t>
            </a:r>
          </a:p>
        </p:txBody>
      </p:sp>
      <p:sp>
        <p:nvSpPr>
          <p:cNvPr id="977929" name="Rectangle 9"/>
          <p:cNvSpPr>
            <a:spLocks noChangeArrowheads="1"/>
          </p:cNvSpPr>
          <p:nvPr/>
        </p:nvSpPr>
        <p:spPr bwMode="auto">
          <a:xfrm>
            <a:off x="827088" y="4508500"/>
            <a:ext cx="1828800" cy="552450"/>
          </a:xfrm>
          <a:prstGeom prst="rect">
            <a:avLst/>
          </a:prstGeom>
          <a:noFill/>
          <a:ln w="9525">
            <a:noFill/>
            <a:miter lim="800000"/>
            <a:headEnd/>
            <a:tailEnd/>
          </a:ln>
          <a:effectLst/>
        </p:spPr>
        <p:txBody>
          <a:bodyPr/>
          <a:lstStyle/>
          <a:p>
            <a:pPr marL="342900" indent="-342900">
              <a:spcBef>
                <a:spcPct val="20000"/>
              </a:spcBef>
            </a:pPr>
            <a:r>
              <a:rPr lang="zh-CN" altLang="en-US" b="1">
                <a:latin typeface="楷体_GB2312" pitchFamily="49" charset="-122"/>
                <a:ea typeface="楷体_GB2312" pitchFamily="49" charset="-122"/>
              </a:rPr>
              <a:t>所以，</a:t>
            </a:r>
          </a:p>
        </p:txBody>
      </p:sp>
      <p:graphicFrame>
        <p:nvGraphicFramePr>
          <p:cNvPr id="977930" name="Object 10"/>
          <p:cNvGraphicFramePr>
            <a:graphicFrameLocks noChangeAspect="1"/>
          </p:cNvGraphicFramePr>
          <p:nvPr/>
        </p:nvGraphicFramePr>
        <p:xfrm>
          <a:off x="1979613" y="4508500"/>
          <a:ext cx="3529012" cy="563563"/>
        </p:xfrm>
        <a:graphic>
          <a:graphicData uri="http://schemas.openxmlformats.org/presentationml/2006/ole">
            <p:oleObj spid="_x0000_s977930" name="Equation" r:id="rId6" imgW="1549080" imgH="241200" progId="Equation.3">
              <p:embed/>
            </p:oleObj>
          </a:graphicData>
        </a:graphic>
      </p:graphicFrame>
      <p:graphicFrame>
        <p:nvGraphicFramePr>
          <p:cNvPr id="977931" name="Object 11"/>
          <p:cNvGraphicFramePr>
            <a:graphicFrameLocks noChangeAspect="1"/>
          </p:cNvGraphicFramePr>
          <p:nvPr/>
        </p:nvGraphicFramePr>
        <p:xfrm>
          <a:off x="1979613" y="5157788"/>
          <a:ext cx="2447925" cy="530225"/>
        </p:xfrm>
        <a:graphic>
          <a:graphicData uri="http://schemas.openxmlformats.org/presentationml/2006/ole">
            <p:oleObj spid="_x0000_s977931" name="Equation" r:id="rId7" imgW="1054080" imgH="228600" progId="Equation.3">
              <p:embed/>
            </p:oleObj>
          </a:graphicData>
        </a:graphic>
      </p:graphicFrame>
      <p:graphicFrame>
        <p:nvGraphicFramePr>
          <p:cNvPr id="977932" name="Object 12"/>
          <p:cNvGraphicFramePr>
            <a:graphicFrameLocks noChangeAspect="1"/>
          </p:cNvGraphicFramePr>
          <p:nvPr/>
        </p:nvGraphicFramePr>
        <p:xfrm>
          <a:off x="1979613" y="5805488"/>
          <a:ext cx="6005512" cy="595312"/>
        </p:xfrm>
        <a:graphic>
          <a:graphicData uri="http://schemas.openxmlformats.org/presentationml/2006/ole">
            <p:oleObj spid="_x0000_s977932" name="Equation" r:id="rId8" imgW="2412720" imgH="2412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7924">
                                            <p:txEl>
                                              <p:pRg st="0" end="0"/>
                                            </p:txEl>
                                          </p:spTgt>
                                        </p:tgtEl>
                                        <p:attrNameLst>
                                          <p:attrName>style.visibility</p:attrName>
                                        </p:attrNameLst>
                                      </p:cBhvr>
                                      <p:to>
                                        <p:strVal val="visible"/>
                                      </p:to>
                                    </p:set>
                                    <p:animEffect transition="in" filter="wipe(left)">
                                      <p:cBhvr>
                                        <p:cTn id="7" dur="500"/>
                                        <p:tgtEl>
                                          <p:spTgt spid="9779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7924">
                                            <p:txEl>
                                              <p:pRg st="1" end="1"/>
                                            </p:txEl>
                                          </p:spTgt>
                                        </p:tgtEl>
                                        <p:attrNameLst>
                                          <p:attrName>style.visibility</p:attrName>
                                        </p:attrNameLst>
                                      </p:cBhvr>
                                      <p:to>
                                        <p:strVal val="visible"/>
                                      </p:to>
                                    </p:set>
                                    <p:animEffect transition="in" filter="wipe(left)">
                                      <p:cBhvr>
                                        <p:cTn id="12" dur="500"/>
                                        <p:tgtEl>
                                          <p:spTgt spid="9779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7924">
                                            <p:txEl>
                                              <p:pRg st="2" end="2"/>
                                            </p:txEl>
                                          </p:spTgt>
                                        </p:tgtEl>
                                        <p:attrNameLst>
                                          <p:attrName>style.visibility</p:attrName>
                                        </p:attrNameLst>
                                      </p:cBhvr>
                                      <p:to>
                                        <p:strVal val="visible"/>
                                      </p:to>
                                    </p:set>
                                    <p:animEffect transition="in" filter="wipe(left)">
                                      <p:cBhvr>
                                        <p:cTn id="17" dur="500"/>
                                        <p:tgtEl>
                                          <p:spTgt spid="9779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7924">
                                            <p:txEl>
                                              <p:pRg st="3" end="3"/>
                                            </p:txEl>
                                          </p:spTgt>
                                        </p:tgtEl>
                                        <p:attrNameLst>
                                          <p:attrName>style.visibility</p:attrName>
                                        </p:attrNameLst>
                                      </p:cBhvr>
                                      <p:to>
                                        <p:strVal val="visible"/>
                                      </p:to>
                                    </p:set>
                                    <p:animEffect transition="in" filter="wipe(left)">
                                      <p:cBhvr>
                                        <p:cTn id="22" dur="500"/>
                                        <p:tgtEl>
                                          <p:spTgt spid="9779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77928"/>
                                        </p:tgtEl>
                                        <p:attrNameLst>
                                          <p:attrName>style.visibility</p:attrName>
                                        </p:attrNameLst>
                                      </p:cBhvr>
                                      <p:to>
                                        <p:strVal val="visible"/>
                                      </p:to>
                                    </p:set>
                                    <p:animEffect transition="in" filter="wipe(left)">
                                      <p:cBhvr>
                                        <p:cTn id="27" dur="500"/>
                                        <p:tgtEl>
                                          <p:spTgt spid="9779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77929">
                                            <p:txEl>
                                              <p:pRg st="0" end="0"/>
                                            </p:txEl>
                                          </p:spTgt>
                                        </p:tgtEl>
                                        <p:attrNameLst>
                                          <p:attrName>style.visibility</p:attrName>
                                        </p:attrNameLst>
                                      </p:cBhvr>
                                      <p:to>
                                        <p:strVal val="visible"/>
                                      </p:to>
                                    </p:set>
                                    <p:animEffect transition="in" filter="wipe(left)">
                                      <p:cBhvr>
                                        <p:cTn id="32" dur="500"/>
                                        <p:tgtEl>
                                          <p:spTgt spid="97792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77927"/>
                                        </p:tgtEl>
                                        <p:attrNameLst>
                                          <p:attrName>style.visibility</p:attrName>
                                        </p:attrNameLst>
                                      </p:cBhvr>
                                      <p:to>
                                        <p:strVal val="visible"/>
                                      </p:to>
                                    </p:set>
                                    <p:animEffect transition="in" filter="wipe(left)">
                                      <p:cBhvr>
                                        <p:cTn id="37" dur="500"/>
                                        <p:tgtEl>
                                          <p:spTgt spid="9779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77930"/>
                                        </p:tgtEl>
                                        <p:attrNameLst>
                                          <p:attrName>style.visibility</p:attrName>
                                        </p:attrNameLst>
                                      </p:cBhvr>
                                      <p:to>
                                        <p:strVal val="visible"/>
                                      </p:to>
                                    </p:set>
                                    <p:animEffect transition="in" filter="wipe(left)">
                                      <p:cBhvr>
                                        <p:cTn id="42" dur="500"/>
                                        <p:tgtEl>
                                          <p:spTgt spid="9779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77925"/>
                                        </p:tgtEl>
                                        <p:attrNameLst>
                                          <p:attrName>style.visibility</p:attrName>
                                        </p:attrNameLst>
                                      </p:cBhvr>
                                      <p:to>
                                        <p:strVal val="visible"/>
                                      </p:to>
                                    </p:set>
                                    <p:animEffect transition="in" filter="wipe(left)">
                                      <p:cBhvr>
                                        <p:cTn id="47" dur="500"/>
                                        <p:tgtEl>
                                          <p:spTgt spid="9779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77926"/>
                                        </p:tgtEl>
                                        <p:attrNameLst>
                                          <p:attrName>style.visibility</p:attrName>
                                        </p:attrNameLst>
                                      </p:cBhvr>
                                      <p:to>
                                        <p:strVal val="visible"/>
                                      </p:to>
                                    </p:set>
                                    <p:animEffect transition="in" filter="wipe(left)">
                                      <p:cBhvr>
                                        <p:cTn id="52" dur="500"/>
                                        <p:tgtEl>
                                          <p:spTgt spid="9779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77931"/>
                                        </p:tgtEl>
                                        <p:attrNameLst>
                                          <p:attrName>style.visibility</p:attrName>
                                        </p:attrNameLst>
                                      </p:cBhvr>
                                      <p:to>
                                        <p:strVal val="visible"/>
                                      </p:to>
                                    </p:set>
                                    <p:animEffect transition="in" filter="wipe(left)">
                                      <p:cBhvr>
                                        <p:cTn id="57" dur="500"/>
                                        <p:tgtEl>
                                          <p:spTgt spid="9779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77932"/>
                                        </p:tgtEl>
                                        <p:attrNameLst>
                                          <p:attrName>style.visibility</p:attrName>
                                        </p:attrNameLst>
                                      </p:cBhvr>
                                      <p:to>
                                        <p:strVal val="visible"/>
                                      </p:to>
                                    </p:set>
                                    <p:animEffect transition="in" filter="wipe(left)">
                                      <p:cBhvr>
                                        <p:cTn id="62" dur="500"/>
                                        <p:tgtEl>
                                          <p:spTgt spid="977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4" grpId="0" build="p" autoUpdateAnimBg="0"/>
      <p:bldP spid="977927" grpId="0" autoUpdateAnimBg="0"/>
      <p:bldP spid="977928" grpId="0" autoUpdateAnimBg="0"/>
      <p:bldP spid="97792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ext Box 2"/>
          <p:cNvSpPr txBox="1">
            <a:spLocks noChangeArrowheads="1"/>
          </p:cNvSpPr>
          <p:nvPr/>
        </p:nvSpPr>
        <p:spPr bwMode="auto">
          <a:xfrm>
            <a:off x="684213" y="304800"/>
            <a:ext cx="8367712" cy="1703388"/>
          </a:xfrm>
          <a:prstGeom prst="rect">
            <a:avLst/>
          </a:prstGeom>
          <a:solidFill>
            <a:schemeClr val="accent2"/>
          </a:solidFill>
          <a:ln w="9525">
            <a:noFill/>
            <a:miter lim="800000"/>
            <a:headEnd/>
            <a:tailEnd/>
          </a:ln>
          <a:effectLst/>
        </p:spPr>
        <p:txBody>
          <a:bodyPr>
            <a:spAutoFit/>
          </a:bodyPr>
          <a:lstStyle/>
          <a:p>
            <a:pPr marL="457200" indent="-457200">
              <a:lnSpc>
                <a:spcPct val="115000"/>
              </a:lnSpc>
            </a:pPr>
            <a:r>
              <a:rPr lang="en-US" altLang="zh-CN" sz="3200">
                <a:latin typeface="Times New Roman" pitchFamily="18" charset="0"/>
              </a:rPr>
              <a:t>2.  </a:t>
            </a:r>
            <a:r>
              <a:rPr lang="zh-CN" altLang="en-US" sz="2800">
                <a:latin typeface="Times New Roman" pitchFamily="18" charset="0"/>
              </a:rPr>
              <a:t>在有些试验中，试验结果看来与数值无关，但我们可以引进一个</a:t>
            </a:r>
            <a:r>
              <a:rPr lang="zh-CN" altLang="en-US" sz="2800">
                <a:solidFill>
                  <a:schemeClr val="folHlink"/>
                </a:solidFill>
                <a:latin typeface="Times New Roman" pitchFamily="18" charset="0"/>
              </a:rPr>
              <a:t>变量</a:t>
            </a:r>
            <a:r>
              <a:rPr lang="zh-CN" altLang="en-US" sz="2800">
                <a:latin typeface="Times New Roman" pitchFamily="18" charset="0"/>
              </a:rPr>
              <a:t>来表示它的各种结果</a:t>
            </a:r>
            <a:r>
              <a:rPr lang="en-US" altLang="zh-CN" sz="2800">
                <a:latin typeface="Times New Roman" pitchFamily="18" charset="0"/>
              </a:rPr>
              <a:t>.</a:t>
            </a:r>
            <a:r>
              <a:rPr lang="zh-CN" altLang="en-US" sz="2800">
                <a:latin typeface="Times New Roman" pitchFamily="18" charset="0"/>
              </a:rPr>
              <a:t>也就是说，</a:t>
            </a:r>
            <a:r>
              <a:rPr lang="zh-CN" altLang="en-US" sz="2800">
                <a:solidFill>
                  <a:schemeClr val="folHlink"/>
                </a:solidFill>
                <a:latin typeface="Times New Roman" pitchFamily="18" charset="0"/>
              </a:rPr>
              <a:t>把试验结果数值化</a:t>
            </a:r>
            <a:r>
              <a:rPr lang="en-US" altLang="zh-CN" sz="3200">
                <a:latin typeface="Times New Roman" pitchFamily="18" charset="0"/>
              </a:rPr>
              <a:t>.</a:t>
            </a:r>
            <a:r>
              <a:rPr lang="en-US" altLang="zh-CN" sz="3200">
                <a:solidFill>
                  <a:schemeClr val="accent2"/>
                </a:solidFill>
                <a:latin typeface="Times New Roman" pitchFamily="18" charset="0"/>
              </a:rPr>
              <a:t>      </a:t>
            </a:r>
          </a:p>
        </p:txBody>
      </p:sp>
      <p:sp>
        <p:nvSpPr>
          <p:cNvPr id="273411" name="Text Box 3"/>
          <p:cNvSpPr txBox="1">
            <a:spLocks noChangeArrowheads="1"/>
          </p:cNvSpPr>
          <p:nvPr/>
        </p:nvSpPr>
        <p:spPr bwMode="auto">
          <a:xfrm>
            <a:off x="3419475" y="2682875"/>
            <a:ext cx="2760663" cy="2727325"/>
          </a:xfrm>
          <a:prstGeom prst="rect">
            <a:avLst/>
          </a:prstGeom>
          <a:solidFill>
            <a:srgbClr val="00FFFF"/>
          </a:solidFill>
          <a:ln w="12700">
            <a:solidFill>
              <a:schemeClr val="tx1"/>
            </a:solidFill>
            <a:miter lim="800000"/>
            <a:headEnd/>
            <a:tailEnd/>
          </a:ln>
          <a:effectLst/>
        </p:spPr>
        <p:txBody>
          <a:bodyPr>
            <a:spAutoFit/>
          </a:bodyPr>
          <a:lstStyle/>
          <a:p>
            <a:r>
              <a:rPr lang="en-US" altLang="zh-CN" sz="2800">
                <a:latin typeface="Times New Roman" pitchFamily="18" charset="0"/>
              </a:rPr>
              <a:t> </a:t>
            </a:r>
            <a:r>
              <a:rPr lang="zh-CN" altLang="en-US" sz="2800">
                <a:latin typeface="Times New Roman" pitchFamily="18" charset="0"/>
              </a:rPr>
              <a:t>正如裁判员在</a:t>
            </a:r>
          </a:p>
          <a:p>
            <a:r>
              <a:rPr lang="zh-CN" altLang="en-US" sz="2800">
                <a:latin typeface="Times New Roman" pitchFamily="18" charset="0"/>
              </a:rPr>
              <a:t> 运动场上不叫</a:t>
            </a:r>
          </a:p>
          <a:p>
            <a:r>
              <a:rPr lang="zh-CN" altLang="en-US" sz="2800">
                <a:latin typeface="Times New Roman" pitchFamily="18" charset="0"/>
              </a:rPr>
              <a:t> 运动员的名字</a:t>
            </a:r>
          </a:p>
          <a:p>
            <a:r>
              <a:rPr lang="zh-CN" altLang="en-US" sz="2800">
                <a:latin typeface="Times New Roman" pitchFamily="18" charset="0"/>
              </a:rPr>
              <a:t> 而 叫号 码 一    样，两者建立了一种对应关系</a:t>
            </a:r>
            <a:r>
              <a:rPr lang="en-US" altLang="zh-CN" sz="2800">
                <a:latin typeface="Times New Roman" pitchFamily="18" charset="0"/>
              </a:rPr>
              <a:t>.</a:t>
            </a:r>
            <a:r>
              <a:rPr lang="en-US" altLang="zh-CN" sz="3200">
                <a:solidFill>
                  <a:schemeClr val="accent2"/>
                </a:solidFill>
                <a:latin typeface="Times New Roman" pitchFamily="18" charset="0"/>
              </a:rPr>
              <a:t>      </a:t>
            </a:r>
          </a:p>
        </p:txBody>
      </p:sp>
      <p:pic>
        <p:nvPicPr>
          <p:cNvPr id="273412" name="Picture 4" descr="足球赛"/>
          <p:cNvPicPr>
            <a:picLocks noChangeAspect="1" noChangeArrowheads="1"/>
          </p:cNvPicPr>
          <p:nvPr/>
        </p:nvPicPr>
        <p:blipFill>
          <a:blip r:embed="rId2"/>
          <a:srcRect/>
          <a:stretch>
            <a:fillRect/>
          </a:stretch>
        </p:blipFill>
        <p:spPr bwMode="auto">
          <a:xfrm>
            <a:off x="6324600" y="2349500"/>
            <a:ext cx="2730500" cy="3517900"/>
          </a:xfrm>
          <a:prstGeom prst="rect">
            <a:avLst/>
          </a:prstGeom>
          <a:noFill/>
        </p:spPr>
      </p:pic>
      <p:pic>
        <p:nvPicPr>
          <p:cNvPr id="273413" name="Picture 5" descr="BBALL"/>
          <p:cNvPicPr>
            <a:picLocks noChangeAspect="1" noChangeArrowheads="1"/>
          </p:cNvPicPr>
          <p:nvPr/>
        </p:nvPicPr>
        <p:blipFill>
          <a:blip r:embed="rId3"/>
          <a:srcRect/>
          <a:stretch>
            <a:fillRect/>
          </a:stretch>
        </p:blipFill>
        <p:spPr bwMode="auto">
          <a:xfrm>
            <a:off x="677863" y="2276475"/>
            <a:ext cx="2549525" cy="3816350"/>
          </a:xfrm>
          <a:prstGeom prst="rect">
            <a:avLst/>
          </a:prstGeom>
          <a:solidFill>
            <a:srgbClr val="FF9900"/>
          </a:solid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3410"/>
                                        </p:tgtEl>
                                        <p:attrNameLst>
                                          <p:attrName>style.visibility</p:attrName>
                                        </p:attrNameLst>
                                      </p:cBhvr>
                                      <p:to>
                                        <p:strVal val="visible"/>
                                      </p:to>
                                    </p:set>
                                    <p:anim calcmode="lin" valueType="num">
                                      <p:cBhvr additive="base">
                                        <p:cTn id="7" dur="1000" fill="hold"/>
                                        <p:tgtEl>
                                          <p:spTgt spid="273410"/>
                                        </p:tgtEl>
                                        <p:attrNameLst>
                                          <p:attrName>ppt_x</p:attrName>
                                        </p:attrNameLst>
                                      </p:cBhvr>
                                      <p:tavLst>
                                        <p:tav tm="0">
                                          <p:val>
                                            <p:strVal val="#ppt_x"/>
                                          </p:val>
                                        </p:tav>
                                        <p:tav tm="100000">
                                          <p:val>
                                            <p:strVal val="#ppt_x"/>
                                          </p:val>
                                        </p:tav>
                                      </p:tavLst>
                                    </p:anim>
                                    <p:anim calcmode="lin" valueType="num">
                                      <p:cBhvr additive="base">
                                        <p:cTn id="8" dur="1000" fill="hold"/>
                                        <p:tgtEl>
                                          <p:spTgt spid="2734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3413"/>
                                        </p:tgtEl>
                                        <p:attrNameLst>
                                          <p:attrName>style.visibility</p:attrName>
                                        </p:attrNameLst>
                                      </p:cBhvr>
                                      <p:to>
                                        <p:strVal val="visible"/>
                                      </p:to>
                                    </p:set>
                                    <p:anim calcmode="lin" valueType="num">
                                      <p:cBhvr additive="base">
                                        <p:cTn id="13" dur="1000" fill="hold"/>
                                        <p:tgtEl>
                                          <p:spTgt spid="273413"/>
                                        </p:tgtEl>
                                        <p:attrNameLst>
                                          <p:attrName>ppt_x</p:attrName>
                                        </p:attrNameLst>
                                      </p:cBhvr>
                                      <p:tavLst>
                                        <p:tav tm="0">
                                          <p:val>
                                            <p:strVal val="0-#ppt_w/2"/>
                                          </p:val>
                                        </p:tav>
                                        <p:tav tm="100000">
                                          <p:val>
                                            <p:strVal val="#ppt_x"/>
                                          </p:val>
                                        </p:tav>
                                      </p:tavLst>
                                    </p:anim>
                                    <p:anim calcmode="lin" valueType="num">
                                      <p:cBhvr additive="base">
                                        <p:cTn id="14" dur="1000" fill="hold"/>
                                        <p:tgtEl>
                                          <p:spTgt spid="27341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273412"/>
                                        </p:tgtEl>
                                        <p:attrNameLst>
                                          <p:attrName>style.visibility</p:attrName>
                                        </p:attrNameLst>
                                      </p:cBhvr>
                                      <p:to>
                                        <p:strVal val="visible"/>
                                      </p:to>
                                    </p:set>
                                    <p:anim calcmode="lin" valueType="num">
                                      <p:cBhvr additive="base">
                                        <p:cTn id="18" dur="1000" fill="hold"/>
                                        <p:tgtEl>
                                          <p:spTgt spid="273412"/>
                                        </p:tgtEl>
                                        <p:attrNameLst>
                                          <p:attrName>ppt_x</p:attrName>
                                        </p:attrNameLst>
                                      </p:cBhvr>
                                      <p:tavLst>
                                        <p:tav tm="0">
                                          <p:val>
                                            <p:strVal val="1+#ppt_w/2"/>
                                          </p:val>
                                        </p:tav>
                                        <p:tav tm="100000">
                                          <p:val>
                                            <p:strVal val="#ppt_x"/>
                                          </p:val>
                                        </p:tav>
                                      </p:tavLst>
                                    </p:anim>
                                    <p:anim calcmode="lin" valueType="num">
                                      <p:cBhvr additive="base">
                                        <p:cTn id="19" dur="1000" fill="hold"/>
                                        <p:tgtEl>
                                          <p:spTgt spid="273412"/>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273411"/>
                                        </p:tgtEl>
                                        <p:attrNameLst>
                                          <p:attrName>style.visibility</p:attrName>
                                        </p:attrNameLst>
                                      </p:cBhvr>
                                      <p:to>
                                        <p:strVal val="visible"/>
                                      </p:to>
                                    </p:set>
                                    <p:anim calcmode="lin" valueType="num">
                                      <p:cBhvr additive="base">
                                        <p:cTn id="23" dur="1000" fill="hold"/>
                                        <p:tgtEl>
                                          <p:spTgt spid="273411"/>
                                        </p:tgtEl>
                                        <p:attrNameLst>
                                          <p:attrName>ppt_x</p:attrName>
                                        </p:attrNameLst>
                                      </p:cBhvr>
                                      <p:tavLst>
                                        <p:tav tm="0">
                                          <p:val>
                                            <p:strVal val="#ppt_x"/>
                                          </p:val>
                                        </p:tav>
                                        <p:tav tm="100000">
                                          <p:val>
                                            <p:strVal val="#ppt_x"/>
                                          </p:val>
                                        </p:tav>
                                      </p:tavLst>
                                    </p:anim>
                                    <p:anim calcmode="lin" valueType="num">
                                      <p:cBhvr additive="base">
                                        <p:cTn id="24" dur="1000" fill="hold"/>
                                        <p:tgtEl>
                                          <p:spTgt spid="273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animBg="1" autoUpdateAnimBg="0"/>
      <p:bldP spid="273411"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2" name="Rectangle 4"/>
          <p:cNvSpPr>
            <a:spLocks noChangeArrowheads="1"/>
          </p:cNvSpPr>
          <p:nvPr/>
        </p:nvSpPr>
        <p:spPr bwMode="auto">
          <a:xfrm>
            <a:off x="842963" y="260350"/>
            <a:ext cx="8534400" cy="1800225"/>
          </a:xfrm>
          <a:prstGeom prst="rect">
            <a:avLst/>
          </a:prstGeom>
          <a:noFill/>
          <a:ln w="9525">
            <a:noFill/>
            <a:miter lim="800000"/>
            <a:headEnd/>
            <a:tailEnd/>
          </a:ln>
          <a:effectLst/>
        </p:spPr>
        <p:txBody>
          <a:bodyPr>
            <a:spAutoFit/>
          </a:bodyPr>
          <a:lstStyle/>
          <a:p>
            <a:r>
              <a:rPr lang="zh-CN" altLang="en-US" b="1">
                <a:solidFill>
                  <a:schemeClr val="accent2"/>
                </a:solidFill>
                <a:latin typeface="楷体_GB2312" pitchFamily="49" charset="-122"/>
                <a:ea typeface="楷体_GB2312" pitchFamily="49" charset="-122"/>
              </a:rPr>
              <a:t>例</a:t>
            </a:r>
            <a:r>
              <a:rPr lang="en-US" altLang="zh-CN" b="1">
                <a:latin typeface="楷体_GB2312" pitchFamily="49" charset="-122"/>
                <a:ea typeface="楷体_GB2312" pitchFamily="49" charset="-122"/>
              </a:rPr>
              <a:t> </a:t>
            </a:r>
            <a:r>
              <a:rPr lang="en-US" altLang="zh-CN" b="1">
                <a:solidFill>
                  <a:schemeClr val="accent2"/>
                </a:solidFill>
                <a:latin typeface="楷体_GB2312" pitchFamily="49" charset="-122"/>
                <a:ea typeface="楷体_GB2312" pitchFamily="49" charset="-122"/>
              </a:rPr>
              <a:t> </a:t>
            </a:r>
            <a:r>
              <a:rPr lang="zh-CN" altLang="en-US" b="1">
                <a:latin typeface="楷体_GB2312" pitchFamily="49" charset="-122"/>
                <a:ea typeface="楷体_GB2312" pitchFamily="49" charset="-122"/>
              </a:rPr>
              <a:t>一个完全不懂英语的人去参加英语考试</a:t>
            </a:r>
            <a:r>
              <a:rPr lang="en-US" altLang="zh-CN" b="1">
                <a:latin typeface="楷体_GB2312" pitchFamily="49" charset="-122"/>
                <a:ea typeface="楷体_GB2312" pitchFamily="49" charset="-122"/>
              </a:rPr>
              <a:t>.</a:t>
            </a:r>
          </a:p>
          <a:p>
            <a:r>
              <a:rPr lang="zh-CN" altLang="en-US" b="1">
                <a:latin typeface="楷体_GB2312" pitchFamily="49" charset="-122"/>
                <a:ea typeface="楷体_GB2312" pitchFamily="49" charset="-122"/>
              </a:rPr>
              <a:t>假设此考试有</a:t>
            </a:r>
            <a:r>
              <a:rPr lang="en-US" altLang="zh-CN" b="1">
                <a:latin typeface="楷体_GB2312" pitchFamily="49" charset="-122"/>
                <a:ea typeface="楷体_GB2312" pitchFamily="49" charset="-122"/>
              </a:rPr>
              <a:t>5</a:t>
            </a:r>
            <a:r>
              <a:rPr lang="zh-CN" altLang="en-US" b="1">
                <a:latin typeface="楷体_GB2312" pitchFamily="49" charset="-122"/>
                <a:ea typeface="楷体_GB2312" pitchFamily="49" charset="-122"/>
              </a:rPr>
              <a:t>个选择题，每题有</a:t>
            </a:r>
            <a:r>
              <a:rPr lang="en-US" altLang="zh-CN" b="1">
                <a:latin typeface="楷体_GB2312" pitchFamily="49" charset="-122"/>
                <a:ea typeface="楷体_GB2312" pitchFamily="49" charset="-122"/>
              </a:rPr>
              <a:t>n</a:t>
            </a:r>
            <a:r>
              <a:rPr lang="zh-CN" altLang="en-US" b="1">
                <a:latin typeface="楷体_GB2312" pitchFamily="49" charset="-122"/>
                <a:ea typeface="楷体_GB2312" pitchFamily="49" charset="-122"/>
              </a:rPr>
              <a:t>重选择，其中只</a:t>
            </a:r>
          </a:p>
          <a:p>
            <a:r>
              <a:rPr lang="zh-CN" altLang="en-US" b="1">
                <a:latin typeface="楷体_GB2312" pitchFamily="49" charset="-122"/>
                <a:ea typeface="楷体_GB2312" pitchFamily="49" charset="-122"/>
              </a:rPr>
              <a:t>有一个答案正确</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试求：他居然能答对</a:t>
            </a: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题以上而及</a:t>
            </a:r>
          </a:p>
          <a:p>
            <a:r>
              <a:rPr lang="zh-CN" altLang="en-US" b="1">
                <a:latin typeface="楷体_GB2312" pitchFamily="49" charset="-122"/>
                <a:ea typeface="楷体_GB2312" pitchFamily="49" charset="-122"/>
              </a:rPr>
              <a:t>格的概率</a:t>
            </a:r>
            <a:r>
              <a:rPr lang="en-US" altLang="zh-CN" b="1">
                <a:latin typeface="楷体_GB2312" pitchFamily="49" charset="-122"/>
                <a:ea typeface="楷体_GB2312" pitchFamily="49" charset="-122"/>
              </a:rPr>
              <a:t>.</a:t>
            </a:r>
            <a:r>
              <a:rPr lang="en-US" altLang="zh-CN">
                <a:latin typeface="楷体_GB2312" pitchFamily="49" charset="-122"/>
                <a:ea typeface="楷体_GB2312" pitchFamily="49" charset="-122"/>
              </a:rPr>
              <a:t> </a:t>
            </a:r>
          </a:p>
        </p:txBody>
      </p:sp>
      <p:sp>
        <p:nvSpPr>
          <p:cNvPr id="979973" name="Rectangle 5"/>
          <p:cNvSpPr>
            <a:spLocks noChangeArrowheads="1"/>
          </p:cNvSpPr>
          <p:nvPr/>
        </p:nvSpPr>
        <p:spPr bwMode="auto">
          <a:xfrm>
            <a:off x="385763" y="1981200"/>
            <a:ext cx="8763000" cy="1800225"/>
          </a:xfrm>
          <a:prstGeom prst="rect">
            <a:avLst/>
          </a:prstGeom>
          <a:noFill/>
          <a:ln w="9525">
            <a:noFill/>
            <a:miter lim="800000"/>
            <a:headEnd/>
            <a:tailEnd/>
          </a:ln>
          <a:effectLst/>
        </p:spPr>
        <p:txBody>
          <a:bodyPr>
            <a:spAutoFit/>
          </a:bodyPr>
          <a:lstStyle/>
          <a:p>
            <a:r>
              <a:rPr lang="zh-CN" altLang="en-US">
                <a:solidFill>
                  <a:schemeClr val="accent2"/>
                </a:solidFill>
                <a:latin typeface="楷体_GB2312" pitchFamily="49" charset="-122"/>
                <a:ea typeface="楷体_GB2312" pitchFamily="49" charset="-122"/>
              </a:rPr>
              <a:t>   </a:t>
            </a:r>
            <a:r>
              <a:rPr lang="zh-CN" altLang="en-US" b="1">
                <a:solidFill>
                  <a:schemeClr val="accent2"/>
                </a:solidFill>
                <a:latin typeface="楷体_GB2312" pitchFamily="49" charset="-122"/>
                <a:ea typeface="楷体_GB2312" pitchFamily="49" charset="-122"/>
              </a:rPr>
              <a:t>解</a:t>
            </a:r>
            <a:r>
              <a:rPr lang="en-US" altLang="zh-CN" b="1">
                <a:solidFill>
                  <a:schemeClr val="accent2"/>
                </a:solidFill>
                <a:latin typeface="楷体_GB2312" pitchFamily="49" charset="-122"/>
                <a:ea typeface="楷体_GB2312" pitchFamily="49" charset="-122"/>
              </a:rPr>
              <a:t>:</a:t>
            </a:r>
            <a:r>
              <a:rPr lang="zh-CN" altLang="en-US" b="1">
                <a:latin typeface="楷体_GB2312" pitchFamily="49" charset="-122"/>
                <a:ea typeface="楷体_GB2312" pitchFamily="49" charset="-122"/>
              </a:rPr>
              <a:t>由于此人完全是瞎懵，所以每一题，每一个答案          </a:t>
            </a:r>
          </a:p>
          <a:p>
            <a:r>
              <a:rPr lang="zh-CN" altLang="en-US" b="1">
                <a:latin typeface="楷体_GB2312" pitchFamily="49" charset="-122"/>
                <a:ea typeface="楷体_GB2312" pitchFamily="49" charset="-122"/>
              </a:rPr>
              <a:t>   对于他来说都是一样的，而且他是否正确回答各题      </a:t>
            </a:r>
          </a:p>
          <a:p>
            <a:r>
              <a:rPr lang="zh-CN" altLang="en-US" b="1">
                <a:latin typeface="楷体_GB2312" pitchFamily="49" charset="-122"/>
                <a:ea typeface="楷体_GB2312" pitchFamily="49" charset="-122"/>
              </a:rPr>
              <a:t>   也是相互独立的</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这样，他答题的过程就是一个 </a:t>
            </a:r>
          </a:p>
          <a:p>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Bernoulli</a:t>
            </a:r>
            <a:r>
              <a:rPr lang="zh-CN" altLang="en-US" b="1">
                <a:latin typeface="楷体_GB2312" pitchFamily="49" charset="-122"/>
                <a:ea typeface="楷体_GB2312" pitchFamily="49" charset="-122"/>
              </a:rPr>
              <a:t>试验</a:t>
            </a:r>
            <a:r>
              <a:rPr lang="zh-CN" altLang="en-US" sz="1100">
                <a:latin typeface="楷体_GB2312" pitchFamily="49" charset="-122"/>
                <a:ea typeface="楷体_GB2312" pitchFamily="49" charset="-122"/>
              </a:rPr>
              <a:t> </a:t>
            </a:r>
            <a:r>
              <a:rPr lang="en-US" altLang="zh-CN" sz="1100">
                <a:latin typeface="楷体_GB2312" pitchFamily="49" charset="-122"/>
                <a:ea typeface="楷体_GB2312" pitchFamily="49" charset="-122"/>
              </a:rPr>
              <a:t>.</a:t>
            </a:r>
            <a:endParaRPr lang="en-US" altLang="zh-CN" sz="2400">
              <a:latin typeface="楷体_GB2312" pitchFamily="49" charset="-122"/>
              <a:ea typeface="楷体_GB2312" pitchFamily="49" charset="-122"/>
            </a:endParaRPr>
          </a:p>
        </p:txBody>
      </p:sp>
      <p:sp>
        <p:nvSpPr>
          <p:cNvPr id="979974" name="Rectangle 6"/>
          <p:cNvSpPr>
            <a:spLocks noChangeArrowheads="1"/>
          </p:cNvSpPr>
          <p:nvPr/>
        </p:nvSpPr>
        <p:spPr bwMode="auto">
          <a:xfrm>
            <a:off x="3476625" y="3233738"/>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979975" name="Object 7"/>
          <p:cNvGraphicFramePr>
            <a:graphicFrameLocks noChangeAspect="1"/>
          </p:cNvGraphicFramePr>
          <p:nvPr/>
        </p:nvGraphicFramePr>
        <p:xfrm>
          <a:off x="1565275" y="4221163"/>
          <a:ext cx="6553200" cy="968375"/>
        </p:xfrm>
        <a:graphic>
          <a:graphicData uri="http://schemas.openxmlformats.org/presentationml/2006/ole">
            <p:oleObj spid="_x0000_s979975" name="Equation" r:id="rId4" imgW="3149280" imgH="469800" progId="Equation.3">
              <p:embed/>
            </p:oleObj>
          </a:graphicData>
        </a:graphic>
      </p:graphicFrame>
      <p:graphicFrame>
        <p:nvGraphicFramePr>
          <p:cNvPr id="979976" name="Object 8"/>
          <p:cNvGraphicFramePr>
            <a:graphicFrameLocks noChangeAspect="1"/>
          </p:cNvGraphicFramePr>
          <p:nvPr/>
        </p:nvGraphicFramePr>
        <p:xfrm>
          <a:off x="917575" y="4941888"/>
          <a:ext cx="6480175" cy="844550"/>
        </p:xfrm>
        <a:graphic>
          <a:graphicData uri="http://schemas.openxmlformats.org/presentationml/2006/ole">
            <p:oleObj spid="_x0000_s979976" name="Equation" r:id="rId5" imgW="3047760" imgH="406080" progId="Equation.3">
              <p:embed/>
            </p:oleObj>
          </a:graphicData>
        </a:graphic>
      </p:graphicFrame>
      <p:sp>
        <p:nvSpPr>
          <p:cNvPr id="979977" name="Rectangle 9"/>
          <p:cNvSpPr>
            <a:spLocks noChangeArrowheads="1"/>
          </p:cNvSpPr>
          <p:nvPr/>
        </p:nvSpPr>
        <p:spPr bwMode="auto">
          <a:xfrm>
            <a:off x="3143250" y="321945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979978" name="Object 10"/>
          <p:cNvGraphicFramePr>
            <a:graphicFrameLocks noChangeAspect="1"/>
          </p:cNvGraphicFramePr>
          <p:nvPr/>
        </p:nvGraphicFramePr>
        <p:xfrm>
          <a:off x="1060450" y="5661025"/>
          <a:ext cx="6446838" cy="808038"/>
        </p:xfrm>
        <a:graphic>
          <a:graphicData uri="http://schemas.openxmlformats.org/presentationml/2006/ole">
            <p:oleObj spid="_x0000_s979978" name="Equation" r:id="rId6" imgW="3860640" imgH="482400" progId="Equation.3">
              <p:embed/>
            </p:oleObj>
          </a:graphicData>
        </a:graphic>
      </p:graphicFrame>
      <p:graphicFrame>
        <p:nvGraphicFramePr>
          <p:cNvPr id="979979" name="Object 11"/>
          <p:cNvGraphicFramePr>
            <a:graphicFrameLocks noChangeAspect="1"/>
          </p:cNvGraphicFramePr>
          <p:nvPr/>
        </p:nvGraphicFramePr>
        <p:xfrm>
          <a:off x="844550" y="3860800"/>
          <a:ext cx="5905500" cy="400050"/>
        </p:xfrm>
        <a:graphic>
          <a:graphicData uri="http://schemas.openxmlformats.org/presentationml/2006/ole">
            <p:oleObj spid="_x0000_s979979" name="公式" r:id="rId7" imgW="5359320" imgH="3934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9973">
                                            <p:txEl>
                                              <p:pRg st="0" end="0"/>
                                            </p:txEl>
                                          </p:spTgt>
                                        </p:tgtEl>
                                        <p:attrNameLst>
                                          <p:attrName>style.visibility</p:attrName>
                                        </p:attrNameLst>
                                      </p:cBhvr>
                                      <p:to>
                                        <p:strVal val="visible"/>
                                      </p:to>
                                    </p:set>
                                    <p:animEffect transition="in" filter="wipe(left)">
                                      <p:cBhvr>
                                        <p:cTn id="7" dur="500"/>
                                        <p:tgtEl>
                                          <p:spTgt spid="9799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9973">
                                            <p:txEl>
                                              <p:pRg st="1" end="1"/>
                                            </p:txEl>
                                          </p:spTgt>
                                        </p:tgtEl>
                                        <p:attrNameLst>
                                          <p:attrName>style.visibility</p:attrName>
                                        </p:attrNameLst>
                                      </p:cBhvr>
                                      <p:to>
                                        <p:strVal val="visible"/>
                                      </p:to>
                                    </p:set>
                                    <p:animEffect transition="in" filter="wipe(left)">
                                      <p:cBhvr>
                                        <p:cTn id="12" dur="500"/>
                                        <p:tgtEl>
                                          <p:spTgt spid="9799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9973">
                                            <p:txEl>
                                              <p:pRg st="2" end="2"/>
                                            </p:txEl>
                                          </p:spTgt>
                                        </p:tgtEl>
                                        <p:attrNameLst>
                                          <p:attrName>style.visibility</p:attrName>
                                        </p:attrNameLst>
                                      </p:cBhvr>
                                      <p:to>
                                        <p:strVal val="visible"/>
                                      </p:to>
                                    </p:set>
                                    <p:animEffect transition="in" filter="wipe(left)">
                                      <p:cBhvr>
                                        <p:cTn id="17" dur="500"/>
                                        <p:tgtEl>
                                          <p:spTgt spid="9799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9973">
                                            <p:txEl>
                                              <p:pRg st="3" end="3"/>
                                            </p:txEl>
                                          </p:spTgt>
                                        </p:tgtEl>
                                        <p:attrNameLst>
                                          <p:attrName>style.visibility</p:attrName>
                                        </p:attrNameLst>
                                      </p:cBhvr>
                                      <p:to>
                                        <p:strVal val="visible"/>
                                      </p:to>
                                    </p:set>
                                    <p:animEffect transition="in" filter="wipe(left)">
                                      <p:cBhvr>
                                        <p:cTn id="22" dur="500"/>
                                        <p:tgtEl>
                                          <p:spTgt spid="9799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79979"/>
                                        </p:tgtEl>
                                        <p:attrNameLst>
                                          <p:attrName>style.visibility</p:attrName>
                                        </p:attrNameLst>
                                      </p:cBhvr>
                                      <p:to>
                                        <p:strVal val="visible"/>
                                      </p:to>
                                    </p:set>
                                    <p:animEffect transition="in" filter="blinds(horizontal)">
                                      <p:cBhvr>
                                        <p:cTn id="27" dur="500"/>
                                        <p:tgtEl>
                                          <p:spTgt spid="97997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79975"/>
                                        </p:tgtEl>
                                        <p:attrNameLst>
                                          <p:attrName>style.visibility</p:attrName>
                                        </p:attrNameLst>
                                      </p:cBhvr>
                                      <p:to>
                                        <p:strVal val="visible"/>
                                      </p:to>
                                    </p:set>
                                    <p:animEffect transition="in" filter="wipe(left)">
                                      <p:cBhvr>
                                        <p:cTn id="32" dur="500"/>
                                        <p:tgtEl>
                                          <p:spTgt spid="97997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79976"/>
                                        </p:tgtEl>
                                        <p:attrNameLst>
                                          <p:attrName>style.visibility</p:attrName>
                                        </p:attrNameLst>
                                      </p:cBhvr>
                                      <p:to>
                                        <p:strVal val="visible"/>
                                      </p:to>
                                    </p:set>
                                    <p:animEffect transition="in" filter="wipe(left)">
                                      <p:cBhvr>
                                        <p:cTn id="37" dur="500"/>
                                        <p:tgtEl>
                                          <p:spTgt spid="97997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79978"/>
                                        </p:tgtEl>
                                        <p:attrNameLst>
                                          <p:attrName>style.visibility</p:attrName>
                                        </p:attrNameLst>
                                      </p:cBhvr>
                                      <p:to>
                                        <p:strVal val="visible"/>
                                      </p:to>
                                    </p:set>
                                    <p:animEffect transition="in" filter="wipe(left)">
                                      <p:cBhvr>
                                        <p:cTn id="42" dur="500"/>
                                        <p:tgtEl>
                                          <p:spTgt spid="979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7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8" name="Rectangle 4"/>
          <p:cNvSpPr>
            <a:spLocks noChangeArrowheads="1"/>
          </p:cNvSpPr>
          <p:nvPr/>
        </p:nvSpPr>
        <p:spPr bwMode="auto">
          <a:xfrm>
            <a:off x="841375" y="144463"/>
            <a:ext cx="7607300" cy="1458912"/>
          </a:xfrm>
          <a:prstGeom prst="rect">
            <a:avLst/>
          </a:prstGeom>
          <a:noFill/>
          <a:ln w="9525">
            <a:noFill/>
            <a:miter lim="800000"/>
            <a:headEnd/>
            <a:tailEnd/>
          </a:ln>
          <a:effectLst/>
        </p:spPr>
        <p:txBody>
          <a:bodyPr>
            <a:spAutoFit/>
          </a:bodyPr>
          <a:lstStyle/>
          <a:p>
            <a:pPr>
              <a:lnSpc>
                <a:spcPct val="120000"/>
              </a:lnSpc>
            </a:pPr>
            <a:r>
              <a:rPr lang="zh-CN" altLang="en-US" b="1">
                <a:solidFill>
                  <a:srgbClr val="0000CC"/>
                </a:solidFill>
                <a:latin typeface="宋体" pitchFamily="2" charset="-122"/>
                <a:ea typeface="宋体" pitchFamily="2" charset="-122"/>
              </a:rPr>
              <a:t>例</a:t>
            </a:r>
            <a:r>
              <a:rPr lang="en-US" altLang="zh-CN" b="1">
                <a:solidFill>
                  <a:srgbClr val="CCCCFF"/>
                </a:solidFill>
                <a:ea typeface="宋体" pitchFamily="2" charset="-122"/>
              </a:rPr>
              <a:t> </a:t>
            </a:r>
            <a:r>
              <a:rPr lang="zh-CN" altLang="en-US" b="1">
                <a:latin typeface="宋体" pitchFamily="2" charset="-122"/>
                <a:ea typeface="宋体" pitchFamily="2" charset="-122"/>
              </a:rPr>
              <a:t>某类灯泡使用时数在</a:t>
            </a:r>
            <a:r>
              <a:rPr lang="en-US" altLang="zh-CN" b="1">
                <a:ea typeface="宋体" pitchFamily="2" charset="-122"/>
              </a:rPr>
              <a:t>1000</a:t>
            </a:r>
            <a:r>
              <a:rPr lang="zh-CN" altLang="en-US" b="1">
                <a:latin typeface="宋体" pitchFamily="2" charset="-122"/>
                <a:ea typeface="宋体" pitchFamily="2" charset="-122"/>
              </a:rPr>
              <a:t>小时以上</a:t>
            </a:r>
          </a:p>
          <a:p>
            <a:r>
              <a:rPr lang="zh-CN" altLang="en-US" b="1">
                <a:latin typeface="宋体" pitchFamily="2" charset="-122"/>
                <a:ea typeface="宋体" pitchFamily="2" charset="-122"/>
              </a:rPr>
              <a:t>的概率是</a:t>
            </a:r>
            <a:r>
              <a:rPr lang="en-US" altLang="zh-CN" b="1">
                <a:ea typeface="宋体" pitchFamily="2" charset="-122"/>
              </a:rPr>
              <a:t>0.2</a:t>
            </a:r>
            <a:r>
              <a:rPr lang="zh-CN" altLang="en-US" b="1">
                <a:latin typeface="宋体" pitchFamily="2" charset="-122"/>
                <a:ea typeface="宋体" pitchFamily="2" charset="-122"/>
              </a:rPr>
              <a:t>，求三个灯泡在使用</a:t>
            </a:r>
            <a:r>
              <a:rPr lang="en-US" altLang="zh-CN" b="1">
                <a:ea typeface="宋体" pitchFamily="2" charset="-122"/>
              </a:rPr>
              <a:t>1000</a:t>
            </a:r>
            <a:endParaRPr lang="en-US" altLang="zh-CN" b="1">
              <a:latin typeface="宋体" pitchFamily="2" charset="-122"/>
              <a:ea typeface="宋体" pitchFamily="2" charset="-122"/>
            </a:endParaRPr>
          </a:p>
          <a:p>
            <a:r>
              <a:rPr lang="zh-CN" altLang="en-US" b="1">
                <a:latin typeface="宋体" pitchFamily="2" charset="-122"/>
                <a:ea typeface="宋体" pitchFamily="2" charset="-122"/>
              </a:rPr>
              <a:t>小时以后最多只有一个坏了的概率</a:t>
            </a:r>
            <a:r>
              <a:rPr lang="en-US" altLang="zh-CN" b="1">
                <a:latin typeface="宋体" pitchFamily="2" charset="-122"/>
                <a:ea typeface="宋体" pitchFamily="2" charset="-122"/>
              </a:rPr>
              <a:t>.</a:t>
            </a:r>
          </a:p>
        </p:txBody>
      </p:sp>
      <p:sp>
        <p:nvSpPr>
          <p:cNvPr id="1045509" name="Rectangle 5"/>
          <p:cNvSpPr>
            <a:spLocks noChangeArrowheads="1"/>
          </p:cNvSpPr>
          <p:nvPr/>
        </p:nvSpPr>
        <p:spPr bwMode="auto">
          <a:xfrm>
            <a:off x="1004888" y="1773238"/>
            <a:ext cx="8139112" cy="519112"/>
          </a:xfrm>
          <a:prstGeom prst="rect">
            <a:avLst/>
          </a:prstGeom>
          <a:noFill/>
          <a:ln w="9525">
            <a:noFill/>
            <a:miter lim="800000"/>
            <a:headEnd/>
            <a:tailEnd/>
          </a:ln>
          <a:effectLst/>
        </p:spPr>
        <p:txBody>
          <a:bodyPr>
            <a:spAutoFit/>
          </a:bodyPr>
          <a:lstStyle/>
          <a:p>
            <a:r>
              <a:rPr lang="zh-CN" altLang="en-US" b="1">
                <a:latin typeface="宋体" pitchFamily="2" charset="-122"/>
                <a:ea typeface="宋体" pitchFamily="2" charset="-122"/>
              </a:rPr>
              <a:t>解</a:t>
            </a:r>
            <a:r>
              <a:rPr lang="en-US" altLang="zh-CN" b="1">
                <a:latin typeface="宋体" pitchFamily="2" charset="-122"/>
                <a:ea typeface="宋体" pitchFamily="2" charset="-122"/>
              </a:rPr>
              <a:t>: </a:t>
            </a:r>
            <a:r>
              <a:rPr lang="zh-CN" altLang="en-US" b="1">
                <a:latin typeface="宋体" pitchFamily="2" charset="-122"/>
                <a:ea typeface="宋体" pitchFamily="2" charset="-122"/>
              </a:rPr>
              <a:t>设</a:t>
            </a:r>
            <a:r>
              <a:rPr lang="en-US" altLang="zh-CN" b="1" i="1">
                <a:ea typeface="宋体" pitchFamily="2" charset="-122"/>
              </a:rPr>
              <a:t>X</a:t>
            </a:r>
            <a:r>
              <a:rPr lang="zh-CN" altLang="en-US" b="1">
                <a:latin typeface="宋体" pitchFamily="2" charset="-122"/>
                <a:ea typeface="宋体" pitchFamily="2" charset="-122"/>
              </a:rPr>
              <a:t>为三个灯泡在使用</a:t>
            </a:r>
            <a:r>
              <a:rPr lang="en-US" altLang="zh-CN" b="1">
                <a:ea typeface="宋体" pitchFamily="2" charset="-122"/>
              </a:rPr>
              <a:t>1000</a:t>
            </a:r>
            <a:r>
              <a:rPr lang="zh-CN" altLang="en-US" b="1">
                <a:latin typeface="宋体" pitchFamily="2" charset="-122"/>
                <a:ea typeface="宋体" pitchFamily="2" charset="-122"/>
              </a:rPr>
              <a:t>小时已</a:t>
            </a:r>
            <a:r>
              <a:rPr lang="zh-CN" altLang="en-US" b="1">
                <a:ea typeface="宋体" pitchFamily="2" charset="-122"/>
              </a:rPr>
              <a:t>坏的灯泡数 </a:t>
            </a:r>
            <a:r>
              <a:rPr lang="en-US" altLang="zh-CN" b="1">
                <a:ea typeface="宋体" pitchFamily="2" charset="-122"/>
              </a:rPr>
              <a:t>. </a:t>
            </a:r>
          </a:p>
        </p:txBody>
      </p:sp>
      <p:sp>
        <p:nvSpPr>
          <p:cNvPr id="1045510" name="Rectangle 6"/>
          <p:cNvSpPr>
            <a:spLocks noChangeArrowheads="1"/>
          </p:cNvSpPr>
          <p:nvPr/>
        </p:nvSpPr>
        <p:spPr bwMode="auto">
          <a:xfrm>
            <a:off x="3132138" y="2420938"/>
            <a:ext cx="2835275" cy="579437"/>
          </a:xfrm>
          <a:prstGeom prst="rect">
            <a:avLst/>
          </a:prstGeom>
          <a:noFill/>
          <a:ln w="9525">
            <a:noFill/>
            <a:miter lim="800000"/>
            <a:headEnd/>
            <a:tailEnd/>
          </a:ln>
          <a:effectLst/>
        </p:spPr>
        <p:txBody>
          <a:bodyPr wrap="none">
            <a:spAutoFit/>
          </a:bodyPr>
          <a:lstStyle/>
          <a:p>
            <a:r>
              <a:rPr lang="en-US" altLang="zh-CN" sz="3200" b="1" i="1">
                <a:solidFill>
                  <a:schemeClr val="accent2"/>
                </a:solidFill>
                <a:ea typeface="宋体" pitchFamily="2" charset="-122"/>
              </a:rPr>
              <a:t>X</a:t>
            </a:r>
            <a:r>
              <a:rPr lang="en-US" altLang="zh-CN" sz="3200" b="1">
                <a:solidFill>
                  <a:schemeClr val="accent2"/>
                </a:solidFill>
                <a:ea typeface="宋体" pitchFamily="2" charset="-122"/>
              </a:rPr>
              <a:t> ~ </a:t>
            </a:r>
            <a:r>
              <a:rPr lang="en-US" altLang="zh-CN" sz="3200" b="1" i="1">
                <a:solidFill>
                  <a:schemeClr val="accent2"/>
                </a:solidFill>
                <a:ea typeface="宋体" pitchFamily="2" charset="-122"/>
              </a:rPr>
              <a:t>B</a:t>
            </a:r>
            <a:r>
              <a:rPr lang="en-US" altLang="zh-CN" sz="3200" b="1">
                <a:solidFill>
                  <a:schemeClr val="accent2"/>
                </a:solidFill>
                <a:ea typeface="宋体" pitchFamily="2" charset="-122"/>
              </a:rPr>
              <a:t> (3, 0.8)</a:t>
            </a:r>
            <a:r>
              <a:rPr lang="zh-CN" altLang="en-US" sz="3200" b="1">
                <a:solidFill>
                  <a:schemeClr val="accent2"/>
                </a:solidFill>
                <a:ea typeface="宋体" pitchFamily="2" charset="-122"/>
              </a:rPr>
              <a:t>，</a:t>
            </a:r>
          </a:p>
        </p:txBody>
      </p:sp>
      <p:sp>
        <p:nvSpPr>
          <p:cNvPr id="1045511" name="AutoShape 7"/>
          <p:cNvSpPr>
            <a:spLocks noChangeArrowheads="1"/>
          </p:cNvSpPr>
          <p:nvPr/>
        </p:nvSpPr>
        <p:spPr bwMode="auto">
          <a:xfrm>
            <a:off x="4932363" y="4267200"/>
            <a:ext cx="3959225" cy="2590800"/>
          </a:xfrm>
          <a:prstGeom prst="wedgeRoundRectCallout">
            <a:avLst>
              <a:gd name="adj1" fmla="val 34042"/>
              <a:gd name="adj2" fmla="val -46019"/>
              <a:gd name="adj3" fmla="val 16667"/>
            </a:avLst>
          </a:prstGeom>
          <a:solidFill>
            <a:srgbClr val="660033"/>
          </a:solidFill>
          <a:ln w="9525">
            <a:solidFill>
              <a:schemeClr val="tx1"/>
            </a:solidFill>
            <a:miter lim="800000"/>
            <a:headEnd/>
            <a:tailEnd/>
          </a:ln>
          <a:effectLst/>
        </p:spPr>
        <p:txBody>
          <a:bodyPr wrap="none" anchor="ctr"/>
          <a:lstStyle/>
          <a:p>
            <a:r>
              <a:rPr lang="zh-CN" altLang="zh-CN" b="1">
                <a:solidFill>
                  <a:schemeClr val="bg1"/>
                </a:solidFill>
                <a:ea typeface="宋体" pitchFamily="2" charset="-122"/>
              </a:rPr>
              <a:t>把观察一个灯泡的使用</a:t>
            </a:r>
          </a:p>
          <a:p>
            <a:r>
              <a:rPr lang="zh-CN" altLang="zh-CN" b="1">
                <a:solidFill>
                  <a:schemeClr val="bg1"/>
                </a:solidFill>
                <a:ea typeface="宋体" pitchFamily="2" charset="-122"/>
              </a:rPr>
              <a:t>时数看作一次试验,</a:t>
            </a:r>
          </a:p>
          <a:p>
            <a:r>
              <a:rPr lang="en-US" altLang="zh-CN" b="1">
                <a:solidFill>
                  <a:schemeClr val="bg1"/>
                </a:solidFill>
                <a:ea typeface="宋体" pitchFamily="2" charset="-122"/>
              </a:rPr>
              <a:t>“</a:t>
            </a:r>
            <a:r>
              <a:rPr lang="zh-CN" altLang="en-US" b="1">
                <a:solidFill>
                  <a:schemeClr val="bg1"/>
                </a:solidFill>
                <a:ea typeface="宋体" pitchFamily="2" charset="-122"/>
              </a:rPr>
              <a:t>使用到</a:t>
            </a:r>
            <a:r>
              <a:rPr lang="en-US" altLang="zh-CN" b="1">
                <a:solidFill>
                  <a:schemeClr val="bg1"/>
                </a:solidFill>
                <a:ea typeface="宋体" pitchFamily="2" charset="-122"/>
              </a:rPr>
              <a:t>1000</a:t>
            </a:r>
            <a:r>
              <a:rPr lang="zh-CN" altLang="en-US" b="1">
                <a:solidFill>
                  <a:schemeClr val="bg1"/>
                </a:solidFill>
                <a:ea typeface="宋体" pitchFamily="2" charset="-122"/>
              </a:rPr>
              <a:t>小时已坏”</a:t>
            </a:r>
          </a:p>
          <a:p>
            <a:r>
              <a:rPr lang="zh-CN" altLang="en-US" b="1">
                <a:solidFill>
                  <a:schemeClr val="bg1"/>
                </a:solidFill>
                <a:ea typeface="宋体" pitchFamily="2" charset="-122"/>
              </a:rPr>
              <a:t>视为事件</a:t>
            </a:r>
            <a:r>
              <a:rPr lang="en-US" altLang="zh-CN" b="1">
                <a:solidFill>
                  <a:schemeClr val="bg1"/>
                </a:solidFill>
                <a:ea typeface="宋体" pitchFamily="2" charset="-122"/>
              </a:rPr>
              <a:t>A .</a:t>
            </a:r>
            <a:r>
              <a:rPr lang="zh-CN" altLang="en-US" b="1">
                <a:solidFill>
                  <a:schemeClr val="bg1"/>
                </a:solidFill>
                <a:ea typeface="宋体" pitchFamily="2" charset="-122"/>
              </a:rPr>
              <a:t>每次试验</a:t>
            </a:r>
            <a:r>
              <a:rPr lang="en-US" altLang="zh-CN" b="1">
                <a:solidFill>
                  <a:schemeClr val="bg1"/>
                </a:solidFill>
                <a:ea typeface="宋体" pitchFamily="2" charset="-122"/>
              </a:rPr>
              <a:t>,</a:t>
            </a:r>
          </a:p>
          <a:p>
            <a:r>
              <a:rPr lang="en-US" altLang="zh-CN" b="1">
                <a:solidFill>
                  <a:schemeClr val="bg1"/>
                </a:solidFill>
                <a:ea typeface="宋体" pitchFamily="2" charset="-122"/>
              </a:rPr>
              <a:t>A </a:t>
            </a:r>
            <a:r>
              <a:rPr lang="zh-CN" altLang="en-US" b="1">
                <a:solidFill>
                  <a:schemeClr val="bg1"/>
                </a:solidFill>
                <a:ea typeface="宋体" pitchFamily="2" charset="-122"/>
              </a:rPr>
              <a:t>出现的概率为</a:t>
            </a:r>
            <a:r>
              <a:rPr lang="en-US" altLang="zh-CN" b="1">
                <a:solidFill>
                  <a:schemeClr val="bg1"/>
                </a:solidFill>
                <a:ea typeface="宋体" pitchFamily="2" charset="-122"/>
              </a:rPr>
              <a:t>0.8</a:t>
            </a:r>
          </a:p>
        </p:txBody>
      </p:sp>
      <p:grpSp>
        <p:nvGrpSpPr>
          <p:cNvPr id="1045512" name="Group 8"/>
          <p:cNvGrpSpPr>
            <a:grpSpLocks/>
          </p:cNvGrpSpPr>
          <p:nvPr/>
        </p:nvGrpSpPr>
        <p:grpSpPr bwMode="auto">
          <a:xfrm>
            <a:off x="879475" y="3667125"/>
            <a:ext cx="5943600" cy="676275"/>
            <a:chOff x="432" y="2419"/>
            <a:chExt cx="3744" cy="426"/>
          </a:xfrm>
        </p:grpSpPr>
        <p:sp>
          <p:nvSpPr>
            <p:cNvPr id="1045513" name="Rectangle 9"/>
            <p:cNvSpPr>
              <a:spLocks noChangeArrowheads="1"/>
            </p:cNvSpPr>
            <p:nvPr/>
          </p:nvSpPr>
          <p:spPr bwMode="auto">
            <a:xfrm>
              <a:off x="432" y="2419"/>
              <a:ext cx="3744" cy="426"/>
            </a:xfrm>
            <a:prstGeom prst="rect">
              <a:avLst/>
            </a:prstGeom>
            <a:noFill/>
            <a:ln w="9525">
              <a:noFill/>
              <a:miter lim="800000"/>
              <a:headEnd/>
              <a:tailEnd/>
            </a:ln>
            <a:effectLst/>
          </p:spPr>
          <p:txBody>
            <a:bodyPr>
              <a:spAutoFit/>
            </a:bodyPr>
            <a:lstStyle/>
            <a:p>
              <a:pPr>
                <a:lnSpc>
                  <a:spcPct val="120000"/>
                </a:lnSpc>
              </a:pPr>
              <a:r>
                <a:rPr lang="zh-CN" altLang="en-US" sz="3200" b="1">
                  <a:solidFill>
                    <a:srgbClr val="CCCCFF"/>
                  </a:solidFill>
                  <a:ea typeface="宋体" pitchFamily="2" charset="-122"/>
                </a:rPr>
                <a:t>  </a:t>
              </a:r>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   1} =</a:t>
              </a:r>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=0}+</a:t>
              </a:r>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X</a:t>
              </a:r>
              <a:r>
                <a:rPr lang="en-US" altLang="zh-CN" sz="3200" b="1">
                  <a:ea typeface="宋体" pitchFamily="2" charset="-122"/>
                </a:rPr>
                <a:t>=1}</a:t>
              </a:r>
            </a:p>
          </p:txBody>
        </p:sp>
        <p:graphicFrame>
          <p:nvGraphicFramePr>
            <p:cNvPr id="1045514" name="Object 10"/>
            <p:cNvGraphicFramePr>
              <a:graphicFrameLocks noChangeAspect="1"/>
            </p:cNvGraphicFramePr>
            <p:nvPr/>
          </p:nvGraphicFramePr>
          <p:xfrm>
            <a:off x="1008" y="2467"/>
            <a:ext cx="279" cy="336"/>
          </p:xfrm>
          <a:graphic>
            <a:graphicData uri="http://schemas.openxmlformats.org/presentationml/2006/ole">
              <p:oleObj spid="_x0000_s1045514" name="公式" r:id="rId4" imgW="126720" imgH="152280" progId="Equation.3">
                <p:embed/>
              </p:oleObj>
            </a:graphicData>
          </a:graphic>
        </p:graphicFrame>
      </p:grpSp>
      <p:sp>
        <p:nvSpPr>
          <p:cNvPr id="1045515" name="Rectangle 11"/>
          <p:cNvSpPr>
            <a:spLocks noChangeArrowheads="1"/>
          </p:cNvSpPr>
          <p:nvPr/>
        </p:nvSpPr>
        <p:spPr bwMode="auto">
          <a:xfrm>
            <a:off x="1403350" y="4581525"/>
            <a:ext cx="3405188" cy="579438"/>
          </a:xfrm>
          <a:prstGeom prst="rect">
            <a:avLst/>
          </a:prstGeom>
          <a:noFill/>
          <a:ln w="9525">
            <a:noFill/>
            <a:miter lim="800000"/>
            <a:headEnd/>
            <a:tailEnd/>
          </a:ln>
          <a:effectLst/>
        </p:spPr>
        <p:txBody>
          <a:bodyPr wrap="none">
            <a:spAutoFit/>
          </a:bodyPr>
          <a:lstStyle/>
          <a:p>
            <a:r>
              <a:rPr lang="en-US" altLang="zh-CN" sz="3200" b="1">
                <a:ea typeface="宋体" pitchFamily="2" charset="-122"/>
              </a:rPr>
              <a:t>=(0.2</a:t>
            </a:r>
            <a:r>
              <a:rPr lang="en-US" altLang="zh-CN" sz="3200" b="1" baseline="30000">
                <a:ea typeface="宋体" pitchFamily="2" charset="-122"/>
              </a:rPr>
              <a:t>)3</a:t>
            </a:r>
            <a:r>
              <a:rPr lang="en-US" altLang="zh-CN" sz="3200" b="1">
                <a:ea typeface="宋体" pitchFamily="2" charset="-122"/>
              </a:rPr>
              <a:t>+3(0.8)(0.2)</a:t>
            </a:r>
            <a:r>
              <a:rPr lang="en-US" altLang="zh-CN" sz="3200" b="1" baseline="30000">
                <a:ea typeface="宋体" pitchFamily="2" charset="-122"/>
              </a:rPr>
              <a:t>2</a:t>
            </a:r>
            <a:endParaRPr lang="en-US" altLang="zh-CN" sz="3200" b="1">
              <a:ea typeface="宋体" pitchFamily="2" charset="-122"/>
            </a:endParaRPr>
          </a:p>
        </p:txBody>
      </p:sp>
      <p:sp>
        <p:nvSpPr>
          <p:cNvPr id="1045516" name="Rectangle 12"/>
          <p:cNvSpPr>
            <a:spLocks noChangeArrowheads="1"/>
          </p:cNvSpPr>
          <p:nvPr/>
        </p:nvSpPr>
        <p:spPr bwMode="auto">
          <a:xfrm>
            <a:off x="1403350" y="5267325"/>
            <a:ext cx="1330325" cy="579438"/>
          </a:xfrm>
          <a:prstGeom prst="rect">
            <a:avLst/>
          </a:prstGeom>
          <a:noFill/>
          <a:ln w="9525">
            <a:noFill/>
            <a:miter lim="800000"/>
            <a:headEnd/>
            <a:tailEnd/>
          </a:ln>
          <a:effectLst/>
        </p:spPr>
        <p:txBody>
          <a:bodyPr wrap="none">
            <a:spAutoFit/>
          </a:bodyPr>
          <a:lstStyle/>
          <a:p>
            <a:r>
              <a:rPr lang="en-US" altLang="zh-CN" sz="3200" b="1">
                <a:ea typeface="宋体" pitchFamily="2" charset="-122"/>
              </a:rPr>
              <a:t>=0.104</a:t>
            </a:r>
            <a:endParaRPr lang="en-US" altLang="zh-CN" sz="3200" b="1">
              <a:solidFill>
                <a:schemeClr val="accent2"/>
              </a:solidFill>
              <a:ea typeface="宋体" pitchFamily="2" charset="-122"/>
            </a:endParaRPr>
          </a:p>
        </p:txBody>
      </p:sp>
      <p:graphicFrame>
        <p:nvGraphicFramePr>
          <p:cNvPr id="1045520" name="Object 16"/>
          <p:cNvGraphicFramePr>
            <a:graphicFrameLocks noChangeAspect="1"/>
          </p:cNvGraphicFramePr>
          <p:nvPr/>
        </p:nvGraphicFramePr>
        <p:xfrm>
          <a:off x="1116013" y="2997200"/>
          <a:ext cx="4711700" cy="704850"/>
        </p:xfrm>
        <a:graphic>
          <a:graphicData uri="http://schemas.openxmlformats.org/presentationml/2006/ole">
            <p:oleObj spid="_x0000_s1045520" name="公式" r:id="rId5" imgW="1625400" imgH="241200" progId="Equation.3">
              <p:embed/>
            </p:oleObj>
          </a:graphicData>
        </a:graphic>
      </p:graphicFrame>
      <p:graphicFrame>
        <p:nvGraphicFramePr>
          <p:cNvPr id="1045521" name="Object 17"/>
          <p:cNvGraphicFramePr>
            <a:graphicFrameLocks noChangeAspect="1"/>
          </p:cNvGraphicFramePr>
          <p:nvPr/>
        </p:nvGraphicFramePr>
        <p:xfrm>
          <a:off x="5867400" y="2997200"/>
          <a:ext cx="1912938" cy="558800"/>
        </p:xfrm>
        <a:graphic>
          <a:graphicData uri="http://schemas.openxmlformats.org/presentationml/2006/ole">
            <p:oleObj spid="_x0000_s1045521" name="公式" r:id="rId6" imgW="660240" imgH="1904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45508"/>
                                        </p:tgtEl>
                                        <p:attrNameLst>
                                          <p:attrName>style.visibility</p:attrName>
                                        </p:attrNameLst>
                                      </p:cBhvr>
                                      <p:to>
                                        <p:strVal val="visible"/>
                                      </p:to>
                                    </p:set>
                                    <p:animEffect transition="in" filter="barn(outVertical)">
                                      <p:cBhvr>
                                        <p:cTn id="7" dur="500"/>
                                        <p:tgtEl>
                                          <p:spTgt spid="104550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045511"/>
                                        </p:tgtEl>
                                        <p:attrNameLst>
                                          <p:attrName>style.visibility</p:attrName>
                                        </p:attrNameLst>
                                      </p:cBhvr>
                                      <p:to>
                                        <p:strVal val="visible"/>
                                      </p:to>
                                    </p:set>
                                    <p:anim calcmode="lin" valueType="num">
                                      <p:cBhvr additive="base">
                                        <p:cTn id="12" dur="500" fill="hold"/>
                                        <p:tgtEl>
                                          <p:spTgt spid="1045511"/>
                                        </p:tgtEl>
                                        <p:attrNameLst>
                                          <p:attrName>ppt_x</p:attrName>
                                        </p:attrNameLst>
                                      </p:cBhvr>
                                      <p:tavLst>
                                        <p:tav tm="0">
                                          <p:val>
                                            <p:strVal val="1+#ppt_w/2"/>
                                          </p:val>
                                        </p:tav>
                                        <p:tav tm="100000">
                                          <p:val>
                                            <p:strVal val="#ppt_x"/>
                                          </p:val>
                                        </p:tav>
                                      </p:tavLst>
                                    </p:anim>
                                    <p:anim calcmode="lin" valueType="num">
                                      <p:cBhvr additive="base">
                                        <p:cTn id="13" dur="500" fill="hold"/>
                                        <p:tgtEl>
                                          <p:spTgt spid="104551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45511"/>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45509"/>
                                        </p:tgtEl>
                                        <p:attrNameLst>
                                          <p:attrName>style.visibility</p:attrName>
                                        </p:attrNameLst>
                                      </p:cBhvr>
                                      <p:to>
                                        <p:strVal val="visible"/>
                                      </p:to>
                                    </p:set>
                                    <p:animEffect transition="in" filter="wipe(left)">
                                      <p:cBhvr>
                                        <p:cTn id="18" dur="500"/>
                                        <p:tgtEl>
                                          <p:spTgt spid="104550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55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045520"/>
                                        </p:tgtEl>
                                        <p:attrNameLst>
                                          <p:attrName>style.visibility</p:attrName>
                                        </p:attrNameLst>
                                      </p:cBhvr>
                                      <p:to>
                                        <p:strVal val="visible"/>
                                      </p:to>
                                    </p:set>
                                  </p:childTnLst>
                                </p:cTn>
                              </p:par>
                            </p:childTnLst>
                          </p:cTn>
                        </p:par>
                        <p:par>
                          <p:cTn id="27" fill="hold">
                            <p:stCondLst>
                              <p:cond delay="500"/>
                            </p:stCondLst>
                            <p:childTnLst>
                              <p:par>
                                <p:cTn id="28" presetID="2" presetClass="entr" presetSubtype="2" fill="hold" nodeType="afterEffect">
                                  <p:stCondLst>
                                    <p:cond delay="0"/>
                                  </p:stCondLst>
                                  <p:childTnLst>
                                    <p:set>
                                      <p:cBhvr>
                                        <p:cTn id="29" dur="1" fill="hold">
                                          <p:stCondLst>
                                            <p:cond delay="0"/>
                                          </p:stCondLst>
                                        </p:cTn>
                                        <p:tgtEl>
                                          <p:spTgt spid="1045521"/>
                                        </p:tgtEl>
                                        <p:attrNameLst>
                                          <p:attrName>style.visibility</p:attrName>
                                        </p:attrNameLst>
                                      </p:cBhvr>
                                      <p:to>
                                        <p:strVal val="visible"/>
                                      </p:to>
                                    </p:set>
                                    <p:anim calcmode="lin" valueType="num">
                                      <p:cBhvr additive="base">
                                        <p:cTn id="30" dur="500" fill="hold"/>
                                        <p:tgtEl>
                                          <p:spTgt spid="1045521"/>
                                        </p:tgtEl>
                                        <p:attrNameLst>
                                          <p:attrName>ppt_x</p:attrName>
                                        </p:attrNameLst>
                                      </p:cBhvr>
                                      <p:tavLst>
                                        <p:tav tm="0">
                                          <p:val>
                                            <p:strVal val="1+#ppt_w/2"/>
                                          </p:val>
                                        </p:tav>
                                        <p:tav tm="100000">
                                          <p:val>
                                            <p:strVal val="#ppt_x"/>
                                          </p:val>
                                        </p:tav>
                                      </p:tavLst>
                                    </p:anim>
                                    <p:anim calcmode="lin" valueType="num">
                                      <p:cBhvr additive="base">
                                        <p:cTn id="31" dur="500" fill="hold"/>
                                        <p:tgtEl>
                                          <p:spTgt spid="1045521"/>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45512"/>
                                        </p:tgtEl>
                                        <p:attrNameLst>
                                          <p:attrName>style.visibility</p:attrName>
                                        </p:attrNameLst>
                                      </p:cBhvr>
                                      <p:to>
                                        <p:strVal val="visible"/>
                                      </p:to>
                                    </p:set>
                                    <p:animEffect transition="in" filter="wipe(left)">
                                      <p:cBhvr>
                                        <p:cTn id="36" dur="500"/>
                                        <p:tgtEl>
                                          <p:spTgt spid="10455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1045515"/>
                                        </p:tgtEl>
                                        <p:attrNameLst>
                                          <p:attrName>style.visibility</p:attrName>
                                        </p:attrNameLst>
                                      </p:cBhvr>
                                      <p:to>
                                        <p:strVal val="visible"/>
                                      </p:to>
                                    </p:set>
                                    <p:animEffect transition="in" filter="wipe(right)">
                                      <p:cBhvr>
                                        <p:cTn id="41" dur="500"/>
                                        <p:tgtEl>
                                          <p:spTgt spid="10455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1045516"/>
                                        </p:tgtEl>
                                        <p:attrNameLst>
                                          <p:attrName>style.visibility</p:attrName>
                                        </p:attrNameLst>
                                      </p:cBhvr>
                                      <p:to>
                                        <p:strVal val="visible"/>
                                      </p:to>
                                    </p:set>
                                    <p:animEffect transition="in" filter="wipe(right)">
                                      <p:cBhvr>
                                        <p:cTn id="46" dur="500"/>
                                        <p:tgtEl>
                                          <p:spTgt spid="1045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508" grpId="0" autoUpdateAnimBg="0"/>
      <p:bldP spid="1045509" grpId="0" autoUpdateAnimBg="0"/>
      <p:bldP spid="1045510" grpId="0"/>
      <p:bldP spid="1045511" grpId="0" animBg="1" autoUpdateAnimBg="0"/>
      <p:bldP spid="1045515" grpId="0" autoUpdateAnimBg="0"/>
      <p:bldP spid="104551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2" name="Rectangle 4"/>
          <p:cNvSpPr>
            <a:spLocks noChangeArrowheads="1"/>
          </p:cNvSpPr>
          <p:nvPr/>
        </p:nvSpPr>
        <p:spPr bwMode="auto">
          <a:xfrm>
            <a:off x="1258888" y="692150"/>
            <a:ext cx="5688012" cy="762000"/>
          </a:xfrm>
          <a:prstGeom prst="rect">
            <a:avLst/>
          </a:prstGeom>
          <a:noFill/>
          <a:ln w="9525">
            <a:noFill/>
            <a:miter lim="800000"/>
            <a:headEnd/>
            <a:tailEnd/>
          </a:ln>
          <a:effectLst/>
        </p:spPr>
        <p:txBody>
          <a:bodyPr>
            <a:spAutoFit/>
          </a:bodyPr>
          <a:lstStyle/>
          <a:p>
            <a:r>
              <a:rPr lang="zh-CN" altLang="en-US" sz="4400" b="1">
                <a:latin typeface="宋体" pitchFamily="2" charset="-122"/>
                <a:ea typeface="宋体" pitchFamily="2" charset="-122"/>
              </a:rPr>
              <a:t>二项分布的图形</a:t>
            </a:r>
          </a:p>
        </p:txBody>
      </p:sp>
      <p:pic>
        <p:nvPicPr>
          <p:cNvPr id="1051654" name="Picture 6"/>
          <p:cNvPicPr>
            <a:picLocks noChangeAspect="1" noChangeArrowheads="1"/>
          </p:cNvPicPr>
          <p:nvPr/>
        </p:nvPicPr>
        <p:blipFill>
          <a:blip r:embed="rId3"/>
          <a:srcRect/>
          <a:stretch>
            <a:fillRect/>
          </a:stretch>
        </p:blipFill>
        <p:spPr bwMode="auto">
          <a:xfrm>
            <a:off x="971550" y="3860800"/>
            <a:ext cx="3902075" cy="2089150"/>
          </a:xfrm>
          <a:prstGeom prst="rect">
            <a:avLst/>
          </a:prstGeom>
          <a:noFill/>
          <a:ln w="9525">
            <a:noFill/>
            <a:miter lim="800000"/>
            <a:headEnd/>
            <a:tailEnd/>
          </a:ln>
          <a:effectLst/>
        </p:spPr>
      </p:pic>
      <p:pic>
        <p:nvPicPr>
          <p:cNvPr id="1051655" name="Picture 7"/>
          <p:cNvPicPr>
            <a:picLocks noChangeAspect="1" noChangeArrowheads="1"/>
          </p:cNvPicPr>
          <p:nvPr/>
        </p:nvPicPr>
        <p:blipFill>
          <a:blip r:embed="rId4"/>
          <a:srcRect/>
          <a:stretch>
            <a:fillRect/>
          </a:stretch>
        </p:blipFill>
        <p:spPr bwMode="auto">
          <a:xfrm>
            <a:off x="5026025" y="1773238"/>
            <a:ext cx="3902075" cy="2089150"/>
          </a:xfrm>
          <a:prstGeom prst="rect">
            <a:avLst/>
          </a:prstGeom>
          <a:noFill/>
          <a:ln w="9525">
            <a:noFill/>
            <a:miter lim="800000"/>
            <a:headEnd/>
            <a:tailEnd/>
          </a:ln>
          <a:effectLst/>
        </p:spPr>
      </p:pic>
      <p:pic>
        <p:nvPicPr>
          <p:cNvPr id="1051656" name="Picture 8"/>
          <p:cNvPicPr>
            <a:picLocks noChangeAspect="1" noChangeArrowheads="1"/>
          </p:cNvPicPr>
          <p:nvPr/>
        </p:nvPicPr>
        <p:blipFill>
          <a:blip r:embed="rId5"/>
          <a:srcRect/>
          <a:stretch>
            <a:fillRect/>
          </a:stretch>
        </p:blipFill>
        <p:spPr bwMode="auto">
          <a:xfrm>
            <a:off x="971550" y="1773238"/>
            <a:ext cx="3902075" cy="2089150"/>
          </a:xfrm>
          <a:prstGeom prst="rect">
            <a:avLst/>
          </a:prstGeom>
          <a:noFill/>
          <a:ln w="9525">
            <a:noFill/>
            <a:miter lim="800000"/>
            <a:headEnd/>
            <a:tailEnd/>
          </a:ln>
          <a:effectLst/>
        </p:spPr>
      </p:pic>
      <p:pic>
        <p:nvPicPr>
          <p:cNvPr id="1051657" name="Picture 9"/>
          <p:cNvPicPr>
            <a:picLocks noChangeAspect="1" noChangeArrowheads="1"/>
          </p:cNvPicPr>
          <p:nvPr/>
        </p:nvPicPr>
        <p:blipFill>
          <a:blip r:embed="rId6"/>
          <a:srcRect/>
          <a:stretch>
            <a:fillRect/>
          </a:stretch>
        </p:blipFill>
        <p:spPr bwMode="auto">
          <a:xfrm>
            <a:off x="5026025" y="3848100"/>
            <a:ext cx="3902075" cy="2089150"/>
          </a:xfrm>
          <a:prstGeom prst="rect">
            <a:avLst/>
          </a:prstGeom>
          <a:noFill/>
          <a:ln w="9525">
            <a:noFill/>
            <a:miter lim="800000"/>
            <a:headEnd/>
            <a:tailEnd/>
          </a:ln>
          <a:effectLst/>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51654"/>
                                        </p:tgtEl>
                                        <p:attrNameLst>
                                          <p:attrName>style.visibility</p:attrName>
                                        </p:attrNameLst>
                                      </p:cBhvr>
                                      <p:to>
                                        <p:strVal val="visible"/>
                                      </p:to>
                                    </p:set>
                                    <p:animEffect transition="in" filter="wipe(left)">
                                      <p:cBhvr>
                                        <p:cTn id="7" dur="500"/>
                                        <p:tgtEl>
                                          <p:spTgt spid="10516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51657"/>
                                        </p:tgtEl>
                                        <p:attrNameLst>
                                          <p:attrName>style.visibility</p:attrName>
                                        </p:attrNameLst>
                                      </p:cBhvr>
                                      <p:to>
                                        <p:strVal val="visible"/>
                                      </p:to>
                                    </p:set>
                                    <p:animEffect transition="in" filter="wipe(left)">
                                      <p:cBhvr>
                                        <p:cTn id="12" dur="500"/>
                                        <p:tgtEl>
                                          <p:spTgt spid="10516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51655"/>
                                        </p:tgtEl>
                                        <p:attrNameLst>
                                          <p:attrName>style.visibility</p:attrName>
                                        </p:attrNameLst>
                                      </p:cBhvr>
                                      <p:to>
                                        <p:strVal val="visible"/>
                                      </p:to>
                                    </p:set>
                                    <p:animEffect transition="in" filter="wipe(left)">
                                      <p:cBhvr>
                                        <p:cTn id="17" dur="500"/>
                                        <p:tgtEl>
                                          <p:spTgt spid="10516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51656"/>
                                        </p:tgtEl>
                                        <p:attrNameLst>
                                          <p:attrName>style.visibility</p:attrName>
                                        </p:attrNameLst>
                                      </p:cBhvr>
                                      <p:to>
                                        <p:strVal val="visible"/>
                                      </p:to>
                                    </p:set>
                                    <p:animEffect transition="in" filter="wipe(left)">
                                      <p:cBhvr>
                                        <p:cTn id="22" dur="500"/>
                                        <p:tgtEl>
                                          <p:spTgt spid="1051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6" name="Text Box 4"/>
          <p:cNvSpPr txBox="1">
            <a:spLocks noChangeArrowheads="1"/>
          </p:cNvSpPr>
          <p:nvPr/>
        </p:nvSpPr>
        <p:spPr bwMode="auto">
          <a:xfrm>
            <a:off x="685800" y="757238"/>
            <a:ext cx="8413750" cy="641350"/>
          </a:xfrm>
          <a:prstGeom prst="rect">
            <a:avLst/>
          </a:prstGeom>
          <a:noFill/>
          <a:ln w="9525">
            <a:noFill/>
            <a:miter lim="800000"/>
            <a:headEnd/>
            <a:tailEnd/>
          </a:ln>
          <a:effectLst/>
        </p:spPr>
        <p:txBody>
          <a:bodyPr wrap="none">
            <a:spAutoFit/>
          </a:bodyPr>
          <a:lstStyle/>
          <a:p>
            <a:r>
              <a:rPr lang="zh-CN" altLang="en-US" sz="3600" b="1">
                <a:solidFill>
                  <a:srgbClr val="0000CC"/>
                </a:solidFill>
                <a:ea typeface="楷体_GB2312" pitchFamily="49" charset="-122"/>
              </a:rPr>
              <a:t>二项分布中最可能出现次数的定义与推导</a:t>
            </a:r>
          </a:p>
        </p:txBody>
      </p:sp>
      <p:graphicFrame>
        <p:nvGraphicFramePr>
          <p:cNvPr id="1068037" name="Object 5"/>
          <p:cNvGraphicFramePr>
            <a:graphicFrameLocks noChangeAspect="1"/>
          </p:cNvGraphicFramePr>
          <p:nvPr/>
        </p:nvGraphicFramePr>
        <p:xfrm>
          <a:off x="1447800" y="1595438"/>
          <a:ext cx="7696200" cy="509587"/>
        </p:xfrm>
        <a:graphic>
          <a:graphicData uri="http://schemas.openxmlformats.org/presentationml/2006/ole">
            <p:oleObj spid="_x0000_s1068037" name="Equation" r:id="rId4" imgW="2908080" imgH="215640" progId="Equation.3">
              <p:embed/>
            </p:oleObj>
          </a:graphicData>
        </a:graphic>
      </p:graphicFrame>
      <p:grpSp>
        <p:nvGrpSpPr>
          <p:cNvPr id="1068038" name="Group 6"/>
          <p:cNvGrpSpPr>
            <a:grpSpLocks/>
          </p:cNvGrpSpPr>
          <p:nvPr/>
        </p:nvGrpSpPr>
        <p:grpSpPr bwMode="auto">
          <a:xfrm>
            <a:off x="782638" y="2152650"/>
            <a:ext cx="5556250" cy="641350"/>
            <a:chOff x="960" y="1216"/>
            <a:chExt cx="3500" cy="404"/>
          </a:xfrm>
        </p:grpSpPr>
        <p:sp>
          <p:nvSpPr>
            <p:cNvPr id="1068039" name="Text Box 7"/>
            <p:cNvSpPr txBox="1">
              <a:spLocks noChangeArrowheads="1"/>
            </p:cNvSpPr>
            <p:nvPr/>
          </p:nvSpPr>
          <p:spPr bwMode="auto">
            <a:xfrm>
              <a:off x="960" y="1216"/>
              <a:ext cx="3500" cy="404"/>
            </a:xfrm>
            <a:prstGeom prst="rect">
              <a:avLst/>
            </a:prstGeom>
            <a:noFill/>
            <a:ln w="9525">
              <a:noFill/>
              <a:miter lim="800000"/>
              <a:headEnd/>
              <a:tailEnd/>
            </a:ln>
            <a:effectLst/>
          </p:spPr>
          <p:txBody>
            <a:bodyPr wrap="none">
              <a:spAutoFit/>
            </a:bodyPr>
            <a:lstStyle/>
            <a:p>
              <a:r>
                <a:rPr lang="zh-CN" altLang="en-US" sz="3600">
                  <a:ea typeface="楷体_GB2312" pitchFamily="49" charset="-122"/>
                </a:rPr>
                <a:t>则称   为最可能出现的次数</a:t>
              </a:r>
            </a:p>
          </p:txBody>
        </p:sp>
        <p:graphicFrame>
          <p:nvGraphicFramePr>
            <p:cNvPr id="1068040" name="Object 8"/>
            <p:cNvGraphicFramePr>
              <a:graphicFrameLocks noChangeAspect="1"/>
            </p:cNvGraphicFramePr>
            <p:nvPr/>
          </p:nvGraphicFramePr>
          <p:xfrm>
            <a:off x="1584" y="1296"/>
            <a:ext cx="210" cy="277"/>
          </p:xfrm>
          <a:graphic>
            <a:graphicData uri="http://schemas.openxmlformats.org/presentationml/2006/ole">
              <p:oleObj spid="_x0000_s1068040" name="Equation" r:id="rId5" imgW="126720" imgH="177480" progId="Equation.3">
                <p:embed/>
              </p:oleObj>
            </a:graphicData>
          </a:graphic>
        </p:graphicFrame>
      </p:grpSp>
      <p:graphicFrame>
        <p:nvGraphicFramePr>
          <p:cNvPr id="1068041" name="Object 9"/>
          <p:cNvGraphicFramePr>
            <a:graphicFrameLocks noChangeAspect="1"/>
          </p:cNvGraphicFramePr>
          <p:nvPr/>
        </p:nvGraphicFramePr>
        <p:xfrm>
          <a:off x="1433513" y="2814638"/>
          <a:ext cx="7421562" cy="657225"/>
        </p:xfrm>
        <a:graphic>
          <a:graphicData uri="http://schemas.openxmlformats.org/presentationml/2006/ole">
            <p:oleObj spid="_x0000_s1068041" name="Equation" r:id="rId6" imgW="3047760" imgH="241200" progId="Equation.3">
              <p:embed/>
            </p:oleObj>
          </a:graphicData>
        </a:graphic>
      </p:graphicFrame>
      <p:graphicFrame>
        <p:nvGraphicFramePr>
          <p:cNvPr id="1068042" name="Object 10"/>
          <p:cNvGraphicFramePr>
            <a:graphicFrameLocks noChangeAspect="1"/>
          </p:cNvGraphicFramePr>
          <p:nvPr/>
        </p:nvGraphicFramePr>
        <p:xfrm>
          <a:off x="1384300" y="3544888"/>
          <a:ext cx="3644900" cy="1098550"/>
        </p:xfrm>
        <a:graphic>
          <a:graphicData uri="http://schemas.openxmlformats.org/presentationml/2006/ole">
            <p:oleObj spid="_x0000_s1068042" name="Equation" r:id="rId7" imgW="1371600" imgH="431640" progId="Equation.3">
              <p:embed/>
            </p:oleObj>
          </a:graphicData>
        </a:graphic>
      </p:graphicFrame>
      <p:graphicFrame>
        <p:nvGraphicFramePr>
          <p:cNvPr id="1068043" name="Object 11"/>
          <p:cNvGraphicFramePr>
            <a:graphicFrameLocks noChangeAspect="1"/>
          </p:cNvGraphicFramePr>
          <p:nvPr/>
        </p:nvGraphicFramePr>
        <p:xfrm>
          <a:off x="1444625" y="4795838"/>
          <a:ext cx="3584575" cy="1176337"/>
        </p:xfrm>
        <a:graphic>
          <a:graphicData uri="http://schemas.openxmlformats.org/presentationml/2006/ole">
            <p:oleObj spid="_x0000_s1068043" name="Equation" r:id="rId8" imgW="1447560" imgH="431640" progId="Equation.3">
              <p:embed/>
            </p:oleObj>
          </a:graphicData>
        </a:graphic>
      </p:graphicFrame>
      <p:sp>
        <p:nvSpPr>
          <p:cNvPr id="1068044" name="AutoShape 12"/>
          <p:cNvSpPr>
            <a:spLocks/>
          </p:cNvSpPr>
          <p:nvPr/>
        </p:nvSpPr>
        <p:spPr bwMode="auto">
          <a:xfrm>
            <a:off x="5334000" y="3576638"/>
            <a:ext cx="457200" cy="2209800"/>
          </a:xfrm>
          <a:prstGeom prst="rightBrace">
            <a:avLst>
              <a:gd name="adj1" fmla="val 40278"/>
              <a:gd name="adj2" fmla="val 50000"/>
            </a:avLst>
          </a:prstGeom>
          <a:noFill/>
          <a:ln w="9525">
            <a:solidFill>
              <a:schemeClr val="tx1"/>
            </a:solidFill>
            <a:miter lim="800000"/>
            <a:headEnd/>
            <a:tailEnd/>
          </a:ln>
          <a:effectLst/>
        </p:spPr>
        <p:txBody>
          <a:bodyPr wrap="none" anchor="ctr"/>
          <a:lstStyle/>
          <a:p>
            <a:endParaRPr lang="zh-CN" altLang="en-US"/>
          </a:p>
        </p:txBody>
      </p:sp>
      <p:sp>
        <p:nvSpPr>
          <p:cNvPr id="1068045" name="AutoShape 13"/>
          <p:cNvSpPr>
            <a:spLocks noChangeArrowheads="1"/>
          </p:cNvSpPr>
          <p:nvPr/>
        </p:nvSpPr>
        <p:spPr bwMode="auto">
          <a:xfrm>
            <a:off x="1524000" y="6319838"/>
            <a:ext cx="914400" cy="304800"/>
          </a:xfrm>
          <a:prstGeom prst="rightArrow">
            <a:avLst>
              <a:gd name="adj1" fmla="val 50000"/>
              <a:gd name="adj2" fmla="val 75000"/>
            </a:avLst>
          </a:prstGeom>
          <a:solidFill>
            <a:srgbClr val="FF6600"/>
          </a:solidFill>
          <a:ln w="9525">
            <a:solidFill>
              <a:schemeClr val="tx1"/>
            </a:solidFill>
            <a:miter lim="800000"/>
            <a:headEnd/>
            <a:tailEnd/>
          </a:ln>
          <a:effectLst/>
        </p:spPr>
        <p:txBody>
          <a:bodyPr wrap="none" anchor="ctr"/>
          <a:lstStyle/>
          <a:p>
            <a:endParaRPr lang="zh-CN" altLang="en-US"/>
          </a:p>
        </p:txBody>
      </p:sp>
      <p:graphicFrame>
        <p:nvGraphicFramePr>
          <p:cNvPr id="1068046" name="Object 14"/>
          <p:cNvGraphicFramePr>
            <a:graphicFrameLocks noChangeAspect="1"/>
          </p:cNvGraphicFramePr>
          <p:nvPr/>
        </p:nvGraphicFramePr>
        <p:xfrm>
          <a:off x="2819400" y="6167438"/>
          <a:ext cx="5257800" cy="690562"/>
        </p:xfrm>
        <a:graphic>
          <a:graphicData uri="http://schemas.openxmlformats.org/presentationml/2006/ole">
            <p:oleObj spid="_x0000_s1068046" name="Equation" r:id="rId9" imgW="1549080" imgH="2030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8036"/>
                                        </p:tgtEl>
                                        <p:attrNameLst>
                                          <p:attrName>style.visibility</p:attrName>
                                        </p:attrNameLst>
                                      </p:cBhvr>
                                      <p:to>
                                        <p:strVal val="visible"/>
                                      </p:to>
                                    </p:set>
                                    <p:animEffect transition="in" filter="wipe(left)">
                                      <p:cBhvr>
                                        <p:cTn id="7" dur="500"/>
                                        <p:tgtEl>
                                          <p:spTgt spid="10680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68037"/>
                                        </p:tgtEl>
                                        <p:attrNameLst>
                                          <p:attrName>style.visibility</p:attrName>
                                        </p:attrNameLst>
                                      </p:cBhvr>
                                      <p:to>
                                        <p:strVal val="visible"/>
                                      </p:to>
                                    </p:set>
                                    <p:animEffect transition="in" filter="wipe(left)">
                                      <p:cBhvr>
                                        <p:cTn id="12" dur="500"/>
                                        <p:tgtEl>
                                          <p:spTgt spid="10680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68038"/>
                                        </p:tgtEl>
                                        <p:attrNameLst>
                                          <p:attrName>style.visibility</p:attrName>
                                        </p:attrNameLst>
                                      </p:cBhvr>
                                      <p:to>
                                        <p:strVal val="visible"/>
                                      </p:to>
                                    </p:set>
                                    <p:animEffect transition="in" filter="wipe(left)">
                                      <p:cBhvr>
                                        <p:cTn id="17" dur="500"/>
                                        <p:tgtEl>
                                          <p:spTgt spid="10680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68041"/>
                                        </p:tgtEl>
                                        <p:attrNameLst>
                                          <p:attrName>style.visibility</p:attrName>
                                        </p:attrNameLst>
                                      </p:cBhvr>
                                      <p:to>
                                        <p:strVal val="visible"/>
                                      </p:to>
                                    </p:set>
                                    <p:animEffect transition="in" filter="wipe(left)">
                                      <p:cBhvr>
                                        <p:cTn id="22" dur="500"/>
                                        <p:tgtEl>
                                          <p:spTgt spid="10680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68042"/>
                                        </p:tgtEl>
                                        <p:attrNameLst>
                                          <p:attrName>style.visibility</p:attrName>
                                        </p:attrNameLst>
                                      </p:cBhvr>
                                      <p:to>
                                        <p:strVal val="visible"/>
                                      </p:to>
                                    </p:set>
                                    <p:animEffect transition="in" filter="wipe(left)">
                                      <p:cBhvr>
                                        <p:cTn id="27" dur="500"/>
                                        <p:tgtEl>
                                          <p:spTgt spid="10680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68043"/>
                                        </p:tgtEl>
                                        <p:attrNameLst>
                                          <p:attrName>style.visibility</p:attrName>
                                        </p:attrNameLst>
                                      </p:cBhvr>
                                      <p:to>
                                        <p:strVal val="visible"/>
                                      </p:to>
                                    </p:set>
                                    <p:animEffect transition="in" filter="wipe(left)">
                                      <p:cBhvr>
                                        <p:cTn id="32" dur="500"/>
                                        <p:tgtEl>
                                          <p:spTgt spid="10680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68044"/>
                                        </p:tgtEl>
                                        <p:attrNameLst>
                                          <p:attrName>style.visibility</p:attrName>
                                        </p:attrNameLst>
                                      </p:cBhvr>
                                      <p:to>
                                        <p:strVal val="visible"/>
                                      </p:to>
                                    </p:set>
                                    <p:animEffect transition="in" filter="wipe(left)">
                                      <p:cBhvr>
                                        <p:cTn id="37" dur="500"/>
                                        <p:tgtEl>
                                          <p:spTgt spid="10680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68045"/>
                                        </p:tgtEl>
                                        <p:attrNameLst>
                                          <p:attrName>style.visibility</p:attrName>
                                        </p:attrNameLst>
                                      </p:cBhvr>
                                      <p:to>
                                        <p:strVal val="visible"/>
                                      </p:to>
                                    </p:set>
                                    <p:animEffect transition="in" filter="wipe(left)">
                                      <p:cBhvr>
                                        <p:cTn id="42" dur="500"/>
                                        <p:tgtEl>
                                          <p:spTgt spid="106804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68046"/>
                                        </p:tgtEl>
                                        <p:attrNameLst>
                                          <p:attrName>style.visibility</p:attrName>
                                        </p:attrNameLst>
                                      </p:cBhvr>
                                      <p:to>
                                        <p:strVal val="visible"/>
                                      </p:to>
                                    </p:set>
                                    <p:animEffect transition="in" filter="wipe(left)">
                                      <p:cBhvr>
                                        <p:cTn id="47" dur="500"/>
                                        <p:tgtEl>
                                          <p:spTgt spid="1068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8036" grpId="0" autoUpdateAnimBg="0"/>
      <p:bldP spid="1068044" grpId="0" animBg="1"/>
      <p:bldP spid="106804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0084" name="Group 4"/>
          <p:cNvGrpSpPr>
            <a:grpSpLocks/>
          </p:cNvGrpSpPr>
          <p:nvPr/>
        </p:nvGrpSpPr>
        <p:grpSpPr bwMode="auto">
          <a:xfrm>
            <a:off x="685800" y="476250"/>
            <a:ext cx="8458200" cy="1190625"/>
            <a:chOff x="432" y="288"/>
            <a:chExt cx="5328" cy="750"/>
          </a:xfrm>
        </p:grpSpPr>
        <p:sp>
          <p:nvSpPr>
            <p:cNvPr id="1070085" name="Text Box 5"/>
            <p:cNvSpPr txBox="1">
              <a:spLocks noChangeArrowheads="1"/>
            </p:cNvSpPr>
            <p:nvPr/>
          </p:nvSpPr>
          <p:spPr bwMode="auto">
            <a:xfrm>
              <a:off x="576" y="288"/>
              <a:ext cx="5184" cy="750"/>
            </a:xfrm>
            <a:prstGeom prst="rect">
              <a:avLst/>
            </a:prstGeom>
            <a:noFill/>
            <a:ln w="9525">
              <a:noFill/>
              <a:miter lim="800000"/>
              <a:headEnd/>
              <a:tailEnd/>
            </a:ln>
            <a:effectLst/>
          </p:spPr>
          <p:txBody>
            <a:bodyPr>
              <a:spAutoFit/>
            </a:bodyPr>
            <a:lstStyle/>
            <a:p>
              <a:pPr>
                <a:buFont typeface="Wingdings" pitchFamily="2" charset="2"/>
                <a:buNone/>
              </a:pPr>
              <a:r>
                <a:rPr lang="zh-CN" altLang="en-US" sz="3200">
                  <a:ea typeface="楷体_GB2312" pitchFamily="49" charset="-122"/>
                </a:rPr>
                <a:t>    </a:t>
              </a:r>
              <a:r>
                <a:rPr lang="zh-CN" altLang="en-US" sz="3600">
                  <a:ea typeface="楷体_GB2312" pitchFamily="49" charset="-122"/>
                </a:rPr>
                <a:t>当( </a:t>
              </a:r>
              <a:r>
                <a:rPr lang="en-US" altLang="zh-CN" sz="3600" i="1">
                  <a:ea typeface="楷体_GB2312" pitchFamily="49" charset="-122"/>
                </a:rPr>
                <a:t>n</a:t>
              </a:r>
              <a:r>
                <a:rPr lang="en-US" altLang="zh-CN" sz="3600">
                  <a:ea typeface="楷体_GB2312" pitchFamily="49" charset="-122"/>
                </a:rPr>
                <a:t> + 1) </a:t>
              </a:r>
              <a:r>
                <a:rPr lang="en-US" altLang="zh-CN" sz="3600" i="1">
                  <a:ea typeface="楷体_GB2312" pitchFamily="49" charset="-122"/>
                </a:rPr>
                <a:t>p = </a:t>
              </a:r>
              <a:r>
                <a:rPr lang="zh-CN" altLang="en-US" sz="3600">
                  <a:ea typeface="楷体_GB2312" pitchFamily="49" charset="-122"/>
                </a:rPr>
                <a:t>整数时,在 </a:t>
              </a:r>
              <a:r>
                <a:rPr lang="en-US" altLang="zh-CN" sz="3600" i="1">
                  <a:ea typeface="楷体_GB2312" pitchFamily="49" charset="-122"/>
                </a:rPr>
                <a:t>k </a:t>
              </a:r>
              <a:r>
                <a:rPr lang="en-US" altLang="zh-CN" sz="3600">
                  <a:ea typeface="楷体_GB2312" pitchFamily="49" charset="-122"/>
                </a:rPr>
                <a:t>= </a:t>
              </a:r>
              <a:r>
                <a:rPr lang="zh-CN" altLang="en-US" sz="3600">
                  <a:ea typeface="楷体_GB2312" pitchFamily="49" charset="-122"/>
                </a:rPr>
                <a:t>( </a:t>
              </a:r>
              <a:r>
                <a:rPr lang="en-US" altLang="zh-CN" sz="3600" i="1">
                  <a:ea typeface="楷体_GB2312" pitchFamily="49" charset="-122"/>
                </a:rPr>
                <a:t>n</a:t>
              </a:r>
              <a:r>
                <a:rPr lang="en-US" altLang="zh-CN" sz="3600">
                  <a:ea typeface="楷体_GB2312" pitchFamily="49" charset="-122"/>
                </a:rPr>
                <a:t> + 1) </a:t>
              </a:r>
              <a:r>
                <a:rPr lang="en-US" altLang="zh-CN" sz="3600" i="1">
                  <a:ea typeface="楷体_GB2312" pitchFamily="49" charset="-122"/>
                </a:rPr>
                <a:t>p</a:t>
              </a:r>
              <a:r>
                <a:rPr lang="zh-CN" altLang="en-US" sz="3600">
                  <a:ea typeface="楷体_GB2312" pitchFamily="49" charset="-122"/>
                </a:rPr>
                <a:t>与</a:t>
              </a:r>
            </a:p>
            <a:p>
              <a:pPr>
                <a:buFont typeface="Wingdings" pitchFamily="2" charset="2"/>
                <a:buNone/>
              </a:pPr>
              <a:r>
                <a:rPr lang="zh-CN" altLang="en-US" sz="3600">
                  <a:ea typeface="楷体_GB2312" pitchFamily="49" charset="-122"/>
                </a:rPr>
                <a:t>     ( </a:t>
              </a:r>
              <a:r>
                <a:rPr lang="en-US" altLang="zh-CN" sz="3600" i="1">
                  <a:ea typeface="楷体_GB2312" pitchFamily="49" charset="-122"/>
                </a:rPr>
                <a:t>n</a:t>
              </a:r>
              <a:r>
                <a:rPr lang="en-US" altLang="zh-CN" sz="3600">
                  <a:ea typeface="楷体_GB2312" pitchFamily="49" charset="-122"/>
                </a:rPr>
                <a:t> + 1) </a:t>
              </a:r>
              <a:r>
                <a:rPr lang="en-US" altLang="zh-CN" sz="3600" i="1">
                  <a:ea typeface="楷体_GB2312" pitchFamily="49" charset="-122"/>
                </a:rPr>
                <a:t>p </a:t>
              </a:r>
              <a:r>
                <a:rPr lang="en-US" altLang="zh-CN" sz="3600">
                  <a:ea typeface="楷体_GB2312" pitchFamily="49" charset="-122"/>
                </a:rPr>
                <a:t> – 1 </a:t>
              </a:r>
              <a:r>
                <a:rPr lang="zh-CN" altLang="en-US" sz="3600">
                  <a:ea typeface="楷体_GB2312" pitchFamily="49" charset="-122"/>
                </a:rPr>
                <a:t>处的概率取得最大值</a:t>
              </a:r>
            </a:p>
          </p:txBody>
        </p:sp>
        <p:sp>
          <p:nvSpPr>
            <p:cNvPr id="1070086" name="AutoShape 6"/>
            <p:cNvSpPr>
              <a:spLocks noChangeArrowheads="1"/>
            </p:cNvSpPr>
            <p:nvPr/>
          </p:nvSpPr>
          <p:spPr bwMode="auto">
            <a:xfrm>
              <a:off x="432" y="480"/>
              <a:ext cx="336" cy="144"/>
            </a:xfrm>
            <a:prstGeom prst="flowChartDecision">
              <a:avLst/>
            </a:prstGeom>
            <a:solidFill>
              <a:srgbClr val="66FF66"/>
            </a:solidFill>
            <a:ln w="9525">
              <a:solidFill>
                <a:schemeClr val="tx1"/>
              </a:solidFill>
              <a:miter lim="800000"/>
              <a:headEnd/>
              <a:tailEnd/>
            </a:ln>
            <a:effectLst/>
          </p:spPr>
          <p:txBody>
            <a:bodyPr wrap="none" anchor="ctr"/>
            <a:lstStyle/>
            <a:p>
              <a:endParaRPr lang="zh-CN" altLang="en-US"/>
            </a:p>
          </p:txBody>
        </p:sp>
      </p:grpSp>
      <p:grpSp>
        <p:nvGrpSpPr>
          <p:cNvPr id="1070087" name="Group 7"/>
          <p:cNvGrpSpPr>
            <a:grpSpLocks/>
          </p:cNvGrpSpPr>
          <p:nvPr/>
        </p:nvGrpSpPr>
        <p:grpSpPr bwMode="auto">
          <a:xfrm>
            <a:off x="827088" y="3573463"/>
            <a:ext cx="8915400" cy="2289175"/>
            <a:chOff x="192" y="2256"/>
            <a:chExt cx="5616" cy="1442"/>
          </a:xfrm>
        </p:grpSpPr>
        <p:sp>
          <p:nvSpPr>
            <p:cNvPr id="1070088" name="Text Box 8"/>
            <p:cNvSpPr txBox="1">
              <a:spLocks noChangeArrowheads="1"/>
            </p:cNvSpPr>
            <p:nvPr/>
          </p:nvSpPr>
          <p:spPr bwMode="auto">
            <a:xfrm>
              <a:off x="672" y="2256"/>
              <a:ext cx="5136" cy="1442"/>
            </a:xfrm>
            <a:prstGeom prst="rect">
              <a:avLst/>
            </a:prstGeom>
            <a:noFill/>
            <a:ln w="9525">
              <a:noFill/>
              <a:miter lim="800000"/>
              <a:headEnd/>
              <a:tailEnd/>
            </a:ln>
            <a:effectLst/>
          </p:spPr>
          <p:txBody>
            <a:bodyPr>
              <a:spAutoFit/>
            </a:bodyPr>
            <a:lstStyle/>
            <a:p>
              <a:pPr>
                <a:buFont typeface="Wingdings" pitchFamily="2" charset="2"/>
                <a:buNone/>
              </a:pPr>
              <a:r>
                <a:rPr lang="zh-CN" altLang="en-US" sz="3600">
                  <a:ea typeface="楷体_GB2312" pitchFamily="49" charset="-122"/>
                </a:rPr>
                <a:t>对固定的 </a:t>
              </a:r>
              <a:r>
                <a:rPr lang="en-US" altLang="zh-CN" sz="3600" i="1">
                  <a:ea typeface="楷体_GB2312" pitchFamily="49" charset="-122"/>
                </a:rPr>
                <a:t>n</a:t>
              </a:r>
              <a:r>
                <a:rPr lang="en-US" altLang="zh-CN" sz="3600">
                  <a:ea typeface="楷体_GB2312" pitchFamily="49" charset="-122"/>
                </a:rPr>
                <a:t>、</a:t>
              </a:r>
              <a:r>
                <a:rPr lang="en-US" altLang="zh-CN" sz="3600" i="1">
                  <a:ea typeface="楷体_GB2312" pitchFamily="49" charset="-122"/>
                </a:rPr>
                <a:t>p</a:t>
              </a:r>
              <a:r>
                <a:rPr lang="en-US" altLang="zh-CN" sz="3600">
                  <a:ea typeface="楷体_GB2312" pitchFamily="49" charset="-122"/>
                </a:rPr>
                <a:t>, </a:t>
              </a:r>
              <a:r>
                <a:rPr lang="en-US" altLang="zh-CN" sz="3600" i="1">
                  <a:ea typeface="楷体_GB2312" pitchFamily="49" charset="-122"/>
                </a:rPr>
                <a:t>P </a:t>
              </a:r>
              <a:r>
                <a:rPr lang="en-US" altLang="zh-CN" sz="3600">
                  <a:ea typeface="楷体_GB2312" pitchFamily="49" charset="-122"/>
                </a:rPr>
                <a:t>( </a:t>
              </a:r>
              <a:r>
                <a:rPr lang="en-US" altLang="zh-CN" sz="3600" i="1">
                  <a:ea typeface="楷体_GB2312" pitchFamily="49" charset="-122"/>
                </a:rPr>
                <a:t>X</a:t>
              </a:r>
              <a:r>
                <a:rPr lang="en-US" altLang="zh-CN" sz="3600">
                  <a:ea typeface="楷体_GB2312" pitchFamily="49" charset="-122"/>
                </a:rPr>
                <a:t> = </a:t>
              </a:r>
              <a:r>
                <a:rPr lang="en-US" altLang="zh-CN" sz="3600" i="1">
                  <a:ea typeface="楷体_GB2312" pitchFamily="49" charset="-122"/>
                </a:rPr>
                <a:t>k</a:t>
              </a:r>
              <a:r>
                <a:rPr lang="en-US" altLang="zh-CN" sz="3600">
                  <a:ea typeface="楷体_GB2312" pitchFamily="49" charset="-122"/>
                </a:rPr>
                <a:t>) </a:t>
              </a:r>
              <a:r>
                <a:rPr lang="zh-CN" altLang="en-US" sz="3600">
                  <a:ea typeface="楷体_GB2312" pitchFamily="49" charset="-122"/>
                </a:rPr>
                <a:t>的取值呈不         对称分布</a:t>
              </a:r>
            </a:p>
            <a:p>
              <a:pPr>
                <a:buFont typeface="Wingdings" pitchFamily="2" charset="2"/>
                <a:buNone/>
              </a:pPr>
              <a:r>
                <a:rPr lang="zh-CN" altLang="en-US" sz="3600">
                  <a:ea typeface="楷体_GB2312" pitchFamily="49" charset="-122"/>
                </a:rPr>
                <a:t>固定 </a:t>
              </a:r>
              <a:r>
                <a:rPr lang="en-US" altLang="zh-CN" sz="3600" i="1">
                  <a:ea typeface="楷体_GB2312" pitchFamily="49" charset="-122"/>
                </a:rPr>
                <a:t>p</a:t>
              </a:r>
              <a:r>
                <a:rPr lang="en-US" altLang="zh-CN" sz="3600">
                  <a:ea typeface="楷体_GB2312" pitchFamily="49" charset="-122"/>
                </a:rPr>
                <a:t>, </a:t>
              </a:r>
              <a:r>
                <a:rPr lang="zh-CN" altLang="en-US" sz="3600">
                  <a:ea typeface="楷体_GB2312" pitchFamily="49" charset="-122"/>
                </a:rPr>
                <a:t>随着</a:t>
              </a:r>
              <a:r>
                <a:rPr lang="zh-CN" altLang="en-US" sz="3600" i="1">
                  <a:ea typeface="楷体_GB2312" pitchFamily="49" charset="-122"/>
                </a:rPr>
                <a:t> </a:t>
              </a:r>
              <a:r>
                <a:rPr lang="en-US" altLang="zh-CN" sz="3600" i="1">
                  <a:ea typeface="楷体_GB2312" pitchFamily="49" charset="-122"/>
                </a:rPr>
                <a:t>n</a:t>
              </a:r>
              <a:r>
                <a:rPr lang="en-US" altLang="zh-CN" sz="3600">
                  <a:ea typeface="楷体_GB2312" pitchFamily="49" charset="-122"/>
                </a:rPr>
                <a:t> </a:t>
              </a:r>
              <a:r>
                <a:rPr lang="zh-CN" altLang="en-US" sz="3600">
                  <a:ea typeface="楷体_GB2312" pitchFamily="49" charset="-122"/>
                </a:rPr>
                <a:t>的增大，其取值的分布</a:t>
              </a:r>
            </a:p>
            <a:p>
              <a:pPr>
                <a:buFont typeface="Wingdings" pitchFamily="2" charset="2"/>
                <a:buNone/>
              </a:pPr>
              <a:r>
                <a:rPr lang="zh-CN" altLang="en-US" sz="3600">
                  <a:ea typeface="楷体_GB2312" pitchFamily="49" charset="-122"/>
                </a:rPr>
                <a:t>趋于对称</a:t>
              </a:r>
            </a:p>
          </p:txBody>
        </p:sp>
        <p:sp>
          <p:nvSpPr>
            <p:cNvPr id="1070089" name="AutoShape 9"/>
            <p:cNvSpPr>
              <a:spLocks noChangeArrowheads="1"/>
            </p:cNvSpPr>
            <p:nvPr/>
          </p:nvSpPr>
          <p:spPr bwMode="auto">
            <a:xfrm>
              <a:off x="192" y="2352"/>
              <a:ext cx="336" cy="144"/>
            </a:xfrm>
            <a:prstGeom prst="flowChartDecision">
              <a:avLst/>
            </a:prstGeom>
            <a:solidFill>
              <a:srgbClr val="66FF66"/>
            </a:solidFill>
            <a:ln w="9525">
              <a:solidFill>
                <a:schemeClr val="tx1"/>
              </a:solidFill>
              <a:miter lim="800000"/>
              <a:headEnd/>
              <a:tailEnd/>
            </a:ln>
            <a:effectLst/>
          </p:spPr>
          <p:txBody>
            <a:bodyPr wrap="none" anchor="ctr"/>
            <a:lstStyle/>
            <a:p>
              <a:endParaRPr lang="zh-CN" altLang="en-US"/>
            </a:p>
          </p:txBody>
        </p:sp>
      </p:grpSp>
      <p:sp>
        <p:nvSpPr>
          <p:cNvPr id="1070090" name="Text Box 10"/>
          <p:cNvSpPr txBox="1">
            <a:spLocks noChangeArrowheads="1"/>
          </p:cNvSpPr>
          <p:nvPr/>
        </p:nvSpPr>
        <p:spPr bwMode="auto">
          <a:xfrm>
            <a:off x="927100" y="1752600"/>
            <a:ext cx="8216900" cy="1300163"/>
          </a:xfrm>
          <a:prstGeom prst="rect">
            <a:avLst/>
          </a:prstGeom>
          <a:noFill/>
          <a:ln w="9525">
            <a:noFill/>
            <a:miter lim="800000"/>
            <a:headEnd/>
            <a:tailEnd/>
          </a:ln>
          <a:effectLst/>
        </p:spPr>
        <p:txBody>
          <a:bodyPr wrap="none">
            <a:spAutoFit/>
          </a:bodyPr>
          <a:lstStyle/>
          <a:p>
            <a:pPr>
              <a:lnSpc>
                <a:spcPct val="120000"/>
              </a:lnSpc>
              <a:buFont typeface="Wingdings" pitchFamily="2" charset="2"/>
              <a:buNone/>
            </a:pPr>
            <a:r>
              <a:rPr lang="zh-CN" altLang="en-US" sz="3200">
                <a:ea typeface="楷体_GB2312" pitchFamily="49" charset="-122"/>
              </a:rPr>
              <a:t>    </a:t>
            </a:r>
            <a:r>
              <a:rPr lang="zh-CN" altLang="en-US" sz="3600">
                <a:ea typeface="楷体_GB2312" pitchFamily="49" charset="-122"/>
              </a:rPr>
              <a:t>当( </a:t>
            </a:r>
            <a:r>
              <a:rPr lang="en-US" altLang="zh-CN" sz="3600" i="1">
                <a:ea typeface="楷体_GB2312" pitchFamily="49" charset="-122"/>
              </a:rPr>
              <a:t>n</a:t>
            </a:r>
            <a:r>
              <a:rPr lang="en-US" altLang="zh-CN" sz="3600">
                <a:ea typeface="楷体_GB2312" pitchFamily="49" charset="-122"/>
              </a:rPr>
              <a:t> + 1) </a:t>
            </a:r>
            <a:r>
              <a:rPr lang="en-US" altLang="zh-CN" sz="3600" i="1">
                <a:ea typeface="楷体_GB2312" pitchFamily="49" charset="-122"/>
              </a:rPr>
              <a:t>p </a:t>
            </a:r>
            <a:r>
              <a:rPr lang="en-US" altLang="zh-CN" sz="3600" i="1">
                <a:ea typeface="楷体_GB2312" pitchFamily="49" charset="-122"/>
                <a:sym typeface="Euclid Symbol" pitchFamily="18" charset="2"/>
              </a:rPr>
              <a:t></a:t>
            </a:r>
            <a:r>
              <a:rPr lang="en-US" altLang="zh-CN" sz="3600" i="1">
                <a:ea typeface="楷体_GB2312" pitchFamily="49" charset="-122"/>
              </a:rPr>
              <a:t> </a:t>
            </a:r>
            <a:r>
              <a:rPr lang="zh-CN" altLang="en-US" sz="3600">
                <a:ea typeface="楷体_GB2312" pitchFamily="49" charset="-122"/>
              </a:rPr>
              <a:t>整数时, 在 </a:t>
            </a:r>
            <a:r>
              <a:rPr lang="en-US" altLang="zh-CN" sz="3600" i="1">
                <a:ea typeface="楷体_GB2312" pitchFamily="49" charset="-122"/>
              </a:rPr>
              <a:t>k </a:t>
            </a:r>
            <a:r>
              <a:rPr lang="en-US" altLang="zh-CN" sz="3600">
                <a:ea typeface="楷体_GB2312" pitchFamily="49" charset="-122"/>
              </a:rPr>
              <a:t>= [</a:t>
            </a:r>
            <a:r>
              <a:rPr lang="zh-CN" altLang="en-US" sz="3600">
                <a:ea typeface="楷体_GB2312" pitchFamily="49" charset="-122"/>
              </a:rPr>
              <a:t>( </a:t>
            </a:r>
            <a:r>
              <a:rPr lang="en-US" altLang="zh-CN" sz="3600" i="1">
                <a:ea typeface="楷体_GB2312" pitchFamily="49" charset="-122"/>
              </a:rPr>
              <a:t>n</a:t>
            </a:r>
            <a:r>
              <a:rPr lang="en-US" altLang="zh-CN" sz="3600">
                <a:ea typeface="楷体_GB2312" pitchFamily="49" charset="-122"/>
              </a:rPr>
              <a:t> + 1) </a:t>
            </a:r>
            <a:r>
              <a:rPr lang="en-US" altLang="zh-CN" sz="3600" i="1">
                <a:ea typeface="楷体_GB2312" pitchFamily="49" charset="-122"/>
              </a:rPr>
              <a:t>p </a:t>
            </a:r>
            <a:r>
              <a:rPr lang="en-US" altLang="zh-CN" sz="3600">
                <a:ea typeface="楷体_GB2312" pitchFamily="49" charset="-122"/>
              </a:rPr>
              <a:t>]</a:t>
            </a:r>
            <a:endParaRPr lang="zh-CN" altLang="en-US" sz="3600">
              <a:ea typeface="楷体_GB2312" pitchFamily="49" charset="-122"/>
            </a:endParaRPr>
          </a:p>
          <a:p>
            <a:pPr>
              <a:buFont typeface="Wingdings" pitchFamily="2" charset="2"/>
              <a:buNone/>
            </a:pPr>
            <a:r>
              <a:rPr lang="zh-CN" altLang="en-US" sz="3600">
                <a:ea typeface="楷体_GB2312" pitchFamily="49" charset="-122"/>
              </a:rPr>
              <a:t>    处的概率取得最大值</a:t>
            </a:r>
            <a:endParaRPr lang="zh-CN" altLang="en-US" sz="3600">
              <a:ea typeface="仿宋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70084"/>
                                        </p:tgtEl>
                                        <p:attrNameLst>
                                          <p:attrName>style.visibility</p:attrName>
                                        </p:attrNameLst>
                                      </p:cBhvr>
                                      <p:to>
                                        <p:strVal val="visible"/>
                                      </p:to>
                                    </p:set>
                                    <p:animEffect transition="in" filter="wipe(up)">
                                      <p:cBhvr>
                                        <p:cTn id="7" dur="500"/>
                                        <p:tgtEl>
                                          <p:spTgt spid="1070084"/>
                                        </p:tgtEl>
                                      </p:cBhvr>
                                    </p:animEffect>
                                  </p:childTnLst>
                                </p:cTn>
                              </p:par>
                            </p:childTnLst>
                          </p:cTn>
                        </p:par>
                        <p:par>
                          <p:cTn id="8" fill="hold">
                            <p:stCondLst>
                              <p:cond delay="500"/>
                            </p:stCondLst>
                            <p:childTnLst>
                              <p:par>
                                <p:cTn id="9" presetID="22" presetClass="entr" presetSubtype="1" fill="hold" grpId="0" nodeType="afterEffect">
                                  <p:stCondLst>
                                    <p:cond delay="5000"/>
                                  </p:stCondLst>
                                  <p:childTnLst>
                                    <p:set>
                                      <p:cBhvr>
                                        <p:cTn id="10" dur="1" fill="hold">
                                          <p:stCondLst>
                                            <p:cond delay="0"/>
                                          </p:stCondLst>
                                        </p:cTn>
                                        <p:tgtEl>
                                          <p:spTgt spid="1070090"/>
                                        </p:tgtEl>
                                        <p:attrNameLst>
                                          <p:attrName>style.visibility</p:attrName>
                                        </p:attrNameLst>
                                      </p:cBhvr>
                                      <p:to>
                                        <p:strVal val="visible"/>
                                      </p:to>
                                    </p:set>
                                    <p:animEffect transition="in" filter="wipe(up)">
                                      <p:cBhvr>
                                        <p:cTn id="11" dur="500"/>
                                        <p:tgtEl>
                                          <p:spTgt spid="1070090"/>
                                        </p:tgtEl>
                                      </p:cBhvr>
                                    </p:animEffect>
                                  </p:childTnLst>
                                </p:cTn>
                              </p:par>
                            </p:childTnLst>
                          </p:cTn>
                        </p:par>
                        <p:par>
                          <p:cTn id="12" fill="hold">
                            <p:stCondLst>
                              <p:cond delay="6000"/>
                            </p:stCondLst>
                            <p:childTnLst>
                              <p:par>
                                <p:cTn id="13" presetID="22" presetClass="entr" presetSubtype="1" fill="hold" nodeType="afterEffect">
                                  <p:stCondLst>
                                    <p:cond delay="5000"/>
                                  </p:stCondLst>
                                  <p:childTnLst>
                                    <p:set>
                                      <p:cBhvr>
                                        <p:cTn id="14" dur="1" fill="hold">
                                          <p:stCondLst>
                                            <p:cond delay="0"/>
                                          </p:stCondLst>
                                        </p:cTn>
                                        <p:tgtEl>
                                          <p:spTgt spid="1070087"/>
                                        </p:tgtEl>
                                        <p:attrNameLst>
                                          <p:attrName>style.visibility</p:attrName>
                                        </p:attrNameLst>
                                      </p:cBhvr>
                                      <p:to>
                                        <p:strVal val="visible"/>
                                      </p:to>
                                    </p:set>
                                    <p:animEffect transition="in" filter="wipe(up)">
                                      <p:cBhvr>
                                        <p:cTn id="15" dur="500"/>
                                        <p:tgtEl>
                                          <p:spTgt spid="1070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009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88" name="Text Box 32"/>
          <p:cNvSpPr txBox="1">
            <a:spLocks noChangeArrowheads="1"/>
          </p:cNvSpPr>
          <p:nvPr/>
        </p:nvSpPr>
        <p:spPr bwMode="auto">
          <a:xfrm>
            <a:off x="-36513" y="179388"/>
            <a:ext cx="9180513" cy="1057790"/>
          </a:xfrm>
          <a:prstGeom prst="rect">
            <a:avLst/>
          </a:prstGeom>
          <a:noFill/>
          <a:ln w="9525">
            <a:noFill/>
            <a:miter lim="800000"/>
            <a:headEnd/>
            <a:tailEnd/>
          </a:ln>
          <a:effectLst/>
        </p:spPr>
        <p:txBody>
          <a:bodyPr>
            <a:spAutoFit/>
          </a:bodyPr>
          <a:lstStyle/>
          <a:p>
            <a:pPr>
              <a:lnSpc>
                <a:spcPct val="120000"/>
              </a:lnSpc>
            </a:pPr>
            <a:r>
              <a:rPr kumimoji="1" lang="en-US" altLang="zh-CN" sz="2800" b="1" dirty="0">
                <a:solidFill>
                  <a:srgbClr val="99CCFF"/>
                </a:solidFill>
                <a:latin typeface="楷体_GB2312" pitchFamily="49" charset="-122"/>
                <a:ea typeface="楷体_GB2312" pitchFamily="49" charset="-122"/>
              </a:rPr>
              <a:t>   </a:t>
            </a:r>
            <a:r>
              <a:rPr kumimoji="1" lang="zh-CN" altLang="en-US" sz="2800" b="1" dirty="0" smtClean="0">
                <a:solidFill>
                  <a:srgbClr val="00FF00"/>
                </a:solidFill>
                <a:latin typeface="楷体_GB2312" pitchFamily="49" charset="-122"/>
                <a:ea typeface="楷体_GB2312" pitchFamily="49" charset="-122"/>
              </a:rPr>
              <a:t>例</a:t>
            </a:r>
            <a:r>
              <a:rPr kumimoji="1" lang="en-US" altLang="zh-CN" sz="2800" b="1" dirty="0" smtClean="0">
                <a:solidFill>
                  <a:srgbClr val="00FF00"/>
                </a:solidFill>
                <a:latin typeface="楷体_GB2312" pitchFamily="49" charset="-122"/>
                <a:ea typeface="楷体_GB2312" pitchFamily="49" charset="-122"/>
              </a:rPr>
              <a:t>\</a:t>
            </a:r>
            <a:r>
              <a:rPr kumimoji="1" lang="en-US" altLang="zh-CN" sz="2800" b="1" dirty="0" smtClean="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独立射击</a:t>
            </a:r>
            <a:r>
              <a:rPr kumimoji="1" lang="en-US" altLang="zh-CN" sz="2800" b="1" dirty="0">
                <a:latin typeface="楷体_GB2312" pitchFamily="49" charset="-122"/>
                <a:ea typeface="楷体_GB2312" pitchFamily="49" charset="-122"/>
              </a:rPr>
              <a:t>5000</a:t>
            </a:r>
            <a:r>
              <a:rPr kumimoji="1" lang="zh-CN" altLang="en-US" sz="2800" b="1" dirty="0">
                <a:latin typeface="楷体_GB2312" pitchFamily="49" charset="-122"/>
                <a:ea typeface="楷体_GB2312" pitchFamily="49" charset="-122"/>
              </a:rPr>
              <a:t>次</a:t>
            </a:r>
            <a:r>
              <a:rPr kumimoji="1" lang="en-US" altLang="zh-CN" sz="2800" b="1"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命中率为</a:t>
            </a:r>
            <a:r>
              <a:rPr kumimoji="1" lang="en-US" altLang="zh-CN" sz="2800" b="1" dirty="0">
                <a:latin typeface="楷体_GB2312" pitchFamily="49" charset="-122"/>
                <a:ea typeface="楷体_GB2312" pitchFamily="49" charset="-122"/>
              </a:rPr>
              <a:t>0.001,</a:t>
            </a:r>
            <a:r>
              <a:rPr kumimoji="1" lang="zh-CN" altLang="en-US" sz="2800" b="1" dirty="0">
                <a:latin typeface="楷体_GB2312" pitchFamily="49" charset="-122"/>
                <a:ea typeface="楷体_GB2312" pitchFamily="49" charset="-122"/>
              </a:rPr>
              <a:t>求</a:t>
            </a:r>
            <a:r>
              <a:rPr kumimoji="1" lang="en-US" altLang="zh-CN" sz="2800" b="1" dirty="0">
                <a:latin typeface="楷体_GB2312" pitchFamily="49" charset="-122"/>
                <a:ea typeface="楷体_GB2312" pitchFamily="49" charset="-122"/>
              </a:rPr>
              <a:t>(1)</a:t>
            </a:r>
            <a:r>
              <a:rPr kumimoji="1" lang="zh-CN" altLang="en-US" sz="2800" b="1" dirty="0">
                <a:latin typeface="楷体_GB2312" pitchFamily="49" charset="-122"/>
                <a:ea typeface="楷体_GB2312" pitchFamily="49" charset="-122"/>
              </a:rPr>
              <a:t>最可能命中次数及相应的概率；</a:t>
            </a:r>
            <a:r>
              <a:rPr kumimoji="1" lang="en-US" altLang="zh-CN" sz="2800" b="1" dirty="0">
                <a:latin typeface="楷体_GB2312" pitchFamily="49" charset="-122"/>
                <a:ea typeface="楷体_GB2312" pitchFamily="49" charset="-122"/>
              </a:rPr>
              <a:t>(2)</a:t>
            </a:r>
            <a:r>
              <a:rPr kumimoji="1" lang="zh-CN" altLang="en-US" sz="2800" b="1" dirty="0">
                <a:latin typeface="楷体_GB2312" pitchFamily="49" charset="-122"/>
                <a:ea typeface="楷体_GB2312" pitchFamily="49" charset="-122"/>
              </a:rPr>
              <a:t>命中次数不少于</a:t>
            </a:r>
            <a:r>
              <a:rPr kumimoji="1" lang="en-US" altLang="zh-CN" sz="2800" b="1" dirty="0">
                <a:latin typeface="楷体_GB2312" pitchFamily="49" charset="-122"/>
                <a:ea typeface="楷体_GB2312" pitchFamily="49" charset="-122"/>
              </a:rPr>
              <a:t>1</a:t>
            </a:r>
            <a:r>
              <a:rPr kumimoji="1" lang="zh-CN" altLang="en-US" sz="2800" b="1" dirty="0">
                <a:latin typeface="楷体_GB2312" pitchFamily="49" charset="-122"/>
                <a:ea typeface="楷体_GB2312" pitchFamily="49" charset="-122"/>
              </a:rPr>
              <a:t>次的概率</a:t>
            </a:r>
            <a:r>
              <a:rPr kumimoji="1" lang="en-US" altLang="zh-CN" sz="2800" b="1" dirty="0">
                <a:latin typeface="楷体_GB2312" pitchFamily="49" charset="-122"/>
                <a:ea typeface="楷体_GB2312" pitchFamily="49" charset="-122"/>
              </a:rPr>
              <a:t>.</a:t>
            </a:r>
          </a:p>
        </p:txBody>
      </p:sp>
      <p:sp>
        <p:nvSpPr>
          <p:cNvPr id="70690" name="Text Box 34"/>
          <p:cNvSpPr txBox="1">
            <a:spLocks noChangeArrowheads="1"/>
          </p:cNvSpPr>
          <p:nvPr/>
        </p:nvSpPr>
        <p:spPr bwMode="auto">
          <a:xfrm>
            <a:off x="539750" y="1341438"/>
            <a:ext cx="3638550" cy="519112"/>
          </a:xfrm>
          <a:prstGeom prst="rect">
            <a:avLst/>
          </a:prstGeom>
          <a:noFill/>
          <a:ln w="9525">
            <a:noFill/>
            <a:miter lim="800000"/>
            <a:headEnd/>
            <a:tailEnd/>
          </a:ln>
          <a:effectLst/>
        </p:spPr>
        <p:txBody>
          <a:bodyPr wrap="none">
            <a:spAutoFit/>
          </a:bodyPr>
          <a:lstStyle/>
          <a:p>
            <a:r>
              <a:rPr kumimoji="1" lang="zh-CN" altLang="en-US" sz="2800" b="1">
                <a:solidFill>
                  <a:srgbClr val="00FF00"/>
                </a:solidFill>
                <a:latin typeface="Times New Roman" pitchFamily="18" charset="0"/>
                <a:ea typeface="楷体_GB2312" pitchFamily="49" charset="-122"/>
              </a:rPr>
              <a:t>解</a:t>
            </a:r>
            <a:r>
              <a:rPr kumimoji="1" lang="zh-CN" altLang="en-US" sz="2800" b="1">
                <a:solidFill>
                  <a:srgbClr val="99CCFF"/>
                </a:solidFill>
                <a:latin typeface="Times New Roman" pitchFamily="18" charset="0"/>
                <a:ea typeface="楷体_GB2312" pitchFamily="49" charset="-122"/>
              </a:rPr>
              <a:t>   </a:t>
            </a:r>
            <a:r>
              <a:rPr kumimoji="1" lang="en-US" altLang="zh-CN" sz="2800" b="1">
                <a:latin typeface="Times New Roman" pitchFamily="18" charset="0"/>
                <a:ea typeface="楷体_GB2312" pitchFamily="49" charset="-122"/>
              </a:rPr>
              <a:t>(1)  </a:t>
            </a:r>
            <a:r>
              <a:rPr kumimoji="1" lang="en-US" altLang="zh-CN" sz="2800" b="1" i="1">
                <a:latin typeface="Times New Roman" pitchFamily="18" charset="0"/>
                <a:ea typeface="楷体_GB2312" pitchFamily="49" charset="-122"/>
              </a:rPr>
              <a:t>k </a:t>
            </a:r>
            <a:r>
              <a:rPr kumimoji="1" lang="en-US" altLang="zh-CN" sz="2800" b="1">
                <a:latin typeface="Times New Roman" pitchFamily="18" charset="0"/>
                <a:ea typeface="楷体_GB2312" pitchFamily="49" charset="-122"/>
              </a:rPr>
              <a:t>= [( </a:t>
            </a:r>
            <a:r>
              <a:rPr kumimoji="1" lang="en-US" altLang="zh-CN" sz="2800" b="1" i="1">
                <a:latin typeface="Times New Roman" pitchFamily="18" charset="0"/>
                <a:ea typeface="楷体_GB2312" pitchFamily="49" charset="-122"/>
              </a:rPr>
              <a:t>n</a:t>
            </a:r>
            <a:r>
              <a:rPr kumimoji="1" lang="en-US" altLang="zh-CN" sz="2800" b="1">
                <a:latin typeface="Times New Roman" pitchFamily="18" charset="0"/>
                <a:ea typeface="楷体_GB2312" pitchFamily="49" charset="-122"/>
              </a:rPr>
              <a:t> + 1)</a:t>
            </a:r>
            <a:r>
              <a:rPr kumimoji="1" lang="en-US" altLang="zh-CN" sz="2800" b="1" i="1">
                <a:latin typeface="Times New Roman" pitchFamily="18" charset="0"/>
                <a:ea typeface="楷体_GB2312" pitchFamily="49" charset="-122"/>
              </a:rPr>
              <a:t>p </a:t>
            </a:r>
            <a:r>
              <a:rPr kumimoji="1" lang="en-US" altLang="zh-CN" sz="2800" b="1">
                <a:latin typeface="Times New Roman" pitchFamily="18" charset="0"/>
                <a:ea typeface="楷体_GB2312" pitchFamily="49" charset="-122"/>
              </a:rPr>
              <a:t>] </a:t>
            </a:r>
          </a:p>
        </p:txBody>
      </p:sp>
      <p:graphicFrame>
        <p:nvGraphicFramePr>
          <p:cNvPr id="70691" name="Object 35"/>
          <p:cNvGraphicFramePr>
            <a:graphicFrameLocks noChangeAspect="1"/>
          </p:cNvGraphicFramePr>
          <p:nvPr/>
        </p:nvGraphicFramePr>
        <p:xfrm>
          <a:off x="1143000" y="1989138"/>
          <a:ext cx="5969000" cy="671512"/>
        </p:xfrm>
        <a:graphic>
          <a:graphicData uri="http://schemas.openxmlformats.org/presentationml/2006/ole">
            <p:oleObj spid="_x0000_s1472514" name="Equation" r:id="rId3" imgW="2070000" imgH="241200" progId="Equation.3">
              <p:embed/>
            </p:oleObj>
          </a:graphicData>
        </a:graphic>
      </p:graphicFrame>
      <p:graphicFrame>
        <p:nvGraphicFramePr>
          <p:cNvPr id="70695" name="Object 39"/>
          <p:cNvGraphicFramePr>
            <a:graphicFrameLocks noChangeAspect="1"/>
          </p:cNvGraphicFramePr>
          <p:nvPr/>
        </p:nvGraphicFramePr>
        <p:xfrm>
          <a:off x="7019925" y="1989138"/>
          <a:ext cx="1728788" cy="508000"/>
        </p:xfrm>
        <a:graphic>
          <a:graphicData uri="http://schemas.openxmlformats.org/presentationml/2006/ole">
            <p:oleObj spid="_x0000_s1472515" name="Equation" r:id="rId4" imgW="583920" imgH="177480" progId="">
              <p:embed/>
            </p:oleObj>
          </a:graphicData>
        </a:graphic>
      </p:graphicFrame>
      <p:sp>
        <p:nvSpPr>
          <p:cNvPr id="70696" name="Text Box 40"/>
          <p:cNvSpPr txBox="1">
            <a:spLocks noChangeArrowheads="1"/>
          </p:cNvSpPr>
          <p:nvPr/>
        </p:nvSpPr>
        <p:spPr bwMode="auto">
          <a:xfrm>
            <a:off x="3924300" y="1352550"/>
            <a:ext cx="3492500" cy="519113"/>
          </a:xfrm>
          <a:prstGeom prst="rect">
            <a:avLst/>
          </a:prstGeom>
          <a:noFill/>
          <a:ln w="9525">
            <a:noFill/>
            <a:miter lim="800000"/>
            <a:headEnd/>
            <a:tailEnd/>
          </a:ln>
          <a:effectLst/>
        </p:spPr>
        <p:txBody>
          <a:bodyPr wrap="none">
            <a:spAutoFit/>
          </a:bodyPr>
          <a:lstStyle/>
          <a:p>
            <a:r>
              <a:rPr kumimoji="1" lang="en-US" altLang="zh-CN" sz="2800" b="1">
                <a:latin typeface="Times New Roman" pitchFamily="18" charset="0"/>
                <a:ea typeface="楷体_GB2312" pitchFamily="49" charset="-122"/>
              </a:rPr>
              <a:t>= [( 5000+ 1)0.001] =5</a:t>
            </a:r>
          </a:p>
        </p:txBody>
      </p:sp>
      <p:sp>
        <p:nvSpPr>
          <p:cNvPr id="70700" name="Text Box 44"/>
          <p:cNvSpPr txBox="1">
            <a:spLocks noChangeArrowheads="1"/>
          </p:cNvSpPr>
          <p:nvPr/>
        </p:nvSpPr>
        <p:spPr bwMode="auto">
          <a:xfrm>
            <a:off x="423863" y="2781300"/>
            <a:ext cx="7172325" cy="519113"/>
          </a:xfrm>
          <a:prstGeom prst="rect">
            <a:avLst/>
          </a:prstGeom>
          <a:noFill/>
          <a:ln w="9525">
            <a:noFill/>
            <a:miter lim="800000"/>
            <a:headEnd/>
            <a:tailEnd/>
          </a:ln>
          <a:effectLst/>
        </p:spPr>
        <p:txBody>
          <a:bodyPr>
            <a:spAutoFit/>
          </a:bodyPr>
          <a:lstStyle/>
          <a:p>
            <a:r>
              <a:rPr kumimoji="1" lang="en-US" altLang="zh-CN" sz="2800" b="1">
                <a:latin typeface="Times New Roman" pitchFamily="18" charset="0"/>
                <a:ea typeface="楷体_GB2312" pitchFamily="49" charset="-122"/>
              </a:rPr>
              <a:t> (2) </a:t>
            </a:r>
            <a:r>
              <a:rPr kumimoji="1" lang="zh-CN" altLang="en-US" sz="2800" b="1">
                <a:latin typeface="Times New Roman" pitchFamily="18" charset="0"/>
                <a:ea typeface="楷体_GB2312" pitchFamily="49" charset="-122"/>
              </a:rPr>
              <a:t>令</a:t>
            </a:r>
            <a:r>
              <a:rPr kumimoji="1" lang="en-US" altLang="zh-CN" sz="2800" b="1" i="1">
                <a:latin typeface="Times New Roman" pitchFamily="18" charset="0"/>
                <a:ea typeface="楷体_GB2312" pitchFamily="49" charset="-122"/>
              </a:rPr>
              <a:t>X </a:t>
            </a:r>
            <a:r>
              <a:rPr kumimoji="1" lang="zh-CN" altLang="en-US" sz="2800" b="1">
                <a:latin typeface="Times New Roman" pitchFamily="18" charset="0"/>
                <a:ea typeface="楷体_GB2312" pitchFamily="49" charset="-122"/>
              </a:rPr>
              <a:t>表示命中次数</a:t>
            </a:r>
            <a:r>
              <a:rPr kumimoji="1" lang="en-US" altLang="zh-CN" sz="2800" b="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则 </a:t>
            </a:r>
            <a:r>
              <a:rPr kumimoji="1" lang="en-US" altLang="zh-CN" sz="2800" b="1" i="1">
                <a:latin typeface="Times New Roman" pitchFamily="18" charset="0"/>
                <a:ea typeface="楷体_GB2312" pitchFamily="49" charset="-122"/>
              </a:rPr>
              <a:t>X</a:t>
            </a:r>
            <a:r>
              <a:rPr kumimoji="1" lang="en-US" altLang="zh-CN" sz="2800" b="1">
                <a:latin typeface="Times New Roman" pitchFamily="18" charset="0"/>
                <a:ea typeface="楷体_GB2312" pitchFamily="49" charset="-122"/>
              </a:rPr>
              <a:t> ~ </a:t>
            </a:r>
            <a:r>
              <a:rPr kumimoji="1" lang="en-US" altLang="zh-CN" sz="2800" b="1" i="1">
                <a:latin typeface="Times New Roman" pitchFamily="18" charset="0"/>
                <a:ea typeface="楷体_GB2312" pitchFamily="49" charset="-122"/>
              </a:rPr>
              <a:t>B</a:t>
            </a:r>
            <a:r>
              <a:rPr kumimoji="1" lang="en-US" altLang="zh-CN" sz="2800" b="1">
                <a:latin typeface="Times New Roman" pitchFamily="18" charset="0"/>
                <a:ea typeface="楷体_GB2312" pitchFamily="49" charset="-122"/>
              </a:rPr>
              <a:t>(5000,0.001).</a:t>
            </a:r>
          </a:p>
        </p:txBody>
      </p:sp>
      <p:graphicFrame>
        <p:nvGraphicFramePr>
          <p:cNvPr id="70701" name="Object 45"/>
          <p:cNvGraphicFramePr>
            <a:graphicFrameLocks noChangeAspect="1"/>
          </p:cNvGraphicFramePr>
          <p:nvPr/>
        </p:nvGraphicFramePr>
        <p:xfrm>
          <a:off x="1187450" y="3429000"/>
          <a:ext cx="5616575" cy="547688"/>
        </p:xfrm>
        <a:graphic>
          <a:graphicData uri="http://schemas.openxmlformats.org/presentationml/2006/ole">
            <p:oleObj spid="_x0000_s1472516" name="Equation" r:id="rId5" imgW="2361960" imgH="203040" progId="">
              <p:embed/>
            </p:oleObj>
          </a:graphicData>
        </a:graphic>
      </p:graphicFrame>
      <p:graphicFrame>
        <p:nvGraphicFramePr>
          <p:cNvPr id="70702" name="Object 46"/>
          <p:cNvGraphicFramePr>
            <a:graphicFrameLocks noChangeAspect="1"/>
          </p:cNvGraphicFramePr>
          <p:nvPr/>
        </p:nvGraphicFramePr>
        <p:xfrm>
          <a:off x="2555875" y="3973513"/>
          <a:ext cx="4752975" cy="679450"/>
        </p:xfrm>
        <a:graphic>
          <a:graphicData uri="http://schemas.openxmlformats.org/presentationml/2006/ole">
            <p:oleObj spid="_x0000_s1472517" name="Equation" r:id="rId6" imgW="1777680" imgH="253800" progId="">
              <p:embed/>
            </p:oleObj>
          </a:graphicData>
        </a:graphic>
      </p:graphicFrame>
      <p:graphicFrame>
        <p:nvGraphicFramePr>
          <p:cNvPr id="70703" name="Object 47"/>
          <p:cNvGraphicFramePr>
            <a:graphicFrameLocks noChangeAspect="1"/>
          </p:cNvGraphicFramePr>
          <p:nvPr/>
        </p:nvGraphicFramePr>
        <p:xfrm>
          <a:off x="2627313" y="4764088"/>
          <a:ext cx="1655762" cy="465137"/>
        </p:xfrm>
        <a:graphic>
          <a:graphicData uri="http://schemas.openxmlformats.org/presentationml/2006/ole">
            <p:oleObj spid="_x0000_s1472518" name="Equation" r:id="rId7" imgW="609480" imgH="177480" progId="Equation.3">
              <p:embed/>
            </p:oleObj>
          </a:graphicData>
        </a:graphic>
      </p:graphicFrame>
      <p:sp>
        <p:nvSpPr>
          <p:cNvPr id="70705" name="Text Box 49"/>
          <p:cNvSpPr txBox="1">
            <a:spLocks noChangeArrowheads="1"/>
          </p:cNvSpPr>
          <p:nvPr/>
        </p:nvSpPr>
        <p:spPr bwMode="auto">
          <a:xfrm>
            <a:off x="1476375" y="5235575"/>
            <a:ext cx="7488238" cy="1073150"/>
          </a:xfrm>
          <a:prstGeom prst="rect">
            <a:avLst/>
          </a:prstGeom>
          <a:noFill/>
          <a:ln w="9525">
            <a:noFill/>
            <a:miter lim="800000"/>
            <a:headEnd/>
            <a:tailEnd/>
          </a:ln>
          <a:effectLst/>
        </p:spPr>
        <p:txBody>
          <a:bodyPr>
            <a:spAutoFit/>
          </a:bodyPr>
          <a:lstStyle/>
          <a:p>
            <a:pPr>
              <a:lnSpc>
                <a:spcPct val="115000"/>
              </a:lnSpc>
            </a:pPr>
            <a:r>
              <a:rPr kumimoji="1" lang="zh-CN" altLang="en-US" sz="2800" b="1">
                <a:latin typeface="楷体_GB2312" pitchFamily="49" charset="-122"/>
                <a:ea typeface="楷体_GB2312" pitchFamily="49" charset="-122"/>
              </a:rPr>
              <a:t>小概率事件虽不易发生，但重复次数多了，就成大概率事件</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因此决不要轻视小概率事件。</a:t>
            </a:r>
          </a:p>
        </p:txBody>
      </p:sp>
      <p:sp>
        <p:nvSpPr>
          <p:cNvPr id="70707" name="Text Box 51"/>
          <p:cNvSpPr txBox="1">
            <a:spLocks noChangeArrowheads="1"/>
          </p:cNvSpPr>
          <p:nvPr/>
        </p:nvSpPr>
        <p:spPr bwMode="auto">
          <a:xfrm>
            <a:off x="323850" y="5300663"/>
            <a:ext cx="1008063" cy="984250"/>
          </a:xfrm>
          <a:prstGeom prst="rect">
            <a:avLst/>
          </a:prstGeom>
          <a:noFill/>
          <a:ln w="38100">
            <a:solidFill>
              <a:srgbClr val="FF00FF"/>
            </a:solidFill>
            <a:miter lim="800000"/>
            <a:headEnd/>
            <a:tailEnd/>
          </a:ln>
          <a:effectLst/>
        </p:spPr>
        <p:txBody>
          <a:bodyPr>
            <a:spAutoFit/>
          </a:bodyPr>
          <a:lstStyle/>
          <a:p>
            <a:r>
              <a:rPr kumimoji="1" lang="zh-CN" altLang="en-US" sz="2800" b="1" dirty="0">
                <a:solidFill>
                  <a:srgbClr val="FF0000"/>
                </a:solidFill>
                <a:latin typeface="Times New Roman" pitchFamily="18" charset="0"/>
                <a:ea typeface="楷体_GB2312" pitchFamily="49" charset="-122"/>
              </a:rPr>
              <a:t>本例</a:t>
            </a:r>
          </a:p>
          <a:p>
            <a:r>
              <a:rPr kumimoji="1" lang="zh-CN" altLang="en-US" sz="2800" b="1" dirty="0">
                <a:solidFill>
                  <a:srgbClr val="FF0000"/>
                </a:solidFill>
                <a:latin typeface="Times New Roman" pitchFamily="18" charset="0"/>
                <a:ea typeface="楷体_GB2312" pitchFamily="49" charset="-122"/>
              </a:rPr>
              <a:t>启示</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0688"/>
                                        </p:tgtEl>
                                        <p:attrNameLst>
                                          <p:attrName>style.visibility</p:attrName>
                                        </p:attrNameLst>
                                      </p:cBhvr>
                                      <p:to>
                                        <p:strVal val="visible"/>
                                      </p:to>
                                    </p:set>
                                    <p:animEffect transition="in" filter="wipe(left)">
                                      <p:cBhvr>
                                        <p:cTn id="7" dur="500"/>
                                        <p:tgtEl>
                                          <p:spTgt spid="706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690"/>
                                        </p:tgtEl>
                                        <p:attrNameLst>
                                          <p:attrName>style.visibility</p:attrName>
                                        </p:attrNameLst>
                                      </p:cBhvr>
                                      <p:to>
                                        <p:strVal val="visible"/>
                                      </p:to>
                                    </p:set>
                                    <p:animEffect transition="in" filter="wipe(left)">
                                      <p:cBhvr>
                                        <p:cTn id="12" dur="1000"/>
                                        <p:tgtEl>
                                          <p:spTgt spid="706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696"/>
                                        </p:tgtEl>
                                        <p:attrNameLst>
                                          <p:attrName>style.visibility</p:attrName>
                                        </p:attrNameLst>
                                      </p:cBhvr>
                                      <p:to>
                                        <p:strVal val="visible"/>
                                      </p:to>
                                    </p:set>
                                    <p:animEffect transition="in" filter="wipe(left)">
                                      <p:cBhvr>
                                        <p:cTn id="17" dur="1000"/>
                                        <p:tgtEl>
                                          <p:spTgt spid="706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0691"/>
                                        </p:tgtEl>
                                        <p:attrNameLst>
                                          <p:attrName>style.visibility</p:attrName>
                                        </p:attrNameLst>
                                      </p:cBhvr>
                                      <p:to>
                                        <p:strVal val="visible"/>
                                      </p:to>
                                    </p:set>
                                    <p:animEffect transition="in" filter="wipe(left)">
                                      <p:cBhvr>
                                        <p:cTn id="22" dur="1000"/>
                                        <p:tgtEl>
                                          <p:spTgt spid="706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0695"/>
                                        </p:tgtEl>
                                        <p:attrNameLst>
                                          <p:attrName>style.visibility</p:attrName>
                                        </p:attrNameLst>
                                      </p:cBhvr>
                                      <p:to>
                                        <p:strVal val="visible"/>
                                      </p:to>
                                    </p:set>
                                    <p:animEffect transition="in" filter="wipe(left)">
                                      <p:cBhvr>
                                        <p:cTn id="27" dur="500"/>
                                        <p:tgtEl>
                                          <p:spTgt spid="7069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0700"/>
                                        </p:tgtEl>
                                        <p:attrNameLst>
                                          <p:attrName>style.visibility</p:attrName>
                                        </p:attrNameLst>
                                      </p:cBhvr>
                                      <p:to>
                                        <p:strVal val="visible"/>
                                      </p:to>
                                    </p:set>
                                    <p:animEffect transition="in" filter="wipe(up)">
                                      <p:cBhvr>
                                        <p:cTn id="32" dur="1000"/>
                                        <p:tgtEl>
                                          <p:spTgt spid="707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0701"/>
                                        </p:tgtEl>
                                        <p:attrNameLst>
                                          <p:attrName>style.visibility</p:attrName>
                                        </p:attrNameLst>
                                      </p:cBhvr>
                                      <p:to>
                                        <p:strVal val="visible"/>
                                      </p:to>
                                    </p:set>
                                    <p:animEffect transition="in" filter="wipe(up)">
                                      <p:cBhvr>
                                        <p:cTn id="37" dur="1000"/>
                                        <p:tgtEl>
                                          <p:spTgt spid="707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0702"/>
                                        </p:tgtEl>
                                        <p:attrNameLst>
                                          <p:attrName>style.visibility</p:attrName>
                                        </p:attrNameLst>
                                      </p:cBhvr>
                                      <p:to>
                                        <p:strVal val="visible"/>
                                      </p:to>
                                    </p:set>
                                    <p:animEffect transition="in" filter="wipe(up)">
                                      <p:cBhvr>
                                        <p:cTn id="42" dur="1000"/>
                                        <p:tgtEl>
                                          <p:spTgt spid="7070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0703"/>
                                        </p:tgtEl>
                                        <p:attrNameLst>
                                          <p:attrName>style.visibility</p:attrName>
                                        </p:attrNameLst>
                                      </p:cBhvr>
                                      <p:to>
                                        <p:strVal val="visible"/>
                                      </p:to>
                                    </p:set>
                                    <p:animEffect transition="in" filter="wipe(left)">
                                      <p:cBhvr>
                                        <p:cTn id="47" dur="1000"/>
                                        <p:tgtEl>
                                          <p:spTgt spid="7070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70707"/>
                                        </p:tgtEl>
                                        <p:attrNameLst>
                                          <p:attrName>style.visibility</p:attrName>
                                        </p:attrNameLst>
                                      </p:cBhvr>
                                      <p:to>
                                        <p:strVal val="visible"/>
                                      </p:to>
                                    </p:set>
                                    <p:animEffect transition="in" filter="dissolve">
                                      <p:cBhvr>
                                        <p:cTn id="52" dur="1000"/>
                                        <p:tgtEl>
                                          <p:spTgt spid="70707"/>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70705"/>
                                        </p:tgtEl>
                                        <p:attrNameLst>
                                          <p:attrName>style.visibility</p:attrName>
                                        </p:attrNameLst>
                                      </p:cBhvr>
                                      <p:to>
                                        <p:strVal val="visible"/>
                                      </p:to>
                                    </p:set>
                                    <p:animEffect transition="in" filter="wipe(left)">
                                      <p:cBhvr>
                                        <p:cTn id="56" dur="1000"/>
                                        <p:tgtEl>
                                          <p:spTgt spid="70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88" grpId="0" autoUpdateAnimBg="0"/>
      <p:bldP spid="70690" grpId="0" autoUpdateAnimBg="0"/>
      <p:bldP spid="70696" grpId="0"/>
      <p:bldP spid="70700" grpId="0" autoUpdateAnimBg="0"/>
      <p:bldP spid="70705" grpId="0"/>
      <p:bldP spid="70707"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1" name="Picture 51"/>
          <p:cNvPicPr>
            <a:picLocks noChangeAspect="1" noChangeArrowheads="1"/>
          </p:cNvPicPr>
          <p:nvPr/>
        </p:nvPicPr>
        <p:blipFill>
          <a:blip r:embed="rId2"/>
          <a:srcRect/>
          <a:stretch>
            <a:fillRect/>
          </a:stretch>
        </p:blipFill>
        <p:spPr bwMode="auto">
          <a:xfrm>
            <a:off x="6011863" y="4076700"/>
            <a:ext cx="2952750" cy="1944688"/>
          </a:xfrm>
          <a:prstGeom prst="rect">
            <a:avLst/>
          </a:prstGeom>
          <a:noFill/>
          <a:ln w="9525">
            <a:noFill/>
            <a:miter lim="800000"/>
            <a:headEnd/>
            <a:tailEnd/>
          </a:ln>
          <a:effectLst/>
        </p:spPr>
      </p:pic>
      <p:pic>
        <p:nvPicPr>
          <p:cNvPr id="71729" name="Picture 49"/>
          <p:cNvPicPr>
            <a:picLocks noChangeAspect="1" noChangeArrowheads="1"/>
          </p:cNvPicPr>
          <p:nvPr/>
        </p:nvPicPr>
        <p:blipFill>
          <a:blip r:embed="rId3"/>
          <a:srcRect/>
          <a:stretch>
            <a:fillRect/>
          </a:stretch>
        </p:blipFill>
        <p:spPr bwMode="auto">
          <a:xfrm>
            <a:off x="2987675" y="4117975"/>
            <a:ext cx="2881313" cy="1873250"/>
          </a:xfrm>
          <a:prstGeom prst="rect">
            <a:avLst/>
          </a:prstGeom>
          <a:noFill/>
          <a:ln w="9525">
            <a:noFill/>
            <a:miter lim="800000"/>
            <a:headEnd/>
            <a:tailEnd/>
          </a:ln>
          <a:effectLst/>
        </p:spPr>
      </p:pic>
      <p:sp>
        <p:nvSpPr>
          <p:cNvPr id="71697" name="Text Box 17"/>
          <p:cNvSpPr txBox="1">
            <a:spLocks noChangeArrowheads="1"/>
          </p:cNvSpPr>
          <p:nvPr/>
        </p:nvSpPr>
        <p:spPr bwMode="auto">
          <a:xfrm>
            <a:off x="0" y="260350"/>
            <a:ext cx="8964613" cy="604838"/>
          </a:xfrm>
          <a:prstGeom prst="rect">
            <a:avLst/>
          </a:prstGeom>
          <a:noFill/>
          <a:ln w="9525">
            <a:noFill/>
            <a:miter lim="800000"/>
            <a:headEnd/>
            <a:tailEnd/>
          </a:ln>
          <a:effectLst/>
        </p:spPr>
        <p:txBody>
          <a:bodyPr>
            <a:spAutoFit/>
          </a:bodyPr>
          <a:lstStyle/>
          <a:p>
            <a:pPr>
              <a:lnSpc>
                <a:spcPct val="120000"/>
              </a:lnSpc>
            </a:pP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由此可见日常生活中</a:t>
            </a:r>
            <a:r>
              <a:rPr kumimoji="1" lang="zh-CN" altLang="en-US" sz="2800" b="1">
                <a:latin typeface="Times New Roman"/>
                <a:ea typeface="楷体_GB2312" pitchFamily="49" charset="-122"/>
              </a:rPr>
              <a:t>“</a:t>
            </a:r>
            <a:r>
              <a:rPr kumimoji="1" lang="zh-CN" altLang="en-US" sz="2800" b="1">
                <a:solidFill>
                  <a:srgbClr val="00FF00"/>
                </a:solidFill>
                <a:latin typeface="楷体_GB2312" pitchFamily="49" charset="-122"/>
                <a:ea typeface="楷体_GB2312" pitchFamily="49" charset="-122"/>
              </a:rPr>
              <a:t>提高警惕</a:t>
            </a:r>
            <a:r>
              <a:rPr kumimoji="1" lang="en-US" altLang="zh-CN" sz="2800" b="1">
                <a:latin typeface="楷体_GB2312" pitchFamily="49" charset="-122"/>
                <a:ea typeface="楷体_GB2312" pitchFamily="49" charset="-122"/>
              </a:rPr>
              <a:t>, </a:t>
            </a:r>
            <a:r>
              <a:rPr kumimoji="1" lang="zh-CN" altLang="en-US" sz="2800" b="1">
                <a:solidFill>
                  <a:srgbClr val="00FF00"/>
                </a:solidFill>
                <a:latin typeface="楷体_GB2312" pitchFamily="49" charset="-122"/>
                <a:ea typeface="楷体_GB2312" pitchFamily="49" charset="-122"/>
              </a:rPr>
              <a:t>防火防盗</a:t>
            </a:r>
            <a:r>
              <a:rPr kumimoji="1" lang="zh-CN" altLang="en-US" sz="2800" b="1">
                <a:latin typeface="Arial"/>
                <a:ea typeface="楷体_GB2312" pitchFamily="49" charset="-122"/>
              </a:rPr>
              <a:t>”</a:t>
            </a:r>
            <a:r>
              <a:rPr kumimoji="1" lang="zh-CN" altLang="en-US" sz="2800" b="1">
                <a:latin typeface="楷体_GB2312" pitchFamily="49" charset="-122"/>
                <a:ea typeface="楷体_GB2312" pitchFamily="49" charset="-122"/>
              </a:rPr>
              <a:t>的重要性</a:t>
            </a:r>
            <a:r>
              <a:rPr kumimoji="1" lang="en-US" altLang="zh-CN" sz="2800" b="1">
                <a:latin typeface="楷体_GB2312" pitchFamily="49" charset="-122"/>
                <a:ea typeface="楷体_GB2312" pitchFamily="49" charset="-122"/>
              </a:rPr>
              <a:t>.</a:t>
            </a:r>
          </a:p>
        </p:txBody>
      </p:sp>
      <p:sp>
        <p:nvSpPr>
          <p:cNvPr id="71698" name="Text Box 18"/>
          <p:cNvSpPr txBox="1">
            <a:spLocks noChangeArrowheads="1"/>
          </p:cNvSpPr>
          <p:nvPr/>
        </p:nvSpPr>
        <p:spPr bwMode="auto">
          <a:xfrm>
            <a:off x="0" y="836613"/>
            <a:ext cx="9144000" cy="1117600"/>
          </a:xfrm>
          <a:prstGeom prst="rect">
            <a:avLst/>
          </a:prstGeom>
          <a:noFill/>
          <a:ln w="9525">
            <a:noFill/>
            <a:miter lim="800000"/>
            <a:headEnd/>
            <a:tailEnd/>
          </a:ln>
          <a:effectLst/>
        </p:spPr>
        <p:txBody>
          <a:bodyPr>
            <a:spAutoFit/>
          </a:bodyPr>
          <a:lstStyle/>
          <a:p>
            <a:pPr>
              <a:lnSpc>
                <a:spcPct val="120000"/>
              </a:lnSpc>
            </a:pP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由于时间无限</a:t>
            </a: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自然界发生</a:t>
            </a:r>
            <a:r>
              <a:rPr kumimoji="1" lang="zh-CN" altLang="en-US" sz="2800" b="1">
                <a:solidFill>
                  <a:srgbClr val="00FF00"/>
                </a:solidFill>
                <a:latin typeface="楷体_GB2312" pitchFamily="49" charset="-122"/>
                <a:ea typeface="楷体_GB2312" pitchFamily="49" charset="-122"/>
              </a:rPr>
              <a:t>地震</a:t>
            </a:r>
            <a:r>
              <a:rPr kumimoji="1" lang="zh-CN" altLang="en-US" sz="2800" b="1">
                <a:latin typeface="楷体_GB2312" pitchFamily="49" charset="-122"/>
                <a:ea typeface="楷体_GB2312" pitchFamily="49" charset="-122"/>
              </a:rPr>
              <a:t>、</a:t>
            </a:r>
            <a:r>
              <a:rPr kumimoji="1" lang="zh-CN" altLang="en-US" sz="2800" b="1">
                <a:solidFill>
                  <a:srgbClr val="00FF00"/>
                </a:solidFill>
                <a:latin typeface="楷体_GB2312" pitchFamily="49" charset="-122"/>
                <a:ea typeface="楷体_GB2312" pitchFamily="49" charset="-122"/>
              </a:rPr>
              <a:t>海啸</a:t>
            </a:r>
            <a:r>
              <a:rPr kumimoji="1" lang="zh-CN" altLang="en-US" sz="2800" b="1">
                <a:latin typeface="楷体_GB2312" pitchFamily="49" charset="-122"/>
                <a:ea typeface="楷体_GB2312" pitchFamily="49" charset="-122"/>
              </a:rPr>
              <a:t>、</a:t>
            </a:r>
            <a:r>
              <a:rPr kumimoji="1" lang="zh-CN" altLang="en-US" sz="2800" b="1">
                <a:solidFill>
                  <a:srgbClr val="00FF00"/>
                </a:solidFill>
                <a:latin typeface="楷体_GB2312" pitchFamily="49" charset="-122"/>
                <a:ea typeface="楷体_GB2312" pitchFamily="49" charset="-122"/>
              </a:rPr>
              <a:t>空难</a:t>
            </a:r>
            <a:r>
              <a:rPr kumimoji="1" lang="zh-CN" altLang="en-US" sz="2800" b="1">
                <a:latin typeface="楷体_GB2312" pitchFamily="49" charset="-122"/>
                <a:ea typeface="楷体_GB2312" pitchFamily="49" charset="-122"/>
              </a:rPr>
              <a:t>、</a:t>
            </a:r>
            <a:r>
              <a:rPr kumimoji="1" lang="zh-CN" altLang="en-US" sz="2800" b="1">
                <a:solidFill>
                  <a:srgbClr val="00FF00"/>
                </a:solidFill>
                <a:latin typeface="楷体_GB2312" pitchFamily="49" charset="-122"/>
                <a:ea typeface="楷体_GB2312" pitchFamily="49" charset="-122"/>
              </a:rPr>
              <a:t>泥石流</a:t>
            </a:r>
            <a:r>
              <a:rPr kumimoji="1" lang="zh-CN" altLang="en-US" sz="2800" b="1">
                <a:latin typeface="楷体_GB2312" pitchFamily="49" charset="-122"/>
                <a:ea typeface="楷体_GB2312" pitchFamily="49" charset="-122"/>
              </a:rPr>
              <a:t>等都是必然的，早晚的事，不用奇怪，不用惊慌</a:t>
            </a:r>
            <a:r>
              <a:rPr kumimoji="1" lang="en-US" altLang="zh-CN" sz="2800" b="1">
                <a:latin typeface="楷体_GB2312" pitchFamily="49" charset="-122"/>
                <a:ea typeface="楷体_GB2312" pitchFamily="49" charset="-122"/>
              </a:rPr>
              <a:t>. </a:t>
            </a:r>
          </a:p>
        </p:txBody>
      </p:sp>
      <p:sp>
        <p:nvSpPr>
          <p:cNvPr id="71700" name="Text Box 20"/>
          <p:cNvSpPr txBox="1">
            <a:spLocks noChangeArrowheads="1"/>
          </p:cNvSpPr>
          <p:nvPr/>
        </p:nvSpPr>
        <p:spPr bwMode="auto">
          <a:xfrm>
            <a:off x="0" y="1916113"/>
            <a:ext cx="9144000" cy="2143125"/>
          </a:xfrm>
          <a:prstGeom prst="rect">
            <a:avLst/>
          </a:prstGeom>
          <a:noFill/>
          <a:ln w="9525">
            <a:noFill/>
            <a:miter lim="800000"/>
            <a:headEnd/>
            <a:tailEnd/>
          </a:ln>
          <a:effectLst/>
        </p:spPr>
        <p:txBody>
          <a:bodyPr>
            <a:spAutoFit/>
          </a:bodyPr>
          <a:lstStyle/>
          <a:p>
            <a:pPr>
              <a:lnSpc>
                <a:spcPct val="120000"/>
              </a:lnSpc>
            </a:pP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同样</a:t>
            </a: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人生中发生</a:t>
            </a:r>
            <a:r>
              <a:rPr kumimoji="1" lang="zh-CN" altLang="en-US" sz="2800" b="1">
                <a:solidFill>
                  <a:srgbClr val="00FF00"/>
                </a:solidFill>
                <a:latin typeface="楷体_GB2312" pitchFamily="49" charset="-122"/>
                <a:ea typeface="楷体_GB2312" pitchFamily="49" charset="-122"/>
              </a:rPr>
              <a:t>车祸</a:t>
            </a:r>
            <a:r>
              <a:rPr kumimoji="1" lang="zh-CN" altLang="en-US" sz="2800" b="1">
                <a:latin typeface="楷体_GB2312" pitchFamily="49" charset="-122"/>
                <a:ea typeface="楷体_GB2312" pitchFamily="49" charset="-122"/>
              </a:rPr>
              <a:t>、</a:t>
            </a:r>
            <a:r>
              <a:rPr kumimoji="1" lang="zh-CN" altLang="en-US" sz="2800" b="1">
                <a:solidFill>
                  <a:srgbClr val="00FF00"/>
                </a:solidFill>
                <a:latin typeface="楷体_GB2312" pitchFamily="49" charset="-122"/>
                <a:ea typeface="楷体_GB2312" pitchFamily="49" charset="-122"/>
              </a:rPr>
              <a:t>失恋</a:t>
            </a:r>
            <a:r>
              <a:rPr kumimoji="1" lang="zh-CN" altLang="en-US" sz="2800" b="1">
                <a:latin typeface="楷体_GB2312" pitchFamily="49" charset="-122"/>
                <a:ea typeface="楷体_GB2312" pitchFamily="49" charset="-122"/>
              </a:rPr>
              <a:t>、</a:t>
            </a:r>
            <a:r>
              <a:rPr kumimoji="1" lang="zh-CN" altLang="en-US" sz="2800" b="1">
                <a:solidFill>
                  <a:srgbClr val="00FF00"/>
                </a:solidFill>
                <a:latin typeface="楷体_GB2312" pitchFamily="49" charset="-122"/>
                <a:ea typeface="楷体_GB2312" pitchFamily="49" charset="-122"/>
              </a:rPr>
              <a:t>身患绝症</a:t>
            </a:r>
            <a:r>
              <a:rPr kumimoji="1" lang="zh-CN" altLang="en-US" sz="2800" b="1">
                <a:latin typeface="楷体_GB2312" pitchFamily="49" charset="-122"/>
                <a:ea typeface="楷体_GB2312" pitchFamily="49" charset="-122"/>
              </a:rPr>
              <a:t>、</a:t>
            </a:r>
            <a:r>
              <a:rPr kumimoji="1" lang="zh-CN" altLang="en-US" sz="2800" b="1">
                <a:solidFill>
                  <a:srgbClr val="00FF00"/>
                </a:solidFill>
                <a:latin typeface="楷体_GB2312" pitchFamily="49" charset="-122"/>
                <a:ea typeface="楷体_GB2312" pitchFamily="49" charset="-122"/>
              </a:rPr>
              <a:t>考试不及格</a:t>
            </a:r>
            <a:r>
              <a:rPr kumimoji="1" lang="zh-CN" altLang="en-US" sz="2800" b="1">
                <a:latin typeface="楷体_GB2312" pitchFamily="49" charset="-122"/>
                <a:ea typeface="楷体_GB2312" pitchFamily="49" charset="-122"/>
              </a:rPr>
              <a:t>、</a:t>
            </a:r>
            <a:r>
              <a:rPr kumimoji="1" lang="zh-CN" altLang="en-US" sz="2800" b="1">
                <a:solidFill>
                  <a:srgbClr val="00FF00"/>
                </a:solidFill>
                <a:latin typeface="楷体_GB2312" pitchFamily="49" charset="-122"/>
                <a:ea typeface="楷体_GB2312" pitchFamily="49" charset="-122"/>
              </a:rPr>
              <a:t>炒股大亏损</a:t>
            </a:r>
            <a:r>
              <a:rPr kumimoji="1" lang="zh-CN" altLang="en-US" sz="2800" b="1">
                <a:latin typeface="楷体_GB2312" pitchFamily="49" charset="-122"/>
                <a:ea typeface="楷体_GB2312" pitchFamily="49" charset="-122"/>
              </a:rPr>
              <a:t>等都是正常现象</a:t>
            </a: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大可不必怨天尤人</a:t>
            </a: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更不要想不开而跳楼自杀、自缢身亡等等</a:t>
            </a: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古人云：留得青山在，不怕没材烧。</a:t>
            </a:r>
          </a:p>
        </p:txBody>
      </p:sp>
      <p:pic>
        <p:nvPicPr>
          <p:cNvPr id="71711" name="Picture 31"/>
          <p:cNvPicPr>
            <a:picLocks noChangeAspect="1" noChangeArrowheads="1"/>
          </p:cNvPicPr>
          <p:nvPr/>
        </p:nvPicPr>
        <p:blipFill>
          <a:blip r:embed="rId4"/>
          <a:srcRect/>
          <a:stretch>
            <a:fillRect/>
          </a:stretch>
        </p:blipFill>
        <p:spPr bwMode="auto">
          <a:xfrm>
            <a:off x="179388" y="4094163"/>
            <a:ext cx="2736850" cy="1895475"/>
          </a:xfrm>
          <a:prstGeom prst="rect">
            <a:avLst/>
          </a:prstGeom>
          <a:noFill/>
          <a:ln w="9525">
            <a:noFill/>
            <a:miter lim="800000"/>
            <a:headEnd/>
            <a:tailEnd/>
          </a:ln>
          <a:effectLst/>
        </p:spPr>
      </p:pic>
      <p:pic>
        <p:nvPicPr>
          <p:cNvPr id="71725" name="Picture 45"/>
          <p:cNvPicPr>
            <a:picLocks noChangeAspect="1" noChangeArrowheads="1"/>
          </p:cNvPicPr>
          <p:nvPr/>
        </p:nvPicPr>
        <p:blipFill>
          <a:blip r:embed="rId5"/>
          <a:srcRect/>
          <a:stretch>
            <a:fillRect/>
          </a:stretch>
        </p:blipFill>
        <p:spPr bwMode="auto">
          <a:xfrm>
            <a:off x="6011863" y="4076700"/>
            <a:ext cx="2952750" cy="1944688"/>
          </a:xfrm>
          <a:prstGeom prst="rect">
            <a:avLst/>
          </a:prstGeom>
          <a:noFill/>
          <a:ln w="9525">
            <a:noFill/>
            <a:miter lim="800000"/>
            <a:headEnd/>
            <a:tailEnd/>
          </a:ln>
          <a:effectLst/>
        </p:spPr>
      </p:pic>
      <p:pic>
        <p:nvPicPr>
          <p:cNvPr id="71727" name="Picture 47" descr="地震"/>
          <p:cNvPicPr>
            <a:picLocks noChangeAspect="1" noChangeArrowheads="1"/>
          </p:cNvPicPr>
          <p:nvPr/>
        </p:nvPicPr>
        <p:blipFill>
          <a:blip r:embed="rId6"/>
          <a:srcRect/>
          <a:stretch>
            <a:fillRect/>
          </a:stretch>
        </p:blipFill>
        <p:spPr bwMode="auto">
          <a:xfrm>
            <a:off x="179388" y="4076700"/>
            <a:ext cx="2736850" cy="1916113"/>
          </a:xfrm>
          <a:prstGeom prst="rect">
            <a:avLst/>
          </a:prstGeom>
          <a:noFill/>
        </p:spPr>
      </p:pic>
      <p:pic>
        <p:nvPicPr>
          <p:cNvPr id="71730" name="Picture 50"/>
          <p:cNvPicPr>
            <a:picLocks noChangeAspect="1" noChangeArrowheads="1"/>
          </p:cNvPicPr>
          <p:nvPr/>
        </p:nvPicPr>
        <p:blipFill>
          <a:blip r:embed="rId7"/>
          <a:srcRect/>
          <a:stretch>
            <a:fillRect/>
          </a:stretch>
        </p:blipFill>
        <p:spPr bwMode="auto">
          <a:xfrm>
            <a:off x="179388" y="4076700"/>
            <a:ext cx="2736850" cy="1944688"/>
          </a:xfrm>
          <a:prstGeom prst="rect">
            <a:avLst/>
          </a:prstGeom>
          <a:noFill/>
          <a:ln w="9525">
            <a:noFill/>
            <a:miter lim="800000"/>
            <a:headEnd/>
            <a:tailEnd/>
          </a:ln>
          <a:effectLst/>
        </p:spPr>
      </p:pic>
      <p:pic>
        <p:nvPicPr>
          <p:cNvPr id="71714" name="Picture 34"/>
          <p:cNvPicPr>
            <a:picLocks noChangeAspect="1" noChangeArrowheads="1"/>
          </p:cNvPicPr>
          <p:nvPr/>
        </p:nvPicPr>
        <p:blipFill>
          <a:blip r:embed="rId8"/>
          <a:srcRect/>
          <a:stretch>
            <a:fillRect/>
          </a:stretch>
        </p:blipFill>
        <p:spPr bwMode="auto">
          <a:xfrm>
            <a:off x="2987675" y="4092575"/>
            <a:ext cx="2879725" cy="1889125"/>
          </a:xfrm>
          <a:prstGeom prst="rect">
            <a:avLst/>
          </a:prstGeom>
          <a:noFill/>
          <a:ln w="9525">
            <a:noFill/>
            <a:miter lim="800000"/>
            <a:headEnd/>
            <a:tailEnd/>
          </a:ln>
          <a:effectLst/>
        </p:spPr>
      </p:pic>
      <p:pic>
        <p:nvPicPr>
          <p:cNvPr id="71724" name="Picture 44"/>
          <p:cNvPicPr>
            <a:picLocks noChangeAspect="1" noChangeArrowheads="1"/>
          </p:cNvPicPr>
          <p:nvPr/>
        </p:nvPicPr>
        <p:blipFill>
          <a:blip r:embed="rId9"/>
          <a:srcRect/>
          <a:stretch>
            <a:fillRect/>
          </a:stretch>
        </p:blipFill>
        <p:spPr bwMode="auto">
          <a:xfrm>
            <a:off x="2987675" y="4076700"/>
            <a:ext cx="2879725" cy="1960563"/>
          </a:xfrm>
          <a:prstGeom prst="rect">
            <a:avLst/>
          </a:prstGeom>
          <a:noFill/>
          <a:ln w="9525">
            <a:noFill/>
            <a:miter lim="800000"/>
            <a:headEnd/>
            <a:tailEnd/>
          </a:ln>
          <a:effectLst/>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97"/>
                                        </p:tgtEl>
                                        <p:attrNameLst>
                                          <p:attrName>style.visibility</p:attrName>
                                        </p:attrNameLst>
                                      </p:cBhvr>
                                      <p:to>
                                        <p:strVal val="visible"/>
                                      </p:to>
                                    </p:set>
                                    <p:animEffect transition="in" filter="wipe(left)">
                                      <p:cBhvr>
                                        <p:cTn id="7" dur="1000"/>
                                        <p:tgtEl>
                                          <p:spTgt spid="71697"/>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71711"/>
                                        </p:tgtEl>
                                        <p:attrNameLst>
                                          <p:attrName>style.visibility</p:attrName>
                                        </p:attrNameLst>
                                      </p:cBhvr>
                                      <p:to>
                                        <p:strVal val="visible"/>
                                      </p:to>
                                    </p:set>
                                    <p:animEffect transition="in" filter="dissolve">
                                      <p:cBhvr>
                                        <p:cTn id="11" dur="1000"/>
                                        <p:tgtEl>
                                          <p:spTgt spid="71711"/>
                                        </p:tgtEl>
                                      </p:cBhvr>
                                    </p:animEffect>
                                  </p:childTnLst>
                                </p:cTn>
                              </p:par>
                            </p:childTnLst>
                          </p:cTn>
                        </p:par>
                        <p:par>
                          <p:cTn id="12" fill="hold">
                            <p:stCondLst>
                              <p:cond delay="2000"/>
                            </p:stCondLst>
                            <p:childTnLst>
                              <p:par>
                                <p:cTn id="13" presetID="21" presetClass="entr" presetSubtype="4" fill="hold" nodeType="afterEffect">
                                  <p:stCondLst>
                                    <p:cond delay="0"/>
                                  </p:stCondLst>
                                  <p:childTnLst>
                                    <p:set>
                                      <p:cBhvr>
                                        <p:cTn id="14" dur="1" fill="hold">
                                          <p:stCondLst>
                                            <p:cond delay="0"/>
                                          </p:stCondLst>
                                        </p:cTn>
                                        <p:tgtEl>
                                          <p:spTgt spid="71729"/>
                                        </p:tgtEl>
                                        <p:attrNameLst>
                                          <p:attrName>style.visibility</p:attrName>
                                        </p:attrNameLst>
                                      </p:cBhvr>
                                      <p:to>
                                        <p:strVal val="visible"/>
                                      </p:to>
                                    </p:set>
                                    <p:animEffect transition="in" filter="wheel(4)">
                                      <p:cBhvr>
                                        <p:cTn id="15" dur="1000"/>
                                        <p:tgtEl>
                                          <p:spTgt spid="7172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1698"/>
                                        </p:tgtEl>
                                        <p:attrNameLst>
                                          <p:attrName>style.visibility</p:attrName>
                                        </p:attrNameLst>
                                      </p:cBhvr>
                                      <p:to>
                                        <p:strVal val="visible"/>
                                      </p:to>
                                    </p:set>
                                    <p:animEffect transition="in" filter="wipe(left)">
                                      <p:cBhvr>
                                        <p:cTn id="20" dur="1000"/>
                                        <p:tgtEl>
                                          <p:spTgt spid="71698"/>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71727"/>
                                        </p:tgtEl>
                                        <p:attrNameLst>
                                          <p:attrName>style.visibility</p:attrName>
                                        </p:attrNameLst>
                                      </p:cBhvr>
                                      <p:to>
                                        <p:strVal val="visible"/>
                                      </p:to>
                                    </p:set>
                                    <p:animEffect transition="in" filter="dissolve">
                                      <p:cBhvr>
                                        <p:cTn id="24" dur="1000"/>
                                        <p:tgtEl>
                                          <p:spTgt spid="71727"/>
                                        </p:tgtEl>
                                      </p:cBhvr>
                                    </p:animEffect>
                                  </p:childTnLst>
                                </p:cTn>
                              </p:par>
                            </p:childTnLst>
                          </p:cTn>
                        </p:par>
                        <p:par>
                          <p:cTn id="25" fill="hold">
                            <p:stCondLst>
                              <p:cond delay="2000"/>
                            </p:stCondLst>
                            <p:childTnLst>
                              <p:par>
                                <p:cTn id="26" presetID="21" presetClass="entr" presetSubtype="4" fill="hold" nodeType="afterEffect">
                                  <p:stCondLst>
                                    <p:cond delay="0"/>
                                  </p:stCondLst>
                                  <p:childTnLst>
                                    <p:set>
                                      <p:cBhvr>
                                        <p:cTn id="27" dur="1" fill="hold">
                                          <p:stCondLst>
                                            <p:cond delay="0"/>
                                          </p:stCondLst>
                                        </p:cTn>
                                        <p:tgtEl>
                                          <p:spTgt spid="71714"/>
                                        </p:tgtEl>
                                        <p:attrNameLst>
                                          <p:attrName>style.visibility</p:attrName>
                                        </p:attrNameLst>
                                      </p:cBhvr>
                                      <p:to>
                                        <p:strVal val="visible"/>
                                      </p:to>
                                    </p:set>
                                    <p:animEffect transition="in" filter="wheel(4)">
                                      <p:cBhvr>
                                        <p:cTn id="28" dur="1000"/>
                                        <p:tgtEl>
                                          <p:spTgt spid="71714"/>
                                        </p:tgtEl>
                                      </p:cBhvr>
                                    </p:animEffect>
                                  </p:childTnLst>
                                </p:cTn>
                              </p:par>
                            </p:childTnLst>
                          </p:cTn>
                        </p:par>
                        <p:par>
                          <p:cTn id="29" fill="hold">
                            <p:stCondLst>
                              <p:cond delay="3000"/>
                            </p:stCondLst>
                            <p:childTnLst>
                              <p:par>
                                <p:cTn id="30" presetID="8" presetClass="entr" presetSubtype="16" fill="hold" nodeType="afterEffect">
                                  <p:stCondLst>
                                    <p:cond delay="0"/>
                                  </p:stCondLst>
                                  <p:childTnLst>
                                    <p:set>
                                      <p:cBhvr>
                                        <p:cTn id="31" dur="1" fill="hold">
                                          <p:stCondLst>
                                            <p:cond delay="0"/>
                                          </p:stCondLst>
                                        </p:cTn>
                                        <p:tgtEl>
                                          <p:spTgt spid="71731"/>
                                        </p:tgtEl>
                                        <p:attrNameLst>
                                          <p:attrName>style.visibility</p:attrName>
                                        </p:attrNameLst>
                                      </p:cBhvr>
                                      <p:to>
                                        <p:strVal val="visible"/>
                                      </p:to>
                                    </p:set>
                                    <p:animEffect transition="in" filter="diamond(in)">
                                      <p:cBhvr>
                                        <p:cTn id="32" dur="1000"/>
                                        <p:tgtEl>
                                          <p:spTgt spid="717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1700"/>
                                        </p:tgtEl>
                                        <p:attrNameLst>
                                          <p:attrName>style.visibility</p:attrName>
                                        </p:attrNameLst>
                                      </p:cBhvr>
                                      <p:to>
                                        <p:strVal val="visible"/>
                                      </p:to>
                                    </p:set>
                                    <p:animEffect transition="in" filter="wipe(left)">
                                      <p:cBhvr>
                                        <p:cTn id="37" dur="1000"/>
                                        <p:tgtEl>
                                          <p:spTgt spid="71700"/>
                                        </p:tgtEl>
                                      </p:cBhvr>
                                    </p:animEffect>
                                  </p:childTnLst>
                                </p:cTn>
                              </p:par>
                            </p:childTnLst>
                          </p:cTn>
                        </p:par>
                        <p:par>
                          <p:cTn id="38" fill="hold">
                            <p:stCondLst>
                              <p:cond delay="1000"/>
                            </p:stCondLst>
                            <p:childTnLst>
                              <p:par>
                                <p:cTn id="39" presetID="9" presetClass="entr" presetSubtype="0" fill="hold" nodeType="afterEffect">
                                  <p:stCondLst>
                                    <p:cond delay="0"/>
                                  </p:stCondLst>
                                  <p:childTnLst>
                                    <p:set>
                                      <p:cBhvr>
                                        <p:cTn id="40" dur="1" fill="hold">
                                          <p:stCondLst>
                                            <p:cond delay="0"/>
                                          </p:stCondLst>
                                        </p:cTn>
                                        <p:tgtEl>
                                          <p:spTgt spid="71730"/>
                                        </p:tgtEl>
                                        <p:attrNameLst>
                                          <p:attrName>style.visibility</p:attrName>
                                        </p:attrNameLst>
                                      </p:cBhvr>
                                      <p:to>
                                        <p:strVal val="visible"/>
                                      </p:to>
                                    </p:set>
                                    <p:animEffect transition="in" filter="dissolve">
                                      <p:cBhvr>
                                        <p:cTn id="41" dur="1000"/>
                                        <p:tgtEl>
                                          <p:spTgt spid="71730"/>
                                        </p:tgtEl>
                                      </p:cBhvr>
                                    </p:animEffect>
                                  </p:childTnLst>
                                </p:cTn>
                              </p:par>
                            </p:childTnLst>
                          </p:cTn>
                        </p:par>
                        <p:par>
                          <p:cTn id="42" fill="hold">
                            <p:stCondLst>
                              <p:cond delay="2000"/>
                            </p:stCondLst>
                            <p:childTnLst>
                              <p:par>
                                <p:cTn id="43" presetID="3" presetClass="entr" presetSubtype="5" fill="hold" nodeType="afterEffect">
                                  <p:stCondLst>
                                    <p:cond delay="0"/>
                                  </p:stCondLst>
                                  <p:childTnLst>
                                    <p:set>
                                      <p:cBhvr>
                                        <p:cTn id="44" dur="1" fill="hold">
                                          <p:stCondLst>
                                            <p:cond delay="0"/>
                                          </p:stCondLst>
                                        </p:cTn>
                                        <p:tgtEl>
                                          <p:spTgt spid="71724"/>
                                        </p:tgtEl>
                                        <p:attrNameLst>
                                          <p:attrName>style.visibility</p:attrName>
                                        </p:attrNameLst>
                                      </p:cBhvr>
                                      <p:to>
                                        <p:strVal val="visible"/>
                                      </p:to>
                                    </p:set>
                                    <p:animEffect transition="in" filter="blinds(vertical)">
                                      <p:cBhvr>
                                        <p:cTn id="45" dur="1000"/>
                                        <p:tgtEl>
                                          <p:spTgt spid="71724"/>
                                        </p:tgtEl>
                                      </p:cBhvr>
                                    </p:animEffect>
                                  </p:childTnLst>
                                </p:cTn>
                              </p:par>
                            </p:childTnLst>
                          </p:cTn>
                        </p:par>
                        <p:par>
                          <p:cTn id="46" fill="hold">
                            <p:stCondLst>
                              <p:cond delay="3000"/>
                            </p:stCondLst>
                            <p:childTnLst>
                              <p:par>
                                <p:cTn id="47" presetID="23" presetClass="entr" presetSubtype="16" fill="hold" nodeType="afterEffect">
                                  <p:stCondLst>
                                    <p:cond delay="0"/>
                                  </p:stCondLst>
                                  <p:childTnLst>
                                    <p:set>
                                      <p:cBhvr>
                                        <p:cTn id="48" dur="1" fill="hold">
                                          <p:stCondLst>
                                            <p:cond delay="0"/>
                                          </p:stCondLst>
                                        </p:cTn>
                                        <p:tgtEl>
                                          <p:spTgt spid="71725"/>
                                        </p:tgtEl>
                                        <p:attrNameLst>
                                          <p:attrName>style.visibility</p:attrName>
                                        </p:attrNameLst>
                                      </p:cBhvr>
                                      <p:to>
                                        <p:strVal val="visible"/>
                                      </p:to>
                                    </p:set>
                                    <p:anim calcmode="lin" valueType="num">
                                      <p:cBhvr>
                                        <p:cTn id="49" dur="1000" fill="hold"/>
                                        <p:tgtEl>
                                          <p:spTgt spid="71725"/>
                                        </p:tgtEl>
                                        <p:attrNameLst>
                                          <p:attrName>ppt_w</p:attrName>
                                        </p:attrNameLst>
                                      </p:cBhvr>
                                      <p:tavLst>
                                        <p:tav tm="0">
                                          <p:val>
                                            <p:fltVal val="0"/>
                                          </p:val>
                                        </p:tav>
                                        <p:tav tm="100000">
                                          <p:val>
                                            <p:strVal val="#ppt_w"/>
                                          </p:val>
                                        </p:tav>
                                      </p:tavLst>
                                    </p:anim>
                                    <p:anim calcmode="lin" valueType="num">
                                      <p:cBhvr>
                                        <p:cTn id="50" dur="1000" fill="hold"/>
                                        <p:tgtEl>
                                          <p:spTgt spid="7172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7" grpId="0" autoUpdateAnimBg="0"/>
      <p:bldP spid="71698" grpId="0" autoUpdateAnimBg="0"/>
      <p:bldP spid="71700"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2025" name="Group 9"/>
          <p:cNvGrpSpPr>
            <a:grpSpLocks/>
          </p:cNvGrpSpPr>
          <p:nvPr/>
        </p:nvGrpSpPr>
        <p:grpSpPr bwMode="auto">
          <a:xfrm>
            <a:off x="1295400" y="2133600"/>
            <a:ext cx="7848600" cy="2146300"/>
            <a:chOff x="710" y="528"/>
            <a:chExt cx="4629" cy="1352"/>
          </a:xfrm>
        </p:grpSpPr>
        <p:sp>
          <p:nvSpPr>
            <p:cNvPr id="982026" name="Text Box 10"/>
            <p:cNvSpPr txBox="1">
              <a:spLocks noChangeArrowheads="1"/>
            </p:cNvSpPr>
            <p:nvPr/>
          </p:nvSpPr>
          <p:spPr bwMode="auto">
            <a:xfrm>
              <a:off x="3744" y="1472"/>
              <a:ext cx="349" cy="365"/>
            </a:xfrm>
            <a:prstGeom prst="rect">
              <a:avLst/>
            </a:prstGeom>
            <a:noFill/>
            <a:ln w="9525">
              <a:noFill/>
              <a:miter lim="800000"/>
              <a:headEnd/>
              <a:tailEnd/>
            </a:ln>
            <a:effectLst/>
          </p:spPr>
          <p:txBody>
            <a:bodyPr wrap="none">
              <a:spAutoFit/>
            </a:bodyPr>
            <a:lstStyle/>
            <a:p>
              <a:r>
                <a:rPr lang="zh-CN" altLang="en-US" sz="3200" b="1">
                  <a:latin typeface="楷体_GB2312" pitchFamily="49" charset="-122"/>
                  <a:ea typeface="楷体_GB2312" pitchFamily="49" charset="-122"/>
                </a:rPr>
                <a:t>或</a:t>
              </a:r>
            </a:p>
          </p:txBody>
        </p:sp>
        <p:sp>
          <p:nvSpPr>
            <p:cNvPr id="982027" name="Text Box 11"/>
            <p:cNvSpPr txBox="1">
              <a:spLocks noChangeArrowheads="1"/>
            </p:cNvSpPr>
            <p:nvPr/>
          </p:nvSpPr>
          <p:spPr bwMode="auto">
            <a:xfrm>
              <a:off x="720" y="624"/>
              <a:ext cx="350" cy="365"/>
            </a:xfrm>
            <a:prstGeom prst="rect">
              <a:avLst/>
            </a:prstGeom>
            <a:noFill/>
            <a:ln w="9525">
              <a:noFill/>
              <a:miter lim="800000"/>
              <a:headEnd/>
              <a:tailEnd/>
            </a:ln>
            <a:effectLst/>
          </p:spPr>
          <p:txBody>
            <a:bodyPr wrap="none">
              <a:spAutoFit/>
            </a:bodyPr>
            <a:lstStyle/>
            <a:p>
              <a:r>
                <a:rPr lang="zh-CN" altLang="en-US" sz="3200" b="1">
                  <a:latin typeface="楷体_GB2312" pitchFamily="49" charset="-122"/>
                  <a:ea typeface="楷体_GB2312" pitchFamily="49" charset="-122"/>
                </a:rPr>
                <a:t>若</a:t>
              </a:r>
            </a:p>
          </p:txBody>
        </p:sp>
        <p:graphicFrame>
          <p:nvGraphicFramePr>
            <p:cNvPr id="982028" name="Object 12"/>
            <p:cNvGraphicFramePr>
              <a:graphicFrameLocks noChangeAspect="1"/>
            </p:cNvGraphicFramePr>
            <p:nvPr/>
          </p:nvGraphicFramePr>
          <p:xfrm>
            <a:off x="1200" y="528"/>
            <a:ext cx="3280" cy="616"/>
          </p:xfrm>
          <a:graphic>
            <a:graphicData uri="http://schemas.openxmlformats.org/presentationml/2006/ole">
              <p:oleObj spid="_x0000_s982028" name="Equation" r:id="rId4" imgW="5206680" imgH="977760" progId="Equation.3">
                <p:embed/>
              </p:oleObj>
            </a:graphicData>
          </a:graphic>
        </p:graphicFrame>
        <p:sp>
          <p:nvSpPr>
            <p:cNvPr id="982029" name="Text Box 13"/>
            <p:cNvSpPr txBox="1">
              <a:spLocks noChangeArrowheads="1"/>
            </p:cNvSpPr>
            <p:nvPr/>
          </p:nvSpPr>
          <p:spPr bwMode="auto">
            <a:xfrm>
              <a:off x="710" y="1074"/>
              <a:ext cx="588" cy="365"/>
            </a:xfrm>
            <a:prstGeom prst="rect">
              <a:avLst/>
            </a:prstGeom>
            <a:noFill/>
            <a:ln w="9525">
              <a:noFill/>
              <a:miter lim="800000"/>
              <a:headEnd/>
              <a:tailEnd/>
            </a:ln>
            <a:effectLst/>
          </p:spPr>
          <p:txBody>
            <a:bodyPr wrap="none">
              <a:spAutoFit/>
            </a:bodyPr>
            <a:lstStyle/>
            <a:p>
              <a:r>
                <a:rPr lang="zh-CN" altLang="en-US" sz="3200" b="1">
                  <a:latin typeface="楷体_GB2312" pitchFamily="49" charset="-122"/>
                  <a:ea typeface="楷体_GB2312" pitchFamily="49" charset="-122"/>
                </a:rPr>
                <a:t>其中</a:t>
              </a:r>
            </a:p>
          </p:txBody>
        </p:sp>
        <p:graphicFrame>
          <p:nvGraphicFramePr>
            <p:cNvPr id="982030" name="Object 14"/>
            <p:cNvGraphicFramePr>
              <a:graphicFrameLocks noChangeAspect="1"/>
            </p:cNvGraphicFramePr>
            <p:nvPr/>
          </p:nvGraphicFramePr>
          <p:xfrm>
            <a:off x="1328" y="1203"/>
            <a:ext cx="552" cy="216"/>
          </p:xfrm>
          <a:graphic>
            <a:graphicData uri="http://schemas.openxmlformats.org/presentationml/2006/ole">
              <p:oleObj spid="_x0000_s982030" name="Equation" r:id="rId5" imgW="876240" imgH="342720" progId="Equation.3">
                <p:embed/>
              </p:oleObj>
            </a:graphicData>
          </a:graphic>
        </p:graphicFrame>
        <p:sp>
          <p:nvSpPr>
            <p:cNvPr id="982031" name="Text Box 15"/>
            <p:cNvSpPr txBox="1">
              <a:spLocks noChangeArrowheads="1"/>
            </p:cNvSpPr>
            <p:nvPr/>
          </p:nvSpPr>
          <p:spPr bwMode="auto">
            <a:xfrm>
              <a:off x="1968" y="1079"/>
              <a:ext cx="3105" cy="365"/>
            </a:xfrm>
            <a:prstGeom prst="rect">
              <a:avLst/>
            </a:prstGeom>
            <a:noFill/>
            <a:ln w="9525">
              <a:noFill/>
              <a:miter lim="800000"/>
              <a:headEnd/>
              <a:tailEnd/>
            </a:ln>
            <a:effectLst/>
          </p:spPr>
          <p:txBody>
            <a:bodyPr wrap="none">
              <a:spAutoFit/>
            </a:bodyPr>
            <a:lstStyle/>
            <a:p>
              <a:r>
                <a:rPr lang="zh-CN" altLang="en-US" sz="3200" b="1">
                  <a:latin typeface="楷体_GB2312" pitchFamily="49" charset="-122"/>
                  <a:ea typeface="楷体_GB2312" pitchFamily="49" charset="-122"/>
                </a:rPr>
                <a:t>是常数，则称</a:t>
              </a:r>
              <a:r>
                <a:rPr lang="zh-CN" altLang="en-US" sz="3200" b="1" i="1">
                  <a:latin typeface="楷体_GB2312" pitchFamily="49" charset="-122"/>
                  <a:ea typeface="楷体_GB2312" pitchFamily="49" charset="-122"/>
                </a:rPr>
                <a:t> </a:t>
              </a:r>
              <a:r>
                <a:rPr lang="en-US" altLang="zh-CN" sz="3200" b="1" i="1">
                  <a:latin typeface="楷体_GB2312" pitchFamily="49" charset="-122"/>
                  <a:ea typeface="楷体_GB2312" pitchFamily="49" charset="-122"/>
                </a:rPr>
                <a:t>X </a:t>
              </a:r>
              <a:r>
                <a:rPr lang="zh-CN" altLang="en-US" sz="3200" b="1">
                  <a:latin typeface="楷体_GB2312" pitchFamily="49" charset="-122"/>
                  <a:ea typeface="楷体_GB2312" pitchFamily="49" charset="-122"/>
                </a:rPr>
                <a:t>服从</a:t>
              </a:r>
              <a:r>
                <a:rPr lang="zh-CN" altLang="en-US" sz="3200" b="1">
                  <a:solidFill>
                    <a:schemeClr val="accent2"/>
                  </a:solidFill>
                  <a:latin typeface="楷体_GB2312" pitchFamily="49" charset="-122"/>
                  <a:ea typeface="楷体_GB2312" pitchFamily="49" charset="-122"/>
                </a:rPr>
                <a:t>参数为</a:t>
              </a:r>
              <a:endParaRPr lang="zh-CN" altLang="en-US" sz="3200" b="1" i="1">
                <a:solidFill>
                  <a:schemeClr val="accent2"/>
                </a:solidFill>
                <a:latin typeface="楷体_GB2312" pitchFamily="49" charset="-122"/>
                <a:ea typeface="楷体_GB2312" pitchFamily="49" charset="-122"/>
              </a:endParaRPr>
            </a:p>
          </p:txBody>
        </p:sp>
        <p:graphicFrame>
          <p:nvGraphicFramePr>
            <p:cNvPr id="982032" name="Object 16"/>
            <p:cNvGraphicFramePr>
              <a:graphicFrameLocks noChangeAspect="1"/>
            </p:cNvGraphicFramePr>
            <p:nvPr/>
          </p:nvGraphicFramePr>
          <p:xfrm>
            <a:off x="5163" y="1175"/>
            <a:ext cx="176" cy="216"/>
          </p:xfrm>
          <a:graphic>
            <a:graphicData uri="http://schemas.openxmlformats.org/presentationml/2006/ole">
              <p:oleObj spid="_x0000_s982032" name="Equation" r:id="rId6" imgW="279360" imgH="342720" progId="Equation.3">
                <p:embed/>
              </p:oleObj>
            </a:graphicData>
          </a:graphic>
        </p:graphicFrame>
        <p:sp>
          <p:nvSpPr>
            <p:cNvPr id="982033" name="Text Box 17"/>
            <p:cNvSpPr txBox="1">
              <a:spLocks noChangeArrowheads="1"/>
            </p:cNvSpPr>
            <p:nvPr/>
          </p:nvSpPr>
          <p:spPr bwMode="auto">
            <a:xfrm>
              <a:off x="710" y="1515"/>
              <a:ext cx="2506" cy="365"/>
            </a:xfrm>
            <a:prstGeom prst="rect">
              <a:avLst/>
            </a:prstGeom>
            <a:noFill/>
            <a:ln w="9525">
              <a:noFill/>
              <a:miter lim="800000"/>
              <a:headEnd/>
              <a:tailEnd/>
            </a:ln>
            <a:effectLst/>
          </p:spPr>
          <p:txBody>
            <a:bodyPr wrap="none">
              <a:spAutoFit/>
            </a:bodyPr>
            <a:lstStyle/>
            <a:p>
              <a:r>
                <a:rPr lang="zh-CN" altLang="en-US" sz="3200" b="1">
                  <a:solidFill>
                    <a:schemeClr val="accent2"/>
                  </a:solidFill>
                  <a:latin typeface="楷体_GB2312" pitchFamily="49" charset="-122"/>
                  <a:ea typeface="楷体_GB2312" pitchFamily="49" charset="-122"/>
                </a:rPr>
                <a:t>的</a:t>
              </a:r>
              <a:r>
                <a:rPr lang="en-US" altLang="zh-CN" sz="3200" b="1">
                  <a:solidFill>
                    <a:schemeClr val="accent2"/>
                  </a:solidFill>
                  <a:latin typeface="楷体_GB2312" pitchFamily="49" charset="-122"/>
                  <a:ea typeface="楷体_GB2312" pitchFamily="49" charset="-122"/>
                </a:rPr>
                <a:t>Poisson </a:t>
              </a:r>
              <a:r>
                <a:rPr lang="zh-CN" altLang="en-US" sz="3200" b="1">
                  <a:solidFill>
                    <a:schemeClr val="accent2"/>
                  </a:solidFill>
                  <a:latin typeface="楷体_GB2312" pitchFamily="49" charset="-122"/>
                  <a:ea typeface="楷体_GB2312" pitchFamily="49" charset="-122"/>
                </a:rPr>
                <a:t>分布</a:t>
              </a:r>
              <a:r>
                <a:rPr lang="zh-CN" altLang="en-US" sz="3200" b="1">
                  <a:latin typeface="楷体_GB2312" pitchFamily="49" charset="-122"/>
                  <a:ea typeface="楷体_GB2312" pitchFamily="49" charset="-122"/>
                </a:rPr>
                <a:t>，记作</a:t>
              </a:r>
            </a:p>
          </p:txBody>
        </p:sp>
        <p:graphicFrame>
          <p:nvGraphicFramePr>
            <p:cNvPr id="982034" name="Object 18"/>
            <p:cNvGraphicFramePr>
              <a:graphicFrameLocks noChangeAspect="1"/>
            </p:cNvGraphicFramePr>
            <p:nvPr/>
          </p:nvGraphicFramePr>
          <p:xfrm>
            <a:off x="3178" y="1560"/>
            <a:ext cx="520" cy="272"/>
          </p:xfrm>
          <a:graphic>
            <a:graphicData uri="http://schemas.openxmlformats.org/presentationml/2006/ole">
              <p:oleObj spid="_x0000_s982034" name="Equation" r:id="rId7" imgW="825480" imgH="431640" progId="Equation.3">
                <p:embed/>
              </p:oleObj>
            </a:graphicData>
          </a:graphic>
        </p:graphicFrame>
        <p:graphicFrame>
          <p:nvGraphicFramePr>
            <p:cNvPr id="982035" name="Object 19"/>
            <p:cNvGraphicFramePr>
              <a:graphicFrameLocks noChangeAspect="1"/>
            </p:cNvGraphicFramePr>
            <p:nvPr/>
          </p:nvGraphicFramePr>
          <p:xfrm>
            <a:off x="4182" y="1560"/>
            <a:ext cx="528" cy="272"/>
          </p:xfrm>
          <a:graphic>
            <a:graphicData uri="http://schemas.openxmlformats.org/presentationml/2006/ole">
              <p:oleObj spid="_x0000_s982035" name="Equation" r:id="rId8" imgW="838080" imgH="431640" progId="Equation.3">
                <p:embed/>
              </p:oleObj>
            </a:graphicData>
          </a:graphic>
        </p:graphicFrame>
      </p:grpSp>
      <p:sp>
        <p:nvSpPr>
          <p:cNvPr id="982041" name="Rectangle 25"/>
          <p:cNvSpPr>
            <a:spLocks noChangeArrowheads="1"/>
          </p:cNvSpPr>
          <p:nvPr/>
        </p:nvSpPr>
        <p:spPr bwMode="auto">
          <a:xfrm>
            <a:off x="1258888" y="692150"/>
            <a:ext cx="3552825" cy="762000"/>
          </a:xfrm>
          <a:prstGeom prst="rect">
            <a:avLst/>
          </a:prstGeom>
          <a:noFill/>
          <a:ln w="9525">
            <a:noFill/>
            <a:miter lim="800000"/>
            <a:headEnd/>
            <a:tailEnd/>
          </a:ln>
          <a:effectLst/>
        </p:spPr>
        <p:txBody>
          <a:bodyPr wrap="none">
            <a:spAutoFit/>
          </a:bodyPr>
          <a:lstStyle/>
          <a:p>
            <a:r>
              <a:rPr lang="en-US" altLang="zh-CN" sz="4400" b="1">
                <a:solidFill>
                  <a:schemeClr val="accent2"/>
                </a:solidFill>
                <a:latin typeface="宋体" pitchFamily="2" charset="-122"/>
                <a:ea typeface="宋体" pitchFamily="2" charset="-122"/>
              </a:rPr>
              <a:t>Poisson </a:t>
            </a:r>
            <a:r>
              <a:rPr lang="zh-CN" altLang="en-US" sz="4400" b="1">
                <a:solidFill>
                  <a:schemeClr val="accent2"/>
                </a:solidFill>
                <a:latin typeface="宋体" pitchFamily="2" charset="-122"/>
                <a:ea typeface="宋体" pitchFamily="2" charset="-122"/>
              </a:rPr>
              <a:t>分布</a:t>
            </a:r>
          </a:p>
        </p:txBody>
      </p:sp>
      <p:sp>
        <p:nvSpPr>
          <p:cNvPr id="982042" name="Text Box 26"/>
          <p:cNvSpPr txBox="1">
            <a:spLocks noChangeArrowheads="1"/>
          </p:cNvSpPr>
          <p:nvPr/>
        </p:nvSpPr>
        <p:spPr bwMode="auto">
          <a:xfrm>
            <a:off x="1187450" y="1700213"/>
            <a:ext cx="8221663" cy="519112"/>
          </a:xfrm>
          <a:prstGeom prst="rect">
            <a:avLst/>
          </a:prstGeom>
          <a:noFill/>
          <a:ln w="9525">
            <a:noFill/>
            <a:miter lim="800000"/>
            <a:headEnd/>
            <a:tailEnd/>
          </a:ln>
          <a:effectLst/>
        </p:spPr>
        <p:txBody>
          <a:bodyPr wrap="none">
            <a:spAutoFit/>
          </a:bodyPr>
          <a:lstStyle/>
          <a:p>
            <a:r>
              <a:rPr lang="zh-CN" altLang="en-US" b="1">
                <a:solidFill>
                  <a:srgbClr val="3366CC"/>
                </a:solidFill>
                <a:latin typeface="宋体" pitchFamily="2" charset="-122"/>
                <a:ea typeface="宋体" pitchFamily="2" charset="-122"/>
              </a:rPr>
              <a:t>定义</a:t>
            </a:r>
            <a:r>
              <a:rPr lang="zh-CN" altLang="en-US" b="1">
                <a:latin typeface="宋体" pitchFamily="2" charset="-122"/>
                <a:ea typeface="宋体" pitchFamily="2" charset="-122"/>
              </a:rPr>
              <a:t>：设随机变量</a:t>
            </a:r>
            <a:r>
              <a:rPr lang="en-US" altLang="zh-CN" b="1">
                <a:latin typeface="宋体" pitchFamily="2" charset="-122"/>
                <a:ea typeface="宋体" pitchFamily="2" charset="-122"/>
              </a:rPr>
              <a:t>X</a:t>
            </a:r>
            <a:r>
              <a:rPr lang="zh-CN" altLang="en-US" b="1">
                <a:latin typeface="宋体" pitchFamily="2" charset="-122"/>
                <a:ea typeface="宋体" pitchFamily="2" charset="-122"/>
              </a:rPr>
              <a:t>的所有可能值是全体非负整数，</a:t>
            </a:r>
          </a:p>
        </p:txBody>
      </p:sp>
      <p:grpSp>
        <p:nvGrpSpPr>
          <p:cNvPr id="15" name="Group 9"/>
          <p:cNvGrpSpPr>
            <a:grpSpLocks/>
          </p:cNvGrpSpPr>
          <p:nvPr/>
        </p:nvGrpSpPr>
        <p:grpSpPr bwMode="auto">
          <a:xfrm>
            <a:off x="714348" y="4643446"/>
            <a:ext cx="8577678" cy="2930525"/>
            <a:chOff x="620" y="618"/>
            <a:chExt cx="5059" cy="1846"/>
          </a:xfrm>
        </p:grpSpPr>
        <p:sp>
          <p:nvSpPr>
            <p:cNvPr id="17" name="Text Box 11"/>
            <p:cNvSpPr txBox="1">
              <a:spLocks noChangeArrowheads="1"/>
            </p:cNvSpPr>
            <p:nvPr/>
          </p:nvSpPr>
          <p:spPr bwMode="auto">
            <a:xfrm>
              <a:off x="620" y="618"/>
              <a:ext cx="4604" cy="368"/>
            </a:xfrm>
            <a:prstGeom prst="rect">
              <a:avLst/>
            </a:prstGeom>
            <a:noFill/>
            <a:ln w="9525">
              <a:noFill/>
              <a:miter lim="800000"/>
              <a:headEnd/>
              <a:tailEnd/>
            </a:ln>
            <a:effectLst/>
          </p:spPr>
          <p:txBody>
            <a:bodyPr wrap="none">
              <a:spAutoFit/>
            </a:bodyPr>
            <a:lstStyle/>
            <a:p>
              <a:r>
                <a:rPr lang="zh-CN" altLang="en-US" sz="3200" b="1" dirty="0" smtClean="0">
                  <a:latin typeface="楷体_GB2312" pitchFamily="49" charset="-122"/>
                  <a:ea typeface="楷体_GB2312" pitchFamily="49" charset="-122"/>
                </a:rPr>
                <a:t>已知某事发生速率为每单位时间</a:t>
              </a:r>
              <a:r>
                <a:rPr lang="en-US" altLang="zh-CN" sz="3200" b="1" dirty="0" smtClean="0">
                  <a:latin typeface="楷体_GB2312" pitchFamily="49" charset="-122"/>
                  <a:ea typeface="楷体_GB2312" pitchFamily="49" charset="-122"/>
                </a:rPr>
                <a:t>b</a:t>
              </a:r>
              <a:r>
                <a:rPr lang="zh-CN" altLang="en-US" sz="3200" b="1" dirty="0" smtClean="0">
                  <a:latin typeface="楷体_GB2312" pitchFamily="49" charset="-122"/>
                  <a:ea typeface="楷体_GB2312" pitchFamily="49" charset="-122"/>
                </a:rPr>
                <a:t>次，观察</a:t>
              </a:r>
              <a:endParaRPr lang="zh-CN" altLang="en-US" sz="3200" b="1" dirty="0">
                <a:latin typeface="楷体_GB2312" pitchFamily="49" charset="-122"/>
                <a:ea typeface="楷体_GB2312" pitchFamily="49" charset="-122"/>
              </a:endParaRPr>
            </a:p>
          </p:txBody>
        </p:sp>
        <p:sp>
          <p:nvSpPr>
            <p:cNvPr id="19" name="Text Box 13"/>
            <p:cNvSpPr txBox="1">
              <a:spLocks noChangeArrowheads="1"/>
            </p:cNvSpPr>
            <p:nvPr/>
          </p:nvSpPr>
          <p:spPr bwMode="auto">
            <a:xfrm>
              <a:off x="710" y="1074"/>
              <a:ext cx="4969" cy="368"/>
            </a:xfrm>
            <a:prstGeom prst="rect">
              <a:avLst/>
            </a:prstGeom>
            <a:noFill/>
            <a:ln w="9525">
              <a:noFill/>
              <a:miter lim="800000"/>
              <a:headEnd/>
              <a:tailEnd/>
            </a:ln>
            <a:effectLst/>
          </p:spPr>
          <p:txBody>
            <a:bodyPr wrap="none">
              <a:spAutoFit/>
            </a:bodyPr>
            <a:lstStyle/>
            <a:p>
              <a:r>
                <a:rPr lang="zh-CN" altLang="en-US" sz="3200" b="1" dirty="0" smtClean="0">
                  <a:latin typeface="楷体_GB2312" pitchFamily="49" charset="-122"/>
                  <a:ea typeface="楷体_GB2312" pitchFamily="49" charset="-122"/>
                </a:rPr>
                <a:t>时间为</a:t>
              </a:r>
              <a:r>
                <a:rPr lang="en-US" altLang="zh-CN" sz="3200" b="1" dirty="0" smtClean="0">
                  <a:latin typeface="楷体_GB2312" pitchFamily="49" charset="-122"/>
                  <a:ea typeface="楷体_GB2312" pitchFamily="49" charset="-122"/>
                </a:rPr>
                <a:t>T</a:t>
              </a:r>
              <a:r>
                <a:rPr lang="zh-CN" altLang="en-US" sz="3200" b="1" dirty="0" smtClean="0">
                  <a:latin typeface="楷体_GB2312" pitchFamily="49" charset="-122"/>
                  <a:ea typeface="楷体_GB2312" pitchFamily="49" charset="-122"/>
                </a:rPr>
                <a:t>时间单位，</a:t>
              </a:r>
              <a:r>
                <a:rPr lang="en-US" altLang="zh-CN" sz="3200" b="1" dirty="0" smtClean="0">
                  <a:latin typeface="楷体_GB2312" pitchFamily="49" charset="-122"/>
                  <a:ea typeface="楷体_GB2312" pitchFamily="49" charset="-122"/>
                </a:rPr>
                <a:t>X</a:t>
              </a:r>
              <a:r>
                <a:rPr lang="zh-CN" altLang="en-US" sz="3200" b="1" dirty="0" smtClean="0">
                  <a:latin typeface="楷体_GB2312" pitchFamily="49" charset="-122"/>
                  <a:ea typeface="楷体_GB2312" pitchFamily="49" charset="-122"/>
                </a:rPr>
                <a:t>为该观察时间内发生该事</a:t>
              </a:r>
              <a:endParaRPr lang="en-US" altLang="zh-CN" sz="3200" b="1" dirty="0" smtClean="0">
                <a:latin typeface="楷体_GB2312" pitchFamily="49" charset="-122"/>
                <a:ea typeface="楷体_GB2312" pitchFamily="49" charset="-122"/>
              </a:endParaRPr>
            </a:p>
          </p:txBody>
        </p:sp>
        <p:sp>
          <p:nvSpPr>
            <p:cNvPr id="23" name="Text Box 17"/>
            <p:cNvSpPr txBox="1">
              <a:spLocks noChangeArrowheads="1"/>
            </p:cNvSpPr>
            <p:nvPr/>
          </p:nvSpPr>
          <p:spPr bwMode="auto">
            <a:xfrm>
              <a:off x="710" y="1515"/>
              <a:ext cx="1081" cy="368"/>
            </a:xfrm>
            <a:prstGeom prst="rect">
              <a:avLst/>
            </a:prstGeom>
            <a:noFill/>
            <a:ln w="9525">
              <a:noFill/>
              <a:miter lim="800000"/>
              <a:headEnd/>
              <a:tailEnd/>
            </a:ln>
            <a:effectLst/>
          </p:spPr>
          <p:txBody>
            <a:bodyPr wrap="none">
              <a:spAutoFit/>
            </a:bodyPr>
            <a:lstStyle/>
            <a:p>
              <a:r>
                <a:rPr lang="zh-CN" altLang="en-US" sz="3200" b="1" dirty="0" smtClean="0">
                  <a:latin typeface="楷体_GB2312" pitchFamily="49" charset="-122"/>
                  <a:ea typeface="楷体_GB2312" pitchFamily="49" charset="-122"/>
                </a:rPr>
                <a:t>的总次数</a:t>
              </a:r>
              <a:endParaRPr lang="zh-CN" altLang="en-US" sz="3200" b="1" dirty="0">
                <a:latin typeface="楷体_GB2312" pitchFamily="49" charset="-122"/>
                <a:ea typeface="楷体_GB2312" pitchFamily="49" charset="-122"/>
              </a:endParaRPr>
            </a:p>
          </p:txBody>
        </p:sp>
        <p:graphicFrame>
          <p:nvGraphicFramePr>
            <p:cNvPr id="24" name="Object 18"/>
            <p:cNvGraphicFramePr>
              <a:graphicFrameLocks noChangeAspect="1"/>
            </p:cNvGraphicFramePr>
            <p:nvPr/>
          </p:nvGraphicFramePr>
          <p:xfrm>
            <a:off x="2347" y="1561"/>
            <a:ext cx="1010" cy="903"/>
          </p:xfrm>
          <a:graphic>
            <a:graphicData uri="http://schemas.openxmlformats.org/presentationml/2006/ole">
              <p:oleObj spid="_x0000_s982039" name="公式" r:id="rId9" imgW="482400" imgH="43164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82025"/>
                                        </p:tgtEl>
                                        <p:attrNameLst>
                                          <p:attrName>style.visibility</p:attrName>
                                        </p:attrNameLst>
                                      </p:cBhvr>
                                      <p:to>
                                        <p:strVal val="visible"/>
                                      </p:to>
                                    </p:set>
                                    <p:animEffect transition="in" filter="wipe(up)">
                                      <p:cBhvr>
                                        <p:cTn id="7" dur="500"/>
                                        <p:tgtEl>
                                          <p:spTgt spid="9820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78" name="Rectangle 26"/>
          <p:cNvSpPr>
            <a:spLocks noChangeArrowheads="1"/>
          </p:cNvSpPr>
          <p:nvPr/>
        </p:nvSpPr>
        <p:spPr bwMode="auto">
          <a:xfrm>
            <a:off x="827088" y="549275"/>
            <a:ext cx="8077200" cy="2054225"/>
          </a:xfrm>
          <a:prstGeom prst="rect">
            <a:avLst/>
          </a:prstGeom>
          <a:noFill/>
          <a:ln w="9525">
            <a:noFill/>
            <a:miter lim="800000"/>
            <a:headEnd/>
            <a:tailEnd/>
          </a:ln>
          <a:effectLst/>
        </p:spPr>
        <p:txBody>
          <a:bodyPr>
            <a:spAutoFit/>
          </a:bodyPr>
          <a:lstStyle/>
          <a:p>
            <a:pPr>
              <a:lnSpc>
                <a:spcPct val="115000"/>
              </a:lnSpc>
            </a:pPr>
            <a:r>
              <a:rPr lang="zh-CN" altLang="en-US" b="1">
                <a:latin typeface="宋体" pitchFamily="2" charset="-122"/>
                <a:ea typeface="宋体" pitchFamily="2" charset="-122"/>
              </a:rPr>
              <a:t>例</a:t>
            </a:r>
            <a:r>
              <a:rPr lang="en-US" altLang="zh-CN" b="1">
                <a:latin typeface="宋体" pitchFamily="2" charset="-122"/>
                <a:ea typeface="宋体" pitchFamily="2" charset="-122"/>
              </a:rPr>
              <a:t> </a:t>
            </a:r>
            <a:r>
              <a:rPr lang="zh-CN" altLang="en-US" b="1">
                <a:latin typeface="宋体" pitchFamily="2" charset="-122"/>
                <a:ea typeface="宋体" pitchFamily="2" charset="-122"/>
              </a:rPr>
              <a:t>一家商店采用科学管理，由该商店过去的销售记录知道，某种商品每月的销售数可以用参数</a:t>
            </a:r>
            <a:r>
              <a:rPr lang="en-US" altLang="zh-CN" b="1" i="1">
                <a:latin typeface="宋体" pitchFamily="2" charset="-122"/>
                <a:ea typeface="宋体" pitchFamily="2" charset="-122"/>
              </a:rPr>
              <a:t>λ</a:t>
            </a:r>
            <a:r>
              <a:rPr lang="en-US" altLang="zh-CN" b="1">
                <a:ea typeface="宋体" pitchFamily="2" charset="-122"/>
              </a:rPr>
              <a:t>=5</a:t>
            </a:r>
            <a:r>
              <a:rPr lang="zh-CN" altLang="en-US" b="1">
                <a:ea typeface="宋体" pitchFamily="2" charset="-122"/>
              </a:rPr>
              <a:t>的泊松分布来描述，为了以</a:t>
            </a:r>
            <a:r>
              <a:rPr lang="en-US" altLang="zh-CN" b="1">
                <a:ea typeface="宋体" pitchFamily="2" charset="-122"/>
              </a:rPr>
              <a:t>95%</a:t>
            </a:r>
            <a:r>
              <a:rPr lang="zh-CN" altLang="en-US" b="1">
                <a:ea typeface="宋体" pitchFamily="2" charset="-122"/>
              </a:rPr>
              <a:t>以上的把握保证不脱销，问商店在月底至少应进</a:t>
            </a:r>
            <a:r>
              <a:rPr lang="zh-CN" altLang="en-US" b="1">
                <a:latin typeface="宋体" pitchFamily="2" charset="-122"/>
                <a:ea typeface="宋体" pitchFamily="2" charset="-122"/>
              </a:rPr>
              <a:t>该种商品多少件？</a:t>
            </a:r>
          </a:p>
        </p:txBody>
      </p:sp>
      <p:sp>
        <p:nvSpPr>
          <p:cNvPr id="1047579" name="Rectangle 27"/>
          <p:cNvSpPr>
            <a:spLocks noChangeArrowheads="1"/>
          </p:cNvSpPr>
          <p:nvPr/>
        </p:nvSpPr>
        <p:spPr bwMode="auto">
          <a:xfrm>
            <a:off x="1587500" y="3001963"/>
            <a:ext cx="720725" cy="519112"/>
          </a:xfrm>
          <a:prstGeom prst="rect">
            <a:avLst/>
          </a:prstGeom>
          <a:noFill/>
          <a:ln w="9525">
            <a:noFill/>
            <a:miter lim="800000"/>
            <a:headEnd/>
            <a:tailEnd/>
          </a:ln>
          <a:effectLst/>
        </p:spPr>
        <p:txBody>
          <a:bodyPr wrap="none">
            <a:spAutoFit/>
          </a:bodyPr>
          <a:lstStyle/>
          <a:p>
            <a:r>
              <a:rPr lang="zh-CN" altLang="en-US" b="1">
                <a:latin typeface="宋体" pitchFamily="2" charset="-122"/>
                <a:ea typeface="宋体" pitchFamily="2" charset="-122"/>
              </a:rPr>
              <a:t>解</a:t>
            </a:r>
            <a:r>
              <a:rPr lang="en-US" altLang="zh-CN" b="1">
                <a:latin typeface="宋体" pitchFamily="2" charset="-122"/>
                <a:ea typeface="宋体" pitchFamily="2" charset="-122"/>
              </a:rPr>
              <a:t>:</a:t>
            </a:r>
          </a:p>
        </p:txBody>
      </p:sp>
      <p:sp>
        <p:nvSpPr>
          <p:cNvPr id="1047580" name="Rectangle 28"/>
          <p:cNvSpPr>
            <a:spLocks noChangeArrowheads="1"/>
          </p:cNvSpPr>
          <p:nvPr/>
        </p:nvSpPr>
        <p:spPr bwMode="auto">
          <a:xfrm>
            <a:off x="2268538" y="3068638"/>
            <a:ext cx="4438650" cy="519112"/>
          </a:xfrm>
          <a:prstGeom prst="rect">
            <a:avLst/>
          </a:prstGeom>
          <a:noFill/>
          <a:ln w="9525">
            <a:noFill/>
            <a:miter lim="800000"/>
            <a:headEnd/>
            <a:tailEnd/>
          </a:ln>
          <a:effectLst/>
        </p:spPr>
        <p:txBody>
          <a:bodyPr wrap="none">
            <a:spAutoFit/>
          </a:bodyPr>
          <a:lstStyle/>
          <a:p>
            <a:r>
              <a:rPr lang="zh-CN" altLang="en-US" b="1">
                <a:latin typeface="宋体" pitchFamily="2" charset="-122"/>
                <a:ea typeface="宋体" pitchFamily="2" charset="-122"/>
              </a:rPr>
              <a:t>设该商品每月的销售数为</a:t>
            </a:r>
            <a:r>
              <a:rPr lang="en-US" altLang="zh-CN" b="1" i="1">
                <a:ea typeface="宋体" pitchFamily="2" charset="-122"/>
              </a:rPr>
              <a:t>X</a:t>
            </a:r>
            <a:r>
              <a:rPr lang="en-US" altLang="zh-CN" b="1">
                <a:ea typeface="宋体" pitchFamily="2" charset="-122"/>
              </a:rPr>
              <a:t>,</a:t>
            </a:r>
          </a:p>
        </p:txBody>
      </p:sp>
      <p:sp>
        <p:nvSpPr>
          <p:cNvPr id="1047581" name="Rectangle 29"/>
          <p:cNvSpPr>
            <a:spLocks noChangeArrowheads="1"/>
          </p:cNvSpPr>
          <p:nvPr/>
        </p:nvSpPr>
        <p:spPr bwMode="auto">
          <a:xfrm>
            <a:off x="763588" y="3735388"/>
            <a:ext cx="5176837" cy="519112"/>
          </a:xfrm>
          <a:prstGeom prst="rect">
            <a:avLst/>
          </a:prstGeom>
          <a:noFill/>
          <a:ln w="9525">
            <a:noFill/>
            <a:miter lim="800000"/>
            <a:headEnd/>
            <a:tailEnd/>
          </a:ln>
          <a:effectLst/>
        </p:spPr>
        <p:txBody>
          <a:bodyPr wrap="none">
            <a:spAutoFit/>
          </a:bodyPr>
          <a:lstStyle/>
          <a:p>
            <a:r>
              <a:rPr lang="zh-CN" altLang="en-US" b="1">
                <a:ea typeface="宋体" pitchFamily="2" charset="-122"/>
              </a:rPr>
              <a:t>已知</a:t>
            </a:r>
            <a:r>
              <a:rPr lang="en-US" altLang="zh-CN" b="1" i="1">
                <a:ea typeface="宋体" pitchFamily="2" charset="-122"/>
              </a:rPr>
              <a:t>X</a:t>
            </a:r>
            <a:r>
              <a:rPr lang="zh-CN" altLang="en-US" b="1">
                <a:latin typeface="宋体" pitchFamily="2" charset="-122"/>
                <a:ea typeface="宋体" pitchFamily="2" charset="-122"/>
              </a:rPr>
              <a:t>服从参数</a:t>
            </a:r>
            <a:r>
              <a:rPr lang="en-US" altLang="zh-CN" b="1" i="1">
                <a:solidFill>
                  <a:schemeClr val="accent2"/>
                </a:solidFill>
                <a:latin typeface="宋体" pitchFamily="2" charset="-122"/>
                <a:ea typeface="宋体" pitchFamily="2" charset="-122"/>
              </a:rPr>
              <a:t>λ</a:t>
            </a:r>
            <a:r>
              <a:rPr lang="en-US" altLang="zh-CN" b="1">
                <a:ea typeface="宋体" pitchFamily="2" charset="-122"/>
              </a:rPr>
              <a:t>=5</a:t>
            </a:r>
            <a:r>
              <a:rPr lang="zh-CN" altLang="en-US" b="1">
                <a:ea typeface="宋体" pitchFamily="2" charset="-122"/>
              </a:rPr>
              <a:t>的泊松分布</a:t>
            </a:r>
            <a:r>
              <a:rPr lang="en-US" altLang="zh-CN" b="1">
                <a:ea typeface="宋体" pitchFamily="2" charset="-122"/>
              </a:rPr>
              <a:t>.</a:t>
            </a:r>
          </a:p>
        </p:txBody>
      </p:sp>
      <p:sp>
        <p:nvSpPr>
          <p:cNvPr id="1047582" name="Rectangle 30"/>
          <p:cNvSpPr>
            <a:spLocks noChangeArrowheads="1"/>
          </p:cNvSpPr>
          <p:nvPr/>
        </p:nvSpPr>
        <p:spPr bwMode="auto">
          <a:xfrm>
            <a:off x="1520825" y="4422775"/>
            <a:ext cx="5283200" cy="519113"/>
          </a:xfrm>
          <a:prstGeom prst="rect">
            <a:avLst/>
          </a:prstGeom>
          <a:noFill/>
          <a:ln w="9525">
            <a:noFill/>
            <a:miter lim="800000"/>
            <a:headEnd/>
            <a:tailEnd/>
          </a:ln>
          <a:effectLst/>
        </p:spPr>
        <p:txBody>
          <a:bodyPr wrap="none">
            <a:spAutoFit/>
          </a:bodyPr>
          <a:lstStyle/>
          <a:p>
            <a:r>
              <a:rPr lang="zh-CN" altLang="en-US" b="1">
                <a:ea typeface="宋体" pitchFamily="2" charset="-122"/>
              </a:rPr>
              <a:t>设商店在月底应进</a:t>
            </a:r>
            <a:r>
              <a:rPr lang="zh-CN" altLang="en-US" b="1">
                <a:latin typeface="宋体" pitchFamily="2" charset="-122"/>
                <a:ea typeface="宋体" pitchFamily="2" charset="-122"/>
              </a:rPr>
              <a:t>某种商品</a:t>
            </a:r>
            <a:r>
              <a:rPr lang="en-US" altLang="zh-CN" b="1" i="1">
                <a:ea typeface="宋体" pitchFamily="2" charset="-122"/>
              </a:rPr>
              <a:t>m</a:t>
            </a:r>
            <a:r>
              <a:rPr lang="zh-CN" altLang="en-US" b="1">
                <a:latin typeface="宋体" pitchFamily="2" charset="-122"/>
                <a:ea typeface="宋体" pitchFamily="2" charset="-122"/>
              </a:rPr>
              <a:t>件</a:t>
            </a:r>
            <a:r>
              <a:rPr lang="en-US" altLang="zh-CN" b="1">
                <a:latin typeface="宋体" pitchFamily="2" charset="-122"/>
                <a:ea typeface="宋体" pitchFamily="2" charset="-122"/>
              </a:rPr>
              <a:t>,</a:t>
            </a:r>
          </a:p>
        </p:txBody>
      </p:sp>
      <p:grpSp>
        <p:nvGrpSpPr>
          <p:cNvPr id="1047583" name="Group 31"/>
          <p:cNvGrpSpPr>
            <a:grpSpLocks/>
          </p:cNvGrpSpPr>
          <p:nvPr/>
        </p:nvGrpSpPr>
        <p:grpSpPr bwMode="auto">
          <a:xfrm>
            <a:off x="1066800" y="5010150"/>
            <a:ext cx="6705600" cy="579438"/>
            <a:chOff x="720" y="3216"/>
            <a:chExt cx="4224" cy="365"/>
          </a:xfrm>
        </p:grpSpPr>
        <p:sp>
          <p:nvSpPr>
            <p:cNvPr id="1047584" name="Text Box 32"/>
            <p:cNvSpPr txBox="1">
              <a:spLocks noChangeArrowheads="1"/>
            </p:cNvSpPr>
            <p:nvPr/>
          </p:nvSpPr>
          <p:spPr bwMode="auto">
            <a:xfrm>
              <a:off x="720" y="3216"/>
              <a:ext cx="912" cy="327"/>
            </a:xfrm>
            <a:prstGeom prst="rect">
              <a:avLst/>
            </a:prstGeom>
            <a:noFill/>
            <a:ln w="9525">
              <a:noFill/>
              <a:miter lim="800000"/>
              <a:headEnd/>
              <a:tailEnd/>
            </a:ln>
            <a:effectLst/>
          </p:spPr>
          <p:txBody>
            <a:bodyPr>
              <a:spAutoFit/>
            </a:bodyPr>
            <a:lstStyle/>
            <a:p>
              <a:pPr>
                <a:spcBef>
                  <a:spcPct val="50000"/>
                </a:spcBef>
              </a:pPr>
              <a:r>
                <a:rPr lang="zh-CN" altLang="en-US" b="1">
                  <a:latin typeface="宋体" pitchFamily="2" charset="-122"/>
                  <a:ea typeface="宋体" pitchFamily="2" charset="-122"/>
                </a:rPr>
                <a:t>求满足</a:t>
              </a:r>
              <a:endParaRPr lang="zh-CN" altLang="en-US" b="1">
                <a:ea typeface="宋体" pitchFamily="2" charset="-122"/>
              </a:endParaRPr>
            </a:p>
          </p:txBody>
        </p:sp>
        <p:sp>
          <p:nvSpPr>
            <p:cNvPr id="1047585" name="Rectangle 33"/>
            <p:cNvSpPr>
              <a:spLocks noChangeArrowheads="1"/>
            </p:cNvSpPr>
            <p:nvPr/>
          </p:nvSpPr>
          <p:spPr bwMode="auto">
            <a:xfrm>
              <a:off x="1632" y="3216"/>
              <a:ext cx="1951" cy="365"/>
            </a:xfrm>
            <a:prstGeom prst="rect">
              <a:avLst/>
            </a:prstGeom>
            <a:noFill/>
            <a:ln w="9525">
              <a:noFill/>
              <a:miter lim="800000"/>
              <a:headEnd/>
              <a:tailEnd/>
            </a:ln>
            <a:effectLst/>
          </p:spPr>
          <p:txBody>
            <a:bodyPr wrap="none">
              <a:spAutoFit/>
            </a:bodyPr>
            <a:lstStyle/>
            <a:p>
              <a:r>
                <a:rPr lang="en-US" altLang="zh-CN" sz="3200" b="1" i="1">
                  <a:solidFill>
                    <a:schemeClr val="accent2"/>
                  </a:solidFill>
                  <a:ea typeface="宋体" pitchFamily="2" charset="-122"/>
                </a:rPr>
                <a:t>P</a:t>
              </a:r>
              <a:r>
                <a:rPr lang="en-US" altLang="zh-CN" sz="3200" b="1">
                  <a:solidFill>
                    <a:schemeClr val="accent2"/>
                  </a:solidFill>
                  <a:ea typeface="宋体" pitchFamily="2" charset="-122"/>
                </a:rPr>
                <a:t>{ </a:t>
              </a:r>
              <a:r>
                <a:rPr lang="en-US" altLang="zh-CN" sz="3200" b="1" i="1">
                  <a:solidFill>
                    <a:schemeClr val="accent2"/>
                  </a:solidFill>
                  <a:ea typeface="宋体" pitchFamily="2" charset="-122"/>
                </a:rPr>
                <a:t>X </a:t>
              </a:r>
              <a:r>
                <a:rPr lang="en-US" altLang="zh-CN" sz="3200" b="1">
                  <a:solidFill>
                    <a:schemeClr val="accent2"/>
                  </a:solidFill>
                  <a:ea typeface="宋体" pitchFamily="2" charset="-122"/>
                </a:rPr>
                <a:t>≤ </a:t>
              </a:r>
              <a:r>
                <a:rPr lang="en-US" altLang="zh-CN" sz="3200" b="1" i="1">
                  <a:solidFill>
                    <a:schemeClr val="accent2"/>
                  </a:solidFill>
                  <a:ea typeface="宋体" pitchFamily="2" charset="-122"/>
                </a:rPr>
                <a:t>m </a:t>
              </a:r>
              <a:r>
                <a:rPr lang="en-US" altLang="zh-CN" sz="3200" b="1">
                  <a:solidFill>
                    <a:schemeClr val="accent2"/>
                  </a:solidFill>
                  <a:ea typeface="宋体" pitchFamily="2" charset="-122"/>
                </a:rPr>
                <a:t>}&gt;0.95</a:t>
              </a:r>
            </a:p>
          </p:txBody>
        </p:sp>
        <p:sp>
          <p:nvSpPr>
            <p:cNvPr id="1047586" name="Text Box 34"/>
            <p:cNvSpPr txBox="1">
              <a:spLocks noChangeArrowheads="1"/>
            </p:cNvSpPr>
            <p:nvPr/>
          </p:nvSpPr>
          <p:spPr bwMode="auto">
            <a:xfrm>
              <a:off x="3312" y="3216"/>
              <a:ext cx="1632" cy="327"/>
            </a:xfrm>
            <a:prstGeom prst="rect">
              <a:avLst/>
            </a:prstGeom>
            <a:noFill/>
            <a:ln w="9525">
              <a:noFill/>
              <a:miter lim="800000"/>
              <a:headEnd/>
              <a:tailEnd/>
            </a:ln>
            <a:effectLst/>
          </p:spPr>
          <p:txBody>
            <a:bodyPr>
              <a:spAutoFit/>
            </a:bodyPr>
            <a:lstStyle/>
            <a:p>
              <a:pPr>
                <a:spcBef>
                  <a:spcPct val="50000"/>
                </a:spcBef>
              </a:pPr>
              <a:r>
                <a:rPr lang="zh-CN" altLang="en-US" b="1">
                  <a:latin typeface="宋体" pitchFamily="2" charset="-122"/>
                  <a:ea typeface="宋体" pitchFamily="2" charset="-122"/>
                </a:rPr>
                <a:t>  的最小的</a:t>
              </a:r>
              <a:r>
                <a:rPr lang="en-US" altLang="zh-CN" b="1" i="1">
                  <a:ea typeface="宋体" pitchFamily="2" charset="-122"/>
                </a:rPr>
                <a:t>m </a:t>
              </a:r>
              <a:r>
                <a:rPr lang="en-US" altLang="zh-CN" b="1">
                  <a:ea typeface="宋体" pitchFamily="2" charset="-122"/>
                </a:rPr>
                <a:t>.</a:t>
              </a:r>
            </a:p>
          </p:txBody>
        </p:sp>
      </p:grpSp>
      <p:sp>
        <p:nvSpPr>
          <p:cNvPr id="1047587" name="AutoShape 35"/>
          <p:cNvSpPr>
            <a:spLocks noChangeArrowheads="1"/>
          </p:cNvSpPr>
          <p:nvPr/>
        </p:nvSpPr>
        <p:spPr bwMode="auto">
          <a:xfrm>
            <a:off x="4643438" y="5949950"/>
            <a:ext cx="1524000" cy="609600"/>
          </a:xfrm>
          <a:prstGeom prst="wedgeRoundRectCallout">
            <a:avLst>
              <a:gd name="adj1" fmla="val -72292"/>
              <a:gd name="adj2" fmla="val -110676"/>
              <a:gd name="adj3" fmla="val 16667"/>
            </a:avLst>
          </a:prstGeom>
          <a:solidFill>
            <a:schemeClr val="accent1"/>
          </a:solidFill>
          <a:ln w="9525">
            <a:solidFill>
              <a:schemeClr val="tx1"/>
            </a:solidFill>
            <a:miter lim="800000"/>
            <a:headEnd/>
            <a:tailEnd/>
          </a:ln>
          <a:effectLst/>
        </p:spPr>
        <p:txBody>
          <a:bodyPr wrap="none" anchor="ctr"/>
          <a:lstStyle/>
          <a:p>
            <a:pPr algn="ctr"/>
            <a:r>
              <a:rPr lang="zh-CN" altLang="en-US" sz="2400" b="1">
                <a:ea typeface="宋体" pitchFamily="2" charset="-122"/>
              </a:rPr>
              <a:t>进货数</a:t>
            </a:r>
            <a:endParaRPr lang="zh-CN" altLang="en-US" sz="2400">
              <a:ea typeface="宋体" pitchFamily="2" charset="-122"/>
            </a:endParaRPr>
          </a:p>
        </p:txBody>
      </p:sp>
      <p:sp>
        <p:nvSpPr>
          <p:cNvPr id="1047588" name="AutoShape 36"/>
          <p:cNvSpPr>
            <a:spLocks noChangeArrowheads="1"/>
          </p:cNvSpPr>
          <p:nvPr/>
        </p:nvSpPr>
        <p:spPr bwMode="auto">
          <a:xfrm>
            <a:off x="914400" y="5926138"/>
            <a:ext cx="1371600" cy="382587"/>
          </a:xfrm>
          <a:prstGeom prst="wedgeRoundRectCallout">
            <a:avLst>
              <a:gd name="adj1" fmla="val 108565"/>
              <a:gd name="adj2" fmla="val -137968"/>
              <a:gd name="adj3" fmla="val 16667"/>
            </a:avLst>
          </a:prstGeom>
          <a:solidFill>
            <a:schemeClr val="accent1"/>
          </a:solidFill>
          <a:ln w="9525">
            <a:solidFill>
              <a:schemeClr val="tx1"/>
            </a:solidFill>
            <a:miter lim="800000"/>
            <a:headEnd/>
            <a:tailEnd/>
          </a:ln>
          <a:effectLst/>
        </p:spPr>
        <p:txBody>
          <a:bodyPr wrap="none" anchor="ctr"/>
          <a:lstStyle/>
          <a:p>
            <a:pPr algn="ctr"/>
            <a:r>
              <a:rPr lang="zh-CN" altLang="en-US" b="1">
                <a:latin typeface="宋体" pitchFamily="2" charset="-122"/>
                <a:ea typeface="宋体" pitchFamily="2" charset="-122"/>
              </a:rPr>
              <a:t>销售数</a:t>
            </a:r>
            <a:endParaRPr lang="zh-CN" altLang="en-US">
              <a:latin typeface="宋体" pitchFamily="2" charset="-122"/>
              <a:ea typeface="宋体" pitchFamily="2" charset="-122"/>
            </a:endParaRPr>
          </a:p>
        </p:txBody>
      </p:sp>
      <p:sp>
        <p:nvSpPr>
          <p:cNvPr id="13" name="Rectangle 17"/>
          <p:cNvSpPr>
            <a:spLocks noChangeArrowheads="1"/>
          </p:cNvSpPr>
          <p:nvPr/>
        </p:nvSpPr>
        <p:spPr bwMode="auto">
          <a:xfrm>
            <a:off x="7400954" y="5921396"/>
            <a:ext cx="1314450" cy="579438"/>
          </a:xfrm>
          <a:prstGeom prst="rect">
            <a:avLst/>
          </a:prstGeom>
          <a:solidFill>
            <a:schemeClr val="accent1"/>
          </a:solidFill>
          <a:ln w="9525">
            <a:noFill/>
            <a:miter lim="800000"/>
            <a:headEnd/>
            <a:tailEnd/>
          </a:ln>
          <a:effectLst/>
        </p:spPr>
        <p:txBody>
          <a:bodyPr wrap="none">
            <a:spAutoFit/>
          </a:bodyPr>
          <a:lstStyle/>
          <a:p>
            <a:r>
              <a:rPr lang="en-US" altLang="zh-CN" sz="3200" b="1" dirty="0">
                <a:solidFill>
                  <a:srgbClr val="0000CC"/>
                </a:solidFill>
                <a:ea typeface="宋体" pitchFamily="2" charset="-122"/>
              </a:rPr>
              <a:t>m=9</a:t>
            </a:r>
            <a:r>
              <a:rPr lang="zh-CN" altLang="en-US" b="1" dirty="0">
                <a:solidFill>
                  <a:srgbClr val="0000CC"/>
                </a:solidFill>
                <a:ea typeface="宋体" pitchFamily="2" charset="-122"/>
              </a:rPr>
              <a:t>件</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47578"/>
                                        </p:tgtEl>
                                        <p:attrNameLst>
                                          <p:attrName>style.visibility</p:attrName>
                                        </p:attrNameLst>
                                      </p:cBhvr>
                                      <p:to>
                                        <p:strVal val="visible"/>
                                      </p:to>
                                    </p:set>
                                    <p:animEffect transition="in" filter="barn(outVertical)">
                                      <p:cBhvr>
                                        <p:cTn id="7" dur="500"/>
                                        <p:tgtEl>
                                          <p:spTgt spid="10475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47579"/>
                                        </p:tgtEl>
                                        <p:attrNameLst>
                                          <p:attrName>style.visibility</p:attrName>
                                        </p:attrNameLst>
                                      </p:cBhvr>
                                      <p:to>
                                        <p:strVal val="visible"/>
                                      </p:to>
                                    </p:set>
                                    <p:anim calcmode="lin" valueType="num">
                                      <p:cBhvr additive="base">
                                        <p:cTn id="12" dur="500" fill="hold"/>
                                        <p:tgtEl>
                                          <p:spTgt spid="1047579"/>
                                        </p:tgtEl>
                                        <p:attrNameLst>
                                          <p:attrName>ppt_x</p:attrName>
                                        </p:attrNameLst>
                                      </p:cBhvr>
                                      <p:tavLst>
                                        <p:tav tm="0">
                                          <p:val>
                                            <p:strVal val="0-#ppt_w/2"/>
                                          </p:val>
                                        </p:tav>
                                        <p:tav tm="100000">
                                          <p:val>
                                            <p:strVal val="#ppt_x"/>
                                          </p:val>
                                        </p:tav>
                                      </p:tavLst>
                                    </p:anim>
                                    <p:anim calcmode="lin" valueType="num">
                                      <p:cBhvr additive="base">
                                        <p:cTn id="13" dur="500" fill="hold"/>
                                        <p:tgtEl>
                                          <p:spTgt spid="1047579"/>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1047580"/>
                                        </p:tgtEl>
                                        <p:attrNameLst>
                                          <p:attrName>style.visibility</p:attrName>
                                        </p:attrNameLst>
                                      </p:cBhvr>
                                      <p:to>
                                        <p:strVal val="visible"/>
                                      </p:to>
                                    </p:set>
                                    <p:anim calcmode="lin" valueType="num">
                                      <p:cBhvr additive="base">
                                        <p:cTn id="17" dur="500" fill="hold"/>
                                        <p:tgtEl>
                                          <p:spTgt spid="1047580"/>
                                        </p:tgtEl>
                                        <p:attrNameLst>
                                          <p:attrName>ppt_x</p:attrName>
                                        </p:attrNameLst>
                                      </p:cBhvr>
                                      <p:tavLst>
                                        <p:tav tm="0">
                                          <p:val>
                                            <p:strVal val="1+#ppt_w/2"/>
                                          </p:val>
                                        </p:tav>
                                        <p:tav tm="100000">
                                          <p:val>
                                            <p:strVal val="#ppt_x"/>
                                          </p:val>
                                        </p:tav>
                                      </p:tavLst>
                                    </p:anim>
                                    <p:anim calcmode="lin" valueType="num">
                                      <p:cBhvr additive="base">
                                        <p:cTn id="18" dur="500" fill="hold"/>
                                        <p:tgtEl>
                                          <p:spTgt spid="104758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047581"/>
                                        </p:tgtEl>
                                        <p:attrNameLst>
                                          <p:attrName>style.visibility</p:attrName>
                                        </p:attrNameLst>
                                      </p:cBhvr>
                                      <p:to>
                                        <p:strVal val="visible"/>
                                      </p:to>
                                    </p:set>
                                    <p:anim calcmode="lin" valueType="num">
                                      <p:cBhvr additive="base">
                                        <p:cTn id="23" dur="500" fill="hold"/>
                                        <p:tgtEl>
                                          <p:spTgt spid="1047581"/>
                                        </p:tgtEl>
                                        <p:attrNameLst>
                                          <p:attrName>ppt_x</p:attrName>
                                        </p:attrNameLst>
                                      </p:cBhvr>
                                      <p:tavLst>
                                        <p:tav tm="0">
                                          <p:val>
                                            <p:strVal val="1+#ppt_w/2"/>
                                          </p:val>
                                        </p:tav>
                                        <p:tav tm="100000">
                                          <p:val>
                                            <p:strVal val="#ppt_x"/>
                                          </p:val>
                                        </p:tav>
                                      </p:tavLst>
                                    </p:anim>
                                    <p:anim calcmode="lin" valueType="num">
                                      <p:cBhvr additive="base">
                                        <p:cTn id="24" dur="500" fill="hold"/>
                                        <p:tgtEl>
                                          <p:spTgt spid="104758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47582"/>
                                        </p:tgtEl>
                                        <p:attrNameLst>
                                          <p:attrName>style.visibility</p:attrName>
                                        </p:attrNameLst>
                                      </p:cBhvr>
                                      <p:to>
                                        <p:strVal val="visible"/>
                                      </p:to>
                                    </p:set>
                                    <p:anim calcmode="lin" valueType="num">
                                      <p:cBhvr additive="base">
                                        <p:cTn id="29" dur="500" fill="hold"/>
                                        <p:tgtEl>
                                          <p:spTgt spid="1047582"/>
                                        </p:tgtEl>
                                        <p:attrNameLst>
                                          <p:attrName>ppt_x</p:attrName>
                                        </p:attrNameLst>
                                      </p:cBhvr>
                                      <p:tavLst>
                                        <p:tav tm="0">
                                          <p:val>
                                            <p:strVal val="#ppt_x"/>
                                          </p:val>
                                        </p:tav>
                                        <p:tav tm="100000">
                                          <p:val>
                                            <p:strVal val="#ppt_x"/>
                                          </p:val>
                                        </p:tav>
                                      </p:tavLst>
                                    </p:anim>
                                    <p:anim calcmode="lin" valueType="num">
                                      <p:cBhvr additive="base">
                                        <p:cTn id="30" dur="500" fill="hold"/>
                                        <p:tgtEl>
                                          <p:spTgt spid="104758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47583"/>
                                        </p:tgtEl>
                                        <p:attrNameLst>
                                          <p:attrName>style.visibility</p:attrName>
                                        </p:attrNameLst>
                                      </p:cBhvr>
                                      <p:to>
                                        <p:strVal val="visible"/>
                                      </p:to>
                                    </p:set>
                                    <p:anim calcmode="lin" valueType="num">
                                      <p:cBhvr additive="base">
                                        <p:cTn id="35" dur="500" fill="hold"/>
                                        <p:tgtEl>
                                          <p:spTgt spid="1047583"/>
                                        </p:tgtEl>
                                        <p:attrNameLst>
                                          <p:attrName>ppt_x</p:attrName>
                                        </p:attrNameLst>
                                      </p:cBhvr>
                                      <p:tavLst>
                                        <p:tav tm="0">
                                          <p:val>
                                            <p:strVal val="#ppt_x"/>
                                          </p:val>
                                        </p:tav>
                                        <p:tav tm="100000">
                                          <p:val>
                                            <p:strVal val="#ppt_x"/>
                                          </p:val>
                                        </p:tav>
                                      </p:tavLst>
                                    </p:anim>
                                    <p:anim calcmode="lin" valueType="num">
                                      <p:cBhvr additive="base">
                                        <p:cTn id="36" dur="500" fill="hold"/>
                                        <p:tgtEl>
                                          <p:spTgt spid="1047583"/>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1047588"/>
                                        </p:tgtEl>
                                        <p:attrNameLst>
                                          <p:attrName>style.visibility</p:attrName>
                                        </p:attrNameLst>
                                      </p:cBhvr>
                                      <p:to>
                                        <p:strVal val="visible"/>
                                      </p:to>
                                    </p:set>
                                    <p:anim calcmode="lin" valueType="num">
                                      <p:cBhvr additive="base">
                                        <p:cTn id="40" dur="500" fill="hold"/>
                                        <p:tgtEl>
                                          <p:spTgt spid="1047588"/>
                                        </p:tgtEl>
                                        <p:attrNameLst>
                                          <p:attrName>ppt_x</p:attrName>
                                        </p:attrNameLst>
                                      </p:cBhvr>
                                      <p:tavLst>
                                        <p:tav tm="0">
                                          <p:val>
                                            <p:strVal val="#ppt_x"/>
                                          </p:val>
                                        </p:tav>
                                        <p:tav tm="100000">
                                          <p:val>
                                            <p:strVal val="#ppt_x"/>
                                          </p:val>
                                        </p:tav>
                                      </p:tavLst>
                                    </p:anim>
                                    <p:anim calcmode="lin" valueType="num">
                                      <p:cBhvr additive="base">
                                        <p:cTn id="41" dur="500" fill="hold"/>
                                        <p:tgtEl>
                                          <p:spTgt spid="1047588"/>
                                        </p:tgtEl>
                                        <p:attrNameLst>
                                          <p:attrName>ppt_y</p:attrName>
                                        </p:attrNameLst>
                                      </p:cBhvr>
                                      <p:tavLst>
                                        <p:tav tm="0">
                                          <p:val>
                                            <p:strVal val="1+#ppt_h/2"/>
                                          </p:val>
                                        </p:tav>
                                        <p:tav tm="100000">
                                          <p:val>
                                            <p:strVal val="#ppt_y"/>
                                          </p:val>
                                        </p:tav>
                                      </p:tavLst>
                                    </p:anim>
                                  </p:childTnLst>
                                </p:cTn>
                              </p:par>
                            </p:childTnLst>
                          </p:cTn>
                        </p:par>
                        <p:par>
                          <p:cTn id="42" fill="hold">
                            <p:stCondLst>
                              <p:cond delay="1000"/>
                            </p:stCondLst>
                            <p:childTnLst>
                              <p:par>
                                <p:cTn id="43" presetID="2" presetClass="entr" presetSubtype="4" fill="hold" grpId="0" nodeType="afterEffect">
                                  <p:stCondLst>
                                    <p:cond delay="0"/>
                                  </p:stCondLst>
                                  <p:childTnLst>
                                    <p:set>
                                      <p:cBhvr>
                                        <p:cTn id="44" dur="1" fill="hold">
                                          <p:stCondLst>
                                            <p:cond delay="0"/>
                                          </p:stCondLst>
                                        </p:cTn>
                                        <p:tgtEl>
                                          <p:spTgt spid="1047587"/>
                                        </p:tgtEl>
                                        <p:attrNameLst>
                                          <p:attrName>style.visibility</p:attrName>
                                        </p:attrNameLst>
                                      </p:cBhvr>
                                      <p:to>
                                        <p:strVal val="visible"/>
                                      </p:to>
                                    </p:set>
                                    <p:anim calcmode="lin" valueType="num">
                                      <p:cBhvr additive="base">
                                        <p:cTn id="45" dur="500" fill="hold"/>
                                        <p:tgtEl>
                                          <p:spTgt spid="1047587"/>
                                        </p:tgtEl>
                                        <p:attrNameLst>
                                          <p:attrName>ppt_x</p:attrName>
                                        </p:attrNameLst>
                                      </p:cBhvr>
                                      <p:tavLst>
                                        <p:tav tm="0">
                                          <p:val>
                                            <p:strVal val="#ppt_x"/>
                                          </p:val>
                                        </p:tav>
                                        <p:tav tm="100000">
                                          <p:val>
                                            <p:strVal val="#ppt_x"/>
                                          </p:val>
                                        </p:tav>
                                      </p:tavLst>
                                    </p:anim>
                                    <p:anim calcmode="lin" valueType="num">
                                      <p:cBhvr additive="base">
                                        <p:cTn id="46" dur="500" fill="hold"/>
                                        <p:tgtEl>
                                          <p:spTgt spid="104758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578" grpId="0" autoUpdateAnimBg="0"/>
      <p:bldP spid="1047579" grpId="0" autoUpdateAnimBg="0"/>
      <p:bldP spid="1047580" grpId="0" autoUpdateAnimBg="0"/>
      <p:bldP spid="1047581" grpId="0" autoUpdateAnimBg="0"/>
      <p:bldP spid="1047582" grpId="0" autoUpdateAnimBg="0"/>
      <p:bldP spid="1047587" grpId="0" animBg="1" autoUpdateAnimBg="0"/>
      <p:bldP spid="1047588" grpId="0" animBg="1" autoUpdateAnimBg="0"/>
      <p:bldP spid="13"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700" name="Rectangle 4"/>
          <p:cNvSpPr>
            <a:spLocks noChangeArrowheads="1"/>
          </p:cNvSpPr>
          <p:nvPr/>
        </p:nvSpPr>
        <p:spPr bwMode="auto">
          <a:xfrm>
            <a:off x="1331913" y="765175"/>
            <a:ext cx="5761037" cy="762000"/>
          </a:xfrm>
          <a:prstGeom prst="rect">
            <a:avLst/>
          </a:prstGeom>
          <a:noFill/>
          <a:ln w="9525">
            <a:noFill/>
            <a:miter lim="800000"/>
            <a:headEnd/>
            <a:tailEnd/>
          </a:ln>
          <a:effectLst/>
        </p:spPr>
        <p:txBody>
          <a:bodyPr>
            <a:spAutoFit/>
          </a:bodyPr>
          <a:lstStyle/>
          <a:p>
            <a:r>
              <a:rPr lang="zh-CN" altLang="en-US" sz="4400" b="1">
                <a:ea typeface="宋体" pitchFamily="2" charset="-122"/>
              </a:rPr>
              <a:t>泊松分布</a:t>
            </a:r>
            <a:r>
              <a:rPr lang="zh-CN" altLang="en-US" sz="4400" b="1">
                <a:latin typeface="宋体" pitchFamily="2" charset="-122"/>
                <a:ea typeface="宋体" pitchFamily="2" charset="-122"/>
              </a:rPr>
              <a:t>的图形</a:t>
            </a:r>
          </a:p>
        </p:txBody>
      </p:sp>
      <p:pic>
        <p:nvPicPr>
          <p:cNvPr id="1053701" name="Picture 5"/>
          <p:cNvPicPr>
            <a:picLocks noChangeAspect="1" noChangeArrowheads="1"/>
          </p:cNvPicPr>
          <p:nvPr/>
        </p:nvPicPr>
        <p:blipFill>
          <a:blip r:embed="rId3"/>
          <a:srcRect/>
          <a:stretch>
            <a:fillRect/>
          </a:stretch>
        </p:blipFill>
        <p:spPr bwMode="auto">
          <a:xfrm>
            <a:off x="4873625" y="1657350"/>
            <a:ext cx="3743325" cy="2268538"/>
          </a:xfrm>
          <a:prstGeom prst="rect">
            <a:avLst/>
          </a:prstGeom>
          <a:noFill/>
          <a:ln w="19050">
            <a:solidFill>
              <a:srgbClr val="008000"/>
            </a:solidFill>
            <a:miter lim="800000"/>
            <a:headEnd/>
            <a:tailEnd/>
          </a:ln>
          <a:effectLst/>
        </p:spPr>
      </p:pic>
      <p:pic>
        <p:nvPicPr>
          <p:cNvPr id="1053702" name="Picture 6"/>
          <p:cNvPicPr>
            <a:picLocks noChangeAspect="1" noChangeArrowheads="1"/>
          </p:cNvPicPr>
          <p:nvPr/>
        </p:nvPicPr>
        <p:blipFill>
          <a:blip r:embed="rId4"/>
          <a:srcRect/>
          <a:stretch>
            <a:fillRect/>
          </a:stretch>
        </p:blipFill>
        <p:spPr bwMode="auto">
          <a:xfrm>
            <a:off x="4873625" y="3933825"/>
            <a:ext cx="3743325" cy="2268538"/>
          </a:xfrm>
          <a:prstGeom prst="rect">
            <a:avLst/>
          </a:prstGeom>
          <a:noFill/>
          <a:ln w="19050">
            <a:solidFill>
              <a:srgbClr val="008000"/>
            </a:solidFill>
            <a:miter lim="800000"/>
            <a:headEnd/>
            <a:tailEnd/>
          </a:ln>
          <a:effectLst/>
        </p:spPr>
      </p:pic>
      <p:pic>
        <p:nvPicPr>
          <p:cNvPr id="1053703" name="Picture 7"/>
          <p:cNvPicPr>
            <a:picLocks noChangeAspect="1" noChangeArrowheads="1"/>
          </p:cNvPicPr>
          <p:nvPr/>
        </p:nvPicPr>
        <p:blipFill>
          <a:blip r:embed="rId5"/>
          <a:srcRect/>
          <a:stretch>
            <a:fillRect/>
          </a:stretch>
        </p:blipFill>
        <p:spPr bwMode="auto">
          <a:xfrm>
            <a:off x="1116013" y="1657350"/>
            <a:ext cx="3743325" cy="2268538"/>
          </a:xfrm>
          <a:prstGeom prst="rect">
            <a:avLst/>
          </a:prstGeom>
          <a:noFill/>
          <a:ln w="19050">
            <a:solidFill>
              <a:srgbClr val="008000"/>
            </a:solidFill>
            <a:miter lim="800000"/>
            <a:headEnd/>
            <a:tailEnd/>
          </a:ln>
          <a:effectLst/>
        </p:spPr>
      </p:pic>
      <p:pic>
        <p:nvPicPr>
          <p:cNvPr id="1053704" name="Picture 8"/>
          <p:cNvPicPr>
            <a:picLocks noChangeAspect="1" noChangeArrowheads="1"/>
          </p:cNvPicPr>
          <p:nvPr/>
        </p:nvPicPr>
        <p:blipFill>
          <a:blip r:embed="rId6"/>
          <a:srcRect/>
          <a:stretch>
            <a:fillRect/>
          </a:stretch>
        </p:blipFill>
        <p:spPr bwMode="auto">
          <a:xfrm>
            <a:off x="1116013" y="3933825"/>
            <a:ext cx="3743325" cy="2268538"/>
          </a:xfrm>
          <a:prstGeom prst="rect">
            <a:avLst/>
          </a:prstGeom>
          <a:noFill/>
          <a:ln w="19050">
            <a:solidFill>
              <a:srgbClr val="008000"/>
            </a:solidFill>
            <a:miter lim="800000"/>
            <a:headEnd/>
            <a:tailEnd/>
          </a:ln>
          <a:effectLst/>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53703"/>
                                        </p:tgtEl>
                                        <p:attrNameLst>
                                          <p:attrName>style.visibility</p:attrName>
                                        </p:attrNameLst>
                                      </p:cBhvr>
                                      <p:to>
                                        <p:strVal val="visible"/>
                                      </p:to>
                                    </p:set>
                                    <p:animEffect transition="in" filter="wipe(left)">
                                      <p:cBhvr>
                                        <p:cTn id="7" dur="500"/>
                                        <p:tgtEl>
                                          <p:spTgt spid="105370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53701"/>
                                        </p:tgtEl>
                                        <p:attrNameLst>
                                          <p:attrName>style.visibility</p:attrName>
                                        </p:attrNameLst>
                                      </p:cBhvr>
                                      <p:to>
                                        <p:strVal val="visible"/>
                                      </p:to>
                                    </p:set>
                                    <p:animEffect transition="in" filter="wipe(left)">
                                      <p:cBhvr>
                                        <p:cTn id="11" dur="500"/>
                                        <p:tgtEl>
                                          <p:spTgt spid="105370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53704"/>
                                        </p:tgtEl>
                                        <p:attrNameLst>
                                          <p:attrName>style.visibility</p:attrName>
                                        </p:attrNameLst>
                                      </p:cBhvr>
                                      <p:to>
                                        <p:strVal val="visible"/>
                                      </p:to>
                                    </p:set>
                                    <p:animEffect transition="in" filter="wipe(left)">
                                      <p:cBhvr>
                                        <p:cTn id="15" dur="500"/>
                                        <p:tgtEl>
                                          <p:spTgt spid="105370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53702"/>
                                        </p:tgtEl>
                                        <p:attrNameLst>
                                          <p:attrName>style.visibility</p:attrName>
                                        </p:attrNameLst>
                                      </p:cBhvr>
                                      <p:to>
                                        <p:strVal val="visible"/>
                                      </p:to>
                                    </p:set>
                                    <p:animEffect transition="in" filter="wipe(left)">
                                      <p:cBhvr>
                                        <p:cTn id="19" dur="500"/>
                                        <p:tgtEl>
                                          <p:spTgt spid="1053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2" name="Rectangle 4"/>
          <p:cNvSpPr>
            <a:spLocks noChangeArrowheads="1"/>
          </p:cNvSpPr>
          <p:nvPr/>
        </p:nvSpPr>
        <p:spPr bwMode="auto">
          <a:xfrm>
            <a:off x="1116013" y="1989138"/>
            <a:ext cx="7343775" cy="3295650"/>
          </a:xfrm>
          <a:prstGeom prst="rect">
            <a:avLst/>
          </a:prstGeom>
          <a:noFill/>
          <a:ln w="9525">
            <a:noFill/>
            <a:miter lim="800000"/>
            <a:headEnd/>
            <a:tailEnd/>
          </a:ln>
          <a:effectLst/>
        </p:spPr>
        <p:txBody>
          <a:bodyPr>
            <a:spAutoFit/>
          </a:bodyPr>
          <a:lstStyle/>
          <a:p>
            <a:pPr>
              <a:spcBef>
                <a:spcPct val="50000"/>
              </a:spcBef>
            </a:pPr>
            <a:r>
              <a:rPr lang="zh-CN" altLang="en-US">
                <a:ea typeface="宋体" pitchFamily="2" charset="-122"/>
              </a:rPr>
              <a:t>    实际中试验的结果不管是哪种形式，我们总可以设法使其</a:t>
            </a:r>
            <a:r>
              <a:rPr lang="zh-CN" altLang="en-US" b="1">
                <a:solidFill>
                  <a:srgbClr val="0000CC"/>
                </a:solidFill>
                <a:ea typeface="宋体" pitchFamily="2" charset="-122"/>
              </a:rPr>
              <a:t>结果</a:t>
            </a:r>
            <a:r>
              <a:rPr lang="zh-CN" altLang="en-US">
                <a:ea typeface="宋体" pitchFamily="2" charset="-122"/>
              </a:rPr>
              <a:t>与唯一的</a:t>
            </a:r>
            <a:r>
              <a:rPr lang="zh-CN" altLang="en-US" b="1">
                <a:solidFill>
                  <a:srgbClr val="FF0000"/>
                </a:solidFill>
                <a:ea typeface="宋体" pitchFamily="2" charset="-122"/>
              </a:rPr>
              <a:t>实数</a:t>
            </a:r>
            <a:r>
              <a:rPr lang="zh-CN" altLang="en-US" b="1">
                <a:solidFill>
                  <a:srgbClr val="41F141"/>
                </a:solidFill>
                <a:ea typeface="宋体" pitchFamily="2" charset="-122"/>
              </a:rPr>
              <a:t>对应</a:t>
            </a:r>
            <a:r>
              <a:rPr lang="zh-CN" altLang="en-US">
                <a:ea typeface="宋体" pitchFamily="2" charset="-122"/>
              </a:rPr>
              <a:t>起来，将它转化为数值型．</a:t>
            </a:r>
          </a:p>
          <a:p>
            <a:pPr>
              <a:spcBef>
                <a:spcPct val="50000"/>
              </a:spcBef>
            </a:pPr>
            <a:r>
              <a:rPr lang="zh-CN" altLang="en-US">
                <a:ea typeface="宋体" pitchFamily="2" charset="-122"/>
              </a:rPr>
              <a:t>     这样，不管随机试验可能出现的结果是否为数值型，我们总可以在试验的样本空间上定义一个函数，使试验的每一个结果都与唯一的实数对应起来．</a:t>
            </a:r>
          </a:p>
        </p:txBody>
      </p:sp>
      <p:sp>
        <p:nvSpPr>
          <p:cNvPr id="918533" name="Rectangle 5"/>
          <p:cNvSpPr>
            <a:spLocks noChangeArrowheads="1"/>
          </p:cNvSpPr>
          <p:nvPr/>
        </p:nvSpPr>
        <p:spPr bwMode="auto">
          <a:xfrm>
            <a:off x="1258888" y="663575"/>
            <a:ext cx="5843266" cy="769441"/>
          </a:xfrm>
          <a:prstGeom prst="rect">
            <a:avLst/>
          </a:prstGeom>
          <a:noFill/>
          <a:ln w="9525">
            <a:noFill/>
            <a:miter lim="800000"/>
            <a:headEnd/>
            <a:tailEnd/>
          </a:ln>
          <a:effectLst/>
        </p:spPr>
        <p:txBody>
          <a:bodyPr wrap="none">
            <a:spAutoFit/>
          </a:bodyPr>
          <a:lstStyle/>
          <a:p>
            <a:r>
              <a:rPr lang="zh-CN" altLang="en-US" sz="4400" b="1" dirty="0">
                <a:solidFill>
                  <a:srgbClr val="0000CC"/>
                </a:solidFill>
                <a:ea typeface="宋体" pitchFamily="2" charset="-122"/>
              </a:rPr>
              <a:t>随机试验结果的</a:t>
            </a:r>
            <a:r>
              <a:rPr lang="zh-CN" altLang="en-US" sz="4400" b="1" dirty="0" smtClean="0">
                <a:solidFill>
                  <a:srgbClr val="0000CC"/>
                </a:solidFill>
                <a:ea typeface="宋体" pitchFamily="2" charset="-122"/>
              </a:rPr>
              <a:t>数值化</a:t>
            </a:r>
            <a:endParaRPr lang="en-US" altLang="zh-CN" sz="4400" b="1" dirty="0">
              <a:solidFill>
                <a:srgbClr val="0000CC"/>
              </a:solidFill>
              <a:ea typeface="宋体" pitchFamily="2" charset="-122"/>
            </a:endParaRPr>
          </a:p>
        </p:txBody>
      </p:sp>
    </p:spTree>
  </p:cSld>
  <p:clrMapOvr>
    <a:masterClrMapping/>
  </p:clrMapOvr>
  <p:transition spd="slow">
    <p:pull dir="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根据以往经验，小华平均一天要完成</a:t>
            </a:r>
            <a:r>
              <a:rPr lang="en-US" altLang="zh-CN" dirty="0" smtClean="0"/>
              <a:t>1.3</a:t>
            </a:r>
            <a:r>
              <a:rPr lang="zh-CN" altLang="en-US" dirty="0" smtClean="0"/>
              <a:t>份作业。小华近来心情不好，想抽几天出去玩一下，请问他出去玩几天，回来补不超过</a:t>
            </a:r>
            <a:r>
              <a:rPr lang="en-US" altLang="zh-CN" dirty="0" smtClean="0"/>
              <a:t>3</a:t>
            </a:r>
            <a:r>
              <a:rPr lang="zh-CN" altLang="en-US" dirty="0" smtClean="0"/>
              <a:t>份作业的概率大于</a:t>
            </a:r>
            <a:r>
              <a:rPr lang="en-US" altLang="zh-CN" dirty="0" smtClean="0"/>
              <a:t>0.2</a:t>
            </a:r>
            <a:r>
              <a:rPr lang="zh-CN" altLang="en-US" dirty="0" smtClean="0"/>
              <a:t>？</a:t>
            </a:r>
            <a:endParaRPr lang="zh-CN" altLang="en-US" dirty="0"/>
          </a:p>
        </p:txBody>
      </p:sp>
    </p:spTree>
  </p:cSld>
  <p:clrMapOvr>
    <a:masterClrMapping/>
  </p:clrMapOvr>
  <p:transition spd="slow">
    <p:pull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4" name="Rectangle 4"/>
          <p:cNvSpPr>
            <a:spLocks noGrp="1" noChangeArrowheads="1"/>
          </p:cNvSpPr>
          <p:nvPr>
            <p:ph idx="1"/>
          </p:nvPr>
        </p:nvSpPr>
        <p:spPr bwMode="auto">
          <a:xfrm>
            <a:off x="1042988" y="765175"/>
            <a:ext cx="4038600" cy="576263"/>
          </a:xfrm>
          <a:noFill/>
          <a:ln>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a:buFont typeface="Monotype Sorts" pitchFamily="2" charset="2"/>
              <a:buNone/>
            </a:pPr>
            <a:r>
              <a:rPr lang="zh-CN" altLang="en-US" sz="4400" b="1">
                <a:ea typeface="宋体" pitchFamily="2" charset="-122"/>
              </a:rPr>
              <a:t>泊松定理</a:t>
            </a:r>
          </a:p>
        </p:txBody>
      </p:sp>
      <p:sp>
        <p:nvSpPr>
          <p:cNvPr id="1059849" name="Text Box 9"/>
          <p:cNvSpPr txBox="1">
            <a:spLocks noChangeArrowheads="1"/>
          </p:cNvSpPr>
          <p:nvPr/>
        </p:nvSpPr>
        <p:spPr bwMode="auto">
          <a:xfrm>
            <a:off x="801688" y="1549400"/>
            <a:ext cx="8532812" cy="2139950"/>
          </a:xfrm>
          <a:prstGeom prst="rect">
            <a:avLst/>
          </a:prstGeom>
          <a:noFill/>
          <a:ln w="9525">
            <a:noFill/>
            <a:miter lim="800000"/>
            <a:headEnd/>
            <a:tailEnd/>
          </a:ln>
          <a:effectLst/>
        </p:spPr>
        <p:txBody>
          <a:bodyPr>
            <a:spAutoFit/>
          </a:bodyPr>
          <a:lstStyle/>
          <a:p>
            <a:pPr>
              <a:lnSpc>
                <a:spcPct val="160000"/>
              </a:lnSpc>
            </a:pPr>
            <a:r>
              <a:rPr lang="zh-CN" altLang="en-US" b="1">
                <a:solidFill>
                  <a:srgbClr val="FF0000"/>
                </a:solidFill>
                <a:ea typeface="黑体" pitchFamily="49" charset="-122"/>
              </a:rPr>
              <a:t>泊松定理  </a:t>
            </a:r>
            <a:r>
              <a:rPr lang="zh-CN" altLang="en-US" b="1">
                <a:solidFill>
                  <a:srgbClr val="000000"/>
                </a:solidFill>
                <a:latin typeface="宋体" pitchFamily="2" charset="-122"/>
                <a:ea typeface="宋体" pitchFamily="2" charset="-122"/>
              </a:rPr>
              <a:t>设随机变量</a:t>
            </a:r>
            <a:r>
              <a:rPr lang="en-US" altLang="zh-CN" b="1">
                <a:solidFill>
                  <a:srgbClr val="000000"/>
                </a:solidFill>
                <a:latin typeface="宋体" pitchFamily="2" charset="-122"/>
                <a:ea typeface="宋体" pitchFamily="2" charset="-122"/>
              </a:rPr>
              <a:t>X</a:t>
            </a:r>
            <a:r>
              <a:rPr lang="zh-CN" altLang="en-US" b="1">
                <a:solidFill>
                  <a:srgbClr val="000000"/>
                </a:solidFill>
                <a:latin typeface="宋体" pitchFamily="2" charset="-122"/>
                <a:ea typeface="宋体" pitchFamily="2" charset="-122"/>
              </a:rPr>
              <a:t>服从二项分布，其分布律为 　　　　　　　　　　　　，</a:t>
            </a:r>
            <a:r>
              <a:rPr lang="en-US" altLang="zh-CN" b="1">
                <a:solidFill>
                  <a:srgbClr val="000000"/>
                </a:solidFill>
                <a:latin typeface="宋体" pitchFamily="2" charset="-122"/>
                <a:ea typeface="宋体" pitchFamily="2" charset="-122"/>
              </a:rPr>
              <a:t>k=0,1,2,…,n.</a:t>
            </a:r>
          </a:p>
          <a:p>
            <a:pPr>
              <a:lnSpc>
                <a:spcPct val="160000"/>
              </a:lnSpc>
            </a:pPr>
            <a:r>
              <a:rPr lang="zh-CN" altLang="en-US" b="1">
                <a:solidFill>
                  <a:srgbClr val="000000"/>
                </a:solidFill>
                <a:latin typeface="宋体" pitchFamily="2" charset="-122"/>
                <a:ea typeface="宋体" pitchFamily="2" charset="-122"/>
              </a:rPr>
              <a:t>又设</a:t>
            </a:r>
            <a:r>
              <a:rPr lang="en-US" altLang="zh-CN" b="1" i="1">
                <a:solidFill>
                  <a:srgbClr val="000000"/>
                </a:solidFill>
                <a:ea typeface="宋体" pitchFamily="2" charset="-122"/>
              </a:rPr>
              <a:t>np</a:t>
            </a:r>
            <a:r>
              <a:rPr lang="en-US" altLang="zh-CN" b="1">
                <a:solidFill>
                  <a:srgbClr val="000000"/>
                </a:solidFill>
                <a:latin typeface="宋体" pitchFamily="2" charset="-122"/>
                <a:ea typeface="宋体" pitchFamily="2" charset="-122"/>
              </a:rPr>
              <a:t>=  ,(     </a:t>
            </a:r>
            <a:r>
              <a:rPr lang="zh-CN" altLang="en-US" b="1">
                <a:solidFill>
                  <a:srgbClr val="000000"/>
                </a:solidFill>
                <a:latin typeface="宋体" pitchFamily="2" charset="-122"/>
                <a:ea typeface="宋体" pitchFamily="2" charset="-122"/>
              </a:rPr>
              <a:t>是常数</a:t>
            </a:r>
            <a:r>
              <a:rPr lang="en-US" altLang="zh-CN" b="1">
                <a:solidFill>
                  <a:srgbClr val="000000"/>
                </a:solidFill>
                <a:latin typeface="宋体" pitchFamily="2" charset="-122"/>
                <a:ea typeface="宋体" pitchFamily="2" charset="-122"/>
              </a:rPr>
              <a:t>)</a:t>
            </a:r>
            <a:r>
              <a:rPr lang="zh-CN" altLang="en-US" b="1">
                <a:solidFill>
                  <a:srgbClr val="000000"/>
                </a:solidFill>
                <a:latin typeface="宋体" pitchFamily="2" charset="-122"/>
                <a:ea typeface="宋体" pitchFamily="2" charset="-122"/>
              </a:rPr>
              <a:t>，则有</a:t>
            </a:r>
          </a:p>
        </p:txBody>
      </p:sp>
      <p:graphicFrame>
        <p:nvGraphicFramePr>
          <p:cNvPr id="1059851" name="Object 11"/>
          <p:cNvGraphicFramePr>
            <a:graphicFrameLocks noChangeAspect="1"/>
          </p:cNvGraphicFramePr>
          <p:nvPr/>
        </p:nvGraphicFramePr>
        <p:xfrm>
          <a:off x="1809750" y="2289175"/>
          <a:ext cx="4030663" cy="1008063"/>
        </p:xfrm>
        <a:graphic>
          <a:graphicData uri="http://schemas.openxmlformats.org/presentationml/2006/ole">
            <p:oleObj spid="_x0000_s1059851" name="公式" r:id="rId4" imgW="1828800" imgH="457200" progId="Equation.3">
              <p:embed/>
            </p:oleObj>
          </a:graphicData>
        </a:graphic>
      </p:graphicFrame>
      <p:graphicFrame>
        <p:nvGraphicFramePr>
          <p:cNvPr id="1059852" name="Object 12"/>
          <p:cNvGraphicFramePr>
            <a:graphicFrameLocks noChangeAspect="1"/>
          </p:cNvGraphicFramePr>
          <p:nvPr/>
        </p:nvGraphicFramePr>
        <p:xfrm>
          <a:off x="2170113" y="3152775"/>
          <a:ext cx="352425" cy="449263"/>
        </p:xfrm>
        <a:graphic>
          <a:graphicData uri="http://schemas.openxmlformats.org/presentationml/2006/ole">
            <p:oleObj spid="_x0000_s1059852" name="公式" r:id="rId5" imgW="139680" imgH="177480" progId="Equation.3">
              <p:embed/>
            </p:oleObj>
          </a:graphicData>
        </a:graphic>
      </p:graphicFrame>
      <p:graphicFrame>
        <p:nvGraphicFramePr>
          <p:cNvPr id="1059853" name="Object 13"/>
          <p:cNvGraphicFramePr>
            <a:graphicFrameLocks noChangeAspect="1"/>
          </p:cNvGraphicFramePr>
          <p:nvPr/>
        </p:nvGraphicFramePr>
        <p:xfrm>
          <a:off x="2890838" y="3152775"/>
          <a:ext cx="931862" cy="449263"/>
        </p:xfrm>
        <a:graphic>
          <a:graphicData uri="http://schemas.openxmlformats.org/presentationml/2006/ole">
            <p:oleObj spid="_x0000_s1059853" name="公式" r:id="rId6" imgW="368280" imgH="177480" progId="Equation.3">
              <p:embed/>
            </p:oleObj>
          </a:graphicData>
        </a:graphic>
      </p:graphicFrame>
      <p:graphicFrame>
        <p:nvGraphicFramePr>
          <p:cNvPr id="1059854" name="Object 14"/>
          <p:cNvGraphicFramePr>
            <a:graphicFrameLocks noChangeAspect="1"/>
          </p:cNvGraphicFramePr>
          <p:nvPr/>
        </p:nvGraphicFramePr>
        <p:xfrm>
          <a:off x="1427163" y="3729038"/>
          <a:ext cx="5627687" cy="1150937"/>
        </p:xfrm>
        <a:graphic>
          <a:graphicData uri="http://schemas.openxmlformats.org/presentationml/2006/ole">
            <p:oleObj spid="_x0000_s1059854" name="公式" r:id="rId7" imgW="2234880" imgH="457200" progId="Equation.3">
              <p:embed/>
            </p:oleObj>
          </a:graphicData>
        </a:graphic>
      </p:graphicFrame>
      <p:graphicFrame>
        <p:nvGraphicFramePr>
          <p:cNvPr id="1059855" name="Object 15"/>
          <p:cNvGraphicFramePr>
            <a:graphicFrameLocks noChangeAspect="1"/>
          </p:cNvGraphicFramePr>
          <p:nvPr/>
        </p:nvGraphicFramePr>
        <p:xfrm>
          <a:off x="3227388" y="4810125"/>
          <a:ext cx="3751262" cy="1058863"/>
        </p:xfrm>
        <a:graphic>
          <a:graphicData uri="http://schemas.openxmlformats.org/presentationml/2006/ole">
            <p:oleObj spid="_x0000_s1059855" name="公式" r:id="rId8" imgW="1485720" imgH="419040" progId="Equation.3">
              <p:embed/>
            </p:oleObj>
          </a:graphicData>
        </a:graphic>
      </p:graphicFrame>
      <p:sp>
        <p:nvSpPr>
          <p:cNvPr id="1059856" name="Rectangle 16"/>
          <p:cNvSpPr>
            <a:spLocks noChangeArrowheads="1"/>
          </p:cNvSpPr>
          <p:nvPr/>
        </p:nvSpPr>
        <p:spPr bwMode="auto">
          <a:xfrm>
            <a:off x="1017588" y="6084888"/>
            <a:ext cx="6769100" cy="519112"/>
          </a:xfrm>
          <a:prstGeom prst="rect">
            <a:avLst/>
          </a:prstGeom>
          <a:noFill/>
          <a:ln w="9525">
            <a:noFill/>
            <a:miter lim="800000"/>
            <a:headEnd/>
            <a:tailEnd/>
          </a:ln>
          <a:effectLst/>
        </p:spPr>
        <p:txBody>
          <a:bodyPr>
            <a:spAutoFit/>
          </a:bodyPr>
          <a:lstStyle/>
          <a:p>
            <a:r>
              <a:rPr lang="zh-CN" altLang="en-US" b="1">
                <a:latin typeface="Arial" charset="0"/>
                <a:ea typeface="宋体" pitchFamily="2" charset="-122"/>
              </a:rPr>
              <a:t>该定理于</a:t>
            </a:r>
            <a:r>
              <a:rPr lang="en-US" altLang="zh-CN" b="1">
                <a:latin typeface="Arial" charset="0"/>
                <a:ea typeface="宋体" pitchFamily="2" charset="-122"/>
              </a:rPr>
              <a:t>1837</a:t>
            </a:r>
            <a:r>
              <a:rPr lang="zh-CN" altLang="en-US" b="1">
                <a:latin typeface="Arial" charset="0"/>
                <a:ea typeface="宋体" pitchFamily="2" charset="-122"/>
              </a:rPr>
              <a:t>年由法国数学家泊松引入！</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9844">
                                            <p:txEl>
                                              <p:pRg st="0" end="0"/>
                                            </p:txEl>
                                          </p:spTgt>
                                        </p:tgtEl>
                                        <p:attrNameLst>
                                          <p:attrName>style.visibility</p:attrName>
                                        </p:attrNameLst>
                                      </p:cBhvr>
                                      <p:to>
                                        <p:strVal val="visible"/>
                                      </p:to>
                                    </p:set>
                                    <p:animEffect transition="in" filter="blinds(horizontal)">
                                      <p:cBhvr>
                                        <p:cTn id="7" dur="500"/>
                                        <p:tgtEl>
                                          <p:spTgt spid="10598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9856"/>
                                        </p:tgtEl>
                                        <p:attrNameLst>
                                          <p:attrName>style.visibility</p:attrName>
                                        </p:attrNameLst>
                                      </p:cBhvr>
                                      <p:to>
                                        <p:strVal val="visible"/>
                                      </p:to>
                                    </p:set>
                                    <p:animEffect transition="in" filter="wipe(left)">
                                      <p:cBhvr>
                                        <p:cTn id="12" dur="500"/>
                                        <p:tgtEl>
                                          <p:spTgt spid="1059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9844" grpId="0" build="p"/>
      <p:bldP spid="105985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1893" name="2-2泊松分布逼近二项分布.wmv">
            <a:hlinkClick r:id="" action="ppaction://media"/>
          </p:cNvPr>
          <p:cNvPicPr>
            <a:picLocks noRot="1" noChangeAspect="1" noChangeArrowheads="1"/>
          </p:cNvPicPr>
          <p:nvPr>
            <a:videoFile r:link="rId2"/>
          </p:nvPr>
        </p:nvPicPr>
        <p:blipFill>
          <a:blip r:embed="rId5"/>
          <a:srcRect/>
          <a:stretch>
            <a:fillRect/>
          </a:stretch>
        </p:blipFill>
        <p:spPr bwMode="auto">
          <a:xfrm>
            <a:off x="914400" y="1893888"/>
            <a:ext cx="7689850" cy="3095625"/>
          </a:xfrm>
          <a:prstGeom prst="rect">
            <a:avLst/>
          </a:prstGeom>
          <a:noFill/>
        </p:spPr>
      </p:pic>
      <p:grpSp>
        <p:nvGrpSpPr>
          <p:cNvPr id="1061894" name="Group 6"/>
          <p:cNvGrpSpPr>
            <a:grpSpLocks/>
          </p:cNvGrpSpPr>
          <p:nvPr/>
        </p:nvGrpSpPr>
        <p:grpSpPr bwMode="auto">
          <a:xfrm>
            <a:off x="1187450" y="620713"/>
            <a:ext cx="6499225" cy="615950"/>
            <a:chOff x="748" y="1086"/>
            <a:chExt cx="4094" cy="388"/>
          </a:xfrm>
        </p:grpSpPr>
        <p:sp>
          <p:nvSpPr>
            <p:cNvPr id="1061895" name="Text Box 7"/>
            <p:cNvSpPr txBox="1">
              <a:spLocks noChangeArrowheads="1"/>
            </p:cNvSpPr>
            <p:nvPr/>
          </p:nvSpPr>
          <p:spPr bwMode="auto">
            <a:xfrm>
              <a:off x="748" y="1147"/>
              <a:ext cx="4094" cy="327"/>
            </a:xfrm>
            <a:prstGeom prst="rect">
              <a:avLst/>
            </a:prstGeom>
            <a:noFill/>
            <a:ln w="9525">
              <a:noFill/>
              <a:miter lim="800000"/>
              <a:headEnd/>
              <a:tailEnd/>
            </a:ln>
            <a:effectLst/>
          </p:spPr>
          <p:txBody>
            <a:bodyPr>
              <a:spAutoFit/>
            </a:bodyPr>
            <a:lstStyle/>
            <a:p>
              <a:r>
                <a:rPr lang="zh-CN" altLang="en-US" b="1">
                  <a:solidFill>
                    <a:srgbClr val="0000FF"/>
                  </a:solidFill>
                  <a:ea typeface="黑体" pitchFamily="49" charset="-122"/>
                </a:rPr>
                <a:t>二项分布</a:t>
              </a:r>
              <a:r>
                <a:rPr lang="zh-CN" altLang="en-US" b="1" i="1">
                  <a:solidFill>
                    <a:srgbClr val="0000FF"/>
                  </a:solidFill>
                  <a:ea typeface="宋体" pitchFamily="2" charset="-122"/>
                </a:rPr>
                <a:t>  </a:t>
              </a:r>
              <a:r>
                <a:rPr lang="zh-CN" altLang="en-US" sz="2400" b="1" i="1">
                  <a:solidFill>
                    <a:srgbClr val="0000FF"/>
                  </a:solidFill>
                  <a:ea typeface="宋体" pitchFamily="2" charset="-122"/>
                </a:rPr>
                <a:t>                </a:t>
              </a:r>
              <a:r>
                <a:rPr lang="zh-CN" altLang="en-US" sz="2400" b="1">
                  <a:solidFill>
                    <a:srgbClr val="0000FF"/>
                  </a:solidFill>
                  <a:ea typeface="宋体" pitchFamily="2" charset="-122"/>
                </a:rPr>
                <a:t>                    </a:t>
              </a:r>
              <a:r>
                <a:rPr lang="zh-CN" altLang="en-US" b="1">
                  <a:solidFill>
                    <a:srgbClr val="FF0000"/>
                  </a:solidFill>
                  <a:ea typeface="黑体" pitchFamily="49" charset="-122"/>
                </a:rPr>
                <a:t>泊松分布</a:t>
              </a:r>
            </a:p>
          </p:txBody>
        </p:sp>
        <p:sp>
          <p:nvSpPr>
            <p:cNvPr id="1061896" name="AutoShape 8"/>
            <p:cNvSpPr>
              <a:spLocks noChangeArrowheads="1"/>
            </p:cNvSpPr>
            <p:nvPr/>
          </p:nvSpPr>
          <p:spPr bwMode="auto">
            <a:xfrm>
              <a:off x="1820" y="1302"/>
              <a:ext cx="1460" cy="81"/>
            </a:xfrm>
            <a:prstGeom prst="rightArrow">
              <a:avLst>
                <a:gd name="adj1" fmla="val 50000"/>
                <a:gd name="adj2" fmla="val 450617"/>
              </a:avLst>
            </a:prstGeom>
            <a:solidFill>
              <a:srgbClr val="008000"/>
            </a:solidFill>
            <a:ln w="19050">
              <a:solidFill>
                <a:srgbClr val="FF9900"/>
              </a:solidFill>
              <a:miter lim="800000"/>
              <a:headEnd/>
              <a:tailEnd/>
            </a:ln>
            <a:effectLst/>
          </p:spPr>
          <p:txBody>
            <a:bodyPr wrap="none" anchor="ctr"/>
            <a:lstStyle/>
            <a:p>
              <a:endParaRPr lang="zh-CN" altLang="en-US"/>
            </a:p>
          </p:txBody>
        </p:sp>
        <p:graphicFrame>
          <p:nvGraphicFramePr>
            <p:cNvPr id="1061897" name="Object 9"/>
            <p:cNvGraphicFramePr>
              <a:graphicFrameLocks noChangeAspect="1"/>
            </p:cNvGraphicFramePr>
            <p:nvPr/>
          </p:nvGraphicFramePr>
          <p:xfrm>
            <a:off x="1746" y="1086"/>
            <a:ext cx="1635" cy="281"/>
          </p:xfrm>
          <a:graphic>
            <a:graphicData uri="http://schemas.openxmlformats.org/presentationml/2006/ole">
              <p:oleObj spid="_x0000_s1061897" name="公式" r:id="rId6" imgW="1180800" imgH="203040" progId="Equation.3">
                <p:embed/>
              </p:oleObj>
            </a:graphicData>
          </a:graphic>
        </p:graphicFrame>
      </p:grpSp>
      <p:sp>
        <p:nvSpPr>
          <p:cNvPr id="1061898" name="Text Box 10"/>
          <p:cNvSpPr txBox="1">
            <a:spLocks noChangeArrowheads="1"/>
          </p:cNvSpPr>
          <p:nvPr/>
        </p:nvSpPr>
        <p:spPr bwMode="auto">
          <a:xfrm>
            <a:off x="827088" y="5157788"/>
            <a:ext cx="7705725" cy="1066800"/>
          </a:xfrm>
          <a:prstGeom prst="rect">
            <a:avLst/>
          </a:prstGeom>
          <a:noFill/>
          <a:ln w="9525">
            <a:noFill/>
            <a:miter lim="800000"/>
            <a:headEnd/>
            <a:tailEnd/>
          </a:ln>
          <a:effectLst/>
        </p:spPr>
        <p:txBody>
          <a:bodyPr>
            <a:spAutoFit/>
          </a:bodyPr>
          <a:lstStyle/>
          <a:p>
            <a:pPr>
              <a:spcBef>
                <a:spcPct val="50000"/>
              </a:spcBef>
            </a:pPr>
            <a:r>
              <a:rPr lang="zh-CN" altLang="en-US" sz="3200" b="1" i="1">
                <a:solidFill>
                  <a:srgbClr val="FF0000"/>
                </a:solidFill>
                <a:ea typeface="宋体" pitchFamily="2" charset="-122"/>
              </a:rPr>
              <a:t>   </a:t>
            </a:r>
            <a:r>
              <a:rPr lang="zh-CN" altLang="en-US" sz="3200" b="1">
                <a:solidFill>
                  <a:srgbClr val="FF0000"/>
                </a:solidFill>
                <a:latin typeface="宋体" pitchFamily="2" charset="-122"/>
                <a:ea typeface="宋体" pitchFamily="2" charset="-122"/>
              </a:rPr>
              <a:t>可见，当</a:t>
            </a:r>
            <a:r>
              <a:rPr lang="en-US" altLang="zh-CN" sz="3200" b="1" i="1">
                <a:solidFill>
                  <a:srgbClr val="FF0000"/>
                </a:solidFill>
                <a:ea typeface="宋体" pitchFamily="2" charset="-122"/>
              </a:rPr>
              <a:t>n</a:t>
            </a:r>
            <a:r>
              <a:rPr lang="zh-CN" altLang="en-US" sz="3200" b="1">
                <a:solidFill>
                  <a:srgbClr val="FF0000"/>
                </a:solidFill>
                <a:latin typeface="宋体" pitchFamily="2" charset="-122"/>
                <a:ea typeface="宋体" pitchFamily="2" charset="-122"/>
              </a:rPr>
              <a:t>充分大</a:t>
            </a:r>
            <a:r>
              <a:rPr lang="en-US" altLang="zh-CN" sz="3200" b="1">
                <a:solidFill>
                  <a:srgbClr val="FF0000"/>
                </a:solidFill>
                <a:latin typeface="宋体" pitchFamily="2" charset="-122"/>
                <a:ea typeface="宋体" pitchFamily="2" charset="-122"/>
              </a:rPr>
              <a:t>,</a:t>
            </a:r>
            <a:r>
              <a:rPr lang="en-US" altLang="zh-CN" sz="3200" b="1" i="1">
                <a:solidFill>
                  <a:srgbClr val="FF0000"/>
                </a:solidFill>
                <a:ea typeface="宋体" pitchFamily="2" charset="-122"/>
              </a:rPr>
              <a:t>p</a:t>
            </a:r>
            <a:r>
              <a:rPr lang="zh-CN" altLang="en-US" sz="3200" b="1">
                <a:solidFill>
                  <a:srgbClr val="FF0000"/>
                </a:solidFill>
                <a:latin typeface="宋体" pitchFamily="2" charset="-122"/>
                <a:ea typeface="宋体" pitchFamily="2" charset="-122"/>
              </a:rPr>
              <a:t>又很小时</a:t>
            </a:r>
            <a:r>
              <a:rPr lang="en-US" altLang="zh-CN" sz="3200" b="1">
                <a:solidFill>
                  <a:srgbClr val="FF0000"/>
                </a:solidFill>
                <a:latin typeface="宋体" pitchFamily="2" charset="-122"/>
                <a:ea typeface="宋体" pitchFamily="2" charset="-122"/>
              </a:rPr>
              <a:t>,</a:t>
            </a:r>
            <a:r>
              <a:rPr lang="zh-CN" altLang="en-US" sz="3200" b="1">
                <a:solidFill>
                  <a:srgbClr val="FF0000"/>
                </a:solidFill>
                <a:latin typeface="宋体" pitchFamily="2" charset="-122"/>
                <a:ea typeface="宋体" pitchFamily="2" charset="-122"/>
              </a:rPr>
              <a:t>可用泊松分布来近似二项分布！</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61893"/>
                                        </p:tgtEl>
                                        <p:attrNameLst>
                                          <p:attrName>style.visibility</p:attrName>
                                        </p:attrNameLst>
                                      </p:cBhvr>
                                      <p:to>
                                        <p:strVal val="visible"/>
                                      </p:to>
                                    </p:set>
                                    <p:animEffect transition="in" filter="wipe(left)">
                                      <p:cBhvr>
                                        <p:cTn id="7" dur="500"/>
                                        <p:tgtEl>
                                          <p:spTgt spid="1061893"/>
                                        </p:tgtEl>
                                      </p:cBhvr>
                                    </p:animEffect>
                                  </p:childTnLst>
                                </p:cTn>
                              </p:par>
                            </p:childTnLst>
                          </p:cTn>
                        </p:par>
                        <p:par>
                          <p:cTn id="8" fill="hold">
                            <p:stCondLst>
                              <p:cond delay="500"/>
                            </p:stCondLst>
                            <p:childTnLst>
                              <p:par>
                                <p:cTn id="9" presetID="1" presetClass="mediacall" presetSubtype="0" fill="hold" nodeType="afterEffect">
                                  <p:stCondLst>
                                    <p:cond delay="0"/>
                                  </p:stCondLst>
                                  <p:childTnLst>
                                    <p:cmd type="call" cmd="playFrom(0.0)">
                                      <p:cBhvr>
                                        <p:cTn id="10" dur="20000" fill="hold"/>
                                        <p:tgtEl>
                                          <p:spTgt spid="1061893"/>
                                        </p:tgtEl>
                                      </p:cBhvr>
                                    </p:cmd>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61898"/>
                                        </p:tgtEl>
                                        <p:attrNameLst>
                                          <p:attrName>style.visibility</p:attrName>
                                        </p:attrNameLst>
                                      </p:cBhvr>
                                      <p:to>
                                        <p:strVal val="visible"/>
                                      </p:to>
                                    </p:set>
                                    <p:animEffect transition="in" filter="dissolve">
                                      <p:cBhvr>
                                        <p:cTn id="15" dur="500"/>
                                        <p:tgtEl>
                                          <p:spTgt spid="1061898"/>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16" fill="hold" display="0">
                  <p:stCondLst>
                    <p:cond delay="indefinite"/>
                  </p:stCondLst>
                  <p:endCondLst>
                    <p:cond evt="onNext" delay="0">
                      <p:tgtEl>
                        <p:sldTgt/>
                      </p:tgtEl>
                    </p:cond>
                    <p:cond evt="onPrev" delay="0">
                      <p:tgtEl>
                        <p:sldTgt/>
                      </p:tgtEl>
                    </p:cond>
                  </p:endCondLst>
                </p:cTn>
                <p:tgtEl>
                  <p:spTgt spid="1061893"/>
                </p:tgtEl>
              </p:cMediaNode>
            </p:video>
          </p:childTnLst>
        </p:cTn>
      </p:par>
    </p:tnLst>
    <p:bldLst>
      <p:bldP spid="106189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2" name="Text Box 4"/>
          <p:cNvSpPr txBox="1">
            <a:spLocks noChangeArrowheads="1"/>
          </p:cNvSpPr>
          <p:nvPr/>
        </p:nvSpPr>
        <p:spPr bwMode="auto">
          <a:xfrm>
            <a:off x="1187450" y="188913"/>
            <a:ext cx="8470900" cy="1554162"/>
          </a:xfrm>
          <a:prstGeom prst="rect">
            <a:avLst/>
          </a:prstGeom>
          <a:noFill/>
          <a:ln w="9525">
            <a:noFill/>
            <a:miter lim="800000"/>
            <a:headEnd/>
            <a:tailEnd/>
          </a:ln>
          <a:effectLst/>
        </p:spPr>
        <p:txBody>
          <a:bodyPr>
            <a:spAutoFit/>
          </a:bodyPr>
          <a:lstStyle/>
          <a:p>
            <a:r>
              <a:rPr lang="zh-CN" altLang="en-US" sz="3200">
                <a:ea typeface="楷体_GB2312" pitchFamily="49" charset="-122"/>
              </a:rPr>
              <a:t>在实际计算中,当 </a:t>
            </a:r>
            <a:r>
              <a:rPr lang="en-US" altLang="zh-CN" sz="3200" i="1">
                <a:ea typeface="楷体_GB2312" pitchFamily="49" charset="-122"/>
              </a:rPr>
              <a:t>n</a:t>
            </a:r>
            <a:r>
              <a:rPr lang="en-US" altLang="zh-CN" sz="3200">
                <a:ea typeface="楷体_GB2312" pitchFamily="49" charset="-122"/>
              </a:rPr>
              <a:t> </a:t>
            </a:r>
            <a:r>
              <a:rPr lang="en-US" altLang="zh-CN" sz="3200">
                <a:ea typeface="楷体_GB2312" pitchFamily="49" charset="-122"/>
                <a:sym typeface="Euclid Symbol" pitchFamily="18" charset="2"/>
              </a:rPr>
              <a:t> 20, </a:t>
            </a:r>
            <a:r>
              <a:rPr lang="en-US" altLang="zh-CN" sz="3200" i="1">
                <a:ea typeface="楷体_GB2312" pitchFamily="49" charset="-122"/>
                <a:sym typeface="Euclid Symbol" pitchFamily="18" charset="2"/>
              </a:rPr>
              <a:t>p</a:t>
            </a:r>
            <a:r>
              <a:rPr lang="en-US" altLang="zh-CN" sz="3200">
                <a:ea typeface="楷体_GB2312" pitchFamily="49" charset="-122"/>
                <a:sym typeface="Euclid Symbol" pitchFamily="18" charset="2"/>
              </a:rPr>
              <a:t> 0.05</a:t>
            </a:r>
            <a:r>
              <a:rPr lang="zh-CN" altLang="en-US" sz="3200">
                <a:ea typeface="楷体_GB2312" pitchFamily="49" charset="-122"/>
                <a:sym typeface="Euclid Symbol" pitchFamily="18" charset="2"/>
              </a:rPr>
              <a:t>时, 可用上</a:t>
            </a:r>
          </a:p>
          <a:p>
            <a:r>
              <a:rPr lang="zh-CN" altLang="en-US" sz="3200">
                <a:ea typeface="楷体_GB2312" pitchFamily="49" charset="-122"/>
                <a:sym typeface="Euclid Symbol" pitchFamily="18" charset="2"/>
              </a:rPr>
              <a:t>述公式近似计算; 而当 </a:t>
            </a:r>
            <a:r>
              <a:rPr lang="en-US" altLang="zh-CN" sz="3200" i="1">
                <a:ea typeface="楷体_GB2312" pitchFamily="49" charset="-122"/>
              </a:rPr>
              <a:t>n</a:t>
            </a:r>
            <a:r>
              <a:rPr lang="en-US" altLang="zh-CN" sz="3200">
                <a:ea typeface="楷体_GB2312" pitchFamily="49" charset="-122"/>
              </a:rPr>
              <a:t> </a:t>
            </a:r>
            <a:r>
              <a:rPr lang="en-US" altLang="zh-CN" sz="3200">
                <a:ea typeface="楷体_GB2312" pitchFamily="49" charset="-122"/>
                <a:sym typeface="Euclid Symbol" pitchFamily="18" charset="2"/>
              </a:rPr>
              <a:t> 100,  </a:t>
            </a:r>
            <a:r>
              <a:rPr lang="en-US" altLang="zh-CN" sz="3200" i="1">
                <a:ea typeface="楷体_GB2312" pitchFamily="49" charset="-122"/>
                <a:sym typeface="Euclid Symbol" pitchFamily="18" charset="2"/>
              </a:rPr>
              <a:t>np</a:t>
            </a:r>
            <a:r>
              <a:rPr lang="en-US" altLang="zh-CN" sz="3200">
                <a:ea typeface="楷体_GB2312" pitchFamily="49" charset="-122"/>
                <a:sym typeface="Euclid Symbol" pitchFamily="18" charset="2"/>
              </a:rPr>
              <a:t> 10 </a:t>
            </a:r>
            <a:r>
              <a:rPr lang="zh-CN" altLang="en-US" sz="3200">
                <a:ea typeface="楷体_GB2312" pitchFamily="49" charset="-122"/>
                <a:sym typeface="Euclid Symbol" pitchFamily="18" charset="2"/>
              </a:rPr>
              <a:t>时, </a:t>
            </a:r>
          </a:p>
          <a:p>
            <a:r>
              <a:rPr lang="zh-CN" altLang="en-US" sz="3200">
                <a:ea typeface="楷体_GB2312" pitchFamily="49" charset="-122"/>
                <a:sym typeface="Euclid Symbol" pitchFamily="18" charset="2"/>
              </a:rPr>
              <a:t>精度更好</a:t>
            </a:r>
            <a:r>
              <a:rPr lang="en-US" altLang="zh-CN" sz="3200">
                <a:ea typeface="楷体_GB2312" pitchFamily="49" charset="-122"/>
                <a:sym typeface="Euclid Symbol" pitchFamily="18" charset="2"/>
              </a:rPr>
              <a:t>.</a:t>
            </a:r>
          </a:p>
        </p:txBody>
      </p:sp>
      <p:sp>
        <p:nvSpPr>
          <p:cNvPr id="1072133" name="Text Box 5"/>
          <p:cNvSpPr txBox="1">
            <a:spLocks noChangeArrowheads="1"/>
          </p:cNvSpPr>
          <p:nvPr/>
        </p:nvSpPr>
        <p:spPr bwMode="auto">
          <a:xfrm>
            <a:off x="657225" y="4057650"/>
            <a:ext cx="8108950" cy="579438"/>
          </a:xfrm>
          <a:prstGeom prst="rect">
            <a:avLst/>
          </a:prstGeom>
          <a:noFill/>
          <a:ln w="9525">
            <a:noFill/>
            <a:miter lim="800000"/>
            <a:headEnd/>
            <a:tailEnd/>
          </a:ln>
          <a:effectLst/>
        </p:spPr>
        <p:txBody>
          <a:bodyPr wrap="none">
            <a:spAutoFit/>
          </a:bodyPr>
          <a:lstStyle/>
          <a:p>
            <a:r>
              <a:rPr lang="zh-CN" altLang="en-US" sz="3200">
                <a:ea typeface="楷体_GB2312" pitchFamily="49" charset="-122"/>
              </a:rPr>
              <a:t>  0    0.349    0.358      0.369      0.366        0.368 </a:t>
            </a:r>
          </a:p>
        </p:txBody>
      </p:sp>
      <p:sp>
        <p:nvSpPr>
          <p:cNvPr id="1072134" name="Text Box 6"/>
          <p:cNvSpPr txBox="1">
            <a:spLocks noChangeArrowheads="1"/>
          </p:cNvSpPr>
          <p:nvPr/>
        </p:nvSpPr>
        <p:spPr bwMode="auto">
          <a:xfrm>
            <a:off x="673100" y="4505325"/>
            <a:ext cx="8108950" cy="579438"/>
          </a:xfrm>
          <a:prstGeom prst="rect">
            <a:avLst/>
          </a:prstGeom>
          <a:noFill/>
          <a:ln w="9525">
            <a:noFill/>
            <a:miter lim="800000"/>
            <a:headEnd/>
            <a:tailEnd/>
          </a:ln>
          <a:effectLst/>
        </p:spPr>
        <p:txBody>
          <a:bodyPr wrap="none">
            <a:spAutoFit/>
          </a:bodyPr>
          <a:lstStyle/>
          <a:p>
            <a:r>
              <a:rPr lang="zh-CN" altLang="en-US" sz="3200">
                <a:ea typeface="楷体_GB2312" pitchFamily="49" charset="-122"/>
              </a:rPr>
              <a:t>  1    0.305    0.377      0.372      0.370        0.368 </a:t>
            </a:r>
          </a:p>
        </p:txBody>
      </p:sp>
      <p:sp>
        <p:nvSpPr>
          <p:cNvPr id="1072135" name="Text Box 7"/>
          <p:cNvSpPr txBox="1">
            <a:spLocks noChangeArrowheads="1"/>
          </p:cNvSpPr>
          <p:nvPr/>
        </p:nvSpPr>
        <p:spPr bwMode="auto">
          <a:xfrm>
            <a:off x="666750" y="4906963"/>
            <a:ext cx="8108950" cy="579437"/>
          </a:xfrm>
          <a:prstGeom prst="rect">
            <a:avLst/>
          </a:prstGeom>
          <a:noFill/>
          <a:ln w="9525">
            <a:noFill/>
            <a:miter lim="800000"/>
            <a:headEnd/>
            <a:tailEnd/>
          </a:ln>
          <a:effectLst/>
        </p:spPr>
        <p:txBody>
          <a:bodyPr wrap="none">
            <a:spAutoFit/>
          </a:bodyPr>
          <a:lstStyle/>
          <a:p>
            <a:r>
              <a:rPr lang="zh-CN" altLang="en-US" sz="3200">
                <a:ea typeface="楷体_GB2312" pitchFamily="49" charset="-122"/>
              </a:rPr>
              <a:t>  2    0.194    0.189      0.186      0.185        0.184 </a:t>
            </a:r>
          </a:p>
        </p:txBody>
      </p:sp>
      <p:sp>
        <p:nvSpPr>
          <p:cNvPr id="1072136" name="Text Box 8"/>
          <p:cNvSpPr txBox="1">
            <a:spLocks noChangeArrowheads="1"/>
          </p:cNvSpPr>
          <p:nvPr/>
        </p:nvSpPr>
        <p:spPr bwMode="auto">
          <a:xfrm>
            <a:off x="687388" y="5407025"/>
            <a:ext cx="8108950" cy="579438"/>
          </a:xfrm>
          <a:prstGeom prst="rect">
            <a:avLst/>
          </a:prstGeom>
          <a:noFill/>
          <a:ln w="9525">
            <a:noFill/>
            <a:miter lim="800000"/>
            <a:headEnd/>
            <a:tailEnd/>
          </a:ln>
          <a:effectLst/>
        </p:spPr>
        <p:txBody>
          <a:bodyPr wrap="none">
            <a:spAutoFit/>
          </a:bodyPr>
          <a:lstStyle/>
          <a:p>
            <a:r>
              <a:rPr lang="zh-CN" altLang="en-US" sz="3200">
                <a:ea typeface="楷体_GB2312" pitchFamily="49" charset="-122"/>
              </a:rPr>
              <a:t>  3    0.057    0.060      0.060      0.061        0.061 </a:t>
            </a:r>
          </a:p>
        </p:txBody>
      </p:sp>
      <p:sp>
        <p:nvSpPr>
          <p:cNvPr id="1072137" name="Text Box 9"/>
          <p:cNvSpPr txBox="1">
            <a:spLocks noChangeArrowheads="1"/>
          </p:cNvSpPr>
          <p:nvPr/>
        </p:nvSpPr>
        <p:spPr bwMode="auto">
          <a:xfrm>
            <a:off x="693738" y="5867400"/>
            <a:ext cx="8108950" cy="579438"/>
          </a:xfrm>
          <a:prstGeom prst="rect">
            <a:avLst/>
          </a:prstGeom>
          <a:noFill/>
          <a:ln w="9525">
            <a:noFill/>
            <a:miter lim="800000"/>
            <a:headEnd/>
            <a:tailEnd/>
          </a:ln>
          <a:effectLst/>
        </p:spPr>
        <p:txBody>
          <a:bodyPr wrap="none">
            <a:spAutoFit/>
          </a:bodyPr>
          <a:lstStyle/>
          <a:p>
            <a:r>
              <a:rPr lang="zh-CN" altLang="en-US" sz="3200">
                <a:ea typeface="楷体_GB2312" pitchFamily="49" charset="-122"/>
              </a:rPr>
              <a:t>  4    0.011    0.013      0.014      0.015        0.015 </a:t>
            </a:r>
          </a:p>
        </p:txBody>
      </p:sp>
      <p:grpSp>
        <p:nvGrpSpPr>
          <p:cNvPr id="1072138" name="Group 10"/>
          <p:cNvGrpSpPr>
            <a:grpSpLocks/>
          </p:cNvGrpSpPr>
          <p:nvPr/>
        </p:nvGrpSpPr>
        <p:grpSpPr bwMode="auto">
          <a:xfrm>
            <a:off x="749300" y="2025650"/>
            <a:ext cx="8474075" cy="4465638"/>
            <a:chOff x="240" y="1276"/>
            <a:chExt cx="5338" cy="2813"/>
          </a:xfrm>
        </p:grpSpPr>
        <p:sp>
          <p:nvSpPr>
            <p:cNvPr id="1072139" name="Line 11"/>
            <p:cNvSpPr>
              <a:spLocks noChangeShapeType="1"/>
            </p:cNvSpPr>
            <p:nvPr/>
          </p:nvSpPr>
          <p:spPr bwMode="auto">
            <a:xfrm>
              <a:off x="240" y="2496"/>
              <a:ext cx="5232" cy="0"/>
            </a:xfrm>
            <a:prstGeom prst="line">
              <a:avLst/>
            </a:prstGeom>
            <a:noFill/>
            <a:ln w="9525">
              <a:solidFill>
                <a:schemeClr val="tx1"/>
              </a:solidFill>
              <a:miter lim="800000"/>
              <a:headEnd/>
              <a:tailEnd/>
            </a:ln>
            <a:effectLst/>
          </p:spPr>
          <p:txBody>
            <a:bodyPr wrap="none"/>
            <a:lstStyle/>
            <a:p>
              <a:endParaRPr lang="zh-CN" altLang="en-US"/>
            </a:p>
          </p:txBody>
        </p:sp>
        <p:sp>
          <p:nvSpPr>
            <p:cNvPr id="1072140" name="Text Box 12"/>
            <p:cNvSpPr txBox="1">
              <a:spLocks noChangeArrowheads="1"/>
            </p:cNvSpPr>
            <p:nvPr/>
          </p:nvSpPr>
          <p:spPr bwMode="auto">
            <a:xfrm>
              <a:off x="278" y="1276"/>
              <a:ext cx="5300" cy="750"/>
            </a:xfrm>
            <a:prstGeom prst="rect">
              <a:avLst/>
            </a:prstGeom>
            <a:noFill/>
            <a:ln w="9525">
              <a:noFill/>
              <a:miter lim="800000"/>
              <a:headEnd/>
              <a:tailEnd/>
            </a:ln>
            <a:effectLst/>
          </p:spPr>
          <p:txBody>
            <a:bodyPr wrap="none">
              <a:spAutoFit/>
            </a:bodyPr>
            <a:lstStyle/>
            <a:p>
              <a:r>
                <a:rPr lang="zh-CN" altLang="en-US" sz="3200">
                  <a:ea typeface="楷体_GB2312" pitchFamily="49" charset="-122"/>
                </a:rPr>
                <a:t>                     </a:t>
              </a:r>
              <a:r>
                <a:rPr lang="zh-CN" altLang="en-US" sz="3600">
                  <a:ea typeface="楷体_GB2312" pitchFamily="49" charset="-122"/>
                </a:rPr>
                <a:t>按二项分布</a:t>
              </a:r>
              <a:r>
                <a:rPr lang="zh-CN" altLang="en-US" sz="3200">
                  <a:ea typeface="楷体_GB2312" pitchFamily="49" charset="-122"/>
                </a:rPr>
                <a:t>                   </a:t>
              </a:r>
              <a:r>
                <a:rPr lang="zh-CN" altLang="en-US" sz="3600">
                  <a:ea typeface="楷体_GB2312" pitchFamily="49" charset="-122"/>
                </a:rPr>
                <a:t>按</a:t>
              </a:r>
              <a:r>
                <a:rPr lang="en-US" altLang="zh-CN" sz="3600">
                  <a:ea typeface="楷体_GB2312" pitchFamily="49" charset="-122"/>
                </a:rPr>
                <a:t>Possion</a:t>
              </a:r>
            </a:p>
            <a:p>
              <a:r>
                <a:rPr lang="zh-CN" altLang="en-US" sz="3600">
                  <a:ea typeface="楷体_GB2312" pitchFamily="49" charset="-122"/>
                </a:rPr>
                <a:t>                                                            公式</a:t>
              </a:r>
              <a:r>
                <a:rPr lang="zh-CN" altLang="en-US" sz="3200">
                  <a:ea typeface="楷体_GB2312" pitchFamily="49" charset="-122"/>
                </a:rPr>
                <a:t> </a:t>
              </a:r>
              <a:endParaRPr lang="zh-CN" altLang="en-US" sz="3200" i="1">
                <a:ea typeface="楷体_GB2312" pitchFamily="49" charset="-122"/>
              </a:endParaRPr>
            </a:p>
          </p:txBody>
        </p:sp>
        <p:sp>
          <p:nvSpPr>
            <p:cNvPr id="1072141" name="Text Box 13"/>
            <p:cNvSpPr txBox="1">
              <a:spLocks noChangeArrowheads="1"/>
            </p:cNvSpPr>
            <p:nvPr/>
          </p:nvSpPr>
          <p:spPr bwMode="auto">
            <a:xfrm>
              <a:off x="240" y="1964"/>
              <a:ext cx="316" cy="404"/>
            </a:xfrm>
            <a:prstGeom prst="rect">
              <a:avLst/>
            </a:prstGeom>
            <a:noFill/>
            <a:ln w="9525">
              <a:noFill/>
              <a:miter lim="800000"/>
              <a:headEnd/>
              <a:tailEnd/>
            </a:ln>
            <a:effectLst/>
          </p:spPr>
          <p:txBody>
            <a:bodyPr wrap="none">
              <a:spAutoFit/>
            </a:bodyPr>
            <a:lstStyle/>
            <a:p>
              <a:r>
                <a:rPr lang="zh-CN" altLang="en-US" sz="3600">
                  <a:ea typeface="楷体_GB2312" pitchFamily="49" charset="-122"/>
                </a:rPr>
                <a:t> </a:t>
              </a:r>
              <a:r>
                <a:rPr lang="en-US" altLang="zh-CN" sz="3600" i="1">
                  <a:ea typeface="楷体_GB2312" pitchFamily="49" charset="-122"/>
                </a:rPr>
                <a:t>k</a:t>
              </a:r>
              <a:endParaRPr lang="en-US" altLang="zh-CN" sz="3600">
                <a:ea typeface="楷体_GB2312" pitchFamily="49" charset="-122"/>
              </a:endParaRPr>
            </a:p>
          </p:txBody>
        </p:sp>
        <p:sp>
          <p:nvSpPr>
            <p:cNvPr id="1072142" name="Rectangle 14"/>
            <p:cNvSpPr>
              <a:spLocks noChangeArrowheads="1"/>
            </p:cNvSpPr>
            <p:nvPr/>
          </p:nvSpPr>
          <p:spPr bwMode="auto">
            <a:xfrm>
              <a:off x="672" y="1842"/>
              <a:ext cx="864" cy="672"/>
            </a:xfrm>
            <a:prstGeom prst="rect">
              <a:avLst/>
            </a:prstGeom>
            <a:noFill/>
            <a:ln w="9525">
              <a:noFill/>
              <a:miter lim="800000"/>
              <a:headEnd/>
              <a:tailEnd/>
            </a:ln>
            <a:effectLst/>
          </p:spPr>
          <p:txBody>
            <a:bodyPr>
              <a:spAutoFit/>
            </a:bodyPr>
            <a:lstStyle/>
            <a:p>
              <a:pPr>
                <a:spcBef>
                  <a:spcPct val="5000"/>
                </a:spcBef>
              </a:pPr>
              <a:r>
                <a:rPr lang="en-US" altLang="zh-CN" sz="3200" i="1">
                  <a:ea typeface="楷体_GB2312" pitchFamily="49" charset="-122"/>
                </a:rPr>
                <a:t> n=</a:t>
              </a:r>
              <a:r>
                <a:rPr lang="en-US" altLang="zh-CN" sz="3200">
                  <a:ea typeface="楷体_GB2312" pitchFamily="49" charset="-122"/>
                </a:rPr>
                <a:t>10</a:t>
              </a:r>
            </a:p>
            <a:p>
              <a:r>
                <a:rPr lang="en-US" altLang="zh-CN" sz="3200">
                  <a:ea typeface="楷体_GB2312" pitchFamily="49" charset="-122"/>
                </a:rPr>
                <a:t> </a:t>
              </a:r>
              <a:r>
                <a:rPr lang="en-US" altLang="zh-CN" sz="3200" i="1">
                  <a:ea typeface="楷体_GB2312" pitchFamily="49" charset="-122"/>
                </a:rPr>
                <a:t>p=</a:t>
              </a:r>
              <a:r>
                <a:rPr lang="en-US" altLang="zh-CN" sz="3200">
                  <a:ea typeface="楷体_GB2312" pitchFamily="49" charset="-122"/>
                </a:rPr>
                <a:t>0.1</a:t>
              </a:r>
            </a:p>
          </p:txBody>
        </p:sp>
        <p:sp>
          <p:nvSpPr>
            <p:cNvPr id="1072143" name="Rectangle 15"/>
            <p:cNvSpPr>
              <a:spLocks noChangeArrowheads="1"/>
            </p:cNvSpPr>
            <p:nvPr/>
          </p:nvSpPr>
          <p:spPr bwMode="auto">
            <a:xfrm>
              <a:off x="1488" y="1842"/>
              <a:ext cx="1056" cy="672"/>
            </a:xfrm>
            <a:prstGeom prst="rect">
              <a:avLst/>
            </a:prstGeom>
            <a:noFill/>
            <a:ln w="9525">
              <a:noFill/>
              <a:miter lim="800000"/>
              <a:headEnd/>
              <a:tailEnd/>
            </a:ln>
            <a:effectLst/>
          </p:spPr>
          <p:txBody>
            <a:bodyPr>
              <a:spAutoFit/>
            </a:bodyPr>
            <a:lstStyle/>
            <a:p>
              <a:pPr>
                <a:spcBef>
                  <a:spcPct val="50000"/>
                </a:spcBef>
              </a:pPr>
              <a:r>
                <a:rPr lang="en-US" altLang="zh-CN" sz="3200" i="1">
                  <a:ea typeface="楷体_GB2312" pitchFamily="49" charset="-122"/>
                </a:rPr>
                <a:t>n=</a:t>
              </a:r>
              <a:r>
                <a:rPr lang="en-US" altLang="zh-CN" sz="3200">
                  <a:ea typeface="楷体_GB2312" pitchFamily="49" charset="-122"/>
                </a:rPr>
                <a:t>20 </a:t>
              </a:r>
            </a:p>
            <a:p>
              <a:r>
                <a:rPr lang="en-US" altLang="zh-CN" sz="3200" i="1">
                  <a:ea typeface="楷体_GB2312" pitchFamily="49" charset="-122"/>
                </a:rPr>
                <a:t>p=</a:t>
              </a:r>
              <a:r>
                <a:rPr lang="en-US" altLang="zh-CN" sz="3200">
                  <a:ea typeface="楷体_GB2312" pitchFamily="49" charset="-122"/>
                </a:rPr>
                <a:t>0.05</a:t>
              </a:r>
            </a:p>
          </p:txBody>
        </p:sp>
        <p:sp>
          <p:nvSpPr>
            <p:cNvPr id="1072144" name="Rectangle 16"/>
            <p:cNvSpPr>
              <a:spLocks noChangeArrowheads="1"/>
            </p:cNvSpPr>
            <p:nvPr/>
          </p:nvSpPr>
          <p:spPr bwMode="auto">
            <a:xfrm>
              <a:off x="2400" y="1842"/>
              <a:ext cx="1056" cy="672"/>
            </a:xfrm>
            <a:prstGeom prst="rect">
              <a:avLst/>
            </a:prstGeom>
            <a:noFill/>
            <a:ln w="9525">
              <a:noFill/>
              <a:miter lim="800000"/>
              <a:headEnd/>
              <a:tailEnd/>
            </a:ln>
            <a:effectLst/>
          </p:spPr>
          <p:txBody>
            <a:bodyPr>
              <a:spAutoFit/>
            </a:bodyPr>
            <a:lstStyle/>
            <a:p>
              <a:pPr>
                <a:spcBef>
                  <a:spcPct val="50000"/>
                </a:spcBef>
              </a:pPr>
              <a:r>
                <a:rPr lang="en-US" altLang="zh-CN" sz="3200" i="1">
                  <a:ea typeface="楷体_GB2312" pitchFamily="49" charset="-122"/>
                </a:rPr>
                <a:t>n=</a:t>
              </a:r>
              <a:r>
                <a:rPr lang="en-US" altLang="zh-CN" sz="3200">
                  <a:ea typeface="楷体_GB2312" pitchFamily="49" charset="-122"/>
                </a:rPr>
                <a:t>40 </a:t>
              </a:r>
            </a:p>
            <a:p>
              <a:r>
                <a:rPr lang="en-US" altLang="zh-CN" sz="3200" i="1">
                  <a:ea typeface="楷体_GB2312" pitchFamily="49" charset="-122"/>
                </a:rPr>
                <a:t>p=</a:t>
              </a:r>
              <a:r>
                <a:rPr lang="en-US" altLang="zh-CN" sz="3200">
                  <a:ea typeface="楷体_GB2312" pitchFamily="49" charset="-122"/>
                </a:rPr>
                <a:t>0.025</a:t>
              </a:r>
            </a:p>
          </p:txBody>
        </p:sp>
        <p:sp>
          <p:nvSpPr>
            <p:cNvPr id="1072145" name="Rectangle 17"/>
            <p:cNvSpPr>
              <a:spLocks noChangeArrowheads="1"/>
            </p:cNvSpPr>
            <p:nvPr/>
          </p:nvSpPr>
          <p:spPr bwMode="auto">
            <a:xfrm>
              <a:off x="3408" y="1842"/>
              <a:ext cx="1056" cy="672"/>
            </a:xfrm>
            <a:prstGeom prst="rect">
              <a:avLst/>
            </a:prstGeom>
            <a:noFill/>
            <a:ln w="9525">
              <a:noFill/>
              <a:miter lim="800000"/>
              <a:headEnd/>
              <a:tailEnd/>
            </a:ln>
            <a:effectLst/>
          </p:spPr>
          <p:txBody>
            <a:bodyPr>
              <a:spAutoFit/>
            </a:bodyPr>
            <a:lstStyle/>
            <a:p>
              <a:pPr>
                <a:spcBef>
                  <a:spcPct val="50000"/>
                </a:spcBef>
              </a:pPr>
              <a:r>
                <a:rPr lang="en-US" altLang="zh-CN" sz="3200" i="1">
                  <a:ea typeface="楷体_GB2312" pitchFamily="49" charset="-122"/>
                </a:rPr>
                <a:t>n=</a:t>
              </a:r>
              <a:r>
                <a:rPr lang="en-US" altLang="zh-CN" sz="3200">
                  <a:ea typeface="楷体_GB2312" pitchFamily="49" charset="-122"/>
                </a:rPr>
                <a:t>100 </a:t>
              </a:r>
            </a:p>
            <a:p>
              <a:r>
                <a:rPr lang="en-US" altLang="zh-CN" sz="3200" i="1">
                  <a:ea typeface="楷体_GB2312" pitchFamily="49" charset="-122"/>
                </a:rPr>
                <a:t>p=</a:t>
              </a:r>
              <a:r>
                <a:rPr lang="en-US" altLang="zh-CN" sz="3200">
                  <a:ea typeface="楷体_GB2312" pitchFamily="49" charset="-122"/>
                </a:rPr>
                <a:t>0.01</a:t>
              </a:r>
            </a:p>
          </p:txBody>
        </p:sp>
        <p:sp>
          <p:nvSpPr>
            <p:cNvPr id="1072146" name="Rectangle 18"/>
            <p:cNvSpPr>
              <a:spLocks noChangeArrowheads="1"/>
            </p:cNvSpPr>
            <p:nvPr/>
          </p:nvSpPr>
          <p:spPr bwMode="auto">
            <a:xfrm>
              <a:off x="4416" y="1968"/>
              <a:ext cx="1056" cy="365"/>
            </a:xfrm>
            <a:prstGeom prst="rect">
              <a:avLst/>
            </a:prstGeom>
            <a:noFill/>
            <a:ln w="9525">
              <a:noFill/>
              <a:miter lim="800000"/>
              <a:headEnd/>
              <a:tailEnd/>
            </a:ln>
            <a:effectLst/>
          </p:spPr>
          <p:txBody>
            <a:bodyPr>
              <a:spAutoFit/>
            </a:bodyPr>
            <a:lstStyle/>
            <a:p>
              <a:pPr>
                <a:spcBef>
                  <a:spcPct val="50000"/>
                </a:spcBef>
              </a:pPr>
              <a:r>
                <a:rPr lang="en-US" altLang="zh-CN" sz="3200" i="1">
                  <a:ea typeface="楷体_GB2312" pitchFamily="49" charset="-122"/>
                  <a:sym typeface="Euclid Symbol" pitchFamily="18" charset="2"/>
                </a:rPr>
                <a:t>=</a:t>
              </a:r>
              <a:r>
                <a:rPr lang="en-US" altLang="zh-CN" sz="3200" i="1">
                  <a:ea typeface="楷体_GB2312" pitchFamily="49" charset="-122"/>
                </a:rPr>
                <a:t>np=</a:t>
              </a:r>
              <a:r>
                <a:rPr lang="en-US" altLang="zh-CN" sz="3200">
                  <a:ea typeface="楷体_GB2312" pitchFamily="49" charset="-122"/>
                </a:rPr>
                <a:t>1 </a:t>
              </a:r>
            </a:p>
          </p:txBody>
        </p:sp>
        <p:sp>
          <p:nvSpPr>
            <p:cNvPr id="1072147" name="Line 19"/>
            <p:cNvSpPr>
              <a:spLocks noChangeShapeType="1"/>
            </p:cNvSpPr>
            <p:nvPr/>
          </p:nvSpPr>
          <p:spPr bwMode="auto">
            <a:xfrm>
              <a:off x="672" y="1392"/>
              <a:ext cx="0" cy="2688"/>
            </a:xfrm>
            <a:prstGeom prst="line">
              <a:avLst/>
            </a:prstGeom>
            <a:noFill/>
            <a:ln w="9525">
              <a:solidFill>
                <a:schemeClr val="tx1"/>
              </a:solidFill>
              <a:miter lim="800000"/>
              <a:headEnd/>
              <a:tailEnd/>
            </a:ln>
            <a:effectLst/>
          </p:spPr>
          <p:txBody>
            <a:bodyPr wrap="none"/>
            <a:lstStyle/>
            <a:p>
              <a:endParaRPr lang="zh-CN" altLang="en-US"/>
            </a:p>
          </p:txBody>
        </p:sp>
        <p:sp>
          <p:nvSpPr>
            <p:cNvPr id="1072148" name="Line 20"/>
            <p:cNvSpPr>
              <a:spLocks noChangeShapeType="1"/>
            </p:cNvSpPr>
            <p:nvPr/>
          </p:nvSpPr>
          <p:spPr bwMode="auto">
            <a:xfrm>
              <a:off x="4298" y="1383"/>
              <a:ext cx="0" cy="2688"/>
            </a:xfrm>
            <a:prstGeom prst="line">
              <a:avLst/>
            </a:prstGeom>
            <a:noFill/>
            <a:ln w="9525">
              <a:solidFill>
                <a:schemeClr val="tx1"/>
              </a:solidFill>
              <a:miter lim="800000"/>
              <a:headEnd/>
              <a:tailEnd/>
            </a:ln>
            <a:effectLst/>
          </p:spPr>
          <p:txBody>
            <a:bodyPr wrap="none"/>
            <a:lstStyle/>
            <a:p>
              <a:endParaRPr lang="zh-CN" altLang="en-US"/>
            </a:p>
          </p:txBody>
        </p:sp>
        <p:sp>
          <p:nvSpPr>
            <p:cNvPr id="1072149" name="Line 21"/>
            <p:cNvSpPr>
              <a:spLocks noChangeShapeType="1"/>
            </p:cNvSpPr>
            <p:nvPr/>
          </p:nvSpPr>
          <p:spPr bwMode="auto">
            <a:xfrm>
              <a:off x="672" y="1920"/>
              <a:ext cx="4800" cy="0"/>
            </a:xfrm>
            <a:prstGeom prst="line">
              <a:avLst/>
            </a:prstGeom>
            <a:noFill/>
            <a:ln w="9525">
              <a:solidFill>
                <a:schemeClr val="tx1"/>
              </a:solidFill>
              <a:miter lim="800000"/>
              <a:headEnd/>
              <a:tailEnd/>
            </a:ln>
            <a:effectLst/>
          </p:spPr>
          <p:txBody>
            <a:bodyPr wrap="none"/>
            <a:lstStyle/>
            <a:p>
              <a:endParaRPr lang="zh-CN" altLang="en-US"/>
            </a:p>
          </p:txBody>
        </p:sp>
        <p:sp>
          <p:nvSpPr>
            <p:cNvPr id="1072150" name="Line 22"/>
            <p:cNvSpPr>
              <a:spLocks noChangeShapeType="1"/>
            </p:cNvSpPr>
            <p:nvPr/>
          </p:nvSpPr>
          <p:spPr bwMode="auto">
            <a:xfrm>
              <a:off x="1462" y="1920"/>
              <a:ext cx="0" cy="2160"/>
            </a:xfrm>
            <a:prstGeom prst="line">
              <a:avLst/>
            </a:prstGeom>
            <a:noFill/>
            <a:ln w="9525">
              <a:solidFill>
                <a:schemeClr val="tx1"/>
              </a:solidFill>
              <a:prstDash val="dash"/>
              <a:miter lim="800000"/>
              <a:headEnd/>
              <a:tailEnd/>
            </a:ln>
            <a:effectLst/>
          </p:spPr>
          <p:txBody>
            <a:bodyPr wrap="none"/>
            <a:lstStyle/>
            <a:p>
              <a:endParaRPr lang="zh-CN" altLang="en-US"/>
            </a:p>
          </p:txBody>
        </p:sp>
        <p:sp>
          <p:nvSpPr>
            <p:cNvPr id="1072151" name="Line 23"/>
            <p:cNvSpPr>
              <a:spLocks noChangeShapeType="1"/>
            </p:cNvSpPr>
            <p:nvPr/>
          </p:nvSpPr>
          <p:spPr bwMode="auto">
            <a:xfrm>
              <a:off x="3386" y="1920"/>
              <a:ext cx="0" cy="2160"/>
            </a:xfrm>
            <a:prstGeom prst="line">
              <a:avLst/>
            </a:prstGeom>
            <a:noFill/>
            <a:ln w="9525">
              <a:solidFill>
                <a:schemeClr val="tx1"/>
              </a:solidFill>
              <a:prstDash val="dash"/>
              <a:miter lim="800000"/>
              <a:headEnd/>
              <a:tailEnd/>
            </a:ln>
            <a:effectLst/>
          </p:spPr>
          <p:txBody>
            <a:bodyPr wrap="none"/>
            <a:lstStyle/>
            <a:p>
              <a:endParaRPr lang="zh-CN" altLang="en-US"/>
            </a:p>
          </p:txBody>
        </p:sp>
        <p:sp>
          <p:nvSpPr>
            <p:cNvPr id="1072152" name="Line 24"/>
            <p:cNvSpPr>
              <a:spLocks noChangeShapeType="1"/>
            </p:cNvSpPr>
            <p:nvPr/>
          </p:nvSpPr>
          <p:spPr bwMode="auto">
            <a:xfrm>
              <a:off x="2352" y="1929"/>
              <a:ext cx="0" cy="2160"/>
            </a:xfrm>
            <a:prstGeom prst="line">
              <a:avLst/>
            </a:prstGeom>
            <a:noFill/>
            <a:ln w="9525">
              <a:solidFill>
                <a:schemeClr val="tx1"/>
              </a:solidFill>
              <a:prstDash val="dash"/>
              <a:miter lim="800000"/>
              <a:headEnd/>
              <a:tailEnd/>
            </a:ln>
            <a:effectLst/>
          </p:spPr>
          <p:txBody>
            <a:bodyPr wrap="none"/>
            <a:lstStyle/>
            <a:p>
              <a:endParaRPr lang="zh-CN" altLang="en-US"/>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72132"/>
                                        </p:tgtEl>
                                        <p:attrNameLst>
                                          <p:attrName>style.visibility</p:attrName>
                                        </p:attrNameLst>
                                      </p:cBhvr>
                                      <p:to>
                                        <p:strVal val="visible"/>
                                      </p:to>
                                    </p:set>
                                    <p:animEffect transition="in" filter="wipe(up)">
                                      <p:cBhvr>
                                        <p:cTn id="7" dur="500"/>
                                        <p:tgtEl>
                                          <p:spTgt spid="1072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72138"/>
                                        </p:tgtEl>
                                        <p:attrNameLst>
                                          <p:attrName>style.visibility</p:attrName>
                                        </p:attrNameLst>
                                      </p:cBhvr>
                                      <p:to>
                                        <p:strVal val="visible"/>
                                      </p:to>
                                    </p:set>
                                    <p:animEffect transition="in" filter="wipe(up)">
                                      <p:cBhvr>
                                        <p:cTn id="12" dur="500"/>
                                        <p:tgtEl>
                                          <p:spTgt spid="10721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72133"/>
                                        </p:tgtEl>
                                        <p:attrNameLst>
                                          <p:attrName>style.visibility</p:attrName>
                                        </p:attrNameLst>
                                      </p:cBhvr>
                                      <p:to>
                                        <p:strVal val="visible"/>
                                      </p:to>
                                    </p:set>
                                    <p:animEffect transition="in" filter="wipe(up)">
                                      <p:cBhvr>
                                        <p:cTn id="17" dur="500"/>
                                        <p:tgtEl>
                                          <p:spTgt spid="1072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72134"/>
                                        </p:tgtEl>
                                        <p:attrNameLst>
                                          <p:attrName>style.visibility</p:attrName>
                                        </p:attrNameLst>
                                      </p:cBhvr>
                                      <p:to>
                                        <p:strVal val="visible"/>
                                      </p:to>
                                    </p:set>
                                    <p:animEffect transition="in" filter="wipe(up)">
                                      <p:cBhvr>
                                        <p:cTn id="22" dur="500"/>
                                        <p:tgtEl>
                                          <p:spTgt spid="1072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72135"/>
                                        </p:tgtEl>
                                        <p:attrNameLst>
                                          <p:attrName>style.visibility</p:attrName>
                                        </p:attrNameLst>
                                      </p:cBhvr>
                                      <p:to>
                                        <p:strVal val="visible"/>
                                      </p:to>
                                    </p:set>
                                    <p:animEffect transition="in" filter="wipe(up)">
                                      <p:cBhvr>
                                        <p:cTn id="27" dur="500"/>
                                        <p:tgtEl>
                                          <p:spTgt spid="10721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72136"/>
                                        </p:tgtEl>
                                        <p:attrNameLst>
                                          <p:attrName>style.visibility</p:attrName>
                                        </p:attrNameLst>
                                      </p:cBhvr>
                                      <p:to>
                                        <p:strVal val="visible"/>
                                      </p:to>
                                    </p:set>
                                    <p:animEffect transition="in" filter="wipe(up)">
                                      <p:cBhvr>
                                        <p:cTn id="32" dur="500"/>
                                        <p:tgtEl>
                                          <p:spTgt spid="10721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72137"/>
                                        </p:tgtEl>
                                        <p:attrNameLst>
                                          <p:attrName>style.visibility</p:attrName>
                                        </p:attrNameLst>
                                      </p:cBhvr>
                                      <p:to>
                                        <p:strVal val="visible"/>
                                      </p:to>
                                    </p:set>
                                    <p:animEffect transition="in" filter="wipe(up)">
                                      <p:cBhvr>
                                        <p:cTn id="37" dur="500"/>
                                        <p:tgtEl>
                                          <p:spTgt spid="1072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132" grpId="0" autoUpdateAnimBg="0"/>
      <p:bldP spid="1072133" grpId="0" autoUpdateAnimBg="0"/>
      <p:bldP spid="1072134" grpId="0" autoUpdateAnimBg="0"/>
      <p:bldP spid="1072135" grpId="0" autoUpdateAnimBg="0"/>
      <p:bldP spid="1072136" grpId="0" autoUpdateAnimBg="0"/>
      <p:bldP spid="107213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40" name="Text Box 4"/>
          <p:cNvSpPr txBox="1">
            <a:spLocks noChangeArrowheads="1"/>
          </p:cNvSpPr>
          <p:nvPr/>
        </p:nvSpPr>
        <p:spPr bwMode="auto">
          <a:xfrm>
            <a:off x="1187450" y="2520950"/>
            <a:ext cx="3633788" cy="946150"/>
          </a:xfrm>
          <a:prstGeom prst="rect">
            <a:avLst/>
          </a:prstGeom>
          <a:noFill/>
          <a:ln w="9525">
            <a:noFill/>
            <a:miter lim="800000"/>
            <a:headEnd/>
            <a:tailEnd/>
          </a:ln>
          <a:effectLst/>
        </p:spPr>
        <p:txBody>
          <a:bodyPr wrap="none">
            <a:spAutoFit/>
          </a:bodyPr>
          <a:lstStyle/>
          <a:p>
            <a:r>
              <a:rPr lang="zh-CN" altLang="en-US" b="1">
                <a:ea typeface="黑体" pitchFamily="49" charset="-122"/>
              </a:rPr>
              <a:t>    </a:t>
            </a:r>
            <a:r>
              <a:rPr lang="zh-CN" altLang="en-US" b="1">
                <a:ea typeface="宋体" pitchFamily="2" charset="-122"/>
              </a:rPr>
              <a:t>    设</a:t>
            </a:r>
            <a:r>
              <a:rPr lang="en-US" altLang="zh-CN" b="1">
                <a:ea typeface="宋体" pitchFamily="2" charset="-122"/>
              </a:rPr>
              <a:t>1000 </a:t>
            </a:r>
            <a:r>
              <a:rPr lang="zh-CN" altLang="en-US" b="1">
                <a:ea typeface="宋体" pitchFamily="2" charset="-122"/>
              </a:rPr>
              <a:t>辆车通过</a:t>
            </a:r>
            <a:r>
              <a:rPr lang="en-US" altLang="zh-CN" b="1">
                <a:ea typeface="宋体" pitchFamily="2" charset="-122"/>
              </a:rPr>
              <a:t>,</a:t>
            </a:r>
          </a:p>
          <a:p>
            <a:r>
              <a:rPr lang="zh-CN" altLang="en-US" b="1">
                <a:ea typeface="宋体" pitchFamily="2" charset="-122"/>
              </a:rPr>
              <a:t>出事故的次数为 </a:t>
            </a:r>
            <a:r>
              <a:rPr lang="en-US" altLang="zh-CN" b="1" i="1">
                <a:ea typeface="宋体" pitchFamily="2" charset="-122"/>
              </a:rPr>
              <a:t>X </a:t>
            </a:r>
            <a:r>
              <a:rPr lang="en-US" altLang="zh-CN" b="1">
                <a:ea typeface="宋体" pitchFamily="2" charset="-122"/>
              </a:rPr>
              <a:t>, </a:t>
            </a:r>
            <a:r>
              <a:rPr lang="zh-CN" altLang="en-US" b="1">
                <a:ea typeface="宋体" pitchFamily="2" charset="-122"/>
              </a:rPr>
              <a:t>则</a:t>
            </a:r>
          </a:p>
        </p:txBody>
      </p:sp>
      <p:sp>
        <p:nvSpPr>
          <p:cNvPr id="1063941" name="Rectangle 5"/>
          <p:cNvSpPr>
            <a:spLocks noChangeArrowheads="1"/>
          </p:cNvSpPr>
          <p:nvPr/>
        </p:nvSpPr>
        <p:spPr bwMode="auto">
          <a:xfrm>
            <a:off x="1111250" y="4959350"/>
            <a:ext cx="3398838" cy="519113"/>
          </a:xfrm>
          <a:prstGeom prst="rect">
            <a:avLst/>
          </a:prstGeom>
          <a:noFill/>
          <a:ln w="9525">
            <a:noFill/>
            <a:miter lim="800000"/>
            <a:headEnd/>
            <a:tailEnd/>
          </a:ln>
          <a:effectLst/>
        </p:spPr>
        <p:txBody>
          <a:bodyPr>
            <a:spAutoFit/>
          </a:bodyPr>
          <a:lstStyle/>
          <a:p>
            <a:r>
              <a:rPr lang="zh-CN" altLang="en-US" b="1">
                <a:ea typeface="宋体" pitchFamily="2" charset="-122"/>
              </a:rPr>
              <a:t>可利用泊松定理计算</a:t>
            </a:r>
          </a:p>
        </p:txBody>
      </p:sp>
      <p:graphicFrame>
        <p:nvGraphicFramePr>
          <p:cNvPr id="1063942" name="Object 6"/>
          <p:cNvGraphicFramePr>
            <a:graphicFrameLocks noChangeAspect="1"/>
          </p:cNvGraphicFramePr>
          <p:nvPr/>
        </p:nvGraphicFramePr>
        <p:xfrm>
          <a:off x="4921250" y="5035550"/>
          <a:ext cx="3479800" cy="366713"/>
        </p:xfrm>
        <a:graphic>
          <a:graphicData uri="http://schemas.openxmlformats.org/presentationml/2006/ole">
            <p:oleObj spid="_x0000_s1063942" name="Equation" r:id="rId4" imgW="3479760" imgH="368280" progId="Equation.3">
              <p:embed/>
            </p:oleObj>
          </a:graphicData>
        </a:graphic>
      </p:graphicFrame>
      <p:sp>
        <p:nvSpPr>
          <p:cNvPr id="1063943" name="Rectangle 7"/>
          <p:cNvSpPr>
            <a:spLocks noChangeArrowheads="1"/>
          </p:cNvSpPr>
          <p:nvPr/>
        </p:nvSpPr>
        <p:spPr bwMode="auto">
          <a:xfrm>
            <a:off x="1187450" y="3892550"/>
            <a:ext cx="1970088" cy="519113"/>
          </a:xfrm>
          <a:prstGeom prst="rect">
            <a:avLst/>
          </a:prstGeom>
          <a:noFill/>
          <a:ln w="9525">
            <a:noFill/>
            <a:miter lim="800000"/>
            <a:headEnd/>
            <a:tailEnd/>
          </a:ln>
          <a:effectLst/>
        </p:spPr>
        <p:txBody>
          <a:bodyPr>
            <a:spAutoFit/>
          </a:bodyPr>
          <a:lstStyle/>
          <a:p>
            <a:r>
              <a:rPr lang="zh-CN" altLang="en-US" b="1">
                <a:ea typeface="宋体" pitchFamily="2" charset="-122"/>
              </a:rPr>
              <a:t>所求概率为</a:t>
            </a:r>
          </a:p>
        </p:txBody>
      </p:sp>
      <p:graphicFrame>
        <p:nvGraphicFramePr>
          <p:cNvPr id="1063944" name="Object 8"/>
          <p:cNvGraphicFramePr>
            <a:graphicFrameLocks noChangeAspect="1"/>
          </p:cNvGraphicFramePr>
          <p:nvPr/>
        </p:nvGraphicFramePr>
        <p:xfrm>
          <a:off x="1492250" y="4286250"/>
          <a:ext cx="5791200" cy="766763"/>
        </p:xfrm>
        <a:graphic>
          <a:graphicData uri="http://schemas.openxmlformats.org/presentationml/2006/ole">
            <p:oleObj spid="_x0000_s1063944" name="Equation" r:id="rId5" imgW="2654280" imgH="419040" progId="">
              <p:embed/>
            </p:oleObj>
          </a:graphicData>
        </a:graphic>
      </p:graphicFrame>
      <p:graphicFrame>
        <p:nvGraphicFramePr>
          <p:cNvPr id="1063945" name="Object 9"/>
          <p:cNvGraphicFramePr>
            <a:graphicFrameLocks noChangeAspect="1"/>
          </p:cNvGraphicFramePr>
          <p:nvPr/>
        </p:nvGraphicFramePr>
        <p:xfrm>
          <a:off x="2711450" y="5492750"/>
          <a:ext cx="4457700" cy="812800"/>
        </p:xfrm>
        <a:graphic>
          <a:graphicData uri="http://schemas.openxmlformats.org/presentationml/2006/ole">
            <p:oleObj spid="_x0000_s1063945" name="Equation" r:id="rId6" imgW="4457520" imgH="888840" progId="Equation.3">
              <p:embed/>
            </p:oleObj>
          </a:graphicData>
        </a:graphic>
      </p:graphicFrame>
      <p:sp>
        <p:nvSpPr>
          <p:cNvPr id="1063946" name="Rectangle 10"/>
          <p:cNvSpPr>
            <a:spLocks noChangeArrowheads="1"/>
          </p:cNvSpPr>
          <p:nvPr/>
        </p:nvSpPr>
        <p:spPr bwMode="auto">
          <a:xfrm>
            <a:off x="1187450" y="2506663"/>
            <a:ext cx="542925" cy="519112"/>
          </a:xfrm>
          <a:prstGeom prst="rect">
            <a:avLst/>
          </a:prstGeom>
          <a:noFill/>
          <a:ln w="9525">
            <a:noFill/>
            <a:miter lim="800000"/>
            <a:headEnd/>
            <a:tailEnd/>
          </a:ln>
          <a:effectLst/>
        </p:spPr>
        <p:txBody>
          <a:bodyPr wrap="none">
            <a:spAutoFit/>
          </a:bodyPr>
          <a:lstStyle/>
          <a:p>
            <a:r>
              <a:rPr lang="zh-CN" altLang="en-US" b="1">
                <a:ea typeface="黑体" pitchFamily="49" charset="-122"/>
              </a:rPr>
              <a:t>解</a:t>
            </a:r>
          </a:p>
        </p:txBody>
      </p:sp>
      <p:graphicFrame>
        <p:nvGraphicFramePr>
          <p:cNvPr id="1063947" name="Object 11"/>
          <p:cNvGraphicFramePr>
            <a:graphicFrameLocks noChangeAspect="1"/>
          </p:cNvGraphicFramePr>
          <p:nvPr/>
        </p:nvGraphicFramePr>
        <p:xfrm>
          <a:off x="1263650" y="5721350"/>
          <a:ext cx="1422400" cy="381000"/>
        </p:xfrm>
        <a:graphic>
          <a:graphicData uri="http://schemas.openxmlformats.org/presentationml/2006/ole">
            <p:oleObj spid="_x0000_s1063947" name="Equation" r:id="rId7" imgW="1422360" imgH="380880" progId="Equation.3">
              <p:embed/>
            </p:oleObj>
          </a:graphicData>
        </a:graphic>
      </p:graphicFrame>
      <p:graphicFrame>
        <p:nvGraphicFramePr>
          <p:cNvPr id="1063948" name="Object 12"/>
          <p:cNvGraphicFramePr>
            <a:graphicFrameLocks noChangeAspect="1"/>
          </p:cNvGraphicFramePr>
          <p:nvPr/>
        </p:nvGraphicFramePr>
        <p:xfrm>
          <a:off x="3397250" y="4044950"/>
          <a:ext cx="4384675" cy="334963"/>
        </p:xfrm>
        <a:graphic>
          <a:graphicData uri="http://schemas.openxmlformats.org/presentationml/2006/ole">
            <p:oleObj spid="_x0000_s1063948" name="Equation" r:id="rId8" imgW="5371920" imgH="380880" progId="Equation.3">
              <p:embed/>
            </p:oleObj>
          </a:graphicData>
        </a:graphic>
      </p:graphicFrame>
      <p:graphicFrame>
        <p:nvGraphicFramePr>
          <p:cNvPr id="1063949" name="Object 13"/>
          <p:cNvGraphicFramePr>
            <a:graphicFrameLocks noChangeAspect="1"/>
          </p:cNvGraphicFramePr>
          <p:nvPr/>
        </p:nvGraphicFramePr>
        <p:xfrm>
          <a:off x="1243013" y="3435350"/>
          <a:ext cx="3775075" cy="488950"/>
        </p:xfrm>
        <a:graphic>
          <a:graphicData uri="http://schemas.openxmlformats.org/presentationml/2006/ole">
            <p:oleObj spid="_x0000_s1063949" name="Equation" r:id="rId9" imgW="1295280" imgH="203040" progId="">
              <p:embed/>
            </p:oleObj>
          </a:graphicData>
        </a:graphic>
      </p:graphicFrame>
      <p:sp>
        <p:nvSpPr>
          <p:cNvPr id="1063951" name="Text Box 15"/>
          <p:cNvSpPr txBox="1">
            <a:spLocks noChangeArrowheads="1"/>
          </p:cNvSpPr>
          <p:nvPr/>
        </p:nvSpPr>
        <p:spPr bwMode="auto">
          <a:xfrm>
            <a:off x="1187450" y="692150"/>
            <a:ext cx="7416800" cy="1800225"/>
          </a:xfrm>
          <a:prstGeom prst="rect">
            <a:avLst/>
          </a:prstGeom>
          <a:noFill/>
          <a:ln w="9525">
            <a:noFill/>
            <a:miter lim="800000"/>
            <a:headEnd/>
            <a:tailEnd/>
          </a:ln>
          <a:effectLst/>
        </p:spPr>
        <p:txBody>
          <a:bodyPr wrap="none">
            <a:spAutoFit/>
          </a:bodyPr>
          <a:lstStyle/>
          <a:p>
            <a:r>
              <a:rPr lang="zh-CN" altLang="en-US" b="1">
                <a:latin typeface="黑体" pitchFamily="49" charset="-122"/>
                <a:ea typeface="黑体" pitchFamily="49" charset="-122"/>
              </a:rPr>
              <a:t>例</a:t>
            </a:r>
            <a:r>
              <a:rPr lang="en-US" altLang="zh-CN" b="1">
                <a:ea typeface="宋体" pitchFamily="2" charset="-122"/>
              </a:rPr>
              <a:t>  </a:t>
            </a:r>
            <a:r>
              <a:rPr lang="zh-CN" altLang="en-US" b="1">
                <a:ea typeface="宋体" pitchFamily="2" charset="-122"/>
              </a:rPr>
              <a:t>有一繁忙的汽车站</a:t>
            </a:r>
            <a:r>
              <a:rPr lang="en-US" altLang="zh-CN" b="1">
                <a:ea typeface="宋体" pitchFamily="2" charset="-122"/>
              </a:rPr>
              <a:t>, </a:t>
            </a:r>
            <a:r>
              <a:rPr lang="zh-CN" altLang="en-US" b="1">
                <a:ea typeface="宋体" pitchFamily="2" charset="-122"/>
              </a:rPr>
              <a:t>每天有大量汽车通过</a:t>
            </a:r>
            <a:r>
              <a:rPr lang="en-US" altLang="zh-CN" b="1">
                <a:ea typeface="宋体" pitchFamily="2" charset="-122"/>
              </a:rPr>
              <a:t>,</a:t>
            </a:r>
          </a:p>
          <a:p>
            <a:r>
              <a:rPr lang="zh-CN" altLang="en-US" b="1">
                <a:ea typeface="宋体" pitchFamily="2" charset="-122"/>
              </a:rPr>
              <a:t>设每辆汽车</a:t>
            </a:r>
            <a:r>
              <a:rPr lang="en-US" altLang="zh-CN" b="1">
                <a:ea typeface="宋体" pitchFamily="2" charset="-122"/>
              </a:rPr>
              <a:t>,</a:t>
            </a:r>
            <a:r>
              <a:rPr lang="zh-CN" altLang="en-US" b="1">
                <a:ea typeface="宋体" pitchFamily="2" charset="-122"/>
              </a:rPr>
              <a:t>在一天的某段时间内出事故的概率</a:t>
            </a:r>
          </a:p>
          <a:p>
            <a:r>
              <a:rPr lang="zh-CN" altLang="en-US" b="1">
                <a:ea typeface="宋体" pitchFamily="2" charset="-122"/>
              </a:rPr>
              <a:t>为</a:t>
            </a:r>
            <a:r>
              <a:rPr lang="en-US" altLang="zh-CN" b="1">
                <a:ea typeface="宋体" pitchFamily="2" charset="-122"/>
              </a:rPr>
              <a:t>0.0001,</a:t>
            </a:r>
            <a:r>
              <a:rPr lang="zh-CN" altLang="en-US" b="1">
                <a:ea typeface="宋体" pitchFamily="2" charset="-122"/>
              </a:rPr>
              <a:t>在每天的该段时间内有</a:t>
            </a:r>
            <a:r>
              <a:rPr lang="en-US" altLang="zh-CN" b="1">
                <a:ea typeface="宋体" pitchFamily="2" charset="-122"/>
              </a:rPr>
              <a:t>1000 </a:t>
            </a:r>
            <a:r>
              <a:rPr lang="zh-CN" altLang="en-US" b="1">
                <a:ea typeface="宋体" pitchFamily="2" charset="-122"/>
              </a:rPr>
              <a:t>辆汽车通</a:t>
            </a:r>
          </a:p>
          <a:p>
            <a:r>
              <a:rPr lang="zh-CN" altLang="en-US" b="1">
                <a:ea typeface="宋体" pitchFamily="2" charset="-122"/>
              </a:rPr>
              <a:t>过</a:t>
            </a:r>
            <a:r>
              <a:rPr lang="en-US" altLang="zh-CN" b="1">
                <a:ea typeface="宋体" pitchFamily="2" charset="-122"/>
              </a:rPr>
              <a:t>,</a:t>
            </a:r>
            <a:r>
              <a:rPr lang="zh-CN" altLang="en-US" b="1">
                <a:ea typeface="宋体" pitchFamily="2" charset="-122"/>
              </a:rPr>
              <a:t>问出事故的次数不小于</a:t>
            </a:r>
            <a:r>
              <a:rPr lang="en-US" altLang="zh-CN" b="1">
                <a:ea typeface="宋体" pitchFamily="2" charset="-122"/>
              </a:rPr>
              <a:t>2</a:t>
            </a:r>
            <a:r>
              <a:rPr lang="zh-CN" altLang="en-US" b="1">
                <a:ea typeface="宋体" pitchFamily="2" charset="-122"/>
              </a:rPr>
              <a:t>的概率是多少</a:t>
            </a:r>
            <a:r>
              <a:rPr lang="en-US" altLang="zh-CN" b="1">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3946"/>
                                        </p:tgtEl>
                                        <p:attrNameLst>
                                          <p:attrName>style.visibility</p:attrName>
                                        </p:attrNameLst>
                                      </p:cBhvr>
                                      <p:to>
                                        <p:strVal val="visible"/>
                                      </p:to>
                                    </p:set>
                                    <p:animEffect transition="in" filter="wipe(left)">
                                      <p:cBhvr>
                                        <p:cTn id="7" dur="500"/>
                                        <p:tgtEl>
                                          <p:spTgt spid="10639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3940"/>
                                        </p:tgtEl>
                                        <p:attrNameLst>
                                          <p:attrName>style.visibility</p:attrName>
                                        </p:attrNameLst>
                                      </p:cBhvr>
                                      <p:to>
                                        <p:strVal val="visible"/>
                                      </p:to>
                                    </p:set>
                                    <p:animEffect transition="in" filter="wipe(left)">
                                      <p:cBhvr>
                                        <p:cTn id="12" dur="500"/>
                                        <p:tgtEl>
                                          <p:spTgt spid="10639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63949"/>
                                        </p:tgtEl>
                                        <p:attrNameLst>
                                          <p:attrName>style.visibility</p:attrName>
                                        </p:attrNameLst>
                                      </p:cBhvr>
                                      <p:to>
                                        <p:strVal val="visible"/>
                                      </p:to>
                                    </p:set>
                                    <p:animEffect transition="in" filter="wipe(left)">
                                      <p:cBhvr>
                                        <p:cTn id="17" dur="500"/>
                                        <p:tgtEl>
                                          <p:spTgt spid="10639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63943"/>
                                        </p:tgtEl>
                                        <p:attrNameLst>
                                          <p:attrName>style.visibility</p:attrName>
                                        </p:attrNameLst>
                                      </p:cBhvr>
                                      <p:to>
                                        <p:strVal val="visible"/>
                                      </p:to>
                                    </p:set>
                                    <p:animEffect transition="in" filter="wipe(left)">
                                      <p:cBhvr>
                                        <p:cTn id="22" dur="500"/>
                                        <p:tgtEl>
                                          <p:spTgt spid="10639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63948"/>
                                        </p:tgtEl>
                                        <p:attrNameLst>
                                          <p:attrName>style.visibility</p:attrName>
                                        </p:attrNameLst>
                                      </p:cBhvr>
                                      <p:to>
                                        <p:strVal val="visible"/>
                                      </p:to>
                                    </p:set>
                                    <p:animEffect transition="in" filter="wipe(left)">
                                      <p:cBhvr>
                                        <p:cTn id="27" dur="500"/>
                                        <p:tgtEl>
                                          <p:spTgt spid="10639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63944"/>
                                        </p:tgtEl>
                                        <p:attrNameLst>
                                          <p:attrName>style.visibility</p:attrName>
                                        </p:attrNameLst>
                                      </p:cBhvr>
                                      <p:to>
                                        <p:strVal val="visible"/>
                                      </p:to>
                                    </p:set>
                                    <p:animEffect transition="in" filter="wipe(left)">
                                      <p:cBhvr>
                                        <p:cTn id="32" dur="500"/>
                                        <p:tgtEl>
                                          <p:spTgt spid="1063944"/>
                                        </p:tgtEl>
                                      </p:cBhvr>
                                    </p:animEffect>
                                  </p:childTnLst>
                                  <p:subTnLst>
                                    <p:set>
                                      <p:cBhvr override="childStyle">
                                        <p:cTn dur="1" fill="hold" display="0" masterRel="nextClick" afterEffect="1"/>
                                        <p:tgtEl>
                                          <p:spTgt spid="1063944"/>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63941"/>
                                        </p:tgtEl>
                                        <p:attrNameLst>
                                          <p:attrName>style.visibility</p:attrName>
                                        </p:attrNameLst>
                                      </p:cBhvr>
                                      <p:to>
                                        <p:strVal val="visible"/>
                                      </p:to>
                                    </p:set>
                                    <p:animEffect transition="in" filter="wipe(left)">
                                      <p:cBhvr>
                                        <p:cTn id="37" dur="500"/>
                                        <p:tgtEl>
                                          <p:spTgt spid="10639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63942"/>
                                        </p:tgtEl>
                                        <p:attrNameLst>
                                          <p:attrName>style.visibility</p:attrName>
                                        </p:attrNameLst>
                                      </p:cBhvr>
                                      <p:to>
                                        <p:strVal val="visible"/>
                                      </p:to>
                                    </p:set>
                                    <p:animEffect transition="in" filter="wipe(left)">
                                      <p:cBhvr>
                                        <p:cTn id="42" dur="500"/>
                                        <p:tgtEl>
                                          <p:spTgt spid="10639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63947"/>
                                        </p:tgtEl>
                                        <p:attrNameLst>
                                          <p:attrName>style.visibility</p:attrName>
                                        </p:attrNameLst>
                                      </p:cBhvr>
                                      <p:to>
                                        <p:strVal val="visible"/>
                                      </p:to>
                                    </p:set>
                                    <p:animEffect transition="in" filter="wipe(left)">
                                      <p:cBhvr>
                                        <p:cTn id="47" dur="500"/>
                                        <p:tgtEl>
                                          <p:spTgt spid="106394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63945"/>
                                        </p:tgtEl>
                                        <p:attrNameLst>
                                          <p:attrName>style.visibility</p:attrName>
                                        </p:attrNameLst>
                                      </p:cBhvr>
                                      <p:to>
                                        <p:strVal val="visible"/>
                                      </p:to>
                                    </p:set>
                                    <p:animEffect transition="in" filter="wipe(left)">
                                      <p:cBhvr>
                                        <p:cTn id="52" dur="500"/>
                                        <p:tgtEl>
                                          <p:spTgt spid="1063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3940" grpId="0" autoUpdateAnimBg="0"/>
      <p:bldP spid="1063941" grpId="0" autoUpdateAnimBg="0"/>
      <p:bldP spid="1063943" grpId="0" autoUpdateAnimBg="0"/>
      <p:bldP spid="106394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0" name="Rectangle 6"/>
          <p:cNvSpPr>
            <a:spLocks noChangeArrowheads="1"/>
          </p:cNvSpPr>
          <p:nvPr/>
        </p:nvSpPr>
        <p:spPr bwMode="auto">
          <a:xfrm>
            <a:off x="0" y="2924175"/>
            <a:ext cx="9144000" cy="1384995"/>
          </a:xfrm>
          <a:prstGeom prst="rect">
            <a:avLst/>
          </a:prstGeom>
          <a:noFill/>
          <a:ln w="9525">
            <a:noFill/>
            <a:miter lim="800000"/>
            <a:headEnd/>
            <a:tailEnd/>
          </a:ln>
          <a:effectLst/>
        </p:spPr>
        <p:txBody>
          <a:bodyPr>
            <a:spAutoFit/>
          </a:bodyPr>
          <a:lstStyle/>
          <a:p>
            <a:pPr algn="dist"/>
            <a:r>
              <a:rPr lang="en-US" altLang="zh-CN" sz="2800" b="1" dirty="0">
                <a:latin typeface="楷体_GB2312" pitchFamily="49" charset="-122"/>
                <a:ea typeface="楷体_GB2312" pitchFamily="49" charset="-122"/>
              </a:rPr>
              <a:t>   </a:t>
            </a:r>
            <a:r>
              <a:rPr lang="zh-CN" altLang="en-US" sz="2800" b="1" dirty="0">
                <a:solidFill>
                  <a:srgbClr val="00FF00"/>
                </a:solidFill>
                <a:latin typeface="楷体_GB2312" pitchFamily="49" charset="-122"/>
                <a:ea typeface="楷体_GB2312" pitchFamily="49" charset="-122"/>
              </a:rPr>
              <a:t>解</a:t>
            </a:r>
            <a:r>
              <a:rPr lang="zh-CN" altLang="en-US" sz="2800" b="1" dirty="0">
                <a:latin typeface="楷体_GB2312" pitchFamily="49" charset="-122"/>
                <a:ea typeface="楷体_GB2312" pitchFamily="49" charset="-122"/>
              </a:rPr>
              <a:t>  以</a:t>
            </a:r>
            <a:r>
              <a:rPr lang="zh-CN" altLang="en-US" sz="2800" b="1" dirty="0">
                <a:latin typeface="Arial"/>
                <a:ea typeface="楷体_GB2312" pitchFamily="49" charset="-122"/>
              </a:rPr>
              <a:t>“</a:t>
            </a:r>
            <a:r>
              <a:rPr lang="zh-CN" altLang="en-US" sz="2800" b="1" dirty="0">
                <a:latin typeface="楷体_GB2312" pitchFamily="49" charset="-122"/>
                <a:ea typeface="楷体_GB2312" pitchFamily="49" charset="-122"/>
              </a:rPr>
              <a:t>年</a:t>
            </a:r>
            <a:r>
              <a:rPr lang="zh-CN" altLang="en-US" sz="2800" b="1" dirty="0">
                <a:latin typeface="Arial"/>
                <a:ea typeface="楷体_GB2312" pitchFamily="49" charset="-122"/>
              </a:rPr>
              <a:t>”</a:t>
            </a:r>
            <a:r>
              <a:rPr lang="zh-CN" altLang="en-US" sz="2800" b="1" dirty="0">
                <a:latin typeface="楷体_GB2312" pitchFamily="49" charset="-122"/>
                <a:ea typeface="楷体_GB2312" pitchFamily="49" charset="-122"/>
              </a:rPr>
              <a:t>为单位来考虑</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在一年的</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月</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日</a:t>
            </a:r>
            <a:r>
              <a:rPr lang="en-US" altLang="zh-CN" sz="2800" b="1" dirty="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保险公司总收入为</a:t>
            </a:r>
            <a:r>
              <a:rPr lang="en-US" altLang="zh-CN" sz="2800" b="1" dirty="0" smtClean="0">
                <a:latin typeface="楷体_GB2312" pitchFamily="49" charset="-122"/>
                <a:ea typeface="楷体_GB2312" pitchFamily="49" charset="-122"/>
              </a:rPr>
              <a:t>2500*12=30000</a:t>
            </a:r>
            <a:r>
              <a:rPr lang="zh-CN" altLang="en-US" sz="2800" b="1" dirty="0" smtClean="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a:p>
            <a:r>
              <a:rPr lang="zh-CN" altLang="en-US" sz="2800" b="1" dirty="0" smtClean="0">
                <a:latin typeface="楷体_GB2312" pitchFamily="49" charset="-122"/>
                <a:ea typeface="楷体_GB2312" pitchFamily="49" charset="-122"/>
              </a:rPr>
              <a:t>元</a:t>
            </a:r>
            <a:r>
              <a:rPr lang="zh-CN" altLang="en-US" sz="2800" b="1" dirty="0">
                <a:latin typeface="楷体_GB2312" pitchFamily="49" charset="-122"/>
                <a:ea typeface="楷体_GB2312" pitchFamily="49" charset="-122"/>
              </a:rPr>
              <a:t>。    </a:t>
            </a:r>
          </a:p>
        </p:txBody>
      </p:sp>
      <p:sp>
        <p:nvSpPr>
          <p:cNvPr id="139274" name="Rectangle 10"/>
          <p:cNvSpPr>
            <a:spLocks noChangeArrowheads="1"/>
          </p:cNvSpPr>
          <p:nvPr/>
        </p:nvSpPr>
        <p:spPr bwMode="auto">
          <a:xfrm>
            <a:off x="539750" y="3846513"/>
            <a:ext cx="8550275" cy="519112"/>
          </a:xfrm>
          <a:prstGeom prst="rect">
            <a:avLst/>
          </a:prstGeom>
          <a:noFill/>
          <a:ln w="9525">
            <a:noFill/>
            <a:miter lim="800000"/>
            <a:headEnd/>
            <a:tailEnd/>
          </a:ln>
          <a:effectLst/>
        </p:spPr>
        <p:txBody>
          <a:bodyPr wrap="none">
            <a:spAutoFit/>
          </a:bodyPr>
          <a:lstStyle/>
          <a:p>
            <a:r>
              <a:rPr lang="zh-CN" altLang="en-US" sz="2800" b="1" dirty="0">
                <a:latin typeface="楷体_GB2312" pitchFamily="49" charset="-122"/>
                <a:ea typeface="楷体_GB2312" pitchFamily="49" charset="-122"/>
              </a:rPr>
              <a:t>设</a:t>
            </a:r>
            <a:r>
              <a:rPr lang="en-US" altLang="zh-CN" sz="2800" b="1" i="1" dirty="0">
                <a:latin typeface="Times New Roman" pitchFamily="18" charset="0"/>
                <a:ea typeface="楷体_GB2312" pitchFamily="49" charset="-122"/>
              </a:rPr>
              <a:t>X</a:t>
            </a:r>
            <a:r>
              <a:rPr lang="en-US" altLang="zh-CN" sz="2800" b="1" dirty="0">
                <a:latin typeface="Times New Roman" pitchFamily="18" charset="0"/>
                <a:ea typeface="楷体_GB2312" pitchFamily="49" charset="-122"/>
              </a:rPr>
              <a:t> </a:t>
            </a:r>
            <a:r>
              <a:rPr lang="zh-CN" altLang="en-US" sz="2800" b="1" dirty="0">
                <a:latin typeface="楷体_GB2312" pitchFamily="49" charset="-122"/>
                <a:ea typeface="楷体_GB2312" pitchFamily="49" charset="-122"/>
              </a:rPr>
              <a:t>为</a:t>
            </a:r>
            <a:r>
              <a:rPr lang="en-US" altLang="zh-CN" sz="2800" b="1" dirty="0">
                <a:latin typeface="楷体_GB2312" pitchFamily="49" charset="-122"/>
                <a:ea typeface="楷体_GB2312" pitchFamily="49" charset="-122"/>
              </a:rPr>
              <a:t>2500</a:t>
            </a:r>
            <a:r>
              <a:rPr lang="zh-CN" altLang="en-US" sz="2800" b="1" dirty="0">
                <a:latin typeface="楷体_GB2312" pitchFamily="49" charset="-122"/>
                <a:ea typeface="楷体_GB2312" pitchFamily="49" charset="-122"/>
              </a:rPr>
              <a:t>个投保人中在未来一年内死亡的人数</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那么</a:t>
            </a:r>
          </a:p>
        </p:txBody>
      </p:sp>
      <p:graphicFrame>
        <p:nvGraphicFramePr>
          <p:cNvPr id="139275" name="Object 11"/>
          <p:cNvGraphicFramePr>
            <a:graphicFrameLocks noChangeAspect="1"/>
          </p:cNvGraphicFramePr>
          <p:nvPr/>
        </p:nvGraphicFramePr>
        <p:xfrm>
          <a:off x="87313" y="4335463"/>
          <a:ext cx="3344862" cy="527050"/>
        </p:xfrm>
        <a:graphic>
          <a:graphicData uri="http://schemas.openxmlformats.org/presentationml/2006/ole">
            <p:oleObj spid="_x0000_s1473538" name="Equation" r:id="rId3" imgW="1269720" imgH="203040" progId="">
              <p:embed/>
            </p:oleObj>
          </a:graphicData>
        </a:graphic>
      </p:graphicFrame>
      <p:grpSp>
        <p:nvGrpSpPr>
          <p:cNvPr id="2" name="Group 15"/>
          <p:cNvGrpSpPr>
            <a:grpSpLocks/>
          </p:cNvGrpSpPr>
          <p:nvPr/>
        </p:nvGrpSpPr>
        <p:grpSpPr bwMode="auto">
          <a:xfrm>
            <a:off x="0" y="4292600"/>
            <a:ext cx="9144000" cy="1008063"/>
            <a:chOff x="0" y="2750"/>
            <a:chExt cx="5760" cy="635"/>
          </a:xfrm>
        </p:grpSpPr>
        <p:sp>
          <p:nvSpPr>
            <p:cNvPr id="139277" name="Rectangle 13"/>
            <p:cNvSpPr>
              <a:spLocks noChangeArrowheads="1"/>
            </p:cNvSpPr>
            <p:nvPr/>
          </p:nvSpPr>
          <p:spPr bwMode="auto">
            <a:xfrm>
              <a:off x="2154" y="2750"/>
              <a:ext cx="3606" cy="327"/>
            </a:xfrm>
            <a:prstGeom prst="rect">
              <a:avLst/>
            </a:prstGeom>
            <a:noFill/>
            <a:ln w="9525">
              <a:noFill/>
              <a:miter lim="800000"/>
              <a:headEnd/>
              <a:tailEnd/>
            </a:ln>
            <a:effectLst/>
          </p:spPr>
          <p:txBody>
            <a:bodyPr>
              <a:spAutoFit/>
            </a:bodyPr>
            <a:lstStyle/>
            <a:p>
              <a:r>
                <a:rPr lang="zh-CN" altLang="en-US" sz="2800" b="1">
                  <a:latin typeface="楷体_GB2312" pitchFamily="49" charset="-122"/>
                  <a:ea typeface="楷体_GB2312" pitchFamily="49" charset="-122"/>
                </a:rPr>
                <a:t>根据已知条件，</a:t>
              </a:r>
              <a:r>
                <a:rPr lang="zh-CN" altLang="zh-CN" sz="2800" b="1">
                  <a:latin typeface="楷体_GB2312" pitchFamily="49" charset="-122"/>
                  <a:ea typeface="楷体_GB2312" pitchFamily="49" charset="-122"/>
                </a:rPr>
                <a:t>保险公司在这一年</a:t>
              </a:r>
              <a:endParaRPr lang="zh-CN" altLang="en-US" sz="2800" b="1">
                <a:latin typeface="楷体_GB2312" pitchFamily="49" charset="-122"/>
                <a:ea typeface="楷体_GB2312" pitchFamily="49" charset="-122"/>
              </a:endParaRPr>
            </a:p>
          </p:txBody>
        </p:sp>
        <p:sp>
          <p:nvSpPr>
            <p:cNvPr id="139278" name="Rectangle 14"/>
            <p:cNvSpPr>
              <a:spLocks noChangeArrowheads="1"/>
            </p:cNvSpPr>
            <p:nvPr/>
          </p:nvSpPr>
          <p:spPr bwMode="auto">
            <a:xfrm>
              <a:off x="0" y="3058"/>
              <a:ext cx="2699" cy="327"/>
            </a:xfrm>
            <a:prstGeom prst="rect">
              <a:avLst/>
            </a:prstGeom>
            <a:noFill/>
            <a:ln w="9525">
              <a:noFill/>
              <a:miter lim="800000"/>
              <a:headEnd/>
              <a:tailEnd/>
            </a:ln>
            <a:effectLst/>
          </p:spPr>
          <p:txBody>
            <a:bodyPr>
              <a:spAutoFit/>
            </a:bodyPr>
            <a:lstStyle/>
            <a:p>
              <a:r>
                <a:rPr lang="zh-CN" altLang="zh-CN" sz="2800" b="1" dirty="0">
                  <a:latin typeface="楷体_GB2312" pitchFamily="49" charset="-122"/>
                  <a:ea typeface="楷体_GB2312" pitchFamily="49" charset="-122"/>
                </a:rPr>
                <a:t>中应付出</a:t>
              </a:r>
              <a:r>
                <a:rPr lang="en-US" altLang="zh-CN" sz="2800" b="1" dirty="0">
                  <a:latin typeface="楷体_GB2312" pitchFamily="49" charset="-122"/>
                  <a:ea typeface="楷体_GB2312" pitchFamily="49" charset="-122"/>
                </a:rPr>
                <a:t>2000</a:t>
              </a:r>
              <a:r>
                <a:rPr lang="en-US" altLang="zh-CN" sz="2800" b="1" i="1" dirty="0">
                  <a:latin typeface="Times New Roman" pitchFamily="18" charset="0"/>
                  <a:ea typeface="楷体_GB2312" pitchFamily="49" charset="-122"/>
                </a:rPr>
                <a:t>X</a:t>
              </a:r>
              <a:r>
                <a:rPr lang="zh-CN" altLang="zh-CN" sz="2800" b="1" dirty="0">
                  <a:latin typeface="楷体_GB2312" pitchFamily="49" charset="-122"/>
                  <a:ea typeface="楷体_GB2312" pitchFamily="49" charset="-122"/>
                </a:rPr>
                <a:t>（元）</a:t>
              </a:r>
              <a:r>
                <a:rPr lang="en-US" altLang="zh-CN" sz="2800" b="1" dirty="0">
                  <a:latin typeface="楷体_GB2312" pitchFamily="49" charset="-122"/>
                  <a:ea typeface="楷体_GB2312" pitchFamily="49" charset="-122"/>
                </a:rPr>
                <a:t>.</a:t>
              </a:r>
            </a:p>
          </p:txBody>
        </p:sp>
      </p:grpSp>
      <p:sp>
        <p:nvSpPr>
          <p:cNvPr id="139280" name="Rectangle 16"/>
          <p:cNvSpPr>
            <a:spLocks noChangeArrowheads="1"/>
          </p:cNvSpPr>
          <p:nvPr/>
        </p:nvSpPr>
        <p:spPr bwMode="auto">
          <a:xfrm>
            <a:off x="468313" y="5229225"/>
            <a:ext cx="3937000" cy="519113"/>
          </a:xfrm>
          <a:prstGeom prst="rect">
            <a:avLst/>
          </a:prstGeom>
          <a:noFill/>
          <a:ln w="9525">
            <a:noFill/>
            <a:miter lim="800000"/>
            <a:headEnd/>
            <a:tailEnd/>
          </a:ln>
          <a:effectLst/>
        </p:spPr>
        <p:txBody>
          <a:bodyPr wrap="none">
            <a:spAutoFit/>
          </a:bodyPr>
          <a:lstStyle/>
          <a:p>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保险公司亏本的概率</a:t>
            </a:r>
          </a:p>
        </p:txBody>
      </p:sp>
      <p:graphicFrame>
        <p:nvGraphicFramePr>
          <p:cNvPr id="139281" name="Object 17"/>
          <p:cNvGraphicFramePr>
            <a:graphicFrameLocks noChangeAspect="1"/>
          </p:cNvGraphicFramePr>
          <p:nvPr/>
        </p:nvGraphicFramePr>
        <p:xfrm>
          <a:off x="842963" y="5732463"/>
          <a:ext cx="6834187" cy="579437"/>
        </p:xfrm>
        <a:graphic>
          <a:graphicData uri="http://schemas.openxmlformats.org/presentationml/2006/ole">
            <p:oleObj spid="_x0000_s1473539" name="Equation" r:id="rId4" imgW="2705040" imgH="228600" progId="">
              <p:embed/>
            </p:oleObj>
          </a:graphicData>
        </a:graphic>
      </p:graphicFrame>
      <p:sp>
        <p:nvSpPr>
          <p:cNvPr id="139283" name="Rectangle 19"/>
          <p:cNvSpPr>
            <a:spLocks noChangeArrowheads="1"/>
          </p:cNvSpPr>
          <p:nvPr/>
        </p:nvSpPr>
        <p:spPr bwMode="auto">
          <a:xfrm>
            <a:off x="-14288" y="261938"/>
            <a:ext cx="9144001" cy="2654300"/>
          </a:xfrm>
          <a:prstGeom prst="rect">
            <a:avLst/>
          </a:prstGeom>
          <a:noFill/>
          <a:ln w="9525">
            <a:noFill/>
            <a:miter lim="800000"/>
            <a:headEnd/>
            <a:tailEnd/>
          </a:ln>
          <a:effectLst/>
        </p:spPr>
        <p:txBody>
          <a:bodyPr>
            <a:spAutoFit/>
          </a:bodyPr>
          <a:lstStyle/>
          <a:p>
            <a:pPr algn="dist"/>
            <a:r>
              <a:rPr lang="en-US" altLang="zh-CN" sz="2800" b="1" dirty="0">
                <a:solidFill>
                  <a:srgbClr val="00FF00"/>
                </a:solidFill>
                <a:latin typeface="楷体_GB2312" pitchFamily="49" charset="-122"/>
                <a:ea typeface="楷体_GB2312" pitchFamily="49" charset="-122"/>
              </a:rPr>
              <a:t>   </a:t>
            </a:r>
            <a:r>
              <a:rPr lang="zh-CN" altLang="en-US" sz="2800" b="1" dirty="0" smtClean="0">
                <a:solidFill>
                  <a:srgbClr val="00FF00"/>
                </a:solidFill>
                <a:latin typeface="楷体_GB2312" pitchFamily="49" charset="-122"/>
                <a:ea typeface="楷体_GB2312" pitchFamily="49" charset="-122"/>
              </a:rPr>
              <a:t>例（</a:t>
            </a:r>
            <a:r>
              <a:rPr lang="zh-CN" altLang="en-US" sz="2800" b="1" dirty="0">
                <a:solidFill>
                  <a:srgbClr val="00FF00"/>
                </a:solidFill>
                <a:latin typeface="楷体_GB2312" pitchFamily="49" charset="-122"/>
                <a:ea typeface="楷体_GB2312" pitchFamily="49" charset="-122"/>
              </a:rPr>
              <a:t>寿命保险问题）</a:t>
            </a:r>
            <a:r>
              <a:rPr lang="zh-CN" altLang="en-US" sz="2800" b="1" dirty="0">
                <a:latin typeface="楷体_GB2312" pitchFamily="49" charset="-122"/>
                <a:ea typeface="楷体_GB2312" pitchFamily="49" charset="-122"/>
              </a:rPr>
              <a:t>设某人寿保险公司的保险险种有</a:t>
            </a:r>
            <a:r>
              <a:rPr lang="en-US" altLang="zh-CN" sz="2800" b="1" dirty="0">
                <a:latin typeface="楷体_GB2312" pitchFamily="49" charset="-122"/>
                <a:ea typeface="楷体_GB2312" pitchFamily="49" charset="-122"/>
              </a:rPr>
              <a:t>2500</a:t>
            </a:r>
            <a:r>
              <a:rPr lang="zh-CN" altLang="en-US" sz="2800" b="1" dirty="0">
                <a:latin typeface="楷体_GB2312" pitchFamily="49" charset="-122"/>
                <a:ea typeface="楷体_GB2312" pitchFamily="49" charset="-122"/>
              </a:rPr>
              <a:t>人投保，在一年内</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每个人死亡的概率为</a:t>
            </a:r>
            <a:r>
              <a:rPr lang="en-US" altLang="zh-CN" sz="2800" b="1" dirty="0">
                <a:latin typeface="楷体_GB2312" pitchFamily="49" charset="-122"/>
                <a:ea typeface="楷体_GB2312" pitchFamily="49" charset="-122"/>
              </a:rPr>
              <a:t>0.002,</a:t>
            </a:r>
            <a:r>
              <a:rPr lang="zh-CN" altLang="en-US" sz="2800" b="1" dirty="0">
                <a:latin typeface="楷体_GB2312" pitchFamily="49" charset="-122"/>
                <a:ea typeface="楷体_GB2312" pitchFamily="49" charset="-122"/>
              </a:rPr>
              <a:t>且每个人是否死亡是相互独立的</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每个投保人在</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月</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日须交</a:t>
            </a:r>
            <a:r>
              <a:rPr lang="en-US" altLang="zh-CN" sz="2800" b="1" dirty="0">
                <a:latin typeface="楷体_GB2312" pitchFamily="49" charset="-122"/>
                <a:ea typeface="楷体_GB2312" pitchFamily="49" charset="-122"/>
              </a:rPr>
              <a:t>12</a:t>
            </a:r>
            <a:r>
              <a:rPr lang="zh-CN" altLang="en-US" sz="2800" b="1" dirty="0">
                <a:latin typeface="楷体_GB2312" pitchFamily="49" charset="-122"/>
                <a:ea typeface="楷体_GB2312" pitchFamily="49" charset="-122"/>
              </a:rPr>
              <a:t>元保险费</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而在死亡时家属可从保险公司领取</a:t>
            </a:r>
            <a:r>
              <a:rPr lang="en-US" altLang="zh-CN" sz="2800" b="1" dirty="0">
                <a:latin typeface="楷体_GB2312" pitchFamily="49" charset="-122"/>
                <a:ea typeface="楷体_GB2312" pitchFamily="49" charset="-122"/>
              </a:rPr>
              <a:t>2000</a:t>
            </a:r>
            <a:r>
              <a:rPr lang="zh-CN" altLang="en-US" sz="2800" b="1" dirty="0">
                <a:latin typeface="楷体_GB2312" pitchFamily="49" charset="-122"/>
                <a:ea typeface="楷体_GB2312" pitchFamily="49" charset="-122"/>
              </a:rPr>
              <a:t>元的赔偿金</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试求</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保险公司亏本的概率；</a:t>
            </a: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保险公司获利</a:t>
            </a:r>
          </a:p>
          <a:p>
            <a:r>
              <a:rPr lang="zh-CN" altLang="en-US" sz="2800" b="1" dirty="0">
                <a:latin typeface="楷体_GB2312" pitchFamily="49" charset="-122"/>
                <a:ea typeface="楷体_GB2312" pitchFamily="49" charset="-122"/>
              </a:rPr>
              <a:t>分别不少于</a:t>
            </a:r>
            <a:r>
              <a:rPr lang="en-US" altLang="zh-CN" sz="2800" b="1" dirty="0">
                <a:latin typeface="楷体_GB2312" pitchFamily="49" charset="-122"/>
                <a:ea typeface="楷体_GB2312" pitchFamily="49" charset="-122"/>
              </a:rPr>
              <a:t>10000</a:t>
            </a:r>
            <a:r>
              <a:rPr lang="zh-CN" altLang="en-US" sz="2800" b="1" dirty="0">
                <a:latin typeface="楷体_GB2312" pitchFamily="49" charset="-122"/>
                <a:ea typeface="楷体_GB2312" pitchFamily="49" charset="-122"/>
              </a:rPr>
              <a:t>元、</a:t>
            </a:r>
            <a:r>
              <a:rPr lang="en-US" altLang="zh-CN" sz="2800" b="1" dirty="0">
                <a:latin typeface="楷体_GB2312" pitchFamily="49" charset="-122"/>
                <a:ea typeface="楷体_GB2312" pitchFamily="49" charset="-122"/>
              </a:rPr>
              <a:t>20000</a:t>
            </a:r>
            <a:r>
              <a:rPr lang="zh-CN" altLang="en-US" sz="2800" b="1" dirty="0">
                <a:latin typeface="楷体_GB2312" pitchFamily="49" charset="-122"/>
                <a:ea typeface="楷体_GB2312" pitchFamily="49" charset="-122"/>
              </a:rPr>
              <a:t>元的概率．</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9283"/>
                                        </p:tgtEl>
                                        <p:attrNameLst>
                                          <p:attrName>style.visibility</p:attrName>
                                        </p:attrNameLst>
                                      </p:cBhvr>
                                      <p:to>
                                        <p:strVal val="visible"/>
                                      </p:to>
                                    </p:set>
                                    <p:animEffect transition="in" filter="wipe(up)">
                                      <p:cBhvr>
                                        <p:cTn id="7" dur="1000"/>
                                        <p:tgtEl>
                                          <p:spTgt spid="1392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9274"/>
                                        </p:tgtEl>
                                        <p:attrNameLst>
                                          <p:attrName>style.visibility</p:attrName>
                                        </p:attrNameLst>
                                      </p:cBhvr>
                                      <p:to>
                                        <p:strVal val="visible"/>
                                      </p:to>
                                    </p:set>
                                    <p:animEffect transition="in" filter="wipe(up)">
                                      <p:cBhvr>
                                        <p:cTn id="12" dur="1000"/>
                                        <p:tgtEl>
                                          <p:spTgt spid="1392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9275"/>
                                        </p:tgtEl>
                                        <p:attrNameLst>
                                          <p:attrName>style.visibility</p:attrName>
                                        </p:attrNameLst>
                                      </p:cBhvr>
                                      <p:to>
                                        <p:strVal val="visible"/>
                                      </p:to>
                                    </p:set>
                                    <p:animEffect transition="in" filter="wipe(up)">
                                      <p:cBhvr>
                                        <p:cTn id="17" dur="1000"/>
                                        <p:tgtEl>
                                          <p:spTgt spid="1392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9280"/>
                                        </p:tgtEl>
                                        <p:attrNameLst>
                                          <p:attrName>style.visibility</p:attrName>
                                        </p:attrNameLst>
                                      </p:cBhvr>
                                      <p:to>
                                        <p:strVal val="visible"/>
                                      </p:to>
                                    </p:set>
                                    <p:animEffect transition="in" filter="wipe(up)">
                                      <p:cBhvr>
                                        <p:cTn id="27" dur="1000"/>
                                        <p:tgtEl>
                                          <p:spTgt spid="13928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9281"/>
                                        </p:tgtEl>
                                        <p:attrNameLst>
                                          <p:attrName>style.visibility</p:attrName>
                                        </p:attrNameLst>
                                      </p:cBhvr>
                                      <p:to>
                                        <p:strVal val="visible"/>
                                      </p:to>
                                    </p:set>
                                    <p:animEffect transition="in" filter="wipe(up)">
                                      <p:cBhvr>
                                        <p:cTn id="32" dur="1000"/>
                                        <p:tgtEl>
                                          <p:spTgt spid="139281"/>
                                        </p:tgtEl>
                                      </p:cBhvr>
                                    </p:animEffect>
                                  </p:childTnLst>
                                </p:cTn>
                              </p:par>
                              <p:par>
                                <p:cTn id="33" presetID="9" presetClass="exit" presetSubtype="0" fill="hold" grpId="1" nodeType="withEffect">
                                  <p:stCondLst>
                                    <p:cond delay="0"/>
                                  </p:stCondLst>
                                  <p:childTnLst>
                                    <p:animEffect transition="out" filter="dissolve">
                                      <p:cBhvr>
                                        <p:cTn id="34" dur="500"/>
                                        <p:tgtEl>
                                          <p:spTgt spid="139274"/>
                                        </p:tgtEl>
                                      </p:cBhvr>
                                    </p:animEffect>
                                    <p:set>
                                      <p:cBhvr>
                                        <p:cTn id="35" dur="1" fill="hold">
                                          <p:stCondLst>
                                            <p:cond delay="499"/>
                                          </p:stCondLst>
                                        </p:cTn>
                                        <p:tgtEl>
                                          <p:spTgt spid="139274"/>
                                        </p:tgtEl>
                                        <p:attrNameLst>
                                          <p:attrName>style.visibility</p:attrName>
                                        </p:attrNameLst>
                                      </p:cBhvr>
                                      <p:to>
                                        <p:strVal val="hidden"/>
                                      </p:to>
                                    </p:set>
                                  </p:childTnLst>
                                </p:cTn>
                              </p:par>
                              <p:par>
                                <p:cTn id="36" presetID="9" presetClass="exit" presetSubtype="0" fill="hold" nodeType="withEffect">
                                  <p:stCondLst>
                                    <p:cond delay="0"/>
                                  </p:stCondLst>
                                  <p:childTnLst>
                                    <p:animEffect transition="out" filter="dissolve">
                                      <p:cBhvr>
                                        <p:cTn id="37" dur="500"/>
                                        <p:tgtEl>
                                          <p:spTgt spid="139275"/>
                                        </p:tgtEl>
                                      </p:cBhvr>
                                    </p:animEffect>
                                    <p:set>
                                      <p:cBhvr>
                                        <p:cTn id="38" dur="1" fill="hold">
                                          <p:stCondLst>
                                            <p:cond delay="499"/>
                                          </p:stCondLst>
                                        </p:cTn>
                                        <p:tgtEl>
                                          <p:spTgt spid="139275"/>
                                        </p:tgtEl>
                                        <p:attrNameLst>
                                          <p:attrName>style.visibility</p:attrName>
                                        </p:attrNameLst>
                                      </p:cBhvr>
                                      <p:to>
                                        <p:strVal val="hidden"/>
                                      </p:to>
                                    </p:set>
                                  </p:childTnLst>
                                </p:cTn>
                              </p:par>
                              <p:par>
                                <p:cTn id="39" presetID="9" presetClass="exit" presetSubtype="0" fill="hold" nodeType="withEffect">
                                  <p:stCondLst>
                                    <p:cond delay="0"/>
                                  </p:stCondLst>
                                  <p:childTnLst>
                                    <p:animEffect transition="out" filter="dissolve">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par>
                                <p:cTn id="42" presetID="9" presetClass="exit" presetSubtype="0" fill="hold" grpId="1" nodeType="withEffect">
                                  <p:stCondLst>
                                    <p:cond delay="0"/>
                                  </p:stCondLst>
                                  <p:childTnLst>
                                    <p:animEffect transition="out" filter="dissolve">
                                      <p:cBhvr>
                                        <p:cTn id="43" dur="500"/>
                                        <p:tgtEl>
                                          <p:spTgt spid="139280"/>
                                        </p:tgtEl>
                                      </p:cBhvr>
                                    </p:animEffect>
                                    <p:set>
                                      <p:cBhvr>
                                        <p:cTn id="44" dur="1" fill="hold">
                                          <p:stCondLst>
                                            <p:cond delay="499"/>
                                          </p:stCondLst>
                                        </p:cTn>
                                        <p:tgtEl>
                                          <p:spTgt spid="139280"/>
                                        </p:tgtEl>
                                        <p:attrNameLst>
                                          <p:attrName>style.visibility</p:attrName>
                                        </p:attrNameLst>
                                      </p:cBhvr>
                                      <p:to>
                                        <p:strVal val="hidden"/>
                                      </p:to>
                                    </p:set>
                                  </p:childTnLst>
                                </p:cTn>
                              </p:par>
                              <p:par>
                                <p:cTn id="45" presetID="9" presetClass="exit" presetSubtype="0" fill="hold" nodeType="withEffect">
                                  <p:stCondLst>
                                    <p:cond delay="0"/>
                                  </p:stCondLst>
                                  <p:childTnLst>
                                    <p:animEffect transition="out" filter="dissolve">
                                      <p:cBhvr>
                                        <p:cTn id="46" dur="500"/>
                                        <p:tgtEl>
                                          <p:spTgt spid="139281"/>
                                        </p:tgtEl>
                                      </p:cBhvr>
                                    </p:animEffect>
                                    <p:set>
                                      <p:cBhvr>
                                        <p:cTn id="47" dur="1" fill="hold">
                                          <p:stCondLst>
                                            <p:cond delay="499"/>
                                          </p:stCondLst>
                                        </p:cTn>
                                        <p:tgtEl>
                                          <p:spTgt spid="1392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4" grpId="0"/>
      <p:bldP spid="139274" grpId="1"/>
      <p:bldP spid="139280" grpId="0"/>
      <p:bldP spid="139280" grpId="1"/>
      <p:bldP spid="13928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292" name="Object 4"/>
          <p:cNvGraphicFramePr>
            <a:graphicFrameLocks noChangeAspect="1"/>
          </p:cNvGraphicFramePr>
          <p:nvPr/>
        </p:nvGraphicFramePr>
        <p:xfrm>
          <a:off x="1022350" y="3963988"/>
          <a:ext cx="4635500" cy="512762"/>
        </p:xfrm>
        <a:graphic>
          <a:graphicData uri="http://schemas.openxmlformats.org/presentationml/2006/ole">
            <p:oleObj spid="_x0000_s1474562" name="Equation" r:id="rId3" imgW="1841400" imgH="203040" progId="">
              <p:embed/>
            </p:oleObj>
          </a:graphicData>
        </a:graphic>
      </p:graphicFrame>
      <p:sp>
        <p:nvSpPr>
          <p:cNvPr id="140293" name="Rectangle 5"/>
          <p:cNvSpPr>
            <a:spLocks noChangeArrowheads="1"/>
          </p:cNvSpPr>
          <p:nvPr/>
        </p:nvSpPr>
        <p:spPr bwMode="auto">
          <a:xfrm>
            <a:off x="-14288" y="261938"/>
            <a:ext cx="9144001" cy="2654300"/>
          </a:xfrm>
          <a:prstGeom prst="rect">
            <a:avLst/>
          </a:prstGeom>
          <a:noFill/>
          <a:ln w="9525">
            <a:noFill/>
            <a:miter lim="800000"/>
            <a:headEnd/>
            <a:tailEnd/>
          </a:ln>
          <a:effectLst/>
        </p:spPr>
        <p:txBody>
          <a:bodyPr>
            <a:spAutoFit/>
          </a:bodyPr>
          <a:lstStyle/>
          <a:p>
            <a:pPr algn="dist"/>
            <a:r>
              <a:rPr lang="en-US" altLang="zh-CN" sz="2800" b="1" dirty="0">
                <a:solidFill>
                  <a:srgbClr val="00FF00"/>
                </a:solidFill>
                <a:latin typeface="楷体_GB2312" pitchFamily="49" charset="-122"/>
                <a:ea typeface="楷体_GB2312" pitchFamily="49" charset="-122"/>
              </a:rPr>
              <a:t>   </a:t>
            </a:r>
            <a:r>
              <a:rPr lang="zh-CN" altLang="en-US" sz="2800" b="1" dirty="0" smtClean="0">
                <a:solidFill>
                  <a:srgbClr val="00FF00"/>
                </a:solidFill>
                <a:latin typeface="楷体_GB2312" pitchFamily="49" charset="-122"/>
                <a:ea typeface="楷体_GB2312" pitchFamily="49" charset="-122"/>
              </a:rPr>
              <a:t>例（</a:t>
            </a:r>
            <a:r>
              <a:rPr lang="zh-CN" altLang="en-US" sz="2800" b="1" dirty="0">
                <a:solidFill>
                  <a:srgbClr val="00FF00"/>
                </a:solidFill>
                <a:latin typeface="楷体_GB2312" pitchFamily="49" charset="-122"/>
                <a:ea typeface="楷体_GB2312" pitchFamily="49" charset="-122"/>
              </a:rPr>
              <a:t>寿命保险问题）</a:t>
            </a:r>
            <a:r>
              <a:rPr lang="zh-CN" altLang="en-US" sz="2800" b="1" dirty="0">
                <a:latin typeface="楷体_GB2312" pitchFamily="49" charset="-122"/>
                <a:ea typeface="楷体_GB2312" pitchFamily="49" charset="-122"/>
              </a:rPr>
              <a:t>设某人寿保险公司的保险险种有</a:t>
            </a:r>
            <a:r>
              <a:rPr lang="en-US" altLang="zh-CN" sz="2800" b="1" dirty="0">
                <a:latin typeface="楷体_GB2312" pitchFamily="49" charset="-122"/>
                <a:ea typeface="楷体_GB2312" pitchFamily="49" charset="-122"/>
              </a:rPr>
              <a:t>2500</a:t>
            </a:r>
            <a:r>
              <a:rPr lang="zh-CN" altLang="en-US" sz="2800" b="1" dirty="0">
                <a:latin typeface="楷体_GB2312" pitchFamily="49" charset="-122"/>
                <a:ea typeface="楷体_GB2312" pitchFamily="49" charset="-122"/>
              </a:rPr>
              <a:t>人投保，在一年内</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每个人死亡的概率为</a:t>
            </a:r>
            <a:r>
              <a:rPr lang="en-US" altLang="zh-CN" sz="2800" b="1" dirty="0">
                <a:latin typeface="楷体_GB2312" pitchFamily="49" charset="-122"/>
                <a:ea typeface="楷体_GB2312" pitchFamily="49" charset="-122"/>
              </a:rPr>
              <a:t>0.002,</a:t>
            </a:r>
            <a:r>
              <a:rPr lang="zh-CN" altLang="en-US" sz="2800" b="1" dirty="0">
                <a:latin typeface="楷体_GB2312" pitchFamily="49" charset="-122"/>
                <a:ea typeface="楷体_GB2312" pitchFamily="49" charset="-122"/>
              </a:rPr>
              <a:t>且每个人是否死亡是相互独立的</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每个投保人在</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月</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日须交</a:t>
            </a:r>
            <a:r>
              <a:rPr lang="en-US" altLang="zh-CN" sz="2800" b="1" dirty="0">
                <a:latin typeface="楷体_GB2312" pitchFamily="49" charset="-122"/>
                <a:ea typeface="楷体_GB2312" pitchFamily="49" charset="-122"/>
              </a:rPr>
              <a:t>12</a:t>
            </a:r>
            <a:r>
              <a:rPr lang="zh-CN" altLang="en-US" sz="2800" b="1" dirty="0">
                <a:latin typeface="楷体_GB2312" pitchFamily="49" charset="-122"/>
                <a:ea typeface="楷体_GB2312" pitchFamily="49" charset="-122"/>
              </a:rPr>
              <a:t>元保险费</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而在死亡时家属可从保险公司领取</a:t>
            </a:r>
            <a:r>
              <a:rPr lang="en-US" altLang="zh-CN" sz="2800" b="1" dirty="0">
                <a:latin typeface="楷体_GB2312" pitchFamily="49" charset="-122"/>
                <a:ea typeface="楷体_GB2312" pitchFamily="49" charset="-122"/>
              </a:rPr>
              <a:t>2000</a:t>
            </a:r>
            <a:r>
              <a:rPr lang="zh-CN" altLang="en-US" sz="2800" b="1" dirty="0">
                <a:latin typeface="楷体_GB2312" pitchFamily="49" charset="-122"/>
                <a:ea typeface="楷体_GB2312" pitchFamily="49" charset="-122"/>
              </a:rPr>
              <a:t>元的赔偿金</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试求</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保险公司亏本的概率；</a:t>
            </a: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保险公司获利</a:t>
            </a:r>
          </a:p>
          <a:p>
            <a:r>
              <a:rPr lang="zh-CN" altLang="en-US" sz="2800" b="1" dirty="0">
                <a:latin typeface="楷体_GB2312" pitchFamily="49" charset="-122"/>
                <a:ea typeface="楷体_GB2312" pitchFamily="49" charset="-122"/>
              </a:rPr>
              <a:t>分别不少于</a:t>
            </a:r>
            <a:r>
              <a:rPr lang="en-US" altLang="zh-CN" sz="2800" b="1" dirty="0">
                <a:latin typeface="楷体_GB2312" pitchFamily="49" charset="-122"/>
                <a:ea typeface="楷体_GB2312" pitchFamily="49" charset="-122"/>
              </a:rPr>
              <a:t>10000</a:t>
            </a:r>
            <a:r>
              <a:rPr lang="zh-CN" altLang="en-US" sz="2800" b="1" dirty="0">
                <a:latin typeface="楷体_GB2312" pitchFamily="49" charset="-122"/>
                <a:ea typeface="楷体_GB2312" pitchFamily="49" charset="-122"/>
              </a:rPr>
              <a:t>元、</a:t>
            </a:r>
            <a:r>
              <a:rPr lang="en-US" altLang="zh-CN" sz="2800" b="1" dirty="0">
                <a:latin typeface="楷体_GB2312" pitchFamily="49" charset="-122"/>
                <a:ea typeface="楷体_GB2312" pitchFamily="49" charset="-122"/>
              </a:rPr>
              <a:t>20000</a:t>
            </a:r>
            <a:r>
              <a:rPr lang="zh-CN" altLang="en-US" sz="2800" b="1" dirty="0">
                <a:latin typeface="楷体_GB2312" pitchFamily="49" charset="-122"/>
                <a:ea typeface="楷体_GB2312" pitchFamily="49" charset="-122"/>
              </a:rPr>
              <a:t>元的概率．</a:t>
            </a:r>
          </a:p>
        </p:txBody>
      </p:sp>
      <p:sp>
        <p:nvSpPr>
          <p:cNvPr id="140295" name="Rectangle 7"/>
          <p:cNvSpPr>
            <a:spLocks noChangeArrowheads="1"/>
          </p:cNvSpPr>
          <p:nvPr/>
        </p:nvSpPr>
        <p:spPr bwMode="auto">
          <a:xfrm>
            <a:off x="0" y="2924175"/>
            <a:ext cx="9144000" cy="519113"/>
          </a:xfrm>
          <a:prstGeom prst="rect">
            <a:avLst/>
          </a:prstGeom>
          <a:noFill/>
          <a:ln w="9525">
            <a:noFill/>
            <a:miter lim="800000"/>
            <a:headEnd/>
            <a:tailEnd/>
          </a:ln>
          <a:effectLst/>
        </p:spPr>
        <p:txBody>
          <a:bodyPr>
            <a:spAutoFit/>
          </a:bodyPr>
          <a:lstStyle/>
          <a:p>
            <a:r>
              <a:rPr lang="en-US" altLang="zh-CN" sz="2800" b="1">
                <a:latin typeface="楷体_GB2312" pitchFamily="49" charset="-122"/>
                <a:ea typeface="楷体_GB2312" pitchFamily="49" charset="-122"/>
              </a:rPr>
              <a:t>   </a:t>
            </a:r>
            <a:r>
              <a:rPr lang="zh-CN" altLang="en-US" sz="2800" b="1">
                <a:solidFill>
                  <a:srgbClr val="00FF00"/>
                </a:solidFill>
                <a:latin typeface="楷体_GB2312" pitchFamily="49" charset="-122"/>
                <a:ea typeface="楷体_GB2312" pitchFamily="49" charset="-122"/>
              </a:rPr>
              <a:t>解</a:t>
            </a:r>
            <a:endParaRPr lang="zh-CN" altLang="en-US" sz="2800" b="1">
              <a:latin typeface="楷体_GB2312" pitchFamily="49" charset="-122"/>
              <a:ea typeface="楷体_GB2312" pitchFamily="49" charset="-122"/>
            </a:endParaRPr>
          </a:p>
        </p:txBody>
      </p:sp>
      <p:graphicFrame>
        <p:nvGraphicFramePr>
          <p:cNvPr id="140297" name="Object 9"/>
          <p:cNvGraphicFramePr>
            <a:graphicFrameLocks noChangeAspect="1"/>
          </p:cNvGraphicFramePr>
          <p:nvPr/>
        </p:nvGraphicFramePr>
        <p:xfrm>
          <a:off x="1031875" y="4395788"/>
          <a:ext cx="5311775" cy="1089025"/>
        </p:xfrm>
        <a:graphic>
          <a:graphicData uri="http://schemas.openxmlformats.org/presentationml/2006/ole">
            <p:oleObj spid="_x0000_s1474563" name="Equation" r:id="rId4" imgW="2108160" imgH="431640" progId="">
              <p:embed/>
            </p:oleObj>
          </a:graphicData>
        </a:graphic>
      </p:graphicFrame>
      <p:sp>
        <p:nvSpPr>
          <p:cNvPr id="140298" name="Rectangle 10"/>
          <p:cNvSpPr>
            <a:spLocks noChangeArrowheads="1"/>
          </p:cNvSpPr>
          <p:nvPr/>
        </p:nvSpPr>
        <p:spPr bwMode="auto">
          <a:xfrm>
            <a:off x="1258888" y="2924175"/>
            <a:ext cx="4465637" cy="519113"/>
          </a:xfrm>
          <a:prstGeom prst="rect">
            <a:avLst/>
          </a:prstGeom>
          <a:noFill/>
          <a:ln w="9525">
            <a:noFill/>
            <a:miter lim="800000"/>
            <a:headEnd/>
            <a:tailEnd/>
          </a:ln>
          <a:effectLst/>
        </p:spPr>
        <p:txBody>
          <a:bodyPr>
            <a:spAutoFit/>
          </a:bodyPr>
          <a:lstStyle/>
          <a:p>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保险公司亏本的概率</a:t>
            </a:r>
          </a:p>
        </p:txBody>
      </p:sp>
      <p:graphicFrame>
        <p:nvGraphicFramePr>
          <p:cNvPr id="140300" name="Object 12"/>
          <p:cNvGraphicFramePr>
            <a:graphicFrameLocks noChangeAspect="1"/>
          </p:cNvGraphicFramePr>
          <p:nvPr/>
        </p:nvGraphicFramePr>
        <p:xfrm>
          <a:off x="1046163" y="5373688"/>
          <a:ext cx="4275137" cy="1120775"/>
        </p:xfrm>
        <a:graphic>
          <a:graphicData uri="http://schemas.openxmlformats.org/presentationml/2006/ole">
            <p:oleObj spid="_x0000_s1474564" name="Equation" r:id="rId5" imgW="1676160" imgH="444240" progId="">
              <p:embed/>
            </p:oleObj>
          </a:graphicData>
        </a:graphic>
      </p:graphicFrame>
      <p:graphicFrame>
        <p:nvGraphicFramePr>
          <p:cNvPr id="140301" name="Object 13"/>
          <p:cNvGraphicFramePr>
            <a:graphicFrameLocks noChangeAspect="1"/>
          </p:cNvGraphicFramePr>
          <p:nvPr/>
        </p:nvGraphicFramePr>
        <p:xfrm>
          <a:off x="5275263" y="5734050"/>
          <a:ext cx="1974850" cy="449263"/>
        </p:xfrm>
        <a:graphic>
          <a:graphicData uri="http://schemas.openxmlformats.org/presentationml/2006/ole">
            <p:oleObj spid="_x0000_s1474565" name="Equation" r:id="rId6" imgW="774360" imgH="177480" progId="">
              <p:embed/>
            </p:oleObj>
          </a:graphicData>
        </a:graphic>
      </p:graphicFrame>
      <p:graphicFrame>
        <p:nvGraphicFramePr>
          <p:cNvPr id="140302" name="Object 14"/>
          <p:cNvGraphicFramePr>
            <a:graphicFrameLocks noChangeAspect="1"/>
          </p:cNvGraphicFramePr>
          <p:nvPr/>
        </p:nvGraphicFramePr>
        <p:xfrm>
          <a:off x="596900" y="3397250"/>
          <a:ext cx="6835775" cy="579438"/>
        </p:xfrm>
        <a:graphic>
          <a:graphicData uri="http://schemas.openxmlformats.org/presentationml/2006/ole">
            <p:oleObj spid="_x0000_s1474566" name="Equation" r:id="rId7" imgW="2705040" imgH="2286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0298"/>
                                        </p:tgtEl>
                                        <p:attrNameLst>
                                          <p:attrName>style.visibility</p:attrName>
                                        </p:attrNameLst>
                                      </p:cBhvr>
                                      <p:to>
                                        <p:strVal val="visible"/>
                                      </p:to>
                                    </p:set>
                                    <p:animEffect transition="in" filter="wipe(left)">
                                      <p:cBhvr>
                                        <p:cTn id="7" dur="1000"/>
                                        <p:tgtEl>
                                          <p:spTgt spid="140298"/>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40302"/>
                                        </p:tgtEl>
                                        <p:attrNameLst>
                                          <p:attrName>style.visibility</p:attrName>
                                        </p:attrNameLst>
                                      </p:cBhvr>
                                      <p:to>
                                        <p:strVal val="visible"/>
                                      </p:to>
                                    </p:set>
                                    <p:animEffect transition="in" filter="wipe(left)">
                                      <p:cBhvr>
                                        <p:cTn id="11" dur="1000"/>
                                        <p:tgtEl>
                                          <p:spTgt spid="14030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0292"/>
                                        </p:tgtEl>
                                        <p:attrNameLst>
                                          <p:attrName>style.visibility</p:attrName>
                                        </p:attrNameLst>
                                      </p:cBhvr>
                                      <p:to>
                                        <p:strVal val="visible"/>
                                      </p:to>
                                    </p:set>
                                    <p:animEffect transition="in" filter="wipe(left)">
                                      <p:cBhvr>
                                        <p:cTn id="16" dur="1000"/>
                                        <p:tgtEl>
                                          <p:spTgt spid="1402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40297"/>
                                        </p:tgtEl>
                                        <p:attrNameLst>
                                          <p:attrName>style.visibility</p:attrName>
                                        </p:attrNameLst>
                                      </p:cBhvr>
                                      <p:to>
                                        <p:strVal val="visible"/>
                                      </p:to>
                                    </p:set>
                                    <p:animEffect transition="in" filter="wipe(left)">
                                      <p:cBhvr>
                                        <p:cTn id="21" dur="1000"/>
                                        <p:tgtEl>
                                          <p:spTgt spid="14029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0300"/>
                                        </p:tgtEl>
                                        <p:attrNameLst>
                                          <p:attrName>style.visibility</p:attrName>
                                        </p:attrNameLst>
                                      </p:cBhvr>
                                      <p:to>
                                        <p:strVal val="visible"/>
                                      </p:to>
                                    </p:set>
                                    <p:animEffect transition="in" filter="wipe(left)">
                                      <p:cBhvr>
                                        <p:cTn id="26" dur="1000"/>
                                        <p:tgtEl>
                                          <p:spTgt spid="14030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40301"/>
                                        </p:tgtEl>
                                        <p:attrNameLst>
                                          <p:attrName>style.visibility</p:attrName>
                                        </p:attrNameLst>
                                      </p:cBhvr>
                                      <p:to>
                                        <p:strVal val="visible"/>
                                      </p:to>
                                    </p:set>
                                    <p:animEffect transition="in" filter="wipe(left)">
                                      <p:cBhvr>
                                        <p:cTn id="31" dur="1000"/>
                                        <p:tgtEl>
                                          <p:spTgt spid="140301"/>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1" nodeType="clickEffect">
                                  <p:stCondLst>
                                    <p:cond delay="0"/>
                                  </p:stCondLst>
                                  <p:childTnLst>
                                    <p:animEffect transition="out" filter="dissolve">
                                      <p:cBhvr>
                                        <p:cTn id="35" dur="500"/>
                                        <p:tgtEl>
                                          <p:spTgt spid="140298"/>
                                        </p:tgtEl>
                                      </p:cBhvr>
                                    </p:animEffect>
                                    <p:set>
                                      <p:cBhvr>
                                        <p:cTn id="36" dur="1" fill="hold">
                                          <p:stCondLst>
                                            <p:cond delay="499"/>
                                          </p:stCondLst>
                                        </p:cTn>
                                        <p:tgtEl>
                                          <p:spTgt spid="140298"/>
                                        </p:tgtEl>
                                        <p:attrNameLst>
                                          <p:attrName>style.visibility</p:attrName>
                                        </p:attrNameLst>
                                      </p:cBhvr>
                                      <p:to>
                                        <p:strVal val="hidden"/>
                                      </p:to>
                                    </p:set>
                                  </p:childTnLst>
                                </p:cTn>
                              </p:par>
                              <p:par>
                                <p:cTn id="37" presetID="9" presetClass="exit" presetSubtype="0" fill="hold" nodeType="withEffect">
                                  <p:stCondLst>
                                    <p:cond delay="0"/>
                                  </p:stCondLst>
                                  <p:childTnLst>
                                    <p:animEffect transition="out" filter="dissolve">
                                      <p:cBhvr>
                                        <p:cTn id="38" dur="500"/>
                                        <p:tgtEl>
                                          <p:spTgt spid="140302"/>
                                        </p:tgtEl>
                                      </p:cBhvr>
                                    </p:animEffect>
                                    <p:set>
                                      <p:cBhvr>
                                        <p:cTn id="39" dur="1" fill="hold">
                                          <p:stCondLst>
                                            <p:cond delay="499"/>
                                          </p:stCondLst>
                                        </p:cTn>
                                        <p:tgtEl>
                                          <p:spTgt spid="140302"/>
                                        </p:tgtEl>
                                        <p:attrNameLst>
                                          <p:attrName>style.visibility</p:attrName>
                                        </p:attrNameLst>
                                      </p:cBhvr>
                                      <p:to>
                                        <p:strVal val="hidden"/>
                                      </p:to>
                                    </p:set>
                                  </p:childTnLst>
                                </p:cTn>
                              </p:par>
                              <p:par>
                                <p:cTn id="40" presetID="9" presetClass="exit" presetSubtype="0" fill="hold" nodeType="withEffect">
                                  <p:stCondLst>
                                    <p:cond delay="0"/>
                                  </p:stCondLst>
                                  <p:childTnLst>
                                    <p:animEffect transition="out" filter="dissolve">
                                      <p:cBhvr>
                                        <p:cTn id="41" dur="500"/>
                                        <p:tgtEl>
                                          <p:spTgt spid="140292"/>
                                        </p:tgtEl>
                                      </p:cBhvr>
                                    </p:animEffect>
                                    <p:set>
                                      <p:cBhvr>
                                        <p:cTn id="42" dur="1" fill="hold">
                                          <p:stCondLst>
                                            <p:cond delay="499"/>
                                          </p:stCondLst>
                                        </p:cTn>
                                        <p:tgtEl>
                                          <p:spTgt spid="140292"/>
                                        </p:tgtEl>
                                        <p:attrNameLst>
                                          <p:attrName>style.visibility</p:attrName>
                                        </p:attrNameLst>
                                      </p:cBhvr>
                                      <p:to>
                                        <p:strVal val="hidden"/>
                                      </p:to>
                                    </p:set>
                                  </p:childTnLst>
                                </p:cTn>
                              </p:par>
                              <p:par>
                                <p:cTn id="43" presetID="9" presetClass="exit" presetSubtype="0" fill="hold" nodeType="withEffect">
                                  <p:stCondLst>
                                    <p:cond delay="0"/>
                                  </p:stCondLst>
                                  <p:childTnLst>
                                    <p:animEffect transition="out" filter="dissolve">
                                      <p:cBhvr>
                                        <p:cTn id="44" dur="500"/>
                                        <p:tgtEl>
                                          <p:spTgt spid="140297"/>
                                        </p:tgtEl>
                                      </p:cBhvr>
                                    </p:animEffect>
                                    <p:set>
                                      <p:cBhvr>
                                        <p:cTn id="45" dur="1" fill="hold">
                                          <p:stCondLst>
                                            <p:cond delay="499"/>
                                          </p:stCondLst>
                                        </p:cTn>
                                        <p:tgtEl>
                                          <p:spTgt spid="140297"/>
                                        </p:tgtEl>
                                        <p:attrNameLst>
                                          <p:attrName>style.visibility</p:attrName>
                                        </p:attrNameLst>
                                      </p:cBhvr>
                                      <p:to>
                                        <p:strVal val="hidden"/>
                                      </p:to>
                                    </p:set>
                                  </p:childTnLst>
                                </p:cTn>
                              </p:par>
                              <p:par>
                                <p:cTn id="46" presetID="9" presetClass="exit" presetSubtype="0" fill="hold" nodeType="withEffect">
                                  <p:stCondLst>
                                    <p:cond delay="0"/>
                                  </p:stCondLst>
                                  <p:childTnLst>
                                    <p:animEffect transition="out" filter="dissolve">
                                      <p:cBhvr>
                                        <p:cTn id="47" dur="500"/>
                                        <p:tgtEl>
                                          <p:spTgt spid="140300"/>
                                        </p:tgtEl>
                                      </p:cBhvr>
                                    </p:animEffect>
                                    <p:set>
                                      <p:cBhvr>
                                        <p:cTn id="48" dur="1" fill="hold">
                                          <p:stCondLst>
                                            <p:cond delay="499"/>
                                          </p:stCondLst>
                                        </p:cTn>
                                        <p:tgtEl>
                                          <p:spTgt spid="140300"/>
                                        </p:tgtEl>
                                        <p:attrNameLst>
                                          <p:attrName>style.visibility</p:attrName>
                                        </p:attrNameLst>
                                      </p:cBhvr>
                                      <p:to>
                                        <p:strVal val="hidden"/>
                                      </p:to>
                                    </p:set>
                                  </p:childTnLst>
                                </p:cTn>
                              </p:par>
                              <p:par>
                                <p:cTn id="49" presetID="9" presetClass="exit" presetSubtype="0" fill="hold" nodeType="withEffect">
                                  <p:stCondLst>
                                    <p:cond delay="0"/>
                                  </p:stCondLst>
                                  <p:childTnLst>
                                    <p:animEffect transition="out" filter="dissolve">
                                      <p:cBhvr>
                                        <p:cTn id="50" dur="500"/>
                                        <p:tgtEl>
                                          <p:spTgt spid="140301"/>
                                        </p:tgtEl>
                                      </p:cBhvr>
                                    </p:animEffect>
                                    <p:set>
                                      <p:cBhvr>
                                        <p:cTn id="51" dur="1" fill="hold">
                                          <p:stCondLst>
                                            <p:cond delay="499"/>
                                          </p:stCondLst>
                                        </p:cTn>
                                        <p:tgtEl>
                                          <p:spTgt spid="1403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8" grpId="0"/>
      <p:bldP spid="140298"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
          <p:cNvSpPr>
            <a:spLocks noChangeArrowheads="1"/>
          </p:cNvSpPr>
          <p:nvPr/>
        </p:nvSpPr>
        <p:spPr bwMode="auto">
          <a:xfrm>
            <a:off x="-14288" y="261938"/>
            <a:ext cx="9144001" cy="2654300"/>
          </a:xfrm>
          <a:prstGeom prst="rect">
            <a:avLst/>
          </a:prstGeom>
          <a:noFill/>
          <a:ln w="9525">
            <a:noFill/>
            <a:miter lim="800000"/>
            <a:headEnd/>
            <a:tailEnd/>
          </a:ln>
          <a:effectLst/>
        </p:spPr>
        <p:txBody>
          <a:bodyPr>
            <a:spAutoFit/>
          </a:bodyPr>
          <a:lstStyle/>
          <a:p>
            <a:pPr algn="dist"/>
            <a:r>
              <a:rPr lang="en-US" altLang="zh-CN" sz="2800" b="1" dirty="0">
                <a:solidFill>
                  <a:srgbClr val="00FF00"/>
                </a:solidFill>
                <a:latin typeface="楷体_GB2312" pitchFamily="49" charset="-122"/>
                <a:ea typeface="楷体_GB2312" pitchFamily="49" charset="-122"/>
              </a:rPr>
              <a:t>   </a:t>
            </a:r>
            <a:r>
              <a:rPr lang="zh-CN" altLang="en-US" sz="2800" b="1" dirty="0" smtClean="0">
                <a:solidFill>
                  <a:srgbClr val="00FF00"/>
                </a:solidFill>
                <a:latin typeface="楷体_GB2312" pitchFamily="49" charset="-122"/>
                <a:ea typeface="楷体_GB2312" pitchFamily="49" charset="-122"/>
              </a:rPr>
              <a:t>例（</a:t>
            </a:r>
            <a:r>
              <a:rPr lang="zh-CN" altLang="en-US" sz="2800" b="1" dirty="0">
                <a:solidFill>
                  <a:srgbClr val="00FF00"/>
                </a:solidFill>
                <a:latin typeface="楷体_GB2312" pitchFamily="49" charset="-122"/>
                <a:ea typeface="楷体_GB2312" pitchFamily="49" charset="-122"/>
              </a:rPr>
              <a:t>寿命保险问题）</a:t>
            </a:r>
            <a:r>
              <a:rPr lang="zh-CN" altLang="en-US" sz="2800" b="1" dirty="0">
                <a:latin typeface="楷体_GB2312" pitchFamily="49" charset="-122"/>
                <a:ea typeface="楷体_GB2312" pitchFamily="49" charset="-122"/>
              </a:rPr>
              <a:t>设某人寿保险公司的保险险种有</a:t>
            </a:r>
            <a:r>
              <a:rPr lang="en-US" altLang="zh-CN" sz="2800" b="1" dirty="0">
                <a:latin typeface="楷体_GB2312" pitchFamily="49" charset="-122"/>
                <a:ea typeface="楷体_GB2312" pitchFamily="49" charset="-122"/>
              </a:rPr>
              <a:t>2500</a:t>
            </a:r>
            <a:r>
              <a:rPr lang="zh-CN" altLang="en-US" sz="2800" b="1" dirty="0">
                <a:latin typeface="楷体_GB2312" pitchFamily="49" charset="-122"/>
                <a:ea typeface="楷体_GB2312" pitchFamily="49" charset="-122"/>
              </a:rPr>
              <a:t>人投保，在一年内</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每个人死亡的概率为</a:t>
            </a:r>
            <a:r>
              <a:rPr lang="en-US" altLang="zh-CN" sz="2800" b="1" dirty="0">
                <a:latin typeface="楷体_GB2312" pitchFamily="49" charset="-122"/>
                <a:ea typeface="楷体_GB2312" pitchFamily="49" charset="-122"/>
              </a:rPr>
              <a:t>0.002,</a:t>
            </a:r>
            <a:r>
              <a:rPr lang="zh-CN" altLang="en-US" sz="2800" b="1" dirty="0">
                <a:latin typeface="楷体_GB2312" pitchFamily="49" charset="-122"/>
                <a:ea typeface="楷体_GB2312" pitchFamily="49" charset="-122"/>
              </a:rPr>
              <a:t>且每个人是否死亡是相互独立的</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每个投保人在</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月</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日须交</a:t>
            </a:r>
            <a:r>
              <a:rPr lang="en-US" altLang="zh-CN" sz="2800" b="1" dirty="0">
                <a:latin typeface="楷体_GB2312" pitchFamily="49" charset="-122"/>
                <a:ea typeface="楷体_GB2312" pitchFamily="49" charset="-122"/>
              </a:rPr>
              <a:t>12</a:t>
            </a:r>
            <a:r>
              <a:rPr lang="zh-CN" altLang="en-US" sz="2800" b="1" dirty="0">
                <a:latin typeface="楷体_GB2312" pitchFamily="49" charset="-122"/>
                <a:ea typeface="楷体_GB2312" pitchFamily="49" charset="-122"/>
              </a:rPr>
              <a:t>元保险费</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而在死亡时家属可从保险公司领取</a:t>
            </a:r>
            <a:r>
              <a:rPr lang="en-US" altLang="zh-CN" sz="2800" b="1" dirty="0">
                <a:latin typeface="楷体_GB2312" pitchFamily="49" charset="-122"/>
                <a:ea typeface="楷体_GB2312" pitchFamily="49" charset="-122"/>
              </a:rPr>
              <a:t>2000</a:t>
            </a:r>
            <a:r>
              <a:rPr lang="zh-CN" altLang="en-US" sz="2800" b="1" dirty="0">
                <a:latin typeface="楷体_GB2312" pitchFamily="49" charset="-122"/>
                <a:ea typeface="楷体_GB2312" pitchFamily="49" charset="-122"/>
              </a:rPr>
              <a:t>元的赔偿金</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试求</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保险公司亏本的概率；</a:t>
            </a: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保险公司获利</a:t>
            </a:r>
          </a:p>
          <a:p>
            <a:r>
              <a:rPr lang="zh-CN" altLang="en-US" sz="2800" b="1" dirty="0">
                <a:latin typeface="楷体_GB2312" pitchFamily="49" charset="-122"/>
                <a:ea typeface="楷体_GB2312" pitchFamily="49" charset="-122"/>
              </a:rPr>
              <a:t>分别不少于</a:t>
            </a:r>
            <a:r>
              <a:rPr lang="en-US" altLang="zh-CN" sz="2800" b="1" dirty="0">
                <a:latin typeface="楷体_GB2312" pitchFamily="49" charset="-122"/>
                <a:ea typeface="楷体_GB2312" pitchFamily="49" charset="-122"/>
              </a:rPr>
              <a:t>10000</a:t>
            </a:r>
            <a:r>
              <a:rPr lang="zh-CN" altLang="en-US" sz="2800" b="1" dirty="0">
                <a:latin typeface="楷体_GB2312" pitchFamily="49" charset="-122"/>
                <a:ea typeface="楷体_GB2312" pitchFamily="49" charset="-122"/>
              </a:rPr>
              <a:t>元、</a:t>
            </a:r>
            <a:r>
              <a:rPr lang="en-US" altLang="zh-CN" sz="2800" b="1" dirty="0">
                <a:latin typeface="楷体_GB2312" pitchFamily="49" charset="-122"/>
                <a:ea typeface="楷体_GB2312" pitchFamily="49" charset="-122"/>
              </a:rPr>
              <a:t>20000</a:t>
            </a:r>
            <a:r>
              <a:rPr lang="zh-CN" altLang="en-US" sz="2800" b="1" dirty="0">
                <a:latin typeface="楷体_GB2312" pitchFamily="49" charset="-122"/>
                <a:ea typeface="楷体_GB2312" pitchFamily="49" charset="-122"/>
              </a:rPr>
              <a:t>元的概率．</a:t>
            </a:r>
          </a:p>
        </p:txBody>
      </p:sp>
      <p:graphicFrame>
        <p:nvGraphicFramePr>
          <p:cNvPr id="141319" name="Object 7"/>
          <p:cNvGraphicFramePr>
            <a:graphicFrameLocks noChangeAspect="1"/>
          </p:cNvGraphicFramePr>
          <p:nvPr/>
        </p:nvGraphicFramePr>
        <p:xfrm>
          <a:off x="1477963" y="3502025"/>
          <a:ext cx="4832350" cy="544513"/>
        </p:xfrm>
        <a:graphic>
          <a:graphicData uri="http://schemas.openxmlformats.org/presentationml/2006/ole">
            <p:oleObj spid="_x0000_s1475586" name="Equation" r:id="rId3" imgW="2057400" imgH="228600" progId="">
              <p:embed/>
            </p:oleObj>
          </a:graphicData>
        </a:graphic>
      </p:graphicFrame>
      <p:graphicFrame>
        <p:nvGraphicFramePr>
          <p:cNvPr id="141321" name="Object 9"/>
          <p:cNvGraphicFramePr>
            <a:graphicFrameLocks noChangeAspect="1"/>
          </p:cNvGraphicFramePr>
          <p:nvPr/>
        </p:nvGraphicFramePr>
        <p:xfrm>
          <a:off x="6292850" y="3516313"/>
          <a:ext cx="1951038" cy="473075"/>
        </p:xfrm>
        <a:graphic>
          <a:graphicData uri="http://schemas.openxmlformats.org/presentationml/2006/ole">
            <p:oleObj spid="_x0000_s1475587" name="Equation" r:id="rId4" imgW="825480" imgH="203040" progId="">
              <p:embed/>
            </p:oleObj>
          </a:graphicData>
        </a:graphic>
      </p:graphicFrame>
      <p:graphicFrame>
        <p:nvGraphicFramePr>
          <p:cNvPr id="141323" name="Object 11"/>
          <p:cNvGraphicFramePr>
            <a:graphicFrameLocks noChangeAspect="1"/>
          </p:cNvGraphicFramePr>
          <p:nvPr/>
        </p:nvGraphicFramePr>
        <p:xfrm>
          <a:off x="1835150" y="4078288"/>
          <a:ext cx="4540250" cy="1016000"/>
        </p:xfrm>
        <a:graphic>
          <a:graphicData uri="http://schemas.openxmlformats.org/presentationml/2006/ole">
            <p:oleObj spid="_x0000_s1475588" name="Equation" r:id="rId5" imgW="1930320" imgH="431640" progId="">
              <p:embed/>
            </p:oleObj>
          </a:graphicData>
        </a:graphic>
      </p:graphicFrame>
      <p:graphicFrame>
        <p:nvGraphicFramePr>
          <p:cNvPr id="141325" name="Object 13"/>
          <p:cNvGraphicFramePr>
            <a:graphicFrameLocks noChangeAspect="1"/>
          </p:cNvGraphicFramePr>
          <p:nvPr/>
        </p:nvGraphicFramePr>
        <p:xfrm>
          <a:off x="1800225" y="5086350"/>
          <a:ext cx="3492500" cy="1046163"/>
        </p:xfrm>
        <a:graphic>
          <a:graphicData uri="http://schemas.openxmlformats.org/presentationml/2006/ole">
            <p:oleObj spid="_x0000_s1475589" name="Equation" r:id="rId6" imgW="1485720" imgH="444240" progId="">
              <p:embed/>
            </p:oleObj>
          </a:graphicData>
        </a:graphic>
      </p:graphicFrame>
      <p:sp>
        <p:nvSpPr>
          <p:cNvPr id="141326" name="Rectangle 14"/>
          <p:cNvSpPr>
            <a:spLocks noChangeArrowheads="1"/>
          </p:cNvSpPr>
          <p:nvPr/>
        </p:nvSpPr>
        <p:spPr bwMode="auto">
          <a:xfrm>
            <a:off x="0" y="2924175"/>
            <a:ext cx="9144000" cy="519113"/>
          </a:xfrm>
          <a:prstGeom prst="rect">
            <a:avLst/>
          </a:prstGeom>
          <a:noFill/>
          <a:ln w="9525">
            <a:noFill/>
            <a:miter lim="800000"/>
            <a:headEnd/>
            <a:tailEnd/>
          </a:ln>
          <a:effectLst/>
        </p:spPr>
        <p:txBody>
          <a:bodyPr>
            <a:spAutoFit/>
          </a:bodyPr>
          <a:lstStyle/>
          <a:p>
            <a:r>
              <a:rPr lang="en-US" altLang="zh-CN" sz="2800" b="1">
                <a:latin typeface="楷体_GB2312" pitchFamily="49" charset="-122"/>
                <a:ea typeface="楷体_GB2312" pitchFamily="49" charset="-122"/>
              </a:rPr>
              <a:t>   </a:t>
            </a:r>
            <a:r>
              <a:rPr lang="zh-CN" altLang="en-US" sz="2800" b="1">
                <a:solidFill>
                  <a:srgbClr val="00FF00"/>
                </a:solidFill>
                <a:latin typeface="楷体_GB2312" pitchFamily="49" charset="-122"/>
                <a:ea typeface="楷体_GB2312" pitchFamily="49" charset="-122"/>
              </a:rPr>
              <a:t>解  </a:t>
            </a: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保险公司获利不少于</a:t>
            </a:r>
            <a:r>
              <a:rPr lang="en-US" altLang="zh-CN" sz="2800" b="1">
                <a:latin typeface="楷体_GB2312" pitchFamily="49" charset="-122"/>
                <a:ea typeface="楷体_GB2312" pitchFamily="49" charset="-122"/>
              </a:rPr>
              <a:t>10000</a:t>
            </a:r>
            <a:r>
              <a:rPr lang="zh-CN" altLang="en-US" sz="2800" b="1">
                <a:latin typeface="楷体_GB2312" pitchFamily="49" charset="-122"/>
                <a:ea typeface="楷体_GB2312" pitchFamily="49" charset="-122"/>
              </a:rPr>
              <a:t>元的概率</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1326"/>
                                        </p:tgtEl>
                                        <p:attrNameLst>
                                          <p:attrName>style.visibility</p:attrName>
                                        </p:attrNameLst>
                                      </p:cBhvr>
                                      <p:to>
                                        <p:strVal val="visible"/>
                                      </p:to>
                                    </p:set>
                                    <p:animEffect transition="in" filter="wipe(left)">
                                      <p:cBhvr>
                                        <p:cTn id="7" dur="1000"/>
                                        <p:tgtEl>
                                          <p:spTgt spid="1413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1319"/>
                                        </p:tgtEl>
                                        <p:attrNameLst>
                                          <p:attrName>style.visibility</p:attrName>
                                        </p:attrNameLst>
                                      </p:cBhvr>
                                      <p:to>
                                        <p:strVal val="visible"/>
                                      </p:to>
                                    </p:set>
                                    <p:animEffect transition="in" filter="wipe(left)">
                                      <p:cBhvr>
                                        <p:cTn id="12" dur="1000"/>
                                        <p:tgtEl>
                                          <p:spTgt spid="1413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1321"/>
                                        </p:tgtEl>
                                        <p:attrNameLst>
                                          <p:attrName>style.visibility</p:attrName>
                                        </p:attrNameLst>
                                      </p:cBhvr>
                                      <p:to>
                                        <p:strVal val="visible"/>
                                      </p:to>
                                    </p:set>
                                    <p:animEffect transition="in" filter="wipe(left)">
                                      <p:cBhvr>
                                        <p:cTn id="17" dur="1000"/>
                                        <p:tgtEl>
                                          <p:spTgt spid="1413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1323"/>
                                        </p:tgtEl>
                                        <p:attrNameLst>
                                          <p:attrName>style.visibility</p:attrName>
                                        </p:attrNameLst>
                                      </p:cBhvr>
                                      <p:to>
                                        <p:strVal val="visible"/>
                                      </p:to>
                                    </p:set>
                                    <p:animEffect transition="in" filter="wipe(left)">
                                      <p:cBhvr>
                                        <p:cTn id="22" dur="1000"/>
                                        <p:tgtEl>
                                          <p:spTgt spid="1413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1325"/>
                                        </p:tgtEl>
                                        <p:attrNameLst>
                                          <p:attrName>style.visibility</p:attrName>
                                        </p:attrNameLst>
                                      </p:cBhvr>
                                      <p:to>
                                        <p:strVal val="visible"/>
                                      </p:to>
                                    </p:set>
                                    <p:animEffect transition="in" filter="wipe(left)">
                                      <p:cBhvr>
                                        <p:cTn id="27" dur="1000"/>
                                        <p:tgtEl>
                                          <p:spTgt spid="14132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1" nodeType="clickEffect">
                                  <p:stCondLst>
                                    <p:cond delay="0"/>
                                  </p:stCondLst>
                                  <p:childTnLst>
                                    <p:animEffect transition="out" filter="dissolve">
                                      <p:cBhvr>
                                        <p:cTn id="31" dur="500"/>
                                        <p:tgtEl>
                                          <p:spTgt spid="141326"/>
                                        </p:tgtEl>
                                      </p:cBhvr>
                                    </p:animEffect>
                                    <p:set>
                                      <p:cBhvr>
                                        <p:cTn id="32" dur="1" fill="hold">
                                          <p:stCondLst>
                                            <p:cond delay="499"/>
                                          </p:stCondLst>
                                        </p:cTn>
                                        <p:tgtEl>
                                          <p:spTgt spid="141326"/>
                                        </p:tgtEl>
                                        <p:attrNameLst>
                                          <p:attrName>style.visibility</p:attrName>
                                        </p:attrNameLst>
                                      </p:cBhvr>
                                      <p:to>
                                        <p:strVal val="hidden"/>
                                      </p:to>
                                    </p:set>
                                  </p:childTnLst>
                                </p:cTn>
                              </p:par>
                              <p:par>
                                <p:cTn id="33" presetID="9" presetClass="exit" presetSubtype="0" fill="hold" nodeType="withEffect">
                                  <p:stCondLst>
                                    <p:cond delay="0"/>
                                  </p:stCondLst>
                                  <p:childTnLst>
                                    <p:animEffect transition="out" filter="dissolve">
                                      <p:cBhvr>
                                        <p:cTn id="34" dur="500"/>
                                        <p:tgtEl>
                                          <p:spTgt spid="141319"/>
                                        </p:tgtEl>
                                      </p:cBhvr>
                                    </p:animEffect>
                                    <p:set>
                                      <p:cBhvr>
                                        <p:cTn id="35" dur="1" fill="hold">
                                          <p:stCondLst>
                                            <p:cond delay="499"/>
                                          </p:stCondLst>
                                        </p:cTn>
                                        <p:tgtEl>
                                          <p:spTgt spid="141319"/>
                                        </p:tgtEl>
                                        <p:attrNameLst>
                                          <p:attrName>style.visibility</p:attrName>
                                        </p:attrNameLst>
                                      </p:cBhvr>
                                      <p:to>
                                        <p:strVal val="hidden"/>
                                      </p:to>
                                    </p:set>
                                  </p:childTnLst>
                                </p:cTn>
                              </p:par>
                              <p:par>
                                <p:cTn id="36" presetID="9" presetClass="exit" presetSubtype="0" fill="hold" nodeType="withEffect">
                                  <p:stCondLst>
                                    <p:cond delay="0"/>
                                  </p:stCondLst>
                                  <p:childTnLst>
                                    <p:animEffect transition="out" filter="dissolve">
                                      <p:cBhvr>
                                        <p:cTn id="37" dur="500"/>
                                        <p:tgtEl>
                                          <p:spTgt spid="141323"/>
                                        </p:tgtEl>
                                      </p:cBhvr>
                                    </p:animEffect>
                                    <p:set>
                                      <p:cBhvr>
                                        <p:cTn id="38" dur="1" fill="hold">
                                          <p:stCondLst>
                                            <p:cond delay="499"/>
                                          </p:stCondLst>
                                        </p:cTn>
                                        <p:tgtEl>
                                          <p:spTgt spid="141323"/>
                                        </p:tgtEl>
                                        <p:attrNameLst>
                                          <p:attrName>style.visibility</p:attrName>
                                        </p:attrNameLst>
                                      </p:cBhvr>
                                      <p:to>
                                        <p:strVal val="hidden"/>
                                      </p:to>
                                    </p:set>
                                  </p:childTnLst>
                                </p:cTn>
                              </p:par>
                              <p:par>
                                <p:cTn id="39" presetID="9" presetClass="exit" presetSubtype="0" fill="hold" nodeType="withEffect">
                                  <p:stCondLst>
                                    <p:cond delay="0"/>
                                  </p:stCondLst>
                                  <p:childTnLst>
                                    <p:animEffect transition="out" filter="dissolve">
                                      <p:cBhvr>
                                        <p:cTn id="40" dur="500"/>
                                        <p:tgtEl>
                                          <p:spTgt spid="141325"/>
                                        </p:tgtEl>
                                      </p:cBhvr>
                                    </p:animEffect>
                                    <p:set>
                                      <p:cBhvr>
                                        <p:cTn id="41" dur="1" fill="hold">
                                          <p:stCondLst>
                                            <p:cond delay="499"/>
                                          </p:stCondLst>
                                        </p:cTn>
                                        <p:tgtEl>
                                          <p:spTgt spid="141325"/>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141321"/>
                                        </p:tgtEl>
                                      </p:cBhvr>
                                    </p:animEffect>
                                    <p:set>
                                      <p:cBhvr>
                                        <p:cTn id="44" dur="1" fill="hold">
                                          <p:stCondLst>
                                            <p:cond delay="499"/>
                                          </p:stCondLst>
                                        </p:cTn>
                                        <p:tgtEl>
                                          <p:spTgt spid="1413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6" grpId="0"/>
      <p:bldP spid="141326"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Rectangle 4"/>
          <p:cNvSpPr>
            <a:spLocks noChangeArrowheads="1"/>
          </p:cNvSpPr>
          <p:nvPr/>
        </p:nvSpPr>
        <p:spPr bwMode="auto">
          <a:xfrm>
            <a:off x="-14288" y="261938"/>
            <a:ext cx="9144001" cy="2654300"/>
          </a:xfrm>
          <a:prstGeom prst="rect">
            <a:avLst/>
          </a:prstGeom>
          <a:noFill/>
          <a:ln w="9525">
            <a:noFill/>
            <a:miter lim="800000"/>
            <a:headEnd/>
            <a:tailEnd/>
          </a:ln>
          <a:effectLst/>
        </p:spPr>
        <p:txBody>
          <a:bodyPr>
            <a:spAutoFit/>
          </a:bodyPr>
          <a:lstStyle/>
          <a:p>
            <a:pPr algn="dist"/>
            <a:r>
              <a:rPr lang="en-US" altLang="zh-CN" sz="2800" b="1" dirty="0">
                <a:solidFill>
                  <a:srgbClr val="00FF00"/>
                </a:solidFill>
                <a:latin typeface="楷体_GB2312" pitchFamily="49" charset="-122"/>
                <a:ea typeface="楷体_GB2312" pitchFamily="49" charset="-122"/>
              </a:rPr>
              <a:t>   </a:t>
            </a:r>
            <a:r>
              <a:rPr lang="zh-CN" altLang="en-US" sz="2800" b="1" dirty="0" smtClean="0">
                <a:solidFill>
                  <a:srgbClr val="00FF00"/>
                </a:solidFill>
                <a:latin typeface="楷体_GB2312" pitchFamily="49" charset="-122"/>
                <a:ea typeface="楷体_GB2312" pitchFamily="49" charset="-122"/>
              </a:rPr>
              <a:t>例（</a:t>
            </a:r>
            <a:r>
              <a:rPr lang="zh-CN" altLang="en-US" sz="2800" b="1" dirty="0">
                <a:solidFill>
                  <a:srgbClr val="00FF00"/>
                </a:solidFill>
                <a:latin typeface="楷体_GB2312" pitchFamily="49" charset="-122"/>
                <a:ea typeface="楷体_GB2312" pitchFamily="49" charset="-122"/>
              </a:rPr>
              <a:t>寿命保险问题）</a:t>
            </a:r>
            <a:r>
              <a:rPr lang="zh-CN" altLang="en-US" sz="2800" b="1" dirty="0">
                <a:latin typeface="楷体_GB2312" pitchFamily="49" charset="-122"/>
                <a:ea typeface="楷体_GB2312" pitchFamily="49" charset="-122"/>
              </a:rPr>
              <a:t>设某人寿保险公司的保险险种有</a:t>
            </a:r>
            <a:r>
              <a:rPr lang="en-US" altLang="zh-CN" sz="2800" b="1" dirty="0">
                <a:latin typeface="楷体_GB2312" pitchFamily="49" charset="-122"/>
                <a:ea typeface="楷体_GB2312" pitchFamily="49" charset="-122"/>
              </a:rPr>
              <a:t>2500</a:t>
            </a:r>
            <a:r>
              <a:rPr lang="zh-CN" altLang="en-US" sz="2800" b="1" dirty="0">
                <a:latin typeface="楷体_GB2312" pitchFamily="49" charset="-122"/>
                <a:ea typeface="楷体_GB2312" pitchFamily="49" charset="-122"/>
              </a:rPr>
              <a:t>人投保，在一年内</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每个人死亡的概率为</a:t>
            </a:r>
            <a:r>
              <a:rPr lang="en-US" altLang="zh-CN" sz="2800" b="1" dirty="0">
                <a:latin typeface="楷体_GB2312" pitchFamily="49" charset="-122"/>
                <a:ea typeface="楷体_GB2312" pitchFamily="49" charset="-122"/>
              </a:rPr>
              <a:t>0.002,</a:t>
            </a:r>
            <a:r>
              <a:rPr lang="zh-CN" altLang="en-US" sz="2800" b="1" dirty="0">
                <a:latin typeface="楷体_GB2312" pitchFamily="49" charset="-122"/>
                <a:ea typeface="楷体_GB2312" pitchFamily="49" charset="-122"/>
              </a:rPr>
              <a:t>且每个人是否死亡是相互独立的</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每个投保人在</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月</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日须交</a:t>
            </a:r>
            <a:r>
              <a:rPr lang="en-US" altLang="zh-CN" sz="2800" b="1" dirty="0">
                <a:latin typeface="楷体_GB2312" pitchFamily="49" charset="-122"/>
                <a:ea typeface="楷体_GB2312" pitchFamily="49" charset="-122"/>
              </a:rPr>
              <a:t>12</a:t>
            </a:r>
            <a:r>
              <a:rPr lang="zh-CN" altLang="en-US" sz="2800" b="1" dirty="0">
                <a:latin typeface="楷体_GB2312" pitchFamily="49" charset="-122"/>
                <a:ea typeface="楷体_GB2312" pitchFamily="49" charset="-122"/>
              </a:rPr>
              <a:t>元保险费</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而在死亡时家属可从保险公司领取</a:t>
            </a:r>
            <a:r>
              <a:rPr lang="en-US" altLang="zh-CN" sz="2800" b="1" dirty="0">
                <a:latin typeface="楷体_GB2312" pitchFamily="49" charset="-122"/>
                <a:ea typeface="楷体_GB2312" pitchFamily="49" charset="-122"/>
              </a:rPr>
              <a:t>2000</a:t>
            </a:r>
            <a:r>
              <a:rPr lang="zh-CN" altLang="en-US" sz="2800" b="1" dirty="0">
                <a:latin typeface="楷体_GB2312" pitchFamily="49" charset="-122"/>
                <a:ea typeface="楷体_GB2312" pitchFamily="49" charset="-122"/>
              </a:rPr>
              <a:t>元的赔偿金</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试求</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保险公司亏本的概率；</a:t>
            </a: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保险公司获利</a:t>
            </a:r>
          </a:p>
          <a:p>
            <a:r>
              <a:rPr lang="zh-CN" altLang="en-US" sz="2800" b="1" dirty="0">
                <a:latin typeface="楷体_GB2312" pitchFamily="49" charset="-122"/>
                <a:ea typeface="楷体_GB2312" pitchFamily="49" charset="-122"/>
              </a:rPr>
              <a:t>分别不少于</a:t>
            </a:r>
            <a:r>
              <a:rPr lang="en-US" altLang="zh-CN" sz="2800" b="1" dirty="0">
                <a:latin typeface="楷体_GB2312" pitchFamily="49" charset="-122"/>
                <a:ea typeface="楷体_GB2312" pitchFamily="49" charset="-122"/>
              </a:rPr>
              <a:t>10000</a:t>
            </a:r>
            <a:r>
              <a:rPr lang="zh-CN" altLang="en-US" sz="2800" b="1" dirty="0">
                <a:latin typeface="楷体_GB2312" pitchFamily="49" charset="-122"/>
                <a:ea typeface="楷体_GB2312" pitchFamily="49" charset="-122"/>
              </a:rPr>
              <a:t>元、</a:t>
            </a:r>
            <a:r>
              <a:rPr lang="en-US" altLang="zh-CN" sz="2800" b="1" dirty="0">
                <a:latin typeface="楷体_GB2312" pitchFamily="49" charset="-122"/>
                <a:ea typeface="楷体_GB2312" pitchFamily="49" charset="-122"/>
              </a:rPr>
              <a:t>20000</a:t>
            </a:r>
            <a:r>
              <a:rPr lang="zh-CN" altLang="en-US" sz="2800" b="1" dirty="0">
                <a:latin typeface="楷体_GB2312" pitchFamily="49" charset="-122"/>
                <a:ea typeface="楷体_GB2312" pitchFamily="49" charset="-122"/>
              </a:rPr>
              <a:t>元的概率．</a:t>
            </a:r>
          </a:p>
        </p:txBody>
      </p:sp>
      <p:sp>
        <p:nvSpPr>
          <p:cNvPr id="142341" name="Rectangle 5"/>
          <p:cNvSpPr>
            <a:spLocks noChangeArrowheads="1"/>
          </p:cNvSpPr>
          <p:nvPr/>
        </p:nvSpPr>
        <p:spPr bwMode="auto">
          <a:xfrm>
            <a:off x="0" y="2924175"/>
            <a:ext cx="9144000" cy="519113"/>
          </a:xfrm>
          <a:prstGeom prst="rect">
            <a:avLst/>
          </a:prstGeom>
          <a:noFill/>
          <a:ln w="9525">
            <a:noFill/>
            <a:miter lim="800000"/>
            <a:headEnd/>
            <a:tailEnd/>
          </a:ln>
          <a:effectLst/>
        </p:spPr>
        <p:txBody>
          <a:bodyPr>
            <a:spAutoFit/>
          </a:bodyPr>
          <a:lstStyle/>
          <a:p>
            <a:r>
              <a:rPr lang="en-US" altLang="zh-CN" sz="2800" b="1">
                <a:latin typeface="楷体_GB2312" pitchFamily="49" charset="-122"/>
                <a:ea typeface="楷体_GB2312" pitchFamily="49" charset="-122"/>
              </a:rPr>
              <a:t>   </a:t>
            </a:r>
            <a:r>
              <a:rPr lang="zh-CN" altLang="en-US" sz="2800" b="1">
                <a:solidFill>
                  <a:srgbClr val="00FF00"/>
                </a:solidFill>
                <a:latin typeface="楷体_GB2312" pitchFamily="49" charset="-122"/>
                <a:ea typeface="楷体_GB2312" pitchFamily="49" charset="-122"/>
              </a:rPr>
              <a:t>解  </a:t>
            </a:r>
            <a:r>
              <a:rPr lang="en-US" altLang="zh-CN" sz="2800" b="1">
                <a:latin typeface="楷体_GB2312" pitchFamily="49" charset="-122"/>
                <a:ea typeface="楷体_GB2312" pitchFamily="49" charset="-122"/>
              </a:rPr>
              <a:t>(3)</a:t>
            </a:r>
            <a:r>
              <a:rPr lang="zh-CN" altLang="en-US" sz="2800" b="1">
                <a:latin typeface="楷体_GB2312" pitchFamily="49" charset="-122"/>
                <a:ea typeface="楷体_GB2312" pitchFamily="49" charset="-122"/>
              </a:rPr>
              <a:t>保险公司获利不少于</a:t>
            </a:r>
            <a:r>
              <a:rPr lang="en-US" altLang="zh-CN" sz="2800" b="1">
                <a:latin typeface="楷体_GB2312" pitchFamily="49" charset="-122"/>
                <a:ea typeface="楷体_GB2312" pitchFamily="49" charset="-122"/>
              </a:rPr>
              <a:t>20000</a:t>
            </a:r>
            <a:r>
              <a:rPr lang="zh-CN" altLang="en-US" sz="2800" b="1">
                <a:latin typeface="楷体_GB2312" pitchFamily="49" charset="-122"/>
                <a:ea typeface="楷体_GB2312" pitchFamily="49" charset="-122"/>
              </a:rPr>
              <a:t>元的概率</a:t>
            </a:r>
          </a:p>
        </p:txBody>
      </p:sp>
      <p:graphicFrame>
        <p:nvGraphicFramePr>
          <p:cNvPr id="142342" name="Object 6"/>
          <p:cNvGraphicFramePr>
            <a:graphicFrameLocks noChangeAspect="1"/>
          </p:cNvGraphicFramePr>
          <p:nvPr/>
        </p:nvGraphicFramePr>
        <p:xfrm>
          <a:off x="1465263" y="3487738"/>
          <a:ext cx="4903787" cy="549275"/>
        </p:xfrm>
        <a:graphic>
          <a:graphicData uri="http://schemas.openxmlformats.org/presentationml/2006/ole">
            <p:oleObj spid="_x0000_s1476610" name="Equation" r:id="rId3" imgW="2070000" imgH="228600" progId="">
              <p:embed/>
            </p:oleObj>
          </a:graphicData>
        </a:graphic>
      </p:graphicFrame>
      <p:graphicFrame>
        <p:nvGraphicFramePr>
          <p:cNvPr id="142343" name="Object 7"/>
          <p:cNvGraphicFramePr>
            <a:graphicFrameLocks noChangeAspect="1"/>
          </p:cNvGraphicFramePr>
          <p:nvPr/>
        </p:nvGraphicFramePr>
        <p:xfrm>
          <a:off x="6334125" y="3490913"/>
          <a:ext cx="1838325" cy="482600"/>
        </p:xfrm>
        <a:graphic>
          <a:graphicData uri="http://schemas.openxmlformats.org/presentationml/2006/ole">
            <p:oleObj spid="_x0000_s1476611" name="Equation" r:id="rId4" imgW="761760" imgH="203040" progId="">
              <p:embed/>
            </p:oleObj>
          </a:graphicData>
        </a:graphic>
      </p:graphicFrame>
      <p:graphicFrame>
        <p:nvGraphicFramePr>
          <p:cNvPr id="142344" name="Object 8"/>
          <p:cNvGraphicFramePr>
            <a:graphicFrameLocks noChangeAspect="1"/>
          </p:cNvGraphicFramePr>
          <p:nvPr/>
        </p:nvGraphicFramePr>
        <p:xfrm>
          <a:off x="1878013" y="4049713"/>
          <a:ext cx="4572000" cy="1022350"/>
        </p:xfrm>
        <a:graphic>
          <a:graphicData uri="http://schemas.openxmlformats.org/presentationml/2006/ole">
            <p:oleObj spid="_x0000_s1476612" name="Equation" r:id="rId5" imgW="1930320" imgH="431640" progId="">
              <p:embed/>
            </p:oleObj>
          </a:graphicData>
        </a:graphic>
      </p:graphicFrame>
      <p:graphicFrame>
        <p:nvGraphicFramePr>
          <p:cNvPr id="142345" name="Object 9"/>
          <p:cNvGraphicFramePr>
            <a:graphicFrameLocks noChangeAspect="1"/>
          </p:cNvGraphicFramePr>
          <p:nvPr/>
        </p:nvGraphicFramePr>
        <p:xfrm>
          <a:off x="1885950" y="5040313"/>
          <a:ext cx="3521075" cy="1054100"/>
        </p:xfrm>
        <a:graphic>
          <a:graphicData uri="http://schemas.openxmlformats.org/presentationml/2006/ole">
            <p:oleObj spid="_x0000_s1476613" name="Equation" r:id="rId6" imgW="1485720" imgH="4442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2341"/>
                                        </p:tgtEl>
                                        <p:attrNameLst>
                                          <p:attrName>style.visibility</p:attrName>
                                        </p:attrNameLst>
                                      </p:cBhvr>
                                      <p:to>
                                        <p:strVal val="visible"/>
                                      </p:to>
                                    </p:set>
                                    <p:animEffect transition="in" filter="wipe(left)">
                                      <p:cBhvr>
                                        <p:cTn id="7" dur="1000"/>
                                        <p:tgtEl>
                                          <p:spTgt spid="1423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2342"/>
                                        </p:tgtEl>
                                        <p:attrNameLst>
                                          <p:attrName>style.visibility</p:attrName>
                                        </p:attrNameLst>
                                      </p:cBhvr>
                                      <p:to>
                                        <p:strVal val="visible"/>
                                      </p:to>
                                    </p:set>
                                    <p:animEffect transition="in" filter="wipe(left)">
                                      <p:cBhvr>
                                        <p:cTn id="12" dur="1000"/>
                                        <p:tgtEl>
                                          <p:spTgt spid="1423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2343"/>
                                        </p:tgtEl>
                                        <p:attrNameLst>
                                          <p:attrName>style.visibility</p:attrName>
                                        </p:attrNameLst>
                                      </p:cBhvr>
                                      <p:to>
                                        <p:strVal val="visible"/>
                                      </p:to>
                                    </p:set>
                                    <p:animEffect transition="in" filter="wipe(left)">
                                      <p:cBhvr>
                                        <p:cTn id="17" dur="1000"/>
                                        <p:tgtEl>
                                          <p:spTgt spid="1423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2344"/>
                                        </p:tgtEl>
                                        <p:attrNameLst>
                                          <p:attrName>style.visibility</p:attrName>
                                        </p:attrNameLst>
                                      </p:cBhvr>
                                      <p:to>
                                        <p:strVal val="visible"/>
                                      </p:to>
                                    </p:set>
                                    <p:animEffect transition="in" filter="wipe(left)">
                                      <p:cBhvr>
                                        <p:cTn id="22" dur="1000"/>
                                        <p:tgtEl>
                                          <p:spTgt spid="142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2345"/>
                                        </p:tgtEl>
                                        <p:attrNameLst>
                                          <p:attrName>style.visibility</p:attrName>
                                        </p:attrNameLst>
                                      </p:cBhvr>
                                      <p:to>
                                        <p:strVal val="visible"/>
                                      </p:to>
                                    </p:set>
                                    <p:animEffect transition="in" filter="wipe(left)">
                                      <p:cBhvr>
                                        <p:cTn id="27" dur="1000"/>
                                        <p:tgtEl>
                                          <p:spTgt spid="142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8" name="Picture 38"/>
          <p:cNvPicPr>
            <a:picLocks noChangeAspect="1" noChangeArrowheads="1"/>
          </p:cNvPicPr>
          <p:nvPr/>
        </p:nvPicPr>
        <p:blipFill>
          <a:blip r:embed="rId3"/>
          <a:srcRect/>
          <a:stretch>
            <a:fillRect/>
          </a:stretch>
        </p:blipFill>
        <p:spPr bwMode="auto">
          <a:xfrm>
            <a:off x="6227763" y="2133600"/>
            <a:ext cx="2665412" cy="1800225"/>
          </a:xfrm>
          <a:prstGeom prst="rect">
            <a:avLst/>
          </a:prstGeom>
          <a:noFill/>
          <a:ln w="9525">
            <a:noFill/>
            <a:miter lim="800000"/>
            <a:headEnd/>
            <a:tailEnd/>
          </a:ln>
          <a:effectLst/>
        </p:spPr>
      </p:pic>
      <p:sp>
        <p:nvSpPr>
          <p:cNvPr id="143364" name="Text Box 4"/>
          <p:cNvSpPr txBox="1">
            <a:spLocks noChangeArrowheads="1"/>
          </p:cNvSpPr>
          <p:nvPr/>
        </p:nvSpPr>
        <p:spPr bwMode="auto">
          <a:xfrm>
            <a:off x="757238" y="1541463"/>
            <a:ext cx="5399087" cy="519112"/>
          </a:xfrm>
          <a:prstGeom prst="rect">
            <a:avLst/>
          </a:prstGeom>
          <a:noFill/>
          <a:ln w="9525">
            <a:noFill/>
            <a:miter lim="800000"/>
            <a:headEnd/>
            <a:tailEnd/>
          </a:ln>
          <a:effectLst/>
        </p:spPr>
        <p:txBody>
          <a:bodyPr>
            <a:spAutoFit/>
          </a:bodyPr>
          <a:lstStyle/>
          <a:p>
            <a:r>
              <a:rPr kumimoji="1" lang="en-US" altLang="zh-CN" sz="2800" b="1">
                <a:latin typeface="Times New Roman" pitchFamily="18" charset="0"/>
                <a:ea typeface="楷体_GB2312" pitchFamily="49" charset="-122"/>
              </a:rPr>
              <a:t>(b)  </a:t>
            </a:r>
            <a:r>
              <a:rPr kumimoji="1" lang="zh-CN" altLang="en-US" sz="2800" b="1">
                <a:latin typeface="Times New Roman" pitchFamily="18" charset="0"/>
                <a:ea typeface="楷体_GB2312" pitchFamily="49" charset="-122"/>
              </a:rPr>
              <a:t>泊松分布的取值情况</a:t>
            </a:r>
          </a:p>
        </p:txBody>
      </p:sp>
      <p:sp>
        <p:nvSpPr>
          <p:cNvPr id="143365" name="Text Box 5"/>
          <p:cNvSpPr txBox="1">
            <a:spLocks noChangeArrowheads="1"/>
          </p:cNvSpPr>
          <p:nvPr/>
        </p:nvSpPr>
        <p:spPr bwMode="auto">
          <a:xfrm>
            <a:off x="685800" y="533400"/>
            <a:ext cx="4391025" cy="519113"/>
          </a:xfrm>
          <a:prstGeom prst="rect">
            <a:avLst/>
          </a:prstGeom>
          <a:noFill/>
          <a:ln w="9525">
            <a:noFill/>
            <a:miter lim="800000"/>
            <a:headEnd/>
            <a:tailEnd/>
          </a:ln>
          <a:effectLst/>
        </p:spPr>
        <p:txBody>
          <a:bodyPr>
            <a:spAutoFit/>
          </a:bodyPr>
          <a:lstStyle/>
          <a:p>
            <a:r>
              <a:rPr kumimoji="1" lang="en-US" altLang="zh-CN" sz="2800">
                <a:latin typeface="楷体_GB2312" pitchFamily="49" charset="-122"/>
                <a:ea typeface="楷体_GB2312" pitchFamily="49" charset="-122"/>
              </a:rPr>
              <a:t>(3) </a:t>
            </a:r>
            <a:r>
              <a:rPr kumimoji="1" lang="zh-CN" altLang="en-US" sz="2800" b="1">
                <a:latin typeface="楷体_GB2312" pitchFamily="49" charset="-122"/>
                <a:ea typeface="楷体_GB2312" pitchFamily="49" charset="-122"/>
              </a:rPr>
              <a:t>泊松</a:t>
            </a:r>
            <a:r>
              <a:rPr kumimoji="1" lang="en-US" altLang="zh-CN" sz="2800" b="1">
                <a:latin typeface="楷体_GB2312" pitchFamily="49" charset="-122"/>
                <a:ea typeface="楷体_GB2312" pitchFamily="49" charset="-122"/>
              </a:rPr>
              <a:t>(Poisson)</a:t>
            </a:r>
            <a:r>
              <a:rPr kumimoji="1" lang="zh-CN" altLang="en-US" sz="2800" b="1">
                <a:latin typeface="楷体_GB2312" pitchFamily="49" charset="-122"/>
                <a:ea typeface="楷体_GB2312" pitchFamily="49" charset="-122"/>
              </a:rPr>
              <a:t>分布</a:t>
            </a:r>
          </a:p>
        </p:txBody>
      </p:sp>
      <p:sp>
        <p:nvSpPr>
          <p:cNvPr id="143366" name="Rectangle 6"/>
          <p:cNvSpPr>
            <a:spLocks noChangeArrowheads="1"/>
          </p:cNvSpPr>
          <p:nvPr/>
        </p:nvSpPr>
        <p:spPr bwMode="auto">
          <a:xfrm>
            <a:off x="755650" y="1052513"/>
            <a:ext cx="5400675" cy="519112"/>
          </a:xfrm>
          <a:prstGeom prst="rect">
            <a:avLst/>
          </a:prstGeom>
          <a:noFill/>
          <a:ln w="9525">
            <a:noFill/>
            <a:miter lim="800000"/>
            <a:headEnd/>
            <a:tailEnd/>
          </a:ln>
          <a:effectLst/>
        </p:spPr>
        <p:txBody>
          <a:bodyPr>
            <a:spAutoFit/>
          </a:bodyPr>
          <a:lstStyle/>
          <a:p>
            <a:r>
              <a:rPr kumimoji="1" lang="en-US" altLang="zh-CN" sz="2800" b="1">
                <a:latin typeface="Times New Roman" pitchFamily="18" charset="0"/>
                <a:ea typeface="楷体_GB2312" pitchFamily="49" charset="-122"/>
              </a:rPr>
              <a:t>(a)</a:t>
            </a:r>
            <a:r>
              <a:rPr kumimoji="1" lang="en-US" altLang="zh-CN" sz="2800" b="1">
                <a:latin typeface="楷体_GB2312" pitchFamily="49" charset="-122"/>
                <a:ea typeface="楷体_GB2312" pitchFamily="49" charset="-122"/>
              </a:rPr>
              <a:t> </a:t>
            </a:r>
            <a:r>
              <a:rPr kumimoji="1" lang="zh-CN" altLang="en-US" sz="2800" b="1">
                <a:ea typeface="楷体_GB2312" pitchFamily="49" charset="-122"/>
              </a:rPr>
              <a:t>泊松分布的概念</a:t>
            </a:r>
          </a:p>
        </p:txBody>
      </p:sp>
      <p:sp>
        <p:nvSpPr>
          <p:cNvPr id="143367" name="Text Box 7"/>
          <p:cNvSpPr txBox="1">
            <a:spLocks noChangeArrowheads="1"/>
          </p:cNvSpPr>
          <p:nvPr/>
        </p:nvSpPr>
        <p:spPr bwMode="auto">
          <a:xfrm>
            <a:off x="755650" y="2046288"/>
            <a:ext cx="7129463" cy="519112"/>
          </a:xfrm>
          <a:prstGeom prst="rect">
            <a:avLst/>
          </a:prstGeom>
          <a:noFill/>
          <a:ln w="9525">
            <a:noFill/>
            <a:miter lim="800000"/>
            <a:headEnd/>
            <a:tailEnd/>
          </a:ln>
          <a:effectLst/>
        </p:spPr>
        <p:txBody>
          <a:bodyPr>
            <a:spAutoFit/>
          </a:bodyPr>
          <a:lstStyle/>
          <a:p>
            <a:r>
              <a:rPr kumimoji="1" lang="en-US" altLang="zh-CN" sz="2800" b="1">
                <a:latin typeface="Times New Roman" pitchFamily="18" charset="0"/>
                <a:ea typeface="楷体_GB2312" pitchFamily="49" charset="-122"/>
              </a:rPr>
              <a:t>(c)  </a:t>
            </a:r>
            <a:r>
              <a:rPr kumimoji="1" lang="zh-CN" altLang="en-US" sz="2800" b="1">
                <a:latin typeface="Times New Roman" pitchFamily="18" charset="0"/>
                <a:ea typeface="楷体_GB2312" pitchFamily="49" charset="-122"/>
              </a:rPr>
              <a:t>二项分布与泊松分布的关系</a:t>
            </a:r>
          </a:p>
        </p:txBody>
      </p:sp>
      <p:sp>
        <p:nvSpPr>
          <p:cNvPr id="143368" name="Text Box 8"/>
          <p:cNvSpPr txBox="1">
            <a:spLocks noChangeArrowheads="1"/>
          </p:cNvSpPr>
          <p:nvPr/>
        </p:nvSpPr>
        <p:spPr bwMode="auto">
          <a:xfrm>
            <a:off x="684213" y="2924175"/>
            <a:ext cx="3028950" cy="579438"/>
          </a:xfrm>
          <a:prstGeom prst="rect">
            <a:avLst/>
          </a:prstGeom>
          <a:noFill/>
          <a:ln w="9525">
            <a:noFill/>
            <a:miter lim="800000"/>
            <a:headEnd/>
            <a:tailEnd/>
          </a:ln>
          <a:effectLst/>
        </p:spPr>
        <p:txBody>
          <a:bodyPr wrap="none">
            <a:spAutoFit/>
          </a:bodyPr>
          <a:lstStyle/>
          <a:p>
            <a:r>
              <a:rPr kumimoji="1" lang="zh-CN" altLang="en-US" sz="3200">
                <a:solidFill>
                  <a:srgbClr val="00FF00"/>
                </a:solidFill>
                <a:latin typeface="Times New Roman" pitchFamily="18" charset="0"/>
                <a:ea typeface="隶书" pitchFamily="49" charset="-122"/>
              </a:rPr>
              <a:t>在某个时段内：</a:t>
            </a:r>
          </a:p>
        </p:txBody>
      </p:sp>
      <p:sp>
        <p:nvSpPr>
          <p:cNvPr id="143369" name="Text Box 9"/>
          <p:cNvSpPr txBox="1">
            <a:spLocks noChangeArrowheads="1"/>
          </p:cNvSpPr>
          <p:nvPr/>
        </p:nvSpPr>
        <p:spPr bwMode="auto">
          <a:xfrm>
            <a:off x="755650" y="3449638"/>
            <a:ext cx="3595688" cy="519112"/>
          </a:xfrm>
          <a:prstGeom prst="rect">
            <a:avLst/>
          </a:prstGeom>
          <a:noFill/>
          <a:ln w="9525">
            <a:noFill/>
            <a:miter lim="800000"/>
            <a:headEnd/>
            <a:tailEnd/>
          </a:ln>
          <a:effectLst/>
        </p:spPr>
        <p:txBody>
          <a:bodyPr wrap="none">
            <a:spAutoFit/>
          </a:bodyPr>
          <a:lstStyle/>
          <a:p>
            <a:r>
              <a:rPr kumimoji="1" lang="en-US" altLang="zh-CN" sz="2800" b="1"/>
              <a:t>①  </a:t>
            </a:r>
            <a:r>
              <a:rPr kumimoji="1" lang="zh-CN" altLang="en-US" sz="2800" b="1">
                <a:latin typeface="Times New Roman" pitchFamily="18" charset="0"/>
                <a:ea typeface="楷体_GB2312" pitchFamily="49" charset="-122"/>
              </a:rPr>
              <a:t>大卖场的顾客数；</a:t>
            </a:r>
          </a:p>
        </p:txBody>
      </p:sp>
      <p:sp>
        <p:nvSpPr>
          <p:cNvPr id="143370" name="Text Box 10"/>
          <p:cNvSpPr txBox="1">
            <a:spLocks noChangeArrowheads="1"/>
          </p:cNvSpPr>
          <p:nvPr/>
        </p:nvSpPr>
        <p:spPr bwMode="auto">
          <a:xfrm>
            <a:off x="755650" y="4386263"/>
            <a:ext cx="5738813" cy="519112"/>
          </a:xfrm>
          <a:prstGeom prst="rect">
            <a:avLst/>
          </a:prstGeom>
          <a:noFill/>
          <a:ln w="9525">
            <a:noFill/>
            <a:miter lim="800000"/>
            <a:headEnd/>
            <a:tailEnd/>
          </a:ln>
          <a:effectLst/>
        </p:spPr>
        <p:txBody>
          <a:bodyPr wrap="none">
            <a:spAutoFit/>
          </a:bodyPr>
          <a:lstStyle/>
          <a:p>
            <a:r>
              <a:rPr kumimoji="1" lang="en-US" altLang="zh-CN" sz="2800" b="1"/>
              <a:t>③  </a:t>
            </a:r>
            <a:r>
              <a:rPr kumimoji="1" lang="zh-CN" altLang="en-US" sz="2800" b="1">
                <a:latin typeface="Times New Roman" pitchFamily="18" charset="0"/>
                <a:ea typeface="楷体_GB2312" pitchFamily="49" charset="-122"/>
              </a:rPr>
              <a:t>某地区拨错号的电话呼唤次数；</a:t>
            </a:r>
          </a:p>
        </p:txBody>
      </p:sp>
      <p:sp>
        <p:nvSpPr>
          <p:cNvPr id="143374" name="Text Box 14"/>
          <p:cNvSpPr txBox="1">
            <a:spLocks noChangeArrowheads="1"/>
          </p:cNvSpPr>
          <p:nvPr/>
        </p:nvSpPr>
        <p:spPr bwMode="auto">
          <a:xfrm>
            <a:off x="755650" y="3917950"/>
            <a:ext cx="5353050" cy="519113"/>
          </a:xfrm>
          <a:prstGeom prst="rect">
            <a:avLst/>
          </a:prstGeom>
          <a:noFill/>
          <a:ln w="9525">
            <a:noFill/>
            <a:miter lim="800000"/>
            <a:headEnd/>
            <a:tailEnd/>
          </a:ln>
          <a:effectLst/>
        </p:spPr>
        <p:txBody>
          <a:bodyPr>
            <a:spAutoFit/>
          </a:bodyPr>
          <a:lstStyle/>
          <a:p>
            <a:pPr>
              <a:spcBef>
                <a:spcPct val="50000"/>
              </a:spcBef>
            </a:pPr>
            <a:r>
              <a:rPr kumimoji="1" lang="en-US" altLang="zh-CN" sz="2800" b="1"/>
              <a:t>②  </a:t>
            </a:r>
            <a:r>
              <a:rPr kumimoji="1" lang="zh-CN" altLang="en-US" sz="2800" b="1">
                <a:latin typeface="Times New Roman" pitchFamily="18" charset="0"/>
                <a:ea typeface="楷体_GB2312" pitchFamily="49" charset="-122"/>
              </a:rPr>
              <a:t>市级医院急诊病人数；</a:t>
            </a:r>
          </a:p>
        </p:txBody>
      </p:sp>
      <p:sp>
        <p:nvSpPr>
          <p:cNvPr id="143375" name="Text Box 15"/>
          <p:cNvSpPr txBox="1">
            <a:spLocks noChangeArrowheads="1"/>
          </p:cNvSpPr>
          <p:nvPr/>
        </p:nvSpPr>
        <p:spPr bwMode="auto">
          <a:xfrm>
            <a:off x="755650" y="4867275"/>
            <a:ext cx="5470525" cy="519113"/>
          </a:xfrm>
          <a:prstGeom prst="rect">
            <a:avLst/>
          </a:prstGeom>
          <a:noFill/>
          <a:ln w="9525">
            <a:noFill/>
            <a:miter lim="800000"/>
            <a:headEnd/>
            <a:tailEnd/>
          </a:ln>
          <a:effectLst/>
        </p:spPr>
        <p:txBody>
          <a:bodyPr wrap="none">
            <a:spAutoFit/>
          </a:bodyPr>
          <a:lstStyle/>
          <a:p>
            <a:r>
              <a:rPr kumimoji="1" lang="en-US" altLang="zh-CN" sz="2800" b="1"/>
              <a:t>④  </a:t>
            </a:r>
            <a:r>
              <a:rPr kumimoji="1" lang="zh-CN" altLang="en-US" sz="2800" b="1">
                <a:latin typeface="Times New Roman" pitchFamily="18" charset="0"/>
                <a:ea typeface="楷体_GB2312" pitchFamily="49" charset="-122"/>
              </a:rPr>
              <a:t>某地区发生的交通事故的次数</a:t>
            </a:r>
            <a:r>
              <a:rPr kumimoji="1" lang="en-US" altLang="zh-CN" sz="2800" b="1">
                <a:latin typeface="Times New Roman" pitchFamily="18" charset="0"/>
                <a:ea typeface="楷体_GB2312" pitchFamily="49" charset="-122"/>
              </a:rPr>
              <a:t>.</a:t>
            </a:r>
          </a:p>
        </p:txBody>
      </p:sp>
      <p:sp>
        <p:nvSpPr>
          <p:cNvPr id="143379" name="Text Box 19"/>
          <p:cNvSpPr txBox="1">
            <a:spLocks noChangeArrowheads="1"/>
          </p:cNvSpPr>
          <p:nvPr/>
        </p:nvSpPr>
        <p:spPr bwMode="auto">
          <a:xfrm>
            <a:off x="755650" y="5754688"/>
            <a:ext cx="4310063" cy="519112"/>
          </a:xfrm>
          <a:prstGeom prst="rect">
            <a:avLst/>
          </a:prstGeom>
          <a:noFill/>
          <a:ln w="9525">
            <a:noFill/>
            <a:miter lim="800000"/>
            <a:headEnd/>
            <a:tailEnd/>
          </a:ln>
          <a:effectLst/>
        </p:spPr>
        <p:txBody>
          <a:bodyPr wrap="none">
            <a:spAutoFit/>
          </a:bodyPr>
          <a:lstStyle/>
          <a:p>
            <a:r>
              <a:rPr kumimoji="1" lang="en-US" altLang="zh-CN" sz="2800" b="1"/>
              <a:t>⑥  </a:t>
            </a:r>
            <a:r>
              <a:rPr kumimoji="1" lang="zh-CN" altLang="en-US" sz="2800" b="1">
                <a:latin typeface="Times New Roman" pitchFamily="18" charset="0"/>
                <a:ea typeface="楷体_GB2312" pitchFamily="49" charset="-122"/>
              </a:rPr>
              <a:t>一匹布上的疵点个数；</a:t>
            </a:r>
          </a:p>
        </p:txBody>
      </p:sp>
      <p:grpSp>
        <p:nvGrpSpPr>
          <p:cNvPr id="2" name="Group 30"/>
          <p:cNvGrpSpPr>
            <a:grpSpLocks/>
          </p:cNvGrpSpPr>
          <p:nvPr/>
        </p:nvGrpSpPr>
        <p:grpSpPr bwMode="auto">
          <a:xfrm>
            <a:off x="755650" y="5318125"/>
            <a:ext cx="5468938" cy="519113"/>
            <a:chOff x="476" y="3350"/>
            <a:chExt cx="3445" cy="327"/>
          </a:xfrm>
        </p:grpSpPr>
        <p:sp>
          <p:nvSpPr>
            <p:cNvPr id="143387" name="Text Box 27"/>
            <p:cNvSpPr txBox="1">
              <a:spLocks noChangeArrowheads="1"/>
            </p:cNvSpPr>
            <p:nvPr/>
          </p:nvSpPr>
          <p:spPr bwMode="auto">
            <a:xfrm>
              <a:off x="476" y="3350"/>
              <a:ext cx="3445" cy="327"/>
            </a:xfrm>
            <a:prstGeom prst="rect">
              <a:avLst/>
            </a:prstGeom>
            <a:noFill/>
            <a:ln w="9525">
              <a:noFill/>
              <a:miter lim="800000"/>
              <a:headEnd/>
              <a:tailEnd/>
            </a:ln>
            <a:effectLst/>
          </p:spPr>
          <p:txBody>
            <a:bodyPr wrap="none">
              <a:spAutoFit/>
            </a:bodyPr>
            <a:lstStyle/>
            <a:p>
              <a:r>
                <a:rPr kumimoji="1" lang="en-US" altLang="zh-CN" sz="2800" b="1"/>
                <a:t>⑤  </a:t>
              </a:r>
              <a:r>
                <a:rPr kumimoji="1" lang="zh-CN" altLang="en-US" sz="2800" b="1">
                  <a:latin typeface="Times New Roman" pitchFamily="18" charset="0"/>
                  <a:ea typeface="楷体_GB2312" pitchFamily="49" charset="-122"/>
                </a:rPr>
                <a:t>放射性物质发出的     粒子数；</a:t>
              </a:r>
            </a:p>
          </p:txBody>
        </p:sp>
        <p:graphicFrame>
          <p:nvGraphicFramePr>
            <p:cNvPr id="143388" name="Object 28"/>
            <p:cNvGraphicFramePr>
              <a:graphicFrameLocks noChangeAspect="1"/>
            </p:cNvGraphicFramePr>
            <p:nvPr/>
          </p:nvGraphicFramePr>
          <p:xfrm>
            <a:off x="2690" y="3385"/>
            <a:ext cx="233" cy="272"/>
          </p:xfrm>
          <a:graphic>
            <a:graphicData uri="http://schemas.openxmlformats.org/presentationml/2006/ole">
              <p:oleObj spid="_x0000_s1477634" name="Equation" r:id="rId4" imgW="152280" imgH="139680" progId="Equation.3">
                <p:embed/>
              </p:oleObj>
            </a:graphicData>
          </a:graphic>
        </p:graphicFrame>
      </p:grpSp>
      <p:sp>
        <p:nvSpPr>
          <p:cNvPr id="143389" name="Text Box 29"/>
          <p:cNvSpPr txBox="1">
            <a:spLocks noChangeArrowheads="1"/>
          </p:cNvSpPr>
          <p:nvPr/>
        </p:nvSpPr>
        <p:spPr bwMode="auto">
          <a:xfrm>
            <a:off x="738188" y="2549525"/>
            <a:ext cx="7129462" cy="519113"/>
          </a:xfrm>
          <a:prstGeom prst="rect">
            <a:avLst/>
          </a:prstGeom>
          <a:noFill/>
          <a:ln w="9525">
            <a:noFill/>
            <a:miter lim="800000"/>
            <a:headEnd/>
            <a:tailEnd/>
          </a:ln>
          <a:effectLst/>
        </p:spPr>
        <p:txBody>
          <a:bodyPr>
            <a:spAutoFit/>
          </a:bodyPr>
          <a:lstStyle/>
          <a:p>
            <a:r>
              <a:rPr kumimoji="1" lang="en-US" altLang="zh-CN" sz="2800" b="1">
                <a:latin typeface="Times New Roman" pitchFamily="18" charset="0"/>
                <a:ea typeface="楷体_GB2312" pitchFamily="49" charset="-122"/>
              </a:rPr>
              <a:t>(d)  </a:t>
            </a:r>
            <a:r>
              <a:rPr kumimoji="1" lang="zh-CN" altLang="en-US" sz="2800" b="1">
                <a:latin typeface="Times New Roman" pitchFamily="18" charset="0"/>
                <a:ea typeface="楷体_GB2312" pitchFamily="49" charset="-122"/>
              </a:rPr>
              <a:t>泊松分布的</a:t>
            </a:r>
            <a:r>
              <a:rPr kumimoji="1" lang="zh-CN" altLang="en-US" sz="2800" b="1">
                <a:ea typeface="楷体_GB2312" pitchFamily="49" charset="-122"/>
              </a:rPr>
              <a:t>应用场合</a:t>
            </a:r>
          </a:p>
        </p:txBody>
      </p:sp>
      <p:pic>
        <p:nvPicPr>
          <p:cNvPr id="143391" name="Picture 31" descr="买东西"/>
          <p:cNvPicPr>
            <a:picLocks noChangeAspect="1" noChangeArrowheads="1"/>
          </p:cNvPicPr>
          <p:nvPr/>
        </p:nvPicPr>
        <p:blipFill>
          <a:blip r:embed="rId5"/>
          <a:srcRect/>
          <a:stretch>
            <a:fillRect/>
          </a:stretch>
        </p:blipFill>
        <p:spPr bwMode="auto">
          <a:xfrm>
            <a:off x="6227763" y="260350"/>
            <a:ext cx="2667000" cy="1797050"/>
          </a:xfrm>
          <a:prstGeom prst="rect">
            <a:avLst/>
          </a:prstGeom>
          <a:noFill/>
        </p:spPr>
      </p:pic>
      <p:pic>
        <p:nvPicPr>
          <p:cNvPr id="143392" name="Picture 32" descr="呼叫"/>
          <p:cNvPicPr>
            <a:picLocks noChangeAspect="1" noChangeArrowheads="1"/>
          </p:cNvPicPr>
          <p:nvPr/>
        </p:nvPicPr>
        <p:blipFill>
          <a:blip r:embed="rId6"/>
          <a:srcRect/>
          <a:stretch>
            <a:fillRect/>
          </a:stretch>
        </p:blipFill>
        <p:spPr bwMode="auto">
          <a:xfrm>
            <a:off x="6227763" y="3989388"/>
            <a:ext cx="2663825" cy="1779587"/>
          </a:xfrm>
          <a:prstGeom prst="rect">
            <a:avLst/>
          </a:prstGeom>
          <a:noFill/>
        </p:spPr>
      </p:pic>
      <p:grpSp>
        <p:nvGrpSpPr>
          <p:cNvPr id="3" name="Group 33"/>
          <p:cNvGrpSpPr>
            <a:grpSpLocks/>
          </p:cNvGrpSpPr>
          <p:nvPr/>
        </p:nvGrpSpPr>
        <p:grpSpPr bwMode="auto">
          <a:xfrm>
            <a:off x="6243638" y="260350"/>
            <a:ext cx="2663825" cy="1800225"/>
            <a:chOff x="3936" y="2496"/>
            <a:chExt cx="1392" cy="1104"/>
          </a:xfrm>
        </p:grpSpPr>
        <p:sp>
          <p:nvSpPr>
            <p:cNvPr id="143394" name="Rectangle 34"/>
            <p:cNvSpPr>
              <a:spLocks noChangeArrowheads="1"/>
            </p:cNvSpPr>
            <p:nvPr/>
          </p:nvSpPr>
          <p:spPr bwMode="auto">
            <a:xfrm>
              <a:off x="3936" y="2496"/>
              <a:ext cx="1392" cy="1104"/>
            </a:xfrm>
            <a:prstGeom prst="rect">
              <a:avLst/>
            </a:prstGeom>
            <a:solidFill>
              <a:schemeClr val="accent1"/>
            </a:solidFill>
            <a:ln w="9525">
              <a:noFill/>
              <a:miter lim="800000"/>
              <a:headEnd/>
              <a:tailEnd/>
            </a:ln>
            <a:effectLst/>
          </p:spPr>
          <p:txBody>
            <a:bodyPr wrap="none" anchor="ctr"/>
            <a:lstStyle/>
            <a:p>
              <a:endParaRPr lang="zh-CN" altLang="en-US"/>
            </a:p>
          </p:txBody>
        </p:sp>
        <p:pic>
          <p:nvPicPr>
            <p:cNvPr id="143395" name="Picture 35" descr="BD07195_"/>
            <p:cNvPicPr>
              <a:picLocks noChangeAspect="1" noChangeArrowheads="1"/>
            </p:cNvPicPr>
            <p:nvPr/>
          </p:nvPicPr>
          <p:blipFill>
            <a:blip r:embed="rId7"/>
            <a:srcRect/>
            <a:stretch>
              <a:fillRect/>
            </a:stretch>
          </p:blipFill>
          <p:spPr bwMode="auto">
            <a:xfrm>
              <a:off x="4032" y="2688"/>
              <a:ext cx="1151" cy="768"/>
            </a:xfrm>
            <a:prstGeom prst="rect">
              <a:avLst/>
            </a:prstGeom>
            <a:noFill/>
          </p:spPr>
        </p:pic>
      </p:grpSp>
      <p:pic>
        <p:nvPicPr>
          <p:cNvPr id="143396" name="Picture 36" descr="放射粒子"/>
          <p:cNvPicPr>
            <a:picLocks noChangeAspect="1" noChangeArrowheads="1"/>
          </p:cNvPicPr>
          <p:nvPr/>
        </p:nvPicPr>
        <p:blipFill>
          <a:blip r:embed="rId8"/>
          <a:srcRect/>
          <a:stretch>
            <a:fillRect/>
          </a:stretch>
        </p:blipFill>
        <p:spPr bwMode="auto">
          <a:xfrm>
            <a:off x="6227763" y="2133600"/>
            <a:ext cx="2663825" cy="1800225"/>
          </a:xfrm>
          <a:prstGeom prst="rect">
            <a:avLst/>
          </a:prstGeom>
          <a:noFill/>
        </p:spPr>
      </p:pic>
      <p:pic>
        <p:nvPicPr>
          <p:cNvPr id="143401" name="Picture 41"/>
          <p:cNvPicPr>
            <a:picLocks noChangeAspect="1" noChangeArrowheads="1"/>
          </p:cNvPicPr>
          <p:nvPr/>
        </p:nvPicPr>
        <p:blipFill>
          <a:blip r:embed="rId9"/>
          <a:srcRect/>
          <a:stretch>
            <a:fillRect/>
          </a:stretch>
        </p:blipFill>
        <p:spPr bwMode="auto">
          <a:xfrm>
            <a:off x="6227763" y="3989388"/>
            <a:ext cx="2665412" cy="1800225"/>
          </a:xfrm>
          <a:prstGeom prst="rect">
            <a:avLst/>
          </a:prstGeom>
          <a:noFill/>
          <a:ln w="9525">
            <a:noFill/>
            <a:miter lim="800000"/>
            <a:headEnd/>
            <a:tailEnd/>
          </a:ln>
          <a:effectLst/>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89"/>
                                        </p:tgtEl>
                                        <p:attrNameLst>
                                          <p:attrName>style.visibility</p:attrName>
                                        </p:attrNameLst>
                                      </p:cBhvr>
                                      <p:to>
                                        <p:strVal val="visible"/>
                                      </p:to>
                                    </p:set>
                                    <p:animEffect transition="in" filter="wipe(up)">
                                      <p:cBhvr>
                                        <p:cTn id="7" dur="1000"/>
                                        <p:tgtEl>
                                          <p:spTgt spid="1433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8"/>
                                        </p:tgtEl>
                                        <p:attrNameLst>
                                          <p:attrName>style.visibility</p:attrName>
                                        </p:attrNameLst>
                                      </p:cBhvr>
                                      <p:to>
                                        <p:strVal val="visible"/>
                                      </p:to>
                                    </p:set>
                                    <p:animEffect transition="in" filter="wipe(left)">
                                      <p:cBhvr>
                                        <p:cTn id="12" dur="1000"/>
                                        <p:tgtEl>
                                          <p:spTgt spid="1433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69"/>
                                        </p:tgtEl>
                                        <p:attrNameLst>
                                          <p:attrName>style.visibility</p:attrName>
                                        </p:attrNameLst>
                                      </p:cBhvr>
                                      <p:to>
                                        <p:strVal val="visible"/>
                                      </p:to>
                                    </p:set>
                                    <p:animEffect transition="in" filter="wipe(left)">
                                      <p:cBhvr>
                                        <p:cTn id="17" dur="500"/>
                                        <p:tgtEl>
                                          <p:spTgt spid="143369"/>
                                        </p:tgtEl>
                                      </p:cBhvr>
                                    </p:animEffect>
                                  </p:childTnLst>
                                </p:cTn>
                              </p:par>
                            </p:childTnLst>
                          </p:cTn>
                        </p:par>
                        <p:par>
                          <p:cTn id="18" fill="hold">
                            <p:stCondLst>
                              <p:cond delay="500"/>
                            </p:stCondLst>
                            <p:childTnLst>
                              <p:par>
                                <p:cTn id="19" presetID="21" presetClass="entr" presetSubtype="4" fill="hold" nodeType="afterEffect">
                                  <p:stCondLst>
                                    <p:cond delay="0"/>
                                  </p:stCondLst>
                                  <p:childTnLst>
                                    <p:set>
                                      <p:cBhvr>
                                        <p:cTn id="20" dur="1" fill="hold">
                                          <p:stCondLst>
                                            <p:cond delay="0"/>
                                          </p:stCondLst>
                                        </p:cTn>
                                        <p:tgtEl>
                                          <p:spTgt spid="143391"/>
                                        </p:tgtEl>
                                        <p:attrNameLst>
                                          <p:attrName>style.visibility</p:attrName>
                                        </p:attrNameLst>
                                      </p:cBhvr>
                                      <p:to>
                                        <p:strVal val="visible"/>
                                      </p:to>
                                    </p:set>
                                    <p:animEffect transition="in" filter="wheel(4)">
                                      <p:cBhvr>
                                        <p:cTn id="21" dur="2000"/>
                                        <p:tgtEl>
                                          <p:spTgt spid="14339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3374"/>
                                        </p:tgtEl>
                                        <p:attrNameLst>
                                          <p:attrName>style.visibility</p:attrName>
                                        </p:attrNameLst>
                                      </p:cBhvr>
                                      <p:to>
                                        <p:strVal val="visible"/>
                                      </p:to>
                                    </p:set>
                                    <p:animEffect transition="in" filter="wipe(left)">
                                      <p:cBhvr>
                                        <p:cTn id="26" dur="500"/>
                                        <p:tgtEl>
                                          <p:spTgt spid="143374"/>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143398"/>
                                        </p:tgtEl>
                                        <p:attrNameLst>
                                          <p:attrName>style.visibility</p:attrName>
                                        </p:attrNameLst>
                                      </p:cBhvr>
                                      <p:to>
                                        <p:strVal val="visible"/>
                                      </p:to>
                                    </p:set>
                                    <p:animEffect transition="in" filter="dissolve">
                                      <p:cBhvr>
                                        <p:cTn id="30" dur="1000"/>
                                        <p:tgtEl>
                                          <p:spTgt spid="14339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3370"/>
                                        </p:tgtEl>
                                        <p:attrNameLst>
                                          <p:attrName>style.visibility</p:attrName>
                                        </p:attrNameLst>
                                      </p:cBhvr>
                                      <p:to>
                                        <p:strVal val="visible"/>
                                      </p:to>
                                    </p:set>
                                    <p:animEffect transition="in" filter="wipe(left)">
                                      <p:cBhvr>
                                        <p:cTn id="35" dur="500"/>
                                        <p:tgtEl>
                                          <p:spTgt spid="143370"/>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143392"/>
                                        </p:tgtEl>
                                        <p:attrNameLst>
                                          <p:attrName>style.visibility</p:attrName>
                                        </p:attrNameLst>
                                      </p:cBhvr>
                                      <p:to>
                                        <p:strVal val="visible"/>
                                      </p:to>
                                    </p:set>
                                    <p:animEffect transition="in" filter="wipe(up)">
                                      <p:cBhvr>
                                        <p:cTn id="39" dur="500"/>
                                        <p:tgtEl>
                                          <p:spTgt spid="14339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43375"/>
                                        </p:tgtEl>
                                        <p:attrNameLst>
                                          <p:attrName>style.visibility</p:attrName>
                                        </p:attrNameLst>
                                      </p:cBhvr>
                                      <p:to>
                                        <p:strVal val="visible"/>
                                      </p:to>
                                    </p:set>
                                    <p:animEffect transition="in" filter="wipe(left)">
                                      <p:cBhvr>
                                        <p:cTn id="44" dur="500"/>
                                        <p:tgtEl>
                                          <p:spTgt spid="143375"/>
                                        </p:tgtEl>
                                      </p:cBhvr>
                                    </p:animEffect>
                                  </p:childTnLst>
                                </p:cTn>
                              </p:par>
                            </p:childTnLst>
                          </p:cTn>
                        </p:par>
                        <p:par>
                          <p:cTn id="45" fill="hold">
                            <p:stCondLst>
                              <p:cond delay="500"/>
                            </p:stCondLst>
                            <p:childTnLst>
                              <p:par>
                                <p:cTn id="46" presetID="4" presetClass="entr" presetSubtype="16"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box(in)">
                                      <p:cBhvr>
                                        <p:cTn id="48" dur="10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1000"/>
                                        <p:tgtEl>
                                          <p:spTgt spid="2"/>
                                        </p:tgtEl>
                                      </p:cBhvr>
                                    </p:animEffect>
                                  </p:childTnLst>
                                </p:cTn>
                              </p:par>
                            </p:childTnLst>
                          </p:cTn>
                        </p:par>
                        <p:par>
                          <p:cTn id="54" fill="hold">
                            <p:stCondLst>
                              <p:cond delay="1000"/>
                            </p:stCondLst>
                            <p:childTnLst>
                              <p:par>
                                <p:cTn id="55" presetID="8" presetClass="entr" presetSubtype="16" fill="hold" nodeType="afterEffect">
                                  <p:stCondLst>
                                    <p:cond delay="0"/>
                                  </p:stCondLst>
                                  <p:childTnLst>
                                    <p:set>
                                      <p:cBhvr>
                                        <p:cTn id="56" dur="1" fill="hold">
                                          <p:stCondLst>
                                            <p:cond delay="0"/>
                                          </p:stCondLst>
                                        </p:cTn>
                                        <p:tgtEl>
                                          <p:spTgt spid="143396"/>
                                        </p:tgtEl>
                                        <p:attrNameLst>
                                          <p:attrName>style.visibility</p:attrName>
                                        </p:attrNameLst>
                                      </p:cBhvr>
                                      <p:to>
                                        <p:strVal val="visible"/>
                                      </p:to>
                                    </p:set>
                                    <p:animEffect transition="in" filter="diamond(in)">
                                      <p:cBhvr>
                                        <p:cTn id="57" dur="2000"/>
                                        <p:tgtEl>
                                          <p:spTgt spid="14339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3379"/>
                                        </p:tgtEl>
                                        <p:attrNameLst>
                                          <p:attrName>style.visibility</p:attrName>
                                        </p:attrNameLst>
                                      </p:cBhvr>
                                      <p:to>
                                        <p:strVal val="visible"/>
                                      </p:to>
                                    </p:set>
                                    <p:animEffect transition="in" filter="wipe(left)">
                                      <p:cBhvr>
                                        <p:cTn id="62" dur="500"/>
                                        <p:tgtEl>
                                          <p:spTgt spid="143379"/>
                                        </p:tgtEl>
                                      </p:cBhvr>
                                    </p:animEffect>
                                  </p:childTnLst>
                                </p:cTn>
                              </p:par>
                            </p:childTnLst>
                          </p:cTn>
                        </p:par>
                        <p:par>
                          <p:cTn id="63" fill="hold">
                            <p:stCondLst>
                              <p:cond delay="500"/>
                            </p:stCondLst>
                            <p:childTnLst>
                              <p:par>
                                <p:cTn id="64" presetID="20" presetClass="entr" presetSubtype="0" fill="hold" nodeType="afterEffect">
                                  <p:stCondLst>
                                    <p:cond delay="0"/>
                                  </p:stCondLst>
                                  <p:childTnLst>
                                    <p:set>
                                      <p:cBhvr>
                                        <p:cTn id="65" dur="1" fill="hold">
                                          <p:stCondLst>
                                            <p:cond delay="0"/>
                                          </p:stCondLst>
                                        </p:cTn>
                                        <p:tgtEl>
                                          <p:spTgt spid="143401"/>
                                        </p:tgtEl>
                                        <p:attrNameLst>
                                          <p:attrName>style.visibility</p:attrName>
                                        </p:attrNameLst>
                                      </p:cBhvr>
                                      <p:to>
                                        <p:strVal val="visible"/>
                                      </p:to>
                                    </p:set>
                                    <p:animEffect transition="in" filter="wedge">
                                      <p:cBhvr>
                                        <p:cTn id="66" dur="2000"/>
                                        <p:tgtEl>
                                          <p:spTgt spid="143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8" grpId="0"/>
      <p:bldP spid="143369" grpId="0" autoUpdateAnimBg="0"/>
      <p:bldP spid="143370" grpId="0" autoUpdateAnimBg="0"/>
      <p:bldP spid="143374" grpId="0" autoUpdateAnimBg="0"/>
      <p:bldP spid="143375" grpId="0" autoUpdateAnimBg="0"/>
      <p:bldP spid="143379" grpId="0" autoUpdateAnimBg="0"/>
      <p:bldP spid="14338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Rectangle 4"/>
          <p:cNvSpPr>
            <a:spLocks noChangeArrowheads="1"/>
          </p:cNvSpPr>
          <p:nvPr/>
        </p:nvSpPr>
        <p:spPr bwMode="auto">
          <a:xfrm>
            <a:off x="1908175" y="2181225"/>
            <a:ext cx="6696075" cy="1031875"/>
          </a:xfrm>
          <a:prstGeom prst="rect">
            <a:avLst/>
          </a:prstGeom>
          <a:noFill/>
          <a:ln w="9525">
            <a:noFill/>
            <a:miter lim="800000"/>
            <a:headEnd/>
            <a:tailEnd/>
          </a:ln>
          <a:effectLst/>
        </p:spPr>
        <p:txBody>
          <a:bodyPr>
            <a:spAutoFit/>
          </a:bodyPr>
          <a:lstStyle/>
          <a:p>
            <a:pPr>
              <a:spcBef>
                <a:spcPct val="20000"/>
              </a:spcBef>
            </a:pPr>
            <a:r>
              <a:rPr lang="zh-CN" altLang="en-US" sz="2800">
                <a:latin typeface="Times New Roman" pitchFamily="18" charset="0"/>
              </a:rPr>
              <a:t>单位时间内某电话交换台收到的呼叫</a:t>
            </a:r>
          </a:p>
          <a:p>
            <a:pPr>
              <a:spcBef>
                <a:spcPct val="20000"/>
              </a:spcBef>
            </a:pPr>
            <a:r>
              <a:rPr lang="zh-CN" altLang="en-US" sz="2800">
                <a:latin typeface="Times New Roman" pitchFamily="18" charset="0"/>
              </a:rPr>
              <a:t> 次数用 </a:t>
            </a:r>
            <a:r>
              <a:rPr lang="en-US" altLang="zh-CN" sz="2800" i="1">
                <a:latin typeface="Times New Roman" pitchFamily="18" charset="0"/>
              </a:rPr>
              <a:t>X </a:t>
            </a:r>
            <a:r>
              <a:rPr lang="zh-CN" altLang="en-US" sz="2800">
                <a:latin typeface="Times New Roman" pitchFamily="18" charset="0"/>
              </a:rPr>
              <a:t>表示，它是一个随机变量</a:t>
            </a:r>
            <a:r>
              <a:rPr lang="en-US" altLang="zh-CN" sz="2800">
                <a:latin typeface="Times New Roman" pitchFamily="18" charset="0"/>
              </a:rPr>
              <a:t>.</a:t>
            </a:r>
          </a:p>
        </p:txBody>
      </p:sp>
      <p:grpSp>
        <p:nvGrpSpPr>
          <p:cNvPr id="2" name="Group 5"/>
          <p:cNvGrpSpPr>
            <a:grpSpLocks/>
          </p:cNvGrpSpPr>
          <p:nvPr/>
        </p:nvGrpSpPr>
        <p:grpSpPr bwMode="auto">
          <a:xfrm>
            <a:off x="1692275" y="3270250"/>
            <a:ext cx="7086600" cy="561975"/>
            <a:chOff x="1364" y="2060"/>
            <a:chExt cx="4464" cy="354"/>
          </a:xfrm>
        </p:grpSpPr>
        <p:graphicFrame>
          <p:nvGraphicFramePr>
            <p:cNvPr id="275462" name="Object 6"/>
            <p:cNvGraphicFramePr>
              <a:graphicFrameLocks noChangeAspect="1"/>
            </p:cNvGraphicFramePr>
            <p:nvPr/>
          </p:nvGraphicFramePr>
          <p:xfrm>
            <a:off x="4014" y="2115"/>
            <a:ext cx="400" cy="299"/>
          </p:xfrm>
          <a:graphic>
            <a:graphicData uri="http://schemas.openxmlformats.org/presentationml/2006/ole">
              <p:oleObj spid="_x0000_s1636355" name="公式" r:id="rId3" imgW="203040" imgH="152280" progId="Equation.3">
                <p:embed/>
              </p:oleObj>
            </a:graphicData>
          </a:graphic>
        </p:graphicFrame>
        <p:grpSp>
          <p:nvGrpSpPr>
            <p:cNvPr id="3" name="Group 7"/>
            <p:cNvGrpSpPr>
              <a:grpSpLocks/>
            </p:cNvGrpSpPr>
            <p:nvPr/>
          </p:nvGrpSpPr>
          <p:grpSpPr bwMode="auto">
            <a:xfrm>
              <a:off x="1364" y="2060"/>
              <a:ext cx="4464" cy="327"/>
              <a:chOff x="624" y="2256"/>
              <a:chExt cx="4464" cy="327"/>
            </a:xfrm>
          </p:grpSpPr>
          <p:sp>
            <p:nvSpPr>
              <p:cNvPr id="275464" name="Rectangle 8"/>
              <p:cNvSpPr>
                <a:spLocks noChangeArrowheads="1"/>
              </p:cNvSpPr>
              <p:nvPr/>
            </p:nvSpPr>
            <p:spPr bwMode="auto">
              <a:xfrm>
                <a:off x="624" y="2256"/>
                <a:ext cx="4464" cy="327"/>
              </a:xfrm>
              <a:prstGeom prst="rect">
                <a:avLst/>
              </a:prstGeom>
              <a:noFill/>
              <a:ln w="9525">
                <a:noFill/>
                <a:miter lim="800000"/>
                <a:headEnd/>
                <a:tailEnd/>
              </a:ln>
              <a:effectLst/>
            </p:spPr>
            <p:txBody>
              <a:bodyPr>
                <a:spAutoFit/>
              </a:bodyPr>
              <a:lstStyle/>
              <a:p>
                <a:pPr>
                  <a:spcBef>
                    <a:spcPct val="50000"/>
                  </a:spcBef>
                </a:pPr>
                <a:r>
                  <a:rPr lang="en-US" altLang="zh-CN" sz="2800">
                    <a:latin typeface="Times New Roman" pitchFamily="18" charset="0"/>
                  </a:rPr>
                  <a:t> </a:t>
                </a:r>
                <a:r>
                  <a:rPr lang="zh-CN" altLang="en-US" sz="2800">
                    <a:solidFill>
                      <a:srgbClr val="CC0000"/>
                    </a:solidFill>
                    <a:latin typeface="Times New Roman" pitchFamily="18" charset="0"/>
                  </a:rPr>
                  <a:t>事件</a:t>
                </a:r>
                <a:r>
                  <a:rPr lang="en-US" altLang="zh-CN" sz="2800">
                    <a:latin typeface="Times New Roman" pitchFamily="18" charset="0"/>
                  </a:rPr>
                  <a:t>{</a:t>
                </a:r>
                <a:r>
                  <a:rPr lang="zh-CN" altLang="en-US" sz="2800">
                    <a:latin typeface="Times New Roman" pitchFamily="18" charset="0"/>
                  </a:rPr>
                  <a:t>收到不少于</a:t>
                </a:r>
                <a:r>
                  <a:rPr lang="en-US" altLang="zh-CN" sz="2800">
                    <a:latin typeface="Times New Roman" pitchFamily="18" charset="0"/>
                  </a:rPr>
                  <a:t>1</a:t>
                </a:r>
                <a:r>
                  <a:rPr lang="zh-CN" altLang="en-US" sz="2800">
                    <a:latin typeface="Times New Roman" pitchFamily="18" charset="0"/>
                  </a:rPr>
                  <a:t>次呼叫</a:t>
                </a:r>
                <a:r>
                  <a:rPr lang="en-US" altLang="zh-CN" sz="2800">
                    <a:latin typeface="Times New Roman" pitchFamily="18" charset="0"/>
                  </a:rPr>
                  <a:t>}       { </a:t>
                </a:r>
                <a:r>
                  <a:rPr lang="en-US" altLang="zh-CN" sz="2800" i="1">
                    <a:latin typeface="Times New Roman" pitchFamily="18" charset="0"/>
                  </a:rPr>
                  <a:t>X</a:t>
                </a:r>
                <a:r>
                  <a:rPr lang="en-US" altLang="zh-CN" sz="2800">
                    <a:latin typeface="Times New Roman" pitchFamily="18" charset="0"/>
                  </a:rPr>
                  <a:t>     1} </a:t>
                </a:r>
              </a:p>
            </p:txBody>
          </p:sp>
          <p:graphicFrame>
            <p:nvGraphicFramePr>
              <p:cNvPr id="275465" name="Object 9"/>
              <p:cNvGraphicFramePr>
                <a:graphicFrameLocks noChangeAspect="1"/>
              </p:cNvGraphicFramePr>
              <p:nvPr/>
            </p:nvGraphicFramePr>
            <p:xfrm>
              <a:off x="3990" y="2267"/>
              <a:ext cx="251" cy="301"/>
            </p:xfrm>
            <a:graphic>
              <a:graphicData uri="http://schemas.openxmlformats.org/presentationml/2006/ole">
                <p:oleObj spid="_x0000_s1636356" name="公式" r:id="rId4" imgW="126720" imgH="152280" progId="Equation.3">
                  <p:embed/>
                </p:oleObj>
              </a:graphicData>
            </a:graphic>
          </p:graphicFrame>
        </p:grpSp>
      </p:grpSp>
      <p:grpSp>
        <p:nvGrpSpPr>
          <p:cNvPr id="4" name="Group 10"/>
          <p:cNvGrpSpPr>
            <a:grpSpLocks/>
          </p:cNvGrpSpPr>
          <p:nvPr/>
        </p:nvGrpSpPr>
        <p:grpSpPr bwMode="auto">
          <a:xfrm>
            <a:off x="1763713" y="3789363"/>
            <a:ext cx="5638800" cy="520700"/>
            <a:chOff x="1383" y="2387"/>
            <a:chExt cx="3552" cy="328"/>
          </a:xfrm>
        </p:grpSpPr>
        <p:sp>
          <p:nvSpPr>
            <p:cNvPr id="275467" name="Rectangle 11"/>
            <p:cNvSpPr>
              <a:spLocks noChangeArrowheads="1"/>
            </p:cNvSpPr>
            <p:nvPr/>
          </p:nvSpPr>
          <p:spPr bwMode="auto">
            <a:xfrm>
              <a:off x="1383" y="2387"/>
              <a:ext cx="3552" cy="327"/>
            </a:xfrm>
            <a:prstGeom prst="rect">
              <a:avLst/>
            </a:prstGeom>
            <a:noFill/>
            <a:ln w="9525">
              <a:noFill/>
              <a:miter lim="800000"/>
              <a:headEnd/>
              <a:tailEnd/>
            </a:ln>
            <a:effectLst/>
          </p:spPr>
          <p:txBody>
            <a:bodyPr>
              <a:spAutoFit/>
            </a:bodyPr>
            <a:lstStyle/>
            <a:p>
              <a:pPr>
                <a:spcBef>
                  <a:spcPct val="50000"/>
                </a:spcBef>
              </a:pPr>
              <a:r>
                <a:rPr lang="zh-CN" altLang="en-US" sz="2800">
                  <a:solidFill>
                    <a:srgbClr val="CC0000"/>
                  </a:solidFill>
                  <a:latin typeface="Times New Roman" pitchFamily="18" charset="0"/>
                </a:rPr>
                <a:t>事件</a:t>
              </a:r>
              <a:r>
                <a:rPr lang="en-US" altLang="zh-CN" sz="2800">
                  <a:latin typeface="Times New Roman" pitchFamily="18" charset="0"/>
                </a:rPr>
                <a:t>{</a:t>
              </a:r>
              <a:r>
                <a:rPr lang="zh-CN" altLang="en-US" sz="2800">
                  <a:latin typeface="Times New Roman" pitchFamily="18" charset="0"/>
                </a:rPr>
                <a:t>没有收到呼叫</a:t>
              </a:r>
              <a:r>
                <a:rPr lang="en-US" altLang="zh-CN" sz="2800">
                  <a:latin typeface="Times New Roman" pitchFamily="18" charset="0"/>
                </a:rPr>
                <a:t>}       {</a:t>
              </a:r>
              <a:r>
                <a:rPr lang="en-US" altLang="zh-CN" sz="2800" i="1">
                  <a:latin typeface="Times New Roman" pitchFamily="18" charset="0"/>
                </a:rPr>
                <a:t>X</a:t>
              </a:r>
              <a:r>
                <a:rPr lang="en-US" altLang="zh-CN" sz="2800">
                  <a:latin typeface="Times New Roman" pitchFamily="18" charset="0"/>
                </a:rPr>
                <a:t>= 0} </a:t>
              </a:r>
            </a:p>
          </p:txBody>
        </p:sp>
        <p:graphicFrame>
          <p:nvGraphicFramePr>
            <p:cNvPr id="275468" name="Object 12"/>
            <p:cNvGraphicFramePr>
              <a:graphicFrameLocks noChangeAspect="1"/>
            </p:cNvGraphicFramePr>
            <p:nvPr/>
          </p:nvGraphicFramePr>
          <p:xfrm>
            <a:off x="3412" y="2400"/>
            <a:ext cx="421" cy="315"/>
          </p:xfrm>
          <a:graphic>
            <a:graphicData uri="http://schemas.openxmlformats.org/presentationml/2006/ole">
              <p:oleObj spid="_x0000_s1636354" name="Equation" r:id="rId5" imgW="203040" imgH="152280" progId="Equation.3">
                <p:embed/>
              </p:oleObj>
            </a:graphicData>
          </a:graphic>
        </p:graphicFrame>
      </p:grpSp>
      <p:sp>
        <p:nvSpPr>
          <p:cNvPr id="275470" name="Rectangle 14"/>
          <p:cNvSpPr>
            <a:spLocks noChangeArrowheads="1"/>
          </p:cNvSpPr>
          <p:nvPr/>
        </p:nvSpPr>
        <p:spPr bwMode="auto">
          <a:xfrm>
            <a:off x="755650" y="2152650"/>
            <a:ext cx="1250950" cy="519113"/>
          </a:xfrm>
          <a:prstGeom prst="rect">
            <a:avLst/>
          </a:prstGeom>
          <a:noFill/>
          <a:ln w="9525">
            <a:noFill/>
            <a:miter lim="800000"/>
            <a:headEnd/>
            <a:tailEnd/>
          </a:ln>
          <a:effectLst/>
        </p:spPr>
        <p:txBody>
          <a:bodyPr wrap="none">
            <a:spAutoFit/>
          </a:bodyPr>
          <a:lstStyle/>
          <a:p>
            <a:r>
              <a:rPr lang="zh-CN" altLang="en-US" sz="2800">
                <a:solidFill>
                  <a:srgbClr val="3333FF"/>
                </a:solidFill>
                <a:latin typeface="Times New Roman" pitchFamily="18" charset="0"/>
              </a:rPr>
              <a:t>例如：</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5470"/>
                                        </p:tgtEl>
                                        <p:attrNameLst>
                                          <p:attrName>style.visibility</p:attrName>
                                        </p:attrNameLst>
                                      </p:cBhvr>
                                      <p:to>
                                        <p:strVal val="visible"/>
                                      </p:to>
                                    </p:set>
                                    <p:anim calcmode="lin" valueType="num">
                                      <p:cBhvr additive="base">
                                        <p:cTn id="7" dur="500" fill="hold"/>
                                        <p:tgtEl>
                                          <p:spTgt spid="275470"/>
                                        </p:tgtEl>
                                        <p:attrNameLst>
                                          <p:attrName>ppt_x</p:attrName>
                                        </p:attrNameLst>
                                      </p:cBhvr>
                                      <p:tavLst>
                                        <p:tav tm="0">
                                          <p:val>
                                            <p:strVal val="0-#ppt_w/2"/>
                                          </p:val>
                                        </p:tav>
                                        <p:tav tm="100000">
                                          <p:val>
                                            <p:strVal val="#ppt_x"/>
                                          </p:val>
                                        </p:tav>
                                      </p:tavLst>
                                    </p:anim>
                                    <p:anim calcmode="lin" valueType="num">
                                      <p:cBhvr additive="base">
                                        <p:cTn id="8" dur="500" fill="hold"/>
                                        <p:tgtEl>
                                          <p:spTgt spid="2754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5460"/>
                                        </p:tgtEl>
                                        <p:attrNameLst>
                                          <p:attrName>style.visibility</p:attrName>
                                        </p:attrNameLst>
                                      </p:cBhvr>
                                      <p:to>
                                        <p:strVal val="visible"/>
                                      </p:to>
                                    </p:set>
                                    <p:anim calcmode="lin" valueType="num">
                                      <p:cBhvr additive="base">
                                        <p:cTn id="13" dur="1000" fill="hold"/>
                                        <p:tgtEl>
                                          <p:spTgt spid="275460"/>
                                        </p:tgtEl>
                                        <p:attrNameLst>
                                          <p:attrName>ppt_x</p:attrName>
                                        </p:attrNameLst>
                                      </p:cBhvr>
                                      <p:tavLst>
                                        <p:tav tm="0">
                                          <p:val>
                                            <p:strVal val="1+#ppt_w/2"/>
                                          </p:val>
                                        </p:tav>
                                        <p:tav tm="100000">
                                          <p:val>
                                            <p:strVal val="#ppt_x"/>
                                          </p:val>
                                        </p:tav>
                                      </p:tavLst>
                                    </p:anim>
                                    <p:anim calcmode="lin" valueType="num">
                                      <p:cBhvr additive="base">
                                        <p:cTn id="14" dur="1000" fill="hold"/>
                                        <p:tgtEl>
                                          <p:spTgt spid="2754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0-#ppt_w/2"/>
                                          </p:val>
                                        </p:tav>
                                        <p:tav tm="100000">
                                          <p:val>
                                            <p:strVal val="#ppt_x"/>
                                          </p:val>
                                        </p:tav>
                                      </p:tavLst>
                                    </p:anim>
                                    <p:anim calcmode="lin" valueType="num">
                                      <p:cBhvr additive="base">
                                        <p:cTn id="20"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000" fill="hold"/>
                                        <p:tgtEl>
                                          <p:spTgt spid="4"/>
                                        </p:tgtEl>
                                        <p:attrNameLst>
                                          <p:attrName>ppt_x</p:attrName>
                                        </p:attrNameLst>
                                      </p:cBhvr>
                                      <p:tavLst>
                                        <p:tav tm="0">
                                          <p:val>
                                            <p:strVal val="1+#ppt_w/2"/>
                                          </p:val>
                                        </p:tav>
                                        <p:tav tm="100000">
                                          <p:val>
                                            <p:strVal val="#ppt_x"/>
                                          </p:val>
                                        </p:tav>
                                      </p:tavLst>
                                    </p:anim>
                                    <p:anim calcmode="lin" valueType="num">
                                      <p:cBhvr additive="base">
                                        <p:cTn id="26"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0" grpId="0" autoUpdateAnimBg="0"/>
      <p:bldP spid="27547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29" name="Text Box 25"/>
          <p:cNvSpPr txBox="1">
            <a:spLocks noChangeArrowheads="1"/>
          </p:cNvSpPr>
          <p:nvPr/>
        </p:nvSpPr>
        <p:spPr bwMode="auto">
          <a:xfrm>
            <a:off x="0" y="2295525"/>
            <a:ext cx="9144000" cy="1630363"/>
          </a:xfrm>
          <a:prstGeom prst="rect">
            <a:avLst/>
          </a:prstGeom>
          <a:noFill/>
          <a:ln w="9525">
            <a:noFill/>
            <a:miter lim="800000"/>
            <a:headEnd/>
            <a:tailEnd/>
          </a:ln>
          <a:effectLst/>
        </p:spPr>
        <p:txBody>
          <a:bodyPr>
            <a:spAutoFit/>
          </a:bodyPr>
          <a:lstStyle/>
          <a:p>
            <a:pPr>
              <a:lnSpc>
                <a:spcPct val="120000"/>
              </a:lnSpc>
            </a:pP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这些都可以看作是源源不断出现的随机质点流 </a:t>
            </a: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若它们满足一定的条件</a:t>
            </a: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则称为 </a:t>
            </a:r>
            <a:r>
              <a:rPr kumimoji="1" lang="en-US" altLang="zh-CN" sz="2800" b="1">
                <a:latin typeface="Times New Roman" pitchFamily="18" charset="0"/>
                <a:ea typeface="楷体_GB2312" pitchFamily="49" charset="-122"/>
              </a:rPr>
              <a:t>Poisson </a:t>
            </a:r>
            <a:r>
              <a:rPr kumimoji="1" lang="zh-CN" altLang="en-US" sz="2800" b="1">
                <a:latin typeface="Times New Roman" pitchFamily="18" charset="0"/>
                <a:ea typeface="楷体_GB2312" pitchFamily="49" charset="-122"/>
              </a:rPr>
              <a:t>流</a:t>
            </a: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在 长为</a:t>
            </a:r>
            <a:r>
              <a:rPr kumimoji="1" lang="zh-CN" altLang="en-US" sz="2800" b="1" i="1">
                <a:latin typeface="Times New Roman" pitchFamily="18" charset="0"/>
                <a:ea typeface="楷体_GB2312" pitchFamily="49" charset="-122"/>
              </a:rPr>
              <a:t> </a:t>
            </a:r>
            <a:r>
              <a:rPr kumimoji="1" lang="en-US" altLang="zh-CN" sz="2800" b="1" i="1">
                <a:latin typeface="Times New Roman" pitchFamily="18" charset="0"/>
                <a:ea typeface="楷体_GB2312" pitchFamily="49" charset="-122"/>
              </a:rPr>
              <a:t>t</a:t>
            </a: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的时间内出现的质点数 </a:t>
            </a:r>
            <a:r>
              <a:rPr kumimoji="1" lang="en-US" altLang="zh-CN" sz="2800" b="1" i="1">
                <a:latin typeface="Times New Roman" pitchFamily="18" charset="0"/>
                <a:ea typeface="楷体_GB2312" pitchFamily="49" charset="-122"/>
              </a:rPr>
              <a:t>X</a:t>
            </a:r>
            <a:r>
              <a:rPr kumimoji="1" lang="en-US" altLang="zh-CN" sz="2800" b="1" i="1" baseline="-25000">
                <a:latin typeface="Times New Roman" pitchFamily="18" charset="0"/>
                <a:ea typeface="楷体_GB2312" pitchFamily="49" charset="-122"/>
              </a:rPr>
              <a:t>t </a:t>
            </a:r>
            <a:r>
              <a:rPr kumimoji="1" lang="en-US" altLang="zh-CN" sz="2800" b="1" i="1">
                <a:latin typeface="Times New Roman" pitchFamily="18" charset="0"/>
                <a:ea typeface="楷体_GB2312" pitchFamily="49" charset="-122"/>
              </a:rPr>
              <a:t>~ P </a:t>
            </a:r>
            <a:r>
              <a:rPr kumimoji="1" lang="en-US" altLang="zh-CN" sz="2800" b="1">
                <a:latin typeface="Times New Roman" pitchFamily="18" charset="0"/>
                <a:ea typeface="楷体_GB2312" pitchFamily="49" charset="-122"/>
              </a:rPr>
              <a:t>( </a:t>
            </a:r>
            <a:r>
              <a:rPr kumimoji="1" lang="en-US" altLang="zh-CN" sz="2800" b="1" i="1">
                <a:latin typeface="Times New Roman" pitchFamily="18" charset="0"/>
                <a:ea typeface="楷体_GB2312" pitchFamily="49" charset="-122"/>
                <a:sym typeface="Symbol" pitchFamily="18" charset="2"/>
              </a:rPr>
              <a:t>t </a:t>
            </a:r>
            <a:r>
              <a:rPr kumimoji="1" lang="en-US" altLang="zh-CN" sz="2800" b="1">
                <a:latin typeface="Times New Roman" pitchFamily="18" charset="0"/>
                <a:ea typeface="楷体_GB2312" pitchFamily="49" charset="-122"/>
              </a:rPr>
              <a:t>)</a:t>
            </a:r>
          </a:p>
        </p:txBody>
      </p:sp>
      <p:sp>
        <p:nvSpPr>
          <p:cNvPr id="149530" name="Text Box 26"/>
          <p:cNvSpPr txBox="1">
            <a:spLocks noChangeArrowheads="1"/>
          </p:cNvSpPr>
          <p:nvPr/>
        </p:nvSpPr>
        <p:spPr bwMode="auto">
          <a:xfrm>
            <a:off x="827088" y="692150"/>
            <a:ext cx="4310062" cy="519113"/>
          </a:xfrm>
          <a:prstGeom prst="rect">
            <a:avLst/>
          </a:prstGeom>
          <a:noFill/>
          <a:ln w="9525">
            <a:noFill/>
            <a:miter lim="800000"/>
            <a:headEnd/>
            <a:tailEnd/>
          </a:ln>
          <a:effectLst/>
        </p:spPr>
        <p:txBody>
          <a:bodyPr wrap="none">
            <a:spAutoFit/>
          </a:bodyPr>
          <a:lstStyle/>
          <a:p>
            <a:r>
              <a:rPr kumimoji="1" lang="en-US" altLang="zh-CN" sz="2800" b="1">
                <a:ea typeface="楷体_GB2312" pitchFamily="49" charset="-122"/>
              </a:rPr>
              <a:t>⑦  </a:t>
            </a:r>
            <a:r>
              <a:rPr kumimoji="1" lang="zh-CN" altLang="en-US" sz="2800" b="1">
                <a:latin typeface="Times New Roman" pitchFamily="18" charset="0"/>
                <a:ea typeface="楷体_GB2312" pitchFamily="49" charset="-122"/>
              </a:rPr>
              <a:t>一个容器中的细菌数；</a:t>
            </a:r>
          </a:p>
        </p:txBody>
      </p:sp>
      <p:sp>
        <p:nvSpPr>
          <p:cNvPr id="149531" name="Text Box 27"/>
          <p:cNvSpPr txBox="1">
            <a:spLocks noChangeArrowheads="1"/>
          </p:cNvSpPr>
          <p:nvPr/>
        </p:nvSpPr>
        <p:spPr bwMode="auto">
          <a:xfrm>
            <a:off x="827088" y="1289050"/>
            <a:ext cx="5381625" cy="519113"/>
          </a:xfrm>
          <a:prstGeom prst="rect">
            <a:avLst/>
          </a:prstGeom>
          <a:noFill/>
          <a:ln w="9525">
            <a:noFill/>
            <a:miter lim="800000"/>
            <a:headEnd/>
            <a:tailEnd/>
          </a:ln>
          <a:effectLst/>
        </p:spPr>
        <p:txBody>
          <a:bodyPr wrap="none">
            <a:spAutoFit/>
          </a:bodyPr>
          <a:lstStyle/>
          <a:p>
            <a:r>
              <a:rPr kumimoji="1" lang="en-US" altLang="zh-CN" sz="2800" b="1">
                <a:ea typeface="楷体_GB2312" pitchFamily="49" charset="-122"/>
              </a:rPr>
              <a:t>⑧  </a:t>
            </a:r>
            <a:r>
              <a:rPr kumimoji="1" lang="zh-CN" altLang="en-US" sz="2800" b="1">
                <a:latin typeface="Times New Roman" pitchFamily="18" charset="0"/>
                <a:ea typeface="楷体_GB2312" pitchFamily="49" charset="-122"/>
              </a:rPr>
              <a:t>一本书一页中的印刷错误数；</a:t>
            </a:r>
          </a:p>
        </p:txBody>
      </p:sp>
      <p:graphicFrame>
        <p:nvGraphicFramePr>
          <p:cNvPr id="149533" name="Object 29"/>
          <p:cNvGraphicFramePr>
            <a:graphicFrameLocks noChangeAspect="1"/>
          </p:cNvGraphicFramePr>
          <p:nvPr/>
        </p:nvGraphicFramePr>
        <p:xfrm>
          <a:off x="903288" y="1960563"/>
          <a:ext cx="1827212" cy="238125"/>
        </p:xfrm>
        <a:graphic>
          <a:graphicData uri="http://schemas.openxmlformats.org/presentationml/2006/ole">
            <p:oleObj spid="_x0000_s1478658" name="Equation" r:id="rId3" imgW="622080" imgH="7596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49530"/>
                                        </p:tgtEl>
                                        <p:attrNameLst>
                                          <p:attrName>style.visibility</p:attrName>
                                        </p:attrNameLst>
                                      </p:cBhvr>
                                      <p:to>
                                        <p:strVal val="visible"/>
                                      </p:to>
                                    </p:set>
                                    <p:animEffect transition="in" filter="wipe(up)">
                                      <p:cBhvr>
                                        <p:cTn id="7" dur="1000"/>
                                        <p:tgtEl>
                                          <p:spTgt spid="149530"/>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49531"/>
                                        </p:tgtEl>
                                        <p:attrNameLst>
                                          <p:attrName>style.visibility</p:attrName>
                                        </p:attrNameLst>
                                      </p:cBhvr>
                                      <p:to>
                                        <p:strVal val="visible"/>
                                      </p:to>
                                    </p:set>
                                    <p:animEffect transition="in" filter="wipe(up)">
                                      <p:cBhvr>
                                        <p:cTn id="11" dur="1000"/>
                                        <p:tgtEl>
                                          <p:spTgt spid="149531"/>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149533"/>
                                        </p:tgtEl>
                                        <p:attrNameLst>
                                          <p:attrName>style.visibility</p:attrName>
                                        </p:attrNameLst>
                                      </p:cBhvr>
                                      <p:to>
                                        <p:strVal val="visible"/>
                                      </p:to>
                                    </p:set>
                                    <p:animEffect transition="in" filter="wipe(up)">
                                      <p:cBhvr>
                                        <p:cTn id="15" dur="1000"/>
                                        <p:tgtEl>
                                          <p:spTgt spid="14953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49529"/>
                                        </p:tgtEl>
                                        <p:attrNameLst>
                                          <p:attrName>style.visibility</p:attrName>
                                        </p:attrNameLst>
                                      </p:cBhvr>
                                      <p:to>
                                        <p:strVal val="visible"/>
                                      </p:to>
                                    </p:set>
                                    <p:animEffect transition="in" filter="wipe(up)">
                                      <p:cBhvr>
                                        <p:cTn id="20" dur="1000"/>
                                        <p:tgtEl>
                                          <p:spTgt spid="149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29" grpId="0"/>
      <p:bldP spid="149530" grpId="0"/>
      <p:bldP spid="14953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0" y="295275"/>
            <a:ext cx="9144000" cy="4884927"/>
          </a:xfrm>
          <a:prstGeom prst="rect">
            <a:avLst/>
          </a:prstGeom>
          <a:noFill/>
          <a:ln w="9525">
            <a:noFill/>
            <a:miter lim="800000"/>
            <a:headEnd/>
            <a:tailEnd/>
          </a:ln>
          <a:effectLst/>
        </p:spPr>
        <p:txBody>
          <a:bodyPr>
            <a:spAutoFit/>
          </a:bodyPr>
          <a:lstStyle/>
          <a:p>
            <a:pPr>
              <a:lnSpc>
                <a:spcPct val="125000"/>
              </a:lnSpc>
            </a:pPr>
            <a:r>
              <a:rPr kumimoji="1" lang="en-US" altLang="zh-CN" sz="2800" b="1" dirty="0">
                <a:latin typeface="Times New Roman" pitchFamily="18" charset="0"/>
                <a:ea typeface="楷体_GB2312" pitchFamily="49" charset="-122"/>
              </a:rPr>
              <a:t>      </a:t>
            </a:r>
            <a:r>
              <a:rPr kumimoji="1" lang="zh-CN" altLang="en-US" sz="2800" b="1" dirty="0" smtClean="0">
                <a:solidFill>
                  <a:srgbClr val="00FF00"/>
                </a:solidFill>
                <a:latin typeface="Times New Roman" pitchFamily="18" charset="0"/>
                <a:ea typeface="楷体_GB2312" pitchFamily="49" charset="-122"/>
              </a:rPr>
              <a:t>例</a:t>
            </a:r>
            <a:r>
              <a:rPr kumimoji="1" lang="en-US" altLang="zh-CN" sz="2800" b="1" dirty="0" smtClean="0">
                <a:latin typeface="Times New Roman" pitchFamily="18" charset="0"/>
                <a:ea typeface="楷体_GB2312" pitchFamily="49" charset="-122"/>
              </a:rPr>
              <a:t>   </a:t>
            </a:r>
            <a:r>
              <a:rPr kumimoji="1" lang="zh-CN" altLang="en-US" sz="2800" b="1" dirty="0">
                <a:latin typeface="Times New Roman" pitchFamily="18" charset="0"/>
                <a:ea typeface="楷体_GB2312" pitchFamily="49" charset="-122"/>
              </a:rPr>
              <a:t>设同类型设备</a:t>
            </a:r>
            <a:r>
              <a:rPr kumimoji="1" lang="en-US" altLang="zh-CN" sz="2800" b="1" dirty="0">
                <a:latin typeface="Times New Roman" pitchFamily="18" charset="0"/>
                <a:ea typeface="楷体_GB2312" pitchFamily="49" charset="-122"/>
              </a:rPr>
              <a:t>90</a:t>
            </a:r>
            <a:r>
              <a:rPr kumimoji="1" lang="zh-CN" altLang="en-US" sz="2800" b="1" dirty="0">
                <a:latin typeface="Times New Roman" pitchFamily="18" charset="0"/>
                <a:ea typeface="楷体_GB2312" pitchFamily="49" charset="-122"/>
              </a:rPr>
              <a:t>台</a:t>
            </a:r>
            <a:r>
              <a:rPr kumimoji="1" lang="en-US" altLang="zh-CN" sz="2800" b="1" dirty="0">
                <a:latin typeface="Times New Roman" pitchFamily="18" charset="0"/>
                <a:ea typeface="楷体_GB2312" pitchFamily="49" charset="-122"/>
              </a:rPr>
              <a:t>, </a:t>
            </a:r>
            <a:r>
              <a:rPr kumimoji="1" lang="zh-CN" altLang="en-US" sz="2800" b="1" dirty="0">
                <a:latin typeface="Times New Roman" pitchFamily="18" charset="0"/>
                <a:ea typeface="楷体_GB2312" pitchFamily="49" charset="-122"/>
              </a:rPr>
              <a:t>每台工作相互独立，每台设备发生故障的概率都是  </a:t>
            </a:r>
            <a:r>
              <a:rPr kumimoji="1" lang="en-US" altLang="zh-CN" sz="2800" b="1" dirty="0">
                <a:latin typeface="Times New Roman" pitchFamily="18" charset="0"/>
                <a:ea typeface="楷体_GB2312" pitchFamily="49" charset="-122"/>
              </a:rPr>
              <a:t>0.01. </a:t>
            </a:r>
            <a:r>
              <a:rPr kumimoji="1" lang="zh-CN" altLang="en-US" sz="2800" b="1" dirty="0">
                <a:latin typeface="Times New Roman" pitchFamily="18" charset="0"/>
                <a:ea typeface="楷体_GB2312" pitchFamily="49" charset="-122"/>
              </a:rPr>
              <a:t>在通常情况下，一台设备发生故障可由一个人独立维修</a:t>
            </a:r>
            <a:r>
              <a:rPr kumimoji="1" lang="en-US" altLang="zh-CN" sz="2800" b="1" dirty="0">
                <a:latin typeface="Times New Roman" pitchFamily="18" charset="0"/>
                <a:ea typeface="楷体_GB2312" pitchFamily="49" charset="-122"/>
              </a:rPr>
              <a:t>,  </a:t>
            </a:r>
            <a:r>
              <a:rPr kumimoji="1" lang="zh-CN" altLang="en-US" sz="2800" b="1" dirty="0">
                <a:latin typeface="Times New Roman" pitchFamily="18" charset="0"/>
                <a:ea typeface="楷体_GB2312" pitchFamily="49" charset="-122"/>
              </a:rPr>
              <a:t>每人同时也只能维修一台设备</a:t>
            </a:r>
            <a:r>
              <a:rPr kumimoji="1" lang="en-US" altLang="zh-CN" sz="2800" b="1" dirty="0">
                <a:latin typeface="Times New Roman" pitchFamily="18" charset="0"/>
                <a:ea typeface="楷体_GB2312" pitchFamily="49" charset="-122"/>
              </a:rPr>
              <a:t>.</a:t>
            </a:r>
          </a:p>
          <a:p>
            <a:pPr>
              <a:lnSpc>
                <a:spcPct val="125000"/>
              </a:lnSpc>
            </a:pPr>
            <a:r>
              <a:rPr lang="en-US" altLang="zh-CN" sz="2800" b="1" dirty="0">
                <a:latin typeface="Times New Roman" pitchFamily="18" charset="0"/>
                <a:ea typeface="楷体_GB2312" pitchFamily="49" charset="-122"/>
              </a:rPr>
              <a:t>      (1)   </a:t>
            </a:r>
            <a:r>
              <a:rPr kumimoji="1" lang="zh-CN" altLang="en-US" sz="2800" b="1" dirty="0">
                <a:latin typeface="Times New Roman" pitchFamily="18" charset="0"/>
                <a:ea typeface="楷体_GB2312" pitchFamily="49" charset="-122"/>
              </a:rPr>
              <a:t>问至少要配备多少维修工人 ，才能保证当设备发生故障时不能及时维修的概率小于</a:t>
            </a:r>
            <a:r>
              <a:rPr kumimoji="1" lang="en-US" altLang="zh-CN" sz="2800" b="1" dirty="0">
                <a:latin typeface="Times New Roman" pitchFamily="18" charset="0"/>
                <a:ea typeface="楷体_GB2312" pitchFamily="49" charset="-122"/>
              </a:rPr>
              <a:t>0.01?</a:t>
            </a:r>
          </a:p>
          <a:p>
            <a:pPr>
              <a:lnSpc>
                <a:spcPct val="125000"/>
              </a:lnSpc>
            </a:pPr>
            <a:r>
              <a:rPr kumimoji="1" lang="en-US" altLang="zh-CN" sz="2800" b="1" dirty="0">
                <a:latin typeface="Times New Roman" pitchFamily="18" charset="0"/>
                <a:ea typeface="楷体_GB2312" pitchFamily="49" charset="-122"/>
              </a:rPr>
              <a:t>      (2)   </a:t>
            </a:r>
            <a:r>
              <a:rPr kumimoji="1" lang="zh-CN" altLang="en-US" sz="2800" b="1" dirty="0">
                <a:latin typeface="Times New Roman" pitchFamily="18" charset="0"/>
                <a:ea typeface="楷体_GB2312" pitchFamily="49" charset="-122"/>
              </a:rPr>
              <a:t>问</a:t>
            </a:r>
            <a:r>
              <a:rPr kumimoji="1" lang="en-US" altLang="zh-CN" sz="2800" b="1" dirty="0">
                <a:latin typeface="Times New Roman" pitchFamily="18" charset="0"/>
                <a:ea typeface="楷体_GB2312" pitchFamily="49" charset="-122"/>
              </a:rPr>
              <a:t>3</a:t>
            </a:r>
            <a:r>
              <a:rPr kumimoji="1" lang="zh-CN" altLang="en-US" sz="2800" b="1" dirty="0">
                <a:latin typeface="Times New Roman" pitchFamily="18" charset="0"/>
                <a:ea typeface="楷体_GB2312" pitchFamily="49" charset="-122"/>
              </a:rPr>
              <a:t>个人各自独立负责</a:t>
            </a:r>
            <a:r>
              <a:rPr kumimoji="1" lang="en-US" altLang="zh-CN" sz="2800" b="1" dirty="0">
                <a:latin typeface="Times New Roman" pitchFamily="18" charset="0"/>
                <a:ea typeface="楷体_GB2312" pitchFamily="49" charset="-122"/>
              </a:rPr>
              <a:t>30</a:t>
            </a:r>
            <a:r>
              <a:rPr kumimoji="1" lang="zh-CN" altLang="en-US" sz="2800" b="1" dirty="0">
                <a:latin typeface="Times New Roman" pitchFamily="18" charset="0"/>
                <a:ea typeface="楷体_GB2312" pitchFamily="49" charset="-122"/>
              </a:rPr>
              <a:t>台设备，设备发生故障不能得到及时维修的概率？</a:t>
            </a:r>
          </a:p>
          <a:p>
            <a:pPr>
              <a:lnSpc>
                <a:spcPct val="125000"/>
              </a:lnSpc>
            </a:pPr>
            <a:r>
              <a:rPr kumimoji="1" lang="zh-CN" altLang="en-US" sz="2800" b="1" dirty="0">
                <a:latin typeface="Times New Roman" pitchFamily="18" charset="0"/>
                <a:ea typeface="楷体_GB2312" pitchFamily="49" charset="-122"/>
              </a:rPr>
              <a:t>      </a:t>
            </a:r>
            <a:r>
              <a:rPr kumimoji="1" lang="en-US" altLang="zh-CN" sz="2800" b="1" dirty="0">
                <a:latin typeface="Times New Roman" pitchFamily="18" charset="0"/>
                <a:ea typeface="楷体_GB2312" pitchFamily="49" charset="-122"/>
              </a:rPr>
              <a:t>(3)   </a:t>
            </a:r>
            <a:r>
              <a:rPr kumimoji="1" lang="zh-CN" altLang="en-US" sz="2800" b="1" dirty="0">
                <a:latin typeface="Times New Roman" pitchFamily="18" charset="0"/>
                <a:ea typeface="楷体_GB2312" pitchFamily="49" charset="-122"/>
              </a:rPr>
              <a:t>问</a:t>
            </a:r>
            <a:r>
              <a:rPr kumimoji="1" lang="en-US" altLang="zh-CN" sz="2800" b="1" dirty="0">
                <a:latin typeface="Times New Roman" pitchFamily="18" charset="0"/>
                <a:ea typeface="楷体_GB2312" pitchFamily="49" charset="-122"/>
              </a:rPr>
              <a:t>3</a:t>
            </a:r>
            <a:r>
              <a:rPr kumimoji="1" lang="zh-CN" altLang="en-US" sz="2800" b="1" dirty="0">
                <a:latin typeface="Times New Roman" pitchFamily="18" charset="0"/>
                <a:ea typeface="楷体_GB2312" pitchFamily="49" charset="-122"/>
              </a:rPr>
              <a:t>个人共同负责</a:t>
            </a:r>
            <a:r>
              <a:rPr kumimoji="1" lang="en-US" altLang="zh-CN" sz="2800" b="1" dirty="0">
                <a:latin typeface="Times New Roman" pitchFamily="18" charset="0"/>
                <a:ea typeface="楷体_GB2312" pitchFamily="49" charset="-122"/>
              </a:rPr>
              <a:t>90</a:t>
            </a:r>
            <a:r>
              <a:rPr kumimoji="1" lang="zh-CN" altLang="en-US" sz="2800" b="1" dirty="0">
                <a:latin typeface="Times New Roman" pitchFamily="18" charset="0"/>
                <a:ea typeface="楷体_GB2312" pitchFamily="49" charset="-122"/>
              </a:rPr>
              <a:t>台，</a:t>
            </a:r>
            <a:r>
              <a:rPr kumimoji="1" lang="zh-CN" altLang="en-US" sz="2800" b="1" dirty="0">
                <a:ea typeface="楷体_GB2312" pitchFamily="49" charset="-122"/>
              </a:rPr>
              <a:t>设备发生故障不能得到及时维修的概率？</a:t>
            </a:r>
            <a:endParaRPr kumimoji="1" lang="zh-CN" altLang="en-US" sz="2800" b="1" dirty="0">
              <a:latin typeface="Times New Roman" pitchFamily="18" charset="0"/>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76130"/>
                                        </p:tgtEl>
                                        <p:attrNameLst>
                                          <p:attrName>style.visibility</p:attrName>
                                        </p:attrNameLst>
                                      </p:cBhvr>
                                      <p:to>
                                        <p:strVal val="visible"/>
                                      </p:to>
                                    </p:set>
                                    <p:animEffect transition="in" filter="wheel(4)">
                                      <p:cBhvr>
                                        <p:cTn id="7" dur="2000"/>
                                        <p:tgtEl>
                                          <p:spTgt spid="176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154" name="Object 2"/>
          <p:cNvGraphicFramePr>
            <a:graphicFrameLocks noChangeAspect="1"/>
          </p:cNvGraphicFramePr>
          <p:nvPr/>
        </p:nvGraphicFramePr>
        <p:xfrm>
          <a:off x="1116013" y="1412875"/>
          <a:ext cx="5256212" cy="930275"/>
        </p:xfrm>
        <a:graphic>
          <a:graphicData uri="http://schemas.openxmlformats.org/presentationml/2006/ole">
            <p:oleObj spid="_x0000_s1482754" name="Equation" r:id="rId3" imgW="2438280" imgH="431640" progId="">
              <p:embed/>
            </p:oleObj>
          </a:graphicData>
        </a:graphic>
      </p:graphicFrame>
      <p:grpSp>
        <p:nvGrpSpPr>
          <p:cNvPr id="2" name="Group 3"/>
          <p:cNvGrpSpPr>
            <a:grpSpLocks/>
          </p:cNvGrpSpPr>
          <p:nvPr/>
        </p:nvGrpSpPr>
        <p:grpSpPr bwMode="auto">
          <a:xfrm>
            <a:off x="42863" y="2276475"/>
            <a:ext cx="3521075" cy="519113"/>
            <a:chOff x="27" y="1434"/>
            <a:chExt cx="2218" cy="327"/>
          </a:xfrm>
        </p:grpSpPr>
        <p:sp>
          <p:nvSpPr>
            <p:cNvPr id="177156" name="Text Box 4"/>
            <p:cNvSpPr txBox="1">
              <a:spLocks noChangeArrowheads="1"/>
            </p:cNvSpPr>
            <p:nvPr/>
          </p:nvSpPr>
          <p:spPr bwMode="auto">
            <a:xfrm>
              <a:off x="27" y="1434"/>
              <a:ext cx="812" cy="327"/>
            </a:xfrm>
            <a:prstGeom prst="rect">
              <a:avLst/>
            </a:prstGeom>
            <a:noFill/>
            <a:ln w="9525">
              <a:noFill/>
              <a:miter lim="800000"/>
              <a:headEnd/>
              <a:tailEnd/>
            </a:ln>
            <a:effectLst/>
          </p:spPr>
          <p:txBody>
            <a:bodyPr>
              <a:spAutoFit/>
            </a:bodyPr>
            <a:lstStyle/>
            <a:p>
              <a:r>
                <a:rPr kumimoji="1" lang="zh-CN" altLang="en-US" sz="2800">
                  <a:latin typeface="Times New Roman" pitchFamily="18" charset="0"/>
                  <a:ea typeface="楷体_GB2312" pitchFamily="49" charset="-122"/>
                </a:rPr>
                <a:t>令</a:t>
              </a:r>
            </a:p>
          </p:txBody>
        </p:sp>
        <p:graphicFrame>
          <p:nvGraphicFramePr>
            <p:cNvPr id="177157" name="Object 5"/>
            <p:cNvGraphicFramePr>
              <a:graphicFrameLocks noChangeAspect="1"/>
            </p:cNvGraphicFramePr>
            <p:nvPr/>
          </p:nvGraphicFramePr>
          <p:xfrm>
            <a:off x="295" y="1480"/>
            <a:ext cx="1950" cy="252"/>
          </p:xfrm>
          <a:graphic>
            <a:graphicData uri="http://schemas.openxmlformats.org/presentationml/2006/ole">
              <p:oleObj spid="_x0000_s1482759" name="Equation" r:id="rId4" imgW="1218960" imgH="177480" progId="">
                <p:embed/>
              </p:oleObj>
            </a:graphicData>
          </a:graphic>
        </p:graphicFrame>
      </p:grpSp>
      <p:graphicFrame>
        <p:nvGraphicFramePr>
          <p:cNvPr id="177158" name="Object 6"/>
          <p:cNvGraphicFramePr>
            <a:graphicFrameLocks noChangeAspect="1"/>
          </p:cNvGraphicFramePr>
          <p:nvPr/>
        </p:nvGraphicFramePr>
        <p:xfrm>
          <a:off x="1116013" y="2708275"/>
          <a:ext cx="4248150" cy="1069975"/>
        </p:xfrm>
        <a:graphic>
          <a:graphicData uri="http://schemas.openxmlformats.org/presentationml/2006/ole">
            <p:oleObj spid="_x0000_s1482755" name="Equation" r:id="rId5" imgW="1765080" imgH="444240" progId="">
              <p:embed/>
            </p:oleObj>
          </a:graphicData>
        </a:graphic>
      </p:graphicFrame>
      <p:graphicFrame>
        <p:nvGraphicFramePr>
          <p:cNvPr id="177159" name="Object 7"/>
          <p:cNvGraphicFramePr>
            <a:graphicFrameLocks noChangeAspect="1"/>
          </p:cNvGraphicFramePr>
          <p:nvPr/>
        </p:nvGraphicFramePr>
        <p:xfrm>
          <a:off x="2728913" y="3789363"/>
          <a:ext cx="4319587" cy="942975"/>
        </p:xfrm>
        <a:graphic>
          <a:graphicData uri="http://schemas.openxmlformats.org/presentationml/2006/ole">
            <p:oleObj spid="_x0000_s1482756" name="Equation" r:id="rId6" imgW="2031840" imgH="444240" progId="">
              <p:embed/>
            </p:oleObj>
          </a:graphicData>
        </a:graphic>
      </p:graphicFrame>
      <p:graphicFrame>
        <p:nvGraphicFramePr>
          <p:cNvPr id="177160" name="Object 8"/>
          <p:cNvGraphicFramePr>
            <a:graphicFrameLocks noChangeAspect="1"/>
          </p:cNvGraphicFramePr>
          <p:nvPr/>
        </p:nvGraphicFramePr>
        <p:xfrm>
          <a:off x="2771775" y="4783138"/>
          <a:ext cx="2232025" cy="893762"/>
        </p:xfrm>
        <a:graphic>
          <a:graphicData uri="http://schemas.openxmlformats.org/presentationml/2006/ole">
            <p:oleObj spid="_x0000_s1482757" name="Equation" r:id="rId7" imgW="1079280" imgH="444240" progId="">
              <p:embed/>
            </p:oleObj>
          </a:graphicData>
        </a:graphic>
      </p:graphicFrame>
      <p:graphicFrame>
        <p:nvGraphicFramePr>
          <p:cNvPr id="177161" name="Object 9"/>
          <p:cNvGraphicFramePr>
            <a:graphicFrameLocks noChangeAspect="1"/>
          </p:cNvGraphicFramePr>
          <p:nvPr/>
        </p:nvGraphicFramePr>
        <p:xfrm>
          <a:off x="5003800" y="5060950"/>
          <a:ext cx="954088" cy="312738"/>
        </p:xfrm>
        <a:graphic>
          <a:graphicData uri="http://schemas.openxmlformats.org/presentationml/2006/ole">
            <p:oleObj spid="_x0000_s1482758" name="Equation" r:id="rId8" imgW="1015920" imgH="342720" progId="Equation.3">
              <p:embed/>
            </p:oleObj>
          </a:graphicData>
        </a:graphic>
      </p:graphicFrame>
      <p:sp>
        <p:nvSpPr>
          <p:cNvPr id="177162" name="Text Box 10"/>
          <p:cNvSpPr txBox="1">
            <a:spLocks noChangeArrowheads="1"/>
          </p:cNvSpPr>
          <p:nvPr/>
        </p:nvSpPr>
        <p:spPr bwMode="auto">
          <a:xfrm>
            <a:off x="79375" y="5589588"/>
            <a:ext cx="2606675" cy="519112"/>
          </a:xfrm>
          <a:prstGeom prst="rect">
            <a:avLst/>
          </a:prstGeom>
          <a:noFill/>
          <a:ln w="38100" cmpd="dbl">
            <a:noFill/>
            <a:miter lim="800000"/>
            <a:headEnd/>
            <a:tailEnd/>
          </a:ln>
          <a:effectLst/>
        </p:spPr>
        <p:txBody>
          <a:bodyPr wrap="none">
            <a:spAutoFit/>
          </a:bodyPr>
          <a:lstStyle/>
          <a:p>
            <a:r>
              <a:rPr kumimoji="1" lang="zh-CN" altLang="en-US" sz="2800" b="1" dirty="0">
                <a:latin typeface="Times New Roman" pitchFamily="18" charset="0"/>
                <a:ea typeface="楷体_GB2312" pitchFamily="49" charset="-122"/>
              </a:rPr>
              <a:t>查附表得  </a:t>
            </a:r>
            <a:r>
              <a:rPr kumimoji="1" lang="en-US" altLang="zh-CN" sz="2800" b="1" i="1" u="sng" dirty="0">
                <a:solidFill>
                  <a:srgbClr val="FF0000"/>
                </a:solidFill>
                <a:latin typeface="Times New Roman" pitchFamily="18" charset="0"/>
                <a:ea typeface="楷体_GB2312" pitchFamily="49" charset="-122"/>
              </a:rPr>
              <a:t>N =</a:t>
            </a:r>
            <a:r>
              <a:rPr kumimoji="1" lang="en-US" altLang="zh-CN" sz="2800" b="1" u="sng" dirty="0">
                <a:solidFill>
                  <a:srgbClr val="FF0000"/>
                </a:solidFill>
                <a:latin typeface="Times New Roman" pitchFamily="18" charset="0"/>
                <a:ea typeface="楷体_GB2312" pitchFamily="49" charset="-122"/>
              </a:rPr>
              <a:t> 4</a:t>
            </a:r>
          </a:p>
        </p:txBody>
      </p:sp>
      <p:sp>
        <p:nvSpPr>
          <p:cNvPr id="177163" name="Text Box 11"/>
          <p:cNvSpPr txBox="1">
            <a:spLocks noChangeArrowheads="1"/>
          </p:cNvSpPr>
          <p:nvPr/>
        </p:nvSpPr>
        <p:spPr bwMode="auto">
          <a:xfrm>
            <a:off x="0" y="307975"/>
            <a:ext cx="9144000" cy="1117600"/>
          </a:xfrm>
          <a:prstGeom prst="rect">
            <a:avLst/>
          </a:prstGeom>
          <a:noFill/>
          <a:ln w="9525">
            <a:noFill/>
            <a:miter lim="800000"/>
            <a:headEnd/>
            <a:tailEnd/>
          </a:ln>
          <a:effectLst/>
        </p:spPr>
        <p:txBody>
          <a:bodyPr>
            <a:spAutoFit/>
          </a:bodyPr>
          <a:lstStyle/>
          <a:p>
            <a:pPr>
              <a:lnSpc>
                <a:spcPct val="120000"/>
              </a:lnSpc>
            </a:pPr>
            <a:r>
              <a:rPr kumimoji="1" lang="en-US" altLang="zh-CN" sz="2800" b="1">
                <a:solidFill>
                  <a:srgbClr val="00FF00"/>
                </a:solidFill>
                <a:latin typeface="Times New Roman" pitchFamily="18" charset="0"/>
                <a:ea typeface="楷体_GB2312" pitchFamily="49" charset="-122"/>
              </a:rPr>
              <a:t>         </a:t>
            </a:r>
            <a:r>
              <a:rPr kumimoji="1" lang="zh-CN" altLang="en-US" sz="2800" b="1">
                <a:solidFill>
                  <a:srgbClr val="00FF00"/>
                </a:solidFill>
                <a:latin typeface="Times New Roman" pitchFamily="18" charset="0"/>
                <a:ea typeface="楷体_GB2312" pitchFamily="49" charset="-122"/>
              </a:rPr>
              <a:t>解 </a:t>
            </a:r>
            <a:r>
              <a:rPr kumimoji="1" lang="zh-CN" altLang="en-US" sz="2800" b="1">
                <a:solidFill>
                  <a:srgbClr val="99CCFF"/>
                </a:solidFill>
                <a:latin typeface="Times New Roman" pitchFamily="18" charset="0"/>
                <a:ea typeface="楷体_GB2312" pitchFamily="49" charset="-122"/>
              </a:rPr>
              <a:t>  </a:t>
            </a:r>
            <a:r>
              <a:rPr kumimoji="1" lang="en-US" altLang="zh-CN" sz="2800" b="1">
                <a:latin typeface="Times New Roman" pitchFamily="18" charset="0"/>
                <a:ea typeface="楷体_GB2312" pitchFamily="49" charset="-122"/>
              </a:rPr>
              <a:t>(1)  </a:t>
            </a:r>
            <a:r>
              <a:rPr kumimoji="1" lang="zh-CN" altLang="en-US" sz="2800" b="1">
                <a:latin typeface="Times New Roman" pitchFamily="18" charset="0"/>
                <a:ea typeface="楷体_GB2312" pitchFamily="49" charset="-122"/>
              </a:rPr>
              <a:t>设需要配备 </a:t>
            </a:r>
            <a:r>
              <a:rPr kumimoji="1" lang="en-US" altLang="zh-CN" sz="2800" b="1" i="1">
                <a:latin typeface="Times New Roman" pitchFamily="18" charset="0"/>
                <a:ea typeface="楷体_GB2312" pitchFamily="49" charset="-122"/>
              </a:rPr>
              <a:t>N</a:t>
            </a: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个维修工人</a:t>
            </a: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设 </a:t>
            </a:r>
            <a:r>
              <a:rPr kumimoji="1" lang="en-US" altLang="zh-CN" sz="2800" b="1" i="1">
                <a:latin typeface="Times New Roman" pitchFamily="18" charset="0"/>
                <a:ea typeface="楷体_GB2312" pitchFamily="49" charset="-122"/>
              </a:rPr>
              <a:t>X</a:t>
            </a: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为</a:t>
            </a:r>
            <a:r>
              <a:rPr kumimoji="1" lang="en-US" altLang="zh-CN" sz="2800" b="1">
                <a:latin typeface="Times New Roman" pitchFamily="18" charset="0"/>
                <a:ea typeface="楷体_GB2312" pitchFamily="49" charset="-122"/>
              </a:rPr>
              <a:t>90 </a:t>
            </a:r>
            <a:r>
              <a:rPr kumimoji="1" lang="zh-CN" altLang="en-US" sz="2800" b="1">
                <a:latin typeface="Times New Roman" pitchFamily="18" charset="0"/>
                <a:ea typeface="楷体_GB2312" pitchFamily="49" charset="-122"/>
              </a:rPr>
              <a:t>台</a:t>
            </a:r>
            <a:r>
              <a:rPr kumimoji="1" lang="zh-CN" altLang="en-US" sz="2800" b="1">
                <a:latin typeface="楷体_GB2312" pitchFamily="49" charset="-122"/>
                <a:ea typeface="楷体_GB2312" pitchFamily="49" charset="-122"/>
              </a:rPr>
              <a:t>设备中发生故障的台数，则</a:t>
            </a:r>
            <a:r>
              <a:rPr kumimoji="1" lang="en-US" altLang="zh-CN" sz="2800" b="1" i="1">
                <a:latin typeface="Times New Roman" pitchFamily="18" charset="0"/>
                <a:ea typeface="楷体_GB2312" pitchFamily="49" charset="-122"/>
              </a:rPr>
              <a:t>X ~ B</a:t>
            </a:r>
            <a:r>
              <a:rPr kumimoji="1" lang="en-US" altLang="zh-CN" sz="2800" b="1">
                <a:latin typeface="Times New Roman" pitchFamily="18" charset="0"/>
                <a:ea typeface="楷体_GB2312" pitchFamily="49" charset="-122"/>
              </a:rPr>
              <a:t>( 90, 0.01).</a:t>
            </a:r>
          </a:p>
        </p:txBody>
      </p:sp>
      <p:sp>
        <p:nvSpPr>
          <p:cNvPr id="177164" name="Text Box 12"/>
          <p:cNvSpPr txBox="1">
            <a:spLocks noChangeArrowheads="1"/>
          </p:cNvSpPr>
          <p:nvPr/>
        </p:nvSpPr>
        <p:spPr bwMode="auto">
          <a:xfrm>
            <a:off x="3670300" y="2276475"/>
            <a:ext cx="539750" cy="519113"/>
          </a:xfrm>
          <a:prstGeom prst="rect">
            <a:avLst/>
          </a:prstGeom>
          <a:noFill/>
          <a:ln w="9525">
            <a:noFill/>
            <a:miter lim="800000"/>
            <a:headEnd/>
            <a:tailEnd/>
          </a:ln>
          <a:effectLst/>
        </p:spPr>
        <p:txBody>
          <a:bodyPr wrap="none">
            <a:spAutoFit/>
          </a:bodyPr>
          <a:lstStyle/>
          <a:p>
            <a:r>
              <a:rPr kumimoji="1" lang="zh-CN" altLang="en-US" sz="2800" b="1">
                <a:latin typeface="Times New Roman" pitchFamily="18" charset="0"/>
                <a:ea typeface="楷体_GB2312" pitchFamily="49" charset="-122"/>
              </a:rPr>
              <a:t>则</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7163"/>
                                        </p:tgtEl>
                                        <p:attrNameLst>
                                          <p:attrName>style.visibility</p:attrName>
                                        </p:attrNameLst>
                                      </p:cBhvr>
                                      <p:to>
                                        <p:strVal val="visible"/>
                                      </p:to>
                                    </p:set>
                                    <p:animEffect transition="in" filter="wipe(left)">
                                      <p:cBhvr>
                                        <p:cTn id="7" dur="500"/>
                                        <p:tgtEl>
                                          <p:spTgt spid="1771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7154"/>
                                        </p:tgtEl>
                                        <p:attrNameLst>
                                          <p:attrName>style.visibility</p:attrName>
                                        </p:attrNameLst>
                                      </p:cBhvr>
                                      <p:to>
                                        <p:strVal val="visible"/>
                                      </p:to>
                                    </p:set>
                                    <p:animEffect transition="in" filter="wipe(left)">
                                      <p:cBhvr>
                                        <p:cTn id="12" dur="500"/>
                                        <p:tgtEl>
                                          <p:spTgt spid="1771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7164"/>
                                        </p:tgtEl>
                                        <p:attrNameLst>
                                          <p:attrName>style.visibility</p:attrName>
                                        </p:attrNameLst>
                                      </p:cBhvr>
                                      <p:to>
                                        <p:strVal val="visible"/>
                                      </p:to>
                                    </p:set>
                                    <p:animEffect transition="in" filter="wipe(left)">
                                      <p:cBhvr>
                                        <p:cTn id="22" dur="500"/>
                                        <p:tgtEl>
                                          <p:spTgt spid="1771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7158"/>
                                        </p:tgtEl>
                                        <p:attrNameLst>
                                          <p:attrName>style.visibility</p:attrName>
                                        </p:attrNameLst>
                                      </p:cBhvr>
                                      <p:to>
                                        <p:strVal val="visible"/>
                                      </p:to>
                                    </p:set>
                                    <p:animEffect transition="in" filter="wipe(left)">
                                      <p:cBhvr>
                                        <p:cTn id="27" dur="500"/>
                                        <p:tgtEl>
                                          <p:spTgt spid="1771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7159"/>
                                        </p:tgtEl>
                                        <p:attrNameLst>
                                          <p:attrName>style.visibility</p:attrName>
                                        </p:attrNameLst>
                                      </p:cBhvr>
                                      <p:to>
                                        <p:strVal val="visible"/>
                                      </p:to>
                                    </p:set>
                                    <p:animEffect transition="in" filter="wipe(left)">
                                      <p:cBhvr>
                                        <p:cTn id="32" dur="500"/>
                                        <p:tgtEl>
                                          <p:spTgt spid="17715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7160"/>
                                        </p:tgtEl>
                                        <p:attrNameLst>
                                          <p:attrName>style.visibility</p:attrName>
                                        </p:attrNameLst>
                                      </p:cBhvr>
                                      <p:to>
                                        <p:strVal val="visible"/>
                                      </p:to>
                                    </p:set>
                                    <p:animEffect transition="in" filter="wipe(left)">
                                      <p:cBhvr>
                                        <p:cTn id="37" dur="500"/>
                                        <p:tgtEl>
                                          <p:spTgt spid="1771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7161"/>
                                        </p:tgtEl>
                                        <p:attrNameLst>
                                          <p:attrName>style.visibility</p:attrName>
                                        </p:attrNameLst>
                                      </p:cBhvr>
                                      <p:to>
                                        <p:strVal val="visible"/>
                                      </p:to>
                                    </p:set>
                                    <p:animEffect transition="in" filter="wipe(left)">
                                      <p:cBhvr>
                                        <p:cTn id="42" dur="500"/>
                                        <p:tgtEl>
                                          <p:spTgt spid="17716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7162"/>
                                        </p:tgtEl>
                                        <p:attrNameLst>
                                          <p:attrName>style.visibility</p:attrName>
                                        </p:attrNameLst>
                                      </p:cBhvr>
                                      <p:to>
                                        <p:strVal val="visible"/>
                                      </p:to>
                                    </p:set>
                                    <p:animEffect transition="in" filter="wipe(left)">
                                      <p:cBhvr>
                                        <p:cTn id="47" dur="500"/>
                                        <p:tgtEl>
                                          <p:spTgt spid="177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2" grpId="0"/>
      <p:bldP spid="177163" grpId="0"/>
      <p:bldP spid="17716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7308850" y="1916113"/>
            <a:ext cx="1223963" cy="519112"/>
          </a:xfrm>
          <a:prstGeom prst="rect">
            <a:avLst/>
          </a:prstGeom>
          <a:noFill/>
          <a:ln w="9525">
            <a:noFill/>
            <a:miter lim="800000"/>
            <a:headEnd/>
            <a:tailEnd/>
          </a:ln>
          <a:effectLst/>
        </p:spPr>
        <p:txBody>
          <a:bodyPr>
            <a:spAutoFit/>
          </a:bodyPr>
          <a:lstStyle/>
          <a:p>
            <a:r>
              <a:rPr kumimoji="1" lang="zh-CN" altLang="en-US" sz="2800" b="1">
                <a:latin typeface="Times New Roman" pitchFamily="18" charset="0"/>
                <a:ea typeface="楷体_GB2312" pitchFamily="49" charset="-122"/>
              </a:rPr>
              <a:t>则</a:t>
            </a:r>
          </a:p>
        </p:txBody>
      </p:sp>
      <p:graphicFrame>
        <p:nvGraphicFramePr>
          <p:cNvPr id="178179" name="Object 3"/>
          <p:cNvGraphicFramePr>
            <a:graphicFrameLocks noChangeAspect="1"/>
          </p:cNvGraphicFramePr>
          <p:nvPr/>
        </p:nvGraphicFramePr>
        <p:xfrm>
          <a:off x="755650" y="2436813"/>
          <a:ext cx="5472113" cy="1063625"/>
        </p:xfrm>
        <a:graphic>
          <a:graphicData uri="http://schemas.openxmlformats.org/presentationml/2006/ole">
            <p:oleObj spid="_x0000_s1483778" name="Equation" r:id="rId3" imgW="2070000" imgH="444240" progId="">
              <p:embed/>
            </p:oleObj>
          </a:graphicData>
        </a:graphic>
      </p:graphicFrame>
      <p:graphicFrame>
        <p:nvGraphicFramePr>
          <p:cNvPr id="178180" name="Object 4"/>
          <p:cNvGraphicFramePr>
            <a:graphicFrameLocks noChangeAspect="1"/>
          </p:cNvGraphicFramePr>
          <p:nvPr/>
        </p:nvGraphicFramePr>
        <p:xfrm>
          <a:off x="6227763" y="2708275"/>
          <a:ext cx="2087562" cy="473075"/>
        </p:xfrm>
        <a:graphic>
          <a:graphicData uri="http://schemas.openxmlformats.org/presentationml/2006/ole">
            <p:oleObj spid="_x0000_s1483779" name="Equation" r:id="rId4" imgW="622080" imgH="177480" progId="">
              <p:embed/>
            </p:oleObj>
          </a:graphicData>
        </a:graphic>
      </p:graphicFrame>
      <p:grpSp>
        <p:nvGrpSpPr>
          <p:cNvPr id="2" name="Group 5"/>
          <p:cNvGrpSpPr>
            <a:grpSpLocks/>
          </p:cNvGrpSpPr>
          <p:nvPr/>
        </p:nvGrpSpPr>
        <p:grpSpPr bwMode="auto">
          <a:xfrm>
            <a:off x="0" y="1365250"/>
            <a:ext cx="9144000" cy="1127125"/>
            <a:chOff x="0" y="845"/>
            <a:chExt cx="5760" cy="710"/>
          </a:xfrm>
        </p:grpSpPr>
        <p:sp>
          <p:nvSpPr>
            <p:cNvPr id="178182" name="Text Box 6"/>
            <p:cNvSpPr txBox="1">
              <a:spLocks noChangeArrowheads="1"/>
            </p:cNvSpPr>
            <p:nvPr/>
          </p:nvSpPr>
          <p:spPr bwMode="auto">
            <a:xfrm>
              <a:off x="0" y="845"/>
              <a:ext cx="5760" cy="704"/>
            </a:xfrm>
            <a:prstGeom prst="rect">
              <a:avLst/>
            </a:prstGeom>
            <a:noFill/>
            <a:ln w="9525">
              <a:noFill/>
              <a:miter lim="800000"/>
              <a:headEnd/>
              <a:tailEnd/>
            </a:ln>
            <a:effectLst/>
          </p:spPr>
          <p:txBody>
            <a:bodyPr>
              <a:spAutoFit/>
            </a:bodyPr>
            <a:lstStyle/>
            <a:p>
              <a:pPr>
                <a:lnSpc>
                  <a:spcPct val="120000"/>
                </a:lnSpc>
              </a:pP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设每个人独立负责</a:t>
              </a:r>
              <a:r>
                <a:rPr kumimoji="1" lang="en-US" altLang="zh-CN" sz="2800" b="1">
                  <a:latin typeface="Times New Roman" pitchFamily="18" charset="0"/>
                  <a:ea typeface="楷体_GB2312" pitchFamily="49" charset="-122"/>
                </a:rPr>
                <a:t>30</a:t>
              </a:r>
              <a:r>
                <a:rPr kumimoji="1" lang="zh-CN" altLang="en-US" sz="2800" b="1">
                  <a:latin typeface="Times New Roman" pitchFamily="18" charset="0"/>
                  <a:ea typeface="楷体_GB2312" pitchFamily="49" charset="-122"/>
                </a:rPr>
                <a:t>台设备</a:t>
              </a: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第 </a:t>
              </a:r>
              <a:r>
                <a:rPr kumimoji="1" lang="en-US" altLang="zh-CN" sz="2800" b="1" i="1">
                  <a:latin typeface="Times New Roman" pitchFamily="18" charset="0"/>
                  <a:ea typeface="楷体_GB2312" pitchFamily="49" charset="-122"/>
                </a:rPr>
                <a:t>i </a:t>
              </a:r>
              <a:r>
                <a:rPr kumimoji="1" lang="zh-CN" altLang="en-US" sz="2800" b="1">
                  <a:latin typeface="Times New Roman" pitchFamily="18" charset="0"/>
                  <a:ea typeface="楷体_GB2312" pitchFamily="49" charset="-122"/>
                </a:rPr>
                <a:t>个人负责的 </a:t>
              </a:r>
              <a:r>
                <a:rPr kumimoji="1" lang="en-US" altLang="zh-CN" sz="2800" b="1">
                  <a:latin typeface="Times New Roman" pitchFamily="18" charset="0"/>
                  <a:ea typeface="楷体_GB2312" pitchFamily="49" charset="-122"/>
                </a:rPr>
                <a:t>30</a:t>
              </a:r>
              <a:r>
                <a:rPr kumimoji="1" lang="zh-CN" altLang="en-US" sz="2800" b="1">
                  <a:latin typeface="Times New Roman" pitchFamily="18" charset="0"/>
                  <a:ea typeface="楷体_GB2312" pitchFamily="49" charset="-122"/>
                </a:rPr>
                <a:t>台设备发生故障不能及时维修为事件 </a:t>
              </a:r>
              <a:r>
                <a:rPr kumimoji="1" lang="en-US" altLang="zh-CN" sz="2800" b="1" i="1">
                  <a:latin typeface="Times New Roman" pitchFamily="18" charset="0"/>
                  <a:ea typeface="楷体_GB2312" pitchFamily="49" charset="-122"/>
                </a:rPr>
                <a:t>A</a:t>
              </a:r>
              <a:r>
                <a:rPr kumimoji="1" lang="en-US" altLang="zh-CN" sz="2800" b="1" i="1" baseline="-25000">
                  <a:latin typeface="Times New Roman" pitchFamily="18" charset="0"/>
                  <a:ea typeface="楷体_GB2312" pitchFamily="49" charset="-122"/>
                </a:rPr>
                <a:t>i</a:t>
              </a:r>
              <a:endParaRPr kumimoji="1" lang="en-US" altLang="zh-CN" sz="2800" b="1">
                <a:latin typeface="Times New Roman" pitchFamily="18" charset="0"/>
                <a:ea typeface="楷体_GB2312" pitchFamily="49" charset="-122"/>
              </a:endParaRPr>
            </a:p>
          </p:txBody>
        </p:sp>
        <p:graphicFrame>
          <p:nvGraphicFramePr>
            <p:cNvPr id="178183" name="Object 7"/>
            <p:cNvGraphicFramePr>
              <a:graphicFrameLocks noChangeAspect="1"/>
            </p:cNvGraphicFramePr>
            <p:nvPr/>
          </p:nvGraphicFramePr>
          <p:xfrm>
            <a:off x="3506" y="1262"/>
            <a:ext cx="1043" cy="293"/>
          </p:xfrm>
          <a:graphic>
            <a:graphicData uri="http://schemas.openxmlformats.org/presentationml/2006/ole">
              <p:oleObj spid="_x0000_s1483783" name="Equation" r:id="rId5" imgW="723600" imgH="203040" progId="">
                <p:embed/>
              </p:oleObj>
            </a:graphicData>
          </a:graphic>
        </p:graphicFrame>
      </p:grpSp>
      <p:grpSp>
        <p:nvGrpSpPr>
          <p:cNvPr id="3" name="Group 8"/>
          <p:cNvGrpSpPr>
            <a:grpSpLocks/>
          </p:cNvGrpSpPr>
          <p:nvPr/>
        </p:nvGrpSpPr>
        <p:grpSpPr bwMode="auto">
          <a:xfrm>
            <a:off x="0" y="3498850"/>
            <a:ext cx="9144000" cy="1154113"/>
            <a:chOff x="0" y="2523"/>
            <a:chExt cx="5760" cy="727"/>
          </a:xfrm>
        </p:grpSpPr>
        <p:sp>
          <p:nvSpPr>
            <p:cNvPr id="178185" name="Text Box 9"/>
            <p:cNvSpPr txBox="1">
              <a:spLocks noChangeArrowheads="1"/>
            </p:cNvSpPr>
            <p:nvPr/>
          </p:nvSpPr>
          <p:spPr bwMode="auto">
            <a:xfrm>
              <a:off x="0" y="2523"/>
              <a:ext cx="5760" cy="704"/>
            </a:xfrm>
            <a:prstGeom prst="rect">
              <a:avLst/>
            </a:prstGeom>
            <a:noFill/>
            <a:ln w="9525">
              <a:noFill/>
              <a:miter lim="800000"/>
              <a:headEnd/>
              <a:tailEnd/>
            </a:ln>
            <a:effectLst/>
          </p:spPr>
          <p:txBody>
            <a:bodyPr>
              <a:spAutoFit/>
            </a:bodyPr>
            <a:lstStyle/>
            <a:p>
              <a:pPr>
                <a:lnSpc>
                  <a:spcPct val="120000"/>
                </a:lnSpc>
              </a:pP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三个人各独立负责</a:t>
              </a:r>
              <a:r>
                <a:rPr kumimoji="1" lang="en-US" altLang="zh-CN" sz="2800" b="1">
                  <a:latin typeface="Times New Roman" pitchFamily="18" charset="0"/>
                  <a:ea typeface="楷体_GB2312" pitchFamily="49" charset="-122"/>
                </a:rPr>
                <a:t>30</a:t>
              </a:r>
              <a:r>
                <a:rPr kumimoji="1" lang="zh-CN" altLang="en-US" sz="2800" b="1">
                  <a:latin typeface="Times New Roman" pitchFamily="18" charset="0"/>
                  <a:ea typeface="楷体_GB2312" pitchFamily="49" charset="-122"/>
                </a:rPr>
                <a:t>台设备发生故障不能及时维修为事件</a:t>
              </a:r>
            </a:p>
          </p:txBody>
        </p:sp>
        <p:graphicFrame>
          <p:nvGraphicFramePr>
            <p:cNvPr id="178186" name="Object 10"/>
            <p:cNvGraphicFramePr>
              <a:graphicFrameLocks noChangeAspect="1"/>
            </p:cNvGraphicFramePr>
            <p:nvPr/>
          </p:nvGraphicFramePr>
          <p:xfrm>
            <a:off x="465" y="2895"/>
            <a:ext cx="1365" cy="355"/>
          </p:xfrm>
          <a:graphic>
            <a:graphicData uri="http://schemas.openxmlformats.org/presentationml/2006/ole">
              <p:oleObj spid="_x0000_s1483782" name="Equation" r:id="rId6" imgW="876240" imgH="228600" progId="">
                <p:embed/>
              </p:oleObj>
            </a:graphicData>
          </a:graphic>
        </p:graphicFrame>
      </p:grpSp>
      <p:graphicFrame>
        <p:nvGraphicFramePr>
          <p:cNvPr id="178187" name="Object 11"/>
          <p:cNvGraphicFramePr>
            <a:graphicFrameLocks noChangeAspect="1"/>
          </p:cNvGraphicFramePr>
          <p:nvPr/>
        </p:nvGraphicFramePr>
        <p:xfrm>
          <a:off x="552450" y="4538663"/>
          <a:ext cx="8291513" cy="1039812"/>
        </p:xfrm>
        <a:graphic>
          <a:graphicData uri="http://schemas.openxmlformats.org/presentationml/2006/ole">
            <p:oleObj spid="_x0000_s1483780" name="Equation" r:id="rId7" imgW="3441600" imgH="431640" progId="">
              <p:embed/>
            </p:oleObj>
          </a:graphicData>
        </a:graphic>
      </p:graphicFrame>
      <p:graphicFrame>
        <p:nvGraphicFramePr>
          <p:cNvPr id="178188" name="Object 12"/>
          <p:cNvGraphicFramePr>
            <a:graphicFrameLocks noChangeAspect="1"/>
          </p:cNvGraphicFramePr>
          <p:nvPr/>
        </p:nvGraphicFramePr>
        <p:xfrm>
          <a:off x="468313" y="5516563"/>
          <a:ext cx="4419600" cy="508000"/>
        </p:xfrm>
        <a:graphic>
          <a:graphicData uri="http://schemas.openxmlformats.org/presentationml/2006/ole">
            <p:oleObj spid="_x0000_s1483781" name="Equation" r:id="rId8" imgW="4419360" imgH="507960" progId="Equation.3">
              <p:embed/>
            </p:oleObj>
          </a:graphicData>
        </a:graphic>
      </p:graphicFrame>
      <p:sp>
        <p:nvSpPr>
          <p:cNvPr id="178189" name="Text Box 13"/>
          <p:cNvSpPr txBox="1">
            <a:spLocks noChangeArrowheads="1"/>
          </p:cNvSpPr>
          <p:nvPr/>
        </p:nvSpPr>
        <p:spPr bwMode="auto">
          <a:xfrm>
            <a:off x="0" y="307975"/>
            <a:ext cx="9144000" cy="1117600"/>
          </a:xfrm>
          <a:prstGeom prst="rect">
            <a:avLst/>
          </a:prstGeom>
          <a:noFill/>
          <a:ln w="9525">
            <a:noFill/>
            <a:miter lim="800000"/>
            <a:headEnd/>
            <a:tailEnd/>
          </a:ln>
          <a:effectLst/>
        </p:spPr>
        <p:txBody>
          <a:bodyPr>
            <a:spAutoFit/>
          </a:bodyPr>
          <a:lstStyle/>
          <a:p>
            <a:pPr>
              <a:lnSpc>
                <a:spcPct val="120000"/>
              </a:lnSpc>
            </a:pPr>
            <a:r>
              <a:rPr kumimoji="1" lang="en-US" altLang="zh-CN" sz="2800" b="1">
                <a:solidFill>
                  <a:srgbClr val="00FF00"/>
                </a:solidFill>
                <a:latin typeface="Times New Roman" pitchFamily="18" charset="0"/>
                <a:ea typeface="楷体_GB2312" pitchFamily="49" charset="-122"/>
              </a:rPr>
              <a:t>         </a:t>
            </a:r>
            <a:r>
              <a:rPr kumimoji="1" lang="zh-CN" altLang="en-US" sz="2800" b="1">
                <a:solidFill>
                  <a:srgbClr val="00FF00"/>
                </a:solidFill>
                <a:latin typeface="Times New Roman" pitchFamily="18" charset="0"/>
                <a:ea typeface="楷体_GB2312" pitchFamily="49" charset="-122"/>
              </a:rPr>
              <a:t>解 </a:t>
            </a:r>
            <a:r>
              <a:rPr kumimoji="1" lang="zh-CN" altLang="en-US" sz="2800" b="1">
                <a:solidFill>
                  <a:srgbClr val="99CCFF"/>
                </a:solidFill>
                <a:latin typeface="Times New Roman" pitchFamily="18" charset="0"/>
                <a:ea typeface="楷体_GB2312" pitchFamily="49" charset="-122"/>
              </a:rPr>
              <a:t>  </a:t>
            </a:r>
            <a:r>
              <a:rPr kumimoji="1" lang="en-US" altLang="zh-CN" sz="2800" b="1">
                <a:latin typeface="Times New Roman" pitchFamily="18" charset="0"/>
                <a:ea typeface="楷体_GB2312" pitchFamily="49" charset="-122"/>
              </a:rPr>
              <a:t>(2)  </a:t>
            </a:r>
            <a:r>
              <a:rPr kumimoji="1" lang="zh-CN" altLang="en-US" sz="2800" b="1">
                <a:latin typeface="楷体_GB2312" pitchFamily="49" charset="-122"/>
                <a:ea typeface="楷体_GB2312" pitchFamily="49" charset="-122"/>
              </a:rPr>
              <a:t>设</a:t>
            </a:r>
            <a:r>
              <a:rPr kumimoji="1" lang="en-US" altLang="zh-CN" sz="2800" b="1">
                <a:latin typeface="楷体_GB2312" pitchFamily="49" charset="-122"/>
                <a:ea typeface="楷体_GB2312" pitchFamily="49" charset="-122"/>
              </a:rPr>
              <a:t>30</a:t>
            </a:r>
            <a:r>
              <a:rPr kumimoji="1" lang="zh-CN" altLang="en-US" sz="2800" b="1">
                <a:latin typeface="楷体_GB2312" pitchFamily="49" charset="-122"/>
                <a:ea typeface="楷体_GB2312" pitchFamily="49" charset="-122"/>
              </a:rPr>
              <a:t>台设备中发生故障的台数为</a:t>
            </a:r>
            <a:r>
              <a:rPr kumimoji="1" lang="en-US" altLang="zh-CN" sz="2800" b="1" i="1">
                <a:latin typeface="Times New Roman" pitchFamily="18" charset="0"/>
                <a:ea typeface="楷体_GB2312" pitchFamily="49" charset="-122"/>
              </a:rPr>
              <a:t>Y</a:t>
            </a:r>
            <a:r>
              <a:rPr kumimoji="1" lang="zh-CN" altLang="en-US" sz="2800" b="1">
                <a:latin typeface="楷体_GB2312" pitchFamily="49" charset="-122"/>
                <a:ea typeface="楷体_GB2312" pitchFamily="49" charset="-122"/>
              </a:rPr>
              <a:t>，则</a:t>
            </a:r>
            <a:r>
              <a:rPr kumimoji="1" lang="en-US" altLang="zh-CN" sz="2800" b="1" i="1">
                <a:latin typeface="Times New Roman" pitchFamily="18" charset="0"/>
                <a:ea typeface="楷体_GB2312" pitchFamily="49" charset="-122"/>
              </a:rPr>
              <a:t>Y ~  B</a:t>
            </a:r>
            <a:r>
              <a:rPr kumimoji="1" lang="en-US" altLang="zh-CN" sz="2800" b="1">
                <a:latin typeface="Times New Roman" pitchFamily="18" charset="0"/>
                <a:ea typeface="楷体_GB2312" pitchFamily="49" charset="-122"/>
              </a:rPr>
              <a:t>( 30, 0.01).</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8189"/>
                                        </p:tgtEl>
                                        <p:attrNameLst>
                                          <p:attrName>style.visibility</p:attrName>
                                        </p:attrNameLst>
                                      </p:cBhvr>
                                      <p:to>
                                        <p:strVal val="visible"/>
                                      </p:to>
                                    </p:set>
                                    <p:animEffect transition="in" filter="wipe(left)">
                                      <p:cBhvr>
                                        <p:cTn id="7" dur="1000"/>
                                        <p:tgtEl>
                                          <p:spTgt spid="1781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8178"/>
                                        </p:tgtEl>
                                        <p:attrNameLst>
                                          <p:attrName>style.visibility</p:attrName>
                                        </p:attrNameLst>
                                      </p:cBhvr>
                                      <p:to>
                                        <p:strVal val="visible"/>
                                      </p:to>
                                    </p:set>
                                    <p:animEffect transition="in" filter="wipe(left)">
                                      <p:cBhvr>
                                        <p:cTn id="17" dur="1000"/>
                                        <p:tgtEl>
                                          <p:spTgt spid="1781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8179"/>
                                        </p:tgtEl>
                                        <p:attrNameLst>
                                          <p:attrName>style.visibility</p:attrName>
                                        </p:attrNameLst>
                                      </p:cBhvr>
                                      <p:to>
                                        <p:strVal val="visible"/>
                                      </p:to>
                                    </p:set>
                                    <p:animEffect transition="in" filter="wipe(left)">
                                      <p:cBhvr>
                                        <p:cTn id="22" dur="1000"/>
                                        <p:tgtEl>
                                          <p:spTgt spid="1781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8180"/>
                                        </p:tgtEl>
                                        <p:attrNameLst>
                                          <p:attrName>style.visibility</p:attrName>
                                        </p:attrNameLst>
                                      </p:cBhvr>
                                      <p:to>
                                        <p:strVal val="visible"/>
                                      </p:to>
                                    </p:set>
                                    <p:animEffect transition="in" filter="wipe(left)">
                                      <p:cBhvr>
                                        <p:cTn id="27" dur="1000"/>
                                        <p:tgtEl>
                                          <p:spTgt spid="17818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10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8187"/>
                                        </p:tgtEl>
                                        <p:attrNameLst>
                                          <p:attrName>style.visibility</p:attrName>
                                        </p:attrNameLst>
                                      </p:cBhvr>
                                      <p:to>
                                        <p:strVal val="visible"/>
                                      </p:to>
                                    </p:set>
                                    <p:animEffect transition="in" filter="wipe(left)">
                                      <p:cBhvr>
                                        <p:cTn id="37" dur="1000"/>
                                        <p:tgtEl>
                                          <p:spTgt spid="17818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8188"/>
                                        </p:tgtEl>
                                        <p:attrNameLst>
                                          <p:attrName>style.visibility</p:attrName>
                                        </p:attrNameLst>
                                      </p:cBhvr>
                                      <p:to>
                                        <p:strVal val="visible"/>
                                      </p:to>
                                    </p:set>
                                    <p:animEffect transition="in" filter="wipe(left)">
                                      <p:cBhvr>
                                        <p:cTn id="42" dur="1000"/>
                                        <p:tgtEl>
                                          <p:spTgt spid="178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p:bldP spid="17818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10" name="Picture 10"/>
          <p:cNvPicPr>
            <a:picLocks noChangeAspect="1" noChangeArrowheads="1"/>
          </p:cNvPicPr>
          <p:nvPr/>
        </p:nvPicPr>
        <p:blipFill>
          <a:blip r:embed="rId3"/>
          <a:srcRect/>
          <a:stretch>
            <a:fillRect/>
          </a:stretch>
        </p:blipFill>
        <p:spPr bwMode="auto">
          <a:xfrm>
            <a:off x="5148263" y="2516188"/>
            <a:ext cx="3600450" cy="2700337"/>
          </a:xfrm>
          <a:prstGeom prst="rect">
            <a:avLst/>
          </a:prstGeom>
          <a:noFill/>
          <a:ln w="9525">
            <a:noFill/>
            <a:miter lim="800000"/>
            <a:headEnd/>
            <a:tailEnd/>
          </a:ln>
          <a:effectLst/>
        </p:spPr>
      </p:pic>
      <p:pic>
        <p:nvPicPr>
          <p:cNvPr id="179202" name="Picture 2"/>
          <p:cNvPicPr>
            <a:picLocks noChangeAspect="1" noChangeArrowheads="1"/>
          </p:cNvPicPr>
          <p:nvPr/>
        </p:nvPicPr>
        <p:blipFill>
          <a:blip r:embed="rId4"/>
          <a:srcRect/>
          <a:stretch>
            <a:fillRect/>
          </a:stretch>
        </p:blipFill>
        <p:spPr bwMode="auto">
          <a:xfrm>
            <a:off x="5148263" y="2492375"/>
            <a:ext cx="3600450" cy="2700338"/>
          </a:xfrm>
          <a:prstGeom prst="rect">
            <a:avLst/>
          </a:prstGeom>
          <a:noFill/>
          <a:ln w="9525">
            <a:noFill/>
            <a:miter lim="800000"/>
            <a:headEnd/>
            <a:tailEnd/>
          </a:ln>
          <a:effectLst/>
        </p:spPr>
      </p:pic>
      <p:sp>
        <p:nvSpPr>
          <p:cNvPr id="179203" name="Text Box 3"/>
          <p:cNvSpPr txBox="1">
            <a:spLocks noChangeArrowheads="1"/>
          </p:cNvSpPr>
          <p:nvPr/>
        </p:nvSpPr>
        <p:spPr bwMode="auto">
          <a:xfrm>
            <a:off x="0" y="1441450"/>
            <a:ext cx="9144000" cy="946150"/>
          </a:xfrm>
          <a:prstGeom prst="rect">
            <a:avLst/>
          </a:prstGeom>
          <a:noFill/>
          <a:ln w="9525">
            <a:noFill/>
            <a:miter lim="800000"/>
            <a:headEnd/>
            <a:tailEnd/>
          </a:ln>
          <a:effectLst/>
        </p:spPr>
        <p:txBody>
          <a:bodyPr>
            <a:spAutoFit/>
          </a:bodyPr>
          <a:lstStyle/>
          <a:p>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三个人共同负责</a:t>
            </a:r>
            <a:r>
              <a:rPr kumimoji="1" lang="en-US" altLang="zh-CN" sz="2800" b="1">
                <a:latin typeface="Times New Roman" pitchFamily="18" charset="0"/>
                <a:ea typeface="楷体_GB2312" pitchFamily="49" charset="-122"/>
              </a:rPr>
              <a:t>90</a:t>
            </a:r>
            <a:r>
              <a:rPr kumimoji="1" lang="zh-CN" altLang="en-US" sz="2800" b="1">
                <a:latin typeface="Times New Roman" pitchFamily="18" charset="0"/>
                <a:ea typeface="楷体_GB2312" pitchFamily="49" charset="-122"/>
              </a:rPr>
              <a:t>台设备发生故障不能及时维修的概率为</a:t>
            </a:r>
          </a:p>
        </p:txBody>
      </p:sp>
      <p:graphicFrame>
        <p:nvGraphicFramePr>
          <p:cNvPr id="179204" name="Object 4"/>
          <p:cNvGraphicFramePr>
            <a:graphicFrameLocks noChangeAspect="1"/>
          </p:cNvGraphicFramePr>
          <p:nvPr/>
        </p:nvGraphicFramePr>
        <p:xfrm>
          <a:off x="906463" y="2236788"/>
          <a:ext cx="3459162" cy="976312"/>
        </p:xfrm>
        <a:graphic>
          <a:graphicData uri="http://schemas.openxmlformats.org/presentationml/2006/ole">
            <p:oleObj spid="_x0000_s1484802" name="Equation" r:id="rId5" imgW="1574640" imgH="444240" progId="">
              <p:embed/>
            </p:oleObj>
          </a:graphicData>
        </a:graphic>
      </p:graphicFrame>
      <p:graphicFrame>
        <p:nvGraphicFramePr>
          <p:cNvPr id="179205" name="Object 5"/>
          <p:cNvGraphicFramePr>
            <a:graphicFrameLocks noChangeAspect="1"/>
          </p:cNvGraphicFramePr>
          <p:nvPr/>
        </p:nvGraphicFramePr>
        <p:xfrm>
          <a:off x="539750" y="3173413"/>
          <a:ext cx="4183063" cy="976312"/>
        </p:xfrm>
        <a:graphic>
          <a:graphicData uri="http://schemas.openxmlformats.org/presentationml/2006/ole">
            <p:oleObj spid="_x0000_s1484803" name="Equation" r:id="rId6" imgW="1904760" imgH="444240" progId="">
              <p:embed/>
            </p:oleObj>
          </a:graphicData>
        </a:graphic>
      </p:graphicFrame>
      <p:graphicFrame>
        <p:nvGraphicFramePr>
          <p:cNvPr id="179206" name="Object 6"/>
          <p:cNvGraphicFramePr>
            <a:graphicFrameLocks noChangeAspect="1"/>
          </p:cNvGraphicFramePr>
          <p:nvPr/>
        </p:nvGraphicFramePr>
        <p:xfrm>
          <a:off x="611188" y="4181475"/>
          <a:ext cx="2090737" cy="976313"/>
        </p:xfrm>
        <a:graphic>
          <a:graphicData uri="http://schemas.openxmlformats.org/presentationml/2006/ole">
            <p:oleObj spid="_x0000_s1484804" name="Equation" r:id="rId7" imgW="952200" imgH="444240" progId="">
              <p:embed/>
            </p:oleObj>
          </a:graphicData>
        </a:graphic>
      </p:graphicFrame>
      <p:graphicFrame>
        <p:nvGraphicFramePr>
          <p:cNvPr id="179207" name="Object 7"/>
          <p:cNvGraphicFramePr>
            <a:graphicFrameLocks noChangeAspect="1"/>
          </p:cNvGraphicFramePr>
          <p:nvPr/>
        </p:nvGraphicFramePr>
        <p:xfrm>
          <a:off x="612775" y="5183188"/>
          <a:ext cx="3671888" cy="406400"/>
        </p:xfrm>
        <a:graphic>
          <a:graphicData uri="http://schemas.openxmlformats.org/presentationml/2006/ole">
            <p:oleObj spid="_x0000_s1484805" name="Equation" r:id="rId8" imgW="1346040" imgH="177480" progId="">
              <p:embed/>
            </p:oleObj>
          </a:graphicData>
        </a:graphic>
      </p:graphicFrame>
      <p:sp>
        <p:nvSpPr>
          <p:cNvPr id="179208" name="Text Box 8"/>
          <p:cNvSpPr txBox="1">
            <a:spLocks noChangeArrowheads="1"/>
          </p:cNvSpPr>
          <p:nvPr/>
        </p:nvSpPr>
        <p:spPr bwMode="auto">
          <a:xfrm>
            <a:off x="0" y="5661025"/>
            <a:ext cx="9144000" cy="519113"/>
          </a:xfrm>
          <a:prstGeom prst="rect">
            <a:avLst/>
          </a:prstGeom>
          <a:noFill/>
          <a:ln w="9525">
            <a:noFill/>
            <a:miter lim="800000"/>
            <a:headEnd/>
            <a:tailEnd/>
          </a:ln>
          <a:effectLst/>
        </p:spPr>
        <p:txBody>
          <a:bodyPr>
            <a:spAutoFit/>
          </a:bodyPr>
          <a:lstStyle/>
          <a:p>
            <a:r>
              <a:rPr kumimoji="1" lang="zh-CN" altLang="en-US" sz="2800" b="1" dirty="0">
                <a:latin typeface="Times New Roman" pitchFamily="18" charset="0"/>
                <a:ea typeface="楷体_GB2312" pitchFamily="49" charset="-122"/>
              </a:rPr>
              <a:t>故</a:t>
            </a:r>
            <a:r>
              <a:rPr kumimoji="1" lang="zh-CN" altLang="en-US" sz="2800" b="1" dirty="0">
                <a:solidFill>
                  <a:srgbClr val="FF9900"/>
                </a:solidFill>
                <a:latin typeface="Times New Roman" pitchFamily="18" charset="0"/>
                <a:ea typeface="楷体_GB2312" pitchFamily="49" charset="-122"/>
              </a:rPr>
              <a:t> </a:t>
            </a:r>
            <a:r>
              <a:rPr kumimoji="1" lang="zh-CN" altLang="en-US" sz="2800" b="1" dirty="0">
                <a:solidFill>
                  <a:srgbClr val="FF0000"/>
                </a:solidFill>
                <a:latin typeface="Times New Roman" pitchFamily="18" charset="0"/>
                <a:ea typeface="楷体_GB2312" pitchFamily="49" charset="-122"/>
              </a:rPr>
              <a:t>三个人共同负责</a:t>
            </a:r>
            <a:r>
              <a:rPr kumimoji="1" lang="en-US" altLang="zh-CN" sz="2800" b="1" dirty="0">
                <a:solidFill>
                  <a:srgbClr val="FF0000"/>
                </a:solidFill>
                <a:latin typeface="Times New Roman" pitchFamily="18" charset="0"/>
                <a:ea typeface="楷体_GB2312" pitchFamily="49" charset="-122"/>
              </a:rPr>
              <a:t>90 </a:t>
            </a:r>
            <a:r>
              <a:rPr kumimoji="1" lang="zh-CN" altLang="en-US" sz="2800" b="1" dirty="0">
                <a:solidFill>
                  <a:srgbClr val="FF0000"/>
                </a:solidFill>
                <a:latin typeface="Times New Roman" pitchFamily="18" charset="0"/>
                <a:ea typeface="楷体_GB2312" pitchFamily="49" charset="-122"/>
              </a:rPr>
              <a:t>台设备比各自负责好得多！</a:t>
            </a:r>
          </a:p>
        </p:txBody>
      </p:sp>
      <p:sp>
        <p:nvSpPr>
          <p:cNvPr id="179209" name="Text Box 9"/>
          <p:cNvSpPr txBox="1">
            <a:spLocks noChangeArrowheads="1"/>
          </p:cNvSpPr>
          <p:nvPr/>
        </p:nvSpPr>
        <p:spPr bwMode="auto">
          <a:xfrm>
            <a:off x="0" y="307975"/>
            <a:ext cx="9144000" cy="1117600"/>
          </a:xfrm>
          <a:prstGeom prst="rect">
            <a:avLst/>
          </a:prstGeom>
          <a:noFill/>
          <a:ln w="9525">
            <a:noFill/>
            <a:miter lim="800000"/>
            <a:headEnd/>
            <a:tailEnd/>
          </a:ln>
          <a:effectLst/>
        </p:spPr>
        <p:txBody>
          <a:bodyPr>
            <a:spAutoFit/>
          </a:bodyPr>
          <a:lstStyle/>
          <a:p>
            <a:pPr>
              <a:lnSpc>
                <a:spcPct val="120000"/>
              </a:lnSpc>
            </a:pPr>
            <a:r>
              <a:rPr kumimoji="1" lang="en-US" altLang="zh-CN" sz="2800" b="1" dirty="0">
                <a:solidFill>
                  <a:srgbClr val="00FF00"/>
                </a:solidFill>
                <a:latin typeface="Times New Roman" pitchFamily="18" charset="0"/>
                <a:ea typeface="楷体_GB2312" pitchFamily="49" charset="-122"/>
              </a:rPr>
              <a:t>         </a:t>
            </a:r>
            <a:r>
              <a:rPr kumimoji="1" lang="zh-CN" altLang="en-US" sz="2800" b="1" dirty="0">
                <a:solidFill>
                  <a:srgbClr val="00FF00"/>
                </a:solidFill>
                <a:latin typeface="Times New Roman" pitchFamily="18" charset="0"/>
                <a:ea typeface="楷体_GB2312" pitchFamily="49" charset="-122"/>
              </a:rPr>
              <a:t>解 </a:t>
            </a:r>
            <a:r>
              <a:rPr kumimoji="1" lang="zh-CN" altLang="en-US" sz="2800" b="1" dirty="0">
                <a:solidFill>
                  <a:srgbClr val="99CCFF"/>
                </a:solidFill>
                <a:latin typeface="Times New Roman" pitchFamily="18" charset="0"/>
                <a:ea typeface="楷体_GB2312" pitchFamily="49" charset="-122"/>
              </a:rPr>
              <a:t>  </a:t>
            </a:r>
            <a:r>
              <a:rPr kumimoji="1" lang="en-US" altLang="zh-CN" sz="2800" b="1" dirty="0" smtClean="0">
                <a:latin typeface="Times New Roman" pitchFamily="18" charset="0"/>
                <a:ea typeface="楷体_GB2312" pitchFamily="49" charset="-122"/>
              </a:rPr>
              <a:t>(3)  </a:t>
            </a:r>
            <a:r>
              <a:rPr kumimoji="1" lang="zh-CN" altLang="en-US" sz="2800" b="1" dirty="0">
                <a:latin typeface="Times New Roman" pitchFamily="18" charset="0"/>
                <a:ea typeface="楷体_GB2312" pitchFamily="49" charset="-122"/>
              </a:rPr>
              <a:t>设 </a:t>
            </a:r>
            <a:r>
              <a:rPr kumimoji="1" lang="en-US" altLang="zh-CN" sz="2800" b="1" i="1" dirty="0">
                <a:latin typeface="Times New Roman" pitchFamily="18" charset="0"/>
                <a:ea typeface="楷体_GB2312" pitchFamily="49" charset="-122"/>
              </a:rPr>
              <a:t>X</a:t>
            </a:r>
            <a:r>
              <a:rPr kumimoji="1" lang="en-US" altLang="zh-CN" sz="2800" b="1" dirty="0">
                <a:latin typeface="Times New Roman" pitchFamily="18" charset="0"/>
                <a:ea typeface="楷体_GB2312" pitchFamily="49" charset="-122"/>
              </a:rPr>
              <a:t> </a:t>
            </a:r>
            <a:r>
              <a:rPr kumimoji="1" lang="zh-CN" altLang="en-US" sz="2800" b="1" dirty="0">
                <a:latin typeface="Times New Roman" pitchFamily="18" charset="0"/>
                <a:ea typeface="楷体_GB2312" pitchFamily="49" charset="-122"/>
              </a:rPr>
              <a:t>为</a:t>
            </a:r>
            <a:r>
              <a:rPr kumimoji="1" lang="en-US" altLang="zh-CN" sz="2800" b="1" dirty="0">
                <a:latin typeface="Times New Roman" pitchFamily="18" charset="0"/>
                <a:ea typeface="楷体_GB2312" pitchFamily="49" charset="-122"/>
              </a:rPr>
              <a:t>90 </a:t>
            </a:r>
            <a:r>
              <a:rPr kumimoji="1" lang="zh-CN" altLang="en-US" sz="2800" b="1" dirty="0">
                <a:latin typeface="Times New Roman" pitchFamily="18" charset="0"/>
                <a:ea typeface="楷体_GB2312" pitchFamily="49" charset="-122"/>
              </a:rPr>
              <a:t>台</a:t>
            </a:r>
            <a:r>
              <a:rPr kumimoji="1" lang="zh-CN" altLang="en-US" sz="2800" b="1" dirty="0">
                <a:latin typeface="楷体_GB2312" pitchFamily="49" charset="-122"/>
                <a:ea typeface="楷体_GB2312" pitchFamily="49" charset="-122"/>
              </a:rPr>
              <a:t>设备中发生故障的台数，则</a:t>
            </a:r>
            <a:r>
              <a:rPr kumimoji="1" lang="en-US" altLang="zh-CN" sz="2800" b="1" i="1" dirty="0">
                <a:latin typeface="Times New Roman" pitchFamily="18" charset="0"/>
                <a:ea typeface="楷体_GB2312" pitchFamily="49" charset="-122"/>
              </a:rPr>
              <a:t>X ~ B</a:t>
            </a:r>
            <a:r>
              <a:rPr kumimoji="1" lang="en-US" altLang="zh-CN" sz="2800" b="1" dirty="0">
                <a:latin typeface="Times New Roman" pitchFamily="18" charset="0"/>
                <a:ea typeface="楷体_GB2312" pitchFamily="49" charset="-122"/>
              </a:rPr>
              <a:t>( 90, 0.01).</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9209"/>
                                        </p:tgtEl>
                                        <p:attrNameLst>
                                          <p:attrName>style.visibility</p:attrName>
                                        </p:attrNameLst>
                                      </p:cBhvr>
                                      <p:to>
                                        <p:strVal val="visible"/>
                                      </p:to>
                                    </p:set>
                                    <p:animEffect transition="in" filter="wipe(left)">
                                      <p:cBhvr>
                                        <p:cTn id="7" dur="1000"/>
                                        <p:tgtEl>
                                          <p:spTgt spid="1792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9203"/>
                                        </p:tgtEl>
                                        <p:attrNameLst>
                                          <p:attrName>style.visibility</p:attrName>
                                        </p:attrNameLst>
                                      </p:cBhvr>
                                      <p:to>
                                        <p:strVal val="visible"/>
                                      </p:to>
                                    </p:set>
                                    <p:animEffect transition="in" filter="wipe(left)">
                                      <p:cBhvr>
                                        <p:cTn id="12" dur="1000"/>
                                        <p:tgtEl>
                                          <p:spTgt spid="1792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9204"/>
                                        </p:tgtEl>
                                        <p:attrNameLst>
                                          <p:attrName>style.visibility</p:attrName>
                                        </p:attrNameLst>
                                      </p:cBhvr>
                                      <p:to>
                                        <p:strVal val="visible"/>
                                      </p:to>
                                    </p:set>
                                    <p:animEffect transition="in" filter="wipe(left)">
                                      <p:cBhvr>
                                        <p:cTn id="17" dur="1000"/>
                                        <p:tgtEl>
                                          <p:spTgt spid="1792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9205"/>
                                        </p:tgtEl>
                                        <p:attrNameLst>
                                          <p:attrName>style.visibility</p:attrName>
                                        </p:attrNameLst>
                                      </p:cBhvr>
                                      <p:to>
                                        <p:strVal val="visible"/>
                                      </p:to>
                                    </p:set>
                                    <p:animEffect transition="in" filter="wipe(left)">
                                      <p:cBhvr>
                                        <p:cTn id="22" dur="1000"/>
                                        <p:tgtEl>
                                          <p:spTgt spid="1792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9206"/>
                                        </p:tgtEl>
                                        <p:attrNameLst>
                                          <p:attrName>style.visibility</p:attrName>
                                        </p:attrNameLst>
                                      </p:cBhvr>
                                      <p:to>
                                        <p:strVal val="visible"/>
                                      </p:to>
                                    </p:set>
                                    <p:animEffect transition="in" filter="wipe(left)">
                                      <p:cBhvr>
                                        <p:cTn id="27" dur="1000"/>
                                        <p:tgtEl>
                                          <p:spTgt spid="1792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9207"/>
                                        </p:tgtEl>
                                        <p:attrNameLst>
                                          <p:attrName>style.visibility</p:attrName>
                                        </p:attrNameLst>
                                      </p:cBhvr>
                                      <p:to>
                                        <p:strVal val="visible"/>
                                      </p:to>
                                    </p:set>
                                    <p:animEffect transition="in" filter="wipe(left)">
                                      <p:cBhvr>
                                        <p:cTn id="32" dur="1000"/>
                                        <p:tgtEl>
                                          <p:spTgt spid="1792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9208"/>
                                        </p:tgtEl>
                                        <p:attrNameLst>
                                          <p:attrName>style.visibility</p:attrName>
                                        </p:attrNameLst>
                                      </p:cBhvr>
                                      <p:to>
                                        <p:strVal val="visible"/>
                                      </p:to>
                                    </p:set>
                                    <p:animEffect transition="in" filter="wipe(left)">
                                      <p:cBhvr>
                                        <p:cTn id="37" dur="1000"/>
                                        <p:tgtEl>
                                          <p:spTgt spid="17920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79210"/>
                                        </p:tgtEl>
                                        <p:attrNameLst>
                                          <p:attrName>style.visibility</p:attrName>
                                        </p:attrNameLst>
                                      </p:cBhvr>
                                      <p:to>
                                        <p:strVal val="visible"/>
                                      </p:to>
                                    </p:set>
                                    <p:animEffect transition="in" filter="dissolve">
                                      <p:cBhvr>
                                        <p:cTn id="42" dur="1000"/>
                                        <p:tgtEl>
                                          <p:spTgt spid="179210"/>
                                        </p:tgtEl>
                                      </p:cBhvr>
                                    </p:animEffect>
                                  </p:childTnLst>
                                </p:cTn>
                              </p:par>
                            </p:childTnLst>
                          </p:cTn>
                        </p:par>
                        <p:par>
                          <p:cTn id="43" fill="hold">
                            <p:stCondLst>
                              <p:cond delay="1000"/>
                            </p:stCondLst>
                            <p:childTnLst>
                              <p:par>
                                <p:cTn id="44" presetID="21" presetClass="entr" presetSubtype="4" fill="hold" nodeType="afterEffect">
                                  <p:stCondLst>
                                    <p:cond delay="0"/>
                                  </p:stCondLst>
                                  <p:childTnLst>
                                    <p:set>
                                      <p:cBhvr>
                                        <p:cTn id="45" dur="1" fill="hold">
                                          <p:stCondLst>
                                            <p:cond delay="0"/>
                                          </p:stCondLst>
                                        </p:cTn>
                                        <p:tgtEl>
                                          <p:spTgt spid="179202"/>
                                        </p:tgtEl>
                                        <p:attrNameLst>
                                          <p:attrName>style.visibility</p:attrName>
                                        </p:attrNameLst>
                                      </p:cBhvr>
                                      <p:to>
                                        <p:strVal val="visible"/>
                                      </p:to>
                                    </p:set>
                                    <p:animEffect transition="in" filter="wheel(4)">
                                      <p:cBhvr>
                                        <p:cTn id="46" dur="2000"/>
                                        <p:tgtEl>
                                          <p:spTgt spid="179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autoUpdateAnimBg="0"/>
      <p:bldP spid="179208" grpId="0" autoUpdateAnimBg="0"/>
      <p:bldP spid="179209"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4" name="Rectangle 4"/>
          <p:cNvSpPr>
            <a:spLocks noChangeArrowheads="1"/>
          </p:cNvSpPr>
          <p:nvPr/>
        </p:nvSpPr>
        <p:spPr bwMode="auto">
          <a:xfrm>
            <a:off x="903288" y="874713"/>
            <a:ext cx="9144000" cy="579437"/>
          </a:xfrm>
          <a:prstGeom prst="rect">
            <a:avLst/>
          </a:prstGeom>
          <a:noFill/>
          <a:ln w="9525">
            <a:noFill/>
            <a:miter lim="800000"/>
            <a:headEnd/>
            <a:tailEnd/>
          </a:ln>
          <a:effectLst/>
        </p:spPr>
        <p:txBody>
          <a:bodyPr>
            <a:spAutoFit/>
          </a:bodyPr>
          <a:lstStyle/>
          <a:p>
            <a:r>
              <a:rPr lang="zh-CN" altLang="en-US" sz="3200" b="1">
                <a:solidFill>
                  <a:schemeClr val="accent2"/>
                </a:solidFill>
                <a:latin typeface="楷体_GB2312" pitchFamily="49" charset="-122"/>
                <a:ea typeface="楷体_GB2312" pitchFamily="49" charset="-122"/>
              </a:rPr>
              <a:t>超几何分布</a:t>
            </a:r>
            <a:r>
              <a:rPr lang="zh-CN" altLang="en-US" sz="3200" b="1">
                <a:latin typeface="楷体_GB2312" pitchFamily="49" charset="-122"/>
                <a:ea typeface="楷体_GB2312" pitchFamily="49" charset="-122"/>
              </a:rPr>
              <a:t> </a:t>
            </a:r>
          </a:p>
        </p:txBody>
      </p:sp>
      <p:sp>
        <p:nvSpPr>
          <p:cNvPr id="988165" name="Rectangle 5"/>
          <p:cNvSpPr>
            <a:spLocks noChangeArrowheads="1"/>
          </p:cNvSpPr>
          <p:nvPr/>
        </p:nvSpPr>
        <p:spPr bwMode="auto">
          <a:xfrm>
            <a:off x="827088" y="1560513"/>
            <a:ext cx="8066087" cy="1800225"/>
          </a:xfrm>
          <a:prstGeom prst="rect">
            <a:avLst/>
          </a:prstGeom>
          <a:noFill/>
          <a:ln w="9525">
            <a:noFill/>
            <a:miter lim="800000"/>
            <a:headEnd/>
            <a:tailEnd/>
          </a:ln>
          <a:effectLst/>
        </p:spPr>
        <p:txBody>
          <a:bodyPr>
            <a:spAutoFit/>
          </a:bodyPr>
          <a:lstStyle/>
          <a:p>
            <a:pPr algn="just"/>
            <a:r>
              <a:rPr lang="zh-CN" altLang="en-US" b="1">
                <a:latin typeface="楷体_GB2312" pitchFamily="49" charset="-122"/>
                <a:ea typeface="楷体_GB2312" pitchFamily="49" charset="-122"/>
              </a:rPr>
              <a:t>设有产品  件，其中次品  件，其余为正品，从中随机地抽取  件。记</a:t>
            </a:r>
            <a:r>
              <a:rPr lang="en-US" altLang="zh-CN" b="1" i="1">
                <a:latin typeface="楷体_GB2312" pitchFamily="49" charset="-122"/>
                <a:ea typeface="楷体_GB2312" pitchFamily="49" charset="-122"/>
              </a:rPr>
              <a:t>X </a:t>
            </a:r>
            <a:r>
              <a:rPr lang="zh-CN" altLang="en-US" b="1">
                <a:latin typeface="楷体_GB2312" pitchFamily="49" charset="-122"/>
                <a:ea typeface="楷体_GB2312" pitchFamily="49" charset="-122"/>
              </a:rPr>
              <a:t>为抽到的</a:t>
            </a:r>
          </a:p>
          <a:p>
            <a:pPr algn="just"/>
            <a:r>
              <a:rPr lang="zh-CN" altLang="en-US" b="1">
                <a:latin typeface="楷体_GB2312" pitchFamily="49" charset="-122"/>
                <a:ea typeface="楷体_GB2312" pitchFamily="49" charset="-122"/>
              </a:rPr>
              <a:t>的次品件数，求</a:t>
            </a:r>
            <a:r>
              <a:rPr lang="en-US" altLang="zh-CN" b="1" i="1">
                <a:latin typeface="楷体_GB2312" pitchFamily="49" charset="-122"/>
                <a:ea typeface="楷体_GB2312" pitchFamily="49" charset="-122"/>
              </a:rPr>
              <a:t>X </a:t>
            </a:r>
            <a:r>
              <a:rPr lang="zh-CN" altLang="en-US" b="1">
                <a:latin typeface="楷体_GB2312" pitchFamily="49" charset="-122"/>
                <a:ea typeface="楷体_GB2312" pitchFamily="49" charset="-122"/>
              </a:rPr>
              <a:t>的分布律</a:t>
            </a:r>
            <a:r>
              <a:rPr lang="en-US" altLang="zh-CN" b="1">
                <a:latin typeface="楷体_GB2312" pitchFamily="49" charset="-122"/>
                <a:ea typeface="楷体_GB2312" pitchFamily="49" charset="-122"/>
              </a:rPr>
              <a:t>.</a:t>
            </a:r>
          </a:p>
          <a:p>
            <a:pPr algn="just"/>
            <a:r>
              <a:rPr lang="zh-CN" altLang="en-US" b="1">
                <a:latin typeface="楷体_GB2312" pitchFamily="49" charset="-122"/>
                <a:ea typeface="楷体_GB2312" pitchFamily="49" charset="-122"/>
              </a:rPr>
              <a:t>此时抽到  件次品的概率为</a:t>
            </a:r>
            <a:r>
              <a:rPr lang="zh-CN" altLang="en-US" sz="1100" b="1">
                <a:latin typeface="楷体_GB2312" pitchFamily="49" charset="-122"/>
                <a:ea typeface="楷体_GB2312" pitchFamily="49" charset="-122"/>
              </a:rPr>
              <a:t> </a:t>
            </a:r>
          </a:p>
        </p:txBody>
      </p:sp>
      <p:graphicFrame>
        <p:nvGraphicFramePr>
          <p:cNvPr id="988166" name="Object 6"/>
          <p:cNvGraphicFramePr>
            <a:graphicFrameLocks noChangeAspect="1"/>
          </p:cNvGraphicFramePr>
          <p:nvPr/>
        </p:nvGraphicFramePr>
        <p:xfrm>
          <a:off x="2339975" y="1628775"/>
          <a:ext cx="484188" cy="458788"/>
        </p:xfrm>
        <a:graphic>
          <a:graphicData uri="http://schemas.openxmlformats.org/presentationml/2006/ole">
            <p:oleObj spid="_x0000_s988166" name="Equation" r:id="rId4" imgW="177480" imgH="177480" progId="Equation.3">
              <p:embed/>
            </p:oleObj>
          </a:graphicData>
        </a:graphic>
      </p:graphicFrame>
      <p:graphicFrame>
        <p:nvGraphicFramePr>
          <p:cNvPr id="988167" name="Object 7"/>
          <p:cNvGraphicFramePr>
            <a:graphicFrameLocks noChangeAspect="1"/>
          </p:cNvGraphicFramePr>
          <p:nvPr/>
        </p:nvGraphicFramePr>
        <p:xfrm>
          <a:off x="4862513" y="1676400"/>
          <a:ext cx="404812" cy="403225"/>
        </p:xfrm>
        <a:graphic>
          <a:graphicData uri="http://schemas.openxmlformats.org/presentationml/2006/ole">
            <p:oleObj spid="_x0000_s988167" name="Equation" r:id="rId5" imgW="164880" imgH="164880" progId="Equation.3">
              <p:embed/>
            </p:oleObj>
          </a:graphicData>
        </a:graphic>
      </p:graphicFrame>
      <p:graphicFrame>
        <p:nvGraphicFramePr>
          <p:cNvPr id="988170" name="Object 10"/>
          <p:cNvGraphicFramePr>
            <a:graphicFrameLocks noChangeAspect="1"/>
          </p:cNvGraphicFramePr>
          <p:nvPr/>
        </p:nvGraphicFramePr>
        <p:xfrm>
          <a:off x="2771775" y="2133600"/>
          <a:ext cx="334963" cy="360363"/>
        </p:xfrm>
        <a:graphic>
          <a:graphicData uri="http://schemas.openxmlformats.org/presentationml/2006/ole">
            <p:oleObj spid="_x0000_s988170" r:id="rId6" imgW="114102" imgH="126780" progId="Equation.3">
              <p:embed/>
            </p:oleObj>
          </a:graphicData>
        </a:graphic>
      </p:graphicFrame>
      <p:graphicFrame>
        <p:nvGraphicFramePr>
          <p:cNvPr id="988172" name="Object 12"/>
          <p:cNvGraphicFramePr>
            <a:graphicFrameLocks noChangeAspect="1"/>
          </p:cNvGraphicFramePr>
          <p:nvPr/>
        </p:nvGraphicFramePr>
        <p:xfrm>
          <a:off x="2351088" y="2855913"/>
          <a:ext cx="382587" cy="542925"/>
        </p:xfrm>
        <a:graphic>
          <a:graphicData uri="http://schemas.openxmlformats.org/presentationml/2006/ole">
            <p:oleObj spid="_x0000_s988172" r:id="rId7" imgW="114151" imgH="164885" progId="Equation.3">
              <p:embed/>
            </p:oleObj>
          </a:graphicData>
        </a:graphic>
      </p:graphicFrame>
      <p:sp>
        <p:nvSpPr>
          <p:cNvPr id="988173" name="Rectangle 13"/>
          <p:cNvSpPr>
            <a:spLocks noChangeArrowheads="1"/>
          </p:cNvSpPr>
          <p:nvPr/>
        </p:nvSpPr>
        <p:spPr bwMode="auto">
          <a:xfrm>
            <a:off x="5815013" y="4067175"/>
            <a:ext cx="9144000" cy="519113"/>
          </a:xfrm>
          <a:prstGeom prst="rect">
            <a:avLst/>
          </a:prstGeom>
          <a:noFill/>
          <a:ln w="9525">
            <a:noFill/>
            <a:miter lim="800000"/>
            <a:headEnd/>
            <a:tailEnd/>
          </a:ln>
          <a:effectLst/>
        </p:spPr>
        <p:txBody>
          <a:bodyPr>
            <a:spAutoFit/>
          </a:bodyPr>
          <a:lstStyle/>
          <a:p>
            <a:r>
              <a:rPr lang="zh-CN" altLang="en-US" sz="2400" b="1">
                <a:latin typeface="楷体_GB2312" pitchFamily="49" charset="-122"/>
                <a:ea typeface="楷体_GB2312" pitchFamily="49" charset="-122"/>
              </a:rPr>
              <a:t>   </a:t>
            </a:r>
            <a:r>
              <a:rPr lang="en-US" altLang="zh-CN" sz="2400" b="1" i="1">
                <a:latin typeface="楷体_GB2312" pitchFamily="49" charset="-122"/>
                <a:ea typeface="楷体_GB2312" pitchFamily="49" charset="-122"/>
              </a:rPr>
              <a:t>k</a:t>
            </a:r>
            <a:r>
              <a:rPr lang="en-US" altLang="zh-CN" sz="2400" b="1">
                <a:latin typeface="楷体_GB2312" pitchFamily="49" charset="-122"/>
                <a:ea typeface="楷体_GB2312" pitchFamily="49" charset="-122"/>
              </a:rPr>
              <a:t>=0</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a:t>
            </a:r>
            <a:r>
              <a:rPr lang="en-US" altLang="zh-CN" sz="2400" b="1">
                <a:latin typeface="Times New Roman"/>
                <a:ea typeface="楷体_GB2312" pitchFamily="49" charset="-122"/>
              </a:rPr>
              <a:t>…</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a:t>
            </a:r>
            <a:r>
              <a:rPr lang="zh-CN" altLang="en-US" b="1">
                <a:latin typeface="楷体_GB2312" pitchFamily="49" charset="-122"/>
                <a:ea typeface="楷体_GB2312" pitchFamily="49" charset="-122"/>
              </a:rPr>
              <a:t>      </a:t>
            </a:r>
          </a:p>
        </p:txBody>
      </p:sp>
      <p:graphicFrame>
        <p:nvGraphicFramePr>
          <p:cNvPr id="988174" name="Object 14"/>
          <p:cNvGraphicFramePr>
            <a:graphicFrameLocks noChangeAspect="1"/>
          </p:cNvGraphicFramePr>
          <p:nvPr/>
        </p:nvGraphicFramePr>
        <p:xfrm>
          <a:off x="1763713" y="3429000"/>
          <a:ext cx="4392612" cy="1547813"/>
        </p:xfrm>
        <a:graphic>
          <a:graphicData uri="http://schemas.openxmlformats.org/presentationml/2006/ole">
            <p:oleObj spid="_x0000_s988174" name="Equation" r:id="rId8" imgW="1295280" imgH="457200" progId="Equation.3">
              <p:embed/>
            </p:oleObj>
          </a:graphicData>
        </a:graphic>
      </p:graphicFrame>
      <p:graphicFrame>
        <p:nvGraphicFramePr>
          <p:cNvPr id="988175" name="Object 15"/>
          <p:cNvGraphicFramePr>
            <a:graphicFrameLocks noChangeAspect="1"/>
          </p:cNvGraphicFramePr>
          <p:nvPr/>
        </p:nvGraphicFramePr>
        <p:xfrm>
          <a:off x="8407400" y="4210050"/>
          <a:ext cx="333375" cy="360363"/>
        </p:xfrm>
        <a:graphic>
          <a:graphicData uri="http://schemas.openxmlformats.org/presentationml/2006/ole">
            <p:oleObj spid="_x0000_s988175" name="公式" r:id="rId9" imgW="114102" imgH="126780" progId="Equation.3">
              <p:embed/>
            </p:oleObj>
          </a:graphicData>
        </a:graphic>
      </p:graphicFrame>
      <p:sp>
        <p:nvSpPr>
          <p:cNvPr id="988176" name="Rectangle 16"/>
          <p:cNvSpPr>
            <a:spLocks noChangeArrowheads="1"/>
          </p:cNvSpPr>
          <p:nvPr/>
        </p:nvSpPr>
        <p:spPr bwMode="auto">
          <a:xfrm>
            <a:off x="773113" y="5075238"/>
            <a:ext cx="9144000" cy="519112"/>
          </a:xfrm>
          <a:prstGeom prst="rect">
            <a:avLst/>
          </a:prstGeom>
          <a:noFill/>
          <a:ln w="9525">
            <a:noFill/>
            <a:miter lim="800000"/>
            <a:headEnd/>
            <a:tailEnd/>
          </a:ln>
          <a:effectLst/>
        </p:spPr>
        <p:txBody>
          <a:bodyPr>
            <a:spAutoFit/>
          </a:bodyPr>
          <a:lstStyle/>
          <a:p>
            <a:r>
              <a:rPr lang="zh-CN" altLang="en-US" b="1">
                <a:latin typeface="楷体_GB2312" pitchFamily="49" charset="-122"/>
                <a:ea typeface="楷体_GB2312" pitchFamily="49" charset="-122"/>
              </a:rPr>
              <a:t>称</a:t>
            </a:r>
            <a:r>
              <a:rPr lang="en-US" altLang="zh-CN" b="1" i="1">
                <a:latin typeface="楷体_GB2312" pitchFamily="49" charset="-122"/>
                <a:ea typeface="楷体_GB2312" pitchFamily="49" charset="-122"/>
              </a:rPr>
              <a:t>X </a:t>
            </a:r>
            <a:r>
              <a:rPr lang="zh-CN" altLang="en-US" b="1">
                <a:latin typeface="楷体_GB2312" pitchFamily="49" charset="-122"/>
                <a:ea typeface="楷体_GB2312" pitchFamily="49" charset="-122"/>
              </a:rPr>
              <a:t>服从</a:t>
            </a:r>
            <a:r>
              <a:rPr lang="zh-CN" altLang="en-US" b="1">
                <a:solidFill>
                  <a:schemeClr val="accent2"/>
                </a:solidFill>
                <a:latin typeface="楷体_GB2312" pitchFamily="49" charset="-122"/>
                <a:ea typeface="楷体_GB2312" pitchFamily="49" charset="-122"/>
              </a:rPr>
              <a:t>超几何分布</a:t>
            </a:r>
            <a:r>
              <a:rPr lang="en-US" altLang="zh-CN" b="1">
                <a:latin typeface="楷体_GB2312" pitchFamily="49" charset="-122"/>
                <a:ea typeface="楷体_GB2312" pitchFamily="49" charset="-122"/>
              </a:rPr>
              <a:t>.</a:t>
            </a:r>
            <a:r>
              <a:rPr lang="zh-CN" altLang="en-US" sz="1100" b="1">
                <a:latin typeface="楷体_GB2312" pitchFamily="49" charset="-122"/>
                <a:ea typeface="楷体_GB2312" pitchFamily="49" charset="-122"/>
              </a:rPr>
              <a:t> </a:t>
            </a:r>
            <a:endParaRPr lang="zh-CN" altLang="en-US" sz="2400" b="1">
              <a:latin typeface="楷体_GB2312" pitchFamily="49" charset="-122"/>
              <a:ea typeface="楷体_GB2312" pitchFamily="49" charset="-122"/>
            </a:endParaRPr>
          </a:p>
        </p:txBody>
      </p:sp>
      <p:sp>
        <p:nvSpPr>
          <p:cNvPr id="988178" name="Rectangle 18"/>
          <p:cNvSpPr>
            <a:spLocks noChangeArrowheads="1"/>
          </p:cNvSpPr>
          <p:nvPr/>
        </p:nvSpPr>
        <p:spPr bwMode="auto">
          <a:xfrm>
            <a:off x="773113" y="5551488"/>
            <a:ext cx="8458200" cy="519112"/>
          </a:xfrm>
          <a:prstGeom prst="rect">
            <a:avLst/>
          </a:prstGeom>
          <a:noFill/>
          <a:ln w="9525">
            <a:noFill/>
            <a:miter lim="800000"/>
            <a:headEnd/>
            <a:tailEnd/>
          </a:ln>
          <a:effectLst/>
        </p:spPr>
        <p:txBody>
          <a:bodyPr>
            <a:spAutoFit/>
          </a:bodyPr>
          <a:lstStyle/>
          <a:p>
            <a:r>
              <a:rPr lang="zh-CN" altLang="en-US" b="1">
                <a:latin typeface="楷体_GB2312" pitchFamily="49" charset="-122"/>
                <a:ea typeface="楷体_GB2312" pitchFamily="49" charset="-122"/>
              </a:rPr>
              <a:t>可以证明超几何分布的极限分布就是二项分布</a:t>
            </a:r>
            <a:r>
              <a:rPr lang="en-US" altLang="zh-CN" b="1">
                <a:latin typeface="楷体_GB2312" pitchFamily="49" charset="-122"/>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8176">
                                            <p:txEl>
                                              <p:pRg st="0" end="0"/>
                                            </p:txEl>
                                          </p:spTgt>
                                        </p:tgtEl>
                                        <p:attrNameLst>
                                          <p:attrName>style.visibility</p:attrName>
                                        </p:attrNameLst>
                                      </p:cBhvr>
                                      <p:to>
                                        <p:strVal val="visible"/>
                                      </p:to>
                                    </p:set>
                                    <p:animEffect transition="in" filter="wipe(left)">
                                      <p:cBhvr>
                                        <p:cTn id="7" dur="500"/>
                                        <p:tgtEl>
                                          <p:spTgt spid="988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8178">
                                            <p:txEl>
                                              <p:pRg st="0" end="0"/>
                                            </p:txEl>
                                          </p:spTgt>
                                        </p:tgtEl>
                                        <p:attrNameLst>
                                          <p:attrName>style.visibility</p:attrName>
                                        </p:attrNameLst>
                                      </p:cBhvr>
                                      <p:to>
                                        <p:strVal val="visible"/>
                                      </p:to>
                                    </p:set>
                                    <p:animEffect transition="in" filter="wipe(left)">
                                      <p:cBhvr>
                                        <p:cTn id="12" dur="500"/>
                                        <p:tgtEl>
                                          <p:spTgt spid="9881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76" grpId="0" build="p" autoUpdateAnimBg="0"/>
      <p:bldP spid="988178"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2" name="Rectangle 4"/>
          <p:cNvSpPr>
            <a:spLocks noChangeArrowheads="1"/>
          </p:cNvSpPr>
          <p:nvPr/>
        </p:nvSpPr>
        <p:spPr bwMode="auto">
          <a:xfrm>
            <a:off x="4233863" y="3990975"/>
            <a:ext cx="9144000" cy="0"/>
          </a:xfrm>
          <a:prstGeom prst="rect">
            <a:avLst/>
          </a:prstGeom>
          <a:noFill/>
          <a:ln w="9525">
            <a:noFill/>
            <a:miter lim="800000"/>
            <a:headEnd/>
            <a:tailEnd/>
          </a:ln>
          <a:effectLst/>
        </p:spPr>
        <p:txBody>
          <a:bodyPr>
            <a:spAutoFit/>
          </a:bodyPr>
          <a:lstStyle/>
          <a:p>
            <a:endParaRPr lang="zh-CN" altLang="en-US"/>
          </a:p>
        </p:txBody>
      </p:sp>
      <p:sp>
        <p:nvSpPr>
          <p:cNvPr id="990213" name="Rectangle 5"/>
          <p:cNvSpPr>
            <a:spLocks noChangeArrowheads="1"/>
          </p:cNvSpPr>
          <p:nvPr/>
        </p:nvSpPr>
        <p:spPr bwMode="auto">
          <a:xfrm>
            <a:off x="1042988" y="765175"/>
            <a:ext cx="7345362" cy="762000"/>
          </a:xfrm>
          <a:prstGeom prst="rect">
            <a:avLst/>
          </a:prstGeom>
          <a:noFill/>
          <a:ln w="9525">
            <a:noFill/>
            <a:miter lim="800000"/>
            <a:headEnd/>
            <a:tailEnd/>
          </a:ln>
          <a:effectLst/>
        </p:spPr>
        <p:txBody>
          <a:bodyPr>
            <a:spAutoFit/>
          </a:bodyPr>
          <a:lstStyle/>
          <a:p>
            <a:r>
              <a:rPr lang="zh-CN" altLang="en-US" sz="4400" b="1">
                <a:solidFill>
                  <a:schemeClr val="accent2"/>
                </a:solidFill>
                <a:latin typeface="楷体_GB2312" pitchFamily="49" charset="-122"/>
                <a:ea typeface="楷体_GB2312" pitchFamily="49" charset="-122"/>
              </a:rPr>
              <a:t>几何分布</a:t>
            </a:r>
            <a:r>
              <a:rPr lang="zh-CN" altLang="en-US" sz="3200" b="1">
                <a:latin typeface="楷体_GB2312" pitchFamily="49" charset="-122"/>
                <a:ea typeface="楷体_GB2312" pitchFamily="49" charset="-122"/>
              </a:rPr>
              <a:t> </a:t>
            </a:r>
          </a:p>
        </p:txBody>
      </p:sp>
      <p:sp>
        <p:nvSpPr>
          <p:cNvPr id="990214" name="Rectangle 6"/>
          <p:cNvSpPr>
            <a:spLocks noChangeArrowheads="1"/>
          </p:cNvSpPr>
          <p:nvPr/>
        </p:nvSpPr>
        <p:spPr bwMode="auto">
          <a:xfrm>
            <a:off x="971550" y="1700213"/>
            <a:ext cx="7921625" cy="1373187"/>
          </a:xfrm>
          <a:prstGeom prst="rect">
            <a:avLst/>
          </a:prstGeom>
          <a:noFill/>
          <a:ln w="9525">
            <a:noFill/>
            <a:miter lim="800000"/>
            <a:headEnd/>
            <a:tailEnd/>
          </a:ln>
          <a:effectLst/>
        </p:spPr>
        <p:txBody>
          <a:bodyPr>
            <a:spAutoFit/>
          </a:bodyPr>
          <a:lstStyle/>
          <a:p>
            <a:r>
              <a:rPr lang="zh-CN" altLang="en-US" b="1">
                <a:latin typeface="楷体_GB2312" pitchFamily="49" charset="-122"/>
                <a:ea typeface="楷体_GB2312" pitchFamily="49" charset="-122"/>
              </a:rPr>
              <a:t>设用机枪射击一次击落飞机的概率为  </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无限次地射击，则首次击落飞机时所需射击的次数 </a:t>
            </a:r>
            <a:r>
              <a:rPr lang="en-US" altLang="zh-CN" b="1" i="1">
                <a:latin typeface="楷体_GB2312" pitchFamily="49" charset="-122"/>
                <a:ea typeface="楷体_GB2312" pitchFamily="49" charset="-122"/>
              </a:rPr>
              <a:t>X</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服从参数为  的</a:t>
            </a:r>
            <a:r>
              <a:rPr lang="zh-CN" altLang="en-US" b="1">
                <a:solidFill>
                  <a:schemeClr val="accent2"/>
                </a:solidFill>
                <a:latin typeface="楷体_GB2312" pitchFamily="49" charset="-122"/>
                <a:ea typeface="楷体_GB2312" pitchFamily="49" charset="-122"/>
              </a:rPr>
              <a:t>几何分布</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即 </a:t>
            </a:r>
          </a:p>
        </p:txBody>
      </p:sp>
      <p:graphicFrame>
        <p:nvGraphicFramePr>
          <p:cNvPr id="990220" name="Object 12"/>
          <p:cNvGraphicFramePr>
            <a:graphicFrameLocks noChangeAspect="1"/>
          </p:cNvGraphicFramePr>
          <p:nvPr/>
        </p:nvGraphicFramePr>
        <p:xfrm>
          <a:off x="3028950" y="3224213"/>
          <a:ext cx="3505200" cy="604837"/>
        </p:xfrm>
        <a:graphic>
          <a:graphicData uri="http://schemas.openxmlformats.org/presentationml/2006/ole">
            <p:oleObj spid="_x0000_s990220" r:id="rId4" imgW="1269449" imgH="215806" progId="Equation.3">
              <p:embed/>
            </p:oleObj>
          </a:graphicData>
        </a:graphic>
      </p:graphicFrame>
      <p:graphicFrame>
        <p:nvGraphicFramePr>
          <p:cNvPr id="990221" name="Object 13"/>
          <p:cNvGraphicFramePr>
            <a:graphicFrameLocks noChangeAspect="1"/>
          </p:cNvGraphicFramePr>
          <p:nvPr/>
        </p:nvGraphicFramePr>
        <p:xfrm>
          <a:off x="7231063" y="3443288"/>
          <a:ext cx="1219200" cy="406400"/>
        </p:xfrm>
        <a:graphic>
          <a:graphicData uri="http://schemas.openxmlformats.org/presentationml/2006/ole">
            <p:oleObj spid="_x0000_s990221" r:id="rId5" imgW="545626" imgH="177646" progId="Equation.3">
              <p:embed/>
            </p:oleObj>
          </a:graphicData>
        </a:graphic>
      </p:graphicFrame>
      <p:sp>
        <p:nvSpPr>
          <p:cNvPr id="990222" name="Rectangle 14"/>
          <p:cNvSpPr>
            <a:spLocks noChangeArrowheads="1"/>
          </p:cNvSpPr>
          <p:nvPr/>
        </p:nvSpPr>
        <p:spPr bwMode="auto">
          <a:xfrm>
            <a:off x="906463" y="4052888"/>
            <a:ext cx="7986712" cy="1920875"/>
          </a:xfrm>
          <a:prstGeom prst="rect">
            <a:avLst/>
          </a:prstGeom>
          <a:noFill/>
          <a:ln w="9525">
            <a:noFill/>
            <a:miter lim="800000"/>
            <a:headEnd/>
            <a:tailEnd/>
          </a:ln>
          <a:effectLst/>
        </p:spPr>
        <p:txBody>
          <a:bodyPr>
            <a:spAutoFit/>
          </a:bodyPr>
          <a:lstStyle/>
          <a:p>
            <a:r>
              <a:rPr lang="zh-CN" altLang="en-US" b="1">
                <a:latin typeface="楷体_GB2312" pitchFamily="49" charset="-122"/>
                <a:ea typeface="楷体_GB2312" pitchFamily="49" charset="-122"/>
              </a:rPr>
              <a:t> 容易验证，若在前 </a:t>
            </a:r>
            <a:r>
              <a:rPr lang="en-US" altLang="zh-CN" sz="3200" b="1" i="1">
                <a:latin typeface="楷体_GB2312" pitchFamily="49" charset="-122"/>
                <a:ea typeface="楷体_GB2312" pitchFamily="49" charset="-122"/>
              </a:rPr>
              <a:t>m</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次射击中未击落飞机，那么</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在 此条件下，为了等到击落时刻所需要等待时间也服 从同一几何分布，该分布与 </a:t>
            </a:r>
            <a:r>
              <a:rPr lang="en-US" altLang="zh-CN" sz="3200" b="1" i="1">
                <a:latin typeface="楷体_GB2312" pitchFamily="49" charset="-122"/>
                <a:ea typeface="楷体_GB2312" pitchFamily="49" charset="-122"/>
              </a:rPr>
              <a:t>m</a:t>
            </a:r>
            <a:r>
              <a:rPr lang="en-US" altLang="zh-CN" sz="3200" b="1">
                <a:latin typeface="楷体_GB2312" pitchFamily="49" charset="-122"/>
                <a:ea typeface="楷体_GB2312" pitchFamily="49" charset="-122"/>
              </a:rPr>
              <a:t> </a:t>
            </a:r>
            <a:r>
              <a:rPr lang="zh-CN" altLang="en-US" b="1">
                <a:latin typeface="楷体_GB2312" pitchFamily="49" charset="-122"/>
                <a:ea typeface="楷体_GB2312" pitchFamily="49" charset="-122"/>
              </a:rPr>
              <a:t>无关，这就是所谓的 </a:t>
            </a:r>
            <a:r>
              <a:rPr lang="zh-CN" altLang="en-US" b="1">
                <a:solidFill>
                  <a:schemeClr val="accent2"/>
                </a:solidFill>
                <a:latin typeface="楷体_GB2312" pitchFamily="49" charset="-122"/>
                <a:ea typeface="楷体_GB2312" pitchFamily="49" charset="-122"/>
              </a:rPr>
              <a:t>无记忆性</a:t>
            </a:r>
            <a:r>
              <a:rPr lang="en-US" altLang="zh-CN" b="1">
                <a:solidFill>
                  <a:srgbClr val="99CCFF"/>
                </a:solidFill>
                <a:latin typeface="楷体_GB2312" pitchFamily="49" charset="-122"/>
                <a:ea typeface="楷体_GB2312" pitchFamily="49" charset="-122"/>
              </a:rPr>
              <a:t>.</a:t>
            </a:r>
            <a:r>
              <a:rPr lang="en-US" altLang="zh-CN" b="1">
                <a:latin typeface="楷体_GB2312" pitchFamily="49" charset="-122"/>
                <a:ea typeface="楷体_GB2312" pitchFamily="49" charset="-122"/>
              </a:rPr>
              <a:t> </a:t>
            </a:r>
          </a:p>
        </p:txBody>
      </p:sp>
      <p:graphicFrame>
        <p:nvGraphicFramePr>
          <p:cNvPr id="990223" name="Object 15"/>
          <p:cNvGraphicFramePr>
            <a:graphicFrameLocks noChangeAspect="1"/>
          </p:cNvGraphicFramePr>
          <p:nvPr/>
        </p:nvGraphicFramePr>
        <p:xfrm>
          <a:off x="6732588" y="1844675"/>
          <a:ext cx="341312" cy="369888"/>
        </p:xfrm>
        <a:graphic>
          <a:graphicData uri="http://schemas.openxmlformats.org/presentationml/2006/ole">
            <p:oleObj spid="_x0000_s990223" name="Equation" r:id="rId6" imgW="152280" imgH="164880" progId="Equation.3">
              <p:embed/>
            </p:oleObj>
          </a:graphicData>
        </a:graphic>
      </p:graphicFrame>
      <p:graphicFrame>
        <p:nvGraphicFramePr>
          <p:cNvPr id="990224" name="Object 16"/>
          <p:cNvGraphicFramePr>
            <a:graphicFrameLocks noChangeAspect="1"/>
          </p:cNvGraphicFramePr>
          <p:nvPr/>
        </p:nvGraphicFramePr>
        <p:xfrm>
          <a:off x="2484438" y="2636838"/>
          <a:ext cx="341312" cy="369887"/>
        </p:xfrm>
        <a:graphic>
          <a:graphicData uri="http://schemas.openxmlformats.org/presentationml/2006/ole">
            <p:oleObj spid="_x0000_s990224" name="Equation" r:id="rId7" imgW="152280" imgH="1648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0213">
                                            <p:txEl>
                                              <p:pRg st="0" end="0"/>
                                            </p:txEl>
                                          </p:spTgt>
                                        </p:tgtEl>
                                        <p:attrNameLst>
                                          <p:attrName>style.visibility</p:attrName>
                                        </p:attrNameLst>
                                      </p:cBhvr>
                                      <p:to>
                                        <p:strVal val="visible"/>
                                      </p:to>
                                    </p:set>
                                    <p:animEffect transition="in" filter="wipe(left)">
                                      <p:cBhvr>
                                        <p:cTn id="7" dur="500"/>
                                        <p:tgtEl>
                                          <p:spTgt spid="9902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0214">
                                            <p:txEl>
                                              <p:pRg st="0" end="0"/>
                                            </p:txEl>
                                          </p:spTgt>
                                        </p:tgtEl>
                                        <p:attrNameLst>
                                          <p:attrName>style.visibility</p:attrName>
                                        </p:attrNameLst>
                                      </p:cBhvr>
                                      <p:to>
                                        <p:strVal val="visible"/>
                                      </p:to>
                                    </p:set>
                                    <p:animEffect transition="in" filter="wipe(left)">
                                      <p:cBhvr>
                                        <p:cTn id="12" dur="500"/>
                                        <p:tgtEl>
                                          <p:spTgt spid="9902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90220"/>
                                        </p:tgtEl>
                                        <p:attrNameLst>
                                          <p:attrName>style.visibility</p:attrName>
                                        </p:attrNameLst>
                                      </p:cBhvr>
                                      <p:to>
                                        <p:strVal val="visible"/>
                                      </p:to>
                                    </p:set>
                                    <p:animEffect transition="in" filter="wipe(left)">
                                      <p:cBhvr>
                                        <p:cTn id="17" dur="500"/>
                                        <p:tgtEl>
                                          <p:spTgt spid="9902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90221"/>
                                        </p:tgtEl>
                                        <p:attrNameLst>
                                          <p:attrName>style.visibility</p:attrName>
                                        </p:attrNameLst>
                                      </p:cBhvr>
                                      <p:to>
                                        <p:strVal val="visible"/>
                                      </p:to>
                                    </p:set>
                                    <p:animEffect transition="in" filter="wipe(left)">
                                      <p:cBhvr>
                                        <p:cTn id="22" dur="500"/>
                                        <p:tgtEl>
                                          <p:spTgt spid="9902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90222">
                                            <p:txEl>
                                              <p:pRg st="0" end="0"/>
                                            </p:txEl>
                                          </p:spTgt>
                                        </p:tgtEl>
                                        <p:attrNameLst>
                                          <p:attrName>style.visibility</p:attrName>
                                        </p:attrNameLst>
                                      </p:cBhvr>
                                      <p:to>
                                        <p:strVal val="visible"/>
                                      </p:to>
                                    </p:set>
                                    <p:animEffect transition="in" filter="wipe(left)">
                                      <p:cBhvr>
                                        <p:cTn id="27" dur="500"/>
                                        <p:tgtEl>
                                          <p:spTgt spid="9902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213" grpId="0" build="p" autoUpdateAnimBg="0"/>
      <p:bldP spid="990214" grpId="0" build="p" autoUpdateAnimBg="0"/>
      <p:bldP spid="990222"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60" name="Rectangle 4"/>
          <p:cNvSpPr>
            <a:spLocks noChangeArrowheads="1"/>
          </p:cNvSpPr>
          <p:nvPr/>
        </p:nvSpPr>
        <p:spPr bwMode="auto">
          <a:xfrm>
            <a:off x="1042988" y="765175"/>
            <a:ext cx="7345362" cy="762000"/>
          </a:xfrm>
          <a:prstGeom prst="rect">
            <a:avLst/>
          </a:prstGeom>
          <a:noFill/>
          <a:ln w="9525">
            <a:noFill/>
            <a:miter lim="800000"/>
            <a:headEnd/>
            <a:tailEnd/>
          </a:ln>
          <a:effectLst/>
        </p:spPr>
        <p:txBody>
          <a:bodyPr>
            <a:spAutoFit/>
          </a:bodyPr>
          <a:lstStyle/>
          <a:p>
            <a:r>
              <a:rPr lang="zh-CN" altLang="en-US" sz="4400" b="1">
                <a:solidFill>
                  <a:schemeClr val="accent2"/>
                </a:solidFill>
                <a:latin typeface="楷体_GB2312" pitchFamily="49" charset="-122"/>
                <a:ea typeface="楷体_GB2312" pitchFamily="49" charset="-122"/>
              </a:rPr>
              <a:t>其它分布</a:t>
            </a:r>
            <a:r>
              <a:rPr lang="zh-CN" altLang="en-US" sz="3200" b="1">
                <a:latin typeface="楷体_GB2312" pitchFamily="49" charset="-122"/>
                <a:ea typeface="楷体_GB2312" pitchFamily="49" charset="-122"/>
              </a:rPr>
              <a:t> </a:t>
            </a:r>
          </a:p>
        </p:txBody>
      </p:sp>
      <p:sp>
        <p:nvSpPr>
          <p:cNvPr id="992261" name="Rectangle 5"/>
          <p:cNvSpPr>
            <a:spLocks noChangeArrowheads="1"/>
          </p:cNvSpPr>
          <p:nvPr/>
        </p:nvSpPr>
        <p:spPr bwMode="auto">
          <a:xfrm>
            <a:off x="1403350" y="2276475"/>
            <a:ext cx="7921625" cy="1554163"/>
          </a:xfrm>
          <a:prstGeom prst="rect">
            <a:avLst/>
          </a:prstGeom>
          <a:noFill/>
          <a:ln w="9525">
            <a:noFill/>
            <a:miter lim="800000"/>
            <a:headEnd/>
            <a:tailEnd/>
          </a:ln>
          <a:effectLst/>
        </p:spPr>
        <p:txBody>
          <a:bodyPr>
            <a:spAutoFit/>
          </a:bodyPr>
          <a:lstStyle/>
          <a:p>
            <a:pPr>
              <a:buClr>
                <a:srgbClr val="41F141"/>
              </a:buClr>
              <a:buFont typeface="Wingdings" pitchFamily="2" charset="2"/>
              <a:buChar char="Ø"/>
            </a:pPr>
            <a:r>
              <a:rPr lang="zh-CN" altLang="en-US" sz="3200" b="1" dirty="0">
                <a:solidFill>
                  <a:schemeClr val="accent2"/>
                </a:solidFill>
                <a:latin typeface="楷体_GB2312" pitchFamily="49" charset="-122"/>
                <a:ea typeface="楷体_GB2312" pitchFamily="49" charset="-122"/>
              </a:rPr>
              <a:t>负二项</a:t>
            </a:r>
            <a:r>
              <a:rPr lang="zh-CN" altLang="en-US" sz="3200" b="1" dirty="0">
                <a:latin typeface="楷体_GB2312" pitchFamily="49" charset="-122"/>
                <a:ea typeface="楷体_GB2312" pitchFamily="49" charset="-122"/>
              </a:rPr>
              <a:t>分布（</a:t>
            </a:r>
            <a:r>
              <a:rPr lang="en-US" altLang="zh-CN" sz="3200" b="1" dirty="0">
                <a:latin typeface="楷体_GB2312" pitchFamily="49" charset="-122"/>
                <a:ea typeface="楷体_GB2312" pitchFamily="49" charset="-122"/>
              </a:rPr>
              <a:t>Pascal</a:t>
            </a:r>
            <a:r>
              <a:rPr lang="zh-CN" altLang="en-US" sz="3200" b="1" dirty="0">
                <a:latin typeface="楷体_GB2312" pitchFamily="49" charset="-122"/>
                <a:ea typeface="楷体_GB2312" pitchFamily="49" charset="-122"/>
              </a:rPr>
              <a:t>分布</a:t>
            </a:r>
            <a:r>
              <a:rPr lang="en-US" altLang="zh-CN" sz="3200" b="1" dirty="0">
                <a:latin typeface="楷体_GB2312" pitchFamily="49" charset="-122"/>
                <a:ea typeface="楷体_GB2312" pitchFamily="49" charset="-122"/>
              </a:rPr>
              <a:t>)</a:t>
            </a:r>
          </a:p>
          <a:p>
            <a:pPr>
              <a:buClr>
                <a:srgbClr val="41F141"/>
              </a:buClr>
              <a:buFont typeface="Wingdings" pitchFamily="2" charset="2"/>
              <a:buNone/>
            </a:pPr>
            <a:endParaRPr lang="en-US" altLang="zh-CN" sz="3200" b="1" dirty="0">
              <a:latin typeface="楷体_GB2312" pitchFamily="49" charset="-122"/>
              <a:ea typeface="楷体_GB2312" pitchFamily="49" charset="-122"/>
            </a:endParaRPr>
          </a:p>
          <a:p>
            <a:pPr>
              <a:buClr>
                <a:srgbClr val="41F141"/>
              </a:buClr>
              <a:buFont typeface="Wingdings" pitchFamily="2" charset="2"/>
              <a:buChar char="Ø"/>
            </a:pPr>
            <a:r>
              <a:rPr lang="zh-CN" altLang="en-US" sz="3200" b="1" dirty="0">
                <a:solidFill>
                  <a:srgbClr val="0000CC"/>
                </a:solidFill>
                <a:latin typeface="楷体_GB2312" pitchFamily="49" charset="-122"/>
                <a:ea typeface="楷体_GB2312" pitchFamily="49" charset="-122"/>
              </a:rPr>
              <a:t>离散均匀</a:t>
            </a:r>
            <a:r>
              <a:rPr lang="zh-CN" altLang="en-US" sz="3200" b="1" dirty="0">
                <a:latin typeface="楷体_GB2312" pitchFamily="49" charset="-122"/>
                <a:ea typeface="楷体_GB2312" pitchFamily="49" charset="-122"/>
              </a:rPr>
              <a:t>分布</a:t>
            </a:r>
            <a:endParaRPr lang="en-US" altLang="zh-CN" sz="3200" b="1" dirty="0">
              <a:latin typeface="楷体_GB2312" pitchFamily="49" charset="-122"/>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2260">
                                            <p:txEl>
                                              <p:pRg st="0" end="0"/>
                                            </p:txEl>
                                          </p:spTgt>
                                        </p:tgtEl>
                                        <p:attrNameLst>
                                          <p:attrName>style.visibility</p:attrName>
                                        </p:attrNameLst>
                                      </p:cBhvr>
                                      <p:to>
                                        <p:strVal val="visible"/>
                                      </p:to>
                                    </p:set>
                                    <p:animEffect transition="in" filter="wipe(left)">
                                      <p:cBhvr>
                                        <p:cTn id="7" dur="500"/>
                                        <p:tgtEl>
                                          <p:spTgt spid="9922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2261">
                                            <p:txEl>
                                              <p:pRg st="0" end="0"/>
                                            </p:txEl>
                                          </p:spTgt>
                                        </p:tgtEl>
                                        <p:attrNameLst>
                                          <p:attrName>style.visibility</p:attrName>
                                        </p:attrNameLst>
                                      </p:cBhvr>
                                      <p:to>
                                        <p:strVal val="visible"/>
                                      </p:to>
                                    </p:set>
                                    <p:animEffect transition="in" filter="wipe(left)">
                                      <p:cBhvr>
                                        <p:cTn id="12" dur="500"/>
                                        <p:tgtEl>
                                          <p:spTgt spid="99226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92261">
                                            <p:txEl>
                                              <p:pRg st="2" end="2"/>
                                            </p:txEl>
                                          </p:spTgt>
                                        </p:tgtEl>
                                        <p:attrNameLst>
                                          <p:attrName>style.visibility</p:attrName>
                                        </p:attrNameLst>
                                      </p:cBhvr>
                                      <p:to>
                                        <p:strVal val="visible"/>
                                      </p:to>
                                    </p:set>
                                    <p:animEffect transition="in" filter="wipe(left)">
                                      <p:cBhvr>
                                        <p:cTn id="17" dur="500"/>
                                        <p:tgtEl>
                                          <p:spTgt spid="9922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60" grpId="0" build="p" autoUpdateAnimBg="0"/>
      <p:bldP spid="992261"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8" name="Rectangle 4"/>
          <p:cNvSpPr>
            <a:spLocks noChangeArrowheads="1"/>
          </p:cNvSpPr>
          <p:nvPr/>
        </p:nvSpPr>
        <p:spPr bwMode="auto">
          <a:xfrm>
            <a:off x="1042988" y="765175"/>
            <a:ext cx="7345362" cy="762000"/>
          </a:xfrm>
          <a:prstGeom prst="rect">
            <a:avLst/>
          </a:prstGeom>
          <a:noFill/>
          <a:ln w="9525">
            <a:noFill/>
            <a:miter lim="800000"/>
            <a:headEnd/>
            <a:tailEnd/>
          </a:ln>
          <a:effectLst/>
        </p:spPr>
        <p:txBody>
          <a:bodyPr>
            <a:spAutoFit/>
          </a:bodyPr>
          <a:lstStyle/>
          <a:p>
            <a:r>
              <a:rPr lang="zh-CN" altLang="en-US" sz="4400" b="1">
                <a:solidFill>
                  <a:schemeClr val="accent2"/>
                </a:solidFill>
                <a:latin typeface="楷体_GB2312" pitchFamily="49" charset="-122"/>
                <a:ea typeface="楷体_GB2312" pitchFamily="49" charset="-122"/>
              </a:rPr>
              <a:t>连续型随机变量</a:t>
            </a:r>
            <a:endParaRPr lang="zh-CN" altLang="en-US" sz="3200" b="1">
              <a:latin typeface="楷体_GB2312" pitchFamily="49" charset="-122"/>
              <a:ea typeface="楷体_GB2312" pitchFamily="49" charset="-122"/>
            </a:endParaRPr>
          </a:p>
        </p:txBody>
      </p:sp>
      <p:sp>
        <p:nvSpPr>
          <p:cNvPr id="994309" name="Rectangle 5"/>
          <p:cNvSpPr>
            <a:spLocks noChangeArrowheads="1"/>
          </p:cNvSpPr>
          <p:nvPr/>
        </p:nvSpPr>
        <p:spPr bwMode="auto">
          <a:xfrm>
            <a:off x="1895475" y="1628775"/>
            <a:ext cx="3889375" cy="2305050"/>
          </a:xfrm>
          <a:prstGeom prst="rect">
            <a:avLst/>
          </a:prstGeom>
          <a:noFill/>
          <a:ln w="9525">
            <a:noFill/>
            <a:miter lim="800000"/>
            <a:headEnd/>
            <a:tailEnd/>
          </a:ln>
          <a:effectLst/>
        </p:spPr>
        <p:txBody>
          <a:bodyPr lIns="91424" tIns="45712" rIns="91424" bIns="45712"/>
          <a:lstStyle/>
          <a:p>
            <a:pPr lvl="4" algn="r" defTabSz="717550">
              <a:spcBef>
                <a:spcPct val="20000"/>
              </a:spcBef>
              <a:buClr>
                <a:schemeClr val="hlink"/>
              </a:buClr>
              <a:buSzPct val="85000"/>
              <a:buFont typeface="Wingdings" pitchFamily="2" charset="2"/>
              <a:buNone/>
            </a:pPr>
            <a:endParaRPr kumimoji="0" lang="zh-CN" altLang="en-US" sz="1900">
              <a:solidFill>
                <a:srgbClr val="000000"/>
              </a:solidFill>
              <a:ea typeface="宋体" pitchFamily="2" charset="-122"/>
            </a:endParaRPr>
          </a:p>
        </p:txBody>
      </p:sp>
      <p:sp>
        <p:nvSpPr>
          <p:cNvPr id="994310" name="Rectangle 6"/>
          <p:cNvSpPr>
            <a:spLocks noChangeArrowheads="1"/>
          </p:cNvSpPr>
          <p:nvPr/>
        </p:nvSpPr>
        <p:spPr bwMode="auto">
          <a:xfrm>
            <a:off x="1320800" y="2130425"/>
            <a:ext cx="6191250" cy="987425"/>
          </a:xfrm>
          <a:prstGeom prst="rect">
            <a:avLst/>
          </a:prstGeom>
          <a:noFill/>
          <a:ln w="9525">
            <a:noFill/>
            <a:miter lim="800000"/>
            <a:headEnd/>
            <a:tailEnd/>
          </a:ln>
          <a:effectLst/>
        </p:spPr>
        <p:txBody>
          <a:bodyPr lIns="71670" tIns="35835" rIns="71670" bIns="35835">
            <a:spAutoFit/>
          </a:bodyPr>
          <a:lstStyle/>
          <a:p>
            <a:pPr defTabSz="717550">
              <a:lnSpc>
                <a:spcPct val="120000"/>
              </a:lnSpc>
            </a:pPr>
            <a:r>
              <a:rPr lang="zh-CN" altLang="en-US" sz="2500" b="1">
                <a:solidFill>
                  <a:srgbClr val="000000"/>
                </a:solidFill>
                <a:latin typeface="Arial" charset="0"/>
                <a:ea typeface="宋体" pitchFamily="2" charset="-122"/>
              </a:rPr>
              <a:t>     设离散型随机变量</a:t>
            </a:r>
            <a:r>
              <a:rPr lang="en-US" altLang="zh-CN" sz="2500" b="1" i="1">
                <a:solidFill>
                  <a:srgbClr val="000000"/>
                </a:solidFill>
                <a:ea typeface="宋体" pitchFamily="2" charset="-122"/>
              </a:rPr>
              <a:t>X</a:t>
            </a:r>
            <a:r>
              <a:rPr lang="zh-CN" altLang="en-US" sz="2500" b="1">
                <a:solidFill>
                  <a:srgbClr val="000000"/>
                </a:solidFill>
                <a:latin typeface="Arial" charset="0"/>
                <a:ea typeface="宋体" pitchFamily="2" charset="-122"/>
              </a:rPr>
              <a:t>在［</a:t>
            </a:r>
            <a:r>
              <a:rPr lang="en-US" altLang="zh-CN" sz="2500" b="1" i="1">
                <a:solidFill>
                  <a:srgbClr val="000000"/>
                </a:solidFill>
                <a:ea typeface="宋体" pitchFamily="2" charset="-122"/>
              </a:rPr>
              <a:t>a, b</a:t>
            </a:r>
            <a:r>
              <a:rPr lang="zh-CN" altLang="en-US" sz="2500" b="1">
                <a:solidFill>
                  <a:srgbClr val="000000"/>
                </a:solidFill>
                <a:latin typeface="Arial" charset="0"/>
                <a:ea typeface="宋体" pitchFamily="2" charset="-122"/>
              </a:rPr>
              <a:t>］内取</a:t>
            </a:r>
            <a:r>
              <a:rPr lang="en-US" altLang="zh-CN" sz="2500" b="1" i="1">
                <a:solidFill>
                  <a:srgbClr val="000000"/>
                </a:solidFill>
                <a:ea typeface="宋体" pitchFamily="2" charset="-122"/>
              </a:rPr>
              <a:t>n</a:t>
            </a:r>
            <a:r>
              <a:rPr lang="zh-CN" altLang="en-US" sz="2500" b="1">
                <a:solidFill>
                  <a:srgbClr val="000000"/>
                </a:solidFill>
                <a:latin typeface="Arial" charset="0"/>
                <a:ea typeface="宋体" pitchFamily="2" charset="-122"/>
              </a:rPr>
              <a:t>个值</a:t>
            </a:r>
            <a:r>
              <a:rPr lang="en-US" altLang="zh-CN" sz="2500" b="1">
                <a:solidFill>
                  <a:srgbClr val="000000"/>
                </a:solidFill>
                <a:latin typeface="Arial" charset="0"/>
                <a:ea typeface="宋体" pitchFamily="2" charset="-122"/>
              </a:rPr>
              <a:t>: </a:t>
            </a:r>
            <a:r>
              <a:rPr lang="en-US" altLang="zh-CN" sz="2500" b="1" i="1">
                <a:solidFill>
                  <a:srgbClr val="000000"/>
                </a:solidFill>
                <a:ea typeface="宋体" pitchFamily="2" charset="-122"/>
              </a:rPr>
              <a:t>x</a:t>
            </a:r>
            <a:r>
              <a:rPr lang="en-US" altLang="zh-CN" sz="2500" b="1" baseline="-25000">
                <a:solidFill>
                  <a:srgbClr val="000000"/>
                </a:solidFill>
                <a:latin typeface="Arial" charset="0"/>
                <a:ea typeface="宋体" pitchFamily="2" charset="-122"/>
              </a:rPr>
              <a:t>1</a:t>
            </a:r>
            <a:r>
              <a:rPr lang="en-US" altLang="zh-CN" sz="2500" b="1">
                <a:solidFill>
                  <a:srgbClr val="000000"/>
                </a:solidFill>
                <a:latin typeface="Arial" charset="0"/>
                <a:ea typeface="宋体" pitchFamily="2" charset="-122"/>
              </a:rPr>
              <a:t>=</a:t>
            </a:r>
            <a:r>
              <a:rPr lang="en-US" altLang="zh-CN" sz="2500" b="1" i="1">
                <a:solidFill>
                  <a:srgbClr val="000000"/>
                </a:solidFill>
                <a:ea typeface="宋体" pitchFamily="2" charset="-122"/>
              </a:rPr>
              <a:t>a</a:t>
            </a:r>
            <a:r>
              <a:rPr lang="en-US" altLang="zh-CN" sz="2500" b="1">
                <a:solidFill>
                  <a:srgbClr val="000000"/>
                </a:solidFill>
                <a:latin typeface="Arial" charset="0"/>
                <a:ea typeface="宋体" pitchFamily="2" charset="-122"/>
              </a:rPr>
              <a:t>, </a:t>
            </a:r>
            <a:r>
              <a:rPr lang="en-US" altLang="zh-CN" sz="2500" b="1" i="1">
                <a:solidFill>
                  <a:srgbClr val="000000"/>
                </a:solidFill>
                <a:ea typeface="宋体" pitchFamily="2" charset="-122"/>
              </a:rPr>
              <a:t>x</a:t>
            </a:r>
            <a:r>
              <a:rPr lang="en-US" altLang="zh-CN" sz="2500" b="1" baseline="-25000">
                <a:solidFill>
                  <a:srgbClr val="000000"/>
                </a:solidFill>
                <a:latin typeface="Arial" charset="0"/>
                <a:ea typeface="宋体" pitchFamily="2" charset="-122"/>
              </a:rPr>
              <a:t>2</a:t>
            </a:r>
            <a:r>
              <a:rPr lang="en-US" altLang="zh-CN" sz="2500" b="1">
                <a:solidFill>
                  <a:srgbClr val="000000"/>
                </a:solidFill>
                <a:latin typeface="Arial" charset="0"/>
                <a:ea typeface="宋体" pitchFamily="2" charset="-122"/>
              </a:rPr>
              <a:t>, </a:t>
            </a:r>
            <a:r>
              <a:rPr lang="en-US" altLang="zh-CN" sz="2500" b="1" i="1">
                <a:solidFill>
                  <a:srgbClr val="000000"/>
                </a:solidFill>
                <a:ea typeface="宋体" pitchFamily="2" charset="-122"/>
              </a:rPr>
              <a:t>x</a:t>
            </a:r>
            <a:r>
              <a:rPr lang="en-US" altLang="zh-CN" sz="2500" b="1" baseline="-25000">
                <a:solidFill>
                  <a:srgbClr val="000000"/>
                </a:solidFill>
                <a:latin typeface="Arial" charset="0"/>
                <a:ea typeface="宋体" pitchFamily="2" charset="-122"/>
              </a:rPr>
              <a:t>3</a:t>
            </a:r>
            <a:r>
              <a:rPr lang="en-US" altLang="zh-CN" sz="2500" b="1">
                <a:solidFill>
                  <a:srgbClr val="000000"/>
                </a:solidFill>
                <a:latin typeface="Arial" charset="0"/>
                <a:ea typeface="宋体" pitchFamily="2" charset="-122"/>
              </a:rPr>
              <a:t>, </a:t>
            </a:r>
            <a:r>
              <a:rPr lang="en-US" altLang="zh-CN" sz="2500" b="1" i="1">
                <a:solidFill>
                  <a:srgbClr val="000000"/>
                </a:solidFill>
                <a:ea typeface="宋体" pitchFamily="2" charset="-122"/>
              </a:rPr>
              <a:t>x</a:t>
            </a:r>
            <a:r>
              <a:rPr lang="en-US" altLang="zh-CN" sz="2500" b="1" baseline="-25000">
                <a:solidFill>
                  <a:srgbClr val="000000"/>
                </a:solidFill>
                <a:latin typeface="Arial" charset="0"/>
                <a:ea typeface="宋体" pitchFamily="2" charset="-122"/>
              </a:rPr>
              <a:t>4</a:t>
            </a:r>
            <a:r>
              <a:rPr lang="en-US" altLang="zh-CN" sz="2500" b="1">
                <a:solidFill>
                  <a:srgbClr val="000000"/>
                </a:solidFill>
                <a:latin typeface="Arial" charset="0"/>
                <a:ea typeface="宋体" pitchFamily="2" charset="-122"/>
              </a:rPr>
              <a:t>,</a:t>
            </a:r>
            <a:r>
              <a:rPr lang="en-US" altLang="zh-CN" sz="2500" b="1">
                <a:solidFill>
                  <a:srgbClr val="000000"/>
                </a:solidFill>
                <a:latin typeface="Times New Roman"/>
                <a:ea typeface="宋体" pitchFamily="2" charset="-122"/>
              </a:rPr>
              <a:t>…</a:t>
            </a:r>
            <a:r>
              <a:rPr lang="en-US" altLang="zh-CN" sz="2500" b="1">
                <a:solidFill>
                  <a:srgbClr val="000000"/>
                </a:solidFill>
                <a:latin typeface="Arial" charset="0"/>
                <a:ea typeface="宋体" pitchFamily="2" charset="-122"/>
              </a:rPr>
              <a:t> ,</a:t>
            </a:r>
            <a:r>
              <a:rPr lang="en-US" altLang="zh-CN" sz="2500" b="1" i="1">
                <a:solidFill>
                  <a:srgbClr val="000000"/>
                </a:solidFill>
                <a:ea typeface="宋体" pitchFamily="2" charset="-122"/>
              </a:rPr>
              <a:t>x</a:t>
            </a:r>
            <a:r>
              <a:rPr lang="en-US" altLang="zh-CN" sz="2500" b="1" i="1" baseline="-25000">
                <a:solidFill>
                  <a:srgbClr val="000000"/>
                </a:solidFill>
                <a:latin typeface="Arial" charset="0"/>
                <a:ea typeface="宋体" pitchFamily="2" charset="-122"/>
              </a:rPr>
              <a:t>n</a:t>
            </a:r>
            <a:r>
              <a:rPr lang="en-US" altLang="zh-CN" sz="2500" b="1">
                <a:solidFill>
                  <a:srgbClr val="000000"/>
                </a:solidFill>
                <a:latin typeface="Arial" charset="0"/>
                <a:ea typeface="宋体" pitchFamily="2" charset="-122"/>
              </a:rPr>
              <a:t>=</a:t>
            </a:r>
            <a:r>
              <a:rPr lang="en-US" altLang="zh-CN" sz="2500" b="1" i="1">
                <a:solidFill>
                  <a:srgbClr val="000000"/>
                </a:solidFill>
                <a:ea typeface="宋体" pitchFamily="2" charset="-122"/>
              </a:rPr>
              <a:t>b</a:t>
            </a:r>
            <a:r>
              <a:rPr lang="zh-CN" altLang="en-US" sz="2500" b="1" i="1">
                <a:solidFill>
                  <a:srgbClr val="000000"/>
                </a:solidFill>
                <a:ea typeface="宋体" pitchFamily="2" charset="-122"/>
              </a:rPr>
              <a:t>．</a:t>
            </a:r>
            <a:endParaRPr lang="zh-CN" altLang="en-US" sz="2500" b="1">
              <a:solidFill>
                <a:srgbClr val="000000"/>
              </a:solidFill>
              <a:ea typeface="宋体" pitchFamily="2" charset="-122"/>
            </a:endParaRPr>
          </a:p>
        </p:txBody>
      </p:sp>
      <p:sp>
        <p:nvSpPr>
          <p:cNvPr id="994311" name="Text Box 7"/>
          <p:cNvSpPr txBox="1">
            <a:spLocks noChangeArrowheads="1"/>
          </p:cNvSpPr>
          <p:nvPr/>
        </p:nvSpPr>
        <p:spPr bwMode="auto">
          <a:xfrm>
            <a:off x="6503988" y="4848225"/>
            <a:ext cx="563562" cy="285750"/>
          </a:xfrm>
          <a:prstGeom prst="rect">
            <a:avLst/>
          </a:prstGeom>
          <a:noFill/>
          <a:ln w="9525">
            <a:noFill/>
            <a:miter lim="800000"/>
            <a:headEnd/>
            <a:tailEnd/>
          </a:ln>
          <a:effectLst/>
        </p:spPr>
        <p:txBody>
          <a:bodyPr lIns="71676" tIns="35838" rIns="71676" bIns="35838">
            <a:spAutoFit/>
          </a:bodyPr>
          <a:lstStyle/>
          <a:p>
            <a:pPr defTabSz="717550">
              <a:spcBef>
                <a:spcPct val="50000"/>
              </a:spcBef>
            </a:pPr>
            <a:r>
              <a:rPr kumimoji="0" lang="en-US" altLang="zh-CN" sz="1400" b="1" i="1">
                <a:ea typeface="宋体" pitchFamily="2" charset="-122"/>
              </a:rPr>
              <a:t>X</a:t>
            </a:r>
          </a:p>
        </p:txBody>
      </p:sp>
      <p:grpSp>
        <p:nvGrpSpPr>
          <p:cNvPr id="994312" name="Group 8"/>
          <p:cNvGrpSpPr>
            <a:grpSpLocks/>
          </p:cNvGrpSpPr>
          <p:nvPr/>
        </p:nvGrpSpPr>
        <p:grpSpPr bwMode="auto">
          <a:xfrm>
            <a:off x="5289550" y="2613025"/>
            <a:ext cx="2295525" cy="1368425"/>
            <a:chOff x="2808" y="1028"/>
            <a:chExt cx="1446" cy="862"/>
          </a:xfrm>
        </p:grpSpPr>
        <p:sp>
          <p:nvSpPr>
            <p:cNvPr id="994313" name="AutoShape 9"/>
            <p:cNvSpPr>
              <a:spLocks noChangeArrowheads="1"/>
            </p:cNvSpPr>
            <p:nvPr/>
          </p:nvSpPr>
          <p:spPr bwMode="auto">
            <a:xfrm>
              <a:off x="2893" y="1028"/>
              <a:ext cx="1361" cy="862"/>
            </a:xfrm>
            <a:prstGeom prst="wedgeRectCallout">
              <a:avLst>
                <a:gd name="adj1" fmla="val -43750"/>
                <a:gd name="adj2" fmla="val 70000"/>
              </a:avLst>
            </a:prstGeom>
            <a:solidFill>
              <a:schemeClr val="accent1"/>
            </a:solidFill>
            <a:ln w="28575">
              <a:solidFill>
                <a:srgbClr val="FF6600"/>
              </a:solidFill>
              <a:miter lim="800000"/>
              <a:headEnd/>
              <a:tailEnd/>
            </a:ln>
            <a:effectLst/>
          </p:spPr>
          <p:txBody>
            <a:bodyPr lIns="91424" tIns="45712" rIns="91424" bIns="45712"/>
            <a:lstStyle/>
            <a:p>
              <a:pPr algn="ctr" defTabSz="717550"/>
              <a:endParaRPr lang="zh-CN" altLang="en-US" sz="1900" b="1">
                <a:ea typeface="宋体" pitchFamily="2" charset="-122"/>
              </a:endParaRPr>
            </a:p>
            <a:p>
              <a:pPr algn="ctr" defTabSz="717550"/>
              <a:endParaRPr lang="zh-CN" altLang="en-US" sz="1900" b="1">
                <a:ea typeface="宋体" pitchFamily="2" charset="-122"/>
              </a:endParaRPr>
            </a:p>
            <a:p>
              <a:pPr algn="ctr" defTabSz="717550"/>
              <a:r>
                <a:rPr lang="zh-CN" altLang="en-US" sz="1900" b="1">
                  <a:solidFill>
                    <a:srgbClr val="740613"/>
                  </a:solidFill>
                  <a:ea typeface="宋体" pitchFamily="2" charset="-122"/>
                </a:rPr>
                <a:t>即小矩形的面积为</a:t>
              </a:r>
              <a:r>
                <a:rPr lang="zh-CN" altLang="en-US" sz="1900" b="1" i="1">
                  <a:solidFill>
                    <a:srgbClr val="740613"/>
                  </a:solidFill>
                  <a:ea typeface="宋体" pitchFamily="2" charset="-122"/>
                </a:rPr>
                <a:t>Ｘ</a:t>
              </a:r>
              <a:r>
                <a:rPr lang="zh-CN" altLang="en-US" sz="1900" b="1">
                  <a:solidFill>
                    <a:srgbClr val="740613"/>
                  </a:solidFill>
                  <a:ea typeface="宋体" pitchFamily="2" charset="-122"/>
                </a:rPr>
                <a:t>取对应点的概率</a:t>
              </a:r>
            </a:p>
          </p:txBody>
        </p:sp>
        <p:graphicFrame>
          <p:nvGraphicFramePr>
            <p:cNvPr id="994314" name="Object 10"/>
            <p:cNvGraphicFramePr>
              <a:graphicFrameLocks noChangeAspect="1"/>
            </p:cNvGraphicFramePr>
            <p:nvPr/>
          </p:nvGraphicFramePr>
          <p:xfrm>
            <a:off x="2808" y="1073"/>
            <a:ext cx="1364" cy="317"/>
          </p:xfrm>
          <a:graphic>
            <a:graphicData uri="http://schemas.openxmlformats.org/presentationml/2006/ole">
              <p:oleObj spid="_x0000_s994314" name="公式" r:id="rId4" imgW="1803240" imgH="419040" progId="Equation.3">
                <p:embed/>
              </p:oleObj>
            </a:graphicData>
          </a:graphic>
        </p:graphicFrame>
      </p:grpSp>
      <p:grpSp>
        <p:nvGrpSpPr>
          <p:cNvPr id="994315" name="Group 11"/>
          <p:cNvGrpSpPr>
            <a:grpSpLocks/>
          </p:cNvGrpSpPr>
          <p:nvPr/>
        </p:nvGrpSpPr>
        <p:grpSpPr bwMode="auto">
          <a:xfrm>
            <a:off x="2555875" y="3213100"/>
            <a:ext cx="4237038" cy="2006600"/>
            <a:chOff x="1086" y="1527"/>
            <a:chExt cx="2669" cy="1264"/>
          </a:xfrm>
        </p:grpSpPr>
        <p:sp>
          <p:nvSpPr>
            <p:cNvPr id="994316" name="Line 12"/>
            <p:cNvSpPr>
              <a:spLocks noChangeShapeType="1"/>
            </p:cNvSpPr>
            <p:nvPr/>
          </p:nvSpPr>
          <p:spPr bwMode="auto">
            <a:xfrm flipV="1">
              <a:off x="1215" y="2525"/>
              <a:ext cx="2540" cy="1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994317" name="Line 13"/>
            <p:cNvSpPr>
              <a:spLocks noChangeShapeType="1"/>
            </p:cNvSpPr>
            <p:nvPr/>
          </p:nvSpPr>
          <p:spPr bwMode="auto">
            <a:xfrm flipV="1">
              <a:off x="1323" y="1582"/>
              <a:ext cx="0" cy="1209"/>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994318" name="Line 14"/>
            <p:cNvSpPr>
              <a:spLocks noChangeShapeType="1"/>
            </p:cNvSpPr>
            <p:nvPr/>
          </p:nvSpPr>
          <p:spPr bwMode="auto">
            <a:xfrm>
              <a:off x="1335" y="2306"/>
              <a:ext cx="36" cy="0"/>
            </a:xfrm>
            <a:prstGeom prst="line">
              <a:avLst/>
            </a:prstGeom>
            <a:noFill/>
            <a:ln w="9525">
              <a:solidFill>
                <a:schemeClr val="tx1"/>
              </a:solidFill>
              <a:miter lim="800000"/>
              <a:headEnd/>
              <a:tailEnd/>
            </a:ln>
            <a:effectLst/>
          </p:spPr>
          <p:txBody>
            <a:bodyPr wrap="none"/>
            <a:lstStyle/>
            <a:p>
              <a:endParaRPr lang="zh-CN" altLang="en-US"/>
            </a:p>
          </p:txBody>
        </p:sp>
        <p:sp>
          <p:nvSpPr>
            <p:cNvPr id="994319" name="Line 15"/>
            <p:cNvSpPr>
              <a:spLocks noChangeShapeType="1"/>
            </p:cNvSpPr>
            <p:nvPr/>
          </p:nvSpPr>
          <p:spPr bwMode="auto">
            <a:xfrm>
              <a:off x="1335" y="2058"/>
              <a:ext cx="36" cy="0"/>
            </a:xfrm>
            <a:prstGeom prst="line">
              <a:avLst/>
            </a:prstGeom>
            <a:noFill/>
            <a:ln w="9525">
              <a:solidFill>
                <a:schemeClr val="tx1"/>
              </a:solidFill>
              <a:miter lim="800000"/>
              <a:headEnd/>
              <a:tailEnd/>
            </a:ln>
            <a:effectLst/>
          </p:spPr>
          <p:txBody>
            <a:bodyPr wrap="none"/>
            <a:lstStyle/>
            <a:p>
              <a:endParaRPr lang="zh-CN" altLang="en-US"/>
            </a:p>
          </p:txBody>
        </p:sp>
        <p:sp>
          <p:nvSpPr>
            <p:cNvPr id="994320" name="Line 16"/>
            <p:cNvSpPr>
              <a:spLocks noChangeShapeType="1"/>
            </p:cNvSpPr>
            <p:nvPr/>
          </p:nvSpPr>
          <p:spPr bwMode="auto">
            <a:xfrm>
              <a:off x="1335" y="1808"/>
              <a:ext cx="36" cy="0"/>
            </a:xfrm>
            <a:prstGeom prst="line">
              <a:avLst/>
            </a:prstGeom>
            <a:noFill/>
            <a:ln w="9525">
              <a:solidFill>
                <a:schemeClr val="tx1"/>
              </a:solidFill>
              <a:miter lim="800000"/>
              <a:headEnd/>
              <a:tailEnd/>
            </a:ln>
            <a:effectLst/>
          </p:spPr>
          <p:txBody>
            <a:bodyPr wrap="none"/>
            <a:lstStyle/>
            <a:p>
              <a:endParaRPr lang="zh-CN" altLang="en-US"/>
            </a:p>
          </p:txBody>
        </p:sp>
        <p:sp>
          <p:nvSpPr>
            <p:cNvPr id="994321" name="Text Box 17"/>
            <p:cNvSpPr txBox="1">
              <a:spLocks noChangeArrowheads="1"/>
            </p:cNvSpPr>
            <p:nvPr/>
          </p:nvSpPr>
          <p:spPr bwMode="auto">
            <a:xfrm>
              <a:off x="1494" y="2541"/>
              <a:ext cx="355" cy="181"/>
            </a:xfrm>
            <a:prstGeom prst="rect">
              <a:avLst/>
            </a:prstGeom>
            <a:noFill/>
            <a:ln w="9525">
              <a:noFill/>
              <a:miter lim="800000"/>
              <a:headEnd/>
              <a:tailEnd/>
            </a:ln>
            <a:effectLst/>
          </p:spPr>
          <p:txBody>
            <a:bodyPr lIns="71676" tIns="35838" rIns="71676" bIns="35838">
              <a:spAutoFit/>
            </a:bodyPr>
            <a:lstStyle/>
            <a:p>
              <a:pPr defTabSz="717550">
                <a:spcBef>
                  <a:spcPct val="50000"/>
                </a:spcBef>
              </a:pPr>
              <a:r>
                <a:rPr kumimoji="0" lang="en-US" altLang="zh-CN" sz="1400" b="1" i="1">
                  <a:solidFill>
                    <a:srgbClr val="FF0000"/>
                  </a:solidFill>
                  <a:ea typeface="宋体" pitchFamily="2" charset="-122"/>
                </a:rPr>
                <a:t>x</a:t>
              </a:r>
              <a:r>
                <a:rPr kumimoji="0" lang="en-US" altLang="zh-CN" sz="1400" b="1" baseline="-25000">
                  <a:solidFill>
                    <a:srgbClr val="FF0000"/>
                  </a:solidFill>
                  <a:ea typeface="宋体" pitchFamily="2" charset="-122"/>
                </a:rPr>
                <a:t>1</a:t>
              </a:r>
              <a:r>
                <a:rPr kumimoji="0" lang="en-US" altLang="zh-CN" sz="1400" b="1">
                  <a:solidFill>
                    <a:srgbClr val="FF0000"/>
                  </a:solidFill>
                  <a:ea typeface="宋体" pitchFamily="2" charset="-122"/>
                </a:rPr>
                <a:t>=</a:t>
              </a:r>
              <a:r>
                <a:rPr kumimoji="0" lang="en-US" altLang="zh-CN" sz="1400" b="1" i="1">
                  <a:solidFill>
                    <a:srgbClr val="FF0000"/>
                  </a:solidFill>
                  <a:ea typeface="宋体" pitchFamily="2" charset="-122"/>
                </a:rPr>
                <a:t>a</a:t>
              </a:r>
            </a:p>
          </p:txBody>
        </p:sp>
        <p:sp>
          <p:nvSpPr>
            <p:cNvPr id="994322" name="Rectangle 18"/>
            <p:cNvSpPr>
              <a:spLocks noChangeArrowheads="1"/>
            </p:cNvSpPr>
            <p:nvPr/>
          </p:nvSpPr>
          <p:spPr bwMode="auto">
            <a:xfrm>
              <a:off x="1484" y="2110"/>
              <a:ext cx="320" cy="427"/>
            </a:xfrm>
            <a:prstGeom prst="rect">
              <a:avLst/>
            </a:prstGeom>
            <a:solidFill>
              <a:srgbClr val="99CCFF"/>
            </a:solidFill>
            <a:ln w="12700">
              <a:solidFill>
                <a:srgbClr val="800000"/>
              </a:solidFill>
              <a:miter lim="800000"/>
              <a:headEnd/>
              <a:tailEnd/>
            </a:ln>
            <a:effectLst/>
          </p:spPr>
          <p:txBody>
            <a:bodyPr wrap="none" anchor="ctr"/>
            <a:lstStyle/>
            <a:p>
              <a:endParaRPr lang="zh-CN" altLang="en-US"/>
            </a:p>
          </p:txBody>
        </p:sp>
        <p:sp>
          <p:nvSpPr>
            <p:cNvPr id="994323" name="Rectangle 19"/>
            <p:cNvSpPr>
              <a:spLocks noChangeArrowheads="1"/>
            </p:cNvSpPr>
            <p:nvPr/>
          </p:nvSpPr>
          <p:spPr bwMode="auto">
            <a:xfrm>
              <a:off x="1761" y="1790"/>
              <a:ext cx="320" cy="745"/>
            </a:xfrm>
            <a:prstGeom prst="rect">
              <a:avLst/>
            </a:prstGeom>
            <a:solidFill>
              <a:srgbClr val="99CCFF"/>
            </a:solidFill>
            <a:ln w="12700">
              <a:solidFill>
                <a:srgbClr val="800000"/>
              </a:solidFill>
              <a:miter lim="800000"/>
              <a:headEnd/>
              <a:tailEnd/>
            </a:ln>
            <a:effectLst/>
          </p:spPr>
          <p:txBody>
            <a:bodyPr wrap="none" anchor="ctr"/>
            <a:lstStyle/>
            <a:p>
              <a:endParaRPr lang="zh-CN" altLang="en-US"/>
            </a:p>
          </p:txBody>
        </p:sp>
        <p:grpSp>
          <p:nvGrpSpPr>
            <p:cNvPr id="994324" name="Group 20"/>
            <p:cNvGrpSpPr>
              <a:grpSpLocks/>
            </p:cNvGrpSpPr>
            <p:nvPr/>
          </p:nvGrpSpPr>
          <p:grpSpPr bwMode="auto">
            <a:xfrm>
              <a:off x="1623" y="2535"/>
              <a:ext cx="570" cy="35"/>
              <a:chOff x="3696" y="2611"/>
              <a:chExt cx="727" cy="45"/>
            </a:xfrm>
          </p:grpSpPr>
          <p:sp>
            <p:nvSpPr>
              <p:cNvPr id="994325" name="Line 21"/>
              <p:cNvSpPr>
                <a:spLocks noChangeShapeType="1"/>
              </p:cNvSpPr>
              <p:nvPr/>
            </p:nvSpPr>
            <p:spPr bwMode="auto">
              <a:xfrm>
                <a:off x="3696" y="2611"/>
                <a:ext cx="1" cy="45"/>
              </a:xfrm>
              <a:prstGeom prst="line">
                <a:avLst/>
              </a:prstGeom>
              <a:noFill/>
              <a:ln w="38100">
                <a:solidFill>
                  <a:schemeClr val="tx1"/>
                </a:solidFill>
                <a:miter lim="800000"/>
                <a:headEnd/>
                <a:tailEnd/>
              </a:ln>
              <a:effectLst/>
            </p:spPr>
            <p:txBody>
              <a:bodyPr wrap="none"/>
              <a:lstStyle/>
              <a:p>
                <a:endParaRPr lang="zh-CN" altLang="en-US"/>
              </a:p>
            </p:txBody>
          </p:sp>
          <p:sp>
            <p:nvSpPr>
              <p:cNvPr id="994326" name="Line 22"/>
              <p:cNvSpPr>
                <a:spLocks noChangeShapeType="1"/>
              </p:cNvSpPr>
              <p:nvPr/>
            </p:nvSpPr>
            <p:spPr bwMode="auto">
              <a:xfrm flipH="1" flipV="1">
                <a:off x="4060" y="2611"/>
                <a:ext cx="1" cy="45"/>
              </a:xfrm>
              <a:prstGeom prst="line">
                <a:avLst/>
              </a:prstGeom>
              <a:noFill/>
              <a:ln w="38100">
                <a:solidFill>
                  <a:schemeClr val="tx1"/>
                </a:solidFill>
                <a:miter lim="800000"/>
                <a:headEnd/>
                <a:tailEnd/>
              </a:ln>
              <a:effectLst/>
            </p:spPr>
            <p:txBody>
              <a:bodyPr wrap="none"/>
              <a:lstStyle/>
              <a:p>
                <a:endParaRPr lang="zh-CN" altLang="en-US"/>
              </a:p>
            </p:txBody>
          </p:sp>
          <p:sp>
            <p:nvSpPr>
              <p:cNvPr id="994327" name="Line 23"/>
              <p:cNvSpPr>
                <a:spLocks noChangeShapeType="1"/>
              </p:cNvSpPr>
              <p:nvPr/>
            </p:nvSpPr>
            <p:spPr bwMode="auto">
              <a:xfrm flipH="1" flipV="1">
                <a:off x="4422" y="2611"/>
                <a:ext cx="1" cy="45"/>
              </a:xfrm>
              <a:prstGeom prst="line">
                <a:avLst/>
              </a:prstGeom>
              <a:noFill/>
              <a:ln w="38100">
                <a:solidFill>
                  <a:schemeClr val="tx1"/>
                </a:solidFill>
                <a:miter lim="800000"/>
                <a:headEnd/>
                <a:tailEnd/>
              </a:ln>
              <a:effectLst/>
            </p:spPr>
            <p:txBody>
              <a:bodyPr wrap="none"/>
              <a:lstStyle/>
              <a:p>
                <a:endParaRPr lang="zh-CN" altLang="en-US"/>
              </a:p>
            </p:txBody>
          </p:sp>
        </p:grpSp>
        <p:sp>
          <p:nvSpPr>
            <p:cNvPr id="994328" name="Text Box 24"/>
            <p:cNvSpPr txBox="1">
              <a:spLocks noChangeArrowheads="1"/>
            </p:cNvSpPr>
            <p:nvPr/>
          </p:nvSpPr>
          <p:spPr bwMode="auto">
            <a:xfrm>
              <a:off x="1086" y="1527"/>
              <a:ext cx="356" cy="181"/>
            </a:xfrm>
            <a:prstGeom prst="rect">
              <a:avLst/>
            </a:prstGeom>
            <a:noFill/>
            <a:ln w="9525">
              <a:noFill/>
              <a:miter lim="800000"/>
              <a:headEnd/>
              <a:tailEnd/>
            </a:ln>
            <a:effectLst/>
          </p:spPr>
          <p:txBody>
            <a:bodyPr lIns="71676" tIns="35838" rIns="71676" bIns="35838">
              <a:spAutoFit/>
            </a:bodyPr>
            <a:lstStyle/>
            <a:p>
              <a:pPr defTabSz="717550">
                <a:spcBef>
                  <a:spcPct val="50000"/>
                </a:spcBef>
              </a:pPr>
              <a:r>
                <a:rPr kumimoji="0" lang="en-US" altLang="zh-CN" sz="1400" b="1" i="1">
                  <a:ea typeface="宋体" pitchFamily="2" charset="-122"/>
                </a:rPr>
                <a:t>P</a:t>
              </a:r>
            </a:p>
          </p:txBody>
        </p:sp>
        <p:sp>
          <p:nvSpPr>
            <p:cNvPr id="994329" name="Text Box 25"/>
            <p:cNvSpPr txBox="1">
              <a:spLocks noChangeArrowheads="1"/>
            </p:cNvSpPr>
            <p:nvPr/>
          </p:nvSpPr>
          <p:spPr bwMode="auto">
            <a:xfrm>
              <a:off x="1787" y="2535"/>
              <a:ext cx="355" cy="181"/>
            </a:xfrm>
            <a:prstGeom prst="rect">
              <a:avLst/>
            </a:prstGeom>
            <a:noFill/>
            <a:ln w="9525">
              <a:noFill/>
              <a:miter lim="800000"/>
              <a:headEnd/>
              <a:tailEnd/>
            </a:ln>
            <a:effectLst/>
          </p:spPr>
          <p:txBody>
            <a:bodyPr lIns="71676" tIns="35838" rIns="71676" bIns="35838">
              <a:spAutoFit/>
            </a:bodyPr>
            <a:lstStyle/>
            <a:p>
              <a:pPr defTabSz="717550">
                <a:spcBef>
                  <a:spcPct val="50000"/>
                </a:spcBef>
              </a:pPr>
              <a:r>
                <a:rPr kumimoji="0" lang="en-US" altLang="zh-CN" sz="1400" b="1" i="1">
                  <a:solidFill>
                    <a:srgbClr val="FF0000"/>
                  </a:solidFill>
                  <a:ea typeface="宋体" pitchFamily="2" charset="-122"/>
                </a:rPr>
                <a:t>x</a:t>
              </a:r>
              <a:r>
                <a:rPr kumimoji="0" lang="en-US" altLang="zh-CN" sz="1400" b="1" baseline="-25000">
                  <a:solidFill>
                    <a:srgbClr val="FF0000"/>
                  </a:solidFill>
                  <a:ea typeface="宋体" pitchFamily="2" charset="-122"/>
                </a:rPr>
                <a:t>2</a:t>
              </a:r>
              <a:endParaRPr kumimoji="0" lang="en-US" altLang="zh-CN" sz="1400" b="1">
                <a:solidFill>
                  <a:srgbClr val="FF0000"/>
                </a:solidFill>
                <a:ea typeface="宋体" pitchFamily="2" charset="-122"/>
              </a:endParaRPr>
            </a:p>
          </p:txBody>
        </p:sp>
        <p:sp>
          <p:nvSpPr>
            <p:cNvPr id="994330" name="Text Box 26"/>
            <p:cNvSpPr txBox="1">
              <a:spLocks noChangeArrowheads="1"/>
            </p:cNvSpPr>
            <p:nvPr/>
          </p:nvSpPr>
          <p:spPr bwMode="auto">
            <a:xfrm>
              <a:off x="2130" y="2535"/>
              <a:ext cx="355" cy="181"/>
            </a:xfrm>
            <a:prstGeom prst="rect">
              <a:avLst/>
            </a:prstGeom>
            <a:noFill/>
            <a:ln w="9525">
              <a:noFill/>
              <a:miter lim="800000"/>
              <a:headEnd/>
              <a:tailEnd/>
            </a:ln>
            <a:effectLst/>
          </p:spPr>
          <p:txBody>
            <a:bodyPr lIns="71676" tIns="35838" rIns="71676" bIns="35838">
              <a:spAutoFit/>
            </a:bodyPr>
            <a:lstStyle/>
            <a:p>
              <a:pPr defTabSz="717550">
                <a:spcBef>
                  <a:spcPct val="50000"/>
                </a:spcBef>
              </a:pPr>
              <a:r>
                <a:rPr kumimoji="0" lang="en-US" altLang="zh-CN" sz="1400" b="1" i="1">
                  <a:solidFill>
                    <a:srgbClr val="FF0000"/>
                  </a:solidFill>
                  <a:ea typeface="宋体" pitchFamily="2" charset="-122"/>
                </a:rPr>
                <a:t>x</a:t>
              </a:r>
              <a:r>
                <a:rPr kumimoji="0" lang="en-US" altLang="zh-CN" sz="1400" b="1" baseline="-25000">
                  <a:solidFill>
                    <a:srgbClr val="FF0000"/>
                  </a:solidFill>
                  <a:ea typeface="宋体" pitchFamily="2" charset="-122"/>
                </a:rPr>
                <a:t>3</a:t>
              </a:r>
              <a:endParaRPr kumimoji="0" lang="en-US" altLang="zh-CN" sz="1400" b="1">
                <a:solidFill>
                  <a:srgbClr val="FF0000"/>
                </a:solidFill>
                <a:ea typeface="宋体" pitchFamily="2" charset="-122"/>
              </a:endParaRPr>
            </a:p>
          </p:txBody>
        </p:sp>
        <p:sp>
          <p:nvSpPr>
            <p:cNvPr id="994331" name="Rectangle 27"/>
            <p:cNvSpPr>
              <a:spLocks noChangeArrowheads="1"/>
            </p:cNvSpPr>
            <p:nvPr/>
          </p:nvSpPr>
          <p:spPr bwMode="auto">
            <a:xfrm>
              <a:off x="2078" y="1608"/>
              <a:ext cx="320" cy="927"/>
            </a:xfrm>
            <a:prstGeom prst="rect">
              <a:avLst/>
            </a:prstGeom>
            <a:solidFill>
              <a:srgbClr val="99CCFF"/>
            </a:solidFill>
            <a:ln w="12700">
              <a:solidFill>
                <a:srgbClr val="800000"/>
              </a:solidFill>
              <a:miter lim="800000"/>
              <a:headEnd/>
              <a:tailEnd/>
            </a:ln>
            <a:effectLst/>
          </p:spPr>
          <p:txBody>
            <a:bodyPr wrap="none" anchor="ctr"/>
            <a:lstStyle/>
            <a:p>
              <a:endParaRPr lang="zh-CN" altLang="en-US"/>
            </a:p>
          </p:txBody>
        </p:sp>
        <p:sp>
          <p:nvSpPr>
            <p:cNvPr id="994332" name="Rectangle 28"/>
            <p:cNvSpPr>
              <a:spLocks noChangeArrowheads="1"/>
            </p:cNvSpPr>
            <p:nvPr/>
          </p:nvSpPr>
          <p:spPr bwMode="auto">
            <a:xfrm>
              <a:off x="2394" y="1880"/>
              <a:ext cx="320" cy="655"/>
            </a:xfrm>
            <a:prstGeom prst="rect">
              <a:avLst/>
            </a:prstGeom>
            <a:solidFill>
              <a:srgbClr val="99CCFF"/>
            </a:solidFill>
            <a:ln w="12700">
              <a:solidFill>
                <a:srgbClr val="800000"/>
              </a:solidFill>
              <a:miter lim="800000"/>
              <a:headEnd/>
              <a:tailEnd/>
            </a:ln>
            <a:effectLst/>
          </p:spPr>
          <p:txBody>
            <a:bodyPr wrap="none" anchor="ctr"/>
            <a:lstStyle/>
            <a:p>
              <a:endParaRPr lang="zh-CN" altLang="en-US"/>
            </a:p>
          </p:txBody>
        </p:sp>
        <p:sp>
          <p:nvSpPr>
            <p:cNvPr id="994333" name="Rectangle 29"/>
            <p:cNvSpPr>
              <a:spLocks noChangeArrowheads="1"/>
            </p:cNvSpPr>
            <p:nvPr/>
          </p:nvSpPr>
          <p:spPr bwMode="auto">
            <a:xfrm>
              <a:off x="2712" y="2334"/>
              <a:ext cx="320" cy="200"/>
            </a:xfrm>
            <a:prstGeom prst="rect">
              <a:avLst/>
            </a:prstGeom>
            <a:solidFill>
              <a:srgbClr val="99CCFF"/>
            </a:solidFill>
            <a:ln w="12700">
              <a:solidFill>
                <a:srgbClr val="800000"/>
              </a:solidFill>
              <a:miter lim="800000"/>
              <a:headEnd/>
              <a:tailEnd/>
            </a:ln>
            <a:effectLst/>
          </p:spPr>
          <p:txBody>
            <a:bodyPr wrap="none" anchor="ctr"/>
            <a:lstStyle/>
            <a:p>
              <a:endParaRPr lang="zh-CN" altLang="en-US"/>
            </a:p>
          </p:txBody>
        </p:sp>
        <p:sp>
          <p:nvSpPr>
            <p:cNvPr id="994334" name="Rectangle 30"/>
            <p:cNvSpPr>
              <a:spLocks noChangeArrowheads="1"/>
            </p:cNvSpPr>
            <p:nvPr/>
          </p:nvSpPr>
          <p:spPr bwMode="auto">
            <a:xfrm>
              <a:off x="3033" y="2393"/>
              <a:ext cx="320" cy="141"/>
            </a:xfrm>
            <a:prstGeom prst="rect">
              <a:avLst/>
            </a:prstGeom>
            <a:solidFill>
              <a:srgbClr val="99CCFF"/>
            </a:solidFill>
            <a:ln w="9525">
              <a:solidFill>
                <a:srgbClr val="800000"/>
              </a:solidFill>
              <a:miter lim="800000"/>
              <a:headEnd/>
              <a:tailEnd/>
            </a:ln>
            <a:effectLst/>
          </p:spPr>
          <p:txBody>
            <a:bodyPr wrap="none" anchor="ctr"/>
            <a:lstStyle/>
            <a:p>
              <a:endParaRPr lang="zh-CN" altLang="en-US"/>
            </a:p>
          </p:txBody>
        </p:sp>
        <p:grpSp>
          <p:nvGrpSpPr>
            <p:cNvPr id="994335" name="Group 31"/>
            <p:cNvGrpSpPr>
              <a:grpSpLocks/>
            </p:cNvGrpSpPr>
            <p:nvPr/>
          </p:nvGrpSpPr>
          <p:grpSpPr bwMode="auto">
            <a:xfrm>
              <a:off x="2576" y="2529"/>
              <a:ext cx="570" cy="35"/>
              <a:chOff x="3696" y="2611"/>
              <a:chExt cx="727" cy="45"/>
            </a:xfrm>
          </p:grpSpPr>
          <p:sp>
            <p:nvSpPr>
              <p:cNvPr id="994336" name="Line 32"/>
              <p:cNvSpPr>
                <a:spLocks noChangeShapeType="1"/>
              </p:cNvSpPr>
              <p:nvPr/>
            </p:nvSpPr>
            <p:spPr bwMode="auto">
              <a:xfrm>
                <a:off x="3696" y="2611"/>
                <a:ext cx="1" cy="45"/>
              </a:xfrm>
              <a:prstGeom prst="line">
                <a:avLst/>
              </a:prstGeom>
              <a:noFill/>
              <a:ln w="38100">
                <a:solidFill>
                  <a:schemeClr val="tx1"/>
                </a:solidFill>
                <a:miter lim="800000"/>
                <a:headEnd/>
                <a:tailEnd/>
              </a:ln>
              <a:effectLst/>
            </p:spPr>
            <p:txBody>
              <a:bodyPr wrap="none"/>
              <a:lstStyle/>
              <a:p>
                <a:endParaRPr lang="zh-CN" altLang="en-US"/>
              </a:p>
            </p:txBody>
          </p:sp>
          <p:sp>
            <p:nvSpPr>
              <p:cNvPr id="994337" name="Line 33"/>
              <p:cNvSpPr>
                <a:spLocks noChangeShapeType="1"/>
              </p:cNvSpPr>
              <p:nvPr/>
            </p:nvSpPr>
            <p:spPr bwMode="auto">
              <a:xfrm flipH="1" flipV="1">
                <a:off x="4060" y="2611"/>
                <a:ext cx="1" cy="45"/>
              </a:xfrm>
              <a:prstGeom prst="line">
                <a:avLst/>
              </a:prstGeom>
              <a:noFill/>
              <a:ln w="38100">
                <a:solidFill>
                  <a:schemeClr val="tx1"/>
                </a:solidFill>
                <a:miter lim="800000"/>
                <a:headEnd/>
                <a:tailEnd/>
              </a:ln>
              <a:effectLst/>
            </p:spPr>
            <p:txBody>
              <a:bodyPr wrap="none"/>
              <a:lstStyle/>
              <a:p>
                <a:endParaRPr lang="zh-CN" altLang="en-US"/>
              </a:p>
            </p:txBody>
          </p:sp>
          <p:sp>
            <p:nvSpPr>
              <p:cNvPr id="994338" name="Line 34"/>
              <p:cNvSpPr>
                <a:spLocks noChangeShapeType="1"/>
              </p:cNvSpPr>
              <p:nvPr/>
            </p:nvSpPr>
            <p:spPr bwMode="auto">
              <a:xfrm flipH="1" flipV="1">
                <a:off x="4422" y="2611"/>
                <a:ext cx="1" cy="45"/>
              </a:xfrm>
              <a:prstGeom prst="line">
                <a:avLst/>
              </a:prstGeom>
              <a:noFill/>
              <a:ln w="38100">
                <a:solidFill>
                  <a:schemeClr val="tx1"/>
                </a:solidFill>
                <a:miter lim="800000"/>
                <a:headEnd/>
                <a:tailEnd/>
              </a:ln>
              <a:effectLst/>
            </p:spPr>
            <p:txBody>
              <a:bodyPr wrap="none"/>
              <a:lstStyle/>
              <a:p>
                <a:endParaRPr lang="zh-CN" altLang="en-US"/>
              </a:p>
            </p:txBody>
          </p:sp>
        </p:grpSp>
        <p:sp>
          <p:nvSpPr>
            <p:cNvPr id="994339" name="Text Box 35"/>
            <p:cNvSpPr txBox="1">
              <a:spLocks noChangeArrowheads="1"/>
            </p:cNvSpPr>
            <p:nvPr/>
          </p:nvSpPr>
          <p:spPr bwMode="auto">
            <a:xfrm>
              <a:off x="1534" y="2257"/>
              <a:ext cx="285" cy="180"/>
            </a:xfrm>
            <a:prstGeom prst="rect">
              <a:avLst/>
            </a:prstGeom>
            <a:noFill/>
            <a:ln w="9525">
              <a:noFill/>
              <a:miter lim="800000"/>
              <a:headEnd/>
              <a:tailEnd/>
            </a:ln>
            <a:effectLst/>
          </p:spPr>
          <p:txBody>
            <a:bodyPr lIns="71676" tIns="35838" rIns="71676" bIns="35838">
              <a:spAutoFit/>
            </a:bodyPr>
            <a:lstStyle/>
            <a:p>
              <a:pPr defTabSz="717550">
                <a:spcBef>
                  <a:spcPct val="50000"/>
                </a:spcBef>
              </a:pPr>
              <a:r>
                <a:rPr kumimoji="0" lang="en-US" altLang="zh-CN" sz="1400" b="1">
                  <a:solidFill>
                    <a:schemeClr val="hlink"/>
                  </a:solidFill>
                  <a:ea typeface="宋体" pitchFamily="2" charset="-122"/>
                </a:rPr>
                <a:t>s</a:t>
              </a:r>
              <a:r>
                <a:rPr kumimoji="0" lang="en-US" altLang="zh-CN" sz="1400" b="1" baseline="-25000">
                  <a:solidFill>
                    <a:schemeClr val="hlink"/>
                  </a:solidFill>
                  <a:latin typeface="Arial" charset="0"/>
                  <a:ea typeface="宋体" pitchFamily="2" charset="-122"/>
                </a:rPr>
                <a:t>1</a:t>
              </a:r>
              <a:endParaRPr kumimoji="0" lang="en-US" altLang="zh-CN" sz="1400" b="1">
                <a:solidFill>
                  <a:schemeClr val="hlink"/>
                </a:solidFill>
                <a:latin typeface="Arial" charset="0"/>
                <a:ea typeface="宋体" pitchFamily="2" charset="-122"/>
              </a:endParaRPr>
            </a:p>
          </p:txBody>
        </p:sp>
        <p:sp>
          <p:nvSpPr>
            <p:cNvPr id="994340" name="Text Box 36"/>
            <p:cNvSpPr txBox="1">
              <a:spLocks noChangeArrowheads="1"/>
            </p:cNvSpPr>
            <p:nvPr/>
          </p:nvSpPr>
          <p:spPr bwMode="auto">
            <a:xfrm>
              <a:off x="1837" y="2030"/>
              <a:ext cx="285" cy="180"/>
            </a:xfrm>
            <a:prstGeom prst="rect">
              <a:avLst/>
            </a:prstGeom>
            <a:noFill/>
            <a:ln w="9525">
              <a:noFill/>
              <a:miter lim="800000"/>
              <a:headEnd/>
              <a:tailEnd/>
            </a:ln>
            <a:effectLst/>
          </p:spPr>
          <p:txBody>
            <a:bodyPr lIns="71676" tIns="35838" rIns="71676" bIns="35838">
              <a:spAutoFit/>
            </a:bodyPr>
            <a:lstStyle/>
            <a:p>
              <a:pPr defTabSz="717550">
                <a:spcBef>
                  <a:spcPct val="50000"/>
                </a:spcBef>
              </a:pPr>
              <a:r>
                <a:rPr kumimoji="0" lang="en-US" altLang="zh-CN" sz="1400" b="1">
                  <a:solidFill>
                    <a:schemeClr val="hlink"/>
                  </a:solidFill>
                  <a:ea typeface="宋体" pitchFamily="2" charset="-122"/>
                </a:rPr>
                <a:t>s</a:t>
              </a:r>
              <a:r>
                <a:rPr kumimoji="0" lang="en-US" altLang="zh-CN" sz="1400" b="1" baseline="-25000">
                  <a:solidFill>
                    <a:schemeClr val="hlink"/>
                  </a:solidFill>
                  <a:latin typeface="Arial" charset="0"/>
                  <a:ea typeface="宋体" pitchFamily="2" charset="-122"/>
                </a:rPr>
                <a:t>2</a:t>
              </a:r>
              <a:endParaRPr kumimoji="0" lang="en-US" altLang="zh-CN" sz="1400" b="1">
                <a:solidFill>
                  <a:schemeClr val="hlink"/>
                </a:solidFill>
                <a:latin typeface="Arial" charset="0"/>
                <a:ea typeface="宋体" pitchFamily="2" charset="-122"/>
              </a:endParaRPr>
            </a:p>
          </p:txBody>
        </p:sp>
        <p:sp>
          <p:nvSpPr>
            <p:cNvPr id="994341" name="Text Box 37"/>
            <p:cNvSpPr txBox="1">
              <a:spLocks noChangeArrowheads="1"/>
            </p:cNvSpPr>
            <p:nvPr/>
          </p:nvSpPr>
          <p:spPr bwMode="auto">
            <a:xfrm>
              <a:off x="2124" y="1894"/>
              <a:ext cx="285" cy="180"/>
            </a:xfrm>
            <a:prstGeom prst="rect">
              <a:avLst/>
            </a:prstGeom>
            <a:noFill/>
            <a:ln w="9525">
              <a:noFill/>
              <a:miter lim="800000"/>
              <a:headEnd/>
              <a:tailEnd/>
            </a:ln>
            <a:effectLst/>
          </p:spPr>
          <p:txBody>
            <a:bodyPr lIns="71676" tIns="35838" rIns="71676" bIns="35838">
              <a:spAutoFit/>
            </a:bodyPr>
            <a:lstStyle/>
            <a:p>
              <a:pPr defTabSz="717550">
                <a:spcBef>
                  <a:spcPct val="50000"/>
                </a:spcBef>
              </a:pPr>
              <a:r>
                <a:rPr kumimoji="0" lang="en-US" altLang="zh-CN" sz="1400" b="1">
                  <a:solidFill>
                    <a:schemeClr val="hlink"/>
                  </a:solidFill>
                  <a:ea typeface="宋体" pitchFamily="2" charset="-122"/>
                </a:rPr>
                <a:t>s</a:t>
              </a:r>
              <a:r>
                <a:rPr kumimoji="0" lang="en-US" altLang="zh-CN" sz="1400" b="1" baseline="-25000">
                  <a:solidFill>
                    <a:schemeClr val="hlink"/>
                  </a:solidFill>
                  <a:latin typeface="Arial" charset="0"/>
                  <a:ea typeface="宋体" pitchFamily="2" charset="-122"/>
                </a:rPr>
                <a:t>3</a:t>
              </a:r>
              <a:endParaRPr kumimoji="0" lang="en-US" altLang="zh-CN" sz="1400" b="1">
                <a:solidFill>
                  <a:schemeClr val="hlink"/>
                </a:solidFill>
                <a:latin typeface="Arial" charset="0"/>
                <a:ea typeface="宋体" pitchFamily="2" charset="-122"/>
              </a:endParaRPr>
            </a:p>
          </p:txBody>
        </p:sp>
        <p:sp>
          <p:nvSpPr>
            <p:cNvPr id="994342" name="Text Box 38"/>
            <p:cNvSpPr txBox="1">
              <a:spLocks noChangeArrowheads="1"/>
            </p:cNvSpPr>
            <p:nvPr/>
          </p:nvSpPr>
          <p:spPr bwMode="auto">
            <a:xfrm>
              <a:off x="3120" y="2348"/>
              <a:ext cx="285" cy="180"/>
            </a:xfrm>
            <a:prstGeom prst="rect">
              <a:avLst/>
            </a:prstGeom>
            <a:noFill/>
            <a:ln w="12700">
              <a:noFill/>
              <a:miter lim="800000"/>
              <a:headEnd/>
              <a:tailEnd/>
            </a:ln>
            <a:effectLst/>
          </p:spPr>
          <p:txBody>
            <a:bodyPr lIns="71676" tIns="35838" rIns="71676" bIns="35838">
              <a:spAutoFit/>
            </a:bodyPr>
            <a:lstStyle/>
            <a:p>
              <a:pPr defTabSz="717550">
                <a:spcBef>
                  <a:spcPct val="50000"/>
                </a:spcBef>
              </a:pPr>
              <a:r>
                <a:rPr kumimoji="0" lang="en-US" altLang="zh-CN" sz="1400" b="1">
                  <a:solidFill>
                    <a:schemeClr val="hlink"/>
                  </a:solidFill>
                  <a:ea typeface="宋体" pitchFamily="2" charset="-122"/>
                </a:rPr>
                <a:t>s</a:t>
              </a:r>
              <a:r>
                <a:rPr kumimoji="0" lang="en-US" altLang="zh-CN" sz="1400" b="1" i="1" baseline="-25000">
                  <a:solidFill>
                    <a:schemeClr val="hlink"/>
                  </a:solidFill>
                  <a:ea typeface="宋体" pitchFamily="2" charset="-122"/>
                </a:rPr>
                <a:t>n</a:t>
              </a:r>
              <a:endParaRPr kumimoji="0" lang="en-US" altLang="zh-CN" sz="1400" b="1" i="1">
                <a:solidFill>
                  <a:schemeClr val="hlink"/>
                </a:solidFill>
                <a:ea typeface="宋体" pitchFamily="2" charset="-122"/>
              </a:endParaRPr>
            </a:p>
          </p:txBody>
        </p:sp>
        <p:sp>
          <p:nvSpPr>
            <p:cNvPr id="994343" name="Text Box 39"/>
            <p:cNvSpPr txBox="1">
              <a:spLocks noChangeArrowheads="1"/>
            </p:cNvSpPr>
            <p:nvPr/>
          </p:nvSpPr>
          <p:spPr bwMode="auto">
            <a:xfrm>
              <a:off x="2538" y="2535"/>
              <a:ext cx="355" cy="181"/>
            </a:xfrm>
            <a:prstGeom prst="rect">
              <a:avLst/>
            </a:prstGeom>
            <a:noFill/>
            <a:ln w="9525">
              <a:noFill/>
              <a:miter lim="800000"/>
              <a:headEnd/>
              <a:tailEnd/>
            </a:ln>
            <a:effectLst/>
          </p:spPr>
          <p:txBody>
            <a:bodyPr lIns="71676" tIns="35838" rIns="71676" bIns="35838">
              <a:spAutoFit/>
            </a:bodyPr>
            <a:lstStyle/>
            <a:p>
              <a:pPr defTabSz="717550">
                <a:spcBef>
                  <a:spcPct val="50000"/>
                </a:spcBef>
              </a:pPr>
              <a:r>
                <a:rPr kumimoji="0" lang="en-US" altLang="zh-CN" sz="1400" b="1">
                  <a:solidFill>
                    <a:srgbClr val="FF0000"/>
                  </a:solidFill>
                  <a:ea typeface="宋体" pitchFamily="2" charset="-122"/>
                </a:rPr>
                <a:t>…….</a:t>
              </a:r>
            </a:p>
          </p:txBody>
        </p:sp>
        <p:sp>
          <p:nvSpPr>
            <p:cNvPr id="994344" name="Text Box 40"/>
            <p:cNvSpPr txBox="1">
              <a:spLocks noChangeArrowheads="1"/>
            </p:cNvSpPr>
            <p:nvPr/>
          </p:nvSpPr>
          <p:spPr bwMode="auto">
            <a:xfrm>
              <a:off x="3075" y="2535"/>
              <a:ext cx="355" cy="181"/>
            </a:xfrm>
            <a:prstGeom prst="rect">
              <a:avLst/>
            </a:prstGeom>
            <a:noFill/>
            <a:ln w="9525">
              <a:noFill/>
              <a:miter lim="800000"/>
              <a:headEnd/>
              <a:tailEnd/>
            </a:ln>
            <a:effectLst/>
          </p:spPr>
          <p:txBody>
            <a:bodyPr lIns="71676" tIns="35838" rIns="71676" bIns="35838">
              <a:spAutoFit/>
            </a:bodyPr>
            <a:lstStyle/>
            <a:p>
              <a:pPr defTabSz="717550">
                <a:spcBef>
                  <a:spcPct val="50000"/>
                </a:spcBef>
              </a:pPr>
              <a:r>
                <a:rPr kumimoji="0" lang="en-US" altLang="zh-CN" sz="1400" b="1" i="1">
                  <a:solidFill>
                    <a:srgbClr val="FF0000"/>
                  </a:solidFill>
                  <a:ea typeface="宋体" pitchFamily="2" charset="-122"/>
                </a:rPr>
                <a:t>x</a:t>
              </a:r>
              <a:r>
                <a:rPr kumimoji="0" lang="en-US" altLang="zh-CN" sz="1400" b="1" i="1" baseline="-25000">
                  <a:solidFill>
                    <a:srgbClr val="FF0000"/>
                  </a:solidFill>
                  <a:ea typeface="宋体" pitchFamily="2" charset="-122"/>
                </a:rPr>
                <a:t>n</a:t>
              </a:r>
              <a:r>
                <a:rPr kumimoji="0" lang="en-US" altLang="zh-CN" sz="1400" b="1" i="1">
                  <a:solidFill>
                    <a:srgbClr val="FF0000"/>
                  </a:solidFill>
                  <a:ea typeface="宋体" pitchFamily="2" charset="-122"/>
                </a:rPr>
                <a:t>=b</a:t>
              </a:r>
            </a:p>
          </p:txBody>
        </p:sp>
        <p:graphicFrame>
          <p:nvGraphicFramePr>
            <p:cNvPr id="994345" name="Object 41"/>
            <p:cNvGraphicFramePr>
              <a:graphicFrameLocks noChangeAspect="1"/>
            </p:cNvGraphicFramePr>
            <p:nvPr/>
          </p:nvGraphicFramePr>
          <p:xfrm>
            <a:off x="3300" y="1608"/>
            <a:ext cx="72" cy="136"/>
          </p:xfrm>
          <a:graphic>
            <a:graphicData uri="http://schemas.openxmlformats.org/presentationml/2006/ole">
              <p:oleObj spid="_x0000_s994345" name="公式" r:id="rId5" imgW="114120" imgH="215640" progId="Equation.3">
                <p:embed/>
              </p:oleObj>
            </a:graphicData>
          </a:graphic>
        </p:graphicFrame>
      </p:grpSp>
      <p:sp>
        <p:nvSpPr>
          <p:cNvPr id="994346" name="AutoShape 42"/>
          <p:cNvSpPr>
            <a:spLocks noChangeArrowheads="1"/>
          </p:cNvSpPr>
          <p:nvPr/>
        </p:nvSpPr>
        <p:spPr bwMode="auto">
          <a:xfrm>
            <a:off x="1247775" y="5445125"/>
            <a:ext cx="792163" cy="360363"/>
          </a:xfrm>
          <a:prstGeom prst="rightArrow">
            <a:avLst>
              <a:gd name="adj1" fmla="val 50000"/>
              <a:gd name="adj2" fmla="val 54956"/>
            </a:avLst>
          </a:prstGeom>
          <a:solidFill>
            <a:schemeClr val="accent1"/>
          </a:solidFill>
          <a:ln w="28575">
            <a:solidFill>
              <a:srgbClr val="FF6600"/>
            </a:solidFill>
            <a:miter lim="800000"/>
            <a:headEnd/>
            <a:tailEnd/>
          </a:ln>
          <a:effectLst/>
        </p:spPr>
        <p:txBody>
          <a:bodyPr wrap="none" anchor="ctr"/>
          <a:lstStyle/>
          <a:p>
            <a:endParaRPr lang="zh-CN" altLang="en-US"/>
          </a:p>
        </p:txBody>
      </p:sp>
      <p:sp>
        <p:nvSpPr>
          <p:cNvPr id="994347" name="Text Box 43"/>
          <p:cNvSpPr txBox="1">
            <a:spLocks noChangeArrowheads="1"/>
          </p:cNvSpPr>
          <p:nvPr/>
        </p:nvSpPr>
        <p:spPr bwMode="auto">
          <a:xfrm>
            <a:off x="2039938" y="5445125"/>
            <a:ext cx="2592387" cy="381000"/>
          </a:xfrm>
          <a:prstGeom prst="rect">
            <a:avLst/>
          </a:prstGeom>
          <a:noFill/>
          <a:ln w="9525">
            <a:noFill/>
            <a:miter lim="800000"/>
            <a:headEnd/>
            <a:tailEnd/>
          </a:ln>
          <a:effectLst/>
        </p:spPr>
        <p:txBody>
          <a:bodyPr lIns="91424" tIns="45712" rIns="91424" bIns="45712">
            <a:spAutoFit/>
          </a:bodyPr>
          <a:lstStyle/>
          <a:p>
            <a:pPr defTabSz="717550">
              <a:spcBef>
                <a:spcPct val="50000"/>
              </a:spcBef>
            </a:pPr>
            <a:endParaRPr lang="zh-CN" altLang="en-US" sz="1900" i="1">
              <a:ea typeface="宋体" pitchFamily="2" charset="-122"/>
            </a:endParaRPr>
          </a:p>
        </p:txBody>
      </p:sp>
      <p:graphicFrame>
        <p:nvGraphicFramePr>
          <p:cNvPr id="994348" name="Object 44"/>
          <p:cNvGraphicFramePr>
            <a:graphicFrameLocks noChangeAspect="1"/>
          </p:cNvGraphicFramePr>
          <p:nvPr/>
        </p:nvGraphicFramePr>
        <p:xfrm>
          <a:off x="2114550" y="5229225"/>
          <a:ext cx="2344738" cy="766763"/>
        </p:xfrm>
        <a:graphic>
          <a:graphicData uri="http://schemas.openxmlformats.org/presentationml/2006/ole">
            <p:oleObj spid="_x0000_s994348" name="公式" r:id="rId6" imgW="1320480" imgH="431640" progId="Equation.3">
              <p:embed/>
            </p:oleObj>
          </a:graphicData>
        </a:graphic>
      </p:graphicFrame>
      <p:sp>
        <p:nvSpPr>
          <p:cNvPr id="994349" name="Rectangle 45"/>
          <p:cNvSpPr>
            <a:spLocks noChangeArrowheads="1"/>
          </p:cNvSpPr>
          <p:nvPr/>
        </p:nvSpPr>
        <p:spPr bwMode="auto">
          <a:xfrm>
            <a:off x="4271963" y="5302250"/>
            <a:ext cx="3455987" cy="549275"/>
          </a:xfrm>
          <a:prstGeom prst="rect">
            <a:avLst/>
          </a:prstGeom>
          <a:noFill/>
          <a:ln w="9525">
            <a:noFill/>
            <a:miter lim="800000"/>
            <a:headEnd/>
            <a:tailEnd/>
          </a:ln>
          <a:effectLst/>
        </p:spPr>
        <p:txBody>
          <a:bodyPr lIns="91424" tIns="45712" rIns="91424" bIns="45712">
            <a:spAutoFit/>
          </a:bodyPr>
          <a:lstStyle/>
          <a:p>
            <a:pPr defTabSz="717550">
              <a:lnSpc>
                <a:spcPct val="120000"/>
              </a:lnSpc>
            </a:pPr>
            <a:r>
              <a:rPr lang="zh-CN" altLang="en-US" sz="2500" b="1" i="1">
                <a:solidFill>
                  <a:srgbClr val="000000"/>
                </a:solidFill>
                <a:ea typeface="宋体" pitchFamily="2" charset="-122"/>
              </a:rPr>
              <a:t> </a:t>
            </a:r>
            <a:r>
              <a:rPr lang="zh-CN" altLang="en-US" sz="2500" b="1">
                <a:solidFill>
                  <a:schemeClr val="tx2"/>
                </a:solidFill>
                <a:ea typeface="宋体" pitchFamily="2" charset="-122"/>
              </a:rPr>
              <a:t>＝折线下面积之和！</a:t>
            </a:r>
          </a:p>
        </p:txBody>
      </p:sp>
      <p:sp>
        <p:nvSpPr>
          <p:cNvPr id="994350" name="AutoShape 46"/>
          <p:cNvSpPr>
            <a:spLocks noChangeArrowheads="1"/>
          </p:cNvSpPr>
          <p:nvPr/>
        </p:nvSpPr>
        <p:spPr bwMode="auto">
          <a:xfrm>
            <a:off x="960438" y="3405188"/>
            <a:ext cx="1871662" cy="865187"/>
          </a:xfrm>
          <a:prstGeom prst="rightArrowCallout">
            <a:avLst>
              <a:gd name="adj1" fmla="val 25000"/>
              <a:gd name="adj2" fmla="val 25000"/>
              <a:gd name="adj3" fmla="val 36055"/>
              <a:gd name="adj4" fmla="val 66667"/>
            </a:avLst>
          </a:prstGeom>
          <a:solidFill>
            <a:srgbClr val="FFFFCC"/>
          </a:solidFill>
          <a:ln w="19050">
            <a:solidFill>
              <a:schemeClr val="tx1"/>
            </a:solidFill>
            <a:miter lim="800000"/>
            <a:headEnd/>
            <a:tailEnd/>
          </a:ln>
          <a:effectLst/>
        </p:spPr>
        <p:txBody>
          <a:bodyPr wrap="none" lIns="89984" tIns="46792" rIns="89984" bIns="46792" anchor="ctr"/>
          <a:lstStyle/>
          <a:p>
            <a:pPr algn="ctr" defTabSz="717550"/>
            <a:r>
              <a:rPr lang="en-US" altLang="zh-CN" sz="1900" b="1" i="1">
                <a:solidFill>
                  <a:srgbClr val="000000"/>
                </a:solidFill>
                <a:ea typeface="宋体" pitchFamily="2" charset="-122"/>
              </a:rPr>
              <a:t>X</a:t>
            </a:r>
            <a:r>
              <a:rPr lang="zh-CN" altLang="en-US" sz="1900" b="1">
                <a:solidFill>
                  <a:srgbClr val="000000"/>
                </a:solidFill>
                <a:ea typeface="宋体" pitchFamily="2" charset="-122"/>
              </a:rPr>
              <a:t>的概率</a:t>
            </a:r>
          </a:p>
          <a:p>
            <a:pPr algn="ctr" defTabSz="717550"/>
            <a:r>
              <a:rPr lang="zh-CN" altLang="en-US" sz="1900" b="1">
                <a:solidFill>
                  <a:srgbClr val="000000"/>
                </a:solidFill>
                <a:ea typeface="宋体" pitchFamily="2" charset="-122"/>
              </a:rPr>
              <a:t>直方图：</a:t>
            </a:r>
          </a:p>
        </p:txBody>
      </p:sp>
      <p:sp>
        <p:nvSpPr>
          <p:cNvPr id="994351" name="Rectangle 47"/>
          <p:cNvSpPr>
            <a:spLocks noChangeArrowheads="1"/>
          </p:cNvSpPr>
          <p:nvPr/>
        </p:nvSpPr>
        <p:spPr bwMode="auto">
          <a:xfrm>
            <a:off x="1176338" y="1677988"/>
            <a:ext cx="5197475" cy="500062"/>
          </a:xfrm>
          <a:prstGeom prst="rect">
            <a:avLst/>
          </a:prstGeom>
          <a:noFill/>
          <a:ln w="9525">
            <a:noFill/>
            <a:miter lim="800000"/>
            <a:headEnd/>
            <a:tailEnd/>
          </a:ln>
          <a:effectLst/>
        </p:spPr>
        <p:txBody>
          <a:bodyPr lIns="71658" tIns="35829" rIns="71658" bIns="35829">
            <a:spAutoFit/>
          </a:bodyPr>
          <a:lstStyle/>
          <a:p>
            <a:pPr defTabSz="717550"/>
            <a:r>
              <a:rPr lang="zh-CN" altLang="en-US" b="1">
                <a:solidFill>
                  <a:schemeClr val="tx2"/>
                </a:solidFill>
                <a:ea typeface="宋体" pitchFamily="2" charset="-122"/>
              </a:rPr>
              <a:t>定义的引出</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4308">
                                            <p:txEl>
                                              <p:pRg st="0" end="0"/>
                                            </p:txEl>
                                          </p:spTgt>
                                        </p:tgtEl>
                                        <p:attrNameLst>
                                          <p:attrName>style.visibility</p:attrName>
                                        </p:attrNameLst>
                                      </p:cBhvr>
                                      <p:to>
                                        <p:strVal val="visible"/>
                                      </p:to>
                                    </p:set>
                                    <p:animEffect transition="in" filter="wipe(left)">
                                      <p:cBhvr>
                                        <p:cTn id="7" dur="500"/>
                                        <p:tgtEl>
                                          <p:spTgt spid="9943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4351"/>
                                        </p:tgtEl>
                                        <p:attrNameLst>
                                          <p:attrName>style.visibility</p:attrName>
                                        </p:attrNameLst>
                                      </p:cBhvr>
                                      <p:to>
                                        <p:strVal val="visible"/>
                                      </p:to>
                                    </p:set>
                                    <p:animEffect transition="in" filter="wipe(left)">
                                      <p:cBhvr>
                                        <p:cTn id="12" dur="500"/>
                                        <p:tgtEl>
                                          <p:spTgt spid="9943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94310"/>
                                        </p:tgtEl>
                                        <p:attrNameLst>
                                          <p:attrName>style.visibility</p:attrName>
                                        </p:attrNameLst>
                                      </p:cBhvr>
                                      <p:to>
                                        <p:strVal val="visible"/>
                                      </p:to>
                                    </p:set>
                                    <p:animEffect transition="in" filter="wipe(left)">
                                      <p:cBhvr>
                                        <p:cTn id="17" dur="500"/>
                                        <p:tgtEl>
                                          <p:spTgt spid="9943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94350"/>
                                        </p:tgtEl>
                                        <p:attrNameLst>
                                          <p:attrName>style.visibility</p:attrName>
                                        </p:attrNameLst>
                                      </p:cBhvr>
                                      <p:to>
                                        <p:strVal val="visible"/>
                                      </p:to>
                                    </p:set>
                                    <p:animEffect transition="in" filter="wipe(left)">
                                      <p:cBhvr>
                                        <p:cTn id="22" dur="500"/>
                                        <p:tgtEl>
                                          <p:spTgt spid="99435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94315"/>
                                        </p:tgtEl>
                                        <p:attrNameLst>
                                          <p:attrName>style.visibility</p:attrName>
                                        </p:attrNameLst>
                                      </p:cBhvr>
                                      <p:to>
                                        <p:strVal val="visible"/>
                                      </p:to>
                                    </p:set>
                                    <p:animEffect transition="in" filter="dissolve">
                                      <p:cBhvr>
                                        <p:cTn id="27" dur="500"/>
                                        <p:tgtEl>
                                          <p:spTgt spid="99431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94311"/>
                                        </p:tgtEl>
                                        <p:attrNameLst>
                                          <p:attrName>style.visibility</p:attrName>
                                        </p:attrNameLst>
                                      </p:cBhvr>
                                      <p:to>
                                        <p:strVal val="visible"/>
                                      </p:to>
                                    </p:set>
                                    <p:animEffect transition="in" filter="dissolve">
                                      <p:cBhvr>
                                        <p:cTn id="30" dur="500"/>
                                        <p:tgtEl>
                                          <p:spTgt spid="99431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994312"/>
                                        </p:tgtEl>
                                        <p:attrNameLst>
                                          <p:attrName>style.visibility</p:attrName>
                                        </p:attrNameLst>
                                      </p:cBhvr>
                                      <p:to>
                                        <p:strVal val="visible"/>
                                      </p:to>
                                    </p:set>
                                    <p:animEffect transition="in" filter="blinds(horizontal)">
                                      <p:cBhvr>
                                        <p:cTn id="35" dur="500"/>
                                        <p:tgtEl>
                                          <p:spTgt spid="9943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94346"/>
                                        </p:tgtEl>
                                        <p:attrNameLst>
                                          <p:attrName>style.visibility</p:attrName>
                                        </p:attrNameLst>
                                      </p:cBhvr>
                                      <p:to>
                                        <p:strVal val="visible"/>
                                      </p:to>
                                    </p:set>
                                    <p:animEffect transition="in" filter="wipe(left)">
                                      <p:cBhvr>
                                        <p:cTn id="40" dur="500"/>
                                        <p:tgtEl>
                                          <p:spTgt spid="994346"/>
                                        </p:tgtEl>
                                      </p:cBhvr>
                                    </p:animEffect>
                                  </p:childTnLst>
                                </p:cTn>
                              </p:par>
                              <p:par>
                                <p:cTn id="41" presetID="22" presetClass="entr" presetSubtype="8" fill="hold" nodeType="withEffect">
                                  <p:stCondLst>
                                    <p:cond delay="0"/>
                                  </p:stCondLst>
                                  <p:childTnLst>
                                    <p:set>
                                      <p:cBhvr>
                                        <p:cTn id="42" dur="1" fill="hold">
                                          <p:stCondLst>
                                            <p:cond delay="0"/>
                                          </p:stCondLst>
                                        </p:cTn>
                                        <p:tgtEl>
                                          <p:spTgt spid="994348"/>
                                        </p:tgtEl>
                                        <p:attrNameLst>
                                          <p:attrName>style.visibility</p:attrName>
                                        </p:attrNameLst>
                                      </p:cBhvr>
                                      <p:to>
                                        <p:strVal val="visible"/>
                                      </p:to>
                                    </p:set>
                                    <p:animEffect transition="in" filter="wipe(left)">
                                      <p:cBhvr>
                                        <p:cTn id="43" dur="500"/>
                                        <p:tgtEl>
                                          <p:spTgt spid="99434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94349"/>
                                        </p:tgtEl>
                                        <p:attrNameLst>
                                          <p:attrName>style.visibility</p:attrName>
                                        </p:attrNameLst>
                                      </p:cBhvr>
                                      <p:to>
                                        <p:strVal val="visible"/>
                                      </p:to>
                                    </p:set>
                                    <p:animEffect transition="in" filter="wipe(left)">
                                      <p:cBhvr>
                                        <p:cTn id="48" dur="500"/>
                                        <p:tgtEl>
                                          <p:spTgt spid="994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8" grpId="0" build="p" autoUpdateAnimBg="0"/>
      <p:bldP spid="994310" grpId="0"/>
      <p:bldP spid="994311" grpId="0"/>
      <p:bldP spid="994346" grpId="0" animBg="1"/>
      <p:bldP spid="994349" grpId="0"/>
      <p:bldP spid="994350" grpId="0" animBg="1"/>
      <p:bldP spid="99435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6" name="Rectangle 4"/>
          <p:cNvSpPr>
            <a:spLocks noChangeArrowheads="1"/>
          </p:cNvSpPr>
          <p:nvPr/>
        </p:nvSpPr>
        <p:spPr bwMode="auto">
          <a:xfrm>
            <a:off x="1042988" y="765175"/>
            <a:ext cx="7345362" cy="762000"/>
          </a:xfrm>
          <a:prstGeom prst="rect">
            <a:avLst/>
          </a:prstGeom>
          <a:noFill/>
          <a:ln w="9525">
            <a:noFill/>
            <a:miter lim="800000"/>
            <a:headEnd/>
            <a:tailEnd/>
          </a:ln>
          <a:effectLst/>
        </p:spPr>
        <p:txBody>
          <a:bodyPr>
            <a:spAutoFit/>
          </a:bodyPr>
          <a:lstStyle/>
          <a:p>
            <a:r>
              <a:rPr lang="zh-CN" altLang="en-US" sz="4400" b="1">
                <a:solidFill>
                  <a:schemeClr val="accent2"/>
                </a:solidFill>
                <a:latin typeface="楷体_GB2312" pitchFamily="49" charset="-122"/>
                <a:ea typeface="楷体_GB2312" pitchFamily="49" charset="-122"/>
              </a:rPr>
              <a:t>连续型随机变量</a:t>
            </a:r>
            <a:r>
              <a:rPr lang="en-US" altLang="zh-CN" sz="4400" b="1">
                <a:solidFill>
                  <a:schemeClr val="accent2"/>
                </a:solidFill>
                <a:latin typeface="楷体_GB2312" pitchFamily="49" charset="-122"/>
                <a:ea typeface="楷体_GB2312" pitchFamily="49" charset="-122"/>
              </a:rPr>
              <a:t>(Cont.)</a:t>
            </a:r>
            <a:endParaRPr lang="en-US" altLang="zh-CN" sz="3200" b="1">
              <a:latin typeface="楷体_GB2312" pitchFamily="49" charset="-122"/>
              <a:ea typeface="楷体_GB2312" pitchFamily="49" charset="-122"/>
            </a:endParaRPr>
          </a:p>
        </p:txBody>
      </p:sp>
      <p:sp>
        <p:nvSpPr>
          <p:cNvPr id="996357" name="Rectangle 5"/>
          <p:cNvSpPr>
            <a:spLocks noChangeArrowheads="1"/>
          </p:cNvSpPr>
          <p:nvPr/>
        </p:nvSpPr>
        <p:spPr bwMode="auto">
          <a:xfrm>
            <a:off x="1177925" y="1763713"/>
            <a:ext cx="6480175" cy="1444625"/>
          </a:xfrm>
          <a:prstGeom prst="rect">
            <a:avLst/>
          </a:prstGeom>
          <a:noFill/>
          <a:ln w="9525">
            <a:noFill/>
            <a:miter lim="800000"/>
            <a:headEnd/>
            <a:tailEnd/>
          </a:ln>
          <a:effectLst/>
        </p:spPr>
        <p:txBody>
          <a:bodyPr lIns="71670" tIns="35835" rIns="71670" bIns="35835">
            <a:spAutoFit/>
          </a:bodyPr>
          <a:lstStyle/>
          <a:p>
            <a:pPr defTabSz="717550">
              <a:lnSpc>
                <a:spcPct val="120000"/>
              </a:lnSpc>
            </a:pPr>
            <a:r>
              <a:rPr lang="zh-CN" altLang="en-US" sz="2500" b="1">
                <a:solidFill>
                  <a:srgbClr val="000000"/>
                </a:solidFill>
                <a:latin typeface="Arial" charset="0"/>
                <a:ea typeface="宋体" pitchFamily="2" charset="-122"/>
              </a:rPr>
              <a:t>      若</a:t>
            </a:r>
            <a:r>
              <a:rPr lang="en-US" altLang="zh-CN" sz="2500" b="1" i="1">
                <a:solidFill>
                  <a:srgbClr val="000000"/>
                </a:solidFill>
                <a:ea typeface="宋体" pitchFamily="2" charset="-122"/>
              </a:rPr>
              <a:t>X</a:t>
            </a:r>
            <a:r>
              <a:rPr lang="zh-CN" altLang="en-US" sz="2500" b="1">
                <a:solidFill>
                  <a:srgbClr val="000000"/>
                </a:solidFill>
                <a:ea typeface="宋体" pitchFamily="2" charset="-122"/>
              </a:rPr>
              <a:t>为连续型</a:t>
            </a:r>
            <a:r>
              <a:rPr lang="zh-CN" altLang="en-US" sz="2500" b="1">
                <a:solidFill>
                  <a:srgbClr val="000000"/>
                </a:solidFill>
                <a:latin typeface="Arial" charset="0"/>
                <a:ea typeface="宋体" pitchFamily="2" charset="-122"/>
              </a:rPr>
              <a:t>随机变量，由于</a:t>
            </a:r>
            <a:r>
              <a:rPr lang="en-US" altLang="zh-CN" sz="2500" b="1" i="1">
                <a:solidFill>
                  <a:srgbClr val="000000"/>
                </a:solidFill>
                <a:ea typeface="宋体" pitchFamily="2" charset="-122"/>
              </a:rPr>
              <a:t>X</a:t>
            </a:r>
            <a:r>
              <a:rPr lang="zh-CN" altLang="en-US" sz="2500" b="1">
                <a:solidFill>
                  <a:srgbClr val="000000"/>
                </a:solidFill>
                <a:latin typeface="Arial" charset="0"/>
                <a:ea typeface="宋体" pitchFamily="2" charset="-122"/>
              </a:rPr>
              <a:t>在［</a:t>
            </a:r>
            <a:r>
              <a:rPr lang="en-US" altLang="zh-CN" sz="2500" b="1" i="1">
                <a:solidFill>
                  <a:srgbClr val="000000"/>
                </a:solidFill>
                <a:ea typeface="宋体" pitchFamily="2" charset="-122"/>
              </a:rPr>
              <a:t>a, b</a:t>
            </a:r>
            <a:r>
              <a:rPr lang="zh-CN" altLang="en-US" sz="2500" b="1">
                <a:solidFill>
                  <a:srgbClr val="000000"/>
                </a:solidFill>
                <a:latin typeface="Arial" charset="0"/>
                <a:ea typeface="宋体" pitchFamily="2" charset="-122"/>
              </a:rPr>
              <a:t>］内取连续取无穷多个值，折线将变为一条光滑曲线</a:t>
            </a:r>
          </a:p>
        </p:txBody>
      </p:sp>
      <p:graphicFrame>
        <p:nvGraphicFramePr>
          <p:cNvPr id="996358" name="Object 6"/>
          <p:cNvGraphicFramePr>
            <a:graphicFrameLocks noChangeAspect="1"/>
          </p:cNvGraphicFramePr>
          <p:nvPr/>
        </p:nvGraphicFramePr>
        <p:xfrm>
          <a:off x="2286000" y="2833688"/>
          <a:ext cx="846138" cy="484187"/>
        </p:xfrm>
        <a:graphic>
          <a:graphicData uri="http://schemas.openxmlformats.org/presentationml/2006/ole">
            <p:oleObj spid="_x0000_s996358" name="Equation" r:id="rId4" imgW="355320" imgH="203040" progId="Equation.3">
              <p:embed/>
            </p:oleObj>
          </a:graphicData>
        </a:graphic>
      </p:graphicFrame>
      <p:sp>
        <p:nvSpPr>
          <p:cNvPr id="996359" name="Rectangle 7"/>
          <p:cNvSpPr>
            <a:spLocks noChangeArrowheads="1"/>
          </p:cNvSpPr>
          <p:nvPr/>
        </p:nvSpPr>
        <p:spPr bwMode="auto">
          <a:xfrm>
            <a:off x="1393825" y="3490913"/>
            <a:ext cx="1141413" cy="473075"/>
          </a:xfrm>
          <a:prstGeom prst="rect">
            <a:avLst/>
          </a:prstGeom>
          <a:noFill/>
          <a:ln w="9525">
            <a:noFill/>
            <a:miter lim="800000"/>
            <a:headEnd/>
            <a:tailEnd/>
          </a:ln>
          <a:effectLst/>
        </p:spPr>
        <p:txBody>
          <a:bodyPr wrap="none" lIns="91424" tIns="45712" rIns="91424" bIns="45712">
            <a:spAutoFit/>
          </a:bodyPr>
          <a:lstStyle/>
          <a:p>
            <a:pPr defTabSz="717550"/>
            <a:r>
              <a:rPr lang="zh-CN" altLang="en-US" sz="2500" b="1">
                <a:solidFill>
                  <a:srgbClr val="000000"/>
                </a:solidFill>
                <a:latin typeface="Arial" charset="0"/>
                <a:ea typeface="宋体" pitchFamily="2" charset="-122"/>
              </a:rPr>
              <a:t>而且：</a:t>
            </a:r>
          </a:p>
        </p:txBody>
      </p:sp>
      <p:graphicFrame>
        <p:nvGraphicFramePr>
          <p:cNvPr id="996360" name="Object 8"/>
          <p:cNvGraphicFramePr>
            <a:graphicFrameLocks noChangeAspect="1"/>
          </p:cNvGraphicFramePr>
          <p:nvPr/>
        </p:nvGraphicFramePr>
        <p:xfrm>
          <a:off x="1441450" y="4140200"/>
          <a:ext cx="1017588" cy="369888"/>
        </p:xfrm>
        <a:graphic>
          <a:graphicData uri="http://schemas.openxmlformats.org/presentationml/2006/ole">
            <p:oleObj spid="_x0000_s996360" name="Equation" r:id="rId5" imgW="558720" imgH="203040" progId="Equation.3">
              <p:embed/>
            </p:oleObj>
          </a:graphicData>
        </a:graphic>
      </p:graphicFrame>
      <p:graphicFrame>
        <p:nvGraphicFramePr>
          <p:cNvPr id="996361" name="Object 9"/>
          <p:cNvGraphicFramePr>
            <a:graphicFrameLocks noChangeAspect="1"/>
          </p:cNvGraphicFramePr>
          <p:nvPr/>
        </p:nvGraphicFramePr>
        <p:xfrm>
          <a:off x="1493838" y="4572000"/>
          <a:ext cx="3595687" cy="658813"/>
        </p:xfrm>
        <a:graphic>
          <a:graphicData uri="http://schemas.openxmlformats.org/presentationml/2006/ole">
            <p:oleObj spid="_x0000_s996361" name="Equation" r:id="rId6" imgW="1803240" imgH="330120" progId="Equation.3">
              <p:embed/>
            </p:oleObj>
          </a:graphicData>
        </a:graphic>
      </p:graphicFrame>
      <p:graphicFrame>
        <p:nvGraphicFramePr>
          <p:cNvPr id="996362" name="Object 10"/>
          <p:cNvGraphicFramePr>
            <a:graphicFrameLocks noChangeAspect="1"/>
          </p:cNvGraphicFramePr>
          <p:nvPr/>
        </p:nvGraphicFramePr>
        <p:xfrm>
          <a:off x="1436688" y="5148263"/>
          <a:ext cx="4084637" cy="661987"/>
        </p:xfrm>
        <a:graphic>
          <a:graphicData uri="http://schemas.openxmlformats.org/presentationml/2006/ole">
            <p:oleObj spid="_x0000_s996362" name="Equation" r:id="rId7" imgW="2031840" imgH="330120" progId="Equation.3">
              <p:embed/>
            </p:oleObj>
          </a:graphicData>
        </a:graphic>
      </p:graphicFrame>
      <p:grpSp>
        <p:nvGrpSpPr>
          <p:cNvPr id="996363" name="Group 11"/>
          <p:cNvGrpSpPr>
            <a:grpSpLocks/>
          </p:cNvGrpSpPr>
          <p:nvPr/>
        </p:nvGrpSpPr>
        <p:grpSpPr bwMode="auto">
          <a:xfrm>
            <a:off x="3276600" y="2636838"/>
            <a:ext cx="4502150" cy="2006600"/>
            <a:chOff x="1630" y="1013"/>
            <a:chExt cx="2836" cy="1264"/>
          </a:xfrm>
        </p:grpSpPr>
        <p:sp>
          <p:nvSpPr>
            <p:cNvPr id="996364" name="Text Box 12"/>
            <p:cNvSpPr txBox="1">
              <a:spLocks noChangeArrowheads="1"/>
            </p:cNvSpPr>
            <p:nvPr/>
          </p:nvSpPr>
          <p:spPr bwMode="auto">
            <a:xfrm>
              <a:off x="4111" y="1875"/>
              <a:ext cx="355" cy="180"/>
            </a:xfrm>
            <a:prstGeom prst="rect">
              <a:avLst/>
            </a:prstGeom>
            <a:noFill/>
            <a:ln w="9525">
              <a:noFill/>
              <a:miter lim="800000"/>
              <a:headEnd/>
              <a:tailEnd/>
            </a:ln>
            <a:effectLst/>
          </p:spPr>
          <p:txBody>
            <a:bodyPr lIns="71676" tIns="35838" rIns="71676" bIns="35838">
              <a:spAutoFit/>
            </a:bodyPr>
            <a:lstStyle/>
            <a:p>
              <a:pPr defTabSz="717550">
                <a:spcBef>
                  <a:spcPct val="50000"/>
                </a:spcBef>
              </a:pPr>
              <a:r>
                <a:rPr kumimoji="0" lang="en-US" altLang="zh-CN" sz="1400" b="1" i="1">
                  <a:ea typeface="宋体" pitchFamily="2" charset="-122"/>
                </a:rPr>
                <a:t>X</a:t>
              </a:r>
            </a:p>
          </p:txBody>
        </p:sp>
        <p:sp>
          <p:nvSpPr>
            <p:cNvPr id="996365" name="Line 13"/>
            <p:cNvSpPr>
              <a:spLocks noChangeShapeType="1"/>
            </p:cNvSpPr>
            <p:nvPr/>
          </p:nvSpPr>
          <p:spPr bwMode="auto">
            <a:xfrm flipV="1">
              <a:off x="1759" y="2011"/>
              <a:ext cx="2223" cy="1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996366" name="Line 14"/>
            <p:cNvSpPr>
              <a:spLocks noChangeShapeType="1"/>
            </p:cNvSpPr>
            <p:nvPr/>
          </p:nvSpPr>
          <p:spPr bwMode="auto">
            <a:xfrm flipV="1">
              <a:off x="1867" y="1068"/>
              <a:ext cx="0" cy="1209"/>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996367" name="Line 15"/>
            <p:cNvSpPr>
              <a:spLocks noChangeShapeType="1"/>
            </p:cNvSpPr>
            <p:nvPr/>
          </p:nvSpPr>
          <p:spPr bwMode="auto">
            <a:xfrm>
              <a:off x="1879" y="1792"/>
              <a:ext cx="36" cy="0"/>
            </a:xfrm>
            <a:prstGeom prst="line">
              <a:avLst/>
            </a:prstGeom>
            <a:noFill/>
            <a:ln w="9525">
              <a:solidFill>
                <a:schemeClr val="tx1"/>
              </a:solidFill>
              <a:miter lim="800000"/>
              <a:headEnd/>
              <a:tailEnd/>
            </a:ln>
            <a:effectLst/>
          </p:spPr>
          <p:txBody>
            <a:bodyPr wrap="none"/>
            <a:lstStyle/>
            <a:p>
              <a:endParaRPr lang="zh-CN" altLang="en-US"/>
            </a:p>
          </p:txBody>
        </p:sp>
        <p:sp>
          <p:nvSpPr>
            <p:cNvPr id="996368" name="Line 16"/>
            <p:cNvSpPr>
              <a:spLocks noChangeShapeType="1"/>
            </p:cNvSpPr>
            <p:nvPr/>
          </p:nvSpPr>
          <p:spPr bwMode="auto">
            <a:xfrm>
              <a:off x="1879" y="1544"/>
              <a:ext cx="36" cy="0"/>
            </a:xfrm>
            <a:prstGeom prst="line">
              <a:avLst/>
            </a:prstGeom>
            <a:noFill/>
            <a:ln w="9525">
              <a:solidFill>
                <a:schemeClr val="tx1"/>
              </a:solidFill>
              <a:miter lim="800000"/>
              <a:headEnd/>
              <a:tailEnd/>
            </a:ln>
            <a:effectLst/>
          </p:spPr>
          <p:txBody>
            <a:bodyPr wrap="none"/>
            <a:lstStyle/>
            <a:p>
              <a:endParaRPr lang="zh-CN" altLang="en-US"/>
            </a:p>
          </p:txBody>
        </p:sp>
        <p:sp>
          <p:nvSpPr>
            <p:cNvPr id="996369" name="Line 17"/>
            <p:cNvSpPr>
              <a:spLocks noChangeShapeType="1"/>
            </p:cNvSpPr>
            <p:nvPr/>
          </p:nvSpPr>
          <p:spPr bwMode="auto">
            <a:xfrm>
              <a:off x="1879" y="1294"/>
              <a:ext cx="36" cy="0"/>
            </a:xfrm>
            <a:prstGeom prst="line">
              <a:avLst/>
            </a:prstGeom>
            <a:noFill/>
            <a:ln w="9525">
              <a:solidFill>
                <a:schemeClr val="tx1"/>
              </a:solidFill>
              <a:miter lim="800000"/>
              <a:headEnd/>
              <a:tailEnd/>
            </a:ln>
            <a:effectLst/>
          </p:spPr>
          <p:txBody>
            <a:bodyPr wrap="none"/>
            <a:lstStyle/>
            <a:p>
              <a:endParaRPr lang="zh-CN" altLang="en-US"/>
            </a:p>
          </p:txBody>
        </p:sp>
        <p:sp>
          <p:nvSpPr>
            <p:cNvPr id="996370" name="Text Box 18"/>
            <p:cNvSpPr txBox="1">
              <a:spLocks noChangeArrowheads="1"/>
            </p:cNvSpPr>
            <p:nvPr/>
          </p:nvSpPr>
          <p:spPr bwMode="auto">
            <a:xfrm>
              <a:off x="2084" y="2027"/>
              <a:ext cx="355" cy="181"/>
            </a:xfrm>
            <a:prstGeom prst="rect">
              <a:avLst/>
            </a:prstGeom>
            <a:noFill/>
            <a:ln w="9525">
              <a:noFill/>
              <a:miter lim="800000"/>
              <a:headEnd/>
              <a:tailEnd/>
            </a:ln>
            <a:effectLst/>
          </p:spPr>
          <p:txBody>
            <a:bodyPr lIns="71676" tIns="35838" rIns="71676" bIns="35838">
              <a:spAutoFit/>
            </a:bodyPr>
            <a:lstStyle/>
            <a:p>
              <a:pPr defTabSz="717550">
                <a:spcBef>
                  <a:spcPct val="50000"/>
                </a:spcBef>
              </a:pPr>
              <a:r>
                <a:rPr kumimoji="0" lang="en-US" altLang="zh-CN" sz="1400" b="1" i="1">
                  <a:solidFill>
                    <a:srgbClr val="FF0000"/>
                  </a:solidFill>
                  <a:ea typeface="宋体" pitchFamily="2" charset="-122"/>
                </a:rPr>
                <a:t>a</a:t>
              </a:r>
            </a:p>
          </p:txBody>
        </p:sp>
        <p:grpSp>
          <p:nvGrpSpPr>
            <p:cNvPr id="996371" name="Group 19"/>
            <p:cNvGrpSpPr>
              <a:grpSpLocks/>
            </p:cNvGrpSpPr>
            <p:nvPr/>
          </p:nvGrpSpPr>
          <p:grpSpPr bwMode="auto">
            <a:xfrm>
              <a:off x="2167" y="2021"/>
              <a:ext cx="570" cy="35"/>
              <a:chOff x="3696" y="2611"/>
              <a:chExt cx="727" cy="45"/>
            </a:xfrm>
          </p:grpSpPr>
          <p:sp>
            <p:nvSpPr>
              <p:cNvPr id="996372" name="Line 20"/>
              <p:cNvSpPr>
                <a:spLocks noChangeShapeType="1"/>
              </p:cNvSpPr>
              <p:nvPr/>
            </p:nvSpPr>
            <p:spPr bwMode="auto">
              <a:xfrm>
                <a:off x="3696" y="2611"/>
                <a:ext cx="1" cy="45"/>
              </a:xfrm>
              <a:prstGeom prst="line">
                <a:avLst/>
              </a:prstGeom>
              <a:noFill/>
              <a:ln w="38100">
                <a:solidFill>
                  <a:schemeClr val="tx1"/>
                </a:solidFill>
                <a:miter lim="800000"/>
                <a:headEnd/>
                <a:tailEnd/>
              </a:ln>
              <a:effectLst/>
            </p:spPr>
            <p:txBody>
              <a:bodyPr wrap="none"/>
              <a:lstStyle/>
              <a:p>
                <a:endParaRPr lang="zh-CN" altLang="en-US"/>
              </a:p>
            </p:txBody>
          </p:sp>
          <p:sp>
            <p:nvSpPr>
              <p:cNvPr id="996373" name="Line 21"/>
              <p:cNvSpPr>
                <a:spLocks noChangeShapeType="1"/>
              </p:cNvSpPr>
              <p:nvPr/>
            </p:nvSpPr>
            <p:spPr bwMode="auto">
              <a:xfrm flipH="1" flipV="1">
                <a:off x="4060" y="2611"/>
                <a:ext cx="1" cy="45"/>
              </a:xfrm>
              <a:prstGeom prst="line">
                <a:avLst/>
              </a:prstGeom>
              <a:noFill/>
              <a:ln w="38100">
                <a:solidFill>
                  <a:schemeClr val="tx1"/>
                </a:solidFill>
                <a:miter lim="800000"/>
                <a:headEnd/>
                <a:tailEnd/>
              </a:ln>
              <a:effectLst/>
            </p:spPr>
            <p:txBody>
              <a:bodyPr wrap="none"/>
              <a:lstStyle/>
              <a:p>
                <a:endParaRPr lang="zh-CN" altLang="en-US"/>
              </a:p>
            </p:txBody>
          </p:sp>
          <p:sp>
            <p:nvSpPr>
              <p:cNvPr id="996374" name="Line 22"/>
              <p:cNvSpPr>
                <a:spLocks noChangeShapeType="1"/>
              </p:cNvSpPr>
              <p:nvPr/>
            </p:nvSpPr>
            <p:spPr bwMode="auto">
              <a:xfrm flipH="1" flipV="1">
                <a:off x="4422" y="2611"/>
                <a:ext cx="1" cy="45"/>
              </a:xfrm>
              <a:prstGeom prst="line">
                <a:avLst/>
              </a:prstGeom>
              <a:noFill/>
              <a:ln w="38100">
                <a:solidFill>
                  <a:schemeClr val="tx1"/>
                </a:solidFill>
                <a:miter lim="800000"/>
                <a:headEnd/>
                <a:tailEnd/>
              </a:ln>
              <a:effectLst/>
            </p:spPr>
            <p:txBody>
              <a:bodyPr wrap="none"/>
              <a:lstStyle/>
              <a:p>
                <a:endParaRPr lang="zh-CN" altLang="en-US"/>
              </a:p>
            </p:txBody>
          </p:sp>
        </p:grpSp>
        <p:sp>
          <p:nvSpPr>
            <p:cNvPr id="996375" name="Text Box 23"/>
            <p:cNvSpPr txBox="1">
              <a:spLocks noChangeArrowheads="1"/>
            </p:cNvSpPr>
            <p:nvPr/>
          </p:nvSpPr>
          <p:spPr bwMode="auto">
            <a:xfrm>
              <a:off x="1630" y="1013"/>
              <a:ext cx="356" cy="181"/>
            </a:xfrm>
            <a:prstGeom prst="rect">
              <a:avLst/>
            </a:prstGeom>
            <a:noFill/>
            <a:ln w="9525">
              <a:noFill/>
              <a:miter lim="800000"/>
              <a:headEnd/>
              <a:tailEnd/>
            </a:ln>
            <a:effectLst/>
          </p:spPr>
          <p:txBody>
            <a:bodyPr lIns="71676" tIns="35838" rIns="71676" bIns="35838">
              <a:spAutoFit/>
            </a:bodyPr>
            <a:lstStyle/>
            <a:p>
              <a:pPr defTabSz="717550">
                <a:spcBef>
                  <a:spcPct val="50000"/>
                </a:spcBef>
              </a:pPr>
              <a:r>
                <a:rPr kumimoji="0" lang="en-US" altLang="zh-CN" sz="1400" b="1" i="1">
                  <a:ea typeface="宋体" pitchFamily="2" charset="-122"/>
                </a:rPr>
                <a:t>P</a:t>
              </a:r>
            </a:p>
          </p:txBody>
        </p:sp>
        <p:grpSp>
          <p:nvGrpSpPr>
            <p:cNvPr id="996376" name="Group 24"/>
            <p:cNvGrpSpPr>
              <a:grpSpLocks/>
            </p:cNvGrpSpPr>
            <p:nvPr/>
          </p:nvGrpSpPr>
          <p:grpSpPr bwMode="auto">
            <a:xfrm>
              <a:off x="3120" y="2015"/>
              <a:ext cx="570" cy="35"/>
              <a:chOff x="3696" y="2611"/>
              <a:chExt cx="727" cy="45"/>
            </a:xfrm>
          </p:grpSpPr>
          <p:sp>
            <p:nvSpPr>
              <p:cNvPr id="996377" name="Line 25"/>
              <p:cNvSpPr>
                <a:spLocks noChangeShapeType="1"/>
              </p:cNvSpPr>
              <p:nvPr/>
            </p:nvSpPr>
            <p:spPr bwMode="auto">
              <a:xfrm>
                <a:off x="3696" y="2611"/>
                <a:ext cx="1" cy="45"/>
              </a:xfrm>
              <a:prstGeom prst="line">
                <a:avLst/>
              </a:prstGeom>
              <a:noFill/>
              <a:ln w="38100">
                <a:solidFill>
                  <a:schemeClr val="tx1"/>
                </a:solidFill>
                <a:miter lim="800000"/>
                <a:headEnd/>
                <a:tailEnd/>
              </a:ln>
              <a:effectLst/>
            </p:spPr>
            <p:txBody>
              <a:bodyPr wrap="none"/>
              <a:lstStyle/>
              <a:p>
                <a:endParaRPr lang="zh-CN" altLang="en-US"/>
              </a:p>
            </p:txBody>
          </p:sp>
          <p:sp>
            <p:nvSpPr>
              <p:cNvPr id="996378" name="Line 26"/>
              <p:cNvSpPr>
                <a:spLocks noChangeShapeType="1"/>
              </p:cNvSpPr>
              <p:nvPr/>
            </p:nvSpPr>
            <p:spPr bwMode="auto">
              <a:xfrm flipH="1" flipV="1">
                <a:off x="4060" y="2611"/>
                <a:ext cx="1" cy="45"/>
              </a:xfrm>
              <a:prstGeom prst="line">
                <a:avLst/>
              </a:prstGeom>
              <a:noFill/>
              <a:ln w="38100">
                <a:solidFill>
                  <a:schemeClr val="tx1"/>
                </a:solidFill>
                <a:miter lim="800000"/>
                <a:headEnd/>
                <a:tailEnd/>
              </a:ln>
              <a:effectLst/>
            </p:spPr>
            <p:txBody>
              <a:bodyPr wrap="none"/>
              <a:lstStyle/>
              <a:p>
                <a:endParaRPr lang="zh-CN" altLang="en-US"/>
              </a:p>
            </p:txBody>
          </p:sp>
          <p:sp>
            <p:nvSpPr>
              <p:cNvPr id="996379" name="Line 27"/>
              <p:cNvSpPr>
                <a:spLocks noChangeShapeType="1"/>
              </p:cNvSpPr>
              <p:nvPr/>
            </p:nvSpPr>
            <p:spPr bwMode="auto">
              <a:xfrm flipH="1" flipV="1">
                <a:off x="4422" y="2611"/>
                <a:ext cx="1" cy="45"/>
              </a:xfrm>
              <a:prstGeom prst="line">
                <a:avLst/>
              </a:prstGeom>
              <a:noFill/>
              <a:ln w="38100">
                <a:solidFill>
                  <a:schemeClr val="tx1"/>
                </a:solidFill>
                <a:miter lim="800000"/>
                <a:headEnd/>
                <a:tailEnd/>
              </a:ln>
              <a:effectLst/>
            </p:spPr>
            <p:txBody>
              <a:bodyPr wrap="none"/>
              <a:lstStyle/>
              <a:p>
                <a:endParaRPr lang="zh-CN" altLang="en-US"/>
              </a:p>
            </p:txBody>
          </p:sp>
        </p:grpSp>
        <p:sp>
          <p:nvSpPr>
            <p:cNvPr id="996380" name="Text Box 28"/>
            <p:cNvSpPr txBox="1">
              <a:spLocks noChangeArrowheads="1"/>
            </p:cNvSpPr>
            <p:nvPr/>
          </p:nvSpPr>
          <p:spPr bwMode="auto">
            <a:xfrm>
              <a:off x="3082" y="2021"/>
              <a:ext cx="355" cy="181"/>
            </a:xfrm>
            <a:prstGeom prst="rect">
              <a:avLst/>
            </a:prstGeom>
            <a:noFill/>
            <a:ln w="9525">
              <a:noFill/>
              <a:miter lim="800000"/>
              <a:headEnd/>
              <a:tailEnd/>
            </a:ln>
            <a:effectLst/>
          </p:spPr>
          <p:txBody>
            <a:bodyPr lIns="71676" tIns="35838" rIns="71676" bIns="35838">
              <a:spAutoFit/>
            </a:bodyPr>
            <a:lstStyle/>
            <a:p>
              <a:pPr defTabSz="717550">
                <a:spcBef>
                  <a:spcPct val="50000"/>
                </a:spcBef>
              </a:pPr>
              <a:r>
                <a:rPr kumimoji="0" lang="en-US" altLang="zh-CN" sz="1400" b="1">
                  <a:solidFill>
                    <a:srgbClr val="FF0000"/>
                  </a:solidFill>
                  <a:ea typeface="宋体" pitchFamily="2" charset="-122"/>
                </a:rPr>
                <a:t>…….</a:t>
              </a:r>
            </a:p>
          </p:txBody>
        </p:sp>
        <p:sp>
          <p:nvSpPr>
            <p:cNvPr id="996381" name="Text Box 29"/>
            <p:cNvSpPr txBox="1">
              <a:spLocks noChangeArrowheads="1"/>
            </p:cNvSpPr>
            <p:nvPr/>
          </p:nvSpPr>
          <p:spPr bwMode="auto">
            <a:xfrm>
              <a:off x="3619" y="2011"/>
              <a:ext cx="181" cy="181"/>
            </a:xfrm>
            <a:prstGeom prst="rect">
              <a:avLst/>
            </a:prstGeom>
            <a:noFill/>
            <a:ln w="9525">
              <a:noFill/>
              <a:miter lim="800000"/>
              <a:headEnd/>
              <a:tailEnd/>
            </a:ln>
            <a:effectLst/>
          </p:spPr>
          <p:txBody>
            <a:bodyPr lIns="71676" tIns="35838" rIns="71676" bIns="35838">
              <a:spAutoFit/>
            </a:bodyPr>
            <a:lstStyle/>
            <a:p>
              <a:pPr defTabSz="717550">
                <a:spcBef>
                  <a:spcPct val="50000"/>
                </a:spcBef>
              </a:pPr>
              <a:r>
                <a:rPr kumimoji="0" lang="en-US" altLang="zh-CN" sz="1400" b="1" i="1">
                  <a:solidFill>
                    <a:srgbClr val="FF0000"/>
                  </a:solidFill>
                  <a:ea typeface="宋体" pitchFamily="2" charset="-122"/>
                </a:rPr>
                <a:t>b</a:t>
              </a:r>
            </a:p>
          </p:txBody>
        </p:sp>
        <p:graphicFrame>
          <p:nvGraphicFramePr>
            <p:cNvPr id="996382" name="Object 30"/>
            <p:cNvGraphicFramePr>
              <a:graphicFrameLocks noChangeAspect="1"/>
            </p:cNvGraphicFramePr>
            <p:nvPr/>
          </p:nvGraphicFramePr>
          <p:xfrm>
            <a:off x="3844" y="1094"/>
            <a:ext cx="72" cy="136"/>
          </p:xfrm>
          <a:graphic>
            <a:graphicData uri="http://schemas.openxmlformats.org/presentationml/2006/ole">
              <p:oleObj spid="_x0000_s996382" name="公式" r:id="rId8" imgW="114120" imgH="215640" progId="Equation.3">
                <p:embed/>
              </p:oleObj>
            </a:graphicData>
          </a:graphic>
        </p:graphicFrame>
        <p:sp>
          <p:nvSpPr>
            <p:cNvPr id="996383" name="Freeform 31"/>
            <p:cNvSpPr>
              <a:spLocks/>
            </p:cNvSpPr>
            <p:nvPr/>
          </p:nvSpPr>
          <p:spPr bwMode="auto">
            <a:xfrm>
              <a:off x="2171" y="1048"/>
              <a:ext cx="1539" cy="590"/>
            </a:xfrm>
            <a:custGeom>
              <a:avLst/>
              <a:gdLst/>
              <a:ahLst/>
              <a:cxnLst>
                <a:cxn ang="0">
                  <a:pos x="0" y="544"/>
                </a:cxn>
                <a:cxn ang="0">
                  <a:pos x="318" y="181"/>
                </a:cxn>
                <a:cxn ang="0">
                  <a:pos x="545" y="45"/>
                </a:cxn>
                <a:cxn ang="0">
                  <a:pos x="907" y="45"/>
                </a:cxn>
                <a:cxn ang="0">
                  <a:pos x="1225" y="317"/>
                </a:cxn>
                <a:cxn ang="0">
                  <a:pos x="1497" y="680"/>
                </a:cxn>
                <a:cxn ang="0">
                  <a:pos x="1951" y="816"/>
                </a:cxn>
              </a:cxnLst>
              <a:rect l="0" t="0" r="r" b="b"/>
              <a:pathLst>
                <a:path w="1951" h="816">
                  <a:moveTo>
                    <a:pt x="0" y="544"/>
                  </a:moveTo>
                  <a:cubicBezTo>
                    <a:pt x="113" y="404"/>
                    <a:pt x="227" y="264"/>
                    <a:pt x="318" y="181"/>
                  </a:cubicBezTo>
                  <a:cubicBezTo>
                    <a:pt x="409" y="98"/>
                    <a:pt x="447" y="68"/>
                    <a:pt x="545" y="45"/>
                  </a:cubicBezTo>
                  <a:cubicBezTo>
                    <a:pt x="643" y="22"/>
                    <a:pt x="794" y="0"/>
                    <a:pt x="907" y="45"/>
                  </a:cubicBezTo>
                  <a:cubicBezTo>
                    <a:pt x="1020" y="90"/>
                    <a:pt x="1127" y="211"/>
                    <a:pt x="1225" y="317"/>
                  </a:cubicBezTo>
                  <a:cubicBezTo>
                    <a:pt x="1323" y="423"/>
                    <a:pt x="1376" y="597"/>
                    <a:pt x="1497" y="680"/>
                  </a:cubicBezTo>
                  <a:cubicBezTo>
                    <a:pt x="1618" y="763"/>
                    <a:pt x="1875" y="793"/>
                    <a:pt x="1951" y="816"/>
                  </a:cubicBezTo>
                </a:path>
              </a:pathLst>
            </a:custGeom>
            <a:solidFill>
              <a:srgbClr val="33CCCC"/>
            </a:solidFill>
            <a:ln w="41275" cap="flat" cmpd="sng">
              <a:solidFill>
                <a:srgbClr val="800000"/>
              </a:solidFill>
              <a:prstDash val="solid"/>
              <a:miter lim="800000"/>
              <a:headEnd type="none" w="med" len="med"/>
              <a:tailEnd type="none" w="med" len="med"/>
            </a:ln>
            <a:effectLst/>
          </p:spPr>
          <p:txBody>
            <a:bodyPr wrap="none"/>
            <a:lstStyle/>
            <a:p>
              <a:endParaRPr lang="zh-CN" altLang="en-US"/>
            </a:p>
          </p:txBody>
        </p:sp>
        <p:sp>
          <p:nvSpPr>
            <p:cNvPr id="996384" name="Freeform 32"/>
            <p:cNvSpPr>
              <a:spLocks/>
            </p:cNvSpPr>
            <p:nvPr/>
          </p:nvSpPr>
          <p:spPr bwMode="auto">
            <a:xfrm>
              <a:off x="2168" y="1421"/>
              <a:ext cx="1543" cy="590"/>
            </a:xfrm>
            <a:custGeom>
              <a:avLst/>
              <a:gdLst/>
              <a:ahLst/>
              <a:cxnLst>
                <a:cxn ang="0">
                  <a:pos x="0" y="499"/>
                </a:cxn>
                <a:cxn ang="0">
                  <a:pos x="0" y="0"/>
                </a:cxn>
                <a:cxn ang="0">
                  <a:pos x="1497" y="182"/>
                </a:cxn>
                <a:cxn ang="0">
                  <a:pos x="1543" y="182"/>
                </a:cxn>
                <a:cxn ang="0">
                  <a:pos x="1543" y="499"/>
                </a:cxn>
                <a:cxn ang="0">
                  <a:pos x="0" y="499"/>
                </a:cxn>
              </a:cxnLst>
              <a:rect l="0" t="0" r="r" b="b"/>
              <a:pathLst>
                <a:path w="1543" h="499">
                  <a:moveTo>
                    <a:pt x="0" y="499"/>
                  </a:moveTo>
                  <a:lnTo>
                    <a:pt x="0" y="0"/>
                  </a:lnTo>
                  <a:lnTo>
                    <a:pt x="1497" y="182"/>
                  </a:lnTo>
                  <a:lnTo>
                    <a:pt x="1543" y="182"/>
                  </a:lnTo>
                  <a:lnTo>
                    <a:pt x="1543" y="499"/>
                  </a:lnTo>
                  <a:lnTo>
                    <a:pt x="0" y="499"/>
                  </a:lnTo>
                  <a:close/>
                </a:path>
              </a:pathLst>
            </a:custGeom>
            <a:solidFill>
              <a:srgbClr val="33CCCC"/>
            </a:solidFill>
            <a:ln w="9525" cap="flat" cmpd="sng">
              <a:noFill/>
              <a:prstDash val="solid"/>
              <a:miter lim="800000"/>
              <a:headEnd type="none" w="med" len="med"/>
              <a:tailEnd type="none" w="med" len="med"/>
            </a:ln>
            <a:effectLst/>
          </p:spPr>
          <p:txBody>
            <a:bodyPr wrap="none"/>
            <a:lstStyle/>
            <a:p>
              <a:endParaRPr lang="zh-CN" altLang="en-US"/>
            </a:p>
          </p:txBody>
        </p:sp>
        <p:graphicFrame>
          <p:nvGraphicFramePr>
            <p:cNvPr id="996385" name="Object 33"/>
            <p:cNvGraphicFramePr>
              <a:graphicFrameLocks noChangeAspect="1"/>
            </p:cNvGraphicFramePr>
            <p:nvPr/>
          </p:nvGraphicFramePr>
          <p:xfrm>
            <a:off x="3233" y="1240"/>
            <a:ext cx="378" cy="233"/>
          </p:xfrm>
          <a:graphic>
            <a:graphicData uri="http://schemas.openxmlformats.org/presentationml/2006/ole">
              <p:oleObj spid="_x0000_s996385" name="Equation" r:id="rId9" imgW="330120" imgH="203040" progId="Equation.3">
                <p:embed/>
              </p:oleObj>
            </a:graphicData>
          </a:graphic>
        </p:graphicFrame>
        <p:graphicFrame>
          <p:nvGraphicFramePr>
            <p:cNvPr id="996386" name="Object 34"/>
            <p:cNvGraphicFramePr>
              <a:graphicFrameLocks noChangeAspect="1"/>
            </p:cNvGraphicFramePr>
            <p:nvPr/>
          </p:nvGraphicFramePr>
          <p:xfrm>
            <a:off x="2378" y="1467"/>
            <a:ext cx="769" cy="298"/>
          </p:xfrm>
          <a:graphic>
            <a:graphicData uri="http://schemas.openxmlformats.org/presentationml/2006/ole">
              <p:oleObj spid="_x0000_s996386" name="Equation" r:id="rId10" imgW="850680" imgH="330120" progId="Equation.3">
                <p:embed/>
              </p:oleObj>
            </a:graphicData>
          </a:graphic>
        </p:graphicFrame>
      </p:grpSp>
      <p:sp>
        <p:nvSpPr>
          <p:cNvPr id="996387" name="AutoShape 35"/>
          <p:cNvSpPr>
            <a:spLocks noChangeArrowheads="1"/>
          </p:cNvSpPr>
          <p:nvPr/>
        </p:nvSpPr>
        <p:spPr bwMode="auto">
          <a:xfrm>
            <a:off x="5856288" y="4641850"/>
            <a:ext cx="1727200" cy="1439863"/>
          </a:xfrm>
          <a:prstGeom prst="downArrowCallout">
            <a:avLst>
              <a:gd name="adj1" fmla="val 29989"/>
              <a:gd name="adj2" fmla="val 29989"/>
              <a:gd name="adj3" fmla="val 16667"/>
              <a:gd name="adj4" fmla="val 66667"/>
            </a:avLst>
          </a:prstGeom>
          <a:solidFill>
            <a:srgbClr val="FFFFCC"/>
          </a:solidFill>
          <a:ln w="19050">
            <a:solidFill>
              <a:schemeClr val="tx1"/>
            </a:solidFill>
            <a:miter lim="800000"/>
            <a:headEnd/>
            <a:tailEnd/>
          </a:ln>
          <a:effectLst/>
        </p:spPr>
        <p:txBody>
          <a:bodyPr wrap="none" lIns="89984" tIns="46792" rIns="89984" bIns="46792" anchor="ctr"/>
          <a:lstStyle/>
          <a:p>
            <a:pPr algn="ctr" defTabSz="717550"/>
            <a:r>
              <a:rPr lang="zh-CN" altLang="en-US" sz="1900" b="1">
                <a:solidFill>
                  <a:srgbClr val="FF0000"/>
                </a:solidFill>
                <a:ea typeface="华文行楷" pitchFamily="2" charset="-122"/>
              </a:rPr>
              <a:t>由此推出连续</a:t>
            </a:r>
          </a:p>
          <a:p>
            <a:pPr algn="ctr" defTabSz="717550"/>
            <a:r>
              <a:rPr lang="zh-CN" altLang="en-US" sz="1900" b="1">
                <a:solidFill>
                  <a:srgbClr val="FF0000"/>
                </a:solidFill>
                <a:ea typeface="华文行楷" pitchFamily="2" charset="-122"/>
              </a:rPr>
              <a:t>型随机变量</a:t>
            </a:r>
          </a:p>
          <a:p>
            <a:pPr algn="ctr" defTabSz="717550"/>
            <a:r>
              <a:rPr lang="zh-CN" altLang="en-US" sz="1900" b="1">
                <a:solidFill>
                  <a:srgbClr val="FF0000"/>
                </a:solidFill>
                <a:ea typeface="华文行楷" pitchFamily="2" charset="-122"/>
              </a:rPr>
              <a:t>的定义</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6356">
                                            <p:txEl>
                                              <p:pRg st="0" end="0"/>
                                            </p:txEl>
                                          </p:spTgt>
                                        </p:tgtEl>
                                        <p:attrNameLst>
                                          <p:attrName>style.visibility</p:attrName>
                                        </p:attrNameLst>
                                      </p:cBhvr>
                                      <p:to>
                                        <p:strVal val="visible"/>
                                      </p:to>
                                    </p:set>
                                    <p:animEffect transition="in" filter="wipe(left)">
                                      <p:cBhvr>
                                        <p:cTn id="7" dur="500"/>
                                        <p:tgtEl>
                                          <p:spTgt spid="9963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96363"/>
                                        </p:tgtEl>
                                        <p:attrNameLst>
                                          <p:attrName>style.visibility</p:attrName>
                                        </p:attrNameLst>
                                      </p:cBhvr>
                                      <p:to>
                                        <p:strVal val="visible"/>
                                      </p:to>
                                    </p:set>
                                    <p:animEffect transition="in" filter="wipe(left)">
                                      <p:cBhvr>
                                        <p:cTn id="12" dur="500"/>
                                        <p:tgtEl>
                                          <p:spTgt spid="9963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96359"/>
                                        </p:tgtEl>
                                        <p:attrNameLst>
                                          <p:attrName>style.visibility</p:attrName>
                                        </p:attrNameLst>
                                      </p:cBhvr>
                                      <p:to>
                                        <p:strVal val="visible"/>
                                      </p:to>
                                    </p:set>
                                    <p:animEffect transition="in" filter="wipe(left)">
                                      <p:cBhvr>
                                        <p:cTn id="17" dur="500"/>
                                        <p:tgtEl>
                                          <p:spTgt spid="9963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96360"/>
                                        </p:tgtEl>
                                        <p:attrNameLst>
                                          <p:attrName>style.visibility</p:attrName>
                                        </p:attrNameLst>
                                      </p:cBhvr>
                                      <p:to>
                                        <p:strVal val="visible"/>
                                      </p:to>
                                    </p:set>
                                    <p:animEffect transition="in" filter="wipe(left)">
                                      <p:cBhvr>
                                        <p:cTn id="22" dur="500"/>
                                        <p:tgtEl>
                                          <p:spTgt spid="9963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96361"/>
                                        </p:tgtEl>
                                        <p:attrNameLst>
                                          <p:attrName>style.visibility</p:attrName>
                                        </p:attrNameLst>
                                      </p:cBhvr>
                                      <p:to>
                                        <p:strVal val="visible"/>
                                      </p:to>
                                    </p:set>
                                    <p:animEffect transition="in" filter="wipe(left)">
                                      <p:cBhvr>
                                        <p:cTn id="27" dur="500"/>
                                        <p:tgtEl>
                                          <p:spTgt spid="9963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96362"/>
                                        </p:tgtEl>
                                        <p:attrNameLst>
                                          <p:attrName>style.visibility</p:attrName>
                                        </p:attrNameLst>
                                      </p:cBhvr>
                                      <p:to>
                                        <p:strVal val="visible"/>
                                      </p:to>
                                    </p:set>
                                    <p:animEffect transition="in" filter="wipe(left)">
                                      <p:cBhvr>
                                        <p:cTn id="32" dur="500"/>
                                        <p:tgtEl>
                                          <p:spTgt spid="9963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96387"/>
                                        </p:tgtEl>
                                        <p:attrNameLst>
                                          <p:attrName>style.visibility</p:attrName>
                                        </p:attrNameLst>
                                      </p:cBhvr>
                                      <p:to>
                                        <p:strVal val="visible"/>
                                      </p:to>
                                    </p:set>
                                    <p:animEffect transition="in" filter="wipe(up)">
                                      <p:cBhvr>
                                        <p:cTn id="37" dur="500"/>
                                        <p:tgtEl>
                                          <p:spTgt spid="996387"/>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mph" presetSubtype="0" fill="hold" grpId="1" nodeType="clickEffect">
                                  <p:stCondLst>
                                    <p:cond delay="0"/>
                                  </p:stCondLst>
                                  <p:childTnLst>
                                    <p:animScale>
                                      <p:cBhvr>
                                        <p:cTn id="41" dur="2000" fill="hold"/>
                                        <p:tgtEl>
                                          <p:spTgt spid="99638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6" grpId="0" build="p" autoUpdateAnimBg="0"/>
      <p:bldP spid="996359" grpId="0"/>
      <p:bldP spid="996387" grpId="0" animBg="1"/>
      <p:bldP spid="99638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ext Box 2"/>
          <p:cNvSpPr txBox="1">
            <a:spLocks noChangeArrowheads="1"/>
          </p:cNvSpPr>
          <p:nvPr/>
        </p:nvSpPr>
        <p:spPr bwMode="auto">
          <a:xfrm>
            <a:off x="838200" y="4349750"/>
            <a:ext cx="7543800" cy="519113"/>
          </a:xfrm>
          <a:prstGeom prst="rect">
            <a:avLst/>
          </a:prstGeom>
          <a:solidFill>
            <a:schemeClr val="accent2"/>
          </a:solidFill>
          <a:ln w="9525">
            <a:noFill/>
            <a:miter lim="800000"/>
            <a:headEnd/>
            <a:tailEnd/>
          </a:ln>
          <a:effectLst/>
        </p:spPr>
        <p:txBody>
          <a:bodyPr>
            <a:spAutoFit/>
          </a:bodyPr>
          <a:lstStyle/>
          <a:p>
            <a:pPr>
              <a:spcBef>
                <a:spcPct val="50000"/>
              </a:spcBef>
            </a:pPr>
            <a:r>
              <a:rPr lang="en-US" altLang="zh-CN" sz="2800">
                <a:latin typeface="Times New Roman" pitchFamily="18" charset="0"/>
              </a:rPr>
              <a:t>  </a:t>
            </a:r>
            <a:r>
              <a:rPr lang="zh-CN" altLang="en-US" sz="2800">
                <a:solidFill>
                  <a:schemeClr val="folHlink"/>
                </a:solidFill>
                <a:latin typeface="Times New Roman" pitchFamily="18" charset="0"/>
              </a:rPr>
              <a:t>称</a:t>
            </a:r>
            <a:r>
              <a:rPr lang="en-US" altLang="zh-CN" sz="2800">
                <a:solidFill>
                  <a:schemeClr val="folHlink"/>
                </a:solidFill>
                <a:latin typeface="Times New Roman" pitchFamily="18" charset="0"/>
              </a:rPr>
              <a:t>:</a:t>
            </a:r>
            <a:r>
              <a:rPr lang="en-US" altLang="zh-CN" sz="2800">
                <a:latin typeface="Times New Roman" pitchFamily="18" charset="0"/>
              </a:rPr>
              <a:t>  </a:t>
            </a:r>
            <a:r>
              <a:rPr lang="zh-CN" altLang="en-US" sz="2800">
                <a:latin typeface="Times New Roman" pitchFamily="18" charset="0"/>
              </a:rPr>
              <a:t>这种定义在样本空间</a:t>
            </a:r>
            <a:r>
              <a:rPr lang="el-GR" altLang="zh-CN" sz="2800">
                <a:latin typeface="Times New Roman" pitchFamily="18" charset="0"/>
                <a:cs typeface="Times New Roman" pitchFamily="18" charset="0"/>
              </a:rPr>
              <a:t>Ω</a:t>
            </a:r>
            <a:r>
              <a:rPr lang="zh-CN" altLang="en-US" sz="2800">
                <a:latin typeface="Times New Roman" pitchFamily="18" charset="0"/>
              </a:rPr>
              <a:t>上的实值函数为</a:t>
            </a:r>
            <a:endParaRPr lang="zh-CN" altLang="en-US" sz="2800">
              <a:solidFill>
                <a:schemeClr val="accent2"/>
              </a:solidFill>
              <a:latin typeface="Times New Roman" pitchFamily="18" charset="0"/>
            </a:endParaRPr>
          </a:p>
        </p:txBody>
      </p:sp>
      <p:sp>
        <p:nvSpPr>
          <p:cNvPr id="274435" name="Rectangle 3"/>
          <p:cNvSpPr>
            <a:spLocks noChangeArrowheads="1"/>
          </p:cNvSpPr>
          <p:nvPr/>
        </p:nvSpPr>
        <p:spPr bwMode="auto">
          <a:xfrm rot="-1281406">
            <a:off x="2555875" y="5272088"/>
            <a:ext cx="533400" cy="533400"/>
          </a:xfrm>
          <a:prstGeom prst="rect">
            <a:avLst/>
          </a:prstGeom>
          <a:solidFill>
            <a:srgbClr val="00FFFF"/>
          </a:solidFill>
          <a:ln w="9525">
            <a:solidFill>
              <a:schemeClr val="tx1"/>
            </a:solidFill>
            <a:miter lim="800000"/>
            <a:headEnd/>
            <a:tailEnd/>
          </a:ln>
          <a:effectLst/>
        </p:spPr>
        <p:txBody>
          <a:bodyPr wrap="none" anchor="ctr"/>
          <a:lstStyle/>
          <a:p>
            <a:pPr algn="ctr"/>
            <a:r>
              <a:rPr lang="zh-CN" altLang="en-US" sz="2800">
                <a:solidFill>
                  <a:schemeClr val="tx2"/>
                </a:solidFill>
                <a:latin typeface="Times New Roman" pitchFamily="18" charset="0"/>
              </a:rPr>
              <a:t>随</a:t>
            </a:r>
          </a:p>
        </p:txBody>
      </p:sp>
      <p:sp>
        <p:nvSpPr>
          <p:cNvPr id="274436" name="Rectangle 4"/>
          <p:cNvSpPr>
            <a:spLocks noChangeArrowheads="1"/>
          </p:cNvSpPr>
          <p:nvPr/>
        </p:nvSpPr>
        <p:spPr bwMode="auto">
          <a:xfrm rot="1768964">
            <a:off x="5118100" y="5272088"/>
            <a:ext cx="533400" cy="533400"/>
          </a:xfrm>
          <a:prstGeom prst="rect">
            <a:avLst/>
          </a:prstGeom>
          <a:solidFill>
            <a:srgbClr val="FF0000"/>
          </a:solidFill>
          <a:ln w="9525">
            <a:solidFill>
              <a:schemeClr val="tx1"/>
            </a:solidFill>
            <a:miter lim="800000"/>
            <a:headEnd/>
            <a:tailEnd/>
          </a:ln>
          <a:effectLst/>
        </p:spPr>
        <p:txBody>
          <a:bodyPr wrap="none" anchor="ctr"/>
          <a:lstStyle/>
          <a:p>
            <a:pPr algn="ctr"/>
            <a:r>
              <a:rPr lang="zh-CN" altLang="en-US" sz="2800">
                <a:solidFill>
                  <a:schemeClr val="tx2"/>
                </a:solidFill>
                <a:latin typeface="Times New Roman" pitchFamily="18" charset="0"/>
              </a:rPr>
              <a:t>量</a:t>
            </a:r>
          </a:p>
        </p:txBody>
      </p:sp>
      <p:sp>
        <p:nvSpPr>
          <p:cNvPr id="274437" name="Rectangle 5"/>
          <p:cNvSpPr>
            <a:spLocks noChangeArrowheads="1"/>
          </p:cNvSpPr>
          <p:nvPr/>
        </p:nvSpPr>
        <p:spPr bwMode="auto">
          <a:xfrm rot="-1407687">
            <a:off x="3429000" y="5084763"/>
            <a:ext cx="533400" cy="533400"/>
          </a:xfrm>
          <a:prstGeom prst="rect">
            <a:avLst/>
          </a:prstGeom>
          <a:solidFill>
            <a:srgbClr val="FF9900"/>
          </a:solidFill>
          <a:ln w="9525">
            <a:solidFill>
              <a:schemeClr val="tx1"/>
            </a:solidFill>
            <a:miter lim="800000"/>
            <a:headEnd/>
            <a:tailEnd/>
          </a:ln>
          <a:effectLst/>
        </p:spPr>
        <p:txBody>
          <a:bodyPr wrap="none" anchor="ctr"/>
          <a:lstStyle/>
          <a:p>
            <a:pPr algn="ctr"/>
            <a:r>
              <a:rPr lang="zh-CN" altLang="en-US" sz="2800">
                <a:solidFill>
                  <a:schemeClr val="tx2"/>
                </a:solidFill>
                <a:latin typeface="Times New Roman" pitchFamily="18" charset="0"/>
              </a:rPr>
              <a:t>机</a:t>
            </a:r>
          </a:p>
        </p:txBody>
      </p:sp>
      <p:sp>
        <p:nvSpPr>
          <p:cNvPr id="274438" name="Rectangle 6"/>
          <p:cNvSpPr>
            <a:spLocks noChangeArrowheads="1"/>
          </p:cNvSpPr>
          <p:nvPr/>
        </p:nvSpPr>
        <p:spPr bwMode="auto">
          <a:xfrm rot="809702">
            <a:off x="4254500" y="5056188"/>
            <a:ext cx="533400" cy="533400"/>
          </a:xfrm>
          <a:prstGeom prst="rect">
            <a:avLst/>
          </a:prstGeom>
          <a:solidFill>
            <a:srgbClr val="00FF00"/>
          </a:solidFill>
          <a:ln w="9525">
            <a:solidFill>
              <a:schemeClr val="tx1"/>
            </a:solidFill>
            <a:miter lim="800000"/>
            <a:headEnd/>
            <a:tailEnd/>
          </a:ln>
          <a:effectLst/>
        </p:spPr>
        <p:txBody>
          <a:bodyPr wrap="none" anchor="ctr"/>
          <a:lstStyle/>
          <a:p>
            <a:pPr algn="ctr"/>
            <a:r>
              <a:rPr lang="zh-CN" altLang="en-US" sz="2800">
                <a:solidFill>
                  <a:schemeClr val="tx2"/>
                </a:solidFill>
                <a:latin typeface="Times New Roman" pitchFamily="18" charset="0"/>
              </a:rPr>
              <a:t>变</a:t>
            </a:r>
          </a:p>
        </p:txBody>
      </p:sp>
      <p:sp>
        <p:nvSpPr>
          <p:cNvPr id="274439" name="Text Box 7"/>
          <p:cNvSpPr txBox="1">
            <a:spLocks noChangeArrowheads="1"/>
          </p:cNvSpPr>
          <p:nvPr/>
        </p:nvSpPr>
        <p:spPr bwMode="auto">
          <a:xfrm>
            <a:off x="755650" y="322263"/>
            <a:ext cx="8153400" cy="946150"/>
          </a:xfrm>
          <a:prstGeom prst="rect">
            <a:avLst/>
          </a:prstGeom>
          <a:solidFill>
            <a:srgbClr val="00FFFF"/>
          </a:solidFill>
          <a:ln w="9525">
            <a:noFill/>
            <a:miter lim="800000"/>
            <a:headEnd/>
            <a:tailEnd/>
          </a:ln>
          <a:effectLst/>
        </p:spPr>
        <p:txBody>
          <a:bodyPr>
            <a:spAutoFit/>
          </a:bodyPr>
          <a:lstStyle/>
          <a:p>
            <a:pPr>
              <a:spcBef>
                <a:spcPct val="50000"/>
              </a:spcBef>
            </a:pPr>
            <a:r>
              <a:rPr lang="zh-CN" altLang="en-US" sz="2800">
                <a:latin typeface="Times New Roman" pitchFamily="18" charset="0"/>
              </a:rPr>
              <a:t>这种对应关系在数学上理解为定义了一种实值函数</a:t>
            </a:r>
            <a:r>
              <a:rPr lang="en-US" altLang="zh-CN" sz="2800">
                <a:latin typeface="Times New Roman" pitchFamily="18" charset="0"/>
              </a:rPr>
              <a:t>.</a:t>
            </a:r>
            <a:r>
              <a:rPr lang="zh-CN" altLang="en-US" sz="2800">
                <a:latin typeface="Times New Roman" pitchFamily="18" charset="0"/>
              </a:rPr>
              <a:t>它与在高等数学中的函数一样吗？</a:t>
            </a:r>
          </a:p>
        </p:txBody>
      </p:sp>
      <p:grpSp>
        <p:nvGrpSpPr>
          <p:cNvPr id="2" name="Group 8"/>
          <p:cNvGrpSpPr>
            <a:grpSpLocks/>
          </p:cNvGrpSpPr>
          <p:nvPr/>
        </p:nvGrpSpPr>
        <p:grpSpPr bwMode="auto">
          <a:xfrm>
            <a:off x="838200" y="1412875"/>
            <a:ext cx="7910513" cy="1439863"/>
            <a:chOff x="528" y="890"/>
            <a:chExt cx="4983" cy="907"/>
          </a:xfrm>
        </p:grpSpPr>
        <p:sp>
          <p:nvSpPr>
            <p:cNvPr id="274441" name="Text Box 9"/>
            <p:cNvSpPr txBox="1">
              <a:spLocks noChangeArrowheads="1"/>
            </p:cNvSpPr>
            <p:nvPr/>
          </p:nvSpPr>
          <p:spPr bwMode="auto">
            <a:xfrm>
              <a:off x="528" y="932"/>
              <a:ext cx="4983" cy="865"/>
            </a:xfrm>
            <a:prstGeom prst="rect">
              <a:avLst/>
            </a:prstGeom>
            <a:noFill/>
            <a:ln w="9525">
              <a:noFill/>
              <a:miter lim="800000"/>
              <a:headEnd/>
              <a:tailEnd/>
            </a:ln>
            <a:effectLst/>
          </p:spPr>
          <p:txBody>
            <a:bodyPr>
              <a:spAutoFit/>
            </a:bodyPr>
            <a:lstStyle/>
            <a:p>
              <a:r>
                <a:rPr lang="en-US" altLang="zh-CN" sz="2800">
                  <a:latin typeface="Times New Roman" pitchFamily="18" charset="0"/>
                </a:rPr>
                <a:t>         </a:t>
              </a:r>
              <a:r>
                <a:rPr lang="zh-CN" altLang="en-US" sz="2800">
                  <a:latin typeface="Times New Roman" pitchFamily="18" charset="0"/>
                </a:rPr>
                <a:t>它随试验结果的不同而取不同的值，因而在</a:t>
              </a:r>
            </a:p>
            <a:p>
              <a:r>
                <a:rPr lang="zh-CN" altLang="en-US" sz="2800">
                  <a:latin typeface="Times New Roman" pitchFamily="18" charset="0"/>
                </a:rPr>
                <a:t>         试验之前只知道它可能取值的范围，而不能</a:t>
              </a:r>
            </a:p>
            <a:p>
              <a:r>
                <a:rPr lang="zh-CN" altLang="en-US" sz="2800">
                  <a:latin typeface="Times New Roman" pitchFamily="18" charset="0"/>
                </a:rPr>
                <a:t>          预先肯定它将取哪个值</a:t>
              </a:r>
              <a:r>
                <a:rPr lang="en-US" altLang="zh-CN" sz="2800">
                  <a:latin typeface="Times New Roman" pitchFamily="18" charset="0"/>
                </a:rPr>
                <a:t>.</a:t>
              </a:r>
              <a:endParaRPr lang="en-US" altLang="zh-CN" sz="2800">
                <a:solidFill>
                  <a:schemeClr val="accent2"/>
                </a:solidFill>
                <a:latin typeface="Times New Roman" pitchFamily="18" charset="0"/>
              </a:endParaRPr>
            </a:p>
          </p:txBody>
        </p:sp>
        <p:sp>
          <p:nvSpPr>
            <p:cNvPr id="274442" name="Text Box 10"/>
            <p:cNvSpPr txBox="1">
              <a:spLocks noChangeArrowheads="1"/>
            </p:cNvSpPr>
            <p:nvPr/>
          </p:nvSpPr>
          <p:spPr bwMode="auto">
            <a:xfrm>
              <a:off x="703" y="890"/>
              <a:ext cx="341" cy="327"/>
            </a:xfrm>
            <a:prstGeom prst="rect">
              <a:avLst/>
            </a:prstGeom>
            <a:noFill/>
            <a:ln w="9525">
              <a:noFill/>
              <a:miter lim="800000"/>
              <a:headEnd/>
              <a:tailEnd/>
            </a:ln>
            <a:effectLst/>
          </p:spPr>
          <p:txBody>
            <a:bodyPr wrap="none">
              <a:spAutoFit/>
            </a:bodyPr>
            <a:lstStyle/>
            <a:p>
              <a:r>
                <a:rPr lang="en-US" altLang="zh-CN" sz="2800">
                  <a:solidFill>
                    <a:srgbClr val="FF0000"/>
                  </a:solidFill>
                  <a:latin typeface="Times New Roman" pitchFamily="18" charset="0"/>
                </a:rPr>
                <a:t>★</a:t>
              </a:r>
            </a:p>
          </p:txBody>
        </p:sp>
      </p:grpSp>
      <p:grpSp>
        <p:nvGrpSpPr>
          <p:cNvPr id="3" name="Group 11"/>
          <p:cNvGrpSpPr>
            <a:grpSpLocks/>
          </p:cNvGrpSpPr>
          <p:nvPr/>
        </p:nvGrpSpPr>
        <p:grpSpPr bwMode="auto">
          <a:xfrm>
            <a:off x="838200" y="2852738"/>
            <a:ext cx="7910513" cy="1444625"/>
            <a:chOff x="528" y="1797"/>
            <a:chExt cx="4983" cy="910"/>
          </a:xfrm>
        </p:grpSpPr>
        <p:sp>
          <p:nvSpPr>
            <p:cNvPr id="274444" name="Text Box 12"/>
            <p:cNvSpPr txBox="1">
              <a:spLocks noChangeArrowheads="1"/>
            </p:cNvSpPr>
            <p:nvPr/>
          </p:nvSpPr>
          <p:spPr bwMode="auto">
            <a:xfrm>
              <a:off x="528" y="1842"/>
              <a:ext cx="4983" cy="865"/>
            </a:xfrm>
            <a:prstGeom prst="rect">
              <a:avLst/>
            </a:prstGeom>
            <a:noFill/>
            <a:ln w="9525">
              <a:noFill/>
              <a:miter lim="800000"/>
              <a:headEnd/>
              <a:tailEnd/>
            </a:ln>
            <a:effectLst/>
          </p:spPr>
          <p:txBody>
            <a:bodyPr>
              <a:spAutoFit/>
            </a:bodyPr>
            <a:lstStyle/>
            <a:p>
              <a:r>
                <a:rPr lang="en-US" altLang="zh-CN" sz="2800">
                  <a:latin typeface="Times New Roman" pitchFamily="18" charset="0"/>
                </a:rPr>
                <a:t>          </a:t>
              </a:r>
              <a:r>
                <a:rPr lang="zh-CN" altLang="en-US" sz="2800">
                  <a:latin typeface="Times New Roman" pitchFamily="18" charset="0"/>
                </a:rPr>
                <a:t>由于试验结果的出现具有一定的概率，于是</a:t>
              </a:r>
            </a:p>
            <a:p>
              <a:r>
                <a:rPr lang="zh-CN" altLang="en-US" sz="2800">
                  <a:latin typeface="Times New Roman" pitchFamily="18" charset="0"/>
                </a:rPr>
                <a:t>          这种实值函数取每个值和每个确定范围内的 </a:t>
              </a:r>
            </a:p>
            <a:p>
              <a:r>
                <a:rPr lang="zh-CN" altLang="en-US" sz="2800">
                  <a:latin typeface="Times New Roman" pitchFamily="18" charset="0"/>
                </a:rPr>
                <a:t>          值也有一定的概率</a:t>
              </a:r>
              <a:r>
                <a:rPr lang="en-US" altLang="zh-CN" sz="2800">
                  <a:latin typeface="Times New Roman" pitchFamily="18" charset="0"/>
                </a:rPr>
                <a:t>.</a:t>
              </a:r>
              <a:endParaRPr lang="en-US" altLang="zh-CN" sz="2800">
                <a:solidFill>
                  <a:schemeClr val="accent2"/>
                </a:solidFill>
                <a:latin typeface="Times New Roman" pitchFamily="18" charset="0"/>
              </a:endParaRPr>
            </a:p>
          </p:txBody>
        </p:sp>
        <p:sp>
          <p:nvSpPr>
            <p:cNvPr id="274445" name="Text Box 13"/>
            <p:cNvSpPr txBox="1">
              <a:spLocks noChangeArrowheads="1"/>
            </p:cNvSpPr>
            <p:nvPr/>
          </p:nvSpPr>
          <p:spPr bwMode="auto">
            <a:xfrm>
              <a:off x="657" y="1797"/>
              <a:ext cx="341" cy="327"/>
            </a:xfrm>
            <a:prstGeom prst="rect">
              <a:avLst/>
            </a:prstGeom>
            <a:noFill/>
            <a:ln w="9525">
              <a:noFill/>
              <a:miter lim="800000"/>
              <a:headEnd/>
              <a:tailEnd/>
            </a:ln>
            <a:effectLst/>
          </p:spPr>
          <p:txBody>
            <a:bodyPr wrap="none">
              <a:spAutoFit/>
            </a:bodyPr>
            <a:lstStyle/>
            <a:p>
              <a:r>
                <a:rPr lang="en-US" altLang="zh-CN" sz="2800">
                  <a:solidFill>
                    <a:srgbClr val="FF0000"/>
                  </a:solidFill>
                  <a:latin typeface="Times New Roman" pitchFamily="18" charset="0"/>
                </a:rPr>
                <a:t>★</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74439"/>
                                        </p:tgtEl>
                                        <p:attrNameLst>
                                          <p:attrName>style.visibility</p:attrName>
                                        </p:attrNameLst>
                                      </p:cBhvr>
                                      <p:to>
                                        <p:strVal val="visible"/>
                                      </p:to>
                                    </p:set>
                                    <p:animEffect transition="in" filter="barn(outVertical)">
                                      <p:cBhvr>
                                        <p:cTn id="7" dur="1000"/>
                                        <p:tgtEl>
                                          <p:spTgt spid="2744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74434"/>
                                        </p:tgtEl>
                                        <p:attrNameLst>
                                          <p:attrName>style.visibility</p:attrName>
                                        </p:attrNameLst>
                                      </p:cBhvr>
                                      <p:to>
                                        <p:strVal val="visible"/>
                                      </p:to>
                                    </p:set>
                                    <p:anim calcmode="lin" valueType="num">
                                      <p:cBhvr additive="base">
                                        <p:cTn id="22" dur="1000" fill="hold"/>
                                        <p:tgtEl>
                                          <p:spTgt spid="274434"/>
                                        </p:tgtEl>
                                        <p:attrNameLst>
                                          <p:attrName>ppt_x</p:attrName>
                                        </p:attrNameLst>
                                      </p:cBhvr>
                                      <p:tavLst>
                                        <p:tav tm="0">
                                          <p:val>
                                            <p:strVal val="0-#ppt_w/2"/>
                                          </p:val>
                                        </p:tav>
                                        <p:tav tm="100000">
                                          <p:val>
                                            <p:strVal val="#ppt_x"/>
                                          </p:val>
                                        </p:tav>
                                      </p:tavLst>
                                    </p:anim>
                                    <p:anim calcmode="lin" valueType="num">
                                      <p:cBhvr additive="base">
                                        <p:cTn id="23" dur="1000" fill="hold"/>
                                        <p:tgtEl>
                                          <p:spTgt spid="274434"/>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499"/>
                                          </p:stCondLst>
                                        </p:cTn>
                                        <p:tgtEl>
                                          <p:spTgt spid="274435"/>
                                        </p:tgtEl>
                                        <p:attrNameLst>
                                          <p:attrName>style.visibility</p:attrName>
                                        </p:attrNameLst>
                                      </p:cBhvr>
                                      <p:to>
                                        <p:strVal val="visible"/>
                                      </p:to>
                                    </p:set>
                                  </p:childTnLst>
                                </p:cTn>
                              </p:par>
                            </p:childTnLst>
                          </p:cTn>
                        </p:par>
                        <p:par>
                          <p:cTn id="27" fill="hold">
                            <p:stCondLst>
                              <p:cond delay="1500"/>
                            </p:stCondLst>
                            <p:childTnLst>
                              <p:par>
                                <p:cTn id="28" presetID="2" presetClass="entr" presetSubtype="2" fill="hold" grpId="0" nodeType="afterEffect">
                                  <p:stCondLst>
                                    <p:cond delay="0"/>
                                  </p:stCondLst>
                                  <p:childTnLst>
                                    <p:set>
                                      <p:cBhvr>
                                        <p:cTn id="29" dur="1" fill="hold">
                                          <p:stCondLst>
                                            <p:cond delay="0"/>
                                          </p:stCondLst>
                                        </p:cTn>
                                        <p:tgtEl>
                                          <p:spTgt spid="274437"/>
                                        </p:tgtEl>
                                        <p:attrNameLst>
                                          <p:attrName>style.visibility</p:attrName>
                                        </p:attrNameLst>
                                      </p:cBhvr>
                                      <p:to>
                                        <p:strVal val="visible"/>
                                      </p:to>
                                    </p:set>
                                    <p:anim calcmode="lin" valueType="num">
                                      <p:cBhvr additive="base">
                                        <p:cTn id="30" dur="500" fill="hold"/>
                                        <p:tgtEl>
                                          <p:spTgt spid="274437"/>
                                        </p:tgtEl>
                                        <p:attrNameLst>
                                          <p:attrName>ppt_x</p:attrName>
                                        </p:attrNameLst>
                                      </p:cBhvr>
                                      <p:tavLst>
                                        <p:tav tm="0">
                                          <p:val>
                                            <p:strVal val="1+#ppt_w/2"/>
                                          </p:val>
                                        </p:tav>
                                        <p:tav tm="100000">
                                          <p:val>
                                            <p:strVal val="#ppt_x"/>
                                          </p:val>
                                        </p:tav>
                                      </p:tavLst>
                                    </p:anim>
                                    <p:anim calcmode="lin" valueType="num">
                                      <p:cBhvr additive="base">
                                        <p:cTn id="31" dur="500" fill="hold"/>
                                        <p:tgtEl>
                                          <p:spTgt spid="274437"/>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2" presetClass="entr" presetSubtype="2" fill="hold" grpId="0" nodeType="afterEffect">
                                  <p:stCondLst>
                                    <p:cond delay="0"/>
                                  </p:stCondLst>
                                  <p:childTnLst>
                                    <p:set>
                                      <p:cBhvr>
                                        <p:cTn id="34" dur="1" fill="hold">
                                          <p:stCondLst>
                                            <p:cond delay="0"/>
                                          </p:stCondLst>
                                        </p:cTn>
                                        <p:tgtEl>
                                          <p:spTgt spid="274438"/>
                                        </p:tgtEl>
                                        <p:attrNameLst>
                                          <p:attrName>style.visibility</p:attrName>
                                        </p:attrNameLst>
                                      </p:cBhvr>
                                      <p:to>
                                        <p:strVal val="visible"/>
                                      </p:to>
                                    </p:set>
                                    <p:anim calcmode="lin" valueType="num">
                                      <p:cBhvr additive="base">
                                        <p:cTn id="35" dur="500" fill="hold"/>
                                        <p:tgtEl>
                                          <p:spTgt spid="274438"/>
                                        </p:tgtEl>
                                        <p:attrNameLst>
                                          <p:attrName>ppt_x</p:attrName>
                                        </p:attrNameLst>
                                      </p:cBhvr>
                                      <p:tavLst>
                                        <p:tav tm="0">
                                          <p:val>
                                            <p:strVal val="1+#ppt_w/2"/>
                                          </p:val>
                                        </p:tav>
                                        <p:tav tm="100000">
                                          <p:val>
                                            <p:strVal val="#ppt_x"/>
                                          </p:val>
                                        </p:tav>
                                      </p:tavLst>
                                    </p:anim>
                                    <p:anim calcmode="lin" valueType="num">
                                      <p:cBhvr additive="base">
                                        <p:cTn id="36" dur="500" fill="hold"/>
                                        <p:tgtEl>
                                          <p:spTgt spid="274438"/>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 presetClass="entr" presetSubtype="2" fill="hold" grpId="0" nodeType="afterEffect">
                                  <p:stCondLst>
                                    <p:cond delay="0"/>
                                  </p:stCondLst>
                                  <p:childTnLst>
                                    <p:set>
                                      <p:cBhvr>
                                        <p:cTn id="39" dur="1" fill="hold">
                                          <p:stCondLst>
                                            <p:cond delay="0"/>
                                          </p:stCondLst>
                                        </p:cTn>
                                        <p:tgtEl>
                                          <p:spTgt spid="274436"/>
                                        </p:tgtEl>
                                        <p:attrNameLst>
                                          <p:attrName>style.visibility</p:attrName>
                                        </p:attrNameLst>
                                      </p:cBhvr>
                                      <p:to>
                                        <p:strVal val="visible"/>
                                      </p:to>
                                    </p:set>
                                    <p:anim calcmode="lin" valueType="num">
                                      <p:cBhvr additive="base">
                                        <p:cTn id="40" dur="500" fill="hold"/>
                                        <p:tgtEl>
                                          <p:spTgt spid="274436"/>
                                        </p:tgtEl>
                                        <p:attrNameLst>
                                          <p:attrName>ppt_x</p:attrName>
                                        </p:attrNameLst>
                                      </p:cBhvr>
                                      <p:tavLst>
                                        <p:tav tm="0">
                                          <p:val>
                                            <p:strVal val="1+#ppt_w/2"/>
                                          </p:val>
                                        </p:tav>
                                        <p:tav tm="100000">
                                          <p:val>
                                            <p:strVal val="#ppt_x"/>
                                          </p:val>
                                        </p:tav>
                                      </p:tavLst>
                                    </p:anim>
                                    <p:anim calcmode="lin" valueType="num">
                                      <p:cBhvr additive="base">
                                        <p:cTn id="41" dur="500" fill="hold"/>
                                        <p:tgtEl>
                                          <p:spTgt spid="2744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autoUpdateAnimBg="0"/>
      <p:bldP spid="274435" grpId="0" animBg="1" autoUpdateAnimBg="0"/>
      <p:bldP spid="274436" grpId="0" animBg="1" autoUpdateAnimBg="0"/>
      <p:bldP spid="274437" grpId="0" animBg="1" autoUpdateAnimBg="0"/>
      <p:bldP spid="274438" grpId="0" animBg="1" autoUpdateAnimBg="0"/>
      <p:bldP spid="274439"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4" name="Rectangle 4"/>
          <p:cNvSpPr>
            <a:spLocks noChangeArrowheads="1"/>
          </p:cNvSpPr>
          <p:nvPr/>
        </p:nvSpPr>
        <p:spPr bwMode="auto">
          <a:xfrm>
            <a:off x="1042988" y="765175"/>
            <a:ext cx="7345362" cy="762000"/>
          </a:xfrm>
          <a:prstGeom prst="rect">
            <a:avLst/>
          </a:prstGeom>
          <a:noFill/>
          <a:ln w="9525">
            <a:noFill/>
            <a:miter lim="800000"/>
            <a:headEnd/>
            <a:tailEnd/>
          </a:ln>
          <a:effectLst/>
        </p:spPr>
        <p:txBody>
          <a:bodyPr>
            <a:spAutoFit/>
          </a:bodyPr>
          <a:lstStyle/>
          <a:p>
            <a:r>
              <a:rPr lang="zh-CN" altLang="en-US" sz="4400" b="1">
                <a:solidFill>
                  <a:schemeClr val="accent2"/>
                </a:solidFill>
                <a:latin typeface="楷体_GB2312" pitchFamily="49" charset="-122"/>
                <a:ea typeface="楷体_GB2312" pitchFamily="49" charset="-122"/>
              </a:rPr>
              <a:t>连续型随机变量</a:t>
            </a:r>
            <a:r>
              <a:rPr lang="en-US" altLang="zh-CN" sz="4400" b="1">
                <a:solidFill>
                  <a:schemeClr val="accent2"/>
                </a:solidFill>
                <a:latin typeface="楷体_GB2312" pitchFamily="49" charset="-122"/>
                <a:ea typeface="楷体_GB2312" pitchFamily="49" charset="-122"/>
              </a:rPr>
              <a:t>(Cont.)</a:t>
            </a:r>
            <a:endParaRPr lang="en-US" altLang="zh-CN" sz="3200" b="1">
              <a:latin typeface="楷体_GB2312" pitchFamily="49" charset="-122"/>
              <a:ea typeface="楷体_GB2312" pitchFamily="49" charset="-122"/>
            </a:endParaRPr>
          </a:p>
        </p:txBody>
      </p:sp>
      <p:sp>
        <p:nvSpPr>
          <p:cNvPr id="998407" name="Text Box 7"/>
          <p:cNvSpPr txBox="1">
            <a:spLocks noChangeArrowheads="1"/>
          </p:cNvSpPr>
          <p:nvPr/>
        </p:nvSpPr>
        <p:spPr bwMode="auto">
          <a:xfrm>
            <a:off x="1403350" y="1989138"/>
            <a:ext cx="6435725" cy="1022350"/>
          </a:xfrm>
          <a:prstGeom prst="rect">
            <a:avLst/>
          </a:prstGeom>
          <a:noFill/>
          <a:ln w="9525">
            <a:noFill/>
            <a:miter lim="800000"/>
            <a:headEnd/>
            <a:tailEnd/>
          </a:ln>
          <a:effectLst/>
        </p:spPr>
        <p:txBody>
          <a:bodyPr lIns="71658" tIns="35829" rIns="71658" bIns="35829">
            <a:spAutoFit/>
          </a:bodyPr>
          <a:lstStyle/>
          <a:p>
            <a:pPr defTabSz="717550">
              <a:lnSpc>
                <a:spcPct val="130000"/>
              </a:lnSpc>
            </a:pPr>
            <a:r>
              <a:rPr lang="zh-CN" altLang="en-US" sz="2200">
                <a:latin typeface="宋体" pitchFamily="2" charset="-122"/>
                <a:ea typeface="宋体" pitchFamily="2" charset="-122"/>
              </a:rPr>
              <a:t>  　</a:t>
            </a:r>
            <a:r>
              <a:rPr lang="zh-CN" altLang="en-US" sz="2400" b="1">
                <a:solidFill>
                  <a:srgbClr val="000000"/>
                </a:solidFill>
                <a:latin typeface="宋体" pitchFamily="2" charset="-122"/>
                <a:ea typeface="宋体" pitchFamily="2" charset="-122"/>
              </a:rPr>
              <a:t>设</a:t>
            </a:r>
            <a:r>
              <a:rPr lang="en-US" altLang="zh-CN" sz="2400" b="1">
                <a:solidFill>
                  <a:srgbClr val="000000"/>
                </a:solidFill>
                <a:latin typeface="宋体" pitchFamily="2" charset="-122"/>
                <a:ea typeface="宋体" pitchFamily="2" charset="-122"/>
              </a:rPr>
              <a:t>X</a:t>
            </a:r>
            <a:r>
              <a:rPr lang="zh-CN" altLang="en-US" sz="2400" b="1">
                <a:solidFill>
                  <a:srgbClr val="000000"/>
                </a:solidFill>
                <a:latin typeface="宋体" pitchFamily="2" charset="-122"/>
                <a:ea typeface="宋体" pitchFamily="2" charset="-122"/>
              </a:rPr>
              <a:t>是随机变量，如果存在非负函数</a:t>
            </a:r>
            <a:r>
              <a:rPr lang="en-US" altLang="zh-CN" sz="2400" b="1" i="1">
                <a:solidFill>
                  <a:srgbClr val="000000"/>
                </a:solidFill>
                <a:latin typeface="宋体" pitchFamily="2" charset="-122"/>
                <a:ea typeface="宋体" pitchFamily="2" charset="-122"/>
              </a:rPr>
              <a:t>p</a:t>
            </a:r>
            <a:r>
              <a:rPr lang="en-US" altLang="zh-CN" sz="2400" b="1">
                <a:solidFill>
                  <a:srgbClr val="000000"/>
                </a:solidFill>
                <a:latin typeface="宋体" pitchFamily="2" charset="-122"/>
                <a:ea typeface="宋体" pitchFamily="2" charset="-122"/>
              </a:rPr>
              <a:t>(</a:t>
            </a:r>
            <a:r>
              <a:rPr lang="en-US" altLang="zh-CN" sz="2400" b="1" i="1">
                <a:solidFill>
                  <a:srgbClr val="000000"/>
                </a:solidFill>
                <a:latin typeface="宋体" pitchFamily="2" charset="-122"/>
                <a:ea typeface="宋体" pitchFamily="2" charset="-122"/>
              </a:rPr>
              <a:t>x</a:t>
            </a:r>
            <a:r>
              <a:rPr lang="en-US" altLang="zh-CN" sz="2400" b="1">
                <a:solidFill>
                  <a:srgbClr val="000000"/>
                </a:solidFill>
                <a:latin typeface="宋体" pitchFamily="2" charset="-122"/>
                <a:ea typeface="宋体" pitchFamily="2" charset="-122"/>
              </a:rPr>
              <a:t>)</a:t>
            </a:r>
            <a:r>
              <a:rPr lang="zh-CN" altLang="en-US" sz="2400" b="1">
                <a:solidFill>
                  <a:srgbClr val="000000"/>
                </a:solidFill>
                <a:latin typeface="宋体" pitchFamily="2" charset="-122"/>
                <a:ea typeface="宋体" pitchFamily="2" charset="-122"/>
              </a:rPr>
              <a:t>，满足：</a:t>
            </a:r>
            <a:r>
              <a:rPr lang="zh-CN" altLang="en-US" sz="2200" b="1">
                <a:latin typeface="宋体" pitchFamily="2" charset="-122"/>
                <a:ea typeface="宋体" pitchFamily="2" charset="-122"/>
              </a:rPr>
              <a:t>  </a:t>
            </a:r>
          </a:p>
        </p:txBody>
      </p:sp>
      <p:sp>
        <p:nvSpPr>
          <p:cNvPr id="998410" name="Text Box 10"/>
          <p:cNvSpPr txBox="1">
            <a:spLocks noChangeArrowheads="1"/>
          </p:cNvSpPr>
          <p:nvPr/>
        </p:nvSpPr>
        <p:spPr bwMode="auto">
          <a:xfrm>
            <a:off x="1835150" y="3068638"/>
            <a:ext cx="1862138" cy="547687"/>
          </a:xfrm>
          <a:prstGeom prst="rect">
            <a:avLst/>
          </a:prstGeom>
          <a:noFill/>
          <a:ln w="9525">
            <a:noFill/>
            <a:miter lim="800000"/>
            <a:headEnd/>
            <a:tailEnd/>
          </a:ln>
          <a:effectLst/>
        </p:spPr>
        <p:txBody>
          <a:bodyPr lIns="71658" tIns="35829" rIns="71658" bIns="35829">
            <a:spAutoFit/>
          </a:bodyPr>
          <a:lstStyle/>
          <a:p>
            <a:pPr defTabSz="717550">
              <a:lnSpc>
                <a:spcPct val="130000"/>
              </a:lnSpc>
            </a:pPr>
            <a:r>
              <a:rPr lang="zh-CN" altLang="en-US" sz="2400" b="1">
                <a:solidFill>
                  <a:srgbClr val="000000"/>
                </a:solidFill>
                <a:latin typeface="宋体" pitchFamily="2" charset="-122"/>
                <a:ea typeface="宋体" pitchFamily="2" charset="-122"/>
              </a:rPr>
              <a:t>对于任意的</a:t>
            </a:r>
          </a:p>
        </p:txBody>
      </p:sp>
      <p:graphicFrame>
        <p:nvGraphicFramePr>
          <p:cNvPr id="998411" name="Object 11"/>
          <p:cNvGraphicFramePr>
            <a:graphicFrameLocks noChangeAspect="1"/>
          </p:cNvGraphicFramePr>
          <p:nvPr/>
        </p:nvGraphicFramePr>
        <p:xfrm>
          <a:off x="3471863" y="3190875"/>
          <a:ext cx="4919662" cy="431800"/>
        </p:xfrm>
        <a:graphic>
          <a:graphicData uri="http://schemas.openxmlformats.org/presentationml/2006/ole">
            <p:oleObj spid="_x0000_s998411" name="公式" r:id="rId4" imgW="2463480" imgH="215640" progId="Equation.3">
              <p:embed/>
            </p:oleObj>
          </a:graphicData>
        </a:graphic>
      </p:graphicFrame>
      <p:graphicFrame>
        <p:nvGraphicFramePr>
          <p:cNvPr id="998413" name="Object 13"/>
          <p:cNvGraphicFramePr>
            <a:graphicFrameLocks noChangeAspect="1"/>
          </p:cNvGraphicFramePr>
          <p:nvPr/>
        </p:nvGraphicFramePr>
        <p:xfrm>
          <a:off x="2509838" y="3548063"/>
          <a:ext cx="3179762" cy="650875"/>
        </p:xfrm>
        <a:graphic>
          <a:graphicData uri="http://schemas.openxmlformats.org/presentationml/2006/ole">
            <p:oleObj spid="_x0000_s998413" name="Equation" r:id="rId5" imgW="1612800" imgH="330120" progId="Equation.3">
              <p:embed/>
            </p:oleObj>
          </a:graphicData>
        </a:graphic>
      </p:graphicFrame>
      <p:grpSp>
        <p:nvGrpSpPr>
          <p:cNvPr id="998414" name="Group 14"/>
          <p:cNvGrpSpPr>
            <a:grpSpLocks/>
          </p:cNvGrpSpPr>
          <p:nvPr/>
        </p:nvGrpSpPr>
        <p:grpSpPr bwMode="auto">
          <a:xfrm>
            <a:off x="1744663" y="4054476"/>
            <a:ext cx="6888162" cy="1512888"/>
            <a:chOff x="217" y="2374"/>
            <a:chExt cx="4339" cy="953"/>
          </a:xfrm>
        </p:grpSpPr>
        <p:sp>
          <p:nvSpPr>
            <p:cNvPr id="998415" name="Text Box 15"/>
            <p:cNvSpPr txBox="1">
              <a:spLocks noChangeArrowheads="1"/>
            </p:cNvSpPr>
            <p:nvPr/>
          </p:nvSpPr>
          <p:spPr bwMode="auto">
            <a:xfrm>
              <a:off x="217" y="2374"/>
              <a:ext cx="4339" cy="953"/>
            </a:xfrm>
            <a:prstGeom prst="rect">
              <a:avLst/>
            </a:prstGeom>
            <a:noFill/>
            <a:ln w="9525">
              <a:noFill/>
              <a:miter lim="800000"/>
              <a:headEnd/>
              <a:tailEnd/>
            </a:ln>
            <a:effectLst/>
          </p:spPr>
          <p:txBody>
            <a:bodyPr lIns="71658" tIns="35829" rIns="71658" bIns="35829">
              <a:spAutoFit/>
            </a:bodyPr>
            <a:lstStyle/>
            <a:p>
              <a:pPr defTabSz="717550">
                <a:lnSpc>
                  <a:spcPct val="130000"/>
                </a:lnSpc>
              </a:pPr>
              <a:r>
                <a:rPr lang="zh-CN" altLang="en-US" sz="2400" b="1" dirty="0">
                  <a:solidFill>
                    <a:srgbClr val="000000"/>
                  </a:solidFill>
                  <a:latin typeface="宋体" pitchFamily="2" charset="-122"/>
                  <a:ea typeface="宋体" pitchFamily="2" charset="-122"/>
                </a:rPr>
                <a:t>则称</a:t>
              </a:r>
              <a:r>
                <a:rPr lang="en-US" altLang="zh-CN" sz="2400" b="1" i="1" dirty="0">
                  <a:solidFill>
                    <a:srgbClr val="000000"/>
                  </a:solidFill>
                  <a:ea typeface="宋体" pitchFamily="2" charset="-122"/>
                </a:rPr>
                <a:t>X</a:t>
              </a:r>
              <a:r>
                <a:rPr lang="zh-CN" altLang="en-US" sz="2400" b="1" dirty="0">
                  <a:solidFill>
                    <a:srgbClr val="000000"/>
                  </a:solidFill>
                  <a:latin typeface="宋体" pitchFamily="2" charset="-122"/>
                  <a:ea typeface="宋体" pitchFamily="2" charset="-122"/>
                </a:rPr>
                <a:t>是</a:t>
              </a:r>
              <a:r>
                <a:rPr lang="zh-CN" altLang="en-US" sz="2400" b="1" dirty="0">
                  <a:solidFill>
                    <a:srgbClr val="FF0000"/>
                  </a:solidFill>
                  <a:latin typeface="宋体" pitchFamily="2" charset="-122"/>
                  <a:ea typeface="宋体" pitchFamily="2" charset="-122"/>
                </a:rPr>
                <a:t>连续型随机变量</a:t>
              </a:r>
              <a:r>
                <a:rPr lang="zh-CN" altLang="en-US" sz="2400" b="1" dirty="0">
                  <a:solidFill>
                    <a:srgbClr val="000000"/>
                  </a:solidFill>
                  <a:latin typeface="宋体" pitchFamily="2" charset="-122"/>
                  <a:ea typeface="宋体" pitchFamily="2" charset="-122"/>
                </a:rPr>
                <a:t>，</a:t>
              </a:r>
              <a:r>
                <a:rPr lang="zh-CN" altLang="en-US" sz="2400" b="1" i="1" dirty="0">
                  <a:solidFill>
                    <a:srgbClr val="000000"/>
                  </a:solidFill>
                  <a:latin typeface="宋体" pitchFamily="2" charset="-122"/>
                  <a:ea typeface="宋体" pitchFamily="2" charset="-122"/>
                </a:rPr>
                <a:t>   </a:t>
              </a:r>
              <a:r>
                <a:rPr lang="zh-CN" altLang="en-US" sz="2400" b="1" dirty="0">
                  <a:solidFill>
                    <a:srgbClr val="000000"/>
                  </a:solidFill>
                  <a:latin typeface="宋体" pitchFamily="2" charset="-122"/>
                  <a:ea typeface="宋体" pitchFamily="2" charset="-122"/>
                </a:rPr>
                <a:t>称为</a:t>
              </a:r>
              <a:r>
                <a:rPr lang="en-US" altLang="zh-CN" sz="2400" b="1" i="1" dirty="0">
                  <a:solidFill>
                    <a:srgbClr val="000000"/>
                  </a:solidFill>
                  <a:ea typeface="宋体" pitchFamily="2" charset="-122"/>
                </a:rPr>
                <a:t>X</a:t>
              </a:r>
              <a:r>
                <a:rPr lang="zh-CN" altLang="en-US" sz="2400" b="1" dirty="0">
                  <a:solidFill>
                    <a:srgbClr val="000000"/>
                  </a:solidFill>
                  <a:latin typeface="宋体" pitchFamily="2" charset="-122"/>
                  <a:ea typeface="宋体" pitchFamily="2" charset="-122"/>
                </a:rPr>
                <a:t>的</a:t>
              </a:r>
              <a:r>
                <a:rPr lang="zh-CN" altLang="en-US" sz="2400" b="1" dirty="0" smtClean="0">
                  <a:solidFill>
                    <a:srgbClr val="FF0000"/>
                  </a:solidFill>
                  <a:latin typeface="宋体" pitchFamily="2" charset="-122"/>
                  <a:ea typeface="宋体" pitchFamily="2" charset="-122"/>
                </a:rPr>
                <a:t>概率密度函数 </a:t>
              </a:r>
              <a:r>
                <a:rPr lang="en-US" altLang="zh-CN" sz="2400" b="1" dirty="0" smtClean="0">
                  <a:solidFill>
                    <a:srgbClr val="FF0000"/>
                  </a:solidFill>
                  <a:latin typeface="宋体" pitchFamily="2" charset="-122"/>
                  <a:ea typeface="宋体" pitchFamily="2" charset="-122"/>
                </a:rPr>
                <a:t>probability density function</a:t>
              </a:r>
              <a:r>
                <a:rPr lang="zh-CN" altLang="en-US" sz="2400" b="1" dirty="0" smtClean="0">
                  <a:solidFill>
                    <a:srgbClr val="FF0000"/>
                  </a:solidFill>
                  <a:latin typeface="宋体" pitchFamily="2" charset="-122"/>
                  <a:ea typeface="宋体" pitchFamily="2" charset="-122"/>
                </a:rPr>
                <a:t>（小写</a:t>
              </a:r>
              <a:r>
                <a:rPr lang="en-US" altLang="zh-CN" sz="2400" b="1" dirty="0" err="1" smtClean="0">
                  <a:solidFill>
                    <a:srgbClr val="FF0000"/>
                  </a:solidFill>
                  <a:latin typeface="宋体" pitchFamily="2" charset="-122"/>
                  <a:ea typeface="宋体" pitchFamily="2" charset="-122"/>
                </a:rPr>
                <a:t>pdf</a:t>
              </a:r>
              <a:r>
                <a:rPr lang="zh-CN" altLang="en-US" sz="2400" b="1" dirty="0" smtClean="0">
                  <a:solidFill>
                    <a:srgbClr val="FF0000"/>
                  </a:solidFill>
                  <a:latin typeface="宋体" pitchFamily="2" charset="-122"/>
                  <a:ea typeface="宋体" pitchFamily="2" charset="-122"/>
                </a:rPr>
                <a:t>）</a:t>
              </a:r>
              <a:r>
                <a:rPr lang="en-US" altLang="zh-CN" sz="2400" b="1" dirty="0" smtClean="0">
                  <a:solidFill>
                    <a:srgbClr val="FF0000"/>
                  </a:solidFill>
                  <a:latin typeface="宋体" pitchFamily="2" charset="-122"/>
                  <a:ea typeface="宋体" pitchFamily="2" charset="-122"/>
                </a:rPr>
                <a:t>,</a:t>
              </a:r>
              <a:r>
                <a:rPr lang="zh-CN" altLang="en-US" sz="2400" b="1" dirty="0">
                  <a:solidFill>
                    <a:srgbClr val="FF0000"/>
                  </a:solidFill>
                  <a:latin typeface="宋体" pitchFamily="2" charset="-122"/>
                  <a:ea typeface="宋体" pitchFamily="2" charset="-122"/>
                </a:rPr>
                <a:t>简称概率密度</a:t>
              </a:r>
              <a:r>
                <a:rPr lang="en-US" altLang="zh-CN" sz="2400" b="1" dirty="0">
                  <a:solidFill>
                    <a:srgbClr val="000000"/>
                  </a:solidFill>
                  <a:latin typeface="宋体" pitchFamily="2" charset="-122"/>
                  <a:ea typeface="宋体" pitchFamily="2" charset="-122"/>
                </a:rPr>
                <a:t>.</a:t>
              </a:r>
            </a:p>
          </p:txBody>
        </p:sp>
        <p:graphicFrame>
          <p:nvGraphicFramePr>
            <p:cNvPr id="998416" name="Object 16"/>
            <p:cNvGraphicFramePr>
              <a:graphicFrameLocks noChangeAspect="1"/>
            </p:cNvGraphicFramePr>
            <p:nvPr/>
          </p:nvGraphicFramePr>
          <p:xfrm>
            <a:off x="2336" y="2473"/>
            <a:ext cx="413" cy="254"/>
          </p:xfrm>
          <a:graphic>
            <a:graphicData uri="http://schemas.openxmlformats.org/presentationml/2006/ole">
              <p:oleObj spid="_x0000_s998416" name="Equation" r:id="rId6" imgW="330120" imgH="203040" progId="Equation.3">
                <p:embed/>
              </p:oleObj>
            </a:graphicData>
          </a:graphic>
        </p:graphicFrame>
      </p:grpSp>
      <p:sp>
        <p:nvSpPr>
          <p:cNvPr id="998417" name="Rectangle 17"/>
          <p:cNvSpPr>
            <a:spLocks noChangeArrowheads="1"/>
          </p:cNvSpPr>
          <p:nvPr/>
        </p:nvSpPr>
        <p:spPr bwMode="auto">
          <a:xfrm>
            <a:off x="1285875" y="1606550"/>
            <a:ext cx="5197475" cy="454025"/>
          </a:xfrm>
          <a:prstGeom prst="rect">
            <a:avLst/>
          </a:prstGeom>
          <a:noFill/>
          <a:ln w="9525">
            <a:noFill/>
            <a:miter lim="800000"/>
            <a:headEnd/>
            <a:tailEnd/>
          </a:ln>
          <a:effectLst/>
        </p:spPr>
        <p:txBody>
          <a:bodyPr lIns="71658" tIns="35829" rIns="71658" bIns="35829">
            <a:spAutoFit/>
          </a:bodyPr>
          <a:lstStyle/>
          <a:p>
            <a:pPr defTabSz="717550"/>
            <a:r>
              <a:rPr lang="zh-CN" altLang="en-US" sz="2500" b="1">
                <a:solidFill>
                  <a:schemeClr val="tx2"/>
                </a:solidFill>
                <a:ea typeface="黑体" pitchFamily="49" charset="-122"/>
              </a:rPr>
              <a:t>连续型随机变量的定义</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8404">
                                            <p:txEl>
                                              <p:pRg st="0" end="0"/>
                                            </p:txEl>
                                          </p:spTgt>
                                        </p:tgtEl>
                                        <p:attrNameLst>
                                          <p:attrName>style.visibility</p:attrName>
                                        </p:attrNameLst>
                                      </p:cBhvr>
                                      <p:to>
                                        <p:strVal val="visible"/>
                                      </p:to>
                                    </p:set>
                                    <p:animEffect transition="in" filter="wipe(left)">
                                      <p:cBhvr>
                                        <p:cTn id="7" dur="500"/>
                                        <p:tgtEl>
                                          <p:spTgt spid="9984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8407"/>
                                        </p:tgtEl>
                                        <p:attrNameLst>
                                          <p:attrName>style.visibility</p:attrName>
                                        </p:attrNameLst>
                                      </p:cBhvr>
                                      <p:to>
                                        <p:strVal val="visible"/>
                                      </p:to>
                                    </p:set>
                                    <p:animEffect transition="in" filter="wipe(left)">
                                      <p:cBhvr>
                                        <p:cTn id="12" dur="500"/>
                                        <p:tgtEl>
                                          <p:spTgt spid="9984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98410"/>
                                        </p:tgtEl>
                                        <p:attrNameLst>
                                          <p:attrName>style.visibility</p:attrName>
                                        </p:attrNameLst>
                                      </p:cBhvr>
                                      <p:to>
                                        <p:strVal val="visible"/>
                                      </p:to>
                                    </p:set>
                                    <p:animEffect transition="in" filter="wipe(left)">
                                      <p:cBhvr>
                                        <p:cTn id="17" dur="500"/>
                                        <p:tgtEl>
                                          <p:spTgt spid="998410"/>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98411"/>
                                        </p:tgtEl>
                                        <p:attrNameLst>
                                          <p:attrName>style.visibility</p:attrName>
                                        </p:attrNameLst>
                                      </p:cBhvr>
                                      <p:to>
                                        <p:strVal val="visible"/>
                                      </p:to>
                                    </p:set>
                                    <p:animEffect transition="in" filter="wipe(left)">
                                      <p:cBhvr>
                                        <p:cTn id="21" dur="500"/>
                                        <p:tgtEl>
                                          <p:spTgt spid="9984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98413"/>
                                        </p:tgtEl>
                                        <p:attrNameLst>
                                          <p:attrName>style.visibility</p:attrName>
                                        </p:attrNameLst>
                                      </p:cBhvr>
                                      <p:to>
                                        <p:strVal val="visible"/>
                                      </p:to>
                                    </p:set>
                                    <p:animEffect transition="in" filter="wipe(left)">
                                      <p:cBhvr>
                                        <p:cTn id="26" dur="500"/>
                                        <p:tgtEl>
                                          <p:spTgt spid="9984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98414"/>
                                        </p:tgtEl>
                                        <p:attrNameLst>
                                          <p:attrName>style.visibility</p:attrName>
                                        </p:attrNameLst>
                                      </p:cBhvr>
                                      <p:to>
                                        <p:strVal val="visible"/>
                                      </p:to>
                                    </p:set>
                                    <p:animEffect transition="in" filter="wipe(left)">
                                      <p:cBhvr>
                                        <p:cTn id="31" dur="500"/>
                                        <p:tgtEl>
                                          <p:spTgt spid="998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8404" grpId="0" build="p" autoUpdateAnimBg="0"/>
      <p:bldP spid="998407" grpId="0" autoUpdateAnimBg="0"/>
      <p:bldP spid="9984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2" name="Rectangle 4"/>
          <p:cNvSpPr>
            <a:spLocks noChangeArrowheads="1"/>
          </p:cNvSpPr>
          <p:nvPr/>
        </p:nvSpPr>
        <p:spPr bwMode="auto">
          <a:xfrm>
            <a:off x="1042988" y="765175"/>
            <a:ext cx="7345362" cy="762000"/>
          </a:xfrm>
          <a:prstGeom prst="rect">
            <a:avLst/>
          </a:prstGeom>
          <a:noFill/>
          <a:ln w="9525">
            <a:noFill/>
            <a:miter lim="800000"/>
            <a:headEnd/>
            <a:tailEnd/>
          </a:ln>
          <a:effectLst/>
        </p:spPr>
        <p:txBody>
          <a:bodyPr>
            <a:spAutoFit/>
          </a:bodyPr>
          <a:lstStyle/>
          <a:p>
            <a:r>
              <a:rPr lang="zh-CN" altLang="en-US" sz="4400" b="1">
                <a:solidFill>
                  <a:schemeClr val="accent2"/>
                </a:solidFill>
                <a:latin typeface="楷体_GB2312" pitchFamily="49" charset="-122"/>
                <a:ea typeface="楷体_GB2312" pitchFamily="49" charset="-122"/>
              </a:rPr>
              <a:t>连续型随机变量</a:t>
            </a:r>
            <a:r>
              <a:rPr lang="en-US" altLang="zh-CN" sz="4400" b="1">
                <a:solidFill>
                  <a:schemeClr val="accent2"/>
                </a:solidFill>
                <a:latin typeface="楷体_GB2312" pitchFamily="49" charset="-122"/>
                <a:ea typeface="楷体_GB2312" pitchFamily="49" charset="-122"/>
              </a:rPr>
              <a:t>(Cont.)</a:t>
            </a:r>
            <a:endParaRPr lang="en-US" altLang="zh-CN" sz="3200" b="1">
              <a:latin typeface="楷体_GB2312" pitchFamily="49" charset="-122"/>
              <a:ea typeface="楷体_GB2312" pitchFamily="49" charset="-122"/>
            </a:endParaRPr>
          </a:p>
        </p:txBody>
      </p:sp>
      <p:sp>
        <p:nvSpPr>
          <p:cNvPr id="1000453" name="Text Box 5"/>
          <p:cNvSpPr txBox="1">
            <a:spLocks noChangeArrowheads="1"/>
          </p:cNvSpPr>
          <p:nvPr/>
        </p:nvSpPr>
        <p:spPr bwMode="auto">
          <a:xfrm>
            <a:off x="1042988" y="1536700"/>
            <a:ext cx="3313112" cy="454025"/>
          </a:xfrm>
          <a:prstGeom prst="rect">
            <a:avLst/>
          </a:prstGeom>
          <a:noFill/>
          <a:ln w="9525">
            <a:noFill/>
            <a:miter lim="800000"/>
            <a:headEnd/>
            <a:tailEnd/>
          </a:ln>
          <a:effectLst/>
        </p:spPr>
        <p:txBody>
          <a:bodyPr lIns="71670" tIns="35835" rIns="71670" bIns="35835">
            <a:spAutoFit/>
          </a:bodyPr>
          <a:lstStyle/>
          <a:p>
            <a:pPr defTabSz="717550"/>
            <a:r>
              <a:rPr lang="zh-CN" altLang="en-US" sz="2500" b="1">
                <a:ea typeface="宋体" pitchFamily="2" charset="-122"/>
              </a:rPr>
              <a:t> </a:t>
            </a:r>
            <a:r>
              <a:rPr lang="zh-CN" altLang="en-US" sz="2500" b="1">
                <a:latin typeface="Arial" charset="0"/>
                <a:ea typeface="宋体" pitchFamily="2" charset="-122"/>
              </a:rPr>
              <a:t>概率密度函数的性质</a:t>
            </a:r>
            <a:endParaRPr lang="zh-CN" altLang="en-US" sz="1900" b="1">
              <a:solidFill>
                <a:srgbClr val="FFFF66"/>
              </a:solidFill>
              <a:latin typeface="Arial" charset="0"/>
              <a:ea typeface="宋体" pitchFamily="2" charset="-122"/>
            </a:endParaRPr>
          </a:p>
        </p:txBody>
      </p:sp>
      <p:grpSp>
        <p:nvGrpSpPr>
          <p:cNvPr id="1000454" name="Group 6"/>
          <p:cNvGrpSpPr>
            <a:grpSpLocks/>
          </p:cNvGrpSpPr>
          <p:nvPr/>
        </p:nvGrpSpPr>
        <p:grpSpPr bwMode="auto">
          <a:xfrm>
            <a:off x="1187450" y="2079625"/>
            <a:ext cx="1903413" cy="468313"/>
            <a:chOff x="533" y="623"/>
            <a:chExt cx="1531" cy="376"/>
          </a:xfrm>
        </p:grpSpPr>
        <p:sp>
          <p:nvSpPr>
            <p:cNvPr id="1000455" name="Text Box 7"/>
            <p:cNvSpPr txBox="1">
              <a:spLocks noChangeArrowheads="1"/>
            </p:cNvSpPr>
            <p:nvPr/>
          </p:nvSpPr>
          <p:spPr bwMode="auto">
            <a:xfrm>
              <a:off x="533" y="623"/>
              <a:ext cx="319" cy="352"/>
            </a:xfrm>
            <a:prstGeom prst="rect">
              <a:avLst/>
            </a:prstGeom>
            <a:noFill/>
            <a:ln w="9525">
              <a:noFill/>
              <a:miter lim="800000"/>
              <a:headEnd/>
              <a:tailEnd/>
            </a:ln>
            <a:effectLst/>
          </p:spPr>
          <p:txBody>
            <a:bodyPr wrap="none" lIns="71670" tIns="35835" rIns="71670" bIns="35835">
              <a:spAutoFit/>
            </a:bodyPr>
            <a:lstStyle/>
            <a:p>
              <a:pPr algn="r" defTabSz="717550"/>
              <a:r>
                <a:rPr lang="en-US" altLang="zh-CN" sz="2400" b="1">
                  <a:solidFill>
                    <a:srgbClr val="000000"/>
                  </a:solidFill>
                  <a:ea typeface="宋体" pitchFamily="2" charset="-122"/>
                </a:rPr>
                <a:t>1)</a:t>
              </a:r>
              <a:endParaRPr lang="en-US" altLang="zh-CN" sz="2400" b="1">
                <a:solidFill>
                  <a:srgbClr val="000000"/>
                </a:solidFill>
                <a:latin typeface="Arial" charset="0"/>
                <a:ea typeface="宋体" pitchFamily="2" charset="-122"/>
              </a:endParaRPr>
            </a:p>
          </p:txBody>
        </p:sp>
        <p:graphicFrame>
          <p:nvGraphicFramePr>
            <p:cNvPr id="1000456" name="Object 8"/>
            <p:cNvGraphicFramePr>
              <a:graphicFrameLocks noChangeAspect="1"/>
            </p:cNvGraphicFramePr>
            <p:nvPr/>
          </p:nvGraphicFramePr>
          <p:xfrm>
            <a:off x="1104" y="652"/>
            <a:ext cx="960" cy="347"/>
          </p:xfrm>
          <a:graphic>
            <a:graphicData uri="http://schemas.openxmlformats.org/presentationml/2006/ole">
              <p:oleObj spid="_x0000_s1000456" name="Equation" r:id="rId4" imgW="558720" imgH="203040" progId="Equation.3">
                <p:embed/>
              </p:oleObj>
            </a:graphicData>
          </a:graphic>
        </p:graphicFrame>
      </p:grpSp>
      <p:grpSp>
        <p:nvGrpSpPr>
          <p:cNvPr id="1000457" name="Group 9"/>
          <p:cNvGrpSpPr>
            <a:grpSpLocks/>
          </p:cNvGrpSpPr>
          <p:nvPr/>
        </p:nvGrpSpPr>
        <p:grpSpPr bwMode="auto">
          <a:xfrm>
            <a:off x="1189038" y="2493963"/>
            <a:ext cx="2457450" cy="720725"/>
            <a:chOff x="472" y="960"/>
            <a:chExt cx="1976" cy="578"/>
          </a:xfrm>
        </p:grpSpPr>
        <p:sp>
          <p:nvSpPr>
            <p:cNvPr id="1000458" name="Text Box 10"/>
            <p:cNvSpPr txBox="1">
              <a:spLocks noChangeArrowheads="1"/>
            </p:cNvSpPr>
            <p:nvPr/>
          </p:nvSpPr>
          <p:spPr bwMode="auto">
            <a:xfrm>
              <a:off x="472" y="1103"/>
              <a:ext cx="381" cy="351"/>
            </a:xfrm>
            <a:prstGeom prst="rect">
              <a:avLst/>
            </a:prstGeom>
            <a:noFill/>
            <a:ln w="9525">
              <a:noFill/>
              <a:miter lim="800000"/>
              <a:headEnd/>
              <a:tailEnd/>
            </a:ln>
            <a:effectLst/>
          </p:spPr>
          <p:txBody>
            <a:bodyPr wrap="none" lIns="71670" tIns="35835" rIns="71670" bIns="35835">
              <a:spAutoFit/>
            </a:bodyPr>
            <a:lstStyle/>
            <a:p>
              <a:pPr algn="r" defTabSz="717550"/>
              <a:r>
                <a:rPr lang="en-US" altLang="zh-CN" sz="2400" b="1">
                  <a:solidFill>
                    <a:srgbClr val="000000"/>
                  </a:solidFill>
                  <a:ea typeface="宋体" pitchFamily="2" charset="-122"/>
                </a:rPr>
                <a:t>2) </a:t>
              </a:r>
              <a:endParaRPr lang="en-US" altLang="zh-CN" sz="2400" b="1">
                <a:solidFill>
                  <a:srgbClr val="000000"/>
                </a:solidFill>
                <a:latin typeface="Arial" charset="0"/>
                <a:ea typeface="宋体" pitchFamily="2" charset="-122"/>
              </a:endParaRPr>
            </a:p>
          </p:txBody>
        </p:sp>
        <p:graphicFrame>
          <p:nvGraphicFramePr>
            <p:cNvPr id="1000459" name="Object 11"/>
            <p:cNvGraphicFramePr>
              <a:graphicFrameLocks noChangeAspect="1"/>
            </p:cNvGraphicFramePr>
            <p:nvPr/>
          </p:nvGraphicFramePr>
          <p:xfrm>
            <a:off x="912" y="960"/>
            <a:ext cx="1536" cy="578"/>
          </p:xfrm>
          <a:graphic>
            <a:graphicData uri="http://schemas.openxmlformats.org/presentationml/2006/ole">
              <p:oleObj spid="_x0000_s1000459" name="Equation" r:id="rId5" imgW="876240" imgH="330120" progId="Equation.3">
                <p:embed/>
              </p:oleObj>
            </a:graphicData>
          </a:graphic>
        </p:graphicFrame>
      </p:grpSp>
      <p:grpSp>
        <p:nvGrpSpPr>
          <p:cNvPr id="1000460" name="Group 12"/>
          <p:cNvGrpSpPr>
            <a:grpSpLocks/>
          </p:cNvGrpSpPr>
          <p:nvPr/>
        </p:nvGrpSpPr>
        <p:grpSpPr bwMode="auto">
          <a:xfrm>
            <a:off x="3348038" y="3778250"/>
            <a:ext cx="815975" cy="1312863"/>
            <a:chOff x="3800" y="2011"/>
            <a:chExt cx="514" cy="827"/>
          </a:xfrm>
        </p:grpSpPr>
        <p:sp>
          <p:nvSpPr>
            <p:cNvPr id="1000461" name="Rectangle 13"/>
            <p:cNvSpPr>
              <a:spLocks noChangeArrowheads="1"/>
            </p:cNvSpPr>
            <p:nvPr/>
          </p:nvSpPr>
          <p:spPr bwMode="auto">
            <a:xfrm>
              <a:off x="3907" y="2188"/>
              <a:ext cx="270" cy="389"/>
            </a:xfrm>
            <a:prstGeom prst="rect">
              <a:avLst/>
            </a:prstGeom>
            <a:solidFill>
              <a:srgbClr val="FFFF00"/>
            </a:solidFill>
            <a:ln w="9525">
              <a:noFill/>
              <a:miter lim="800000"/>
              <a:headEnd/>
              <a:tailEnd/>
            </a:ln>
            <a:effectLst/>
          </p:spPr>
          <p:txBody>
            <a:bodyPr wrap="none" anchor="ctr"/>
            <a:lstStyle/>
            <a:p>
              <a:endParaRPr lang="zh-CN" altLang="en-US"/>
            </a:p>
          </p:txBody>
        </p:sp>
        <p:sp>
          <p:nvSpPr>
            <p:cNvPr id="1000462" name="AutoShape 14"/>
            <p:cNvSpPr>
              <a:spLocks noChangeArrowheads="1"/>
            </p:cNvSpPr>
            <p:nvPr/>
          </p:nvSpPr>
          <p:spPr bwMode="auto">
            <a:xfrm rot="21537797" flipH="1">
              <a:off x="3907" y="2011"/>
              <a:ext cx="270" cy="177"/>
            </a:xfrm>
            <a:prstGeom prst="rtTriangle">
              <a:avLst/>
            </a:prstGeom>
            <a:solidFill>
              <a:srgbClr val="FFFF00"/>
            </a:solidFill>
            <a:ln w="9525">
              <a:noFill/>
              <a:miter lim="800000"/>
              <a:headEnd/>
              <a:tailEnd/>
            </a:ln>
            <a:effectLst/>
          </p:spPr>
          <p:txBody>
            <a:bodyPr wrap="none" lIns="71658" tIns="35829" rIns="71658" bIns="35829" anchor="ctr"/>
            <a:lstStyle/>
            <a:p>
              <a:pPr algn="ctr" defTabSz="717550"/>
              <a:endParaRPr lang="zh-CN" altLang="en-US" sz="1900">
                <a:ea typeface="宋体" pitchFamily="2" charset="-122"/>
              </a:endParaRPr>
            </a:p>
          </p:txBody>
        </p:sp>
        <p:graphicFrame>
          <p:nvGraphicFramePr>
            <p:cNvPr id="1000463" name="Object 15"/>
            <p:cNvGraphicFramePr>
              <a:graphicFrameLocks noChangeAspect="1"/>
            </p:cNvGraphicFramePr>
            <p:nvPr/>
          </p:nvGraphicFramePr>
          <p:xfrm>
            <a:off x="3800" y="2653"/>
            <a:ext cx="158" cy="174"/>
          </p:xfrm>
          <a:graphic>
            <a:graphicData uri="http://schemas.openxmlformats.org/presentationml/2006/ole">
              <p:oleObj spid="_x0000_s1000463" name="公式" r:id="rId6" imgW="126720" imgH="139680" progId="Equation.3">
                <p:embed/>
              </p:oleObj>
            </a:graphicData>
          </a:graphic>
        </p:graphicFrame>
        <p:graphicFrame>
          <p:nvGraphicFramePr>
            <p:cNvPr id="1000464" name="Object 16"/>
            <p:cNvGraphicFramePr>
              <a:graphicFrameLocks noChangeAspect="1"/>
            </p:cNvGraphicFramePr>
            <p:nvPr/>
          </p:nvGraphicFramePr>
          <p:xfrm>
            <a:off x="3936" y="2238"/>
            <a:ext cx="190" cy="223"/>
          </p:xfrm>
          <a:graphic>
            <a:graphicData uri="http://schemas.openxmlformats.org/presentationml/2006/ole">
              <p:oleObj spid="_x0000_s1000464" name="公式" r:id="rId7" imgW="152280" imgH="177480" progId="Equation.3">
                <p:embed/>
              </p:oleObj>
            </a:graphicData>
          </a:graphic>
        </p:graphicFrame>
        <p:graphicFrame>
          <p:nvGraphicFramePr>
            <p:cNvPr id="1000465" name="Object 17"/>
            <p:cNvGraphicFramePr>
              <a:graphicFrameLocks noChangeAspect="1"/>
            </p:cNvGraphicFramePr>
            <p:nvPr/>
          </p:nvGraphicFramePr>
          <p:xfrm>
            <a:off x="4156" y="2617"/>
            <a:ext cx="158" cy="221"/>
          </p:xfrm>
          <a:graphic>
            <a:graphicData uri="http://schemas.openxmlformats.org/presentationml/2006/ole">
              <p:oleObj spid="_x0000_s1000465" name="公式" r:id="rId8" imgW="126720" imgH="177480" progId="Equation.3">
                <p:embed/>
              </p:oleObj>
            </a:graphicData>
          </a:graphic>
        </p:graphicFrame>
        <p:graphicFrame>
          <p:nvGraphicFramePr>
            <p:cNvPr id="1000466" name="Object 18"/>
            <p:cNvGraphicFramePr>
              <a:graphicFrameLocks noChangeAspect="1"/>
            </p:cNvGraphicFramePr>
            <p:nvPr/>
          </p:nvGraphicFramePr>
          <p:xfrm>
            <a:off x="4135" y="2542"/>
            <a:ext cx="94" cy="94"/>
          </p:xfrm>
          <a:graphic>
            <a:graphicData uri="http://schemas.openxmlformats.org/presentationml/2006/ole">
              <p:oleObj spid="_x0000_s1000466" name="Equation" r:id="rId9" imgW="190440" imgH="190440" progId="Equation.3">
                <p:embed/>
              </p:oleObj>
            </a:graphicData>
          </a:graphic>
        </p:graphicFrame>
        <p:graphicFrame>
          <p:nvGraphicFramePr>
            <p:cNvPr id="1000467" name="Object 19"/>
            <p:cNvGraphicFramePr>
              <a:graphicFrameLocks noChangeAspect="1"/>
            </p:cNvGraphicFramePr>
            <p:nvPr/>
          </p:nvGraphicFramePr>
          <p:xfrm>
            <a:off x="3836" y="2546"/>
            <a:ext cx="94" cy="94"/>
          </p:xfrm>
          <a:graphic>
            <a:graphicData uri="http://schemas.openxmlformats.org/presentationml/2006/ole">
              <p:oleObj spid="_x0000_s1000467" name="Equation" r:id="rId10" imgW="190440" imgH="190440" progId="Equation.3">
                <p:embed/>
              </p:oleObj>
            </a:graphicData>
          </a:graphic>
        </p:graphicFrame>
      </p:grpSp>
      <p:grpSp>
        <p:nvGrpSpPr>
          <p:cNvPr id="1000468" name="Group 20"/>
          <p:cNvGrpSpPr>
            <a:grpSpLocks/>
          </p:cNvGrpSpPr>
          <p:nvPr/>
        </p:nvGrpSpPr>
        <p:grpSpPr bwMode="auto">
          <a:xfrm>
            <a:off x="1331913" y="3214688"/>
            <a:ext cx="3895725" cy="1911350"/>
            <a:chOff x="535" y="1376"/>
            <a:chExt cx="2454" cy="1204"/>
          </a:xfrm>
        </p:grpSpPr>
        <p:grpSp>
          <p:nvGrpSpPr>
            <p:cNvPr id="1000469" name="Group 21"/>
            <p:cNvGrpSpPr>
              <a:grpSpLocks/>
            </p:cNvGrpSpPr>
            <p:nvPr/>
          </p:nvGrpSpPr>
          <p:grpSpPr bwMode="auto">
            <a:xfrm>
              <a:off x="535" y="1585"/>
              <a:ext cx="2454" cy="889"/>
              <a:chOff x="535" y="1585"/>
              <a:chExt cx="2454" cy="889"/>
            </a:xfrm>
          </p:grpSpPr>
          <p:sp>
            <p:nvSpPr>
              <p:cNvPr id="1000470" name="Line 22"/>
              <p:cNvSpPr>
                <a:spLocks noChangeShapeType="1"/>
              </p:cNvSpPr>
              <p:nvPr/>
            </p:nvSpPr>
            <p:spPr bwMode="auto">
              <a:xfrm flipH="1">
                <a:off x="535" y="2077"/>
                <a:ext cx="151" cy="226"/>
              </a:xfrm>
              <a:prstGeom prst="line">
                <a:avLst/>
              </a:prstGeom>
              <a:noFill/>
              <a:ln w="28575">
                <a:solidFill>
                  <a:srgbClr val="CC00FF"/>
                </a:solidFill>
                <a:round/>
                <a:headEnd/>
                <a:tailEnd/>
              </a:ln>
              <a:effectLst/>
            </p:spPr>
            <p:txBody>
              <a:bodyPr wrap="none" anchor="ctr"/>
              <a:lstStyle/>
              <a:p>
                <a:endParaRPr lang="zh-CN" altLang="en-US"/>
              </a:p>
            </p:txBody>
          </p:sp>
          <p:sp>
            <p:nvSpPr>
              <p:cNvPr id="1000471" name="Line 23"/>
              <p:cNvSpPr>
                <a:spLocks noChangeShapeType="1"/>
              </p:cNvSpPr>
              <p:nvPr/>
            </p:nvSpPr>
            <p:spPr bwMode="auto">
              <a:xfrm flipH="1">
                <a:off x="648" y="2077"/>
                <a:ext cx="150" cy="226"/>
              </a:xfrm>
              <a:prstGeom prst="line">
                <a:avLst/>
              </a:prstGeom>
              <a:noFill/>
              <a:ln w="28575">
                <a:solidFill>
                  <a:srgbClr val="CC00FF"/>
                </a:solidFill>
                <a:round/>
                <a:headEnd/>
                <a:tailEnd/>
              </a:ln>
              <a:effectLst/>
            </p:spPr>
            <p:txBody>
              <a:bodyPr wrap="none" anchor="ctr"/>
              <a:lstStyle/>
              <a:p>
                <a:endParaRPr lang="zh-CN" altLang="en-US"/>
              </a:p>
            </p:txBody>
          </p:sp>
          <p:sp>
            <p:nvSpPr>
              <p:cNvPr id="1000472" name="Line 24"/>
              <p:cNvSpPr>
                <a:spLocks noChangeShapeType="1"/>
              </p:cNvSpPr>
              <p:nvPr/>
            </p:nvSpPr>
            <p:spPr bwMode="auto">
              <a:xfrm flipH="1">
                <a:off x="761" y="2077"/>
                <a:ext cx="150" cy="226"/>
              </a:xfrm>
              <a:prstGeom prst="line">
                <a:avLst/>
              </a:prstGeom>
              <a:noFill/>
              <a:ln w="28575">
                <a:solidFill>
                  <a:srgbClr val="CC00FF"/>
                </a:solidFill>
                <a:round/>
                <a:headEnd/>
                <a:tailEnd/>
              </a:ln>
              <a:effectLst/>
            </p:spPr>
            <p:txBody>
              <a:bodyPr wrap="none" anchor="ctr"/>
              <a:lstStyle/>
              <a:p>
                <a:endParaRPr lang="zh-CN" altLang="en-US"/>
              </a:p>
            </p:txBody>
          </p:sp>
          <p:sp>
            <p:nvSpPr>
              <p:cNvPr id="1000473" name="Line 25"/>
              <p:cNvSpPr>
                <a:spLocks noChangeShapeType="1"/>
              </p:cNvSpPr>
              <p:nvPr/>
            </p:nvSpPr>
            <p:spPr bwMode="auto">
              <a:xfrm flipH="1">
                <a:off x="874" y="2077"/>
                <a:ext cx="150" cy="226"/>
              </a:xfrm>
              <a:prstGeom prst="line">
                <a:avLst/>
              </a:prstGeom>
              <a:noFill/>
              <a:ln w="28575">
                <a:solidFill>
                  <a:srgbClr val="CC00FF"/>
                </a:solidFill>
                <a:round/>
                <a:headEnd/>
                <a:tailEnd/>
              </a:ln>
              <a:effectLst/>
            </p:spPr>
            <p:txBody>
              <a:bodyPr wrap="none" anchor="ctr"/>
              <a:lstStyle/>
              <a:p>
                <a:endParaRPr lang="zh-CN" altLang="en-US"/>
              </a:p>
            </p:txBody>
          </p:sp>
          <p:sp>
            <p:nvSpPr>
              <p:cNvPr id="1000474" name="Line 26"/>
              <p:cNvSpPr>
                <a:spLocks noChangeShapeType="1"/>
              </p:cNvSpPr>
              <p:nvPr/>
            </p:nvSpPr>
            <p:spPr bwMode="auto">
              <a:xfrm flipH="1">
                <a:off x="987" y="2077"/>
                <a:ext cx="150" cy="226"/>
              </a:xfrm>
              <a:prstGeom prst="line">
                <a:avLst/>
              </a:prstGeom>
              <a:noFill/>
              <a:ln w="28575">
                <a:solidFill>
                  <a:srgbClr val="CC00FF"/>
                </a:solidFill>
                <a:round/>
                <a:headEnd/>
                <a:tailEnd/>
              </a:ln>
              <a:effectLst/>
            </p:spPr>
            <p:txBody>
              <a:bodyPr wrap="none" anchor="ctr"/>
              <a:lstStyle/>
              <a:p>
                <a:endParaRPr lang="zh-CN" altLang="en-US"/>
              </a:p>
            </p:txBody>
          </p:sp>
          <p:sp>
            <p:nvSpPr>
              <p:cNvPr id="1000475" name="Line 27"/>
              <p:cNvSpPr>
                <a:spLocks noChangeShapeType="1"/>
              </p:cNvSpPr>
              <p:nvPr/>
            </p:nvSpPr>
            <p:spPr bwMode="auto">
              <a:xfrm flipH="1">
                <a:off x="1099" y="1889"/>
                <a:ext cx="264" cy="414"/>
              </a:xfrm>
              <a:prstGeom prst="line">
                <a:avLst/>
              </a:prstGeom>
              <a:noFill/>
              <a:ln w="28575">
                <a:solidFill>
                  <a:srgbClr val="CC00FF"/>
                </a:solidFill>
                <a:round/>
                <a:headEnd/>
                <a:tailEnd/>
              </a:ln>
              <a:effectLst/>
            </p:spPr>
            <p:txBody>
              <a:bodyPr wrap="none" anchor="ctr"/>
              <a:lstStyle/>
              <a:p>
                <a:endParaRPr lang="zh-CN" altLang="en-US"/>
              </a:p>
            </p:txBody>
          </p:sp>
          <p:sp>
            <p:nvSpPr>
              <p:cNvPr id="1000476" name="Line 28"/>
              <p:cNvSpPr>
                <a:spLocks noChangeShapeType="1"/>
              </p:cNvSpPr>
              <p:nvPr/>
            </p:nvSpPr>
            <p:spPr bwMode="auto">
              <a:xfrm flipH="1">
                <a:off x="1212" y="1625"/>
                <a:ext cx="414" cy="678"/>
              </a:xfrm>
              <a:prstGeom prst="line">
                <a:avLst/>
              </a:prstGeom>
              <a:noFill/>
              <a:ln w="28575">
                <a:solidFill>
                  <a:srgbClr val="CC00FF"/>
                </a:solidFill>
                <a:round/>
                <a:headEnd/>
                <a:tailEnd/>
              </a:ln>
              <a:effectLst/>
            </p:spPr>
            <p:txBody>
              <a:bodyPr wrap="none" anchor="ctr"/>
              <a:lstStyle/>
              <a:p>
                <a:endParaRPr lang="zh-CN" altLang="en-US"/>
              </a:p>
            </p:txBody>
          </p:sp>
          <p:sp>
            <p:nvSpPr>
              <p:cNvPr id="1000477" name="Line 29"/>
              <p:cNvSpPr>
                <a:spLocks noChangeShapeType="1"/>
              </p:cNvSpPr>
              <p:nvPr/>
            </p:nvSpPr>
            <p:spPr bwMode="auto">
              <a:xfrm flipH="1">
                <a:off x="1325" y="1738"/>
                <a:ext cx="377" cy="565"/>
              </a:xfrm>
              <a:prstGeom prst="line">
                <a:avLst/>
              </a:prstGeom>
              <a:noFill/>
              <a:ln w="28575">
                <a:solidFill>
                  <a:srgbClr val="CC00FF"/>
                </a:solidFill>
                <a:round/>
                <a:headEnd/>
                <a:tailEnd/>
              </a:ln>
              <a:effectLst/>
            </p:spPr>
            <p:txBody>
              <a:bodyPr wrap="none" anchor="ctr"/>
              <a:lstStyle/>
              <a:p>
                <a:endParaRPr lang="zh-CN" altLang="en-US"/>
              </a:p>
            </p:txBody>
          </p:sp>
          <p:sp>
            <p:nvSpPr>
              <p:cNvPr id="1000478" name="Line 30"/>
              <p:cNvSpPr>
                <a:spLocks noChangeShapeType="1"/>
              </p:cNvSpPr>
              <p:nvPr/>
            </p:nvSpPr>
            <p:spPr bwMode="auto">
              <a:xfrm flipH="1">
                <a:off x="1438" y="1851"/>
                <a:ext cx="301" cy="452"/>
              </a:xfrm>
              <a:prstGeom prst="line">
                <a:avLst/>
              </a:prstGeom>
              <a:noFill/>
              <a:ln w="28575">
                <a:solidFill>
                  <a:srgbClr val="CC00FF"/>
                </a:solidFill>
                <a:round/>
                <a:headEnd/>
                <a:tailEnd/>
              </a:ln>
              <a:effectLst/>
            </p:spPr>
            <p:txBody>
              <a:bodyPr wrap="none" anchor="ctr"/>
              <a:lstStyle/>
              <a:p>
                <a:endParaRPr lang="zh-CN" altLang="en-US"/>
              </a:p>
            </p:txBody>
          </p:sp>
          <p:sp>
            <p:nvSpPr>
              <p:cNvPr id="1000479" name="Line 31"/>
              <p:cNvSpPr>
                <a:spLocks noChangeShapeType="1"/>
              </p:cNvSpPr>
              <p:nvPr/>
            </p:nvSpPr>
            <p:spPr bwMode="auto">
              <a:xfrm flipH="1">
                <a:off x="1551" y="1889"/>
                <a:ext cx="263" cy="414"/>
              </a:xfrm>
              <a:prstGeom prst="line">
                <a:avLst/>
              </a:prstGeom>
              <a:noFill/>
              <a:ln w="28575">
                <a:solidFill>
                  <a:srgbClr val="CC00FF"/>
                </a:solidFill>
                <a:round/>
                <a:headEnd/>
                <a:tailEnd/>
              </a:ln>
              <a:effectLst/>
            </p:spPr>
            <p:txBody>
              <a:bodyPr wrap="none" anchor="ctr"/>
              <a:lstStyle/>
              <a:p>
                <a:endParaRPr lang="zh-CN" altLang="en-US"/>
              </a:p>
            </p:txBody>
          </p:sp>
          <p:sp>
            <p:nvSpPr>
              <p:cNvPr id="1000480" name="Line 32"/>
              <p:cNvSpPr>
                <a:spLocks noChangeShapeType="1"/>
              </p:cNvSpPr>
              <p:nvPr/>
            </p:nvSpPr>
            <p:spPr bwMode="auto">
              <a:xfrm flipH="1">
                <a:off x="1664" y="1889"/>
                <a:ext cx="263" cy="414"/>
              </a:xfrm>
              <a:prstGeom prst="line">
                <a:avLst/>
              </a:prstGeom>
              <a:noFill/>
              <a:ln w="28575">
                <a:solidFill>
                  <a:srgbClr val="CC00FF"/>
                </a:solidFill>
                <a:round/>
                <a:headEnd/>
                <a:tailEnd/>
              </a:ln>
              <a:effectLst/>
            </p:spPr>
            <p:txBody>
              <a:bodyPr wrap="none" anchor="ctr"/>
              <a:lstStyle/>
              <a:p>
                <a:endParaRPr lang="zh-CN" altLang="en-US"/>
              </a:p>
            </p:txBody>
          </p:sp>
          <p:sp>
            <p:nvSpPr>
              <p:cNvPr id="1000481" name="Line 33"/>
              <p:cNvSpPr>
                <a:spLocks noChangeShapeType="1"/>
              </p:cNvSpPr>
              <p:nvPr/>
            </p:nvSpPr>
            <p:spPr bwMode="auto">
              <a:xfrm flipH="1">
                <a:off x="1777" y="1776"/>
                <a:ext cx="339" cy="527"/>
              </a:xfrm>
              <a:prstGeom prst="line">
                <a:avLst/>
              </a:prstGeom>
              <a:noFill/>
              <a:ln w="28575">
                <a:solidFill>
                  <a:srgbClr val="CC00FF"/>
                </a:solidFill>
                <a:round/>
                <a:headEnd/>
                <a:tailEnd/>
              </a:ln>
              <a:effectLst/>
            </p:spPr>
            <p:txBody>
              <a:bodyPr wrap="none" anchor="ctr"/>
              <a:lstStyle/>
              <a:p>
                <a:endParaRPr lang="zh-CN" altLang="en-US"/>
              </a:p>
            </p:txBody>
          </p:sp>
          <p:sp>
            <p:nvSpPr>
              <p:cNvPr id="1000482" name="Line 34"/>
              <p:cNvSpPr>
                <a:spLocks noChangeShapeType="1"/>
              </p:cNvSpPr>
              <p:nvPr/>
            </p:nvSpPr>
            <p:spPr bwMode="auto">
              <a:xfrm flipH="1">
                <a:off x="1890" y="1776"/>
                <a:ext cx="338" cy="527"/>
              </a:xfrm>
              <a:prstGeom prst="line">
                <a:avLst/>
              </a:prstGeom>
              <a:noFill/>
              <a:ln w="28575">
                <a:solidFill>
                  <a:srgbClr val="CC00FF"/>
                </a:solidFill>
                <a:round/>
                <a:headEnd/>
                <a:tailEnd/>
              </a:ln>
              <a:effectLst/>
            </p:spPr>
            <p:txBody>
              <a:bodyPr wrap="none" anchor="ctr"/>
              <a:lstStyle/>
              <a:p>
                <a:endParaRPr lang="zh-CN" altLang="en-US"/>
              </a:p>
            </p:txBody>
          </p:sp>
          <p:sp>
            <p:nvSpPr>
              <p:cNvPr id="1000483" name="Line 35"/>
              <p:cNvSpPr>
                <a:spLocks noChangeShapeType="1"/>
              </p:cNvSpPr>
              <p:nvPr/>
            </p:nvSpPr>
            <p:spPr bwMode="auto">
              <a:xfrm flipH="1">
                <a:off x="2003" y="1851"/>
                <a:ext cx="301" cy="452"/>
              </a:xfrm>
              <a:prstGeom prst="line">
                <a:avLst/>
              </a:prstGeom>
              <a:noFill/>
              <a:ln w="28575">
                <a:solidFill>
                  <a:srgbClr val="CC00FF"/>
                </a:solidFill>
                <a:round/>
                <a:headEnd/>
                <a:tailEnd/>
              </a:ln>
              <a:effectLst/>
            </p:spPr>
            <p:txBody>
              <a:bodyPr wrap="none" anchor="ctr"/>
              <a:lstStyle/>
              <a:p>
                <a:endParaRPr lang="zh-CN" altLang="en-US"/>
              </a:p>
            </p:txBody>
          </p:sp>
          <p:sp>
            <p:nvSpPr>
              <p:cNvPr id="1000484" name="Line 36"/>
              <p:cNvSpPr>
                <a:spLocks noChangeShapeType="1"/>
              </p:cNvSpPr>
              <p:nvPr/>
            </p:nvSpPr>
            <p:spPr bwMode="auto">
              <a:xfrm flipH="1">
                <a:off x="2266" y="2002"/>
                <a:ext cx="151" cy="263"/>
              </a:xfrm>
              <a:prstGeom prst="line">
                <a:avLst/>
              </a:prstGeom>
              <a:noFill/>
              <a:ln w="28575">
                <a:solidFill>
                  <a:srgbClr val="CC00FF"/>
                </a:solidFill>
                <a:round/>
                <a:headEnd/>
                <a:tailEnd/>
              </a:ln>
              <a:effectLst/>
            </p:spPr>
            <p:txBody>
              <a:bodyPr wrap="none" anchor="ctr"/>
              <a:lstStyle/>
              <a:p>
                <a:endParaRPr lang="zh-CN" altLang="en-US"/>
              </a:p>
            </p:txBody>
          </p:sp>
          <p:sp>
            <p:nvSpPr>
              <p:cNvPr id="1000485" name="Line 37"/>
              <p:cNvSpPr>
                <a:spLocks noChangeShapeType="1"/>
              </p:cNvSpPr>
              <p:nvPr/>
            </p:nvSpPr>
            <p:spPr bwMode="auto">
              <a:xfrm flipH="1">
                <a:off x="2153" y="1926"/>
                <a:ext cx="226" cy="377"/>
              </a:xfrm>
              <a:prstGeom prst="line">
                <a:avLst/>
              </a:prstGeom>
              <a:noFill/>
              <a:ln w="28575">
                <a:solidFill>
                  <a:srgbClr val="CC00FF"/>
                </a:solidFill>
                <a:round/>
                <a:headEnd/>
                <a:tailEnd/>
              </a:ln>
              <a:effectLst/>
            </p:spPr>
            <p:txBody>
              <a:bodyPr wrap="none" anchor="ctr"/>
              <a:lstStyle/>
              <a:p>
                <a:endParaRPr lang="zh-CN" altLang="en-US"/>
              </a:p>
            </p:txBody>
          </p:sp>
          <p:sp>
            <p:nvSpPr>
              <p:cNvPr id="1000486" name="Line 38"/>
              <p:cNvSpPr>
                <a:spLocks noChangeShapeType="1"/>
              </p:cNvSpPr>
              <p:nvPr/>
            </p:nvSpPr>
            <p:spPr bwMode="auto">
              <a:xfrm flipH="1">
                <a:off x="2341" y="1964"/>
                <a:ext cx="188" cy="339"/>
              </a:xfrm>
              <a:prstGeom prst="line">
                <a:avLst/>
              </a:prstGeom>
              <a:noFill/>
              <a:ln w="28575">
                <a:solidFill>
                  <a:srgbClr val="CC00FF"/>
                </a:solidFill>
                <a:round/>
                <a:headEnd/>
                <a:tailEnd/>
              </a:ln>
              <a:effectLst/>
            </p:spPr>
            <p:txBody>
              <a:bodyPr wrap="none" anchor="ctr"/>
              <a:lstStyle/>
              <a:p>
                <a:endParaRPr lang="zh-CN" altLang="en-US"/>
              </a:p>
            </p:txBody>
          </p:sp>
          <p:sp>
            <p:nvSpPr>
              <p:cNvPr id="1000487" name="Line 39"/>
              <p:cNvSpPr>
                <a:spLocks noChangeShapeType="1"/>
              </p:cNvSpPr>
              <p:nvPr/>
            </p:nvSpPr>
            <p:spPr bwMode="auto">
              <a:xfrm flipH="1">
                <a:off x="2454" y="2027"/>
                <a:ext cx="122" cy="276"/>
              </a:xfrm>
              <a:prstGeom prst="line">
                <a:avLst/>
              </a:prstGeom>
              <a:noFill/>
              <a:ln w="28575">
                <a:solidFill>
                  <a:srgbClr val="CC00FF"/>
                </a:solidFill>
                <a:round/>
                <a:headEnd/>
                <a:tailEnd/>
              </a:ln>
              <a:effectLst/>
            </p:spPr>
            <p:txBody>
              <a:bodyPr wrap="none" anchor="ctr"/>
              <a:lstStyle/>
              <a:p>
                <a:endParaRPr lang="zh-CN" altLang="en-US"/>
              </a:p>
            </p:txBody>
          </p:sp>
          <p:sp>
            <p:nvSpPr>
              <p:cNvPr id="1000488" name="Line 40"/>
              <p:cNvSpPr>
                <a:spLocks noChangeShapeType="1"/>
              </p:cNvSpPr>
              <p:nvPr/>
            </p:nvSpPr>
            <p:spPr bwMode="auto">
              <a:xfrm flipH="1">
                <a:off x="2567" y="2077"/>
                <a:ext cx="113" cy="226"/>
              </a:xfrm>
              <a:prstGeom prst="line">
                <a:avLst/>
              </a:prstGeom>
              <a:noFill/>
              <a:ln w="28575">
                <a:solidFill>
                  <a:srgbClr val="CC00FF"/>
                </a:solidFill>
                <a:round/>
                <a:headEnd/>
                <a:tailEnd/>
              </a:ln>
              <a:effectLst/>
            </p:spPr>
            <p:txBody>
              <a:bodyPr wrap="none" anchor="ctr"/>
              <a:lstStyle/>
              <a:p>
                <a:endParaRPr lang="zh-CN" altLang="en-US"/>
              </a:p>
            </p:txBody>
          </p:sp>
          <p:sp>
            <p:nvSpPr>
              <p:cNvPr id="1000489" name="Text Box 41"/>
              <p:cNvSpPr txBox="1">
                <a:spLocks noChangeArrowheads="1"/>
              </p:cNvSpPr>
              <p:nvPr/>
            </p:nvSpPr>
            <p:spPr bwMode="auto">
              <a:xfrm>
                <a:off x="1495" y="1732"/>
                <a:ext cx="202" cy="315"/>
              </a:xfrm>
              <a:prstGeom prst="rect">
                <a:avLst/>
              </a:prstGeom>
              <a:noFill/>
              <a:ln w="9525">
                <a:noFill/>
                <a:miter lim="800000"/>
                <a:headEnd/>
                <a:tailEnd/>
              </a:ln>
              <a:effectLst/>
            </p:spPr>
            <p:txBody>
              <a:bodyPr wrap="none" lIns="71658" tIns="35829" rIns="71658" bIns="35829">
                <a:spAutoFit/>
              </a:bodyPr>
              <a:lstStyle/>
              <a:p>
                <a:pPr defTabSz="717550"/>
                <a:r>
                  <a:rPr lang="en-US" altLang="zh-CN" b="1">
                    <a:solidFill>
                      <a:srgbClr val="0000FF"/>
                    </a:solidFill>
                    <a:ea typeface="宋体" pitchFamily="2" charset="-122"/>
                  </a:rPr>
                  <a:t>1</a:t>
                </a:r>
                <a:endParaRPr lang="en-US" altLang="zh-CN" sz="1900">
                  <a:solidFill>
                    <a:srgbClr val="0000FF"/>
                  </a:solidFill>
                  <a:ea typeface="宋体" pitchFamily="2" charset="-122"/>
                </a:endParaRPr>
              </a:p>
            </p:txBody>
          </p:sp>
          <p:graphicFrame>
            <p:nvGraphicFramePr>
              <p:cNvPr id="1000490" name="Object 42"/>
              <p:cNvGraphicFramePr>
                <a:graphicFrameLocks noChangeAspect="1"/>
              </p:cNvGraphicFramePr>
              <p:nvPr/>
            </p:nvGraphicFramePr>
            <p:xfrm>
              <a:off x="2839" y="2352"/>
              <a:ext cx="150" cy="119"/>
            </p:xfrm>
            <a:graphic>
              <a:graphicData uri="http://schemas.openxmlformats.org/presentationml/2006/ole">
                <p:oleObj spid="_x0000_s1000490" name="Equation" r:id="rId11" imgW="253800" imgH="241200" progId="Equation.3">
                  <p:embed/>
                </p:oleObj>
              </a:graphicData>
            </a:graphic>
          </p:graphicFrame>
          <p:graphicFrame>
            <p:nvGraphicFramePr>
              <p:cNvPr id="1000491" name="Object 43"/>
              <p:cNvGraphicFramePr>
                <a:graphicFrameLocks noChangeAspect="1"/>
              </p:cNvGraphicFramePr>
              <p:nvPr/>
            </p:nvGraphicFramePr>
            <p:xfrm>
              <a:off x="1331" y="2349"/>
              <a:ext cx="135" cy="125"/>
            </p:xfrm>
            <a:graphic>
              <a:graphicData uri="http://schemas.openxmlformats.org/presentationml/2006/ole">
                <p:oleObj spid="_x0000_s1000491" name="Equation" r:id="rId12" imgW="228600" imgH="253800" progId="Equation.3">
                  <p:embed/>
                </p:oleObj>
              </a:graphicData>
            </a:graphic>
          </p:graphicFrame>
          <p:graphicFrame>
            <p:nvGraphicFramePr>
              <p:cNvPr id="1000492" name="Object 44"/>
              <p:cNvGraphicFramePr>
                <a:graphicFrameLocks noChangeAspect="1"/>
              </p:cNvGraphicFramePr>
              <p:nvPr/>
            </p:nvGraphicFramePr>
            <p:xfrm>
              <a:off x="1044" y="1786"/>
              <a:ext cx="149" cy="100"/>
            </p:xfrm>
            <a:graphic>
              <a:graphicData uri="http://schemas.openxmlformats.org/presentationml/2006/ole">
                <p:oleObj spid="_x0000_s1000492" name="Equation" r:id="rId13" imgW="330120" imgH="203040" progId="Equation.3">
                  <p:embed/>
                </p:oleObj>
              </a:graphicData>
            </a:graphic>
          </p:graphicFrame>
          <p:sp>
            <p:nvSpPr>
              <p:cNvPr id="1000493" name="Freeform 45"/>
              <p:cNvSpPr>
                <a:spLocks/>
              </p:cNvSpPr>
              <p:nvPr/>
            </p:nvSpPr>
            <p:spPr bwMode="auto">
              <a:xfrm>
                <a:off x="616" y="1585"/>
                <a:ext cx="2145" cy="514"/>
              </a:xfrm>
              <a:custGeom>
                <a:avLst/>
                <a:gdLst/>
                <a:ahLst/>
                <a:cxnLst>
                  <a:cxn ang="0">
                    <a:pos x="0" y="608"/>
                  </a:cxn>
                  <a:cxn ang="0">
                    <a:pos x="768" y="560"/>
                  </a:cxn>
                  <a:cxn ang="0">
                    <a:pos x="1248" y="32"/>
                  </a:cxn>
                  <a:cxn ang="0">
                    <a:pos x="1632" y="368"/>
                  </a:cxn>
                  <a:cxn ang="0">
                    <a:pos x="2016" y="176"/>
                  </a:cxn>
                  <a:cxn ang="0">
                    <a:pos x="2304" y="416"/>
                  </a:cxn>
                  <a:cxn ang="0">
                    <a:pos x="2736" y="608"/>
                  </a:cxn>
                </a:cxnLst>
                <a:rect l="0" t="0" r="r" b="b"/>
                <a:pathLst>
                  <a:path w="2736" h="656">
                    <a:moveTo>
                      <a:pt x="0" y="608"/>
                    </a:moveTo>
                    <a:cubicBezTo>
                      <a:pt x="280" y="632"/>
                      <a:pt x="560" y="656"/>
                      <a:pt x="768" y="560"/>
                    </a:cubicBezTo>
                    <a:cubicBezTo>
                      <a:pt x="976" y="464"/>
                      <a:pt x="1104" y="64"/>
                      <a:pt x="1248" y="32"/>
                    </a:cubicBezTo>
                    <a:cubicBezTo>
                      <a:pt x="1392" y="0"/>
                      <a:pt x="1504" y="344"/>
                      <a:pt x="1632" y="368"/>
                    </a:cubicBezTo>
                    <a:cubicBezTo>
                      <a:pt x="1760" y="392"/>
                      <a:pt x="1904" y="168"/>
                      <a:pt x="2016" y="176"/>
                    </a:cubicBezTo>
                    <a:cubicBezTo>
                      <a:pt x="2128" y="184"/>
                      <a:pt x="2184" y="344"/>
                      <a:pt x="2304" y="416"/>
                    </a:cubicBezTo>
                    <a:cubicBezTo>
                      <a:pt x="2424" y="488"/>
                      <a:pt x="2664" y="576"/>
                      <a:pt x="2736" y="608"/>
                    </a:cubicBezTo>
                  </a:path>
                </a:pathLst>
              </a:custGeom>
              <a:noFill/>
              <a:ln w="28575" cmpd="sng">
                <a:solidFill>
                  <a:schemeClr val="tx1"/>
                </a:solidFill>
                <a:round/>
                <a:headEnd/>
                <a:tailEnd/>
              </a:ln>
              <a:effectLst/>
            </p:spPr>
            <p:txBody>
              <a:bodyPr wrap="none" anchor="ctr"/>
              <a:lstStyle/>
              <a:p>
                <a:endParaRPr lang="zh-CN" altLang="en-US"/>
              </a:p>
            </p:txBody>
          </p:sp>
          <p:sp>
            <p:nvSpPr>
              <p:cNvPr id="1000494" name="Line 46"/>
              <p:cNvSpPr>
                <a:spLocks noChangeShapeType="1"/>
              </p:cNvSpPr>
              <p:nvPr/>
            </p:nvSpPr>
            <p:spPr bwMode="auto">
              <a:xfrm>
                <a:off x="590" y="2316"/>
                <a:ext cx="2334" cy="0"/>
              </a:xfrm>
              <a:prstGeom prst="line">
                <a:avLst/>
              </a:prstGeom>
              <a:noFill/>
              <a:ln w="19050">
                <a:solidFill>
                  <a:schemeClr val="tx1"/>
                </a:solidFill>
                <a:round/>
                <a:headEnd/>
                <a:tailEnd type="triangle" w="med" len="med"/>
              </a:ln>
              <a:effectLst/>
            </p:spPr>
            <p:txBody>
              <a:bodyPr wrap="none" anchor="ctr"/>
              <a:lstStyle/>
              <a:p>
                <a:endParaRPr lang="zh-CN" altLang="en-US"/>
              </a:p>
            </p:txBody>
          </p:sp>
        </p:grpSp>
        <p:sp>
          <p:nvSpPr>
            <p:cNvPr id="1000495" name="Line 47"/>
            <p:cNvSpPr>
              <a:spLocks noChangeShapeType="1"/>
            </p:cNvSpPr>
            <p:nvPr/>
          </p:nvSpPr>
          <p:spPr bwMode="auto">
            <a:xfrm flipV="1">
              <a:off x="1487" y="1376"/>
              <a:ext cx="0" cy="1204"/>
            </a:xfrm>
            <a:prstGeom prst="line">
              <a:avLst/>
            </a:prstGeom>
            <a:noFill/>
            <a:ln w="19050">
              <a:solidFill>
                <a:schemeClr val="tx1"/>
              </a:solidFill>
              <a:round/>
              <a:headEnd/>
              <a:tailEnd type="triangle" w="med" len="med"/>
            </a:ln>
            <a:effectLst/>
          </p:spPr>
          <p:txBody>
            <a:bodyPr wrap="none" anchor="ctr"/>
            <a:lstStyle/>
            <a:p>
              <a:endParaRPr lang="zh-CN" altLang="en-US"/>
            </a:p>
          </p:txBody>
        </p:sp>
      </p:grpSp>
      <p:sp>
        <p:nvSpPr>
          <p:cNvPr id="1000496" name="AutoShape 48"/>
          <p:cNvSpPr>
            <a:spLocks noChangeArrowheads="1"/>
          </p:cNvSpPr>
          <p:nvPr/>
        </p:nvSpPr>
        <p:spPr bwMode="auto">
          <a:xfrm>
            <a:off x="3851275" y="1557338"/>
            <a:ext cx="3529013" cy="1800225"/>
          </a:xfrm>
          <a:prstGeom prst="leftArrowCallout">
            <a:avLst>
              <a:gd name="adj1" fmla="val 25000"/>
              <a:gd name="adj2" fmla="val 25000"/>
              <a:gd name="adj3" fmla="val 32672"/>
              <a:gd name="adj4" fmla="val 66667"/>
            </a:avLst>
          </a:prstGeom>
          <a:solidFill>
            <a:schemeClr val="accent1"/>
          </a:solidFill>
          <a:ln w="9525">
            <a:solidFill>
              <a:schemeClr val="tx1"/>
            </a:solidFill>
            <a:miter lim="800000"/>
            <a:headEnd/>
            <a:tailEnd/>
          </a:ln>
          <a:effectLst/>
        </p:spPr>
        <p:txBody>
          <a:bodyPr wrap="none" lIns="91416" tIns="45708" rIns="91416" bIns="45708" anchor="ctr"/>
          <a:lstStyle/>
          <a:p>
            <a:pPr algn="dist" defTabSz="717550"/>
            <a:endParaRPr lang="zh-CN" altLang="en-US" sz="1900" b="1">
              <a:solidFill>
                <a:srgbClr val="740613"/>
              </a:solidFill>
              <a:ea typeface="宋体" pitchFamily="2" charset="-122"/>
            </a:endParaRPr>
          </a:p>
          <a:p>
            <a:pPr algn="dist" defTabSz="717550">
              <a:lnSpc>
                <a:spcPct val="120000"/>
              </a:lnSpc>
            </a:pPr>
            <a:r>
              <a:rPr lang="zh-CN" altLang="en-US" sz="1900" b="1">
                <a:solidFill>
                  <a:srgbClr val="740613"/>
                </a:solidFill>
                <a:ea typeface="宋体" pitchFamily="2" charset="-122"/>
              </a:rPr>
              <a:t>这两条性质是判定一</a:t>
            </a:r>
          </a:p>
          <a:p>
            <a:pPr algn="dist" defTabSz="717550">
              <a:lnSpc>
                <a:spcPct val="120000"/>
              </a:lnSpc>
            </a:pPr>
            <a:r>
              <a:rPr lang="zh-CN" altLang="en-US" sz="1900" b="1">
                <a:solidFill>
                  <a:srgbClr val="740613"/>
                </a:solidFill>
                <a:ea typeface="宋体" pitchFamily="2" charset="-122"/>
              </a:rPr>
              <a:t>个函数 </a:t>
            </a:r>
            <a:r>
              <a:rPr lang="en-US" altLang="zh-CN" sz="1900" b="1" i="1">
                <a:solidFill>
                  <a:srgbClr val="740613"/>
                </a:solidFill>
                <a:ea typeface="宋体" pitchFamily="2" charset="-122"/>
              </a:rPr>
              <a:t>p(x)</a:t>
            </a:r>
            <a:r>
              <a:rPr lang="zh-CN" altLang="en-US" sz="1900" b="1">
                <a:solidFill>
                  <a:srgbClr val="740613"/>
                </a:solidFill>
                <a:ea typeface="宋体" pitchFamily="2" charset="-122"/>
              </a:rPr>
              <a:t>是否为某</a:t>
            </a:r>
          </a:p>
          <a:p>
            <a:pPr algn="dist" defTabSz="717550">
              <a:lnSpc>
                <a:spcPct val="120000"/>
              </a:lnSpc>
            </a:pPr>
            <a:r>
              <a:rPr lang="zh-CN" altLang="en-US" sz="1900" b="1">
                <a:solidFill>
                  <a:srgbClr val="740613"/>
                </a:solidFill>
                <a:ea typeface="宋体" pitchFamily="2" charset="-122"/>
              </a:rPr>
              <a:t>个随机变量</a:t>
            </a:r>
            <a:r>
              <a:rPr lang="en-US" altLang="zh-CN" sz="1900" b="1" i="1">
                <a:solidFill>
                  <a:srgbClr val="740613"/>
                </a:solidFill>
                <a:ea typeface="宋体" pitchFamily="2" charset="-122"/>
              </a:rPr>
              <a:t>X</a:t>
            </a:r>
            <a:r>
              <a:rPr lang="zh-CN" altLang="en-US" sz="1900" b="1">
                <a:solidFill>
                  <a:srgbClr val="740613"/>
                </a:solidFill>
                <a:ea typeface="宋体" pitchFamily="2" charset="-122"/>
              </a:rPr>
              <a:t>的概率</a:t>
            </a:r>
          </a:p>
          <a:p>
            <a:pPr algn="dist" defTabSz="717550">
              <a:lnSpc>
                <a:spcPct val="120000"/>
              </a:lnSpc>
            </a:pPr>
            <a:r>
              <a:rPr lang="zh-CN" altLang="en-US" sz="1900" b="1">
                <a:solidFill>
                  <a:srgbClr val="740613"/>
                </a:solidFill>
                <a:ea typeface="宋体" pitchFamily="2" charset="-122"/>
              </a:rPr>
              <a:t>密度函数的充要条件</a:t>
            </a:r>
            <a:r>
              <a:rPr lang="en-US" altLang="zh-CN" sz="1900" b="1">
                <a:solidFill>
                  <a:srgbClr val="740613"/>
                </a:solidFill>
                <a:ea typeface="宋体" pitchFamily="2" charset="-122"/>
              </a:rPr>
              <a:t>.</a:t>
            </a:r>
          </a:p>
          <a:p>
            <a:pPr algn="dist" defTabSz="717550"/>
            <a:endParaRPr lang="zh-CN" altLang="en-US" sz="1900" i="1">
              <a:ea typeface="宋体" pitchFamily="2" charset="-122"/>
            </a:endParaRPr>
          </a:p>
        </p:txBody>
      </p:sp>
      <p:sp>
        <p:nvSpPr>
          <p:cNvPr id="1000497" name="Text Box 49"/>
          <p:cNvSpPr txBox="1">
            <a:spLocks noChangeArrowheads="1"/>
          </p:cNvSpPr>
          <p:nvPr/>
        </p:nvSpPr>
        <p:spPr bwMode="auto">
          <a:xfrm>
            <a:off x="1328738" y="5237163"/>
            <a:ext cx="4538662" cy="438150"/>
          </a:xfrm>
          <a:prstGeom prst="rect">
            <a:avLst/>
          </a:prstGeom>
          <a:noFill/>
          <a:ln w="9525">
            <a:noFill/>
            <a:miter lim="800000"/>
            <a:headEnd/>
            <a:tailEnd/>
          </a:ln>
          <a:effectLst/>
        </p:spPr>
        <p:txBody>
          <a:bodyPr wrap="none" lIns="71670" tIns="35835" rIns="71670" bIns="35835">
            <a:spAutoFit/>
          </a:bodyPr>
          <a:lstStyle/>
          <a:p>
            <a:pPr algn="r" defTabSz="717550"/>
            <a:r>
              <a:rPr lang="en-US" altLang="zh-CN" sz="2400" b="1">
                <a:solidFill>
                  <a:srgbClr val="000000"/>
                </a:solidFill>
                <a:ea typeface="宋体" pitchFamily="2" charset="-122"/>
              </a:rPr>
              <a:t>3) X</a:t>
            </a:r>
            <a:r>
              <a:rPr lang="zh-CN" altLang="en-US" sz="2400" b="1">
                <a:solidFill>
                  <a:srgbClr val="000000"/>
                </a:solidFill>
                <a:ea typeface="宋体" pitchFamily="2" charset="-122"/>
              </a:rPr>
              <a:t>落入区间［</a:t>
            </a:r>
            <a:r>
              <a:rPr lang="en-US" altLang="zh-CN" sz="2400" b="1">
                <a:solidFill>
                  <a:srgbClr val="000000"/>
                </a:solidFill>
                <a:ea typeface="宋体" pitchFamily="2" charset="-122"/>
              </a:rPr>
              <a:t>a,b</a:t>
            </a:r>
            <a:r>
              <a:rPr lang="zh-CN" altLang="en-US" sz="2400" b="1">
                <a:solidFill>
                  <a:srgbClr val="000000"/>
                </a:solidFill>
                <a:ea typeface="宋体" pitchFamily="2" charset="-122"/>
              </a:rPr>
              <a:t>］内的概率＝ </a:t>
            </a:r>
            <a:endParaRPr lang="zh-CN" altLang="en-US" sz="2400" b="1">
              <a:solidFill>
                <a:srgbClr val="000000"/>
              </a:solidFill>
              <a:latin typeface="Arial" charset="0"/>
              <a:ea typeface="宋体" pitchFamily="2" charset="-122"/>
            </a:endParaRPr>
          </a:p>
        </p:txBody>
      </p:sp>
      <p:graphicFrame>
        <p:nvGraphicFramePr>
          <p:cNvPr id="1000498" name="Object 50"/>
          <p:cNvGraphicFramePr>
            <a:graphicFrameLocks noChangeAspect="1"/>
          </p:cNvGraphicFramePr>
          <p:nvPr/>
        </p:nvGraphicFramePr>
        <p:xfrm>
          <a:off x="5810250" y="5086350"/>
          <a:ext cx="1230313" cy="720725"/>
        </p:xfrm>
        <a:graphic>
          <a:graphicData uri="http://schemas.openxmlformats.org/presentationml/2006/ole">
            <p:oleObj spid="_x0000_s1000498" name="Equation" r:id="rId14" imgW="622080" imgH="33012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0452">
                                            <p:txEl>
                                              <p:pRg st="0" end="0"/>
                                            </p:txEl>
                                          </p:spTgt>
                                        </p:tgtEl>
                                        <p:attrNameLst>
                                          <p:attrName>style.visibility</p:attrName>
                                        </p:attrNameLst>
                                      </p:cBhvr>
                                      <p:to>
                                        <p:strVal val="visible"/>
                                      </p:to>
                                    </p:set>
                                    <p:animEffect transition="in" filter="wipe(left)">
                                      <p:cBhvr>
                                        <p:cTn id="7" dur="500"/>
                                        <p:tgtEl>
                                          <p:spTgt spid="10004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00045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00045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00468"/>
                                        </p:tgtEl>
                                        <p:attrNameLst>
                                          <p:attrName>style.visibility</p:attrName>
                                        </p:attrNameLst>
                                      </p:cBhvr>
                                      <p:to>
                                        <p:strVal val="visible"/>
                                      </p:to>
                                    </p:set>
                                    <p:animEffect transition="in" filter="wipe(left)">
                                      <p:cBhvr>
                                        <p:cTn id="20" dur="500"/>
                                        <p:tgtEl>
                                          <p:spTgt spid="100046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00496"/>
                                        </p:tgtEl>
                                        <p:attrNameLst>
                                          <p:attrName>style.visibility</p:attrName>
                                        </p:attrNameLst>
                                      </p:cBhvr>
                                      <p:to>
                                        <p:strVal val="visible"/>
                                      </p:to>
                                    </p:set>
                                    <p:animEffect transition="in" filter="dissolve">
                                      <p:cBhvr>
                                        <p:cTn id="25" dur="500"/>
                                        <p:tgtEl>
                                          <p:spTgt spid="100049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00497"/>
                                        </p:tgtEl>
                                        <p:attrNameLst>
                                          <p:attrName>style.visibility</p:attrName>
                                        </p:attrNameLst>
                                      </p:cBhvr>
                                      <p:to>
                                        <p:strVal val="visible"/>
                                      </p:to>
                                    </p:set>
                                    <p:animEffect transition="in" filter="wipe(left)">
                                      <p:cBhvr>
                                        <p:cTn id="30" dur="500"/>
                                        <p:tgtEl>
                                          <p:spTgt spid="100049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000460"/>
                                        </p:tgtEl>
                                        <p:attrNameLst>
                                          <p:attrName>style.visibility</p:attrName>
                                        </p:attrNameLst>
                                      </p:cBhvr>
                                      <p:to>
                                        <p:strVal val="visible"/>
                                      </p:to>
                                    </p:set>
                                    <p:animEffect transition="in" filter="dissolve">
                                      <p:cBhvr>
                                        <p:cTn id="35" dur="500"/>
                                        <p:tgtEl>
                                          <p:spTgt spid="100046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00498"/>
                                        </p:tgtEl>
                                        <p:attrNameLst>
                                          <p:attrName>style.visibility</p:attrName>
                                        </p:attrNameLst>
                                      </p:cBhvr>
                                      <p:to>
                                        <p:strVal val="visible"/>
                                      </p:to>
                                    </p:set>
                                    <p:animEffect transition="in" filter="wipe(left)">
                                      <p:cBhvr>
                                        <p:cTn id="40" dur="500"/>
                                        <p:tgtEl>
                                          <p:spTgt spid="1000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2" grpId="0" build="p" autoUpdateAnimBg="0"/>
      <p:bldP spid="1000496" grpId="0" animBg="1"/>
      <p:bldP spid="100049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500" name="Rectangle 4"/>
          <p:cNvSpPr>
            <a:spLocks noChangeArrowheads="1"/>
          </p:cNvSpPr>
          <p:nvPr/>
        </p:nvSpPr>
        <p:spPr bwMode="auto">
          <a:xfrm>
            <a:off x="1042988" y="765175"/>
            <a:ext cx="7345362" cy="762000"/>
          </a:xfrm>
          <a:prstGeom prst="rect">
            <a:avLst/>
          </a:prstGeom>
          <a:noFill/>
          <a:ln w="9525">
            <a:noFill/>
            <a:miter lim="800000"/>
            <a:headEnd/>
            <a:tailEnd/>
          </a:ln>
          <a:effectLst/>
        </p:spPr>
        <p:txBody>
          <a:bodyPr>
            <a:spAutoFit/>
          </a:bodyPr>
          <a:lstStyle/>
          <a:p>
            <a:r>
              <a:rPr lang="zh-CN" altLang="en-US" sz="4400" b="1">
                <a:solidFill>
                  <a:schemeClr val="accent2"/>
                </a:solidFill>
                <a:latin typeface="楷体_GB2312" pitchFamily="49" charset="-122"/>
                <a:ea typeface="楷体_GB2312" pitchFamily="49" charset="-122"/>
              </a:rPr>
              <a:t>连续型随机变量</a:t>
            </a:r>
            <a:r>
              <a:rPr lang="en-US" altLang="zh-CN" sz="4400" b="1">
                <a:solidFill>
                  <a:schemeClr val="accent2"/>
                </a:solidFill>
                <a:latin typeface="楷体_GB2312" pitchFamily="49" charset="-122"/>
                <a:ea typeface="楷体_GB2312" pitchFamily="49" charset="-122"/>
              </a:rPr>
              <a:t>(Cont.)</a:t>
            </a:r>
            <a:endParaRPr lang="en-US" altLang="zh-CN" sz="3200" b="1">
              <a:latin typeface="楷体_GB2312" pitchFamily="49" charset="-122"/>
              <a:ea typeface="楷体_GB2312" pitchFamily="49" charset="-122"/>
            </a:endParaRPr>
          </a:p>
        </p:txBody>
      </p:sp>
      <p:sp>
        <p:nvSpPr>
          <p:cNvPr id="1002501" name="Text Box 5"/>
          <p:cNvSpPr txBox="1">
            <a:spLocks noChangeArrowheads="1"/>
          </p:cNvSpPr>
          <p:nvPr/>
        </p:nvSpPr>
        <p:spPr bwMode="auto">
          <a:xfrm>
            <a:off x="1417638" y="1720850"/>
            <a:ext cx="5913437" cy="876300"/>
          </a:xfrm>
          <a:prstGeom prst="rect">
            <a:avLst/>
          </a:prstGeom>
          <a:noFill/>
          <a:ln w="9525">
            <a:noFill/>
            <a:miter lim="800000"/>
            <a:headEnd/>
            <a:tailEnd/>
          </a:ln>
          <a:effectLst/>
        </p:spPr>
        <p:txBody>
          <a:bodyPr lIns="71658" tIns="35829" rIns="71658" bIns="35829">
            <a:spAutoFit/>
          </a:bodyPr>
          <a:lstStyle/>
          <a:p>
            <a:pPr defTabSz="717550">
              <a:lnSpc>
                <a:spcPct val="120000"/>
              </a:lnSpc>
              <a:spcBef>
                <a:spcPct val="30000"/>
              </a:spcBef>
            </a:pPr>
            <a:r>
              <a:rPr lang="zh-CN" altLang="en-US" sz="2200" b="1">
                <a:solidFill>
                  <a:srgbClr val="FF0000"/>
                </a:solidFill>
                <a:latin typeface="黑体" pitchFamily="49" charset="-122"/>
                <a:ea typeface="黑体" pitchFamily="49" charset="-122"/>
              </a:rPr>
              <a:t>注意</a:t>
            </a:r>
            <a:r>
              <a:rPr lang="zh-CN" altLang="en-US" sz="2200" b="1">
                <a:ea typeface="宋体" pitchFamily="2" charset="-122"/>
              </a:rPr>
              <a:t>    </a:t>
            </a:r>
            <a:r>
              <a:rPr lang="zh-CN" altLang="en-US" sz="2200" b="1">
                <a:solidFill>
                  <a:srgbClr val="000000"/>
                </a:solidFill>
                <a:ea typeface="宋体" pitchFamily="2" charset="-122"/>
              </a:rPr>
              <a:t>对于任意可能值 </a:t>
            </a:r>
            <a:r>
              <a:rPr lang="en-US" altLang="zh-CN" sz="2200" b="1" i="1">
                <a:solidFill>
                  <a:srgbClr val="000000"/>
                </a:solidFill>
                <a:ea typeface="宋体" pitchFamily="2" charset="-122"/>
              </a:rPr>
              <a:t>a </a:t>
            </a:r>
            <a:r>
              <a:rPr lang="en-US" altLang="zh-CN" sz="2200" b="1">
                <a:solidFill>
                  <a:srgbClr val="000000"/>
                </a:solidFill>
                <a:ea typeface="宋体" pitchFamily="2" charset="-122"/>
              </a:rPr>
              <a:t>,</a:t>
            </a:r>
            <a:r>
              <a:rPr lang="zh-CN" altLang="en-US" sz="2200" b="1">
                <a:solidFill>
                  <a:srgbClr val="000000"/>
                </a:solidFill>
                <a:ea typeface="宋体" pitchFamily="2" charset="-122"/>
              </a:rPr>
              <a:t>连续型随机变量取 </a:t>
            </a:r>
            <a:r>
              <a:rPr lang="en-US" altLang="zh-CN" sz="2200" b="1" i="1">
                <a:solidFill>
                  <a:srgbClr val="000000"/>
                </a:solidFill>
                <a:ea typeface="宋体" pitchFamily="2" charset="-122"/>
              </a:rPr>
              <a:t>a </a:t>
            </a:r>
            <a:r>
              <a:rPr lang="zh-CN" altLang="en-US" sz="2200" b="1">
                <a:solidFill>
                  <a:srgbClr val="000000"/>
                </a:solidFill>
                <a:ea typeface="宋体" pitchFamily="2" charset="-122"/>
              </a:rPr>
              <a:t>的概率等于零</a:t>
            </a:r>
            <a:r>
              <a:rPr lang="en-US" altLang="zh-CN" sz="2200" b="1">
                <a:solidFill>
                  <a:srgbClr val="000000"/>
                </a:solidFill>
                <a:ea typeface="宋体" pitchFamily="2" charset="-122"/>
              </a:rPr>
              <a:t>.</a:t>
            </a:r>
            <a:r>
              <a:rPr lang="zh-CN" altLang="en-US" sz="2200" b="1">
                <a:solidFill>
                  <a:srgbClr val="000000"/>
                </a:solidFill>
                <a:ea typeface="宋体" pitchFamily="2" charset="-122"/>
              </a:rPr>
              <a:t>即</a:t>
            </a:r>
          </a:p>
        </p:txBody>
      </p:sp>
      <p:graphicFrame>
        <p:nvGraphicFramePr>
          <p:cNvPr id="1002502" name="Object 6"/>
          <p:cNvGraphicFramePr>
            <a:graphicFrameLocks noChangeAspect="1"/>
          </p:cNvGraphicFramePr>
          <p:nvPr/>
        </p:nvGraphicFramePr>
        <p:xfrm>
          <a:off x="3636963" y="2228850"/>
          <a:ext cx="1622425" cy="296863"/>
        </p:xfrm>
        <a:graphic>
          <a:graphicData uri="http://schemas.openxmlformats.org/presentationml/2006/ole">
            <p:oleObj spid="_x0000_s1002502" name="Equation" r:id="rId4" imgW="2070000" imgH="380880" progId="Equation.3">
              <p:embed/>
            </p:oleObj>
          </a:graphicData>
        </a:graphic>
      </p:graphicFrame>
      <p:sp>
        <p:nvSpPr>
          <p:cNvPr id="1002503" name="Text Box 7"/>
          <p:cNvSpPr txBox="1">
            <a:spLocks noChangeArrowheads="1"/>
          </p:cNvSpPr>
          <p:nvPr/>
        </p:nvSpPr>
        <p:spPr bwMode="auto">
          <a:xfrm>
            <a:off x="2052638" y="5302250"/>
            <a:ext cx="4002087" cy="742950"/>
          </a:xfrm>
          <a:prstGeom prst="rect">
            <a:avLst/>
          </a:prstGeom>
          <a:noFill/>
          <a:ln w="9525">
            <a:noFill/>
            <a:miter lim="800000"/>
            <a:headEnd/>
            <a:tailEnd/>
          </a:ln>
          <a:effectLst/>
        </p:spPr>
        <p:txBody>
          <a:bodyPr lIns="71658" tIns="35829" rIns="71658" bIns="35829">
            <a:spAutoFit/>
          </a:bodyPr>
          <a:lstStyle/>
          <a:p>
            <a:pPr defTabSz="717550"/>
            <a:r>
              <a:rPr lang="zh-CN" altLang="en-US" sz="2200" b="1">
                <a:solidFill>
                  <a:srgbClr val="FF0000"/>
                </a:solidFill>
                <a:ea typeface="黑体" pitchFamily="49" charset="-122"/>
              </a:rPr>
              <a:t>连续型随机变量取值落在某一</a:t>
            </a:r>
          </a:p>
          <a:p>
            <a:pPr defTabSz="717550"/>
            <a:r>
              <a:rPr lang="zh-CN" altLang="en-US" sz="2200" b="1">
                <a:solidFill>
                  <a:srgbClr val="FF0000"/>
                </a:solidFill>
                <a:ea typeface="黑体" pitchFamily="49" charset="-122"/>
              </a:rPr>
              <a:t>区间的概率与区间的开闭无关</a:t>
            </a:r>
            <a:endParaRPr lang="zh-CN" altLang="en-US" sz="2200" b="1">
              <a:solidFill>
                <a:srgbClr val="FF0000"/>
              </a:solidFill>
              <a:ea typeface="宋体" pitchFamily="2" charset="-122"/>
            </a:endParaRPr>
          </a:p>
        </p:txBody>
      </p:sp>
      <p:grpSp>
        <p:nvGrpSpPr>
          <p:cNvPr id="1002504" name="Group 8"/>
          <p:cNvGrpSpPr>
            <a:grpSpLocks/>
          </p:cNvGrpSpPr>
          <p:nvPr/>
        </p:nvGrpSpPr>
        <p:grpSpPr bwMode="auto">
          <a:xfrm>
            <a:off x="1476375" y="4149725"/>
            <a:ext cx="5018088" cy="1254125"/>
            <a:chOff x="960" y="2352"/>
            <a:chExt cx="4032" cy="1008"/>
          </a:xfrm>
        </p:grpSpPr>
        <p:sp>
          <p:nvSpPr>
            <p:cNvPr id="1002505" name="Rectangle 9"/>
            <p:cNvSpPr>
              <a:spLocks noChangeArrowheads="1"/>
            </p:cNvSpPr>
            <p:nvPr/>
          </p:nvSpPr>
          <p:spPr bwMode="auto">
            <a:xfrm>
              <a:off x="960" y="2352"/>
              <a:ext cx="4032" cy="768"/>
            </a:xfrm>
            <a:prstGeom prst="rect">
              <a:avLst/>
            </a:prstGeom>
            <a:solidFill>
              <a:srgbClr val="CC00FF">
                <a:alpha val="50000"/>
              </a:srgbClr>
            </a:solidFill>
            <a:ln w="76200" cmpd="tri">
              <a:solidFill>
                <a:srgbClr val="0000FF"/>
              </a:solidFill>
              <a:miter lim="800000"/>
              <a:headEnd/>
              <a:tailEnd/>
            </a:ln>
            <a:effectLst/>
          </p:spPr>
          <p:txBody>
            <a:bodyPr wrap="none" anchor="ctr"/>
            <a:lstStyle/>
            <a:p>
              <a:endParaRPr lang="zh-CN" altLang="en-US"/>
            </a:p>
          </p:txBody>
        </p:sp>
        <p:sp>
          <p:nvSpPr>
            <p:cNvPr id="1002506" name="AutoShape 10"/>
            <p:cNvSpPr>
              <a:spLocks noChangeArrowheads="1"/>
            </p:cNvSpPr>
            <p:nvPr/>
          </p:nvSpPr>
          <p:spPr bwMode="auto">
            <a:xfrm>
              <a:off x="2784" y="3120"/>
              <a:ext cx="336" cy="240"/>
            </a:xfrm>
            <a:prstGeom prst="downArrow">
              <a:avLst>
                <a:gd name="adj1" fmla="val 50000"/>
                <a:gd name="adj2" fmla="val 25000"/>
              </a:avLst>
            </a:prstGeom>
            <a:solidFill>
              <a:srgbClr val="CC00FF">
                <a:alpha val="50000"/>
              </a:srgbClr>
            </a:solidFill>
            <a:ln w="76200" cmpd="tri">
              <a:solidFill>
                <a:srgbClr val="0000FF"/>
              </a:solidFill>
              <a:miter lim="800000"/>
              <a:headEnd/>
              <a:tailEnd/>
            </a:ln>
            <a:effectLst/>
          </p:spPr>
          <p:txBody>
            <a:bodyPr wrap="none" anchor="ctr"/>
            <a:lstStyle/>
            <a:p>
              <a:endParaRPr lang="zh-CN" altLang="en-US"/>
            </a:p>
          </p:txBody>
        </p:sp>
      </p:grpSp>
      <p:graphicFrame>
        <p:nvGraphicFramePr>
          <p:cNvPr id="1002507" name="Object 11"/>
          <p:cNvGraphicFramePr>
            <a:graphicFrameLocks noChangeAspect="1"/>
          </p:cNvGraphicFramePr>
          <p:nvPr/>
        </p:nvGraphicFramePr>
        <p:xfrm>
          <a:off x="1476375" y="4287838"/>
          <a:ext cx="1493838" cy="298450"/>
        </p:xfrm>
        <a:graphic>
          <a:graphicData uri="http://schemas.openxmlformats.org/presentationml/2006/ole">
            <p:oleObj spid="_x0000_s1002507" name="Equation" r:id="rId5" imgW="1981080" imgH="380880" progId="Equation.3">
              <p:embed/>
            </p:oleObj>
          </a:graphicData>
        </a:graphic>
      </p:graphicFrame>
      <p:graphicFrame>
        <p:nvGraphicFramePr>
          <p:cNvPr id="1002508" name="Object 12"/>
          <p:cNvGraphicFramePr>
            <a:graphicFrameLocks noChangeAspect="1"/>
          </p:cNvGraphicFramePr>
          <p:nvPr/>
        </p:nvGraphicFramePr>
        <p:xfrm>
          <a:off x="2970213" y="4287838"/>
          <a:ext cx="1612900" cy="298450"/>
        </p:xfrm>
        <a:graphic>
          <a:graphicData uri="http://schemas.openxmlformats.org/presentationml/2006/ole">
            <p:oleObj spid="_x0000_s1002508" name="Equation" r:id="rId6" imgW="2273040" imgH="380880" progId="Equation.3">
              <p:embed/>
            </p:oleObj>
          </a:graphicData>
        </a:graphic>
      </p:graphicFrame>
      <p:graphicFrame>
        <p:nvGraphicFramePr>
          <p:cNvPr id="1002509" name="Object 13"/>
          <p:cNvGraphicFramePr>
            <a:graphicFrameLocks noChangeAspect="1"/>
          </p:cNvGraphicFramePr>
          <p:nvPr/>
        </p:nvGraphicFramePr>
        <p:xfrm>
          <a:off x="4643438" y="4287838"/>
          <a:ext cx="1673225" cy="298450"/>
        </p:xfrm>
        <a:graphic>
          <a:graphicData uri="http://schemas.openxmlformats.org/presentationml/2006/ole">
            <p:oleObj spid="_x0000_s1002509" name="Equation" r:id="rId7" imgW="2273040" imgH="380880" progId="Equation.3">
              <p:embed/>
            </p:oleObj>
          </a:graphicData>
        </a:graphic>
      </p:graphicFrame>
      <p:graphicFrame>
        <p:nvGraphicFramePr>
          <p:cNvPr id="1002510" name="Object 14"/>
          <p:cNvGraphicFramePr>
            <a:graphicFrameLocks noChangeAspect="1"/>
          </p:cNvGraphicFramePr>
          <p:nvPr/>
        </p:nvGraphicFramePr>
        <p:xfrm>
          <a:off x="2970213" y="4765675"/>
          <a:ext cx="1604962" cy="298450"/>
        </p:xfrm>
        <a:graphic>
          <a:graphicData uri="http://schemas.openxmlformats.org/presentationml/2006/ole">
            <p:oleObj spid="_x0000_s1002510" name="Equation" r:id="rId8" imgW="2374560" imgH="380880" progId="Equation.3">
              <p:embed/>
            </p:oleObj>
          </a:graphicData>
        </a:graphic>
      </p:graphicFrame>
      <p:sp>
        <p:nvSpPr>
          <p:cNvPr id="1002511" name="Text Box 15"/>
          <p:cNvSpPr txBox="1">
            <a:spLocks noChangeArrowheads="1"/>
          </p:cNvSpPr>
          <p:nvPr/>
        </p:nvSpPr>
        <p:spPr bwMode="auto">
          <a:xfrm>
            <a:off x="1404938" y="3668713"/>
            <a:ext cx="1511300" cy="407987"/>
          </a:xfrm>
          <a:prstGeom prst="rect">
            <a:avLst/>
          </a:prstGeom>
          <a:noFill/>
          <a:ln w="9525">
            <a:noFill/>
            <a:miter lim="800000"/>
            <a:headEnd/>
            <a:tailEnd/>
          </a:ln>
          <a:effectLst/>
        </p:spPr>
        <p:txBody>
          <a:bodyPr lIns="71658" tIns="35829" rIns="71658" bIns="35829">
            <a:spAutoFit/>
          </a:bodyPr>
          <a:lstStyle/>
          <a:p>
            <a:pPr defTabSz="717550"/>
            <a:r>
              <a:rPr lang="zh-CN" altLang="en-US" sz="2200" b="1">
                <a:solidFill>
                  <a:srgbClr val="000000"/>
                </a:solidFill>
                <a:ea typeface="宋体" pitchFamily="2" charset="-122"/>
              </a:rPr>
              <a:t>由此可得</a:t>
            </a:r>
          </a:p>
        </p:txBody>
      </p:sp>
      <p:sp>
        <p:nvSpPr>
          <p:cNvPr id="1002512" name="Rectangle 16"/>
          <p:cNvSpPr>
            <a:spLocks noChangeArrowheads="1"/>
          </p:cNvSpPr>
          <p:nvPr/>
        </p:nvSpPr>
        <p:spPr bwMode="auto">
          <a:xfrm>
            <a:off x="1117600" y="2732088"/>
            <a:ext cx="1511300" cy="377825"/>
          </a:xfrm>
          <a:prstGeom prst="rect">
            <a:avLst/>
          </a:prstGeom>
          <a:noFill/>
          <a:ln w="9525">
            <a:noFill/>
            <a:miter lim="800000"/>
            <a:headEnd/>
            <a:tailEnd/>
          </a:ln>
          <a:effectLst/>
        </p:spPr>
        <p:txBody>
          <a:bodyPr lIns="71670" tIns="35835" rIns="71670" bIns="35835">
            <a:spAutoFit/>
          </a:bodyPr>
          <a:lstStyle/>
          <a:p>
            <a:pPr defTabSz="717550"/>
            <a:r>
              <a:rPr lang="zh-CN" altLang="en-US" sz="2000" b="1">
                <a:latin typeface="Arial" charset="0"/>
                <a:ea typeface="宋体" pitchFamily="2" charset="-122"/>
              </a:rPr>
              <a:t>这是因为</a:t>
            </a:r>
            <a:endParaRPr lang="zh-CN" altLang="en-US" sz="2000" b="1">
              <a:solidFill>
                <a:srgbClr val="FFFF66"/>
              </a:solidFill>
              <a:latin typeface="Arial" charset="0"/>
              <a:ea typeface="宋体" pitchFamily="2" charset="-122"/>
            </a:endParaRPr>
          </a:p>
        </p:txBody>
      </p:sp>
      <p:graphicFrame>
        <p:nvGraphicFramePr>
          <p:cNvPr id="1002513" name="Object 17"/>
          <p:cNvGraphicFramePr>
            <a:graphicFrameLocks noChangeAspect="1"/>
          </p:cNvGraphicFramePr>
          <p:nvPr/>
        </p:nvGraphicFramePr>
        <p:xfrm>
          <a:off x="2314575" y="2732088"/>
          <a:ext cx="4803775" cy="528637"/>
        </p:xfrm>
        <a:graphic>
          <a:graphicData uri="http://schemas.openxmlformats.org/presentationml/2006/ole">
            <p:oleObj spid="_x0000_s1002513" name="Equation" r:id="rId9" imgW="2400120" imgH="279360" progId="Equation.3">
              <p:embed/>
            </p:oleObj>
          </a:graphicData>
        </a:graphic>
      </p:graphicFrame>
      <p:graphicFrame>
        <p:nvGraphicFramePr>
          <p:cNvPr id="1002514" name="Object 18"/>
          <p:cNvGraphicFramePr>
            <a:graphicFrameLocks noChangeAspect="1"/>
          </p:cNvGraphicFramePr>
          <p:nvPr/>
        </p:nvGraphicFramePr>
        <p:xfrm>
          <a:off x="3062288" y="3163888"/>
          <a:ext cx="2163762" cy="684212"/>
        </p:xfrm>
        <a:graphic>
          <a:graphicData uri="http://schemas.openxmlformats.org/presentationml/2006/ole">
            <p:oleObj spid="_x0000_s1002514" name="Equation" r:id="rId10" imgW="1130040" imgH="342720" progId="Equation.3">
              <p:embed/>
            </p:oleObj>
          </a:graphicData>
        </a:graphic>
      </p:graphicFrame>
      <p:graphicFrame>
        <p:nvGraphicFramePr>
          <p:cNvPr id="1002515" name="Object 19"/>
          <p:cNvGraphicFramePr>
            <a:graphicFrameLocks noChangeAspect="1"/>
          </p:cNvGraphicFramePr>
          <p:nvPr/>
        </p:nvGraphicFramePr>
        <p:xfrm>
          <a:off x="5240338" y="3308350"/>
          <a:ext cx="482600" cy="355600"/>
        </p:xfrm>
        <a:graphic>
          <a:graphicData uri="http://schemas.openxmlformats.org/presentationml/2006/ole">
            <p:oleObj spid="_x0000_s1002515" name="公式" r:id="rId11" imgW="241200" imgH="1774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2500">
                                            <p:txEl>
                                              <p:pRg st="0" end="0"/>
                                            </p:txEl>
                                          </p:spTgt>
                                        </p:tgtEl>
                                        <p:attrNameLst>
                                          <p:attrName>style.visibility</p:attrName>
                                        </p:attrNameLst>
                                      </p:cBhvr>
                                      <p:to>
                                        <p:strVal val="visible"/>
                                      </p:to>
                                    </p:set>
                                    <p:animEffect transition="in" filter="wipe(left)">
                                      <p:cBhvr>
                                        <p:cTn id="7" dur="500"/>
                                        <p:tgtEl>
                                          <p:spTgt spid="10025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02502"/>
                                        </p:tgtEl>
                                        <p:attrNameLst>
                                          <p:attrName>style.visibility</p:attrName>
                                        </p:attrNameLst>
                                      </p:cBhvr>
                                      <p:to>
                                        <p:strVal val="visible"/>
                                      </p:to>
                                    </p:set>
                                    <p:animEffect transition="in" filter="wipe(left)">
                                      <p:cBhvr>
                                        <p:cTn id="12" dur="500"/>
                                        <p:tgtEl>
                                          <p:spTgt spid="100250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02512"/>
                                        </p:tgtEl>
                                        <p:attrNameLst>
                                          <p:attrName>style.visibility</p:attrName>
                                        </p:attrNameLst>
                                      </p:cBhvr>
                                      <p:to>
                                        <p:strVal val="visible"/>
                                      </p:to>
                                    </p:set>
                                    <p:anim calcmode="lin" valueType="num">
                                      <p:cBhvr additive="base">
                                        <p:cTn id="17" dur="500" fill="hold"/>
                                        <p:tgtEl>
                                          <p:spTgt spid="1002512"/>
                                        </p:tgtEl>
                                        <p:attrNameLst>
                                          <p:attrName>ppt_x</p:attrName>
                                        </p:attrNameLst>
                                      </p:cBhvr>
                                      <p:tavLst>
                                        <p:tav tm="0">
                                          <p:val>
                                            <p:strVal val="0-#ppt_w/2"/>
                                          </p:val>
                                        </p:tav>
                                        <p:tav tm="100000">
                                          <p:val>
                                            <p:strVal val="#ppt_x"/>
                                          </p:val>
                                        </p:tav>
                                      </p:tavLst>
                                    </p:anim>
                                    <p:anim calcmode="lin" valueType="num">
                                      <p:cBhvr additive="base">
                                        <p:cTn id="18" dur="500" fill="hold"/>
                                        <p:tgtEl>
                                          <p:spTgt spid="10025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02513"/>
                                        </p:tgtEl>
                                        <p:attrNameLst>
                                          <p:attrName>style.visibility</p:attrName>
                                        </p:attrNameLst>
                                      </p:cBhvr>
                                      <p:to>
                                        <p:strVal val="visible"/>
                                      </p:to>
                                    </p:set>
                                    <p:animEffect transition="in" filter="wipe(left)">
                                      <p:cBhvr>
                                        <p:cTn id="23" dur="500"/>
                                        <p:tgtEl>
                                          <p:spTgt spid="10025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002514"/>
                                        </p:tgtEl>
                                        <p:attrNameLst>
                                          <p:attrName>style.visibility</p:attrName>
                                        </p:attrNameLst>
                                      </p:cBhvr>
                                      <p:to>
                                        <p:strVal val="visible"/>
                                      </p:to>
                                    </p:set>
                                    <p:animEffect transition="in" filter="wipe(left)">
                                      <p:cBhvr>
                                        <p:cTn id="28" dur="500"/>
                                        <p:tgtEl>
                                          <p:spTgt spid="100251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10025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02511"/>
                                        </p:tgtEl>
                                        <p:attrNameLst>
                                          <p:attrName>style.visibility</p:attrName>
                                        </p:attrNameLst>
                                      </p:cBhvr>
                                      <p:to>
                                        <p:strVal val="visible"/>
                                      </p:to>
                                    </p:set>
                                    <p:animEffect transition="in" filter="wipe(left)">
                                      <p:cBhvr>
                                        <p:cTn id="37" dur="500"/>
                                        <p:tgtEl>
                                          <p:spTgt spid="10025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02507"/>
                                        </p:tgtEl>
                                        <p:attrNameLst>
                                          <p:attrName>style.visibility</p:attrName>
                                        </p:attrNameLst>
                                      </p:cBhvr>
                                      <p:to>
                                        <p:strVal val="visible"/>
                                      </p:to>
                                    </p:set>
                                    <p:animEffect transition="in" filter="wipe(left)">
                                      <p:cBhvr>
                                        <p:cTn id="42" dur="500"/>
                                        <p:tgtEl>
                                          <p:spTgt spid="100250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02508"/>
                                        </p:tgtEl>
                                        <p:attrNameLst>
                                          <p:attrName>style.visibility</p:attrName>
                                        </p:attrNameLst>
                                      </p:cBhvr>
                                      <p:to>
                                        <p:strVal val="visible"/>
                                      </p:to>
                                    </p:set>
                                    <p:animEffect transition="in" filter="wipe(left)">
                                      <p:cBhvr>
                                        <p:cTn id="47" dur="500"/>
                                        <p:tgtEl>
                                          <p:spTgt spid="100250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02509"/>
                                        </p:tgtEl>
                                        <p:attrNameLst>
                                          <p:attrName>style.visibility</p:attrName>
                                        </p:attrNameLst>
                                      </p:cBhvr>
                                      <p:to>
                                        <p:strVal val="visible"/>
                                      </p:to>
                                    </p:set>
                                    <p:animEffect transition="in" filter="wipe(left)">
                                      <p:cBhvr>
                                        <p:cTn id="52" dur="500"/>
                                        <p:tgtEl>
                                          <p:spTgt spid="100250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02510"/>
                                        </p:tgtEl>
                                        <p:attrNameLst>
                                          <p:attrName>style.visibility</p:attrName>
                                        </p:attrNameLst>
                                      </p:cBhvr>
                                      <p:to>
                                        <p:strVal val="visible"/>
                                      </p:to>
                                    </p:set>
                                    <p:animEffect transition="in" filter="wipe(left)">
                                      <p:cBhvr>
                                        <p:cTn id="57" dur="500"/>
                                        <p:tgtEl>
                                          <p:spTgt spid="10025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002504"/>
                                        </p:tgtEl>
                                        <p:attrNameLst>
                                          <p:attrName>style.visibility</p:attrName>
                                        </p:attrNameLst>
                                      </p:cBhvr>
                                      <p:to>
                                        <p:strVal val="visible"/>
                                      </p:to>
                                    </p:set>
                                    <p:animEffect transition="in" filter="wipe(up)">
                                      <p:cBhvr>
                                        <p:cTn id="62" dur="500"/>
                                        <p:tgtEl>
                                          <p:spTgt spid="100250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02503"/>
                                        </p:tgtEl>
                                        <p:attrNameLst>
                                          <p:attrName>style.visibility</p:attrName>
                                        </p:attrNameLst>
                                      </p:cBhvr>
                                      <p:to>
                                        <p:strVal val="visible"/>
                                      </p:to>
                                    </p:set>
                                    <p:animEffect transition="in" filter="wipe(left)">
                                      <p:cBhvr>
                                        <p:cTn id="67" dur="500"/>
                                        <p:tgtEl>
                                          <p:spTgt spid="1002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2500" grpId="0" build="p" autoUpdateAnimBg="0"/>
      <p:bldP spid="1002503" grpId="0" autoUpdateAnimBg="0"/>
      <p:bldP spid="1002511" grpId="0" autoUpdateAnimBg="0"/>
      <p:bldP spid="1002512"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8" name="Rectangle 4"/>
          <p:cNvSpPr>
            <a:spLocks noChangeArrowheads="1"/>
          </p:cNvSpPr>
          <p:nvPr/>
        </p:nvSpPr>
        <p:spPr bwMode="auto">
          <a:xfrm>
            <a:off x="1042988" y="765175"/>
            <a:ext cx="7345362" cy="762000"/>
          </a:xfrm>
          <a:prstGeom prst="rect">
            <a:avLst/>
          </a:prstGeom>
          <a:noFill/>
          <a:ln w="9525">
            <a:noFill/>
            <a:miter lim="800000"/>
            <a:headEnd/>
            <a:tailEnd/>
          </a:ln>
          <a:effectLst/>
        </p:spPr>
        <p:txBody>
          <a:bodyPr>
            <a:spAutoFit/>
          </a:bodyPr>
          <a:lstStyle/>
          <a:p>
            <a:r>
              <a:rPr lang="zh-CN" altLang="en-US" sz="4400" b="1">
                <a:solidFill>
                  <a:schemeClr val="accent2"/>
                </a:solidFill>
                <a:latin typeface="楷体_GB2312" pitchFamily="49" charset="-122"/>
                <a:ea typeface="楷体_GB2312" pitchFamily="49" charset="-122"/>
              </a:rPr>
              <a:t>连续型随机变量</a:t>
            </a:r>
            <a:r>
              <a:rPr lang="en-US" altLang="zh-CN" sz="4400" b="1">
                <a:solidFill>
                  <a:schemeClr val="accent2"/>
                </a:solidFill>
                <a:latin typeface="楷体_GB2312" pitchFamily="49" charset="-122"/>
                <a:ea typeface="楷体_GB2312" pitchFamily="49" charset="-122"/>
              </a:rPr>
              <a:t>(Cont.)</a:t>
            </a:r>
            <a:endParaRPr lang="en-US" altLang="zh-CN" sz="3200" b="1">
              <a:latin typeface="楷体_GB2312" pitchFamily="49" charset="-122"/>
              <a:ea typeface="楷体_GB2312" pitchFamily="49" charset="-122"/>
            </a:endParaRPr>
          </a:p>
        </p:txBody>
      </p:sp>
      <p:grpSp>
        <p:nvGrpSpPr>
          <p:cNvPr id="1004549" name="Group 5"/>
          <p:cNvGrpSpPr>
            <a:grpSpLocks/>
          </p:cNvGrpSpPr>
          <p:nvPr/>
        </p:nvGrpSpPr>
        <p:grpSpPr bwMode="auto">
          <a:xfrm>
            <a:off x="971550" y="4076700"/>
            <a:ext cx="6451600" cy="1939925"/>
            <a:chOff x="288" y="2208"/>
            <a:chExt cx="5184" cy="1558"/>
          </a:xfrm>
        </p:grpSpPr>
        <p:sp>
          <p:nvSpPr>
            <p:cNvPr id="1004550" name="Text Box 6"/>
            <p:cNvSpPr txBox="1">
              <a:spLocks noChangeArrowheads="1"/>
            </p:cNvSpPr>
            <p:nvPr/>
          </p:nvSpPr>
          <p:spPr bwMode="auto">
            <a:xfrm>
              <a:off x="288" y="2208"/>
              <a:ext cx="5184" cy="1558"/>
            </a:xfrm>
            <a:prstGeom prst="rect">
              <a:avLst/>
            </a:prstGeom>
            <a:solidFill>
              <a:srgbClr val="660033"/>
            </a:solidFill>
            <a:ln w="9525">
              <a:noFill/>
              <a:miter lim="800000"/>
              <a:headEnd/>
              <a:tailEnd/>
            </a:ln>
            <a:effectLst/>
          </p:spPr>
          <p:txBody>
            <a:bodyPr lIns="71670" tIns="35835" rIns="71670" bIns="35835">
              <a:spAutoFit/>
            </a:bodyPr>
            <a:lstStyle/>
            <a:p>
              <a:pPr defTabSz="717550">
                <a:lnSpc>
                  <a:spcPct val="120000"/>
                </a:lnSpc>
              </a:pPr>
              <a:r>
                <a:rPr lang="zh-CN" altLang="en-US" sz="1900" b="1">
                  <a:solidFill>
                    <a:srgbClr val="FFFF00"/>
                  </a:solidFill>
                  <a:ea typeface="宋体" pitchFamily="2" charset="-122"/>
                </a:rPr>
                <a:t>         </a:t>
              </a:r>
              <a:r>
                <a:rPr lang="zh-CN" altLang="en-US" sz="2500" b="1">
                  <a:solidFill>
                    <a:schemeClr val="bg1"/>
                  </a:solidFill>
                  <a:latin typeface="Arial" charset="0"/>
                  <a:ea typeface="宋体" pitchFamily="2" charset="-122"/>
                </a:rPr>
                <a:t>故</a:t>
              </a:r>
              <a:r>
                <a:rPr lang="zh-CN" altLang="en-US" sz="2500" b="1">
                  <a:solidFill>
                    <a:schemeClr val="bg1"/>
                  </a:solidFill>
                  <a:ea typeface="宋体" pitchFamily="2" charset="-122"/>
                </a:rPr>
                <a:t> </a:t>
              </a:r>
              <a:r>
                <a:rPr lang="en-US" altLang="zh-CN" sz="2500" b="1" i="1">
                  <a:solidFill>
                    <a:schemeClr val="bg1"/>
                  </a:solidFill>
                  <a:ea typeface="宋体" pitchFamily="2" charset="-122"/>
                </a:rPr>
                <a:t>X</a:t>
              </a:r>
              <a:r>
                <a:rPr lang="zh-CN" altLang="en-US" sz="2500" b="1">
                  <a:solidFill>
                    <a:schemeClr val="bg1"/>
                  </a:solidFill>
                  <a:latin typeface="Arial" charset="0"/>
                  <a:ea typeface="宋体" pitchFamily="2" charset="-122"/>
                </a:rPr>
                <a:t>的密度</a:t>
              </a:r>
              <a:r>
                <a:rPr lang="zh-CN" altLang="en-US" sz="2500" b="1">
                  <a:solidFill>
                    <a:schemeClr val="bg1"/>
                  </a:solidFill>
                  <a:ea typeface="宋体" pitchFamily="2" charset="-122"/>
                </a:rPr>
                <a:t> </a:t>
              </a:r>
              <a:r>
                <a:rPr lang="en-US" altLang="zh-CN" sz="2500" b="1" i="1">
                  <a:solidFill>
                    <a:schemeClr val="bg1"/>
                  </a:solidFill>
                  <a:ea typeface="宋体" pitchFamily="2" charset="-122"/>
                </a:rPr>
                <a:t>p(x)</a:t>
              </a:r>
              <a:r>
                <a:rPr lang="en-US" altLang="zh-CN" sz="2500" b="1">
                  <a:solidFill>
                    <a:schemeClr val="bg1"/>
                  </a:solidFill>
                  <a:ea typeface="宋体" pitchFamily="2" charset="-122"/>
                </a:rPr>
                <a:t> </a:t>
              </a:r>
              <a:r>
                <a:rPr lang="zh-CN" altLang="en-US" sz="2500" b="1">
                  <a:solidFill>
                    <a:schemeClr val="bg1"/>
                  </a:solidFill>
                  <a:latin typeface="Arial" charset="0"/>
                  <a:ea typeface="宋体" pitchFamily="2" charset="-122"/>
                </a:rPr>
                <a:t>在</a:t>
              </a:r>
              <a:r>
                <a:rPr lang="zh-CN" altLang="en-US" sz="2500" b="1">
                  <a:solidFill>
                    <a:schemeClr val="bg1"/>
                  </a:solidFill>
                  <a:ea typeface="宋体" pitchFamily="2" charset="-122"/>
                </a:rPr>
                <a:t> </a:t>
              </a:r>
              <a:r>
                <a:rPr lang="en-US" altLang="zh-CN" sz="2500" b="1" i="1">
                  <a:solidFill>
                    <a:schemeClr val="bg1"/>
                  </a:solidFill>
                  <a:ea typeface="宋体" pitchFamily="2" charset="-122"/>
                </a:rPr>
                <a:t>x</a:t>
              </a:r>
              <a:r>
                <a:rPr lang="en-US" altLang="zh-CN" sz="2500" b="1">
                  <a:solidFill>
                    <a:schemeClr val="bg1"/>
                  </a:solidFill>
                  <a:ea typeface="宋体" pitchFamily="2" charset="-122"/>
                </a:rPr>
                <a:t> </a:t>
              </a:r>
              <a:r>
                <a:rPr lang="zh-CN" altLang="en-US" sz="2500" b="1">
                  <a:solidFill>
                    <a:schemeClr val="bg1"/>
                  </a:solidFill>
                  <a:latin typeface="Arial" charset="0"/>
                  <a:ea typeface="宋体" pitchFamily="2" charset="-122"/>
                </a:rPr>
                <a:t>这一点的值，恰好是</a:t>
              </a:r>
            </a:p>
            <a:p>
              <a:pPr defTabSz="717550">
                <a:lnSpc>
                  <a:spcPct val="120000"/>
                </a:lnSpc>
              </a:pPr>
              <a:r>
                <a:rPr lang="en-US" altLang="zh-CN" sz="2500" b="1" i="1">
                  <a:solidFill>
                    <a:schemeClr val="bg1"/>
                  </a:solidFill>
                  <a:ea typeface="宋体" pitchFamily="2" charset="-122"/>
                </a:rPr>
                <a:t>X</a:t>
              </a:r>
              <a:r>
                <a:rPr lang="zh-CN" altLang="en-US" sz="2500" b="1">
                  <a:solidFill>
                    <a:schemeClr val="bg1"/>
                  </a:solidFill>
                  <a:latin typeface="Arial" charset="0"/>
                  <a:ea typeface="宋体" pitchFamily="2" charset="-122"/>
                </a:rPr>
                <a:t>落在区间</a:t>
              </a:r>
              <a:r>
                <a:rPr lang="zh-CN" altLang="en-US" sz="2500" b="1">
                  <a:solidFill>
                    <a:schemeClr val="bg1"/>
                  </a:solidFill>
                  <a:ea typeface="宋体" pitchFamily="2" charset="-122"/>
                </a:rPr>
                <a:t>                 </a:t>
              </a:r>
              <a:r>
                <a:rPr lang="zh-CN" altLang="en-US" sz="2500" b="1">
                  <a:solidFill>
                    <a:schemeClr val="bg1"/>
                  </a:solidFill>
                  <a:latin typeface="Arial" charset="0"/>
                  <a:ea typeface="宋体" pitchFamily="2" charset="-122"/>
                </a:rPr>
                <a:t>上的概率与区间长度</a:t>
              </a:r>
              <a:r>
                <a:rPr lang="zh-CN" altLang="en-US" sz="2500" b="1">
                  <a:solidFill>
                    <a:schemeClr val="bg1"/>
                  </a:solidFill>
                  <a:ea typeface="宋体" pitchFamily="2" charset="-122"/>
                </a:rPr>
                <a:t>       </a:t>
              </a:r>
            </a:p>
            <a:p>
              <a:pPr defTabSz="717550">
                <a:lnSpc>
                  <a:spcPct val="120000"/>
                </a:lnSpc>
                <a:spcBef>
                  <a:spcPct val="10000"/>
                </a:spcBef>
              </a:pPr>
              <a:r>
                <a:rPr lang="zh-CN" altLang="en-US" sz="2500" b="1">
                  <a:solidFill>
                    <a:schemeClr val="bg1"/>
                  </a:solidFill>
                  <a:latin typeface="Arial" charset="0"/>
                  <a:ea typeface="宋体" pitchFamily="2" charset="-122"/>
                </a:rPr>
                <a:t>之比的极限</a:t>
              </a:r>
              <a:r>
                <a:rPr lang="en-US" altLang="zh-CN" sz="2500" b="1">
                  <a:solidFill>
                    <a:schemeClr val="bg1"/>
                  </a:solidFill>
                  <a:ea typeface="宋体" pitchFamily="2" charset="-122"/>
                </a:rPr>
                <a:t>.  </a:t>
              </a:r>
              <a:r>
                <a:rPr lang="zh-CN" altLang="en-US" sz="2500" b="1">
                  <a:solidFill>
                    <a:schemeClr val="bg1"/>
                  </a:solidFill>
                  <a:latin typeface="Arial" charset="0"/>
                  <a:ea typeface="宋体" pitchFamily="2" charset="-122"/>
                </a:rPr>
                <a:t>这里，如果把概率理解为质量，</a:t>
              </a:r>
              <a:r>
                <a:rPr lang="zh-CN" altLang="en-US" sz="2500" b="1">
                  <a:solidFill>
                    <a:schemeClr val="bg1"/>
                  </a:solidFill>
                  <a:ea typeface="宋体" pitchFamily="2" charset="-122"/>
                </a:rPr>
                <a:t> </a:t>
              </a:r>
              <a:r>
                <a:rPr lang="en-US" altLang="zh-CN" sz="2500" b="1" i="1">
                  <a:solidFill>
                    <a:schemeClr val="bg1"/>
                  </a:solidFill>
                  <a:ea typeface="宋体" pitchFamily="2" charset="-122"/>
                </a:rPr>
                <a:t>p (x)</a:t>
              </a:r>
              <a:r>
                <a:rPr lang="zh-CN" altLang="en-US" sz="2500" b="1">
                  <a:solidFill>
                    <a:schemeClr val="bg1"/>
                  </a:solidFill>
                  <a:latin typeface="Arial" charset="0"/>
                  <a:ea typeface="宋体" pitchFamily="2" charset="-122"/>
                </a:rPr>
                <a:t>相当于线密度</a:t>
              </a:r>
              <a:r>
                <a:rPr lang="en-US" altLang="zh-CN" sz="2500" b="1">
                  <a:solidFill>
                    <a:schemeClr val="bg1"/>
                  </a:solidFill>
                  <a:ea typeface="宋体" pitchFamily="2" charset="-122"/>
                </a:rPr>
                <a:t>.</a:t>
              </a:r>
            </a:p>
          </p:txBody>
        </p:sp>
        <p:graphicFrame>
          <p:nvGraphicFramePr>
            <p:cNvPr id="1004551" name="Object 7"/>
            <p:cNvGraphicFramePr>
              <a:graphicFrameLocks noChangeAspect="1"/>
            </p:cNvGraphicFramePr>
            <p:nvPr/>
          </p:nvGraphicFramePr>
          <p:xfrm>
            <a:off x="4992" y="2640"/>
            <a:ext cx="384" cy="295"/>
          </p:xfrm>
          <a:graphic>
            <a:graphicData uri="http://schemas.openxmlformats.org/presentationml/2006/ole">
              <p:oleObj spid="_x0000_s1004551" name="公式" r:id="rId4" imgW="228402" imgH="177646" progId="Equation.3">
                <p:embed/>
              </p:oleObj>
            </a:graphicData>
          </a:graphic>
        </p:graphicFrame>
        <p:graphicFrame>
          <p:nvGraphicFramePr>
            <p:cNvPr id="1004552" name="Object 8"/>
            <p:cNvGraphicFramePr>
              <a:graphicFrameLocks noChangeAspect="1"/>
            </p:cNvGraphicFramePr>
            <p:nvPr/>
          </p:nvGraphicFramePr>
          <p:xfrm>
            <a:off x="1574" y="2657"/>
            <a:ext cx="1124" cy="319"/>
          </p:xfrm>
          <a:graphic>
            <a:graphicData uri="http://schemas.openxmlformats.org/presentationml/2006/ole">
              <p:oleObj spid="_x0000_s1004552" name="公式" r:id="rId5" imgW="710891" imgH="203112" progId="Equation.3">
                <p:embed/>
              </p:oleObj>
            </a:graphicData>
          </a:graphic>
        </p:graphicFrame>
      </p:grpSp>
      <p:grpSp>
        <p:nvGrpSpPr>
          <p:cNvPr id="1004553" name="Group 9"/>
          <p:cNvGrpSpPr>
            <a:grpSpLocks/>
          </p:cNvGrpSpPr>
          <p:nvPr/>
        </p:nvGrpSpPr>
        <p:grpSpPr bwMode="auto">
          <a:xfrm>
            <a:off x="1030288" y="2235200"/>
            <a:ext cx="5859462" cy="1709738"/>
            <a:chOff x="336" y="672"/>
            <a:chExt cx="4707" cy="1373"/>
          </a:xfrm>
        </p:grpSpPr>
        <p:sp>
          <p:nvSpPr>
            <p:cNvPr id="1004554" name="Text Box 10"/>
            <p:cNvSpPr txBox="1">
              <a:spLocks noChangeArrowheads="1"/>
            </p:cNvSpPr>
            <p:nvPr/>
          </p:nvSpPr>
          <p:spPr bwMode="auto">
            <a:xfrm>
              <a:off x="336" y="672"/>
              <a:ext cx="3936" cy="365"/>
            </a:xfrm>
            <a:prstGeom prst="rect">
              <a:avLst/>
            </a:prstGeom>
            <a:noFill/>
            <a:ln w="9525">
              <a:noFill/>
              <a:miter lim="800000"/>
              <a:headEnd/>
              <a:tailEnd/>
            </a:ln>
            <a:effectLst/>
          </p:spPr>
          <p:txBody>
            <a:bodyPr lIns="71670" tIns="35835" rIns="71670" bIns="35835">
              <a:spAutoFit/>
            </a:bodyPr>
            <a:lstStyle/>
            <a:p>
              <a:pPr defTabSz="717550"/>
              <a:r>
                <a:rPr lang="zh-CN" altLang="en-US" sz="1900" b="1">
                  <a:solidFill>
                    <a:srgbClr val="FFFF00"/>
                  </a:solidFill>
                  <a:ea typeface="宋体" pitchFamily="2" charset="-122"/>
                </a:rPr>
                <a:t>     </a:t>
              </a:r>
              <a:r>
                <a:rPr lang="zh-CN" altLang="en-US" sz="1900" b="1">
                  <a:ea typeface="宋体" pitchFamily="2" charset="-122"/>
                </a:rPr>
                <a:t> </a:t>
              </a:r>
              <a:r>
                <a:rPr lang="zh-CN" altLang="en-US" sz="2500" b="1">
                  <a:solidFill>
                    <a:srgbClr val="000000"/>
                  </a:solidFill>
                  <a:latin typeface="Arial" charset="0"/>
                  <a:ea typeface="宋体" pitchFamily="2" charset="-122"/>
                </a:rPr>
                <a:t>若</a:t>
              </a:r>
              <a:r>
                <a:rPr lang="en-US" altLang="zh-CN" sz="2500" b="1" i="1">
                  <a:solidFill>
                    <a:srgbClr val="000000"/>
                  </a:solidFill>
                  <a:ea typeface="宋体" pitchFamily="2" charset="-122"/>
                </a:rPr>
                <a:t>x</a:t>
              </a:r>
              <a:r>
                <a:rPr lang="zh-CN" altLang="en-US" sz="2500" b="1">
                  <a:solidFill>
                    <a:srgbClr val="000000"/>
                  </a:solidFill>
                  <a:latin typeface="Arial" charset="0"/>
                  <a:ea typeface="宋体" pitchFamily="2" charset="-122"/>
                </a:rPr>
                <a:t>是</a:t>
              </a:r>
              <a:r>
                <a:rPr lang="zh-CN" altLang="en-US" sz="2500" b="1">
                  <a:solidFill>
                    <a:srgbClr val="000000"/>
                  </a:solidFill>
                  <a:ea typeface="宋体" pitchFamily="2" charset="-122"/>
                </a:rPr>
                <a:t> </a:t>
              </a:r>
              <a:r>
                <a:rPr lang="en-US" altLang="zh-CN" sz="2500" b="1" i="1">
                  <a:solidFill>
                    <a:srgbClr val="000000"/>
                  </a:solidFill>
                  <a:ea typeface="宋体" pitchFamily="2" charset="-122"/>
                </a:rPr>
                <a:t>p(x)</a:t>
              </a:r>
              <a:r>
                <a:rPr lang="zh-CN" altLang="en-US" sz="2500" b="1">
                  <a:solidFill>
                    <a:srgbClr val="000000"/>
                  </a:solidFill>
                  <a:latin typeface="Arial" charset="0"/>
                  <a:ea typeface="宋体" pitchFamily="2" charset="-122"/>
                </a:rPr>
                <a:t>的连续点，则：</a:t>
              </a:r>
            </a:p>
          </p:txBody>
        </p:sp>
        <p:graphicFrame>
          <p:nvGraphicFramePr>
            <p:cNvPr id="1004555" name="Object 11"/>
            <p:cNvGraphicFramePr>
              <a:graphicFrameLocks noChangeAspect="1"/>
            </p:cNvGraphicFramePr>
            <p:nvPr/>
          </p:nvGraphicFramePr>
          <p:xfrm>
            <a:off x="528" y="1049"/>
            <a:ext cx="2433" cy="631"/>
          </p:xfrm>
          <a:graphic>
            <a:graphicData uri="http://schemas.openxmlformats.org/presentationml/2006/ole">
              <p:oleObj spid="_x0000_s1004555" name="公式" r:id="rId6" imgW="1511300" imgH="393700" progId="Equation.3">
                <p:embed/>
              </p:oleObj>
            </a:graphicData>
          </a:graphic>
        </p:graphicFrame>
        <p:graphicFrame>
          <p:nvGraphicFramePr>
            <p:cNvPr id="1004556" name="Object 12"/>
            <p:cNvGraphicFramePr>
              <a:graphicFrameLocks noChangeAspect="1"/>
            </p:cNvGraphicFramePr>
            <p:nvPr/>
          </p:nvGraphicFramePr>
          <p:xfrm>
            <a:off x="3079" y="815"/>
            <a:ext cx="1964" cy="885"/>
          </p:xfrm>
          <a:graphic>
            <a:graphicData uri="http://schemas.openxmlformats.org/presentationml/2006/ole">
              <p:oleObj spid="_x0000_s1004556" name="Equation" r:id="rId7" imgW="1130040" imgH="507960" progId="Equation.3">
                <p:embed/>
              </p:oleObj>
            </a:graphicData>
          </a:graphic>
        </p:graphicFrame>
        <p:sp>
          <p:nvSpPr>
            <p:cNvPr id="1004557" name="Rectangle 13"/>
            <p:cNvSpPr>
              <a:spLocks noChangeArrowheads="1"/>
            </p:cNvSpPr>
            <p:nvPr/>
          </p:nvSpPr>
          <p:spPr bwMode="auto">
            <a:xfrm>
              <a:off x="2880" y="1680"/>
              <a:ext cx="686" cy="365"/>
            </a:xfrm>
            <a:prstGeom prst="rect">
              <a:avLst/>
            </a:prstGeom>
            <a:noFill/>
            <a:ln w="9525">
              <a:noFill/>
              <a:miter lim="800000"/>
              <a:headEnd/>
              <a:tailEnd/>
            </a:ln>
            <a:effectLst/>
          </p:spPr>
          <p:txBody>
            <a:bodyPr wrap="none" lIns="71670" tIns="35835" rIns="71670" bIns="35835">
              <a:spAutoFit/>
            </a:bodyPr>
            <a:lstStyle/>
            <a:p>
              <a:pPr defTabSz="717550"/>
              <a:r>
                <a:rPr lang="en-US" altLang="zh-CN" sz="2500" b="1">
                  <a:solidFill>
                    <a:srgbClr val="000000"/>
                  </a:solidFill>
                  <a:ea typeface="宋体" pitchFamily="2" charset="-122"/>
                </a:rPr>
                <a:t>=</a:t>
              </a:r>
              <a:r>
                <a:rPr lang="en-US" altLang="zh-CN" sz="2500" b="1" i="1">
                  <a:solidFill>
                    <a:srgbClr val="000000"/>
                  </a:solidFill>
                  <a:ea typeface="宋体" pitchFamily="2" charset="-122"/>
                </a:rPr>
                <a:t>p(x)</a:t>
              </a:r>
              <a:endParaRPr lang="en-US" altLang="zh-CN" sz="2500" b="1">
                <a:solidFill>
                  <a:srgbClr val="000000"/>
                </a:solidFill>
                <a:latin typeface="Arial" charset="0"/>
                <a:ea typeface="宋体" pitchFamily="2" charset="-122"/>
              </a:endParaRPr>
            </a:p>
          </p:txBody>
        </p:sp>
      </p:grpSp>
      <p:sp>
        <p:nvSpPr>
          <p:cNvPr id="1004558" name="Rectangle 14"/>
          <p:cNvSpPr>
            <a:spLocks noChangeArrowheads="1"/>
          </p:cNvSpPr>
          <p:nvPr/>
        </p:nvSpPr>
        <p:spPr bwMode="auto">
          <a:xfrm>
            <a:off x="1235075" y="1690688"/>
            <a:ext cx="4186238" cy="454025"/>
          </a:xfrm>
          <a:prstGeom prst="rect">
            <a:avLst/>
          </a:prstGeom>
          <a:noFill/>
          <a:ln w="9525">
            <a:noFill/>
            <a:miter lim="800000"/>
            <a:headEnd/>
            <a:tailEnd/>
          </a:ln>
          <a:effectLst/>
        </p:spPr>
        <p:txBody>
          <a:bodyPr lIns="71670" tIns="35835" rIns="71670" bIns="35835">
            <a:spAutoFit/>
          </a:bodyPr>
          <a:lstStyle/>
          <a:p>
            <a:pPr defTabSz="717550"/>
            <a:r>
              <a:rPr lang="zh-CN" altLang="en-US" sz="2500" b="1">
                <a:solidFill>
                  <a:schemeClr val="tx2"/>
                </a:solidFill>
                <a:latin typeface="Arial" charset="0"/>
                <a:ea typeface="宋体" pitchFamily="2" charset="-122"/>
              </a:rPr>
              <a:t>对</a:t>
            </a:r>
            <a:r>
              <a:rPr lang="zh-CN" altLang="en-US" sz="2500" b="1">
                <a:solidFill>
                  <a:schemeClr val="tx2"/>
                </a:solidFill>
                <a:ea typeface="宋体" pitchFamily="2" charset="-122"/>
              </a:rPr>
              <a:t> </a:t>
            </a:r>
            <a:r>
              <a:rPr lang="en-US" altLang="zh-CN" sz="2500" b="1">
                <a:solidFill>
                  <a:schemeClr val="tx2"/>
                </a:solidFill>
                <a:ea typeface="宋体" pitchFamily="2" charset="-122"/>
              </a:rPr>
              <a:t>p</a:t>
            </a:r>
            <a:r>
              <a:rPr lang="en-US" altLang="zh-CN" sz="2500" b="1" i="1">
                <a:solidFill>
                  <a:schemeClr val="tx2"/>
                </a:solidFill>
                <a:ea typeface="宋体" pitchFamily="2" charset="-122"/>
              </a:rPr>
              <a:t>(x)</a:t>
            </a:r>
            <a:r>
              <a:rPr lang="zh-CN" altLang="en-US" sz="2500" b="1">
                <a:solidFill>
                  <a:schemeClr val="tx2"/>
                </a:solidFill>
                <a:latin typeface="Arial" charset="0"/>
                <a:ea typeface="宋体" pitchFamily="2" charset="-122"/>
              </a:rPr>
              <a:t>的进一步理解</a:t>
            </a:r>
            <a:endParaRPr lang="zh-CN" altLang="en-US" sz="2500" b="1">
              <a:solidFill>
                <a:schemeClr val="tx2"/>
              </a:solidFill>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4548">
                                            <p:txEl>
                                              <p:pRg st="0" end="0"/>
                                            </p:txEl>
                                          </p:spTgt>
                                        </p:tgtEl>
                                        <p:attrNameLst>
                                          <p:attrName>style.visibility</p:attrName>
                                        </p:attrNameLst>
                                      </p:cBhvr>
                                      <p:to>
                                        <p:strVal val="visible"/>
                                      </p:to>
                                    </p:set>
                                    <p:animEffect transition="in" filter="wipe(left)">
                                      <p:cBhvr>
                                        <p:cTn id="7" dur="500"/>
                                        <p:tgtEl>
                                          <p:spTgt spid="1004548">
                                            <p:txEl>
                                              <p:pRg st="0" end="0"/>
                                            </p:txEl>
                                          </p:spTgt>
                                        </p:tgtEl>
                                      </p:cBhvr>
                                    </p:animEffect>
                                  </p:childTnLst>
                                </p:cTn>
                              </p:par>
                            </p:childTnLst>
                          </p:cTn>
                        </p:par>
                        <p:par>
                          <p:cTn id="8" fill="hold">
                            <p:stCondLst>
                              <p:cond delay="500"/>
                            </p:stCondLst>
                            <p:childTnLst>
                              <p:par>
                                <p:cTn id="9" presetID="23" presetClass="entr" presetSubtype="272" fill="hold" grpId="0" nodeType="afterEffect">
                                  <p:stCondLst>
                                    <p:cond delay="0"/>
                                  </p:stCondLst>
                                  <p:childTnLst>
                                    <p:set>
                                      <p:cBhvr>
                                        <p:cTn id="10" dur="1" fill="hold">
                                          <p:stCondLst>
                                            <p:cond delay="0"/>
                                          </p:stCondLst>
                                        </p:cTn>
                                        <p:tgtEl>
                                          <p:spTgt spid="1004558"/>
                                        </p:tgtEl>
                                        <p:attrNameLst>
                                          <p:attrName>style.visibility</p:attrName>
                                        </p:attrNameLst>
                                      </p:cBhvr>
                                      <p:to>
                                        <p:strVal val="visible"/>
                                      </p:to>
                                    </p:set>
                                    <p:anim calcmode="lin" valueType="num">
                                      <p:cBhvr>
                                        <p:cTn id="11" dur="500" fill="hold"/>
                                        <p:tgtEl>
                                          <p:spTgt spid="1004558"/>
                                        </p:tgtEl>
                                        <p:attrNameLst>
                                          <p:attrName>ppt_w</p:attrName>
                                        </p:attrNameLst>
                                      </p:cBhvr>
                                      <p:tavLst>
                                        <p:tav tm="0">
                                          <p:val>
                                            <p:strVal val="2/3*#ppt_w"/>
                                          </p:val>
                                        </p:tav>
                                        <p:tav tm="100000">
                                          <p:val>
                                            <p:strVal val="#ppt_w"/>
                                          </p:val>
                                        </p:tav>
                                      </p:tavLst>
                                    </p:anim>
                                    <p:anim calcmode="lin" valueType="num">
                                      <p:cBhvr>
                                        <p:cTn id="12" dur="500" fill="hold"/>
                                        <p:tgtEl>
                                          <p:spTgt spid="1004558"/>
                                        </p:tgtEl>
                                        <p:attrNameLst>
                                          <p:attrName>ppt_h</p:attrName>
                                        </p:attrNameLst>
                                      </p:cBhvr>
                                      <p:tavLst>
                                        <p:tav tm="0">
                                          <p:val>
                                            <p:strVal val="2/3*#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004553"/>
                                        </p:tgtEl>
                                        <p:attrNameLst>
                                          <p:attrName>style.visibility</p:attrName>
                                        </p:attrNameLst>
                                      </p:cBhvr>
                                      <p:to>
                                        <p:strVal val="visible"/>
                                      </p:to>
                                    </p:set>
                                    <p:animEffect transition="in" filter="barn(outVertical)">
                                      <p:cBhvr>
                                        <p:cTn id="17" dur="500"/>
                                        <p:tgtEl>
                                          <p:spTgt spid="100455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1004549"/>
                                        </p:tgtEl>
                                        <p:attrNameLst>
                                          <p:attrName>style.visibility</p:attrName>
                                        </p:attrNameLst>
                                      </p:cBhvr>
                                      <p:to>
                                        <p:strVal val="visible"/>
                                      </p:to>
                                    </p:set>
                                    <p:animEffect transition="in" filter="barn(outVertical)">
                                      <p:cBhvr>
                                        <p:cTn id="22" dur="500"/>
                                        <p:tgtEl>
                                          <p:spTgt spid="1004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8" grpId="0" build="p" autoUpdateAnimBg="0"/>
      <p:bldP spid="1004558"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6" name="Rectangle 4"/>
          <p:cNvSpPr>
            <a:spLocks noChangeArrowheads="1"/>
          </p:cNvSpPr>
          <p:nvPr/>
        </p:nvSpPr>
        <p:spPr bwMode="auto">
          <a:xfrm>
            <a:off x="1042988" y="765175"/>
            <a:ext cx="7345362" cy="762000"/>
          </a:xfrm>
          <a:prstGeom prst="rect">
            <a:avLst/>
          </a:prstGeom>
          <a:noFill/>
          <a:ln w="9525">
            <a:noFill/>
            <a:miter lim="800000"/>
            <a:headEnd/>
            <a:tailEnd/>
          </a:ln>
          <a:effectLst/>
        </p:spPr>
        <p:txBody>
          <a:bodyPr>
            <a:spAutoFit/>
          </a:bodyPr>
          <a:lstStyle/>
          <a:p>
            <a:r>
              <a:rPr lang="zh-CN" altLang="en-US" sz="4400" b="1">
                <a:solidFill>
                  <a:schemeClr val="accent2"/>
                </a:solidFill>
                <a:latin typeface="楷体_GB2312" pitchFamily="49" charset="-122"/>
                <a:ea typeface="楷体_GB2312" pitchFamily="49" charset="-122"/>
              </a:rPr>
              <a:t>连续型随机变量</a:t>
            </a:r>
            <a:r>
              <a:rPr lang="en-US" altLang="zh-CN" sz="4400" b="1">
                <a:solidFill>
                  <a:schemeClr val="accent2"/>
                </a:solidFill>
                <a:latin typeface="楷体_GB2312" pitchFamily="49" charset="-122"/>
                <a:ea typeface="楷体_GB2312" pitchFamily="49" charset="-122"/>
              </a:rPr>
              <a:t>(Cont.)</a:t>
            </a:r>
            <a:endParaRPr lang="en-US" altLang="zh-CN" sz="3200" b="1">
              <a:latin typeface="楷体_GB2312" pitchFamily="49" charset="-122"/>
              <a:ea typeface="楷体_GB2312" pitchFamily="49" charset="-122"/>
            </a:endParaRPr>
          </a:p>
        </p:txBody>
      </p:sp>
      <p:sp>
        <p:nvSpPr>
          <p:cNvPr id="1006597" name="Rectangle 5"/>
          <p:cNvSpPr>
            <a:spLocks noChangeArrowheads="1"/>
          </p:cNvSpPr>
          <p:nvPr/>
        </p:nvSpPr>
        <p:spPr bwMode="auto">
          <a:xfrm>
            <a:off x="1042988" y="4005263"/>
            <a:ext cx="6407150" cy="2359025"/>
          </a:xfrm>
          <a:prstGeom prst="rect">
            <a:avLst/>
          </a:prstGeom>
          <a:noFill/>
          <a:ln w="9525">
            <a:noFill/>
            <a:miter lim="800000"/>
            <a:headEnd/>
            <a:tailEnd/>
          </a:ln>
          <a:effectLst/>
        </p:spPr>
        <p:txBody>
          <a:bodyPr lIns="71670" tIns="35835" rIns="71670" bIns="35835">
            <a:spAutoFit/>
          </a:bodyPr>
          <a:lstStyle/>
          <a:p>
            <a:pPr defTabSz="717550">
              <a:lnSpc>
                <a:spcPct val="120000"/>
              </a:lnSpc>
              <a:spcBef>
                <a:spcPct val="10000"/>
              </a:spcBef>
            </a:pPr>
            <a:r>
              <a:rPr lang="zh-CN" altLang="en-US" sz="2500" b="1">
                <a:latin typeface="Arial" charset="0"/>
                <a:ea typeface="宋体" pitchFamily="2" charset="-122"/>
              </a:rPr>
              <a:t>      </a:t>
            </a:r>
            <a:r>
              <a:rPr lang="zh-CN" altLang="en-US" sz="2500" b="1">
                <a:solidFill>
                  <a:srgbClr val="000000"/>
                </a:solidFill>
                <a:latin typeface="Arial" charset="0"/>
                <a:ea typeface="宋体" pitchFamily="2" charset="-122"/>
              </a:rPr>
              <a:t>密度函数</a:t>
            </a:r>
            <a:r>
              <a:rPr lang="zh-CN" altLang="en-US" sz="2500" b="1">
                <a:solidFill>
                  <a:srgbClr val="000000"/>
                </a:solidFill>
                <a:ea typeface="宋体" pitchFamily="2" charset="-122"/>
              </a:rPr>
              <a:t> </a:t>
            </a:r>
            <a:r>
              <a:rPr lang="en-US" altLang="zh-CN" sz="2500" b="1" i="1">
                <a:solidFill>
                  <a:srgbClr val="000000"/>
                </a:solidFill>
                <a:ea typeface="宋体" pitchFamily="2" charset="-122"/>
              </a:rPr>
              <a:t>p (x)</a:t>
            </a:r>
            <a:r>
              <a:rPr lang="zh-CN" altLang="en-US" sz="2500" b="1">
                <a:solidFill>
                  <a:srgbClr val="000000"/>
                </a:solidFill>
                <a:latin typeface="Arial" charset="0"/>
                <a:ea typeface="宋体" pitchFamily="2" charset="-122"/>
              </a:rPr>
              <a:t>在某点处</a:t>
            </a:r>
            <a:r>
              <a:rPr lang="en-US" altLang="zh-CN" sz="2500" b="1" i="1">
                <a:solidFill>
                  <a:srgbClr val="000000"/>
                </a:solidFill>
                <a:ea typeface="宋体" pitchFamily="2" charset="-122"/>
              </a:rPr>
              <a:t>a</a:t>
            </a:r>
            <a:r>
              <a:rPr lang="zh-CN" altLang="en-US" sz="2500" b="1">
                <a:solidFill>
                  <a:srgbClr val="000000"/>
                </a:solidFill>
                <a:latin typeface="Arial" charset="0"/>
                <a:ea typeface="宋体" pitchFamily="2" charset="-122"/>
              </a:rPr>
              <a:t>的高度，并不反映</a:t>
            </a:r>
            <a:r>
              <a:rPr lang="en-US" altLang="zh-CN" sz="2500" b="1" i="1">
                <a:solidFill>
                  <a:srgbClr val="000000"/>
                </a:solidFill>
                <a:ea typeface="宋体" pitchFamily="2" charset="-122"/>
              </a:rPr>
              <a:t>X</a:t>
            </a:r>
            <a:r>
              <a:rPr lang="zh-CN" altLang="en-US" sz="2500" b="1">
                <a:solidFill>
                  <a:srgbClr val="000000"/>
                </a:solidFill>
                <a:latin typeface="Arial" charset="0"/>
                <a:ea typeface="宋体" pitchFamily="2" charset="-122"/>
              </a:rPr>
              <a:t>取值的概率</a:t>
            </a:r>
            <a:r>
              <a:rPr lang="en-US" altLang="zh-CN" sz="2500" b="1">
                <a:solidFill>
                  <a:srgbClr val="000000"/>
                </a:solidFill>
                <a:ea typeface="宋体" pitchFamily="2" charset="-122"/>
              </a:rPr>
              <a:t>.  </a:t>
            </a:r>
            <a:r>
              <a:rPr lang="zh-CN" altLang="en-US" sz="2500" b="1">
                <a:solidFill>
                  <a:srgbClr val="000000"/>
                </a:solidFill>
                <a:latin typeface="Arial" charset="0"/>
                <a:ea typeface="宋体" pitchFamily="2" charset="-122"/>
              </a:rPr>
              <a:t>但是，这个高度越大，则</a:t>
            </a:r>
            <a:r>
              <a:rPr lang="en-US" altLang="zh-CN" sz="2500" b="1" i="1">
                <a:solidFill>
                  <a:srgbClr val="000000"/>
                </a:solidFill>
                <a:ea typeface="宋体" pitchFamily="2" charset="-122"/>
              </a:rPr>
              <a:t>X</a:t>
            </a:r>
            <a:r>
              <a:rPr lang="zh-CN" altLang="en-US" sz="2500" b="1">
                <a:solidFill>
                  <a:srgbClr val="000000"/>
                </a:solidFill>
                <a:latin typeface="Arial" charset="0"/>
                <a:ea typeface="宋体" pitchFamily="2" charset="-122"/>
              </a:rPr>
              <a:t>取</a:t>
            </a:r>
            <a:r>
              <a:rPr lang="en-US" altLang="zh-CN" sz="2500" b="1" i="1">
                <a:solidFill>
                  <a:srgbClr val="000000"/>
                </a:solidFill>
                <a:ea typeface="宋体" pitchFamily="2" charset="-122"/>
              </a:rPr>
              <a:t>a</a:t>
            </a:r>
            <a:r>
              <a:rPr lang="zh-CN" altLang="en-US" sz="2500" b="1">
                <a:solidFill>
                  <a:srgbClr val="000000"/>
                </a:solidFill>
                <a:latin typeface="Arial" charset="0"/>
                <a:ea typeface="宋体" pitchFamily="2" charset="-122"/>
              </a:rPr>
              <a:t>附近的值的可能性就越大</a:t>
            </a:r>
            <a:r>
              <a:rPr lang="en-US" altLang="zh-CN" sz="2500" b="1">
                <a:solidFill>
                  <a:srgbClr val="000000"/>
                </a:solidFill>
                <a:ea typeface="宋体" pitchFamily="2" charset="-122"/>
              </a:rPr>
              <a:t>.   </a:t>
            </a:r>
            <a:r>
              <a:rPr lang="zh-CN" altLang="en-US" sz="2500" b="1">
                <a:solidFill>
                  <a:srgbClr val="000000"/>
                </a:solidFill>
                <a:latin typeface="Arial" charset="0"/>
                <a:ea typeface="宋体" pitchFamily="2" charset="-122"/>
              </a:rPr>
              <a:t>也可以说，在某点密度曲线的高度反映了概率集中在该点附近的程度</a:t>
            </a:r>
            <a:r>
              <a:rPr lang="en-US" altLang="zh-CN" sz="2500" b="1">
                <a:solidFill>
                  <a:srgbClr val="000000"/>
                </a:solidFill>
                <a:ea typeface="宋体" pitchFamily="2" charset="-122"/>
              </a:rPr>
              <a:t>.</a:t>
            </a:r>
          </a:p>
        </p:txBody>
      </p:sp>
      <p:sp>
        <p:nvSpPr>
          <p:cNvPr id="1006598" name="Line 6"/>
          <p:cNvSpPr>
            <a:spLocks noChangeShapeType="1"/>
          </p:cNvSpPr>
          <p:nvPr/>
        </p:nvSpPr>
        <p:spPr bwMode="auto">
          <a:xfrm flipH="1">
            <a:off x="1330325" y="3151188"/>
            <a:ext cx="239713" cy="358775"/>
          </a:xfrm>
          <a:prstGeom prst="line">
            <a:avLst/>
          </a:prstGeom>
          <a:noFill/>
          <a:ln w="28575">
            <a:solidFill>
              <a:srgbClr val="CC00FF"/>
            </a:solidFill>
            <a:round/>
            <a:headEnd/>
            <a:tailEnd/>
          </a:ln>
          <a:effectLst/>
        </p:spPr>
        <p:txBody>
          <a:bodyPr wrap="none" anchor="ctr"/>
          <a:lstStyle/>
          <a:p>
            <a:endParaRPr lang="zh-CN" altLang="en-US"/>
          </a:p>
        </p:txBody>
      </p:sp>
      <p:sp>
        <p:nvSpPr>
          <p:cNvPr id="1006599" name="Line 7"/>
          <p:cNvSpPr>
            <a:spLocks noChangeShapeType="1"/>
          </p:cNvSpPr>
          <p:nvPr/>
        </p:nvSpPr>
        <p:spPr bwMode="auto">
          <a:xfrm flipH="1">
            <a:off x="1509713" y="3151188"/>
            <a:ext cx="238125" cy="358775"/>
          </a:xfrm>
          <a:prstGeom prst="line">
            <a:avLst/>
          </a:prstGeom>
          <a:noFill/>
          <a:ln w="28575">
            <a:solidFill>
              <a:srgbClr val="CC00FF"/>
            </a:solidFill>
            <a:round/>
            <a:headEnd/>
            <a:tailEnd/>
          </a:ln>
          <a:effectLst/>
        </p:spPr>
        <p:txBody>
          <a:bodyPr wrap="none" anchor="ctr"/>
          <a:lstStyle/>
          <a:p>
            <a:endParaRPr lang="zh-CN" altLang="en-US"/>
          </a:p>
        </p:txBody>
      </p:sp>
      <p:sp>
        <p:nvSpPr>
          <p:cNvPr id="1006600" name="Line 8"/>
          <p:cNvSpPr>
            <a:spLocks noChangeShapeType="1"/>
          </p:cNvSpPr>
          <p:nvPr/>
        </p:nvSpPr>
        <p:spPr bwMode="auto">
          <a:xfrm flipH="1">
            <a:off x="1689100" y="3151188"/>
            <a:ext cx="238125" cy="358775"/>
          </a:xfrm>
          <a:prstGeom prst="line">
            <a:avLst/>
          </a:prstGeom>
          <a:noFill/>
          <a:ln w="28575">
            <a:solidFill>
              <a:srgbClr val="CC00FF"/>
            </a:solidFill>
            <a:round/>
            <a:headEnd/>
            <a:tailEnd/>
          </a:ln>
          <a:effectLst/>
        </p:spPr>
        <p:txBody>
          <a:bodyPr wrap="none" anchor="ctr"/>
          <a:lstStyle/>
          <a:p>
            <a:endParaRPr lang="zh-CN" altLang="en-US"/>
          </a:p>
        </p:txBody>
      </p:sp>
      <p:sp>
        <p:nvSpPr>
          <p:cNvPr id="1006601" name="Line 9"/>
          <p:cNvSpPr>
            <a:spLocks noChangeShapeType="1"/>
          </p:cNvSpPr>
          <p:nvPr/>
        </p:nvSpPr>
        <p:spPr bwMode="auto">
          <a:xfrm flipH="1">
            <a:off x="1868488" y="3151188"/>
            <a:ext cx="238125" cy="358775"/>
          </a:xfrm>
          <a:prstGeom prst="line">
            <a:avLst/>
          </a:prstGeom>
          <a:noFill/>
          <a:ln w="28575">
            <a:solidFill>
              <a:srgbClr val="CC00FF"/>
            </a:solidFill>
            <a:round/>
            <a:headEnd/>
            <a:tailEnd/>
          </a:ln>
          <a:effectLst/>
        </p:spPr>
        <p:txBody>
          <a:bodyPr wrap="none" anchor="ctr"/>
          <a:lstStyle/>
          <a:p>
            <a:endParaRPr lang="zh-CN" altLang="en-US"/>
          </a:p>
        </p:txBody>
      </p:sp>
      <p:sp>
        <p:nvSpPr>
          <p:cNvPr id="1006602" name="Line 10"/>
          <p:cNvSpPr>
            <a:spLocks noChangeShapeType="1"/>
          </p:cNvSpPr>
          <p:nvPr/>
        </p:nvSpPr>
        <p:spPr bwMode="auto">
          <a:xfrm flipH="1">
            <a:off x="2047875" y="3151188"/>
            <a:ext cx="238125" cy="358775"/>
          </a:xfrm>
          <a:prstGeom prst="line">
            <a:avLst/>
          </a:prstGeom>
          <a:noFill/>
          <a:ln w="28575">
            <a:solidFill>
              <a:srgbClr val="CC00FF"/>
            </a:solidFill>
            <a:round/>
            <a:headEnd/>
            <a:tailEnd/>
          </a:ln>
          <a:effectLst/>
        </p:spPr>
        <p:txBody>
          <a:bodyPr wrap="none" anchor="ctr"/>
          <a:lstStyle/>
          <a:p>
            <a:endParaRPr lang="zh-CN" altLang="en-US"/>
          </a:p>
        </p:txBody>
      </p:sp>
      <p:sp>
        <p:nvSpPr>
          <p:cNvPr id="1006603" name="Line 11"/>
          <p:cNvSpPr>
            <a:spLocks noChangeShapeType="1"/>
          </p:cNvSpPr>
          <p:nvPr/>
        </p:nvSpPr>
        <p:spPr bwMode="auto">
          <a:xfrm flipH="1">
            <a:off x="2225675" y="2852738"/>
            <a:ext cx="419100" cy="657225"/>
          </a:xfrm>
          <a:prstGeom prst="line">
            <a:avLst/>
          </a:prstGeom>
          <a:noFill/>
          <a:ln w="28575">
            <a:solidFill>
              <a:srgbClr val="CC00FF"/>
            </a:solidFill>
            <a:round/>
            <a:headEnd/>
            <a:tailEnd/>
          </a:ln>
          <a:effectLst/>
        </p:spPr>
        <p:txBody>
          <a:bodyPr wrap="none" anchor="ctr"/>
          <a:lstStyle/>
          <a:p>
            <a:endParaRPr lang="zh-CN" altLang="en-US"/>
          </a:p>
        </p:txBody>
      </p:sp>
      <p:sp>
        <p:nvSpPr>
          <p:cNvPr id="1006604" name="Line 12"/>
          <p:cNvSpPr>
            <a:spLocks noChangeShapeType="1"/>
          </p:cNvSpPr>
          <p:nvPr/>
        </p:nvSpPr>
        <p:spPr bwMode="auto">
          <a:xfrm flipH="1">
            <a:off x="2405063" y="2433638"/>
            <a:ext cx="657225" cy="1076325"/>
          </a:xfrm>
          <a:prstGeom prst="line">
            <a:avLst/>
          </a:prstGeom>
          <a:noFill/>
          <a:ln w="28575">
            <a:solidFill>
              <a:srgbClr val="CC00FF"/>
            </a:solidFill>
            <a:round/>
            <a:headEnd/>
            <a:tailEnd/>
          </a:ln>
          <a:effectLst/>
        </p:spPr>
        <p:txBody>
          <a:bodyPr wrap="none" anchor="ctr"/>
          <a:lstStyle/>
          <a:p>
            <a:endParaRPr lang="zh-CN" altLang="en-US"/>
          </a:p>
        </p:txBody>
      </p:sp>
      <p:sp>
        <p:nvSpPr>
          <p:cNvPr id="1006605" name="Line 13"/>
          <p:cNvSpPr>
            <a:spLocks noChangeShapeType="1"/>
          </p:cNvSpPr>
          <p:nvPr/>
        </p:nvSpPr>
        <p:spPr bwMode="auto">
          <a:xfrm flipH="1">
            <a:off x="2584450" y="2613025"/>
            <a:ext cx="598488" cy="896938"/>
          </a:xfrm>
          <a:prstGeom prst="line">
            <a:avLst/>
          </a:prstGeom>
          <a:noFill/>
          <a:ln w="28575">
            <a:solidFill>
              <a:srgbClr val="CC00FF"/>
            </a:solidFill>
            <a:round/>
            <a:headEnd/>
            <a:tailEnd/>
          </a:ln>
          <a:effectLst/>
        </p:spPr>
        <p:txBody>
          <a:bodyPr wrap="none" anchor="ctr"/>
          <a:lstStyle/>
          <a:p>
            <a:endParaRPr lang="zh-CN" altLang="en-US"/>
          </a:p>
        </p:txBody>
      </p:sp>
      <p:sp>
        <p:nvSpPr>
          <p:cNvPr id="1006606" name="Line 14"/>
          <p:cNvSpPr>
            <a:spLocks noChangeShapeType="1"/>
          </p:cNvSpPr>
          <p:nvPr/>
        </p:nvSpPr>
        <p:spPr bwMode="auto">
          <a:xfrm flipH="1">
            <a:off x="2763838" y="2792413"/>
            <a:ext cx="477837" cy="717550"/>
          </a:xfrm>
          <a:prstGeom prst="line">
            <a:avLst/>
          </a:prstGeom>
          <a:noFill/>
          <a:ln w="28575">
            <a:solidFill>
              <a:srgbClr val="CC00FF"/>
            </a:solidFill>
            <a:round/>
            <a:headEnd/>
            <a:tailEnd/>
          </a:ln>
          <a:effectLst/>
        </p:spPr>
        <p:txBody>
          <a:bodyPr wrap="none" anchor="ctr"/>
          <a:lstStyle/>
          <a:p>
            <a:endParaRPr lang="zh-CN" altLang="en-US"/>
          </a:p>
        </p:txBody>
      </p:sp>
      <p:sp>
        <p:nvSpPr>
          <p:cNvPr id="1006607" name="Line 15"/>
          <p:cNvSpPr>
            <a:spLocks noChangeShapeType="1"/>
          </p:cNvSpPr>
          <p:nvPr/>
        </p:nvSpPr>
        <p:spPr bwMode="auto">
          <a:xfrm flipH="1">
            <a:off x="2943225" y="2852738"/>
            <a:ext cx="417513" cy="657225"/>
          </a:xfrm>
          <a:prstGeom prst="line">
            <a:avLst/>
          </a:prstGeom>
          <a:noFill/>
          <a:ln w="28575">
            <a:solidFill>
              <a:srgbClr val="CC00FF"/>
            </a:solidFill>
            <a:round/>
            <a:headEnd/>
            <a:tailEnd/>
          </a:ln>
          <a:effectLst/>
        </p:spPr>
        <p:txBody>
          <a:bodyPr wrap="none" anchor="ctr"/>
          <a:lstStyle/>
          <a:p>
            <a:endParaRPr lang="zh-CN" altLang="en-US"/>
          </a:p>
        </p:txBody>
      </p:sp>
      <p:sp>
        <p:nvSpPr>
          <p:cNvPr id="1006608" name="Line 16"/>
          <p:cNvSpPr>
            <a:spLocks noChangeShapeType="1"/>
          </p:cNvSpPr>
          <p:nvPr/>
        </p:nvSpPr>
        <p:spPr bwMode="auto">
          <a:xfrm flipH="1">
            <a:off x="3122613" y="2852738"/>
            <a:ext cx="417512" cy="657225"/>
          </a:xfrm>
          <a:prstGeom prst="line">
            <a:avLst/>
          </a:prstGeom>
          <a:noFill/>
          <a:ln w="28575">
            <a:solidFill>
              <a:srgbClr val="CC00FF"/>
            </a:solidFill>
            <a:round/>
            <a:headEnd/>
            <a:tailEnd/>
          </a:ln>
          <a:effectLst/>
        </p:spPr>
        <p:txBody>
          <a:bodyPr wrap="none" anchor="ctr"/>
          <a:lstStyle/>
          <a:p>
            <a:endParaRPr lang="zh-CN" altLang="en-US"/>
          </a:p>
        </p:txBody>
      </p:sp>
      <p:sp>
        <p:nvSpPr>
          <p:cNvPr id="1006609" name="Line 17"/>
          <p:cNvSpPr>
            <a:spLocks noChangeShapeType="1"/>
          </p:cNvSpPr>
          <p:nvPr/>
        </p:nvSpPr>
        <p:spPr bwMode="auto">
          <a:xfrm flipH="1">
            <a:off x="3302000" y="2673350"/>
            <a:ext cx="538163" cy="836613"/>
          </a:xfrm>
          <a:prstGeom prst="line">
            <a:avLst/>
          </a:prstGeom>
          <a:noFill/>
          <a:ln w="28575">
            <a:solidFill>
              <a:srgbClr val="CC00FF"/>
            </a:solidFill>
            <a:round/>
            <a:headEnd/>
            <a:tailEnd/>
          </a:ln>
          <a:effectLst/>
        </p:spPr>
        <p:txBody>
          <a:bodyPr wrap="none" anchor="ctr"/>
          <a:lstStyle/>
          <a:p>
            <a:endParaRPr lang="zh-CN" altLang="en-US"/>
          </a:p>
        </p:txBody>
      </p:sp>
      <p:sp>
        <p:nvSpPr>
          <p:cNvPr id="1006610" name="Line 18"/>
          <p:cNvSpPr>
            <a:spLocks noChangeShapeType="1"/>
          </p:cNvSpPr>
          <p:nvPr/>
        </p:nvSpPr>
        <p:spPr bwMode="auto">
          <a:xfrm flipH="1">
            <a:off x="3481388" y="2673350"/>
            <a:ext cx="536575" cy="836613"/>
          </a:xfrm>
          <a:prstGeom prst="line">
            <a:avLst/>
          </a:prstGeom>
          <a:noFill/>
          <a:ln w="28575">
            <a:solidFill>
              <a:srgbClr val="CC00FF"/>
            </a:solidFill>
            <a:round/>
            <a:headEnd/>
            <a:tailEnd/>
          </a:ln>
          <a:effectLst/>
        </p:spPr>
        <p:txBody>
          <a:bodyPr wrap="none" anchor="ctr"/>
          <a:lstStyle/>
          <a:p>
            <a:endParaRPr lang="zh-CN" altLang="en-US"/>
          </a:p>
        </p:txBody>
      </p:sp>
      <p:sp>
        <p:nvSpPr>
          <p:cNvPr id="1006611" name="Line 19"/>
          <p:cNvSpPr>
            <a:spLocks noChangeShapeType="1"/>
          </p:cNvSpPr>
          <p:nvPr/>
        </p:nvSpPr>
        <p:spPr bwMode="auto">
          <a:xfrm flipH="1">
            <a:off x="3660775" y="2792413"/>
            <a:ext cx="477838" cy="717550"/>
          </a:xfrm>
          <a:prstGeom prst="line">
            <a:avLst/>
          </a:prstGeom>
          <a:noFill/>
          <a:ln w="28575">
            <a:solidFill>
              <a:srgbClr val="CC00FF"/>
            </a:solidFill>
            <a:round/>
            <a:headEnd/>
            <a:tailEnd/>
          </a:ln>
          <a:effectLst/>
        </p:spPr>
        <p:txBody>
          <a:bodyPr wrap="none" anchor="ctr"/>
          <a:lstStyle/>
          <a:p>
            <a:endParaRPr lang="zh-CN" altLang="en-US"/>
          </a:p>
        </p:txBody>
      </p:sp>
      <p:sp>
        <p:nvSpPr>
          <p:cNvPr id="1006612" name="Line 20"/>
          <p:cNvSpPr>
            <a:spLocks noChangeShapeType="1"/>
          </p:cNvSpPr>
          <p:nvPr/>
        </p:nvSpPr>
        <p:spPr bwMode="auto">
          <a:xfrm flipH="1">
            <a:off x="4078288" y="3032125"/>
            <a:ext cx="239712" cy="417513"/>
          </a:xfrm>
          <a:prstGeom prst="line">
            <a:avLst/>
          </a:prstGeom>
          <a:noFill/>
          <a:ln w="28575">
            <a:solidFill>
              <a:srgbClr val="CC00FF"/>
            </a:solidFill>
            <a:round/>
            <a:headEnd/>
            <a:tailEnd/>
          </a:ln>
          <a:effectLst/>
        </p:spPr>
        <p:txBody>
          <a:bodyPr wrap="none" anchor="ctr"/>
          <a:lstStyle/>
          <a:p>
            <a:endParaRPr lang="zh-CN" altLang="en-US"/>
          </a:p>
        </p:txBody>
      </p:sp>
      <p:sp>
        <p:nvSpPr>
          <p:cNvPr id="1006613" name="Line 21"/>
          <p:cNvSpPr>
            <a:spLocks noChangeShapeType="1"/>
          </p:cNvSpPr>
          <p:nvPr/>
        </p:nvSpPr>
        <p:spPr bwMode="auto">
          <a:xfrm flipH="1">
            <a:off x="3898900" y="2911475"/>
            <a:ext cx="358775" cy="598488"/>
          </a:xfrm>
          <a:prstGeom prst="line">
            <a:avLst/>
          </a:prstGeom>
          <a:noFill/>
          <a:ln w="28575">
            <a:solidFill>
              <a:srgbClr val="CC00FF"/>
            </a:solidFill>
            <a:round/>
            <a:headEnd/>
            <a:tailEnd/>
          </a:ln>
          <a:effectLst/>
        </p:spPr>
        <p:txBody>
          <a:bodyPr wrap="none" anchor="ctr"/>
          <a:lstStyle/>
          <a:p>
            <a:endParaRPr lang="zh-CN" altLang="en-US"/>
          </a:p>
        </p:txBody>
      </p:sp>
      <p:sp>
        <p:nvSpPr>
          <p:cNvPr id="1006614" name="Line 22"/>
          <p:cNvSpPr>
            <a:spLocks noChangeShapeType="1"/>
          </p:cNvSpPr>
          <p:nvPr/>
        </p:nvSpPr>
        <p:spPr bwMode="auto">
          <a:xfrm flipH="1">
            <a:off x="4197350" y="2971800"/>
            <a:ext cx="298450" cy="538163"/>
          </a:xfrm>
          <a:prstGeom prst="line">
            <a:avLst/>
          </a:prstGeom>
          <a:noFill/>
          <a:ln w="28575">
            <a:solidFill>
              <a:srgbClr val="CC00FF"/>
            </a:solidFill>
            <a:round/>
            <a:headEnd/>
            <a:tailEnd/>
          </a:ln>
          <a:effectLst/>
        </p:spPr>
        <p:txBody>
          <a:bodyPr wrap="none" anchor="ctr"/>
          <a:lstStyle/>
          <a:p>
            <a:endParaRPr lang="zh-CN" altLang="en-US"/>
          </a:p>
        </p:txBody>
      </p:sp>
      <p:sp>
        <p:nvSpPr>
          <p:cNvPr id="1006615" name="Line 23"/>
          <p:cNvSpPr>
            <a:spLocks noChangeShapeType="1"/>
          </p:cNvSpPr>
          <p:nvPr/>
        </p:nvSpPr>
        <p:spPr bwMode="auto">
          <a:xfrm flipH="1">
            <a:off x="4376738" y="3071813"/>
            <a:ext cx="193675" cy="438150"/>
          </a:xfrm>
          <a:prstGeom prst="line">
            <a:avLst/>
          </a:prstGeom>
          <a:noFill/>
          <a:ln w="28575">
            <a:solidFill>
              <a:srgbClr val="CC00FF"/>
            </a:solidFill>
            <a:round/>
            <a:headEnd/>
            <a:tailEnd/>
          </a:ln>
          <a:effectLst/>
        </p:spPr>
        <p:txBody>
          <a:bodyPr wrap="none" anchor="ctr"/>
          <a:lstStyle/>
          <a:p>
            <a:endParaRPr lang="zh-CN" altLang="en-US"/>
          </a:p>
        </p:txBody>
      </p:sp>
      <p:sp>
        <p:nvSpPr>
          <p:cNvPr id="1006616" name="Line 24"/>
          <p:cNvSpPr>
            <a:spLocks noChangeShapeType="1"/>
          </p:cNvSpPr>
          <p:nvPr/>
        </p:nvSpPr>
        <p:spPr bwMode="auto">
          <a:xfrm flipH="1">
            <a:off x="4556125" y="3151188"/>
            <a:ext cx="179388" cy="358775"/>
          </a:xfrm>
          <a:prstGeom prst="line">
            <a:avLst/>
          </a:prstGeom>
          <a:noFill/>
          <a:ln w="28575">
            <a:solidFill>
              <a:srgbClr val="CC00FF"/>
            </a:solidFill>
            <a:round/>
            <a:headEnd/>
            <a:tailEnd/>
          </a:ln>
          <a:effectLst/>
        </p:spPr>
        <p:txBody>
          <a:bodyPr wrap="none" anchor="ctr"/>
          <a:lstStyle/>
          <a:p>
            <a:endParaRPr lang="zh-CN" altLang="en-US"/>
          </a:p>
        </p:txBody>
      </p:sp>
      <p:sp>
        <p:nvSpPr>
          <p:cNvPr id="1006617" name="Text Box 25"/>
          <p:cNvSpPr txBox="1">
            <a:spLocks noChangeArrowheads="1"/>
          </p:cNvSpPr>
          <p:nvPr/>
        </p:nvSpPr>
        <p:spPr bwMode="auto">
          <a:xfrm>
            <a:off x="2854325" y="2603500"/>
            <a:ext cx="320675" cy="500063"/>
          </a:xfrm>
          <a:prstGeom prst="rect">
            <a:avLst/>
          </a:prstGeom>
          <a:noFill/>
          <a:ln w="9525">
            <a:noFill/>
            <a:miter lim="800000"/>
            <a:headEnd/>
            <a:tailEnd/>
          </a:ln>
          <a:effectLst/>
        </p:spPr>
        <p:txBody>
          <a:bodyPr wrap="none" lIns="71658" tIns="35829" rIns="71658" bIns="35829">
            <a:spAutoFit/>
          </a:bodyPr>
          <a:lstStyle/>
          <a:p>
            <a:pPr defTabSz="717550"/>
            <a:r>
              <a:rPr lang="en-US" altLang="zh-CN" b="1">
                <a:solidFill>
                  <a:srgbClr val="0000FF"/>
                </a:solidFill>
                <a:ea typeface="宋体" pitchFamily="2" charset="-122"/>
              </a:rPr>
              <a:t>1</a:t>
            </a:r>
            <a:endParaRPr lang="en-US" altLang="zh-CN" sz="1900">
              <a:solidFill>
                <a:srgbClr val="0000FF"/>
              </a:solidFill>
              <a:ea typeface="宋体" pitchFamily="2" charset="-122"/>
            </a:endParaRPr>
          </a:p>
        </p:txBody>
      </p:sp>
      <p:graphicFrame>
        <p:nvGraphicFramePr>
          <p:cNvPr id="1006618" name="Object 26"/>
          <p:cNvGraphicFramePr>
            <a:graphicFrameLocks noChangeAspect="1"/>
          </p:cNvGraphicFramePr>
          <p:nvPr/>
        </p:nvGraphicFramePr>
        <p:xfrm>
          <a:off x="4987925" y="3587750"/>
          <a:ext cx="238125" cy="188913"/>
        </p:xfrm>
        <a:graphic>
          <a:graphicData uri="http://schemas.openxmlformats.org/presentationml/2006/ole">
            <p:oleObj spid="_x0000_s1006618" name="Equation" r:id="rId4" imgW="253800" imgH="241200" progId="Equation.3">
              <p:embed/>
            </p:oleObj>
          </a:graphicData>
        </a:graphic>
      </p:graphicFrame>
      <p:graphicFrame>
        <p:nvGraphicFramePr>
          <p:cNvPr id="1006619" name="Object 27"/>
          <p:cNvGraphicFramePr>
            <a:graphicFrameLocks noChangeAspect="1"/>
          </p:cNvGraphicFramePr>
          <p:nvPr/>
        </p:nvGraphicFramePr>
        <p:xfrm>
          <a:off x="2593975" y="3582988"/>
          <a:ext cx="214313" cy="198437"/>
        </p:xfrm>
        <a:graphic>
          <a:graphicData uri="http://schemas.openxmlformats.org/presentationml/2006/ole">
            <p:oleObj spid="_x0000_s1006619" name="Equation" r:id="rId5" imgW="228600" imgH="253800" progId="Equation.3">
              <p:embed/>
            </p:oleObj>
          </a:graphicData>
        </a:graphic>
      </p:graphicFrame>
      <p:graphicFrame>
        <p:nvGraphicFramePr>
          <p:cNvPr id="1006620" name="Object 28"/>
          <p:cNvGraphicFramePr>
            <a:graphicFrameLocks noChangeAspect="1"/>
          </p:cNvGraphicFramePr>
          <p:nvPr/>
        </p:nvGraphicFramePr>
        <p:xfrm>
          <a:off x="1908175" y="2492375"/>
          <a:ext cx="682625" cy="455613"/>
        </p:xfrm>
        <a:graphic>
          <a:graphicData uri="http://schemas.openxmlformats.org/presentationml/2006/ole">
            <p:oleObj spid="_x0000_s1006620" name="Equation" r:id="rId6" imgW="330120" imgH="203040" progId="Equation.3">
              <p:embed/>
            </p:oleObj>
          </a:graphicData>
        </a:graphic>
      </p:graphicFrame>
      <p:sp>
        <p:nvSpPr>
          <p:cNvPr id="1006621" name="Freeform 29"/>
          <p:cNvSpPr>
            <a:spLocks/>
          </p:cNvSpPr>
          <p:nvPr/>
        </p:nvSpPr>
        <p:spPr bwMode="auto">
          <a:xfrm>
            <a:off x="1458913" y="2370138"/>
            <a:ext cx="3405187" cy="815975"/>
          </a:xfrm>
          <a:custGeom>
            <a:avLst/>
            <a:gdLst/>
            <a:ahLst/>
            <a:cxnLst>
              <a:cxn ang="0">
                <a:pos x="0" y="608"/>
              </a:cxn>
              <a:cxn ang="0">
                <a:pos x="768" y="560"/>
              </a:cxn>
              <a:cxn ang="0">
                <a:pos x="1248" y="32"/>
              </a:cxn>
              <a:cxn ang="0">
                <a:pos x="1632" y="368"/>
              </a:cxn>
              <a:cxn ang="0">
                <a:pos x="2016" y="176"/>
              </a:cxn>
              <a:cxn ang="0">
                <a:pos x="2304" y="416"/>
              </a:cxn>
              <a:cxn ang="0">
                <a:pos x="2736" y="608"/>
              </a:cxn>
            </a:cxnLst>
            <a:rect l="0" t="0" r="r" b="b"/>
            <a:pathLst>
              <a:path w="2736" h="656">
                <a:moveTo>
                  <a:pt x="0" y="608"/>
                </a:moveTo>
                <a:cubicBezTo>
                  <a:pt x="280" y="632"/>
                  <a:pt x="560" y="656"/>
                  <a:pt x="768" y="560"/>
                </a:cubicBezTo>
                <a:cubicBezTo>
                  <a:pt x="976" y="464"/>
                  <a:pt x="1104" y="64"/>
                  <a:pt x="1248" y="32"/>
                </a:cubicBezTo>
                <a:cubicBezTo>
                  <a:pt x="1392" y="0"/>
                  <a:pt x="1504" y="344"/>
                  <a:pt x="1632" y="368"/>
                </a:cubicBezTo>
                <a:cubicBezTo>
                  <a:pt x="1760" y="392"/>
                  <a:pt x="1904" y="168"/>
                  <a:pt x="2016" y="176"/>
                </a:cubicBezTo>
                <a:cubicBezTo>
                  <a:pt x="2128" y="184"/>
                  <a:pt x="2184" y="344"/>
                  <a:pt x="2304" y="416"/>
                </a:cubicBezTo>
                <a:cubicBezTo>
                  <a:pt x="2424" y="488"/>
                  <a:pt x="2664" y="576"/>
                  <a:pt x="2736" y="608"/>
                </a:cubicBezTo>
              </a:path>
            </a:pathLst>
          </a:custGeom>
          <a:noFill/>
          <a:ln w="28575" cmpd="sng">
            <a:solidFill>
              <a:schemeClr val="tx1"/>
            </a:solidFill>
            <a:round/>
            <a:headEnd/>
            <a:tailEnd/>
          </a:ln>
          <a:effectLst/>
        </p:spPr>
        <p:txBody>
          <a:bodyPr wrap="none" anchor="ctr"/>
          <a:lstStyle/>
          <a:p>
            <a:endParaRPr lang="zh-CN" altLang="en-US"/>
          </a:p>
        </p:txBody>
      </p:sp>
      <p:sp>
        <p:nvSpPr>
          <p:cNvPr id="1006622" name="Line 30"/>
          <p:cNvSpPr>
            <a:spLocks noChangeShapeType="1"/>
          </p:cNvSpPr>
          <p:nvPr/>
        </p:nvSpPr>
        <p:spPr bwMode="auto">
          <a:xfrm>
            <a:off x="1417638" y="3530600"/>
            <a:ext cx="3705225" cy="0"/>
          </a:xfrm>
          <a:prstGeom prst="line">
            <a:avLst/>
          </a:prstGeom>
          <a:noFill/>
          <a:ln w="19050">
            <a:solidFill>
              <a:schemeClr val="tx1"/>
            </a:solidFill>
            <a:round/>
            <a:headEnd/>
            <a:tailEnd type="triangle" w="med" len="med"/>
          </a:ln>
          <a:effectLst/>
        </p:spPr>
        <p:txBody>
          <a:bodyPr wrap="none" anchor="ctr"/>
          <a:lstStyle/>
          <a:p>
            <a:endParaRPr lang="zh-CN" altLang="en-US"/>
          </a:p>
        </p:txBody>
      </p:sp>
      <p:sp>
        <p:nvSpPr>
          <p:cNvPr id="1006623" name="Line 31"/>
          <p:cNvSpPr>
            <a:spLocks noChangeShapeType="1"/>
          </p:cNvSpPr>
          <p:nvPr/>
        </p:nvSpPr>
        <p:spPr bwMode="auto">
          <a:xfrm flipV="1">
            <a:off x="2841625" y="2154238"/>
            <a:ext cx="0" cy="1911350"/>
          </a:xfrm>
          <a:prstGeom prst="line">
            <a:avLst/>
          </a:prstGeom>
          <a:noFill/>
          <a:ln w="19050">
            <a:solidFill>
              <a:schemeClr val="tx1"/>
            </a:solidFill>
            <a:round/>
            <a:headEnd/>
            <a:tailEnd type="triangle" w="med" len="med"/>
          </a:ln>
          <a:effectLst/>
        </p:spPr>
        <p:txBody>
          <a:bodyPr wrap="none" anchor="ctr"/>
          <a:lstStyle/>
          <a:p>
            <a:endParaRPr lang="zh-CN" altLang="en-US"/>
          </a:p>
        </p:txBody>
      </p:sp>
      <p:sp>
        <p:nvSpPr>
          <p:cNvPr id="1006624" name="Line 32"/>
          <p:cNvSpPr>
            <a:spLocks noChangeShapeType="1"/>
          </p:cNvSpPr>
          <p:nvPr/>
        </p:nvSpPr>
        <p:spPr bwMode="auto">
          <a:xfrm flipV="1">
            <a:off x="3849688" y="2659063"/>
            <a:ext cx="0" cy="863600"/>
          </a:xfrm>
          <a:prstGeom prst="line">
            <a:avLst/>
          </a:prstGeom>
          <a:noFill/>
          <a:ln w="19050">
            <a:solidFill>
              <a:schemeClr val="tx1"/>
            </a:solidFill>
            <a:miter lim="800000"/>
            <a:headEnd/>
            <a:tailEnd/>
          </a:ln>
          <a:effectLst/>
        </p:spPr>
        <p:txBody>
          <a:bodyPr wrap="none" lIns="90000" tIns="46800" rIns="90000" bIns="46800" anchor="ctr"/>
          <a:lstStyle/>
          <a:p>
            <a:endParaRPr lang="zh-CN" altLang="en-US"/>
          </a:p>
        </p:txBody>
      </p:sp>
      <p:graphicFrame>
        <p:nvGraphicFramePr>
          <p:cNvPr id="1006625" name="Object 33"/>
          <p:cNvGraphicFramePr>
            <a:graphicFrameLocks noChangeAspect="1"/>
          </p:cNvGraphicFramePr>
          <p:nvPr/>
        </p:nvGraphicFramePr>
        <p:xfrm>
          <a:off x="3513138" y="2298700"/>
          <a:ext cx="611187" cy="406400"/>
        </p:xfrm>
        <a:graphic>
          <a:graphicData uri="http://schemas.openxmlformats.org/presentationml/2006/ole">
            <p:oleObj spid="_x0000_s1006625" name="Equation" r:id="rId7" imgW="330120" imgH="203040" progId="Equation.3">
              <p:embed/>
            </p:oleObj>
          </a:graphicData>
        </a:graphic>
      </p:graphicFrame>
      <p:graphicFrame>
        <p:nvGraphicFramePr>
          <p:cNvPr id="1006626" name="Object 34"/>
          <p:cNvGraphicFramePr>
            <a:graphicFrameLocks noChangeAspect="1"/>
          </p:cNvGraphicFramePr>
          <p:nvPr/>
        </p:nvGraphicFramePr>
        <p:xfrm>
          <a:off x="3700463" y="3522663"/>
          <a:ext cx="236537" cy="279400"/>
        </p:xfrm>
        <a:graphic>
          <a:graphicData uri="http://schemas.openxmlformats.org/presentationml/2006/ole">
            <p:oleObj spid="_x0000_s1006626" name="公式" r:id="rId8" imgW="126720" imgH="139680" progId="Equation.3">
              <p:embed/>
            </p:oleObj>
          </a:graphicData>
        </a:graphic>
      </p:graphicFrame>
      <p:sp>
        <p:nvSpPr>
          <p:cNvPr id="1006627" name="Rectangle 35"/>
          <p:cNvSpPr>
            <a:spLocks noChangeArrowheads="1"/>
          </p:cNvSpPr>
          <p:nvPr/>
        </p:nvSpPr>
        <p:spPr bwMode="auto">
          <a:xfrm>
            <a:off x="1257300" y="1643063"/>
            <a:ext cx="4829175" cy="473075"/>
          </a:xfrm>
          <a:prstGeom prst="rect">
            <a:avLst/>
          </a:prstGeom>
          <a:noFill/>
          <a:ln w="19050">
            <a:noFill/>
            <a:miter lim="800000"/>
            <a:headEnd/>
            <a:tailEnd/>
          </a:ln>
          <a:effectLst/>
        </p:spPr>
        <p:txBody>
          <a:bodyPr lIns="89984" tIns="46792" rIns="89984" bIns="46792">
            <a:spAutoFit/>
          </a:bodyPr>
          <a:lstStyle/>
          <a:p>
            <a:pPr defTabSz="717550"/>
            <a:r>
              <a:rPr lang="zh-CN" altLang="en-US" sz="2500" b="1">
                <a:solidFill>
                  <a:srgbClr val="FF0000"/>
                </a:solidFill>
                <a:latin typeface="Arial" charset="0"/>
                <a:ea typeface="宋体" pitchFamily="2" charset="-122"/>
              </a:rPr>
              <a:t>问题１：</a:t>
            </a:r>
            <a:r>
              <a:rPr lang="en-US" altLang="zh-CN" sz="2500" b="1" i="1">
                <a:solidFill>
                  <a:srgbClr val="FF0000"/>
                </a:solidFill>
                <a:ea typeface="宋体" pitchFamily="2" charset="-122"/>
              </a:rPr>
              <a:t>p </a:t>
            </a:r>
            <a:r>
              <a:rPr lang="en-US" altLang="zh-CN" sz="2500" b="1">
                <a:solidFill>
                  <a:srgbClr val="FF0000"/>
                </a:solidFill>
                <a:ea typeface="宋体" pitchFamily="2" charset="-122"/>
              </a:rPr>
              <a:t>(</a:t>
            </a:r>
            <a:r>
              <a:rPr lang="en-US" altLang="zh-CN" sz="2500" b="1" i="1">
                <a:solidFill>
                  <a:srgbClr val="FF0000"/>
                </a:solidFill>
                <a:ea typeface="宋体" pitchFamily="2" charset="-122"/>
              </a:rPr>
              <a:t>a</a:t>
            </a:r>
            <a:r>
              <a:rPr lang="en-US" altLang="zh-CN" sz="2500" b="1">
                <a:solidFill>
                  <a:srgbClr val="FF0000"/>
                </a:solidFill>
                <a:ea typeface="宋体" pitchFamily="2" charset="-122"/>
              </a:rPr>
              <a:t>)</a:t>
            </a:r>
            <a:r>
              <a:rPr lang="zh-CN" altLang="en-US" sz="2500" b="1">
                <a:solidFill>
                  <a:srgbClr val="FF0000"/>
                </a:solidFill>
                <a:ea typeface="宋体" pitchFamily="2" charset="-122"/>
              </a:rPr>
              <a:t>是</a:t>
            </a:r>
            <a:r>
              <a:rPr lang="zh-CN" altLang="en-US" sz="2500" b="1" i="1">
                <a:solidFill>
                  <a:srgbClr val="FF0000"/>
                </a:solidFill>
                <a:ea typeface="宋体" pitchFamily="2" charset="-122"/>
              </a:rPr>
              <a:t>Ｘ</a:t>
            </a:r>
            <a:r>
              <a:rPr lang="en-US" altLang="zh-CN" sz="2500" b="1">
                <a:solidFill>
                  <a:srgbClr val="FF0000"/>
                </a:solidFill>
                <a:ea typeface="宋体" pitchFamily="2" charset="-122"/>
              </a:rPr>
              <a:t>=</a:t>
            </a:r>
            <a:r>
              <a:rPr lang="en-US" altLang="zh-CN" sz="2500" b="1" i="1">
                <a:solidFill>
                  <a:srgbClr val="FF0000"/>
                </a:solidFill>
                <a:ea typeface="宋体" pitchFamily="2" charset="-122"/>
              </a:rPr>
              <a:t>a</a:t>
            </a:r>
            <a:r>
              <a:rPr lang="zh-CN" altLang="en-US" sz="2500" b="1">
                <a:solidFill>
                  <a:srgbClr val="FF0000"/>
                </a:solidFill>
                <a:latin typeface="Arial" charset="0"/>
                <a:ea typeface="宋体" pitchFamily="2" charset="-122"/>
              </a:rPr>
              <a:t>的概率吗？</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6596">
                                            <p:txEl>
                                              <p:pRg st="0" end="0"/>
                                            </p:txEl>
                                          </p:spTgt>
                                        </p:tgtEl>
                                        <p:attrNameLst>
                                          <p:attrName>style.visibility</p:attrName>
                                        </p:attrNameLst>
                                      </p:cBhvr>
                                      <p:to>
                                        <p:strVal val="visible"/>
                                      </p:to>
                                    </p:set>
                                    <p:animEffect transition="in" filter="wipe(left)">
                                      <p:cBhvr>
                                        <p:cTn id="7" dur="500"/>
                                        <p:tgtEl>
                                          <p:spTgt spid="10065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06597"/>
                                        </p:tgtEl>
                                        <p:attrNameLst>
                                          <p:attrName>style.visibility</p:attrName>
                                        </p:attrNameLst>
                                      </p:cBhvr>
                                      <p:to>
                                        <p:strVal val="visible"/>
                                      </p:to>
                                    </p:set>
                                    <p:animEffect transition="in" filter="barn(outVertical)">
                                      <p:cBhvr>
                                        <p:cTn id="12" dur="500"/>
                                        <p:tgtEl>
                                          <p:spTgt spid="1006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6" grpId="0" build="p" autoUpdateAnimBg="0"/>
      <p:bldP spid="1006597"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4" name="Rectangle 4"/>
          <p:cNvSpPr>
            <a:spLocks noChangeArrowheads="1"/>
          </p:cNvSpPr>
          <p:nvPr/>
        </p:nvSpPr>
        <p:spPr bwMode="auto">
          <a:xfrm>
            <a:off x="1042988" y="765175"/>
            <a:ext cx="7345362" cy="762000"/>
          </a:xfrm>
          <a:prstGeom prst="rect">
            <a:avLst/>
          </a:prstGeom>
          <a:noFill/>
          <a:ln w="9525">
            <a:noFill/>
            <a:miter lim="800000"/>
            <a:headEnd/>
            <a:tailEnd/>
          </a:ln>
          <a:effectLst/>
        </p:spPr>
        <p:txBody>
          <a:bodyPr>
            <a:spAutoFit/>
          </a:bodyPr>
          <a:lstStyle/>
          <a:p>
            <a:r>
              <a:rPr lang="zh-CN" altLang="en-US" sz="4400" b="1">
                <a:solidFill>
                  <a:schemeClr val="accent2"/>
                </a:solidFill>
                <a:latin typeface="楷体_GB2312" pitchFamily="49" charset="-122"/>
                <a:ea typeface="楷体_GB2312" pitchFamily="49" charset="-122"/>
              </a:rPr>
              <a:t>连续型随机变量</a:t>
            </a:r>
            <a:r>
              <a:rPr lang="en-US" altLang="zh-CN" sz="4400" b="1">
                <a:solidFill>
                  <a:schemeClr val="accent2"/>
                </a:solidFill>
                <a:latin typeface="楷体_GB2312" pitchFamily="49" charset="-122"/>
                <a:ea typeface="楷体_GB2312" pitchFamily="49" charset="-122"/>
              </a:rPr>
              <a:t>(Cont.)</a:t>
            </a:r>
            <a:endParaRPr lang="en-US" altLang="zh-CN" sz="3200" b="1">
              <a:latin typeface="楷体_GB2312" pitchFamily="49" charset="-122"/>
              <a:ea typeface="楷体_GB2312" pitchFamily="49" charset="-122"/>
            </a:endParaRPr>
          </a:p>
        </p:txBody>
      </p:sp>
      <p:sp>
        <p:nvSpPr>
          <p:cNvPr id="1008645" name="Text Box 5"/>
          <p:cNvSpPr txBox="1">
            <a:spLocks noChangeArrowheads="1"/>
          </p:cNvSpPr>
          <p:nvPr/>
        </p:nvSpPr>
        <p:spPr bwMode="auto">
          <a:xfrm>
            <a:off x="971550" y="1700213"/>
            <a:ext cx="4929188" cy="454025"/>
          </a:xfrm>
          <a:prstGeom prst="rect">
            <a:avLst/>
          </a:prstGeom>
          <a:noFill/>
          <a:ln w="9525">
            <a:noFill/>
            <a:miter lim="800000"/>
            <a:headEnd/>
            <a:tailEnd/>
          </a:ln>
          <a:effectLst/>
        </p:spPr>
        <p:txBody>
          <a:bodyPr wrap="none" lIns="71670" tIns="35835" rIns="71670" bIns="35835">
            <a:spAutoFit/>
          </a:bodyPr>
          <a:lstStyle/>
          <a:p>
            <a:pPr defTabSz="717550"/>
            <a:r>
              <a:rPr lang="zh-CN" altLang="en-US" sz="2500" b="1">
                <a:solidFill>
                  <a:srgbClr val="000000"/>
                </a:solidFill>
                <a:latin typeface="Arial" charset="0"/>
                <a:ea typeface="宋体" pitchFamily="2" charset="-122"/>
              </a:rPr>
              <a:t>事实上，若不计高阶无穷小，有：</a:t>
            </a:r>
          </a:p>
        </p:txBody>
      </p:sp>
      <p:graphicFrame>
        <p:nvGraphicFramePr>
          <p:cNvPr id="1008646" name="Object 6"/>
          <p:cNvGraphicFramePr>
            <a:graphicFrameLocks noChangeAspect="1"/>
          </p:cNvGraphicFramePr>
          <p:nvPr/>
        </p:nvGraphicFramePr>
        <p:xfrm>
          <a:off x="2047875" y="2357438"/>
          <a:ext cx="3730625" cy="430212"/>
        </p:xfrm>
        <a:graphic>
          <a:graphicData uri="http://schemas.openxmlformats.org/presentationml/2006/ole">
            <p:oleObj spid="_x0000_s1008646" name="Equation" r:id="rId4" imgW="1752480" imgH="203040" progId="Equation.3">
              <p:embed/>
            </p:oleObj>
          </a:graphicData>
        </a:graphic>
      </p:graphicFrame>
      <p:grpSp>
        <p:nvGrpSpPr>
          <p:cNvPr id="1008647" name="Group 7"/>
          <p:cNvGrpSpPr>
            <a:grpSpLocks/>
          </p:cNvGrpSpPr>
          <p:nvPr/>
        </p:nvGrpSpPr>
        <p:grpSpPr bwMode="auto">
          <a:xfrm>
            <a:off x="900113" y="2924175"/>
            <a:ext cx="6273800" cy="989013"/>
            <a:chOff x="384" y="1248"/>
            <a:chExt cx="5040" cy="794"/>
          </a:xfrm>
        </p:grpSpPr>
        <p:sp>
          <p:nvSpPr>
            <p:cNvPr id="1008648" name="Text Box 8"/>
            <p:cNvSpPr txBox="1">
              <a:spLocks noChangeArrowheads="1"/>
            </p:cNvSpPr>
            <p:nvPr/>
          </p:nvSpPr>
          <p:spPr bwMode="auto">
            <a:xfrm>
              <a:off x="384" y="1248"/>
              <a:ext cx="5040" cy="794"/>
            </a:xfrm>
            <a:prstGeom prst="rect">
              <a:avLst/>
            </a:prstGeom>
            <a:noFill/>
            <a:ln w="9525">
              <a:noFill/>
              <a:miter lim="800000"/>
              <a:headEnd/>
              <a:tailEnd/>
            </a:ln>
            <a:effectLst/>
          </p:spPr>
          <p:txBody>
            <a:bodyPr lIns="71670" tIns="35835" rIns="71670" bIns="35835">
              <a:spAutoFit/>
            </a:bodyPr>
            <a:lstStyle/>
            <a:p>
              <a:pPr defTabSz="717550">
                <a:lnSpc>
                  <a:spcPct val="120000"/>
                </a:lnSpc>
              </a:pPr>
              <a:r>
                <a:rPr lang="zh-CN" altLang="en-US" sz="2500" b="1">
                  <a:ea typeface="宋体" pitchFamily="2" charset="-122"/>
                </a:rPr>
                <a:t>        </a:t>
              </a:r>
              <a:r>
                <a:rPr lang="zh-CN" altLang="en-US" sz="2500" b="1">
                  <a:solidFill>
                    <a:srgbClr val="000000"/>
                  </a:solidFill>
                  <a:latin typeface="Arial" charset="0"/>
                  <a:ea typeface="宋体" pitchFamily="2" charset="-122"/>
                </a:rPr>
                <a:t>它表示随机变量</a:t>
              </a:r>
              <a:r>
                <a:rPr lang="zh-CN" altLang="en-US" sz="2500" b="1">
                  <a:solidFill>
                    <a:srgbClr val="000000"/>
                  </a:solidFill>
                  <a:ea typeface="宋体" pitchFamily="2" charset="-122"/>
                </a:rPr>
                <a:t> </a:t>
              </a:r>
              <a:r>
                <a:rPr lang="en-US" altLang="zh-CN" sz="2500" b="1" i="1">
                  <a:solidFill>
                    <a:srgbClr val="000000"/>
                  </a:solidFill>
                  <a:ea typeface="宋体" pitchFamily="2" charset="-122"/>
                </a:rPr>
                <a:t>X</a:t>
              </a:r>
              <a:r>
                <a:rPr lang="en-US" altLang="zh-CN" sz="2500" b="1">
                  <a:solidFill>
                    <a:srgbClr val="000000"/>
                  </a:solidFill>
                  <a:ea typeface="宋体" pitchFamily="2" charset="-122"/>
                </a:rPr>
                <a:t> </a:t>
              </a:r>
              <a:r>
                <a:rPr lang="zh-CN" altLang="en-US" sz="2500" b="1">
                  <a:solidFill>
                    <a:srgbClr val="000000"/>
                  </a:solidFill>
                  <a:latin typeface="Arial" charset="0"/>
                  <a:ea typeface="宋体" pitchFamily="2" charset="-122"/>
                </a:rPr>
                <a:t>取值于</a:t>
              </a:r>
              <a:r>
                <a:rPr lang="zh-CN" altLang="en-US" sz="2500" b="1">
                  <a:solidFill>
                    <a:srgbClr val="000000"/>
                  </a:solidFill>
                  <a:ea typeface="宋体" pitchFamily="2" charset="-122"/>
                </a:rPr>
                <a:t>                 </a:t>
              </a:r>
              <a:r>
                <a:rPr lang="zh-CN" altLang="en-US" sz="2500" b="1">
                  <a:solidFill>
                    <a:srgbClr val="000000"/>
                  </a:solidFill>
                  <a:latin typeface="Arial" charset="0"/>
                  <a:ea typeface="宋体" pitchFamily="2" charset="-122"/>
                </a:rPr>
                <a:t>的概率近似等于</a:t>
              </a:r>
              <a:r>
                <a:rPr lang="zh-CN" altLang="en-US" sz="2500" b="1">
                  <a:solidFill>
                    <a:srgbClr val="000000"/>
                  </a:solidFill>
                  <a:ea typeface="宋体" pitchFamily="2" charset="-122"/>
                </a:rPr>
                <a:t>             </a:t>
              </a:r>
              <a:r>
                <a:rPr lang="en-US" altLang="zh-CN" sz="2500" b="1">
                  <a:solidFill>
                    <a:srgbClr val="000000"/>
                  </a:solidFill>
                  <a:ea typeface="宋体" pitchFamily="2" charset="-122"/>
                </a:rPr>
                <a:t>.</a:t>
              </a:r>
              <a:endParaRPr lang="en-US" altLang="zh-CN" sz="1900" b="1">
                <a:solidFill>
                  <a:srgbClr val="000000"/>
                </a:solidFill>
                <a:latin typeface="Arial" charset="0"/>
                <a:ea typeface="宋体" pitchFamily="2" charset="-122"/>
              </a:endParaRPr>
            </a:p>
          </p:txBody>
        </p:sp>
        <p:graphicFrame>
          <p:nvGraphicFramePr>
            <p:cNvPr id="1008649" name="Object 9"/>
            <p:cNvGraphicFramePr>
              <a:graphicFrameLocks noChangeAspect="1"/>
            </p:cNvGraphicFramePr>
            <p:nvPr/>
          </p:nvGraphicFramePr>
          <p:xfrm>
            <a:off x="3816" y="1326"/>
            <a:ext cx="1080" cy="306"/>
          </p:xfrm>
          <a:graphic>
            <a:graphicData uri="http://schemas.openxmlformats.org/presentationml/2006/ole">
              <p:oleObj spid="_x0000_s1008649" name="公式" r:id="rId5" imgW="711000" imgH="203040" progId="Equation.3">
                <p:embed/>
              </p:oleObj>
            </a:graphicData>
          </a:graphic>
        </p:graphicFrame>
        <p:graphicFrame>
          <p:nvGraphicFramePr>
            <p:cNvPr id="1008650" name="Object 10"/>
            <p:cNvGraphicFramePr>
              <a:graphicFrameLocks noChangeAspect="1"/>
            </p:cNvGraphicFramePr>
            <p:nvPr/>
          </p:nvGraphicFramePr>
          <p:xfrm>
            <a:off x="2009" y="1680"/>
            <a:ext cx="793" cy="324"/>
          </p:xfrm>
          <a:graphic>
            <a:graphicData uri="http://schemas.openxmlformats.org/presentationml/2006/ole">
              <p:oleObj spid="_x0000_s1008650" name="Equation" r:id="rId6" imgW="495000" imgH="203040" progId="Equation.3">
                <p:embed/>
              </p:oleObj>
            </a:graphicData>
          </a:graphic>
        </p:graphicFrame>
      </p:grpSp>
      <p:grpSp>
        <p:nvGrpSpPr>
          <p:cNvPr id="1008651" name="Group 11"/>
          <p:cNvGrpSpPr>
            <a:grpSpLocks/>
          </p:cNvGrpSpPr>
          <p:nvPr/>
        </p:nvGrpSpPr>
        <p:grpSpPr bwMode="auto">
          <a:xfrm>
            <a:off x="1042988" y="3933825"/>
            <a:ext cx="6018212" cy="1490663"/>
            <a:chOff x="480" y="2239"/>
            <a:chExt cx="4835" cy="1198"/>
          </a:xfrm>
        </p:grpSpPr>
        <p:graphicFrame>
          <p:nvGraphicFramePr>
            <p:cNvPr id="1008652" name="Object 12"/>
            <p:cNvGraphicFramePr>
              <a:graphicFrameLocks noChangeAspect="1"/>
            </p:cNvGraphicFramePr>
            <p:nvPr/>
          </p:nvGraphicFramePr>
          <p:xfrm>
            <a:off x="569" y="2316"/>
            <a:ext cx="794" cy="324"/>
          </p:xfrm>
          <a:graphic>
            <a:graphicData uri="http://schemas.openxmlformats.org/presentationml/2006/ole">
              <p:oleObj spid="_x0000_s1008652" name="Equation" r:id="rId7" imgW="495000" imgH="203040" progId="Equation.3">
                <p:embed/>
              </p:oleObj>
            </a:graphicData>
          </a:graphic>
        </p:graphicFrame>
        <p:sp>
          <p:nvSpPr>
            <p:cNvPr id="1008653" name="Rectangle 13"/>
            <p:cNvSpPr>
              <a:spLocks noChangeArrowheads="1"/>
            </p:cNvSpPr>
            <p:nvPr/>
          </p:nvSpPr>
          <p:spPr bwMode="auto">
            <a:xfrm>
              <a:off x="1355" y="2239"/>
              <a:ext cx="3960" cy="365"/>
            </a:xfrm>
            <a:prstGeom prst="rect">
              <a:avLst/>
            </a:prstGeom>
            <a:noFill/>
            <a:ln w="9525">
              <a:noFill/>
              <a:miter lim="800000"/>
              <a:headEnd/>
              <a:tailEnd/>
            </a:ln>
            <a:effectLst/>
          </p:spPr>
          <p:txBody>
            <a:bodyPr wrap="none" lIns="71670" tIns="35835" rIns="71670" bIns="35835">
              <a:spAutoFit/>
            </a:bodyPr>
            <a:lstStyle/>
            <a:p>
              <a:pPr defTabSz="717550"/>
              <a:r>
                <a:rPr lang="zh-CN" altLang="en-US" sz="2500" b="1">
                  <a:solidFill>
                    <a:srgbClr val="000000"/>
                  </a:solidFill>
                  <a:latin typeface="Arial" charset="0"/>
                  <a:ea typeface="宋体" pitchFamily="2" charset="-122"/>
                </a:rPr>
                <a:t>在连续型</a:t>
              </a:r>
              <a:r>
                <a:rPr lang="zh-CN" altLang="en-US" sz="2500" b="1" i="1">
                  <a:solidFill>
                    <a:srgbClr val="000000"/>
                  </a:solidFill>
                  <a:ea typeface="宋体" pitchFamily="2" charset="-122"/>
                </a:rPr>
                <a:t>随机变量</a:t>
              </a:r>
              <a:r>
                <a:rPr lang="zh-CN" altLang="en-US" sz="2500" b="1">
                  <a:solidFill>
                    <a:srgbClr val="000000"/>
                  </a:solidFill>
                  <a:latin typeface="Arial" charset="0"/>
                  <a:ea typeface="宋体" pitchFamily="2" charset="-122"/>
                </a:rPr>
                <a:t>中所起的作用与</a:t>
              </a:r>
              <a:endParaRPr lang="zh-CN" altLang="en-US" sz="2500" b="1" i="1">
                <a:solidFill>
                  <a:srgbClr val="000000"/>
                </a:solidFill>
                <a:latin typeface="Arial" charset="0"/>
                <a:ea typeface="宋体" pitchFamily="2" charset="-122"/>
              </a:endParaRPr>
            </a:p>
          </p:txBody>
        </p:sp>
        <p:graphicFrame>
          <p:nvGraphicFramePr>
            <p:cNvPr id="1008654" name="Object 14"/>
            <p:cNvGraphicFramePr>
              <a:graphicFrameLocks noChangeAspect="1"/>
            </p:cNvGraphicFramePr>
            <p:nvPr/>
          </p:nvGraphicFramePr>
          <p:xfrm>
            <a:off x="498" y="2688"/>
            <a:ext cx="1653" cy="368"/>
          </p:xfrm>
          <a:graphic>
            <a:graphicData uri="http://schemas.openxmlformats.org/presentationml/2006/ole">
              <p:oleObj spid="_x0000_s1008654" name="公式" r:id="rId8" imgW="1028520" imgH="228600" progId="Equation.3">
                <p:embed/>
              </p:oleObj>
            </a:graphicData>
          </a:graphic>
        </p:graphicFrame>
        <p:sp>
          <p:nvSpPr>
            <p:cNvPr id="1008655" name="Rectangle 15"/>
            <p:cNvSpPr>
              <a:spLocks noChangeArrowheads="1"/>
            </p:cNvSpPr>
            <p:nvPr/>
          </p:nvSpPr>
          <p:spPr bwMode="auto">
            <a:xfrm>
              <a:off x="2113" y="2642"/>
              <a:ext cx="3191" cy="365"/>
            </a:xfrm>
            <a:prstGeom prst="rect">
              <a:avLst/>
            </a:prstGeom>
            <a:noFill/>
            <a:ln w="9525">
              <a:noFill/>
              <a:miter lim="800000"/>
              <a:headEnd/>
              <a:tailEnd/>
            </a:ln>
            <a:effectLst/>
          </p:spPr>
          <p:txBody>
            <a:bodyPr wrap="none" lIns="71670" tIns="35835" rIns="71670" bIns="35835">
              <a:spAutoFit/>
            </a:bodyPr>
            <a:lstStyle/>
            <a:p>
              <a:pPr defTabSz="717550"/>
              <a:r>
                <a:rPr lang="zh-CN" altLang="en-US" sz="2500" b="1">
                  <a:solidFill>
                    <a:srgbClr val="000000"/>
                  </a:solidFill>
                  <a:latin typeface="Arial" charset="0"/>
                  <a:ea typeface="宋体" pitchFamily="2" charset="-122"/>
                </a:rPr>
                <a:t>在离散型</a:t>
              </a:r>
              <a:r>
                <a:rPr lang="zh-CN" altLang="en-US" sz="2500" b="1" i="1">
                  <a:solidFill>
                    <a:srgbClr val="000000"/>
                  </a:solidFill>
                  <a:ea typeface="宋体" pitchFamily="2" charset="-122"/>
                </a:rPr>
                <a:t>随机变量</a:t>
              </a:r>
              <a:r>
                <a:rPr lang="zh-CN" altLang="en-US" sz="2500" b="1">
                  <a:solidFill>
                    <a:srgbClr val="000000"/>
                  </a:solidFill>
                  <a:latin typeface="Arial" charset="0"/>
                  <a:ea typeface="宋体" pitchFamily="2" charset="-122"/>
                </a:rPr>
                <a:t>中所起的</a:t>
              </a:r>
            </a:p>
          </p:txBody>
        </p:sp>
        <p:sp>
          <p:nvSpPr>
            <p:cNvPr id="1008656" name="Rectangle 16"/>
            <p:cNvSpPr>
              <a:spLocks noChangeArrowheads="1"/>
            </p:cNvSpPr>
            <p:nvPr/>
          </p:nvSpPr>
          <p:spPr bwMode="auto">
            <a:xfrm>
              <a:off x="480" y="3072"/>
              <a:ext cx="1460" cy="365"/>
            </a:xfrm>
            <a:prstGeom prst="rect">
              <a:avLst/>
            </a:prstGeom>
            <a:noFill/>
            <a:ln w="9525">
              <a:noFill/>
              <a:miter lim="800000"/>
              <a:headEnd/>
              <a:tailEnd/>
            </a:ln>
            <a:effectLst/>
          </p:spPr>
          <p:txBody>
            <a:bodyPr wrap="none" lIns="71670" tIns="35835" rIns="71670" bIns="35835">
              <a:spAutoFit/>
            </a:bodyPr>
            <a:lstStyle/>
            <a:p>
              <a:pPr defTabSz="717550"/>
              <a:r>
                <a:rPr lang="zh-CN" altLang="en-US" sz="2500" b="1">
                  <a:solidFill>
                    <a:srgbClr val="000000"/>
                  </a:solidFill>
                  <a:latin typeface="Arial" charset="0"/>
                  <a:ea typeface="宋体" pitchFamily="2" charset="-122"/>
                </a:rPr>
                <a:t>作用相类似</a:t>
              </a:r>
              <a:r>
                <a:rPr lang="en-US" altLang="zh-CN" sz="2500" b="1">
                  <a:solidFill>
                    <a:srgbClr val="000000"/>
                  </a:solidFill>
                  <a:ea typeface="宋体" pitchFamily="2" charset="-122"/>
                </a:rPr>
                <a:t>.</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8644">
                                            <p:txEl>
                                              <p:pRg st="0" end="0"/>
                                            </p:txEl>
                                          </p:spTgt>
                                        </p:tgtEl>
                                        <p:attrNameLst>
                                          <p:attrName>style.visibility</p:attrName>
                                        </p:attrNameLst>
                                      </p:cBhvr>
                                      <p:to>
                                        <p:strVal val="visible"/>
                                      </p:to>
                                    </p:set>
                                    <p:animEffect transition="in" filter="wipe(left)">
                                      <p:cBhvr>
                                        <p:cTn id="7" dur="500"/>
                                        <p:tgtEl>
                                          <p:spTgt spid="100864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08645"/>
                                        </p:tgtEl>
                                        <p:attrNameLst>
                                          <p:attrName>style.visibility</p:attrName>
                                        </p:attrNameLst>
                                      </p:cBhvr>
                                      <p:to>
                                        <p:strVal val="visible"/>
                                      </p:to>
                                    </p:set>
                                    <p:animEffect transition="in" filter="wipe(left)">
                                      <p:cBhvr>
                                        <p:cTn id="11" dur="500"/>
                                        <p:tgtEl>
                                          <p:spTgt spid="1008645"/>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nodeType="clickEffect">
                                  <p:stCondLst>
                                    <p:cond delay="0"/>
                                  </p:stCondLst>
                                  <p:childTnLst>
                                    <p:set>
                                      <p:cBhvr>
                                        <p:cTn id="15" dur="1" fill="hold">
                                          <p:stCondLst>
                                            <p:cond delay="0"/>
                                          </p:stCondLst>
                                        </p:cTn>
                                        <p:tgtEl>
                                          <p:spTgt spid="1008646"/>
                                        </p:tgtEl>
                                        <p:attrNameLst>
                                          <p:attrName>style.visibility</p:attrName>
                                        </p:attrNameLst>
                                      </p:cBhvr>
                                      <p:to>
                                        <p:strVal val="visible"/>
                                      </p:to>
                                    </p:set>
                                    <p:anim calcmode="lin" valueType="num">
                                      <p:cBhvr>
                                        <p:cTn id="16" dur="500" fill="hold"/>
                                        <p:tgtEl>
                                          <p:spTgt spid="1008646"/>
                                        </p:tgtEl>
                                        <p:attrNameLst>
                                          <p:attrName>ppt_w</p:attrName>
                                        </p:attrNameLst>
                                      </p:cBhvr>
                                      <p:tavLst>
                                        <p:tav tm="0">
                                          <p:val>
                                            <p:fltVal val="0"/>
                                          </p:val>
                                        </p:tav>
                                        <p:tav tm="100000">
                                          <p:val>
                                            <p:strVal val="#ppt_w"/>
                                          </p:val>
                                        </p:tav>
                                      </p:tavLst>
                                    </p:anim>
                                    <p:anim calcmode="lin" valueType="num">
                                      <p:cBhvr>
                                        <p:cTn id="17" dur="500" fill="hold"/>
                                        <p:tgtEl>
                                          <p:spTgt spid="1008646"/>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08647"/>
                                        </p:tgtEl>
                                        <p:attrNameLst>
                                          <p:attrName>style.visibility</p:attrName>
                                        </p:attrNameLst>
                                      </p:cBhvr>
                                      <p:to>
                                        <p:strVal val="visible"/>
                                      </p:to>
                                    </p:set>
                                    <p:animEffect transition="in" filter="wipe(left)">
                                      <p:cBhvr>
                                        <p:cTn id="22" dur="500"/>
                                        <p:tgtEl>
                                          <p:spTgt spid="100864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008651"/>
                                        </p:tgtEl>
                                        <p:attrNameLst>
                                          <p:attrName>style.visibility</p:attrName>
                                        </p:attrNameLst>
                                      </p:cBhvr>
                                      <p:to>
                                        <p:strVal val="visible"/>
                                      </p:to>
                                    </p:set>
                                    <p:animEffect transition="in" filter="barn(outVertical)">
                                      <p:cBhvr>
                                        <p:cTn id="27" dur="500"/>
                                        <p:tgtEl>
                                          <p:spTgt spid="1008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4" grpId="0" build="p" autoUpdateAnimBg="0"/>
      <p:bldP spid="100864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2" name="Rectangle 4"/>
          <p:cNvSpPr>
            <a:spLocks noChangeArrowheads="1"/>
          </p:cNvSpPr>
          <p:nvPr/>
        </p:nvSpPr>
        <p:spPr bwMode="auto">
          <a:xfrm>
            <a:off x="1042988" y="765175"/>
            <a:ext cx="7345362" cy="762000"/>
          </a:xfrm>
          <a:prstGeom prst="rect">
            <a:avLst/>
          </a:prstGeom>
          <a:noFill/>
          <a:ln w="9525">
            <a:noFill/>
            <a:miter lim="800000"/>
            <a:headEnd/>
            <a:tailEnd/>
          </a:ln>
          <a:effectLst/>
        </p:spPr>
        <p:txBody>
          <a:bodyPr>
            <a:spAutoFit/>
          </a:bodyPr>
          <a:lstStyle/>
          <a:p>
            <a:r>
              <a:rPr lang="zh-CN" altLang="en-US" sz="4400" b="1">
                <a:solidFill>
                  <a:schemeClr val="accent2"/>
                </a:solidFill>
                <a:latin typeface="楷体_GB2312" pitchFamily="49" charset="-122"/>
                <a:ea typeface="楷体_GB2312" pitchFamily="49" charset="-122"/>
              </a:rPr>
              <a:t>连续型随机变量</a:t>
            </a:r>
            <a:r>
              <a:rPr lang="en-US" altLang="zh-CN" sz="4400" b="1">
                <a:solidFill>
                  <a:schemeClr val="accent2"/>
                </a:solidFill>
                <a:latin typeface="楷体_GB2312" pitchFamily="49" charset="-122"/>
                <a:ea typeface="楷体_GB2312" pitchFamily="49" charset="-122"/>
              </a:rPr>
              <a:t>(Cont.)</a:t>
            </a:r>
            <a:endParaRPr lang="en-US" altLang="zh-CN" sz="3200" b="1">
              <a:latin typeface="楷体_GB2312" pitchFamily="49" charset="-122"/>
              <a:ea typeface="楷体_GB2312" pitchFamily="49" charset="-122"/>
            </a:endParaRPr>
          </a:p>
        </p:txBody>
      </p:sp>
      <p:sp>
        <p:nvSpPr>
          <p:cNvPr id="1010693" name="Text Box 5"/>
          <p:cNvSpPr txBox="1">
            <a:spLocks noChangeArrowheads="1"/>
          </p:cNvSpPr>
          <p:nvPr/>
        </p:nvSpPr>
        <p:spPr bwMode="auto">
          <a:xfrm>
            <a:off x="1076325" y="2903538"/>
            <a:ext cx="1941513" cy="454025"/>
          </a:xfrm>
          <a:prstGeom prst="rect">
            <a:avLst/>
          </a:prstGeom>
          <a:noFill/>
          <a:ln w="9525">
            <a:noFill/>
            <a:miter lim="800000"/>
            <a:headEnd/>
            <a:tailEnd/>
          </a:ln>
          <a:effectLst/>
        </p:spPr>
        <p:txBody>
          <a:bodyPr lIns="71670" tIns="35835" rIns="71670" bIns="35835">
            <a:spAutoFit/>
          </a:bodyPr>
          <a:lstStyle/>
          <a:p>
            <a:pPr defTabSz="717550">
              <a:spcBef>
                <a:spcPct val="50000"/>
              </a:spcBef>
            </a:pPr>
            <a:r>
              <a:rPr lang="en-US" altLang="zh-CN" sz="2500" b="1" i="1">
                <a:solidFill>
                  <a:srgbClr val="000808"/>
                </a:solidFill>
                <a:ea typeface="宋体" pitchFamily="2" charset="-122"/>
              </a:rPr>
              <a:t>P</a:t>
            </a:r>
            <a:r>
              <a:rPr lang="en-US" altLang="zh-CN" sz="2500" b="1">
                <a:solidFill>
                  <a:srgbClr val="000808"/>
                </a:solidFill>
                <a:ea typeface="宋体" pitchFamily="2" charset="-122"/>
              </a:rPr>
              <a:t>{</a:t>
            </a:r>
            <a:r>
              <a:rPr lang="en-US" altLang="zh-CN" sz="2500" b="1" i="1">
                <a:solidFill>
                  <a:srgbClr val="000808"/>
                </a:solidFill>
                <a:ea typeface="宋体" pitchFamily="2" charset="-122"/>
              </a:rPr>
              <a:t>X</a:t>
            </a:r>
            <a:r>
              <a:rPr lang="en-US" altLang="zh-CN" sz="2500" b="1">
                <a:solidFill>
                  <a:srgbClr val="000808"/>
                </a:solidFill>
                <a:ea typeface="宋体" pitchFamily="2" charset="-122"/>
              </a:rPr>
              <a:t>=</a:t>
            </a:r>
            <a:r>
              <a:rPr lang="en-US" altLang="zh-CN" sz="2500" b="1" i="1">
                <a:solidFill>
                  <a:srgbClr val="000808"/>
                </a:solidFill>
                <a:ea typeface="宋体" pitchFamily="2" charset="-122"/>
              </a:rPr>
              <a:t>a</a:t>
            </a:r>
            <a:r>
              <a:rPr lang="en-US" altLang="zh-CN" sz="2500" b="1">
                <a:solidFill>
                  <a:srgbClr val="000808"/>
                </a:solidFill>
                <a:ea typeface="宋体" pitchFamily="2" charset="-122"/>
              </a:rPr>
              <a:t>}=0</a:t>
            </a:r>
            <a:endParaRPr lang="en-US" altLang="zh-CN" sz="2500" b="1">
              <a:solidFill>
                <a:srgbClr val="000808"/>
              </a:solidFill>
              <a:latin typeface="Arial" charset="0"/>
              <a:ea typeface="宋体" pitchFamily="2" charset="-122"/>
            </a:endParaRPr>
          </a:p>
        </p:txBody>
      </p:sp>
      <p:sp>
        <p:nvSpPr>
          <p:cNvPr id="1010694" name="Text Box 6"/>
          <p:cNvSpPr txBox="1">
            <a:spLocks noChangeArrowheads="1"/>
          </p:cNvSpPr>
          <p:nvPr/>
        </p:nvSpPr>
        <p:spPr bwMode="auto">
          <a:xfrm>
            <a:off x="2730500" y="2903538"/>
            <a:ext cx="3959225" cy="454025"/>
          </a:xfrm>
          <a:prstGeom prst="rect">
            <a:avLst/>
          </a:prstGeom>
          <a:noFill/>
          <a:ln w="9525">
            <a:noFill/>
            <a:miter lim="800000"/>
            <a:headEnd/>
            <a:tailEnd/>
          </a:ln>
          <a:effectLst/>
        </p:spPr>
        <p:txBody>
          <a:bodyPr lIns="71670" tIns="35835" rIns="71670" bIns="35835">
            <a:spAutoFit/>
          </a:bodyPr>
          <a:lstStyle/>
          <a:p>
            <a:pPr defTabSz="717550">
              <a:spcBef>
                <a:spcPct val="50000"/>
              </a:spcBef>
            </a:pPr>
            <a:r>
              <a:rPr lang="zh-CN" altLang="en-US" sz="2500" b="1">
                <a:solidFill>
                  <a:srgbClr val="000808"/>
                </a:solidFill>
                <a:latin typeface="Arial" charset="0"/>
                <a:ea typeface="宋体" pitchFamily="2" charset="-122"/>
              </a:rPr>
              <a:t>而</a:t>
            </a:r>
            <a:r>
              <a:rPr lang="zh-CN" altLang="en-US" sz="2500" b="1">
                <a:solidFill>
                  <a:srgbClr val="000808"/>
                </a:solidFill>
                <a:ea typeface="宋体" pitchFamily="2" charset="-122"/>
              </a:rPr>
              <a:t> </a:t>
            </a:r>
            <a:r>
              <a:rPr lang="en-US" altLang="zh-CN" sz="2500" b="1">
                <a:solidFill>
                  <a:srgbClr val="000808"/>
                </a:solidFill>
                <a:ea typeface="宋体" pitchFamily="2" charset="-122"/>
              </a:rPr>
              <a:t>{</a:t>
            </a:r>
            <a:r>
              <a:rPr lang="en-US" altLang="zh-CN" sz="2500" b="1" i="1">
                <a:solidFill>
                  <a:srgbClr val="000808"/>
                </a:solidFill>
                <a:ea typeface="宋体" pitchFamily="2" charset="-122"/>
              </a:rPr>
              <a:t>X=a</a:t>
            </a:r>
            <a:r>
              <a:rPr lang="en-US" altLang="zh-CN" sz="2500" b="1">
                <a:solidFill>
                  <a:srgbClr val="000808"/>
                </a:solidFill>
                <a:ea typeface="宋体" pitchFamily="2" charset="-122"/>
              </a:rPr>
              <a:t>} </a:t>
            </a:r>
            <a:r>
              <a:rPr lang="zh-CN" altLang="en-US" sz="2500" b="1">
                <a:solidFill>
                  <a:srgbClr val="000808"/>
                </a:solidFill>
                <a:latin typeface="Arial" charset="0"/>
                <a:ea typeface="宋体" pitchFamily="2" charset="-122"/>
              </a:rPr>
              <a:t>并非不可能事件</a:t>
            </a:r>
            <a:r>
              <a:rPr lang="en-US" altLang="zh-CN" sz="2500" b="1">
                <a:solidFill>
                  <a:srgbClr val="000808"/>
                </a:solidFill>
                <a:ea typeface="宋体" pitchFamily="2" charset="-122"/>
              </a:rPr>
              <a:t>.</a:t>
            </a:r>
          </a:p>
        </p:txBody>
      </p:sp>
      <p:sp>
        <p:nvSpPr>
          <p:cNvPr id="1010695" name="Text Box 7"/>
          <p:cNvSpPr txBox="1">
            <a:spLocks noChangeArrowheads="1"/>
          </p:cNvSpPr>
          <p:nvPr/>
        </p:nvSpPr>
        <p:spPr bwMode="auto">
          <a:xfrm>
            <a:off x="1117600" y="3789363"/>
            <a:ext cx="1971675" cy="454025"/>
          </a:xfrm>
          <a:prstGeom prst="rect">
            <a:avLst/>
          </a:prstGeom>
          <a:noFill/>
          <a:ln w="9525">
            <a:noFill/>
            <a:miter lim="800000"/>
            <a:headEnd/>
            <a:tailEnd/>
          </a:ln>
          <a:effectLst/>
        </p:spPr>
        <p:txBody>
          <a:bodyPr lIns="71670" tIns="35835" rIns="71670" bIns="35835">
            <a:spAutoFit/>
          </a:bodyPr>
          <a:lstStyle/>
          <a:p>
            <a:pPr defTabSz="717550">
              <a:spcBef>
                <a:spcPct val="50000"/>
              </a:spcBef>
            </a:pPr>
            <a:r>
              <a:rPr lang="zh-CN" altLang="en-US" sz="2500" b="1">
                <a:solidFill>
                  <a:srgbClr val="000808"/>
                </a:solidFill>
                <a:latin typeface="Arial" charset="0"/>
                <a:ea typeface="宋体" pitchFamily="2" charset="-122"/>
              </a:rPr>
              <a:t>可见，</a:t>
            </a:r>
          </a:p>
        </p:txBody>
      </p:sp>
      <p:grpSp>
        <p:nvGrpSpPr>
          <p:cNvPr id="1010696" name="Group 8"/>
          <p:cNvGrpSpPr>
            <a:grpSpLocks/>
          </p:cNvGrpSpPr>
          <p:nvPr/>
        </p:nvGrpSpPr>
        <p:grpSpPr bwMode="auto">
          <a:xfrm>
            <a:off x="1865313" y="3789363"/>
            <a:ext cx="3962400" cy="458787"/>
            <a:chOff x="1274" y="2347"/>
            <a:chExt cx="3094" cy="387"/>
          </a:xfrm>
        </p:grpSpPr>
        <p:sp>
          <p:nvSpPr>
            <p:cNvPr id="1010697" name="Text Box 9"/>
            <p:cNvSpPr txBox="1">
              <a:spLocks noChangeArrowheads="1"/>
            </p:cNvSpPr>
            <p:nvPr/>
          </p:nvSpPr>
          <p:spPr bwMode="auto">
            <a:xfrm>
              <a:off x="1274" y="2351"/>
              <a:ext cx="2291" cy="383"/>
            </a:xfrm>
            <a:prstGeom prst="rect">
              <a:avLst/>
            </a:prstGeom>
            <a:noFill/>
            <a:ln w="9525">
              <a:noFill/>
              <a:miter lim="800000"/>
              <a:headEnd/>
              <a:tailEnd/>
            </a:ln>
            <a:effectLst/>
          </p:spPr>
          <p:txBody>
            <a:bodyPr wrap="none" lIns="71670" tIns="35835" rIns="71670" bIns="35835">
              <a:spAutoFit/>
            </a:bodyPr>
            <a:lstStyle/>
            <a:p>
              <a:pPr defTabSz="717550"/>
              <a:r>
                <a:rPr lang="zh-CN" altLang="en-US" sz="2500" b="1">
                  <a:solidFill>
                    <a:srgbClr val="6600CC"/>
                  </a:solidFill>
                  <a:latin typeface="Arial" charset="0"/>
                  <a:ea typeface="宋体" pitchFamily="2" charset="-122"/>
                </a:rPr>
                <a:t>由</a:t>
              </a:r>
              <a:r>
                <a:rPr lang="en-US" altLang="zh-CN" sz="2500" b="1" i="1">
                  <a:solidFill>
                    <a:srgbClr val="6600CC"/>
                  </a:solidFill>
                  <a:ea typeface="宋体" pitchFamily="2" charset="-122"/>
                </a:rPr>
                <a:t>P</a:t>
              </a:r>
              <a:r>
                <a:rPr lang="en-US" altLang="zh-CN" sz="2500" b="1">
                  <a:solidFill>
                    <a:srgbClr val="6600CC"/>
                  </a:solidFill>
                  <a:ea typeface="宋体" pitchFamily="2" charset="-122"/>
                </a:rPr>
                <a:t>(</a:t>
              </a:r>
              <a:r>
                <a:rPr lang="en-US" altLang="zh-CN" sz="2500" b="1" i="1">
                  <a:solidFill>
                    <a:srgbClr val="6600CC"/>
                  </a:solidFill>
                  <a:ea typeface="宋体" pitchFamily="2" charset="-122"/>
                </a:rPr>
                <a:t>A</a:t>
              </a:r>
              <a:r>
                <a:rPr lang="en-US" altLang="zh-CN" sz="2500" b="1">
                  <a:solidFill>
                    <a:srgbClr val="6600CC"/>
                  </a:solidFill>
                  <a:ea typeface="宋体" pitchFamily="2" charset="-122"/>
                </a:rPr>
                <a:t>)=0,  </a:t>
              </a:r>
              <a:r>
                <a:rPr lang="zh-CN" altLang="en-US" sz="2500" b="1">
                  <a:solidFill>
                    <a:srgbClr val="6600CC"/>
                  </a:solidFill>
                  <a:latin typeface="Arial" charset="0"/>
                  <a:ea typeface="宋体" pitchFamily="2" charset="-122"/>
                </a:rPr>
                <a:t>不能推出</a:t>
              </a:r>
              <a:endParaRPr lang="zh-CN" altLang="en-US" sz="1900" b="1">
                <a:solidFill>
                  <a:srgbClr val="6600CC"/>
                </a:solidFill>
                <a:latin typeface="Arial" charset="0"/>
                <a:ea typeface="宋体" pitchFamily="2" charset="-122"/>
              </a:endParaRPr>
            </a:p>
          </p:txBody>
        </p:sp>
        <p:graphicFrame>
          <p:nvGraphicFramePr>
            <p:cNvPr id="1010698" name="Object 10"/>
            <p:cNvGraphicFramePr>
              <a:graphicFrameLocks noChangeAspect="1"/>
            </p:cNvGraphicFramePr>
            <p:nvPr/>
          </p:nvGraphicFramePr>
          <p:xfrm>
            <a:off x="3638" y="2347"/>
            <a:ext cx="730" cy="364"/>
          </p:xfrm>
          <a:graphic>
            <a:graphicData uri="http://schemas.openxmlformats.org/presentationml/2006/ole">
              <p:oleObj spid="_x0000_s1010698" name="公式" r:id="rId4" imgW="406080" imgH="203040" progId="Equation.3">
                <p:embed/>
              </p:oleObj>
            </a:graphicData>
          </a:graphic>
        </p:graphicFrame>
      </p:grpSp>
      <p:sp>
        <p:nvSpPr>
          <p:cNvPr id="1010699" name="Text Box 11"/>
          <p:cNvSpPr txBox="1">
            <a:spLocks noChangeArrowheads="1"/>
          </p:cNvSpPr>
          <p:nvPr/>
        </p:nvSpPr>
        <p:spPr bwMode="auto">
          <a:xfrm>
            <a:off x="2843213" y="4581525"/>
            <a:ext cx="4062412" cy="454025"/>
          </a:xfrm>
          <a:prstGeom prst="rect">
            <a:avLst/>
          </a:prstGeom>
          <a:noFill/>
          <a:ln w="9525">
            <a:noFill/>
            <a:miter lim="800000"/>
            <a:headEnd/>
            <a:tailEnd/>
          </a:ln>
          <a:effectLst/>
        </p:spPr>
        <p:txBody>
          <a:bodyPr lIns="71670" tIns="35835" rIns="71670" bIns="35835">
            <a:spAutoFit/>
          </a:bodyPr>
          <a:lstStyle/>
          <a:p>
            <a:pPr defTabSz="717550">
              <a:spcBef>
                <a:spcPct val="50000"/>
              </a:spcBef>
            </a:pPr>
            <a:r>
              <a:rPr lang="zh-CN" altLang="en-US" sz="2500" b="1">
                <a:solidFill>
                  <a:srgbClr val="6600CC"/>
                </a:solidFill>
                <a:latin typeface="Arial" charset="0"/>
                <a:ea typeface="宋体" pitchFamily="2" charset="-122"/>
              </a:rPr>
              <a:t>由</a:t>
            </a:r>
            <a:r>
              <a:rPr lang="en-US" altLang="zh-CN" sz="2500" b="1" i="1">
                <a:solidFill>
                  <a:srgbClr val="6600CC"/>
                </a:solidFill>
                <a:ea typeface="宋体" pitchFamily="2" charset="-122"/>
              </a:rPr>
              <a:t>P</a:t>
            </a:r>
            <a:r>
              <a:rPr lang="en-US" altLang="zh-CN" sz="2500" b="1">
                <a:solidFill>
                  <a:srgbClr val="6600CC"/>
                </a:solidFill>
                <a:ea typeface="宋体" pitchFamily="2" charset="-122"/>
              </a:rPr>
              <a:t>(</a:t>
            </a:r>
            <a:r>
              <a:rPr lang="en-US" altLang="zh-CN" sz="2500" b="1" i="1">
                <a:solidFill>
                  <a:srgbClr val="6600CC"/>
                </a:solidFill>
                <a:ea typeface="宋体" pitchFamily="2" charset="-122"/>
              </a:rPr>
              <a:t>B</a:t>
            </a:r>
            <a:r>
              <a:rPr lang="en-US" altLang="zh-CN" sz="2500" b="1">
                <a:solidFill>
                  <a:srgbClr val="6600CC"/>
                </a:solidFill>
                <a:ea typeface="宋体" pitchFamily="2" charset="-122"/>
              </a:rPr>
              <a:t>)=1,  </a:t>
            </a:r>
            <a:r>
              <a:rPr lang="zh-CN" altLang="en-US" sz="2500" b="1">
                <a:solidFill>
                  <a:srgbClr val="6600CC"/>
                </a:solidFill>
                <a:latin typeface="Arial" charset="0"/>
                <a:ea typeface="宋体" pitchFamily="2" charset="-122"/>
              </a:rPr>
              <a:t>不能推出</a:t>
            </a:r>
            <a:r>
              <a:rPr lang="zh-CN" altLang="en-US" sz="2500" b="1">
                <a:solidFill>
                  <a:srgbClr val="FFFF00"/>
                </a:solidFill>
                <a:ea typeface="宋体" pitchFamily="2" charset="-122"/>
              </a:rPr>
              <a:t>  </a:t>
            </a:r>
            <a:r>
              <a:rPr lang="en-US" altLang="zh-CN" sz="2500" b="1" i="1">
                <a:solidFill>
                  <a:srgbClr val="CC0099"/>
                </a:solidFill>
                <a:ea typeface="宋体" pitchFamily="2" charset="-122"/>
              </a:rPr>
              <a:t>B=</a:t>
            </a:r>
          </a:p>
        </p:txBody>
      </p:sp>
      <p:graphicFrame>
        <p:nvGraphicFramePr>
          <p:cNvPr id="1010700" name="Object 12"/>
          <p:cNvGraphicFramePr>
            <a:graphicFrameLocks noChangeAspect="1"/>
          </p:cNvGraphicFramePr>
          <p:nvPr/>
        </p:nvGraphicFramePr>
        <p:xfrm>
          <a:off x="6318250" y="4610100"/>
          <a:ext cx="346075" cy="346075"/>
        </p:xfrm>
        <a:graphic>
          <a:graphicData uri="http://schemas.openxmlformats.org/presentationml/2006/ole">
            <p:oleObj spid="_x0000_s1010700" name="Equation" r:id="rId5" imgW="164880" imgH="164880" progId="Equation.3">
              <p:embed/>
            </p:oleObj>
          </a:graphicData>
        </a:graphic>
      </p:graphicFrame>
      <p:sp>
        <p:nvSpPr>
          <p:cNvPr id="1010701" name="Rectangle 13"/>
          <p:cNvSpPr>
            <a:spLocks noChangeArrowheads="1"/>
          </p:cNvSpPr>
          <p:nvPr/>
        </p:nvSpPr>
        <p:spPr bwMode="auto">
          <a:xfrm>
            <a:off x="1001713" y="1844675"/>
            <a:ext cx="6408737" cy="1235075"/>
          </a:xfrm>
          <a:prstGeom prst="rect">
            <a:avLst/>
          </a:prstGeom>
          <a:noFill/>
          <a:ln w="19050">
            <a:noFill/>
            <a:miter lim="800000"/>
            <a:headEnd/>
            <a:tailEnd/>
          </a:ln>
          <a:effectLst/>
        </p:spPr>
        <p:txBody>
          <a:bodyPr lIns="89984" tIns="46792" rIns="89984" bIns="46792">
            <a:spAutoFit/>
          </a:bodyPr>
          <a:lstStyle/>
          <a:p>
            <a:pPr defTabSz="717550"/>
            <a:r>
              <a:rPr lang="zh-CN" altLang="en-US" sz="2500" b="1">
                <a:solidFill>
                  <a:srgbClr val="CC0099"/>
                </a:solidFill>
                <a:latin typeface="Arial" charset="0"/>
                <a:ea typeface="宋体" pitchFamily="2" charset="-122"/>
              </a:rPr>
              <a:t>问题２：</a:t>
            </a:r>
            <a:r>
              <a:rPr lang="zh-CN" altLang="en-US" sz="2500" b="1">
                <a:solidFill>
                  <a:srgbClr val="CC0099"/>
                </a:solidFill>
                <a:ea typeface="宋体" pitchFamily="2" charset="-122"/>
              </a:rPr>
              <a:t>概率为零的事件一定是不可能事件吗？</a:t>
            </a:r>
            <a:endParaRPr lang="zh-CN" altLang="en-US" sz="2500" b="1">
              <a:solidFill>
                <a:srgbClr val="CC0099"/>
              </a:solidFill>
              <a:latin typeface="Arial" charset="0"/>
              <a:ea typeface="宋体" pitchFamily="2" charset="-122"/>
            </a:endParaRPr>
          </a:p>
          <a:p>
            <a:pPr defTabSz="717550"/>
            <a:endParaRPr lang="zh-CN" altLang="en-US" sz="2500" b="1">
              <a:solidFill>
                <a:srgbClr val="CC0099"/>
              </a:solidFill>
              <a:latin typeface="Arial" charset="0"/>
              <a:ea typeface="宋体" pitchFamily="2" charset="-122"/>
            </a:endParaRPr>
          </a:p>
        </p:txBody>
      </p:sp>
      <p:sp>
        <p:nvSpPr>
          <p:cNvPr id="1010702" name="Text Box 14"/>
          <p:cNvSpPr txBox="1">
            <a:spLocks noChangeArrowheads="1"/>
          </p:cNvSpPr>
          <p:nvPr/>
        </p:nvSpPr>
        <p:spPr bwMode="auto">
          <a:xfrm>
            <a:off x="1117600" y="4581525"/>
            <a:ext cx="2044700" cy="454025"/>
          </a:xfrm>
          <a:prstGeom prst="rect">
            <a:avLst/>
          </a:prstGeom>
          <a:noFill/>
          <a:ln w="9525">
            <a:noFill/>
            <a:miter lim="800000"/>
            <a:headEnd/>
            <a:tailEnd/>
          </a:ln>
          <a:effectLst/>
        </p:spPr>
        <p:txBody>
          <a:bodyPr lIns="71670" tIns="35835" rIns="71670" bIns="35835">
            <a:spAutoFit/>
          </a:bodyPr>
          <a:lstStyle/>
          <a:p>
            <a:pPr defTabSz="717550">
              <a:spcBef>
                <a:spcPct val="50000"/>
              </a:spcBef>
            </a:pPr>
            <a:r>
              <a:rPr kumimoji="0" lang="zh-CN" altLang="en-US" sz="2500" b="1">
                <a:solidFill>
                  <a:srgbClr val="000808"/>
                </a:solidFill>
                <a:latin typeface="Arial" charset="0"/>
                <a:ea typeface="宋体" pitchFamily="2" charset="-122"/>
              </a:rPr>
              <a:t>类似可知，</a:t>
            </a:r>
            <a:endParaRPr lang="zh-CN" altLang="en-US" sz="2500" b="1">
              <a:solidFill>
                <a:srgbClr val="000808"/>
              </a:solidFill>
              <a:latin typeface="Arial" charset="0"/>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0692">
                                            <p:txEl>
                                              <p:pRg st="0" end="0"/>
                                            </p:txEl>
                                          </p:spTgt>
                                        </p:tgtEl>
                                        <p:attrNameLst>
                                          <p:attrName>style.visibility</p:attrName>
                                        </p:attrNameLst>
                                      </p:cBhvr>
                                      <p:to>
                                        <p:strVal val="visible"/>
                                      </p:to>
                                    </p:set>
                                    <p:animEffect transition="in" filter="wipe(left)">
                                      <p:cBhvr>
                                        <p:cTn id="7" dur="500"/>
                                        <p:tgtEl>
                                          <p:spTgt spid="10106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0693"/>
                                        </p:tgtEl>
                                        <p:attrNameLst>
                                          <p:attrName>style.visibility</p:attrName>
                                        </p:attrNameLst>
                                      </p:cBhvr>
                                      <p:to>
                                        <p:strVal val="visible"/>
                                      </p:to>
                                    </p:set>
                                    <p:animEffect transition="in" filter="wipe(left)">
                                      <p:cBhvr>
                                        <p:cTn id="12" dur="500"/>
                                        <p:tgtEl>
                                          <p:spTgt spid="101069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10694"/>
                                        </p:tgtEl>
                                        <p:attrNameLst>
                                          <p:attrName>style.visibility</p:attrName>
                                        </p:attrNameLst>
                                      </p:cBhvr>
                                      <p:to>
                                        <p:strVal val="visible"/>
                                      </p:to>
                                    </p:set>
                                    <p:animEffect transition="in" filter="wipe(left)">
                                      <p:cBhvr>
                                        <p:cTn id="15" dur="500"/>
                                        <p:tgtEl>
                                          <p:spTgt spid="101069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10695"/>
                                        </p:tgtEl>
                                        <p:attrNameLst>
                                          <p:attrName>style.visibility</p:attrName>
                                        </p:attrNameLst>
                                      </p:cBhvr>
                                      <p:to>
                                        <p:strVal val="visible"/>
                                      </p:to>
                                    </p:set>
                                    <p:animEffect transition="in" filter="wipe(left)">
                                      <p:cBhvr>
                                        <p:cTn id="20" dur="500"/>
                                        <p:tgtEl>
                                          <p:spTgt spid="1010695"/>
                                        </p:tgtEl>
                                      </p:cBhvr>
                                    </p:animEffect>
                                  </p:childTnLst>
                                </p:cTn>
                              </p:par>
                              <p:par>
                                <p:cTn id="21" presetID="22" presetClass="entr" presetSubtype="8" fill="hold" nodeType="withEffect">
                                  <p:stCondLst>
                                    <p:cond delay="0"/>
                                  </p:stCondLst>
                                  <p:childTnLst>
                                    <p:set>
                                      <p:cBhvr>
                                        <p:cTn id="22" dur="1" fill="hold">
                                          <p:stCondLst>
                                            <p:cond delay="0"/>
                                          </p:stCondLst>
                                        </p:cTn>
                                        <p:tgtEl>
                                          <p:spTgt spid="1010696"/>
                                        </p:tgtEl>
                                        <p:attrNameLst>
                                          <p:attrName>style.visibility</p:attrName>
                                        </p:attrNameLst>
                                      </p:cBhvr>
                                      <p:to>
                                        <p:strVal val="visible"/>
                                      </p:to>
                                    </p:set>
                                    <p:animEffect transition="in" filter="wipe(left)">
                                      <p:cBhvr>
                                        <p:cTn id="23" dur="500"/>
                                        <p:tgtEl>
                                          <p:spTgt spid="10106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10702"/>
                                        </p:tgtEl>
                                        <p:attrNameLst>
                                          <p:attrName>style.visibility</p:attrName>
                                        </p:attrNameLst>
                                      </p:cBhvr>
                                      <p:to>
                                        <p:strVal val="visible"/>
                                      </p:to>
                                    </p:set>
                                    <p:animEffect transition="in" filter="wipe(left)">
                                      <p:cBhvr>
                                        <p:cTn id="28" dur="500"/>
                                        <p:tgtEl>
                                          <p:spTgt spid="101070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10699"/>
                                        </p:tgtEl>
                                        <p:attrNameLst>
                                          <p:attrName>style.visibility</p:attrName>
                                        </p:attrNameLst>
                                      </p:cBhvr>
                                      <p:to>
                                        <p:strVal val="visible"/>
                                      </p:to>
                                    </p:set>
                                    <p:animEffect transition="in" filter="wipe(left)">
                                      <p:cBhvr>
                                        <p:cTn id="33" dur="500"/>
                                        <p:tgtEl>
                                          <p:spTgt spid="1010699"/>
                                        </p:tgtEl>
                                      </p:cBhvr>
                                    </p:animEffect>
                                  </p:childTnLst>
                                </p:cTn>
                              </p:par>
                              <p:par>
                                <p:cTn id="34" presetID="22" presetClass="entr" presetSubtype="8" fill="hold" nodeType="withEffect">
                                  <p:stCondLst>
                                    <p:cond delay="0"/>
                                  </p:stCondLst>
                                  <p:childTnLst>
                                    <p:set>
                                      <p:cBhvr>
                                        <p:cTn id="35" dur="1" fill="hold">
                                          <p:stCondLst>
                                            <p:cond delay="0"/>
                                          </p:stCondLst>
                                        </p:cTn>
                                        <p:tgtEl>
                                          <p:spTgt spid="1010700"/>
                                        </p:tgtEl>
                                        <p:attrNameLst>
                                          <p:attrName>style.visibility</p:attrName>
                                        </p:attrNameLst>
                                      </p:cBhvr>
                                      <p:to>
                                        <p:strVal val="visible"/>
                                      </p:to>
                                    </p:set>
                                    <p:animEffect transition="in" filter="wipe(left)">
                                      <p:cBhvr>
                                        <p:cTn id="36" dur="500"/>
                                        <p:tgtEl>
                                          <p:spTgt spid="1010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692" grpId="0" build="p" autoUpdateAnimBg="0"/>
      <p:bldP spid="1010693" grpId="0"/>
      <p:bldP spid="1010694" grpId="0"/>
      <p:bldP spid="1010695" grpId="0"/>
      <p:bldP spid="1010699" grpId="0"/>
      <p:bldP spid="101070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40" name="Rectangle 4"/>
          <p:cNvSpPr>
            <a:spLocks noChangeArrowheads="1"/>
          </p:cNvSpPr>
          <p:nvPr/>
        </p:nvSpPr>
        <p:spPr bwMode="auto">
          <a:xfrm>
            <a:off x="1042988" y="765175"/>
            <a:ext cx="7345362" cy="762000"/>
          </a:xfrm>
          <a:prstGeom prst="rect">
            <a:avLst/>
          </a:prstGeom>
          <a:noFill/>
          <a:ln w="9525">
            <a:noFill/>
            <a:miter lim="800000"/>
            <a:headEnd/>
            <a:tailEnd/>
          </a:ln>
          <a:effectLst/>
        </p:spPr>
        <p:txBody>
          <a:bodyPr>
            <a:spAutoFit/>
          </a:bodyPr>
          <a:lstStyle/>
          <a:p>
            <a:r>
              <a:rPr lang="zh-CN" altLang="en-US" sz="4400" b="1">
                <a:solidFill>
                  <a:schemeClr val="accent2"/>
                </a:solidFill>
                <a:latin typeface="楷体_GB2312" pitchFamily="49" charset="-122"/>
                <a:ea typeface="楷体_GB2312" pitchFamily="49" charset="-122"/>
              </a:rPr>
              <a:t>连续型随机变量</a:t>
            </a:r>
            <a:r>
              <a:rPr lang="en-US" altLang="zh-CN" sz="4400" b="1">
                <a:solidFill>
                  <a:schemeClr val="accent2"/>
                </a:solidFill>
                <a:latin typeface="楷体_GB2312" pitchFamily="49" charset="-122"/>
                <a:ea typeface="楷体_GB2312" pitchFamily="49" charset="-122"/>
              </a:rPr>
              <a:t>(Cont.)</a:t>
            </a:r>
            <a:endParaRPr lang="en-US" altLang="zh-CN" sz="3200" b="1">
              <a:latin typeface="楷体_GB2312" pitchFamily="49" charset="-122"/>
              <a:ea typeface="楷体_GB2312" pitchFamily="49" charset="-122"/>
            </a:endParaRPr>
          </a:p>
        </p:txBody>
      </p:sp>
      <p:graphicFrame>
        <p:nvGraphicFramePr>
          <p:cNvPr id="1012741" name="Object 5"/>
          <p:cNvGraphicFramePr>
            <a:graphicFrameLocks noChangeAspect="1"/>
          </p:cNvGraphicFramePr>
          <p:nvPr/>
        </p:nvGraphicFramePr>
        <p:xfrm>
          <a:off x="1042988" y="1700213"/>
          <a:ext cx="5092700" cy="2359025"/>
        </p:xfrm>
        <a:graphic>
          <a:graphicData uri="http://schemas.openxmlformats.org/presentationml/2006/ole">
            <p:oleObj spid="_x0000_s1012741" name="Equation" r:id="rId4" imgW="2577960" imgH="1193760" progId="Equation.3">
              <p:embed/>
            </p:oleObj>
          </a:graphicData>
        </a:graphic>
      </p:graphicFrame>
      <p:sp>
        <p:nvSpPr>
          <p:cNvPr id="1012742" name="Rectangle 6"/>
          <p:cNvSpPr>
            <a:spLocks noChangeArrowheads="1"/>
          </p:cNvSpPr>
          <p:nvPr/>
        </p:nvSpPr>
        <p:spPr bwMode="auto">
          <a:xfrm>
            <a:off x="1050925" y="4076700"/>
            <a:ext cx="423863" cy="407988"/>
          </a:xfrm>
          <a:prstGeom prst="rect">
            <a:avLst/>
          </a:prstGeom>
          <a:noFill/>
          <a:ln w="9525">
            <a:noFill/>
            <a:miter lim="800000"/>
            <a:headEnd/>
            <a:tailEnd/>
          </a:ln>
          <a:effectLst/>
        </p:spPr>
        <p:txBody>
          <a:bodyPr wrap="none" lIns="71658" tIns="35829" rIns="71658" bIns="35829">
            <a:spAutoFit/>
          </a:bodyPr>
          <a:lstStyle/>
          <a:p>
            <a:pPr defTabSz="717550"/>
            <a:r>
              <a:rPr lang="zh-CN" altLang="en-US" sz="2200" b="1">
                <a:ea typeface="黑体" pitchFamily="49" charset="-122"/>
              </a:rPr>
              <a:t>解</a:t>
            </a:r>
          </a:p>
        </p:txBody>
      </p:sp>
      <p:graphicFrame>
        <p:nvGraphicFramePr>
          <p:cNvPr id="1012743" name="Object 7"/>
          <p:cNvGraphicFramePr>
            <a:graphicFrameLocks noChangeAspect="1"/>
          </p:cNvGraphicFramePr>
          <p:nvPr/>
        </p:nvGraphicFramePr>
        <p:xfrm>
          <a:off x="1476375" y="4005263"/>
          <a:ext cx="2879725" cy="746125"/>
        </p:xfrm>
        <a:graphic>
          <a:graphicData uri="http://schemas.openxmlformats.org/presentationml/2006/ole">
            <p:oleObj spid="_x0000_s1012743" name="Equation" r:id="rId5" imgW="1282680" imgH="330120" progId="Equation.3">
              <p:embed/>
            </p:oleObj>
          </a:graphicData>
        </a:graphic>
      </p:graphicFrame>
      <p:sp>
        <p:nvSpPr>
          <p:cNvPr id="1012744" name="Text Box 8"/>
          <p:cNvSpPr txBox="1">
            <a:spLocks noChangeArrowheads="1"/>
          </p:cNvSpPr>
          <p:nvPr/>
        </p:nvSpPr>
        <p:spPr bwMode="auto">
          <a:xfrm>
            <a:off x="1116013" y="1628775"/>
            <a:ext cx="423862" cy="407988"/>
          </a:xfrm>
          <a:prstGeom prst="rect">
            <a:avLst/>
          </a:prstGeom>
          <a:noFill/>
          <a:ln w="9525">
            <a:noFill/>
            <a:miter lim="800000"/>
            <a:headEnd/>
            <a:tailEnd/>
          </a:ln>
          <a:effectLst/>
        </p:spPr>
        <p:txBody>
          <a:bodyPr wrap="none" lIns="71658" tIns="35829" rIns="71658" bIns="35829">
            <a:spAutoFit/>
          </a:bodyPr>
          <a:lstStyle/>
          <a:p>
            <a:pPr defTabSz="717550"/>
            <a:r>
              <a:rPr lang="zh-CN" altLang="en-US" sz="2200" b="1">
                <a:latin typeface="黑体" pitchFamily="49" charset="-122"/>
                <a:ea typeface="黑体" pitchFamily="49" charset="-122"/>
              </a:rPr>
              <a:t>例</a:t>
            </a:r>
            <a:endParaRPr lang="en-US" altLang="zh-CN" sz="2200" b="1">
              <a:ea typeface="黑体" pitchFamily="49" charset="-122"/>
            </a:endParaRPr>
          </a:p>
        </p:txBody>
      </p:sp>
      <p:sp>
        <p:nvSpPr>
          <p:cNvPr id="1012745" name="Rectangle 9"/>
          <p:cNvSpPr>
            <a:spLocks noChangeArrowheads="1"/>
          </p:cNvSpPr>
          <p:nvPr/>
        </p:nvSpPr>
        <p:spPr bwMode="auto">
          <a:xfrm>
            <a:off x="4356100" y="4149725"/>
            <a:ext cx="423863" cy="407988"/>
          </a:xfrm>
          <a:prstGeom prst="rect">
            <a:avLst/>
          </a:prstGeom>
          <a:noFill/>
          <a:ln w="9525">
            <a:noFill/>
            <a:miter lim="800000"/>
            <a:headEnd/>
            <a:tailEnd/>
          </a:ln>
          <a:effectLst/>
        </p:spPr>
        <p:txBody>
          <a:bodyPr wrap="none" lIns="71658" tIns="35829" rIns="71658" bIns="35829">
            <a:spAutoFit/>
          </a:bodyPr>
          <a:lstStyle/>
          <a:p>
            <a:pPr defTabSz="717550"/>
            <a:r>
              <a:rPr lang="zh-CN" altLang="en-US" sz="2200">
                <a:solidFill>
                  <a:srgbClr val="000808"/>
                </a:solidFill>
                <a:ea typeface="黑体" pitchFamily="49" charset="-122"/>
              </a:rPr>
              <a:t>得</a:t>
            </a:r>
          </a:p>
        </p:txBody>
      </p:sp>
      <p:graphicFrame>
        <p:nvGraphicFramePr>
          <p:cNvPr id="1012746" name="Object 10"/>
          <p:cNvGraphicFramePr>
            <a:graphicFrameLocks noChangeAspect="1"/>
          </p:cNvGraphicFramePr>
          <p:nvPr/>
        </p:nvGraphicFramePr>
        <p:xfrm>
          <a:off x="1316038" y="4770438"/>
          <a:ext cx="1957387" cy="652462"/>
        </p:xfrm>
        <a:graphic>
          <a:graphicData uri="http://schemas.openxmlformats.org/presentationml/2006/ole">
            <p:oleObj spid="_x0000_s1012746" name="Equation" r:id="rId6" imgW="990360" imgH="330120" progId="Equation.3">
              <p:embed/>
            </p:oleObj>
          </a:graphicData>
        </a:graphic>
      </p:graphicFrame>
      <p:graphicFrame>
        <p:nvGraphicFramePr>
          <p:cNvPr id="1012747" name="Object 11"/>
          <p:cNvGraphicFramePr>
            <a:graphicFrameLocks noChangeAspect="1"/>
          </p:cNvGraphicFramePr>
          <p:nvPr/>
        </p:nvGraphicFramePr>
        <p:xfrm>
          <a:off x="1779588" y="5373688"/>
          <a:ext cx="1936750" cy="830262"/>
        </p:xfrm>
        <a:graphic>
          <a:graphicData uri="http://schemas.openxmlformats.org/presentationml/2006/ole">
            <p:oleObj spid="_x0000_s1012747" name="公式" r:id="rId7" imgW="977760" imgH="419040" progId="Equation.3">
              <p:embed/>
            </p:oleObj>
          </a:graphicData>
        </a:graphic>
      </p:graphicFrame>
      <p:graphicFrame>
        <p:nvGraphicFramePr>
          <p:cNvPr id="1012749" name="Object 13"/>
          <p:cNvGraphicFramePr>
            <a:graphicFrameLocks noChangeAspect="1"/>
          </p:cNvGraphicFramePr>
          <p:nvPr/>
        </p:nvGraphicFramePr>
        <p:xfrm>
          <a:off x="3290888" y="4770438"/>
          <a:ext cx="1831975" cy="652462"/>
        </p:xfrm>
        <a:graphic>
          <a:graphicData uri="http://schemas.openxmlformats.org/presentationml/2006/ole">
            <p:oleObj spid="_x0000_s1012749" name="公式" r:id="rId8" imgW="927000" imgH="330120" progId="Equation.3">
              <p:embed/>
            </p:oleObj>
          </a:graphicData>
        </a:graphic>
      </p:graphicFrame>
      <p:graphicFrame>
        <p:nvGraphicFramePr>
          <p:cNvPr id="1012750" name="Object 14"/>
          <p:cNvGraphicFramePr>
            <a:graphicFrameLocks noChangeAspect="1"/>
          </p:cNvGraphicFramePr>
          <p:nvPr/>
        </p:nvGraphicFramePr>
        <p:xfrm>
          <a:off x="3892550" y="5614988"/>
          <a:ext cx="881063" cy="352425"/>
        </p:xfrm>
        <a:graphic>
          <a:graphicData uri="http://schemas.openxmlformats.org/presentationml/2006/ole">
            <p:oleObj spid="_x0000_s1012750" name="公式" r:id="rId9" imgW="444240" imgH="1774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2740">
                                            <p:txEl>
                                              <p:pRg st="0" end="0"/>
                                            </p:txEl>
                                          </p:spTgt>
                                        </p:tgtEl>
                                        <p:attrNameLst>
                                          <p:attrName>style.visibility</p:attrName>
                                        </p:attrNameLst>
                                      </p:cBhvr>
                                      <p:to>
                                        <p:strVal val="visible"/>
                                      </p:to>
                                    </p:set>
                                    <p:animEffect transition="in" filter="wipe(left)">
                                      <p:cBhvr>
                                        <p:cTn id="7" dur="500"/>
                                        <p:tgtEl>
                                          <p:spTgt spid="10127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12741"/>
                                        </p:tgtEl>
                                        <p:attrNameLst>
                                          <p:attrName>style.visibility</p:attrName>
                                        </p:attrNameLst>
                                      </p:cBhvr>
                                      <p:to>
                                        <p:strVal val="visible"/>
                                      </p:to>
                                    </p:set>
                                    <p:animEffect transition="in" filter="wipe(left)">
                                      <p:cBhvr>
                                        <p:cTn id="12" dur="500"/>
                                        <p:tgtEl>
                                          <p:spTgt spid="10127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2742"/>
                                        </p:tgtEl>
                                        <p:attrNameLst>
                                          <p:attrName>style.visibility</p:attrName>
                                        </p:attrNameLst>
                                      </p:cBhvr>
                                      <p:to>
                                        <p:strVal val="visible"/>
                                      </p:to>
                                    </p:set>
                                    <p:animEffect transition="in" filter="wipe(left)">
                                      <p:cBhvr>
                                        <p:cTn id="17" dur="500"/>
                                        <p:tgtEl>
                                          <p:spTgt spid="10127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12743"/>
                                        </p:tgtEl>
                                        <p:attrNameLst>
                                          <p:attrName>style.visibility</p:attrName>
                                        </p:attrNameLst>
                                      </p:cBhvr>
                                      <p:to>
                                        <p:strVal val="visible"/>
                                      </p:to>
                                    </p:set>
                                    <p:animEffect transition="in" filter="wipe(left)">
                                      <p:cBhvr>
                                        <p:cTn id="22" dur="500"/>
                                        <p:tgtEl>
                                          <p:spTgt spid="10127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12745"/>
                                        </p:tgtEl>
                                        <p:attrNameLst>
                                          <p:attrName>style.visibility</p:attrName>
                                        </p:attrNameLst>
                                      </p:cBhvr>
                                      <p:to>
                                        <p:strVal val="visible"/>
                                      </p:to>
                                    </p:set>
                                    <p:animEffect transition="in" filter="wipe(left)">
                                      <p:cBhvr>
                                        <p:cTn id="27" dur="500"/>
                                        <p:tgtEl>
                                          <p:spTgt spid="10127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12746"/>
                                        </p:tgtEl>
                                        <p:attrNameLst>
                                          <p:attrName>style.visibility</p:attrName>
                                        </p:attrNameLst>
                                      </p:cBhvr>
                                      <p:to>
                                        <p:strVal val="visible"/>
                                      </p:to>
                                    </p:set>
                                    <p:animEffect transition="in" filter="wipe(left)">
                                      <p:cBhvr>
                                        <p:cTn id="32" dur="500"/>
                                        <p:tgtEl>
                                          <p:spTgt spid="10127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12749"/>
                                        </p:tgtEl>
                                        <p:attrNameLst>
                                          <p:attrName>style.visibility</p:attrName>
                                        </p:attrNameLst>
                                      </p:cBhvr>
                                      <p:to>
                                        <p:strVal val="visible"/>
                                      </p:to>
                                    </p:set>
                                    <p:animEffect transition="in" filter="wipe(left)">
                                      <p:cBhvr>
                                        <p:cTn id="37" dur="500"/>
                                        <p:tgtEl>
                                          <p:spTgt spid="101274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12747"/>
                                        </p:tgtEl>
                                        <p:attrNameLst>
                                          <p:attrName>style.visibility</p:attrName>
                                        </p:attrNameLst>
                                      </p:cBhvr>
                                      <p:to>
                                        <p:strVal val="visible"/>
                                      </p:to>
                                    </p:set>
                                    <p:animEffect transition="in" filter="wipe(left)">
                                      <p:cBhvr>
                                        <p:cTn id="42" dur="500"/>
                                        <p:tgtEl>
                                          <p:spTgt spid="101274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12750"/>
                                        </p:tgtEl>
                                        <p:attrNameLst>
                                          <p:attrName>style.visibility</p:attrName>
                                        </p:attrNameLst>
                                      </p:cBhvr>
                                      <p:to>
                                        <p:strVal val="visible"/>
                                      </p:to>
                                    </p:set>
                                    <p:animEffect transition="in" filter="wipe(left)">
                                      <p:cBhvr>
                                        <p:cTn id="47" dur="500"/>
                                        <p:tgtEl>
                                          <p:spTgt spid="1012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40" grpId="0" build="p" autoUpdateAnimBg="0"/>
      <p:bldP spid="1012742" grpId="0"/>
      <p:bldP spid="101274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8" name="Rectangle 4"/>
          <p:cNvSpPr>
            <a:spLocks noChangeArrowheads="1"/>
          </p:cNvSpPr>
          <p:nvPr/>
        </p:nvSpPr>
        <p:spPr bwMode="auto">
          <a:xfrm>
            <a:off x="1042988" y="765175"/>
            <a:ext cx="7345362" cy="762000"/>
          </a:xfrm>
          <a:prstGeom prst="rect">
            <a:avLst/>
          </a:prstGeom>
          <a:noFill/>
          <a:ln w="9525">
            <a:noFill/>
            <a:miter lim="800000"/>
            <a:headEnd/>
            <a:tailEnd/>
          </a:ln>
          <a:effectLst/>
        </p:spPr>
        <p:txBody>
          <a:bodyPr>
            <a:spAutoFit/>
          </a:bodyPr>
          <a:lstStyle/>
          <a:p>
            <a:r>
              <a:rPr lang="zh-CN" altLang="en-US" sz="4400" b="1">
                <a:solidFill>
                  <a:schemeClr val="accent2"/>
                </a:solidFill>
                <a:latin typeface="楷体_GB2312" pitchFamily="49" charset="-122"/>
                <a:ea typeface="楷体_GB2312" pitchFamily="49" charset="-122"/>
              </a:rPr>
              <a:t>连续型随机变量</a:t>
            </a:r>
            <a:r>
              <a:rPr lang="en-US" altLang="zh-CN" sz="4400" b="1">
                <a:solidFill>
                  <a:schemeClr val="accent2"/>
                </a:solidFill>
                <a:latin typeface="楷体_GB2312" pitchFamily="49" charset="-122"/>
                <a:ea typeface="楷体_GB2312" pitchFamily="49" charset="-122"/>
              </a:rPr>
              <a:t>(Cont.)</a:t>
            </a:r>
            <a:endParaRPr lang="en-US" altLang="zh-CN" sz="3200" b="1">
              <a:latin typeface="楷体_GB2312" pitchFamily="49" charset="-122"/>
              <a:ea typeface="楷体_GB2312" pitchFamily="49" charset="-122"/>
            </a:endParaRPr>
          </a:p>
        </p:txBody>
      </p:sp>
      <p:graphicFrame>
        <p:nvGraphicFramePr>
          <p:cNvPr id="1014789" name="Object 5"/>
          <p:cNvGraphicFramePr>
            <a:graphicFrameLocks noChangeAspect="1"/>
          </p:cNvGraphicFramePr>
          <p:nvPr/>
        </p:nvGraphicFramePr>
        <p:xfrm>
          <a:off x="1206500" y="1701800"/>
          <a:ext cx="3986213" cy="601663"/>
        </p:xfrm>
        <a:graphic>
          <a:graphicData uri="http://schemas.openxmlformats.org/presentationml/2006/ole">
            <p:oleObj spid="_x0000_s1014789" name="公式" r:id="rId4" imgW="2019240" imgH="304560" progId="Equation.3">
              <p:embed/>
            </p:oleObj>
          </a:graphicData>
        </a:graphic>
      </p:graphicFrame>
      <p:graphicFrame>
        <p:nvGraphicFramePr>
          <p:cNvPr id="1014790" name="Object 6"/>
          <p:cNvGraphicFramePr>
            <a:graphicFrameLocks noChangeAspect="1"/>
          </p:cNvGraphicFramePr>
          <p:nvPr/>
        </p:nvGraphicFramePr>
        <p:xfrm>
          <a:off x="1547813" y="2276475"/>
          <a:ext cx="4537075" cy="1471613"/>
        </p:xfrm>
        <a:graphic>
          <a:graphicData uri="http://schemas.openxmlformats.org/presentationml/2006/ole">
            <p:oleObj spid="_x0000_s1014790" name="Equation" r:id="rId5" imgW="1879560" imgH="609480" progId="Equation.3">
              <p:embed/>
            </p:oleObj>
          </a:graphicData>
        </a:graphic>
      </p:graphicFrame>
      <p:graphicFrame>
        <p:nvGraphicFramePr>
          <p:cNvPr id="1014791" name="Object 7"/>
          <p:cNvGraphicFramePr>
            <a:graphicFrameLocks noChangeAspect="1"/>
          </p:cNvGraphicFramePr>
          <p:nvPr/>
        </p:nvGraphicFramePr>
        <p:xfrm>
          <a:off x="1889125" y="4687888"/>
          <a:ext cx="2235200" cy="828675"/>
        </p:xfrm>
        <a:graphic>
          <a:graphicData uri="http://schemas.openxmlformats.org/presentationml/2006/ole">
            <p:oleObj spid="_x0000_s1014791" name="公式" r:id="rId6" imgW="1130040" imgH="419040" progId="Equation.3">
              <p:embed/>
            </p:oleObj>
          </a:graphicData>
        </a:graphic>
      </p:graphicFrame>
      <p:graphicFrame>
        <p:nvGraphicFramePr>
          <p:cNvPr id="1014792" name="Object 8"/>
          <p:cNvGraphicFramePr>
            <a:graphicFrameLocks noChangeAspect="1"/>
          </p:cNvGraphicFramePr>
          <p:nvPr/>
        </p:nvGraphicFramePr>
        <p:xfrm>
          <a:off x="4195763" y="4687888"/>
          <a:ext cx="2690812" cy="779462"/>
        </p:xfrm>
        <a:graphic>
          <a:graphicData uri="http://schemas.openxmlformats.org/presentationml/2006/ole">
            <p:oleObj spid="_x0000_s1014792" name="公式" r:id="rId7" imgW="1358640" imgH="393480" progId="Equation.3">
              <p:embed/>
            </p:oleObj>
          </a:graphicData>
        </a:graphic>
      </p:graphicFrame>
      <p:graphicFrame>
        <p:nvGraphicFramePr>
          <p:cNvPr id="1014793" name="Object 9"/>
          <p:cNvGraphicFramePr>
            <a:graphicFrameLocks noChangeAspect="1"/>
          </p:cNvGraphicFramePr>
          <p:nvPr/>
        </p:nvGraphicFramePr>
        <p:xfrm>
          <a:off x="1312863" y="4010025"/>
          <a:ext cx="1882775" cy="401638"/>
        </p:xfrm>
        <a:graphic>
          <a:graphicData uri="http://schemas.openxmlformats.org/presentationml/2006/ole">
            <p:oleObj spid="_x0000_s1014793" name="公式" r:id="rId8" imgW="952200" imgH="203040" progId="Equation.3">
              <p:embed/>
            </p:oleObj>
          </a:graphicData>
        </a:graphic>
      </p:graphicFrame>
      <p:graphicFrame>
        <p:nvGraphicFramePr>
          <p:cNvPr id="1014794" name="Object 10"/>
          <p:cNvGraphicFramePr>
            <a:graphicFrameLocks noChangeAspect="1"/>
          </p:cNvGraphicFramePr>
          <p:nvPr/>
        </p:nvGraphicFramePr>
        <p:xfrm>
          <a:off x="4572000" y="3789363"/>
          <a:ext cx="2308225" cy="777875"/>
        </p:xfrm>
        <a:graphic>
          <a:graphicData uri="http://schemas.openxmlformats.org/presentationml/2006/ole">
            <p:oleObj spid="_x0000_s1014794" name="公式" r:id="rId9" imgW="1168200" imgH="393480" progId="Equation.3">
              <p:embed/>
            </p:oleObj>
          </a:graphicData>
        </a:graphic>
      </p:graphicFrame>
      <p:graphicFrame>
        <p:nvGraphicFramePr>
          <p:cNvPr id="1014795" name="Object 11"/>
          <p:cNvGraphicFramePr>
            <a:graphicFrameLocks noChangeAspect="1"/>
          </p:cNvGraphicFramePr>
          <p:nvPr/>
        </p:nvGraphicFramePr>
        <p:xfrm>
          <a:off x="3194050" y="3822700"/>
          <a:ext cx="1303338" cy="652463"/>
        </p:xfrm>
        <a:graphic>
          <a:graphicData uri="http://schemas.openxmlformats.org/presentationml/2006/ole">
            <p:oleObj spid="_x0000_s1014795" name="Equation" r:id="rId10" imgW="660240" imgH="33012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4788">
                                            <p:txEl>
                                              <p:pRg st="0" end="0"/>
                                            </p:txEl>
                                          </p:spTgt>
                                        </p:tgtEl>
                                        <p:attrNameLst>
                                          <p:attrName>style.visibility</p:attrName>
                                        </p:attrNameLst>
                                      </p:cBhvr>
                                      <p:to>
                                        <p:strVal val="visible"/>
                                      </p:to>
                                    </p:set>
                                    <p:animEffect transition="in" filter="wipe(left)">
                                      <p:cBhvr>
                                        <p:cTn id="7" dur="500"/>
                                        <p:tgtEl>
                                          <p:spTgt spid="10147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14789"/>
                                        </p:tgtEl>
                                        <p:attrNameLst>
                                          <p:attrName>style.visibility</p:attrName>
                                        </p:attrNameLst>
                                      </p:cBhvr>
                                      <p:to>
                                        <p:strVal val="visible"/>
                                      </p:to>
                                    </p:set>
                                    <p:animEffect transition="in" filter="wipe(left)">
                                      <p:cBhvr>
                                        <p:cTn id="12" dur="500"/>
                                        <p:tgtEl>
                                          <p:spTgt spid="10147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14790"/>
                                        </p:tgtEl>
                                        <p:attrNameLst>
                                          <p:attrName>style.visibility</p:attrName>
                                        </p:attrNameLst>
                                      </p:cBhvr>
                                      <p:to>
                                        <p:strVal val="visible"/>
                                      </p:to>
                                    </p:set>
                                    <p:animEffect transition="in" filter="wipe(left)">
                                      <p:cBhvr>
                                        <p:cTn id="17" dur="500"/>
                                        <p:tgtEl>
                                          <p:spTgt spid="10147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14793"/>
                                        </p:tgtEl>
                                        <p:attrNameLst>
                                          <p:attrName>style.visibility</p:attrName>
                                        </p:attrNameLst>
                                      </p:cBhvr>
                                      <p:to>
                                        <p:strVal val="visible"/>
                                      </p:to>
                                    </p:set>
                                    <p:animEffect transition="in" filter="wipe(left)">
                                      <p:cBhvr>
                                        <p:cTn id="22" dur="500"/>
                                        <p:tgtEl>
                                          <p:spTgt spid="10147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14795"/>
                                        </p:tgtEl>
                                        <p:attrNameLst>
                                          <p:attrName>style.visibility</p:attrName>
                                        </p:attrNameLst>
                                      </p:cBhvr>
                                      <p:to>
                                        <p:strVal val="visible"/>
                                      </p:to>
                                    </p:set>
                                    <p:animEffect transition="in" filter="wipe(left)">
                                      <p:cBhvr>
                                        <p:cTn id="27" dur="500"/>
                                        <p:tgtEl>
                                          <p:spTgt spid="101479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14794"/>
                                        </p:tgtEl>
                                        <p:attrNameLst>
                                          <p:attrName>style.visibility</p:attrName>
                                        </p:attrNameLst>
                                      </p:cBhvr>
                                      <p:to>
                                        <p:strVal val="visible"/>
                                      </p:to>
                                    </p:set>
                                    <p:animEffect transition="in" filter="wipe(left)">
                                      <p:cBhvr>
                                        <p:cTn id="32" dur="500"/>
                                        <p:tgtEl>
                                          <p:spTgt spid="101479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14791"/>
                                        </p:tgtEl>
                                        <p:attrNameLst>
                                          <p:attrName>style.visibility</p:attrName>
                                        </p:attrNameLst>
                                      </p:cBhvr>
                                      <p:to>
                                        <p:strVal val="visible"/>
                                      </p:to>
                                    </p:set>
                                    <p:animEffect transition="in" filter="wipe(left)">
                                      <p:cBhvr>
                                        <p:cTn id="37" dur="500"/>
                                        <p:tgtEl>
                                          <p:spTgt spid="101479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14792"/>
                                        </p:tgtEl>
                                        <p:attrNameLst>
                                          <p:attrName>style.visibility</p:attrName>
                                        </p:attrNameLst>
                                      </p:cBhvr>
                                      <p:to>
                                        <p:strVal val="visible"/>
                                      </p:to>
                                    </p:set>
                                    <p:animEffect transition="in" filter="wipe(left)">
                                      <p:cBhvr>
                                        <p:cTn id="42" dur="500"/>
                                        <p:tgtEl>
                                          <p:spTgt spid="1014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8"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6" name="Rectangle 4"/>
          <p:cNvSpPr>
            <a:spLocks noChangeArrowheads="1"/>
          </p:cNvSpPr>
          <p:nvPr/>
        </p:nvSpPr>
        <p:spPr bwMode="auto">
          <a:xfrm>
            <a:off x="1042988" y="765175"/>
            <a:ext cx="7345362" cy="762000"/>
          </a:xfrm>
          <a:prstGeom prst="rect">
            <a:avLst/>
          </a:prstGeom>
          <a:noFill/>
          <a:ln w="9525">
            <a:noFill/>
            <a:miter lim="800000"/>
            <a:headEnd/>
            <a:tailEnd/>
          </a:ln>
          <a:effectLst/>
        </p:spPr>
        <p:txBody>
          <a:bodyPr>
            <a:spAutoFit/>
          </a:bodyPr>
          <a:lstStyle/>
          <a:p>
            <a:r>
              <a:rPr lang="zh-CN" altLang="en-US" sz="4400" b="1">
                <a:solidFill>
                  <a:schemeClr val="accent2"/>
                </a:solidFill>
                <a:latin typeface="楷体_GB2312" pitchFamily="49" charset="-122"/>
                <a:ea typeface="楷体_GB2312" pitchFamily="49" charset="-122"/>
              </a:rPr>
              <a:t>连续型随机变量</a:t>
            </a:r>
            <a:r>
              <a:rPr lang="en-US" altLang="zh-CN" sz="4400" b="1">
                <a:solidFill>
                  <a:schemeClr val="accent2"/>
                </a:solidFill>
                <a:latin typeface="楷体_GB2312" pitchFamily="49" charset="-122"/>
                <a:ea typeface="楷体_GB2312" pitchFamily="49" charset="-122"/>
              </a:rPr>
              <a:t>(Cont.)</a:t>
            </a:r>
            <a:endParaRPr lang="en-US" altLang="zh-CN" sz="3200" b="1">
              <a:latin typeface="楷体_GB2312" pitchFamily="49" charset="-122"/>
              <a:ea typeface="楷体_GB2312" pitchFamily="49" charset="-122"/>
            </a:endParaRPr>
          </a:p>
        </p:txBody>
      </p:sp>
      <p:graphicFrame>
        <p:nvGraphicFramePr>
          <p:cNvPr id="1016837" name="Object 5"/>
          <p:cNvGraphicFramePr>
            <a:graphicFrameLocks noChangeAspect="1"/>
          </p:cNvGraphicFramePr>
          <p:nvPr/>
        </p:nvGraphicFramePr>
        <p:xfrm>
          <a:off x="1165225" y="1889125"/>
          <a:ext cx="2109788" cy="403225"/>
        </p:xfrm>
        <a:graphic>
          <a:graphicData uri="http://schemas.openxmlformats.org/presentationml/2006/ole">
            <p:oleObj spid="_x0000_s1016837" name="公式" r:id="rId4" imgW="1066680" imgH="203040" progId="Equation.3">
              <p:embed/>
            </p:oleObj>
          </a:graphicData>
        </a:graphic>
      </p:graphicFrame>
      <p:graphicFrame>
        <p:nvGraphicFramePr>
          <p:cNvPr id="1016838" name="Object 6"/>
          <p:cNvGraphicFramePr>
            <a:graphicFrameLocks noChangeAspect="1"/>
          </p:cNvGraphicFramePr>
          <p:nvPr/>
        </p:nvGraphicFramePr>
        <p:xfrm>
          <a:off x="1236663" y="4049713"/>
          <a:ext cx="1506537" cy="401637"/>
        </p:xfrm>
        <a:graphic>
          <a:graphicData uri="http://schemas.openxmlformats.org/presentationml/2006/ole">
            <p:oleObj spid="_x0000_s1016838" name="公式" r:id="rId5" imgW="761760" imgH="203040" progId="Equation.3">
              <p:embed/>
            </p:oleObj>
          </a:graphicData>
        </a:graphic>
      </p:graphicFrame>
      <p:graphicFrame>
        <p:nvGraphicFramePr>
          <p:cNvPr id="1016839" name="Object 7"/>
          <p:cNvGraphicFramePr>
            <a:graphicFrameLocks noChangeAspect="1"/>
          </p:cNvGraphicFramePr>
          <p:nvPr/>
        </p:nvGraphicFramePr>
        <p:xfrm>
          <a:off x="2052638" y="2559050"/>
          <a:ext cx="2813050" cy="1004888"/>
        </p:xfrm>
        <a:graphic>
          <a:graphicData uri="http://schemas.openxmlformats.org/presentationml/2006/ole">
            <p:oleObj spid="_x0000_s1016839" name="公式" r:id="rId6" imgW="1422360" imgH="507960" progId="Equation.3">
              <p:embed/>
            </p:oleObj>
          </a:graphicData>
        </a:graphic>
      </p:graphicFrame>
      <p:graphicFrame>
        <p:nvGraphicFramePr>
          <p:cNvPr id="1016840" name="Object 8"/>
          <p:cNvGraphicFramePr>
            <a:graphicFrameLocks noChangeAspect="1"/>
          </p:cNvGraphicFramePr>
          <p:nvPr/>
        </p:nvGraphicFramePr>
        <p:xfrm>
          <a:off x="4673600" y="1706563"/>
          <a:ext cx="2184400" cy="777875"/>
        </p:xfrm>
        <a:graphic>
          <a:graphicData uri="http://schemas.openxmlformats.org/presentationml/2006/ole">
            <p:oleObj spid="_x0000_s1016840" name="公式" r:id="rId7" imgW="1104840" imgH="393480" progId="Equation.3">
              <p:embed/>
            </p:oleObj>
          </a:graphicData>
        </a:graphic>
      </p:graphicFrame>
      <p:graphicFrame>
        <p:nvGraphicFramePr>
          <p:cNvPr id="1016841" name="Object 9"/>
          <p:cNvGraphicFramePr>
            <a:graphicFrameLocks noChangeAspect="1"/>
          </p:cNvGraphicFramePr>
          <p:nvPr/>
        </p:nvGraphicFramePr>
        <p:xfrm>
          <a:off x="4067175" y="3860800"/>
          <a:ext cx="2259013" cy="777875"/>
        </p:xfrm>
        <a:graphic>
          <a:graphicData uri="http://schemas.openxmlformats.org/presentationml/2006/ole">
            <p:oleObj spid="_x0000_s1016841" name="公式" r:id="rId8" imgW="1143000" imgH="393480" progId="Equation.3">
              <p:embed/>
            </p:oleObj>
          </a:graphicData>
        </a:graphic>
      </p:graphicFrame>
      <p:graphicFrame>
        <p:nvGraphicFramePr>
          <p:cNvPr id="1016842" name="Object 10"/>
          <p:cNvGraphicFramePr>
            <a:graphicFrameLocks noChangeAspect="1"/>
          </p:cNvGraphicFramePr>
          <p:nvPr/>
        </p:nvGraphicFramePr>
        <p:xfrm>
          <a:off x="2389188" y="4697413"/>
          <a:ext cx="2863850" cy="1004887"/>
        </p:xfrm>
        <a:graphic>
          <a:graphicData uri="http://schemas.openxmlformats.org/presentationml/2006/ole">
            <p:oleObj spid="_x0000_s1016842" name="公式" r:id="rId9" imgW="1447560" imgH="507960" progId="Equation.3">
              <p:embed/>
            </p:oleObj>
          </a:graphicData>
        </a:graphic>
      </p:graphicFrame>
      <p:graphicFrame>
        <p:nvGraphicFramePr>
          <p:cNvPr id="1016843" name="Object 11"/>
          <p:cNvGraphicFramePr>
            <a:graphicFrameLocks noChangeAspect="1"/>
          </p:cNvGraphicFramePr>
          <p:nvPr/>
        </p:nvGraphicFramePr>
        <p:xfrm>
          <a:off x="3300413" y="1744663"/>
          <a:ext cx="1230312" cy="652462"/>
        </p:xfrm>
        <a:graphic>
          <a:graphicData uri="http://schemas.openxmlformats.org/presentationml/2006/ole">
            <p:oleObj spid="_x0000_s1016843" name="Equation" r:id="rId10" imgW="622080" imgH="330120" progId="Equation.3">
              <p:embed/>
            </p:oleObj>
          </a:graphicData>
        </a:graphic>
      </p:graphicFrame>
      <p:graphicFrame>
        <p:nvGraphicFramePr>
          <p:cNvPr id="1016844" name="Object 12"/>
          <p:cNvGraphicFramePr>
            <a:graphicFrameLocks noChangeAspect="1"/>
          </p:cNvGraphicFramePr>
          <p:nvPr/>
        </p:nvGraphicFramePr>
        <p:xfrm>
          <a:off x="2795588" y="3900488"/>
          <a:ext cx="1230312" cy="652462"/>
        </p:xfrm>
        <a:graphic>
          <a:graphicData uri="http://schemas.openxmlformats.org/presentationml/2006/ole">
            <p:oleObj spid="_x0000_s1016844" name="Equation" r:id="rId11" imgW="622080" imgH="33012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6836">
                                            <p:txEl>
                                              <p:pRg st="0" end="0"/>
                                            </p:txEl>
                                          </p:spTgt>
                                        </p:tgtEl>
                                        <p:attrNameLst>
                                          <p:attrName>style.visibility</p:attrName>
                                        </p:attrNameLst>
                                      </p:cBhvr>
                                      <p:to>
                                        <p:strVal val="visible"/>
                                      </p:to>
                                    </p:set>
                                    <p:animEffect transition="in" filter="wipe(left)">
                                      <p:cBhvr>
                                        <p:cTn id="7" dur="500"/>
                                        <p:tgtEl>
                                          <p:spTgt spid="10168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16843"/>
                                        </p:tgtEl>
                                        <p:attrNameLst>
                                          <p:attrName>style.visibility</p:attrName>
                                        </p:attrNameLst>
                                      </p:cBhvr>
                                      <p:to>
                                        <p:strVal val="visible"/>
                                      </p:to>
                                    </p:set>
                                    <p:animEffect transition="in" filter="wipe(left)">
                                      <p:cBhvr>
                                        <p:cTn id="12" dur="500"/>
                                        <p:tgtEl>
                                          <p:spTgt spid="10168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16840"/>
                                        </p:tgtEl>
                                        <p:attrNameLst>
                                          <p:attrName>style.visibility</p:attrName>
                                        </p:attrNameLst>
                                      </p:cBhvr>
                                      <p:to>
                                        <p:strVal val="visible"/>
                                      </p:to>
                                    </p:set>
                                    <p:animEffect transition="in" filter="wipe(left)">
                                      <p:cBhvr>
                                        <p:cTn id="17" dur="500"/>
                                        <p:tgtEl>
                                          <p:spTgt spid="10168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16839"/>
                                        </p:tgtEl>
                                        <p:attrNameLst>
                                          <p:attrName>style.visibility</p:attrName>
                                        </p:attrNameLst>
                                      </p:cBhvr>
                                      <p:to>
                                        <p:strVal val="visible"/>
                                      </p:to>
                                    </p:set>
                                    <p:animEffect transition="in" filter="wipe(left)">
                                      <p:cBhvr>
                                        <p:cTn id="22" dur="500"/>
                                        <p:tgtEl>
                                          <p:spTgt spid="10168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16838"/>
                                        </p:tgtEl>
                                        <p:attrNameLst>
                                          <p:attrName>style.visibility</p:attrName>
                                        </p:attrNameLst>
                                      </p:cBhvr>
                                      <p:to>
                                        <p:strVal val="visible"/>
                                      </p:to>
                                    </p:set>
                                    <p:animEffect transition="in" filter="wipe(left)">
                                      <p:cBhvr>
                                        <p:cTn id="27" dur="500"/>
                                        <p:tgtEl>
                                          <p:spTgt spid="10168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16844"/>
                                        </p:tgtEl>
                                        <p:attrNameLst>
                                          <p:attrName>style.visibility</p:attrName>
                                        </p:attrNameLst>
                                      </p:cBhvr>
                                      <p:to>
                                        <p:strVal val="visible"/>
                                      </p:to>
                                    </p:set>
                                    <p:animEffect transition="in" filter="wipe(left)">
                                      <p:cBhvr>
                                        <p:cTn id="32" dur="500"/>
                                        <p:tgtEl>
                                          <p:spTgt spid="10168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16841"/>
                                        </p:tgtEl>
                                        <p:attrNameLst>
                                          <p:attrName>style.visibility</p:attrName>
                                        </p:attrNameLst>
                                      </p:cBhvr>
                                      <p:to>
                                        <p:strVal val="visible"/>
                                      </p:to>
                                    </p:set>
                                    <p:animEffect transition="in" filter="wipe(left)">
                                      <p:cBhvr>
                                        <p:cTn id="37" dur="500"/>
                                        <p:tgtEl>
                                          <p:spTgt spid="10168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16842"/>
                                        </p:tgtEl>
                                        <p:attrNameLst>
                                          <p:attrName>style.visibility</p:attrName>
                                        </p:attrNameLst>
                                      </p:cBhvr>
                                      <p:to>
                                        <p:strVal val="visible"/>
                                      </p:to>
                                    </p:set>
                                    <p:animEffect transition="in" filter="wipe(left)">
                                      <p:cBhvr>
                                        <p:cTn id="42" dur="500"/>
                                        <p:tgtEl>
                                          <p:spTgt spid="1016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80" name="Rectangle 4"/>
          <p:cNvSpPr>
            <a:spLocks noChangeArrowheads="1"/>
          </p:cNvSpPr>
          <p:nvPr/>
        </p:nvSpPr>
        <p:spPr bwMode="auto">
          <a:xfrm>
            <a:off x="1116013" y="1700213"/>
            <a:ext cx="7416800" cy="4829175"/>
          </a:xfrm>
          <a:prstGeom prst="rect">
            <a:avLst/>
          </a:prstGeom>
          <a:noFill/>
          <a:ln w="9525">
            <a:noFill/>
            <a:miter lim="800000"/>
            <a:headEnd/>
            <a:tailEnd/>
          </a:ln>
          <a:effectLst/>
        </p:spPr>
        <p:txBody>
          <a:bodyPr/>
          <a:lstStyle/>
          <a:p>
            <a:pPr>
              <a:lnSpc>
                <a:spcPct val="110000"/>
              </a:lnSpc>
              <a:spcBef>
                <a:spcPct val="20000"/>
              </a:spcBef>
            </a:pPr>
            <a:r>
              <a:rPr lang="zh-CN" altLang="en-US" b="1">
                <a:ea typeface="宋体" pitchFamily="2" charset="-122"/>
              </a:rPr>
              <a:t>    </a:t>
            </a:r>
            <a:r>
              <a:rPr lang="zh-CN" altLang="en-US" b="1">
                <a:solidFill>
                  <a:srgbClr val="FF0000"/>
                </a:solidFill>
                <a:ea typeface="宋体" pitchFamily="2" charset="-122"/>
              </a:rPr>
              <a:t>定义</a:t>
            </a:r>
            <a:r>
              <a:rPr lang="zh-CN" altLang="en-US" b="1">
                <a:ea typeface="宋体" pitchFamily="2" charset="-122"/>
              </a:rPr>
              <a:t>  如果所有可能的结果组成的集合</a:t>
            </a:r>
            <a:r>
              <a:rPr lang="en-US" altLang="zh-CN" b="1">
                <a:ea typeface="宋体" pitchFamily="2" charset="-122"/>
              </a:rPr>
              <a:t>S</a:t>
            </a:r>
            <a:r>
              <a:rPr lang="zh-CN" altLang="en-US" b="1">
                <a:ea typeface="宋体" pitchFamily="2" charset="-122"/>
              </a:rPr>
              <a:t>＝</a:t>
            </a:r>
            <a:r>
              <a:rPr lang="en-US" altLang="zh-CN" b="1">
                <a:ea typeface="宋体" pitchFamily="2" charset="-122"/>
              </a:rPr>
              <a:t>{e}</a:t>
            </a:r>
            <a:r>
              <a:rPr lang="zh-CN" altLang="en-US" b="1">
                <a:ea typeface="宋体" pitchFamily="2" charset="-122"/>
              </a:rPr>
              <a:t>，</a:t>
            </a:r>
            <a:r>
              <a:rPr lang="en-US" altLang="zh-CN" b="1">
                <a:ea typeface="宋体" pitchFamily="2" charset="-122"/>
              </a:rPr>
              <a:t>X=X(e)</a:t>
            </a:r>
            <a:r>
              <a:rPr lang="zh-CN" altLang="en-US" b="1">
                <a:ea typeface="宋体" pitchFamily="2" charset="-122"/>
              </a:rPr>
              <a:t>是</a:t>
            </a:r>
            <a:r>
              <a:rPr lang="en-US" altLang="zh-CN" b="1">
                <a:ea typeface="宋体" pitchFamily="2" charset="-122"/>
              </a:rPr>
              <a:t>S</a:t>
            </a:r>
            <a:r>
              <a:rPr lang="zh-CN" altLang="en-US" b="1">
                <a:ea typeface="宋体" pitchFamily="2" charset="-122"/>
              </a:rPr>
              <a:t>上有定义的实值函数，而且对任何实数</a:t>
            </a:r>
            <a:r>
              <a:rPr lang="en-US" altLang="zh-CN" b="1">
                <a:ea typeface="宋体" pitchFamily="2" charset="-122"/>
              </a:rPr>
              <a:t>c, </a:t>
            </a:r>
            <a:r>
              <a:rPr lang="zh-CN" altLang="en-US" b="1">
                <a:ea typeface="宋体" pitchFamily="2" charset="-122"/>
              </a:rPr>
              <a:t>事件</a:t>
            </a:r>
            <a:r>
              <a:rPr lang="en-US" altLang="zh-CN" b="1">
                <a:ea typeface="宋体" pitchFamily="2" charset="-122"/>
              </a:rPr>
              <a:t>{e: X(e)&lt;=c}</a:t>
            </a:r>
            <a:r>
              <a:rPr lang="zh-CN" altLang="en-US" b="1">
                <a:ea typeface="宋体" pitchFamily="2" charset="-122"/>
              </a:rPr>
              <a:t>是有概率的，则称</a:t>
            </a:r>
            <a:r>
              <a:rPr lang="en-US" altLang="zh-CN" b="1" i="1">
                <a:ea typeface="宋体" pitchFamily="2" charset="-122"/>
              </a:rPr>
              <a:t>X</a:t>
            </a:r>
            <a:r>
              <a:rPr lang="zh-CN" altLang="en-US" b="1">
                <a:ea typeface="宋体" pitchFamily="2" charset="-122"/>
              </a:rPr>
              <a:t>为随机变量。 </a:t>
            </a:r>
          </a:p>
        </p:txBody>
      </p:sp>
      <p:sp>
        <p:nvSpPr>
          <p:cNvPr id="920581" name="Rectangle 5"/>
          <p:cNvSpPr>
            <a:spLocks noChangeArrowheads="1"/>
          </p:cNvSpPr>
          <p:nvPr/>
        </p:nvSpPr>
        <p:spPr bwMode="auto">
          <a:xfrm>
            <a:off x="1258888" y="628650"/>
            <a:ext cx="5618162" cy="762000"/>
          </a:xfrm>
          <a:prstGeom prst="rect">
            <a:avLst/>
          </a:prstGeom>
          <a:noFill/>
          <a:ln w="9525">
            <a:noFill/>
            <a:miter lim="800000"/>
            <a:headEnd/>
            <a:tailEnd/>
          </a:ln>
          <a:effectLst/>
        </p:spPr>
        <p:txBody>
          <a:bodyPr>
            <a:spAutoFit/>
          </a:bodyPr>
          <a:lstStyle/>
          <a:p>
            <a:r>
              <a:rPr lang="zh-CN" altLang="en-US" sz="4400" b="1">
                <a:solidFill>
                  <a:schemeClr val="tx2"/>
                </a:solidFill>
                <a:ea typeface="宋体" pitchFamily="2" charset="-122"/>
              </a:rPr>
              <a:t>随机变量的定义</a:t>
            </a:r>
            <a:endParaRPr lang="en-US" altLang="zh-CN" sz="4400" b="1">
              <a:solidFill>
                <a:schemeClr val="tx2"/>
              </a:solidFill>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0580">
                                            <p:txEl>
                                              <p:pRg st="0" end="0"/>
                                            </p:txEl>
                                          </p:spTgt>
                                        </p:tgtEl>
                                        <p:attrNameLst>
                                          <p:attrName>style.visibility</p:attrName>
                                        </p:attrNameLst>
                                      </p:cBhvr>
                                      <p:to>
                                        <p:strVal val="visible"/>
                                      </p:to>
                                    </p:set>
                                    <p:animEffect transition="in" filter="wipe(left)">
                                      <p:cBhvr>
                                        <p:cTn id="7" dur="500"/>
                                        <p:tgtEl>
                                          <p:spTgt spid="9205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580"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4" name="Rectangle 4"/>
          <p:cNvSpPr>
            <a:spLocks noGrp="1" noChangeArrowheads="1"/>
          </p:cNvSpPr>
          <p:nvPr>
            <p:ph type="title"/>
          </p:nvPr>
        </p:nvSpPr>
        <p:spPr bwMode="auto">
          <a:xfrm>
            <a:off x="1042988" y="765175"/>
            <a:ext cx="7921625" cy="742950"/>
          </a:xfrm>
          <a:noFill/>
          <a:ln>
            <a:miter lim="800000"/>
            <a:headEnd/>
            <a:tailEnd/>
          </a:ln>
        </p:spPr>
        <p:txBody>
          <a:bodyPr vert="horz" wrap="square" lIns="71658" tIns="35829" rIns="71658" bIns="35829" numCol="1" anchor="ctr" anchorCtr="0" compatLnSpc="1">
            <a:prstTxWarp prst="textNoShape">
              <a:avLst/>
            </a:prstTxWarp>
            <a:spAutoFit/>
          </a:bodyPr>
          <a:lstStyle/>
          <a:p>
            <a:pPr defTabSz="717550"/>
            <a:r>
              <a:rPr lang="zh-CN" altLang="en-US" b="1">
                <a:ea typeface="宋体" pitchFamily="2" charset="-122"/>
              </a:rPr>
              <a:t>常见的连续型随机变量</a:t>
            </a:r>
          </a:p>
        </p:txBody>
      </p:sp>
      <p:graphicFrame>
        <p:nvGraphicFramePr>
          <p:cNvPr id="1018885" name="Object 5"/>
          <p:cNvGraphicFramePr>
            <a:graphicFrameLocks noChangeAspect="1"/>
          </p:cNvGraphicFramePr>
          <p:nvPr/>
        </p:nvGraphicFramePr>
        <p:xfrm>
          <a:off x="1082675" y="2017713"/>
          <a:ext cx="5238750" cy="2560637"/>
        </p:xfrm>
        <a:graphic>
          <a:graphicData uri="http://schemas.openxmlformats.org/presentationml/2006/ole">
            <p:oleObj spid="_x0000_s1018885" name="Equation" r:id="rId4" imgW="2806560" imgH="1371600" progId="Equation.3">
              <p:embed/>
            </p:oleObj>
          </a:graphicData>
        </a:graphic>
      </p:graphicFrame>
      <p:sp>
        <p:nvSpPr>
          <p:cNvPr id="1018886" name="Rectangle 6"/>
          <p:cNvSpPr>
            <a:spLocks noChangeArrowheads="1"/>
          </p:cNvSpPr>
          <p:nvPr/>
        </p:nvSpPr>
        <p:spPr bwMode="auto">
          <a:xfrm>
            <a:off x="898525" y="1581150"/>
            <a:ext cx="2289175" cy="454025"/>
          </a:xfrm>
          <a:prstGeom prst="rect">
            <a:avLst/>
          </a:prstGeom>
          <a:noFill/>
          <a:ln w="9525">
            <a:noFill/>
            <a:miter lim="800000"/>
            <a:headEnd/>
            <a:tailEnd/>
          </a:ln>
          <a:effectLst/>
        </p:spPr>
        <p:txBody>
          <a:bodyPr lIns="71658" tIns="35829" rIns="71658" bIns="35829">
            <a:spAutoFit/>
          </a:bodyPr>
          <a:lstStyle/>
          <a:p>
            <a:pPr marL="358775" indent="-358775" defTabSz="717550"/>
            <a:r>
              <a:rPr lang="en-US" altLang="zh-CN" sz="2500" b="1">
                <a:solidFill>
                  <a:srgbClr val="0000FF"/>
                </a:solidFill>
                <a:ea typeface="黑体" pitchFamily="49" charset="-122"/>
              </a:rPr>
              <a:t>(</a:t>
            </a:r>
            <a:r>
              <a:rPr lang="zh-CN" altLang="en-US" sz="2500" b="1">
                <a:solidFill>
                  <a:srgbClr val="0000FF"/>
                </a:solidFill>
                <a:ea typeface="黑体" pitchFamily="49" charset="-122"/>
              </a:rPr>
              <a:t>１</a:t>
            </a:r>
            <a:r>
              <a:rPr lang="en-US" altLang="zh-CN" sz="2500" b="1">
                <a:solidFill>
                  <a:srgbClr val="0000FF"/>
                </a:solidFill>
                <a:ea typeface="黑体" pitchFamily="49" charset="-122"/>
              </a:rPr>
              <a:t>) </a:t>
            </a:r>
            <a:r>
              <a:rPr lang="zh-CN" altLang="en-US" sz="2500" b="1">
                <a:solidFill>
                  <a:srgbClr val="0000FF"/>
                </a:solidFill>
                <a:ea typeface="黑体" pitchFamily="49" charset="-122"/>
              </a:rPr>
              <a:t>均匀分布</a:t>
            </a:r>
          </a:p>
        </p:txBody>
      </p:sp>
      <p:grpSp>
        <p:nvGrpSpPr>
          <p:cNvPr id="1018887" name="Group 7"/>
          <p:cNvGrpSpPr>
            <a:grpSpLocks/>
          </p:cNvGrpSpPr>
          <p:nvPr/>
        </p:nvGrpSpPr>
        <p:grpSpPr bwMode="auto">
          <a:xfrm>
            <a:off x="4500563" y="4149725"/>
            <a:ext cx="2486025" cy="1663700"/>
            <a:chOff x="2666" y="2142"/>
            <a:chExt cx="1566" cy="1048"/>
          </a:xfrm>
        </p:grpSpPr>
        <p:sp>
          <p:nvSpPr>
            <p:cNvPr id="1018888" name="Line 8"/>
            <p:cNvSpPr>
              <a:spLocks noChangeShapeType="1"/>
            </p:cNvSpPr>
            <p:nvPr/>
          </p:nvSpPr>
          <p:spPr bwMode="auto">
            <a:xfrm>
              <a:off x="2726" y="2970"/>
              <a:ext cx="1506" cy="0"/>
            </a:xfrm>
            <a:prstGeom prst="line">
              <a:avLst/>
            </a:prstGeom>
            <a:noFill/>
            <a:ln w="12700">
              <a:solidFill>
                <a:srgbClr val="000000"/>
              </a:solidFill>
              <a:round/>
              <a:headEnd/>
              <a:tailEnd type="triangle" w="med" len="med"/>
            </a:ln>
            <a:effectLst/>
          </p:spPr>
          <p:txBody>
            <a:bodyPr wrap="none" anchor="ctr"/>
            <a:lstStyle/>
            <a:p>
              <a:endParaRPr lang="zh-CN" altLang="en-US"/>
            </a:p>
          </p:txBody>
        </p:sp>
        <p:sp>
          <p:nvSpPr>
            <p:cNvPr id="1018889" name="Line 9"/>
            <p:cNvSpPr>
              <a:spLocks noChangeShapeType="1"/>
            </p:cNvSpPr>
            <p:nvPr/>
          </p:nvSpPr>
          <p:spPr bwMode="auto">
            <a:xfrm flipV="1">
              <a:off x="3140" y="2292"/>
              <a:ext cx="0" cy="828"/>
            </a:xfrm>
            <a:prstGeom prst="line">
              <a:avLst/>
            </a:prstGeom>
            <a:noFill/>
            <a:ln w="12700">
              <a:solidFill>
                <a:srgbClr val="000000"/>
              </a:solidFill>
              <a:round/>
              <a:headEnd/>
              <a:tailEnd type="triangle" w="med" len="med"/>
            </a:ln>
            <a:effectLst/>
          </p:spPr>
          <p:txBody>
            <a:bodyPr wrap="none" anchor="ctr"/>
            <a:lstStyle/>
            <a:p>
              <a:endParaRPr lang="zh-CN" altLang="en-US"/>
            </a:p>
          </p:txBody>
        </p:sp>
        <p:sp>
          <p:nvSpPr>
            <p:cNvPr id="1018890" name="Line 10"/>
            <p:cNvSpPr>
              <a:spLocks noChangeShapeType="1"/>
            </p:cNvSpPr>
            <p:nvPr/>
          </p:nvSpPr>
          <p:spPr bwMode="auto">
            <a:xfrm>
              <a:off x="2990" y="2631"/>
              <a:ext cx="527" cy="0"/>
            </a:xfrm>
            <a:prstGeom prst="line">
              <a:avLst/>
            </a:prstGeom>
            <a:noFill/>
            <a:ln w="28575">
              <a:solidFill>
                <a:srgbClr val="FF3300"/>
              </a:solidFill>
              <a:round/>
              <a:headEnd/>
              <a:tailEnd/>
            </a:ln>
            <a:effectLst/>
          </p:spPr>
          <p:txBody>
            <a:bodyPr wrap="none" anchor="ctr"/>
            <a:lstStyle/>
            <a:p>
              <a:endParaRPr lang="zh-CN" altLang="en-US"/>
            </a:p>
          </p:txBody>
        </p:sp>
        <p:sp>
          <p:nvSpPr>
            <p:cNvPr id="1018891" name="Line 11"/>
            <p:cNvSpPr>
              <a:spLocks noChangeShapeType="1"/>
            </p:cNvSpPr>
            <p:nvPr/>
          </p:nvSpPr>
          <p:spPr bwMode="auto">
            <a:xfrm flipV="1">
              <a:off x="2666" y="2962"/>
              <a:ext cx="317" cy="12"/>
            </a:xfrm>
            <a:prstGeom prst="line">
              <a:avLst/>
            </a:prstGeom>
            <a:noFill/>
            <a:ln w="28575">
              <a:solidFill>
                <a:srgbClr val="FF3300"/>
              </a:solidFill>
              <a:round/>
              <a:headEnd/>
              <a:tailEnd/>
            </a:ln>
            <a:effectLst/>
          </p:spPr>
          <p:txBody>
            <a:bodyPr wrap="none" anchor="ctr"/>
            <a:lstStyle/>
            <a:p>
              <a:endParaRPr lang="zh-CN" altLang="en-US"/>
            </a:p>
          </p:txBody>
        </p:sp>
        <p:sp>
          <p:nvSpPr>
            <p:cNvPr id="1018892" name="Line 12"/>
            <p:cNvSpPr>
              <a:spLocks noChangeShapeType="1"/>
            </p:cNvSpPr>
            <p:nvPr/>
          </p:nvSpPr>
          <p:spPr bwMode="auto">
            <a:xfrm>
              <a:off x="3554" y="2970"/>
              <a:ext cx="678" cy="0"/>
            </a:xfrm>
            <a:prstGeom prst="line">
              <a:avLst/>
            </a:prstGeom>
            <a:noFill/>
            <a:ln w="28575">
              <a:solidFill>
                <a:srgbClr val="FF3300"/>
              </a:solidFill>
              <a:round/>
              <a:headEnd/>
              <a:tailEnd/>
            </a:ln>
            <a:effectLst/>
          </p:spPr>
          <p:txBody>
            <a:bodyPr wrap="none" anchor="ctr"/>
            <a:lstStyle/>
            <a:p>
              <a:endParaRPr lang="zh-CN" altLang="en-US"/>
            </a:p>
          </p:txBody>
        </p:sp>
        <p:sp>
          <p:nvSpPr>
            <p:cNvPr id="1018893" name="Line 13"/>
            <p:cNvSpPr>
              <a:spLocks noChangeShapeType="1"/>
            </p:cNvSpPr>
            <p:nvPr/>
          </p:nvSpPr>
          <p:spPr bwMode="auto">
            <a:xfrm>
              <a:off x="2952" y="2970"/>
              <a:ext cx="38" cy="0"/>
            </a:xfrm>
            <a:prstGeom prst="line">
              <a:avLst/>
            </a:prstGeom>
            <a:noFill/>
            <a:ln w="9525">
              <a:solidFill>
                <a:srgbClr val="FF3300"/>
              </a:solidFill>
              <a:round/>
              <a:headEnd/>
              <a:tailEnd/>
            </a:ln>
            <a:effectLst/>
          </p:spPr>
          <p:txBody>
            <a:bodyPr wrap="none" anchor="ctr"/>
            <a:lstStyle/>
            <a:p>
              <a:endParaRPr lang="zh-CN" altLang="en-US"/>
            </a:p>
          </p:txBody>
        </p:sp>
        <p:sp>
          <p:nvSpPr>
            <p:cNvPr id="1018894" name="Line 14"/>
            <p:cNvSpPr>
              <a:spLocks noChangeShapeType="1"/>
            </p:cNvSpPr>
            <p:nvPr/>
          </p:nvSpPr>
          <p:spPr bwMode="auto">
            <a:xfrm>
              <a:off x="2990" y="2631"/>
              <a:ext cx="0" cy="339"/>
            </a:xfrm>
            <a:prstGeom prst="line">
              <a:avLst/>
            </a:prstGeom>
            <a:noFill/>
            <a:ln w="9525">
              <a:solidFill>
                <a:srgbClr val="000000"/>
              </a:solidFill>
              <a:prstDash val="sysDot"/>
              <a:round/>
              <a:headEnd/>
              <a:tailEnd/>
            </a:ln>
            <a:effectLst/>
          </p:spPr>
          <p:txBody>
            <a:bodyPr wrap="none" anchor="ctr"/>
            <a:lstStyle/>
            <a:p>
              <a:endParaRPr lang="zh-CN" altLang="en-US"/>
            </a:p>
          </p:txBody>
        </p:sp>
        <p:sp>
          <p:nvSpPr>
            <p:cNvPr id="1018895" name="Line 15"/>
            <p:cNvSpPr>
              <a:spLocks noChangeShapeType="1"/>
            </p:cNvSpPr>
            <p:nvPr/>
          </p:nvSpPr>
          <p:spPr bwMode="auto">
            <a:xfrm>
              <a:off x="3517" y="2631"/>
              <a:ext cx="0" cy="339"/>
            </a:xfrm>
            <a:prstGeom prst="line">
              <a:avLst/>
            </a:prstGeom>
            <a:noFill/>
            <a:ln w="9525">
              <a:solidFill>
                <a:srgbClr val="000000"/>
              </a:solidFill>
              <a:prstDash val="sysDot"/>
              <a:round/>
              <a:headEnd/>
              <a:tailEnd/>
            </a:ln>
            <a:effectLst/>
          </p:spPr>
          <p:txBody>
            <a:bodyPr wrap="none" anchor="ctr"/>
            <a:lstStyle/>
            <a:p>
              <a:endParaRPr lang="zh-CN" altLang="en-US"/>
            </a:p>
          </p:txBody>
        </p:sp>
        <p:graphicFrame>
          <p:nvGraphicFramePr>
            <p:cNvPr id="1018896" name="Object 16"/>
            <p:cNvGraphicFramePr>
              <a:graphicFrameLocks noChangeAspect="1"/>
            </p:cNvGraphicFramePr>
            <p:nvPr/>
          </p:nvGraphicFramePr>
          <p:xfrm>
            <a:off x="3163" y="2142"/>
            <a:ext cx="437" cy="268"/>
          </p:xfrm>
          <a:graphic>
            <a:graphicData uri="http://schemas.openxmlformats.org/presentationml/2006/ole">
              <p:oleObj spid="_x0000_s1018896" name="Equation" r:id="rId5" imgW="330120" imgH="203040" progId="Equation.3">
                <p:embed/>
              </p:oleObj>
            </a:graphicData>
          </a:graphic>
        </p:graphicFrame>
        <p:graphicFrame>
          <p:nvGraphicFramePr>
            <p:cNvPr id="1018897" name="Object 17"/>
            <p:cNvGraphicFramePr>
              <a:graphicFrameLocks noChangeAspect="1"/>
            </p:cNvGraphicFramePr>
            <p:nvPr/>
          </p:nvGraphicFramePr>
          <p:xfrm>
            <a:off x="2906" y="2970"/>
            <a:ext cx="174" cy="194"/>
          </p:xfrm>
          <a:graphic>
            <a:graphicData uri="http://schemas.openxmlformats.org/presentationml/2006/ole">
              <p:oleObj spid="_x0000_s1018897" name="公式" r:id="rId6" imgW="126835" imgH="139518" progId="Equation.3">
                <p:embed/>
              </p:oleObj>
            </a:graphicData>
          </a:graphic>
        </p:graphicFrame>
        <p:graphicFrame>
          <p:nvGraphicFramePr>
            <p:cNvPr id="1018898" name="Object 18"/>
            <p:cNvGraphicFramePr>
              <a:graphicFrameLocks noChangeAspect="1"/>
            </p:cNvGraphicFramePr>
            <p:nvPr/>
          </p:nvGraphicFramePr>
          <p:xfrm>
            <a:off x="3427" y="2945"/>
            <a:ext cx="174" cy="245"/>
          </p:xfrm>
          <a:graphic>
            <a:graphicData uri="http://schemas.openxmlformats.org/presentationml/2006/ole">
              <p:oleObj spid="_x0000_s1018898" name="公式" r:id="rId7" imgW="126725" imgH="177415"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8886"/>
                                        </p:tgtEl>
                                        <p:attrNameLst>
                                          <p:attrName>style.visibility</p:attrName>
                                        </p:attrNameLst>
                                      </p:cBhvr>
                                      <p:to>
                                        <p:strVal val="visible"/>
                                      </p:to>
                                    </p:set>
                                    <p:animEffect transition="in" filter="wipe(left)">
                                      <p:cBhvr>
                                        <p:cTn id="7" dur="500"/>
                                        <p:tgtEl>
                                          <p:spTgt spid="10188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18885"/>
                                        </p:tgtEl>
                                        <p:attrNameLst>
                                          <p:attrName>style.visibility</p:attrName>
                                        </p:attrNameLst>
                                      </p:cBhvr>
                                      <p:to>
                                        <p:strVal val="visible"/>
                                      </p:to>
                                    </p:set>
                                    <p:animEffect transition="in" filter="wipe(left)">
                                      <p:cBhvr>
                                        <p:cTn id="12" dur="500"/>
                                        <p:tgtEl>
                                          <p:spTgt spid="101888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18887"/>
                                        </p:tgtEl>
                                        <p:attrNameLst>
                                          <p:attrName>style.visibility</p:attrName>
                                        </p:attrNameLst>
                                      </p:cBhvr>
                                      <p:to>
                                        <p:strVal val="visible"/>
                                      </p:to>
                                    </p:set>
                                    <p:animEffect transition="in" filter="dissolve">
                                      <p:cBhvr>
                                        <p:cTn id="17" dur="500"/>
                                        <p:tgtEl>
                                          <p:spTgt spid="1018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8886"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2" name="Rectangle 4"/>
          <p:cNvSpPr>
            <a:spLocks noChangeArrowheads="1"/>
          </p:cNvSpPr>
          <p:nvPr/>
        </p:nvSpPr>
        <p:spPr bwMode="auto">
          <a:xfrm>
            <a:off x="1200150" y="1627188"/>
            <a:ext cx="2795588" cy="407987"/>
          </a:xfrm>
          <a:prstGeom prst="rect">
            <a:avLst/>
          </a:prstGeom>
          <a:noFill/>
          <a:ln w="9525">
            <a:noFill/>
            <a:miter lim="800000"/>
            <a:headEnd/>
            <a:tailEnd/>
          </a:ln>
          <a:effectLst/>
        </p:spPr>
        <p:txBody>
          <a:bodyPr lIns="71658" tIns="35829" rIns="71658" bIns="35829">
            <a:spAutoFit/>
          </a:bodyPr>
          <a:lstStyle/>
          <a:p>
            <a:pPr defTabSz="717550"/>
            <a:r>
              <a:rPr lang="zh-CN" altLang="en-US" sz="2200" b="1">
                <a:solidFill>
                  <a:srgbClr val="FF0000"/>
                </a:solidFill>
                <a:ea typeface="黑体" pitchFamily="49" charset="-122"/>
              </a:rPr>
              <a:t>均匀分布的意义</a:t>
            </a:r>
          </a:p>
        </p:txBody>
      </p:sp>
      <p:graphicFrame>
        <p:nvGraphicFramePr>
          <p:cNvPr id="1020933" name="Object 5"/>
          <p:cNvGraphicFramePr>
            <a:graphicFrameLocks noChangeAspect="1"/>
          </p:cNvGraphicFramePr>
          <p:nvPr/>
        </p:nvGraphicFramePr>
        <p:xfrm>
          <a:off x="1803400" y="2203450"/>
          <a:ext cx="5205413" cy="347663"/>
        </p:xfrm>
        <a:graphic>
          <a:graphicData uri="http://schemas.openxmlformats.org/presentationml/2006/ole">
            <p:oleObj spid="_x0000_s1020933" name="Equation" r:id="rId4" imgW="6654600" imgH="444240" progId="Equation.3">
              <p:embed/>
            </p:oleObj>
          </a:graphicData>
        </a:graphic>
      </p:graphicFrame>
      <p:graphicFrame>
        <p:nvGraphicFramePr>
          <p:cNvPr id="1020934" name="Object 6"/>
          <p:cNvGraphicFramePr>
            <a:graphicFrameLocks noChangeAspect="1"/>
          </p:cNvGraphicFramePr>
          <p:nvPr/>
        </p:nvGraphicFramePr>
        <p:xfrm>
          <a:off x="1200150" y="2635250"/>
          <a:ext cx="5705475" cy="766763"/>
        </p:xfrm>
        <a:graphic>
          <a:graphicData uri="http://schemas.openxmlformats.org/presentationml/2006/ole">
            <p:oleObj spid="_x0000_s1020934" name="Equation" r:id="rId5" imgW="7277040" imgH="977760" progId="Equation.3">
              <p:embed/>
            </p:oleObj>
          </a:graphicData>
        </a:graphic>
      </p:graphicFrame>
      <p:sp>
        <p:nvSpPr>
          <p:cNvPr id="1020935" name="Line 7"/>
          <p:cNvSpPr>
            <a:spLocks noChangeShapeType="1"/>
          </p:cNvSpPr>
          <p:nvPr/>
        </p:nvSpPr>
        <p:spPr bwMode="auto">
          <a:xfrm flipV="1">
            <a:off x="3062288" y="3275013"/>
            <a:ext cx="2733675" cy="3175"/>
          </a:xfrm>
          <a:prstGeom prst="line">
            <a:avLst/>
          </a:prstGeom>
          <a:noFill/>
          <a:ln w="28575">
            <a:solidFill>
              <a:schemeClr val="tx1"/>
            </a:solidFill>
            <a:round/>
            <a:headEnd/>
            <a:tailEnd type="triangle" w="lg" len="med"/>
          </a:ln>
          <a:effectLst/>
        </p:spPr>
        <p:txBody>
          <a:bodyPr wrap="none" anchor="ctr"/>
          <a:lstStyle/>
          <a:p>
            <a:endParaRPr lang="zh-CN" altLang="en-US"/>
          </a:p>
        </p:txBody>
      </p:sp>
      <p:graphicFrame>
        <p:nvGraphicFramePr>
          <p:cNvPr id="1020936" name="Object 8"/>
          <p:cNvGraphicFramePr>
            <a:graphicFrameLocks noChangeAspect="1"/>
          </p:cNvGraphicFramePr>
          <p:nvPr/>
        </p:nvGraphicFramePr>
        <p:xfrm>
          <a:off x="3300413" y="3173413"/>
          <a:ext cx="177800" cy="423862"/>
        </p:xfrm>
        <a:graphic>
          <a:graphicData uri="http://schemas.openxmlformats.org/presentationml/2006/ole">
            <p:oleObj spid="_x0000_s1020936" name="Equation" r:id="rId6" imgW="228600" imgH="545760" progId="Equation.3">
              <p:embed/>
            </p:oleObj>
          </a:graphicData>
        </a:graphic>
      </p:graphicFrame>
      <p:graphicFrame>
        <p:nvGraphicFramePr>
          <p:cNvPr id="1020937" name="Object 9"/>
          <p:cNvGraphicFramePr>
            <a:graphicFrameLocks noChangeAspect="1"/>
          </p:cNvGraphicFramePr>
          <p:nvPr/>
        </p:nvGraphicFramePr>
        <p:xfrm>
          <a:off x="5092700" y="3173413"/>
          <a:ext cx="168275" cy="427037"/>
        </p:xfrm>
        <a:graphic>
          <a:graphicData uri="http://schemas.openxmlformats.org/presentationml/2006/ole">
            <p:oleObj spid="_x0000_s1020937" name="Equation" r:id="rId7" imgW="215640" imgH="545760" progId="Equation.3">
              <p:embed/>
            </p:oleObj>
          </a:graphicData>
        </a:graphic>
      </p:graphicFrame>
      <p:sp>
        <p:nvSpPr>
          <p:cNvPr id="1020938" name="Line 10"/>
          <p:cNvSpPr>
            <a:spLocks noChangeShapeType="1"/>
          </p:cNvSpPr>
          <p:nvPr/>
        </p:nvSpPr>
        <p:spPr bwMode="auto">
          <a:xfrm>
            <a:off x="3600450" y="3294063"/>
            <a:ext cx="657225" cy="0"/>
          </a:xfrm>
          <a:prstGeom prst="line">
            <a:avLst/>
          </a:prstGeom>
          <a:noFill/>
          <a:ln w="38100">
            <a:solidFill>
              <a:srgbClr val="FF0000"/>
            </a:solidFill>
            <a:round/>
            <a:headEnd/>
            <a:tailEnd/>
          </a:ln>
          <a:effectLst/>
        </p:spPr>
        <p:txBody>
          <a:bodyPr/>
          <a:lstStyle/>
          <a:p>
            <a:endParaRPr lang="zh-CN" altLang="en-US"/>
          </a:p>
        </p:txBody>
      </p:sp>
      <p:graphicFrame>
        <p:nvGraphicFramePr>
          <p:cNvPr id="1020939" name="Object 11"/>
          <p:cNvGraphicFramePr>
            <a:graphicFrameLocks noChangeAspect="1"/>
          </p:cNvGraphicFramePr>
          <p:nvPr/>
        </p:nvGraphicFramePr>
        <p:xfrm>
          <a:off x="3603625" y="3078163"/>
          <a:ext cx="658813" cy="509587"/>
        </p:xfrm>
        <a:graphic>
          <a:graphicData uri="http://schemas.openxmlformats.org/presentationml/2006/ole">
            <p:oleObj spid="_x0000_s1020939" name="公式" r:id="rId8" imgW="1180800" imgH="914400" progId="Equation.3">
              <p:embed/>
            </p:oleObj>
          </a:graphicData>
        </a:graphic>
      </p:graphicFrame>
      <p:graphicFrame>
        <p:nvGraphicFramePr>
          <p:cNvPr id="1020940" name="Object 12"/>
          <p:cNvGraphicFramePr>
            <a:graphicFrameLocks noChangeAspect="1"/>
          </p:cNvGraphicFramePr>
          <p:nvPr/>
        </p:nvGraphicFramePr>
        <p:xfrm>
          <a:off x="6011863" y="2995613"/>
          <a:ext cx="1074737" cy="657225"/>
        </p:xfrm>
        <a:graphic>
          <a:graphicData uri="http://schemas.openxmlformats.org/presentationml/2006/ole">
            <p:oleObj spid="_x0000_s1020940" name="Equation" r:id="rId9" imgW="1371600" imgH="838080" progId="Equation.3">
              <p:embed/>
            </p:oleObj>
          </a:graphicData>
        </a:graphic>
      </p:graphicFrame>
      <p:sp>
        <p:nvSpPr>
          <p:cNvPr id="1020941" name="Line 13"/>
          <p:cNvSpPr>
            <a:spLocks noChangeShapeType="1"/>
          </p:cNvSpPr>
          <p:nvPr/>
        </p:nvSpPr>
        <p:spPr bwMode="auto">
          <a:xfrm>
            <a:off x="3957638" y="3294063"/>
            <a:ext cx="598487" cy="0"/>
          </a:xfrm>
          <a:prstGeom prst="line">
            <a:avLst/>
          </a:prstGeom>
          <a:noFill/>
          <a:ln w="38100">
            <a:solidFill>
              <a:srgbClr val="CC00FF"/>
            </a:solidFill>
            <a:round/>
            <a:headEnd/>
            <a:tailEnd/>
          </a:ln>
          <a:effectLst/>
        </p:spPr>
        <p:txBody>
          <a:bodyPr/>
          <a:lstStyle/>
          <a:p>
            <a:endParaRPr lang="zh-CN" altLang="en-US"/>
          </a:p>
        </p:txBody>
      </p:sp>
      <p:graphicFrame>
        <p:nvGraphicFramePr>
          <p:cNvPr id="1020942" name="Object 14"/>
          <p:cNvGraphicFramePr>
            <a:graphicFrameLocks noChangeAspect="1"/>
          </p:cNvGraphicFramePr>
          <p:nvPr/>
        </p:nvGraphicFramePr>
        <p:xfrm>
          <a:off x="3957638" y="2960688"/>
          <a:ext cx="598487" cy="509587"/>
        </p:xfrm>
        <a:graphic>
          <a:graphicData uri="http://schemas.openxmlformats.org/presentationml/2006/ole">
            <p:oleObj spid="_x0000_s1020942" name="公式" r:id="rId10" imgW="1180800" imgH="914400" progId="Equation.3">
              <p:embed/>
            </p:oleObj>
          </a:graphicData>
        </a:graphic>
      </p:graphicFrame>
      <p:sp>
        <p:nvSpPr>
          <p:cNvPr id="1020943" name="Text Box 15"/>
          <p:cNvSpPr txBox="1">
            <a:spLocks noChangeArrowheads="1"/>
          </p:cNvSpPr>
          <p:nvPr/>
        </p:nvSpPr>
        <p:spPr bwMode="auto">
          <a:xfrm>
            <a:off x="1042988" y="3860800"/>
            <a:ext cx="6048375" cy="407988"/>
          </a:xfrm>
          <a:prstGeom prst="rect">
            <a:avLst/>
          </a:prstGeom>
          <a:noFill/>
          <a:ln w="9525">
            <a:noFill/>
            <a:miter lim="800000"/>
            <a:headEnd/>
            <a:tailEnd/>
          </a:ln>
          <a:effectLst/>
        </p:spPr>
        <p:txBody>
          <a:bodyPr lIns="71676" tIns="35838" rIns="71676" bIns="35838">
            <a:spAutoFit/>
          </a:bodyPr>
          <a:lstStyle/>
          <a:p>
            <a:pPr defTabSz="717550">
              <a:spcBef>
                <a:spcPct val="50000"/>
              </a:spcBef>
            </a:pPr>
            <a:r>
              <a:rPr lang="zh-CN" altLang="en-US" sz="2200" b="1">
                <a:solidFill>
                  <a:srgbClr val="000808"/>
                </a:solidFill>
                <a:latin typeface="Arial" charset="0"/>
                <a:ea typeface="宋体" pitchFamily="2" charset="-122"/>
              </a:rPr>
              <a:t>事实上</a:t>
            </a:r>
            <a:r>
              <a:rPr lang="zh-CN" altLang="en-US" sz="2200">
                <a:solidFill>
                  <a:srgbClr val="000808"/>
                </a:solidFill>
                <a:latin typeface="Arial" charset="0"/>
                <a:ea typeface="宋体" pitchFamily="2" charset="-122"/>
              </a:rPr>
              <a:t>，</a:t>
            </a:r>
            <a:r>
              <a:rPr lang="zh-CN" altLang="en-US" sz="2200" b="1">
                <a:solidFill>
                  <a:srgbClr val="000808"/>
                </a:solidFill>
                <a:latin typeface="Arial" charset="0"/>
                <a:ea typeface="宋体" pitchFamily="2" charset="-122"/>
              </a:rPr>
              <a:t>若</a:t>
            </a:r>
            <a:r>
              <a:rPr lang="en-US" altLang="zh-CN" sz="2200" b="1" i="1">
                <a:solidFill>
                  <a:srgbClr val="000808"/>
                </a:solidFill>
                <a:ea typeface="宋体" pitchFamily="2" charset="-122"/>
              </a:rPr>
              <a:t>X</a:t>
            </a:r>
            <a:r>
              <a:rPr lang="en-US" altLang="zh-CN" sz="2200" b="1">
                <a:solidFill>
                  <a:srgbClr val="000808"/>
                </a:solidFill>
                <a:ea typeface="宋体" pitchFamily="2" charset="-122"/>
              </a:rPr>
              <a:t> </a:t>
            </a:r>
            <a:r>
              <a:rPr lang="zh-CN" altLang="en-US" sz="2200" b="1">
                <a:solidFill>
                  <a:srgbClr val="000808"/>
                </a:solidFill>
                <a:latin typeface="Arial" charset="0"/>
                <a:ea typeface="宋体" pitchFamily="2" charset="-122"/>
              </a:rPr>
              <a:t>～</a:t>
            </a:r>
            <a:r>
              <a:rPr lang="zh-CN" altLang="en-US" sz="2200" b="1">
                <a:solidFill>
                  <a:srgbClr val="000808"/>
                </a:solidFill>
                <a:ea typeface="宋体" pitchFamily="2" charset="-122"/>
              </a:rPr>
              <a:t> </a:t>
            </a:r>
            <a:r>
              <a:rPr lang="en-US" altLang="zh-CN" sz="2200" b="1" i="1">
                <a:solidFill>
                  <a:srgbClr val="000808"/>
                </a:solidFill>
                <a:ea typeface="宋体" pitchFamily="2" charset="-122"/>
              </a:rPr>
              <a:t>U</a:t>
            </a:r>
            <a:r>
              <a:rPr lang="en-US" altLang="zh-CN" sz="2200" b="1">
                <a:solidFill>
                  <a:srgbClr val="000808"/>
                </a:solidFill>
                <a:ea typeface="宋体" pitchFamily="2" charset="-122"/>
              </a:rPr>
              <a:t>(</a:t>
            </a:r>
            <a:r>
              <a:rPr lang="en-US" altLang="zh-CN" sz="2200" b="1" i="1">
                <a:solidFill>
                  <a:srgbClr val="000808"/>
                </a:solidFill>
                <a:ea typeface="宋体" pitchFamily="2" charset="-122"/>
              </a:rPr>
              <a:t>a</a:t>
            </a:r>
            <a:r>
              <a:rPr lang="en-US" altLang="zh-CN" sz="2200" b="1">
                <a:solidFill>
                  <a:srgbClr val="000808"/>
                </a:solidFill>
                <a:ea typeface="宋体" pitchFamily="2" charset="-122"/>
              </a:rPr>
              <a:t>, </a:t>
            </a:r>
            <a:r>
              <a:rPr lang="en-US" altLang="zh-CN" sz="2200" b="1" i="1">
                <a:solidFill>
                  <a:srgbClr val="000808"/>
                </a:solidFill>
                <a:ea typeface="宋体" pitchFamily="2" charset="-122"/>
              </a:rPr>
              <a:t>b</a:t>
            </a:r>
            <a:r>
              <a:rPr lang="en-US" altLang="zh-CN" sz="2200" b="1">
                <a:solidFill>
                  <a:srgbClr val="000808"/>
                </a:solidFill>
                <a:ea typeface="宋体" pitchFamily="2" charset="-122"/>
              </a:rPr>
              <a:t>)</a:t>
            </a:r>
            <a:r>
              <a:rPr lang="zh-CN" altLang="en-US" sz="2200" b="1">
                <a:solidFill>
                  <a:srgbClr val="000808"/>
                </a:solidFill>
                <a:latin typeface="Arial" charset="0"/>
                <a:ea typeface="宋体" pitchFamily="2" charset="-122"/>
              </a:rPr>
              <a:t>，则对于满足</a:t>
            </a:r>
          </a:p>
        </p:txBody>
      </p:sp>
      <p:graphicFrame>
        <p:nvGraphicFramePr>
          <p:cNvPr id="1020944" name="Object 16"/>
          <p:cNvGraphicFramePr>
            <a:graphicFrameLocks noChangeAspect="1"/>
          </p:cNvGraphicFramePr>
          <p:nvPr/>
        </p:nvGraphicFramePr>
        <p:xfrm>
          <a:off x="1123950" y="4437063"/>
          <a:ext cx="1266825" cy="357187"/>
        </p:xfrm>
        <a:graphic>
          <a:graphicData uri="http://schemas.openxmlformats.org/presentationml/2006/ole">
            <p:oleObj spid="_x0000_s1020944" name="公式" r:id="rId11" imgW="838080" imgH="177480" progId="Equation.3">
              <p:embed/>
            </p:oleObj>
          </a:graphicData>
        </a:graphic>
      </p:graphicFrame>
      <p:sp>
        <p:nvSpPr>
          <p:cNvPr id="1020945" name="Text Box 17"/>
          <p:cNvSpPr txBox="1">
            <a:spLocks noChangeArrowheads="1"/>
          </p:cNvSpPr>
          <p:nvPr/>
        </p:nvSpPr>
        <p:spPr bwMode="auto">
          <a:xfrm>
            <a:off x="2627313" y="4364038"/>
            <a:ext cx="2151062" cy="407987"/>
          </a:xfrm>
          <a:prstGeom prst="rect">
            <a:avLst/>
          </a:prstGeom>
          <a:noFill/>
          <a:ln w="9525">
            <a:noFill/>
            <a:miter lim="800000"/>
            <a:headEnd/>
            <a:tailEnd/>
          </a:ln>
          <a:effectLst/>
        </p:spPr>
        <p:txBody>
          <a:bodyPr lIns="71676" tIns="35838" rIns="71676" bIns="35838">
            <a:spAutoFit/>
          </a:bodyPr>
          <a:lstStyle/>
          <a:p>
            <a:pPr defTabSz="717550">
              <a:spcBef>
                <a:spcPct val="50000"/>
              </a:spcBef>
            </a:pPr>
            <a:r>
              <a:rPr lang="zh-CN" altLang="en-US" sz="2200" b="1">
                <a:solidFill>
                  <a:srgbClr val="000808"/>
                </a:solidFill>
                <a:latin typeface="Arial" charset="0"/>
                <a:ea typeface="宋体" pitchFamily="2" charset="-122"/>
              </a:rPr>
              <a:t>的</a:t>
            </a:r>
            <a:r>
              <a:rPr lang="en-US" altLang="zh-CN" sz="2200" b="1" i="1">
                <a:solidFill>
                  <a:srgbClr val="000808"/>
                </a:solidFill>
                <a:ea typeface="宋体" pitchFamily="2" charset="-122"/>
              </a:rPr>
              <a:t>c,d</a:t>
            </a:r>
            <a:r>
              <a:rPr lang="en-US" altLang="zh-CN" sz="2200">
                <a:solidFill>
                  <a:srgbClr val="000808"/>
                </a:solidFill>
                <a:ea typeface="宋体" pitchFamily="2" charset="-122"/>
              </a:rPr>
              <a:t>, </a:t>
            </a:r>
            <a:r>
              <a:rPr lang="zh-CN" altLang="en-US" sz="2200" b="1">
                <a:solidFill>
                  <a:srgbClr val="000808"/>
                </a:solidFill>
                <a:latin typeface="Arial" charset="0"/>
                <a:ea typeface="宋体" pitchFamily="2" charset="-122"/>
              </a:rPr>
              <a:t>总有</a:t>
            </a:r>
          </a:p>
        </p:txBody>
      </p:sp>
      <p:graphicFrame>
        <p:nvGraphicFramePr>
          <p:cNvPr id="1020946" name="Object 18"/>
          <p:cNvGraphicFramePr>
            <a:graphicFrameLocks noChangeAspect="1"/>
          </p:cNvGraphicFramePr>
          <p:nvPr/>
        </p:nvGraphicFramePr>
        <p:xfrm>
          <a:off x="1042988" y="4941888"/>
          <a:ext cx="3398837" cy="666750"/>
        </p:xfrm>
        <a:graphic>
          <a:graphicData uri="http://schemas.openxmlformats.org/presentationml/2006/ole">
            <p:oleObj spid="_x0000_s1020946" name="公式" r:id="rId12" imgW="1676160" imgH="330120" progId="Equation.3">
              <p:embed/>
            </p:oleObj>
          </a:graphicData>
        </a:graphic>
      </p:graphicFrame>
      <p:graphicFrame>
        <p:nvGraphicFramePr>
          <p:cNvPr id="1020947" name="Object 19"/>
          <p:cNvGraphicFramePr>
            <a:graphicFrameLocks noChangeAspect="1"/>
          </p:cNvGraphicFramePr>
          <p:nvPr/>
        </p:nvGraphicFramePr>
        <p:xfrm>
          <a:off x="6219825" y="4962525"/>
          <a:ext cx="1000125" cy="795338"/>
        </p:xfrm>
        <a:graphic>
          <a:graphicData uri="http://schemas.openxmlformats.org/presentationml/2006/ole">
            <p:oleObj spid="_x0000_s1020947" name="公式" r:id="rId13" imgW="495000" imgH="393480" progId="Equation.3">
              <p:embed/>
            </p:oleObj>
          </a:graphicData>
        </a:graphic>
      </p:graphicFrame>
      <p:graphicFrame>
        <p:nvGraphicFramePr>
          <p:cNvPr id="1020948" name="Object 20"/>
          <p:cNvGraphicFramePr>
            <a:graphicFrameLocks noChangeAspect="1"/>
          </p:cNvGraphicFramePr>
          <p:nvPr/>
        </p:nvGraphicFramePr>
        <p:xfrm>
          <a:off x="4403725" y="4926013"/>
          <a:ext cx="1847850" cy="795337"/>
        </p:xfrm>
        <a:graphic>
          <a:graphicData uri="http://schemas.openxmlformats.org/presentationml/2006/ole">
            <p:oleObj spid="_x0000_s1020948" name="公式" r:id="rId14" imgW="914400" imgH="393480" progId="Equation.3">
              <p:embed/>
            </p:oleObj>
          </a:graphicData>
        </a:graphic>
      </p:graphicFrame>
      <p:sp>
        <p:nvSpPr>
          <p:cNvPr id="1020949" name="Rectangle 21"/>
          <p:cNvSpPr>
            <a:spLocks noGrp="1" noChangeArrowheads="1"/>
          </p:cNvSpPr>
          <p:nvPr>
            <p:ph type="title"/>
          </p:nvPr>
        </p:nvSpPr>
        <p:spPr bwMode="auto">
          <a:xfrm>
            <a:off x="1042988" y="765175"/>
            <a:ext cx="7921625" cy="742950"/>
          </a:xfrm>
          <a:noFill/>
          <a:ln>
            <a:miter lim="800000"/>
            <a:headEnd/>
            <a:tailEnd/>
          </a:ln>
        </p:spPr>
        <p:txBody>
          <a:bodyPr vert="horz" wrap="square" lIns="71658" tIns="35829" rIns="71658" bIns="35829" numCol="1" anchor="ctr" anchorCtr="0" compatLnSpc="1">
            <a:prstTxWarp prst="textNoShape">
              <a:avLst/>
            </a:prstTxWarp>
            <a:spAutoFit/>
          </a:bodyPr>
          <a:lstStyle/>
          <a:p>
            <a:pPr defTabSz="717550"/>
            <a:r>
              <a:rPr lang="zh-CN" altLang="en-US" b="1">
                <a:ea typeface="宋体" pitchFamily="2" charset="-122"/>
              </a:rPr>
              <a:t>常见的连续型随机变量</a:t>
            </a:r>
            <a:r>
              <a:rPr lang="en-US" altLang="zh-CN" b="1">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0933"/>
                                        </p:tgtEl>
                                        <p:attrNameLst>
                                          <p:attrName>style.visibility</p:attrName>
                                        </p:attrNameLst>
                                      </p:cBhvr>
                                      <p:to>
                                        <p:strVal val="visible"/>
                                      </p:to>
                                    </p:set>
                                    <p:animEffect transition="in" filter="wipe(left)">
                                      <p:cBhvr>
                                        <p:cTn id="7" dur="500"/>
                                        <p:tgtEl>
                                          <p:spTgt spid="102093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20934"/>
                                        </p:tgtEl>
                                        <p:attrNameLst>
                                          <p:attrName>style.visibility</p:attrName>
                                        </p:attrNameLst>
                                      </p:cBhvr>
                                      <p:to>
                                        <p:strVal val="visible"/>
                                      </p:to>
                                    </p:set>
                                    <p:animEffect transition="in" filter="wipe(left)">
                                      <p:cBhvr>
                                        <p:cTn id="11" dur="500"/>
                                        <p:tgtEl>
                                          <p:spTgt spid="10209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20935"/>
                                        </p:tgtEl>
                                        <p:attrNameLst>
                                          <p:attrName>style.visibility</p:attrName>
                                        </p:attrNameLst>
                                      </p:cBhvr>
                                      <p:to>
                                        <p:strVal val="visible"/>
                                      </p:to>
                                    </p:set>
                                    <p:animEffect transition="in" filter="wipe(left)">
                                      <p:cBhvr>
                                        <p:cTn id="16" dur="500"/>
                                        <p:tgtEl>
                                          <p:spTgt spid="10209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20936"/>
                                        </p:tgtEl>
                                        <p:attrNameLst>
                                          <p:attrName>style.visibility</p:attrName>
                                        </p:attrNameLst>
                                      </p:cBhvr>
                                      <p:to>
                                        <p:strVal val="visible"/>
                                      </p:to>
                                    </p:set>
                                    <p:animEffect transition="in" filter="wipe(left)">
                                      <p:cBhvr>
                                        <p:cTn id="21" dur="500"/>
                                        <p:tgtEl>
                                          <p:spTgt spid="10209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20937"/>
                                        </p:tgtEl>
                                        <p:attrNameLst>
                                          <p:attrName>style.visibility</p:attrName>
                                        </p:attrNameLst>
                                      </p:cBhvr>
                                      <p:to>
                                        <p:strVal val="visible"/>
                                      </p:to>
                                    </p:set>
                                    <p:animEffect transition="in" filter="wipe(left)">
                                      <p:cBhvr>
                                        <p:cTn id="26" dur="500"/>
                                        <p:tgtEl>
                                          <p:spTgt spid="102093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20938"/>
                                        </p:tgtEl>
                                        <p:attrNameLst>
                                          <p:attrName>style.visibility</p:attrName>
                                        </p:attrNameLst>
                                      </p:cBhvr>
                                      <p:to>
                                        <p:strVal val="visible"/>
                                      </p:to>
                                    </p:set>
                                    <p:animEffect transition="in" filter="wipe(left)">
                                      <p:cBhvr>
                                        <p:cTn id="31" dur="500"/>
                                        <p:tgtEl>
                                          <p:spTgt spid="102093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20939"/>
                                        </p:tgtEl>
                                        <p:attrNameLst>
                                          <p:attrName>style.visibility</p:attrName>
                                        </p:attrNameLst>
                                      </p:cBhvr>
                                      <p:to>
                                        <p:strVal val="visible"/>
                                      </p:to>
                                    </p:set>
                                    <p:animEffect transition="in" filter="wipe(left)">
                                      <p:cBhvr>
                                        <p:cTn id="36" dur="500"/>
                                        <p:tgtEl>
                                          <p:spTgt spid="10209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20941"/>
                                        </p:tgtEl>
                                        <p:attrNameLst>
                                          <p:attrName>style.visibility</p:attrName>
                                        </p:attrNameLst>
                                      </p:cBhvr>
                                      <p:to>
                                        <p:strVal val="visible"/>
                                      </p:to>
                                    </p:set>
                                    <p:animEffect transition="in" filter="wipe(left)">
                                      <p:cBhvr>
                                        <p:cTn id="41" dur="500"/>
                                        <p:tgtEl>
                                          <p:spTgt spid="102094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020942"/>
                                        </p:tgtEl>
                                        <p:attrNameLst>
                                          <p:attrName>style.visibility</p:attrName>
                                        </p:attrNameLst>
                                      </p:cBhvr>
                                      <p:to>
                                        <p:strVal val="visible"/>
                                      </p:to>
                                    </p:set>
                                    <p:animEffect transition="in" filter="wipe(left)">
                                      <p:cBhvr>
                                        <p:cTn id="46" dur="500"/>
                                        <p:tgtEl>
                                          <p:spTgt spid="102094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020940"/>
                                        </p:tgtEl>
                                        <p:attrNameLst>
                                          <p:attrName>style.visibility</p:attrName>
                                        </p:attrNameLst>
                                      </p:cBhvr>
                                      <p:to>
                                        <p:strVal val="visible"/>
                                      </p:to>
                                    </p:set>
                                    <p:animEffect transition="in" filter="wipe(left)">
                                      <p:cBhvr>
                                        <p:cTn id="51" dur="500"/>
                                        <p:tgtEl>
                                          <p:spTgt spid="102094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020943"/>
                                        </p:tgtEl>
                                        <p:attrNameLst>
                                          <p:attrName>style.visibility</p:attrName>
                                        </p:attrNameLst>
                                      </p:cBhvr>
                                      <p:to>
                                        <p:strVal val="visible"/>
                                      </p:to>
                                    </p:set>
                                    <p:animEffect transition="in" filter="wipe(left)">
                                      <p:cBhvr>
                                        <p:cTn id="56" dur="500"/>
                                        <p:tgtEl>
                                          <p:spTgt spid="102094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020944"/>
                                        </p:tgtEl>
                                        <p:attrNameLst>
                                          <p:attrName>style.visibility</p:attrName>
                                        </p:attrNameLst>
                                      </p:cBhvr>
                                      <p:to>
                                        <p:strVal val="visible"/>
                                      </p:to>
                                    </p:set>
                                    <p:animEffect transition="in" filter="wipe(left)">
                                      <p:cBhvr>
                                        <p:cTn id="61" dur="500"/>
                                        <p:tgtEl>
                                          <p:spTgt spid="102094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020945"/>
                                        </p:tgtEl>
                                        <p:attrNameLst>
                                          <p:attrName>style.visibility</p:attrName>
                                        </p:attrNameLst>
                                      </p:cBhvr>
                                      <p:to>
                                        <p:strVal val="visible"/>
                                      </p:to>
                                    </p:set>
                                    <p:animEffect transition="in" filter="wipe(left)">
                                      <p:cBhvr>
                                        <p:cTn id="66" dur="500"/>
                                        <p:tgtEl>
                                          <p:spTgt spid="102094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020946"/>
                                        </p:tgtEl>
                                        <p:attrNameLst>
                                          <p:attrName>style.visibility</p:attrName>
                                        </p:attrNameLst>
                                      </p:cBhvr>
                                      <p:to>
                                        <p:strVal val="visible"/>
                                      </p:to>
                                    </p:set>
                                    <p:animEffect transition="in" filter="wipe(left)">
                                      <p:cBhvr>
                                        <p:cTn id="71" dur="500"/>
                                        <p:tgtEl>
                                          <p:spTgt spid="102094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020948"/>
                                        </p:tgtEl>
                                        <p:attrNameLst>
                                          <p:attrName>style.visibility</p:attrName>
                                        </p:attrNameLst>
                                      </p:cBhvr>
                                      <p:to>
                                        <p:strVal val="visible"/>
                                      </p:to>
                                    </p:set>
                                    <p:animEffect transition="in" filter="wipe(left)">
                                      <p:cBhvr>
                                        <p:cTn id="76" dur="500"/>
                                        <p:tgtEl>
                                          <p:spTgt spid="102094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020947"/>
                                        </p:tgtEl>
                                        <p:attrNameLst>
                                          <p:attrName>style.visibility</p:attrName>
                                        </p:attrNameLst>
                                      </p:cBhvr>
                                      <p:to>
                                        <p:strVal val="visible"/>
                                      </p:to>
                                    </p:set>
                                    <p:animEffect transition="in" filter="wipe(left)">
                                      <p:cBhvr>
                                        <p:cTn id="81" dur="500"/>
                                        <p:tgtEl>
                                          <p:spTgt spid="1020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5" grpId="0" animBg="1"/>
      <p:bldP spid="1020938" grpId="0" animBg="1"/>
      <p:bldP spid="1020941" grpId="0" animBg="1"/>
      <p:bldP spid="1020943" grpId="0"/>
      <p:bldP spid="102094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80" name="Rectangle 4"/>
          <p:cNvSpPr>
            <a:spLocks noGrp="1" noChangeArrowheads="1"/>
          </p:cNvSpPr>
          <p:nvPr>
            <p:ph type="title"/>
          </p:nvPr>
        </p:nvSpPr>
        <p:spPr bwMode="auto">
          <a:xfrm>
            <a:off x="1042988" y="765175"/>
            <a:ext cx="7921625" cy="742950"/>
          </a:xfrm>
          <a:noFill/>
          <a:ln>
            <a:miter lim="800000"/>
            <a:headEnd/>
            <a:tailEnd/>
          </a:ln>
        </p:spPr>
        <p:txBody>
          <a:bodyPr vert="horz" wrap="square" lIns="71658" tIns="35829" rIns="71658" bIns="35829" numCol="1" anchor="ctr" anchorCtr="0" compatLnSpc="1">
            <a:prstTxWarp prst="textNoShape">
              <a:avLst/>
            </a:prstTxWarp>
            <a:spAutoFit/>
          </a:bodyPr>
          <a:lstStyle/>
          <a:p>
            <a:pPr defTabSz="717550"/>
            <a:r>
              <a:rPr lang="zh-CN" altLang="en-US" b="1">
                <a:ea typeface="宋体" pitchFamily="2" charset="-122"/>
              </a:rPr>
              <a:t>常见的连续型随机变量</a:t>
            </a:r>
            <a:r>
              <a:rPr lang="en-US" altLang="zh-CN" b="1">
                <a:ea typeface="宋体" pitchFamily="2" charset="-122"/>
              </a:rPr>
              <a:t>(Cont.)</a:t>
            </a:r>
          </a:p>
        </p:txBody>
      </p:sp>
      <p:sp>
        <p:nvSpPr>
          <p:cNvPr id="1022981" name="Rectangle 5"/>
          <p:cNvSpPr>
            <a:spLocks noChangeArrowheads="1"/>
          </p:cNvSpPr>
          <p:nvPr/>
        </p:nvSpPr>
        <p:spPr bwMode="auto">
          <a:xfrm>
            <a:off x="1106488" y="1774825"/>
            <a:ext cx="5842000" cy="500063"/>
          </a:xfrm>
          <a:prstGeom prst="rect">
            <a:avLst/>
          </a:prstGeom>
          <a:noFill/>
          <a:ln w="9525">
            <a:noFill/>
            <a:miter lim="800000"/>
            <a:headEnd/>
            <a:tailEnd/>
          </a:ln>
          <a:effectLst/>
        </p:spPr>
        <p:txBody>
          <a:bodyPr lIns="71676" tIns="35838" rIns="71676" bIns="35838">
            <a:spAutoFit/>
          </a:bodyPr>
          <a:lstStyle/>
          <a:p>
            <a:pPr defTabSz="717550"/>
            <a:r>
              <a:rPr lang="zh-CN" altLang="en-US" b="1">
                <a:solidFill>
                  <a:srgbClr val="000808"/>
                </a:solidFill>
                <a:latin typeface="Arial" charset="0"/>
                <a:ea typeface="宋体" pitchFamily="2" charset="-122"/>
              </a:rPr>
              <a:t>均匀分布常见于下列情形：</a:t>
            </a:r>
          </a:p>
        </p:txBody>
      </p:sp>
      <p:sp>
        <p:nvSpPr>
          <p:cNvPr id="1022982" name="Rectangle 6"/>
          <p:cNvSpPr>
            <a:spLocks noChangeArrowheads="1"/>
          </p:cNvSpPr>
          <p:nvPr/>
        </p:nvSpPr>
        <p:spPr bwMode="auto">
          <a:xfrm>
            <a:off x="1042988" y="2420938"/>
            <a:ext cx="7702550" cy="2035175"/>
          </a:xfrm>
          <a:prstGeom prst="rect">
            <a:avLst/>
          </a:prstGeom>
          <a:noFill/>
          <a:ln w="9525">
            <a:noFill/>
            <a:miter lim="800000"/>
            <a:headEnd/>
            <a:tailEnd/>
          </a:ln>
          <a:effectLst/>
        </p:spPr>
        <p:txBody>
          <a:bodyPr lIns="71676" tIns="35838" rIns="71676" bIns="35838">
            <a:spAutoFit/>
          </a:bodyPr>
          <a:lstStyle/>
          <a:p>
            <a:pPr defTabSz="717550">
              <a:lnSpc>
                <a:spcPct val="115000"/>
              </a:lnSpc>
            </a:pPr>
            <a:r>
              <a:rPr lang="zh-CN" altLang="en-US" sz="2500" b="1">
                <a:solidFill>
                  <a:srgbClr val="FFFF99"/>
                </a:solidFill>
                <a:ea typeface="宋体" pitchFamily="2" charset="-122"/>
              </a:rPr>
              <a:t>        </a:t>
            </a:r>
            <a:r>
              <a:rPr lang="zh-CN" altLang="en-US" b="1">
                <a:solidFill>
                  <a:srgbClr val="000808"/>
                </a:solidFill>
                <a:latin typeface="Arial" charset="0"/>
                <a:ea typeface="宋体" pitchFamily="2" charset="-122"/>
              </a:rPr>
              <a:t>如在数值计算中，由于四舍五</a:t>
            </a:r>
            <a:r>
              <a:rPr lang="zh-CN" altLang="en-US" b="1">
                <a:solidFill>
                  <a:srgbClr val="000808"/>
                </a:solidFill>
                <a:ea typeface="宋体" pitchFamily="2" charset="-122"/>
              </a:rPr>
              <a:t> </a:t>
            </a:r>
            <a:r>
              <a:rPr lang="zh-CN" altLang="en-US" b="1">
                <a:solidFill>
                  <a:srgbClr val="000808"/>
                </a:solidFill>
                <a:latin typeface="Arial" charset="0"/>
                <a:ea typeface="宋体" pitchFamily="2" charset="-122"/>
              </a:rPr>
              <a:t>入，小数点后某一位小数引入的误差，例如对小数点后第一位进行四舍五</a:t>
            </a:r>
            <a:r>
              <a:rPr lang="zh-CN" altLang="en-US" b="1">
                <a:solidFill>
                  <a:srgbClr val="000808"/>
                </a:solidFill>
                <a:ea typeface="宋体" pitchFamily="2" charset="-122"/>
              </a:rPr>
              <a:t> </a:t>
            </a:r>
            <a:r>
              <a:rPr lang="zh-CN" altLang="en-US" b="1">
                <a:solidFill>
                  <a:srgbClr val="000808"/>
                </a:solidFill>
                <a:latin typeface="Arial" charset="0"/>
                <a:ea typeface="宋体" pitchFamily="2" charset="-122"/>
              </a:rPr>
              <a:t>入时，那么一般认为误差服从（</a:t>
            </a:r>
            <a:r>
              <a:rPr lang="en-US" altLang="zh-CN" b="1">
                <a:solidFill>
                  <a:srgbClr val="000808"/>
                </a:solidFill>
                <a:ea typeface="宋体" pitchFamily="2" charset="-122"/>
              </a:rPr>
              <a:t>-0.5, 0.5</a:t>
            </a:r>
            <a:r>
              <a:rPr lang="zh-CN" altLang="en-US" b="1">
                <a:solidFill>
                  <a:srgbClr val="000808"/>
                </a:solidFill>
                <a:latin typeface="Arial" charset="0"/>
                <a:ea typeface="宋体" pitchFamily="2" charset="-122"/>
              </a:rPr>
              <a:t>）上的均匀分布。</a:t>
            </a:r>
          </a:p>
        </p:txBody>
      </p:sp>
      <p:sp>
        <p:nvSpPr>
          <p:cNvPr id="1022983" name="Rectangle 7"/>
          <p:cNvSpPr>
            <a:spLocks noChangeArrowheads="1"/>
          </p:cNvSpPr>
          <p:nvPr/>
        </p:nvSpPr>
        <p:spPr bwMode="auto">
          <a:xfrm>
            <a:off x="1547813" y="4541838"/>
            <a:ext cx="6610350" cy="519112"/>
          </a:xfrm>
          <a:prstGeom prst="rect">
            <a:avLst/>
          </a:prstGeom>
          <a:noFill/>
          <a:ln w="19050">
            <a:noFill/>
            <a:miter lim="800000"/>
            <a:headEnd/>
            <a:tailEnd/>
          </a:ln>
          <a:effectLst/>
        </p:spPr>
        <p:txBody>
          <a:bodyPr wrap="none" lIns="90000" tIns="46800" rIns="90000" bIns="46800">
            <a:spAutoFit/>
          </a:bodyPr>
          <a:lstStyle/>
          <a:p>
            <a:pPr defTabSz="717550"/>
            <a:r>
              <a:rPr lang="zh-CN" altLang="en-US" b="1">
                <a:solidFill>
                  <a:srgbClr val="000808"/>
                </a:solidFill>
                <a:latin typeface="Arial" charset="0"/>
                <a:ea typeface="宋体" pitchFamily="2" charset="-122"/>
              </a:rPr>
              <a:t>如公交系统中乘客随机乘车的等车时间．</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2982"/>
                                        </p:tgtEl>
                                        <p:attrNameLst>
                                          <p:attrName>style.visibility</p:attrName>
                                        </p:attrNameLst>
                                      </p:cBhvr>
                                      <p:to>
                                        <p:strVal val="visible"/>
                                      </p:to>
                                    </p:set>
                                    <p:animEffect transition="in" filter="wipe(left)">
                                      <p:cBhvr>
                                        <p:cTn id="7" dur="500"/>
                                        <p:tgtEl>
                                          <p:spTgt spid="10229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2983"/>
                                        </p:tgtEl>
                                        <p:attrNameLst>
                                          <p:attrName>style.visibility</p:attrName>
                                        </p:attrNameLst>
                                      </p:cBhvr>
                                      <p:to>
                                        <p:strVal val="visible"/>
                                      </p:to>
                                    </p:set>
                                    <p:animEffect transition="in" filter="wipe(left)">
                                      <p:cBhvr>
                                        <p:cTn id="12" dur="500"/>
                                        <p:tgtEl>
                                          <p:spTgt spid="1022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82" grpId="0"/>
      <p:bldP spid="102298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2" name="Rectangle 4"/>
          <p:cNvSpPr>
            <a:spLocks noChangeArrowheads="1"/>
          </p:cNvSpPr>
          <p:nvPr/>
        </p:nvSpPr>
        <p:spPr bwMode="auto">
          <a:xfrm>
            <a:off x="1116013" y="1844675"/>
            <a:ext cx="7200900" cy="989013"/>
          </a:xfrm>
          <a:prstGeom prst="rect">
            <a:avLst/>
          </a:prstGeom>
          <a:noFill/>
          <a:ln w="9525">
            <a:noFill/>
            <a:miter lim="800000"/>
            <a:headEnd/>
            <a:tailEnd/>
          </a:ln>
          <a:effectLst/>
        </p:spPr>
        <p:txBody>
          <a:bodyPr lIns="71676" tIns="35838" rIns="71676" bIns="35838">
            <a:spAutoFit/>
          </a:bodyPr>
          <a:lstStyle/>
          <a:p>
            <a:pPr defTabSz="717550">
              <a:lnSpc>
                <a:spcPct val="120000"/>
              </a:lnSpc>
            </a:pPr>
            <a:r>
              <a:rPr lang="zh-CN" altLang="en-US" sz="2500" b="1">
                <a:ea typeface="宋体" pitchFamily="2" charset="-122"/>
              </a:rPr>
              <a:t>        区间</a:t>
            </a:r>
            <a:r>
              <a:rPr lang="en-US" altLang="zh-CN" sz="2500" b="1">
                <a:ea typeface="宋体" pitchFamily="2" charset="-122"/>
              </a:rPr>
              <a:t>( 0, 1)</a:t>
            </a:r>
            <a:r>
              <a:rPr lang="zh-CN" altLang="en-US" sz="2500" b="1">
                <a:ea typeface="宋体" pitchFamily="2" charset="-122"/>
              </a:rPr>
              <a:t>上的均匀分布</a:t>
            </a:r>
            <a:r>
              <a:rPr lang="en-US" altLang="zh-CN" sz="2500" b="1" i="1">
                <a:ea typeface="宋体" pitchFamily="2" charset="-122"/>
              </a:rPr>
              <a:t>U</a:t>
            </a:r>
            <a:r>
              <a:rPr lang="en-US" altLang="zh-CN" sz="2500" b="1">
                <a:ea typeface="宋体" pitchFamily="2" charset="-122"/>
              </a:rPr>
              <a:t>(0,1)</a:t>
            </a:r>
            <a:r>
              <a:rPr lang="zh-CN" altLang="zh-CN" sz="2500" b="1">
                <a:ea typeface="宋体" pitchFamily="2" charset="-122"/>
              </a:rPr>
              <a:t>在计算机模拟中起着重要的作用</a:t>
            </a:r>
            <a:r>
              <a:rPr lang="en-US" altLang="zh-CN" sz="2500" b="1">
                <a:ea typeface="宋体" pitchFamily="2" charset="-122"/>
              </a:rPr>
              <a:t>.</a:t>
            </a:r>
          </a:p>
        </p:txBody>
      </p:sp>
      <p:sp>
        <p:nvSpPr>
          <p:cNvPr id="1102853" name="Rectangle 5"/>
          <p:cNvSpPr>
            <a:spLocks noChangeArrowheads="1"/>
          </p:cNvSpPr>
          <p:nvPr/>
        </p:nvSpPr>
        <p:spPr bwMode="auto">
          <a:xfrm>
            <a:off x="1116013" y="2827338"/>
            <a:ext cx="7416800" cy="1446212"/>
          </a:xfrm>
          <a:prstGeom prst="rect">
            <a:avLst/>
          </a:prstGeom>
          <a:noFill/>
          <a:ln w="9525">
            <a:noFill/>
            <a:miter lim="800000"/>
            <a:headEnd/>
            <a:tailEnd/>
          </a:ln>
          <a:effectLst/>
        </p:spPr>
        <p:txBody>
          <a:bodyPr lIns="71676" tIns="35838" rIns="71676" bIns="35838">
            <a:spAutoFit/>
          </a:bodyPr>
          <a:lstStyle/>
          <a:p>
            <a:pPr defTabSz="717550">
              <a:lnSpc>
                <a:spcPct val="120000"/>
              </a:lnSpc>
            </a:pPr>
            <a:r>
              <a:rPr lang="zh-CN" altLang="en-US" sz="2500" b="1">
                <a:ea typeface="宋体" pitchFamily="2" charset="-122"/>
              </a:rPr>
              <a:t>       实用中，用计算机程序可以在短时间内产生大量服从 </a:t>
            </a:r>
            <a:r>
              <a:rPr lang="en-US" altLang="zh-CN" sz="2500" b="1">
                <a:ea typeface="宋体" pitchFamily="2" charset="-122"/>
              </a:rPr>
              <a:t>( 0, 1)</a:t>
            </a:r>
            <a:r>
              <a:rPr lang="zh-CN" altLang="en-US" sz="2500" b="1">
                <a:ea typeface="宋体" pitchFamily="2" charset="-122"/>
              </a:rPr>
              <a:t>上均匀分布的随机数</a:t>
            </a:r>
            <a:r>
              <a:rPr lang="en-US" altLang="zh-CN" sz="2500" b="1">
                <a:ea typeface="宋体" pitchFamily="2" charset="-122"/>
              </a:rPr>
              <a:t>. </a:t>
            </a:r>
            <a:r>
              <a:rPr lang="zh-CN" altLang="en-US" sz="2500" b="1">
                <a:ea typeface="宋体" pitchFamily="2" charset="-122"/>
              </a:rPr>
              <a:t>它是由一种迭代过程产生的</a:t>
            </a:r>
            <a:r>
              <a:rPr lang="en-US" altLang="zh-CN" sz="2500" b="1">
                <a:ea typeface="宋体" pitchFamily="2" charset="-122"/>
              </a:rPr>
              <a:t>.  </a:t>
            </a:r>
          </a:p>
        </p:txBody>
      </p:sp>
      <p:sp>
        <p:nvSpPr>
          <p:cNvPr id="1102854" name="Rectangle 6"/>
          <p:cNvSpPr>
            <a:spLocks noChangeArrowheads="1"/>
          </p:cNvSpPr>
          <p:nvPr/>
        </p:nvSpPr>
        <p:spPr bwMode="auto">
          <a:xfrm>
            <a:off x="1116013" y="4254500"/>
            <a:ext cx="7416800" cy="949325"/>
          </a:xfrm>
          <a:prstGeom prst="rect">
            <a:avLst/>
          </a:prstGeom>
          <a:noFill/>
          <a:ln w="9525">
            <a:noFill/>
            <a:miter lim="800000"/>
            <a:headEnd/>
            <a:tailEnd/>
          </a:ln>
          <a:effectLst/>
        </p:spPr>
        <p:txBody>
          <a:bodyPr lIns="71676" tIns="35838" rIns="71676" bIns="35838">
            <a:spAutoFit/>
          </a:bodyPr>
          <a:lstStyle/>
          <a:p>
            <a:pPr defTabSz="717550">
              <a:lnSpc>
                <a:spcPct val="115000"/>
              </a:lnSpc>
            </a:pPr>
            <a:r>
              <a:rPr lang="zh-CN" altLang="en-US" sz="2500" b="1">
                <a:ea typeface="宋体" pitchFamily="2" charset="-122"/>
              </a:rPr>
              <a:t>        严格地说，计算机中产生的</a:t>
            </a:r>
            <a:r>
              <a:rPr lang="en-US" altLang="zh-CN" sz="2500" b="1" i="1">
                <a:ea typeface="宋体" pitchFamily="2" charset="-122"/>
              </a:rPr>
              <a:t>U </a:t>
            </a:r>
            <a:r>
              <a:rPr lang="en-US" altLang="zh-CN" sz="2500" b="1">
                <a:ea typeface="宋体" pitchFamily="2" charset="-122"/>
              </a:rPr>
              <a:t>(0,1) </a:t>
            </a:r>
            <a:r>
              <a:rPr lang="zh-CN" altLang="en-US" sz="2500" b="1">
                <a:ea typeface="宋体" pitchFamily="2" charset="-122"/>
              </a:rPr>
              <a:t>随机数并非完全随机，但很接近随机，故常称为</a:t>
            </a:r>
            <a:r>
              <a:rPr lang="zh-CN" altLang="en-US" sz="2500" b="1">
                <a:solidFill>
                  <a:schemeClr val="accent2"/>
                </a:solidFill>
                <a:ea typeface="宋体" pitchFamily="2" charset="-122"/>
              </a:rPr>
              <a:t>伪随机数</a:t>
            </a:r>
            <a:r>
              <a:rPr lang="en-US" altLang="zh-CN" sz="2500" b="1">
                <a:ea typeface="宋体" pitchFamily="2" charset="-122"/>
              </a:rPr>
              <a:t>.</a:t>
            </a:r>
          </a:p>
        </p:txBody>
      </p:sp>
      <p:sp>
        <p:nvSpPr>
          <p:cNvPr id="1102856" name="Rectangle 8"/>
          <p:cNvSpPr>
            <a:spLocks noGrp="1" noChangeArrowheads="1"/>
          </p:cNvSpPr>
          <p:nvPr>
            <p:ph type="title"/>
          </p:nvPr>
        </p:nvSpPr>
        <p:spPr bwMode="auto">
          <a:xfrm>
            <a:off x="1042988" y="765175"/>
            <a:ext cx="7921625" cy="742950"/>
          </a:xfrm>
          <a:noFill/>
          <a:ln>
            <a:miter lim="800000"/>
            <a:headEnd/>
            <a:tailEnd/>
          </a:ln>
        </p:spPr>
        <p:txBody>
          <a:bodyPr vert="horz" wrap="square" lIns="71658" tIns="35829" rIns="71658" bIns="35829" numCol="1" anchor="ctr" anchorCtr="0" compatLnSpc="1">
            <a:prstTxWarp prst="textNoShape">
              <a:avLst/>
            </a:prstTxWarp>
            <a:spAutoFit/>
          </a:bodyPr>
          <a:lstStyle/>
          <a:p>
            <a:pPr defTabSz="717550"/>
            <a:r>
              <a:rPr lang="zh-CN" altLang="en-US" b="1">
                <a:ea typeface="宋体" pitchFamily="2" charset="-122"/>
              </a:rPr>
              <a:t>常见的连续型随机变量</a:t>
            </a:r>
            <a:r>
              <a:rPr lang="en-US" altLang="zh-CN" b="1">
                <a:ea typeface="宋体" pitchFamily="2" charset="-122"/>
              </a:rPr>
              <a:t>(Cont.)</a:t>
            </a:r>
          </a:p>
        </p:txBody>
      </p:sp>
    </p:spTree>
  </p:cSld>
  <p:clrMapOvr>
    <a:masterClrMapping/>
  </p:clrMapOvr>
  <p:transition spd="slow">
    <p:pull dir="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900" name="Rectangle 4"/>
          <p:cNvSpPr>
            <a:spLocks noChangeArrowheads="1"/>
          </p:cNvSpPr>
          <p:nvPr/>
        </p:nvSpPr>
        <p:spPr bwMode="auto">
          <a:xfrm>
            <a:off x="1187450" y="1700213"/>
            <a:ext cx="7632700" cy="1444625"/>
          </a:xfrm>
          <a:prstGeom prst="rect">
            <a:avLst/>
          </a:prstGeom>
          <a:noFill/>
          <a:ln w="9525">
            <a:noFill/>
            <a:miter lim="800000"/>
            <a:headEnd/>
            <a:tailEnd/>
          </a:ln>
          <a:effectLst/>
        </p:spPr>
        <p:txBody>
          <a:bodyPr lIns="71676" tIns="35838" rIns="71676" bIns="35838">
            <a:spAutoFit/>
          </a:bodyPr>
          <a:lstStyle/>
          <a:p>
            <a:pPr defTabSz="717550">
              <a:lnSpc>
                <a:spcPct val="120000"/>
              </a:lnSpc>
            </a:pPr>
            <a:r>
              <a:rPr lang="zh-CN" altLang="en-US" sz="2500" b="1">
                <a:ea typeface="宋体" pitchFamily="2" charset="-122"/>
              </a:rPr>
              <a:t>        如取</a:t>
            </a:r>
            <a:r>
              <a:rPr lang="en-US" altLang="zh-CN" sz="2500" b="1" i="1">
                <a:ea typeface="宋体" pitchFamily="2" charset="-122"/>
              </a:rPr>
              <a:t>n</a:t>
            </a:r>
            <a:r>
              <a:rPr lang="zh-CN" altLang="en-US" sz="2500" b="1">
                <a:ea typeface="宋体" pitchFamily="2" charset="-122"/>
              </a:rPr>
              <a:t>足够大，独立产生</a:t>
            </a:r>
            <a:r>
              <a:rPr lang="en-US" altLang="zh-CN" sz="2500" b="1" i="1">
                <a:ea typeface="宋体" pitchFamily="2" charset="-122"/>
              </a:rPr>
              <a:t>n</a:t>
            </a:r>
            <a:r>
              <a:rPr lang="zh-CN" altLang="en-US" sz="2500" b="1">
                <a:ea typeface="宋体" pitchFamily="2" charset="-122"/>
              </a:rPr>
              <a:t>个</a:t>
            </a:r>
            <a:r>
              <a:rPr lang="en-US" altLang="zh-CN" sz="2500" b="1" i="1">
                <a:ea typeface="宋体" pitchFamily="2" charset="-122"/>
              </a:rPr>
              <a:t>U</a:t>
            </a:r>
            <a:r>
              <a:rPr lang="en-US" altLang="zh-CN" sz="2500" b="1">
                <a:ea typeface="宋体" pitchFamily="2" charset="-122"/>
              </a:rPr>
              <a:t>(0,1)</a:t>
            </a:r>
            <a:r>
              <a:rPr lang="zh-CN" altLang="en-US" sz="2500" b="1">
                <a:ea typeface="宋体" pitchFamily="2" charset="-122"/>
              </a:rPr>
              <a:t>随机数，则从用这 </a:t>
            </a:r>
            <a:r>
              <a:rPr lang="en-US" altLang="zh-CN" sz="2500" b="1" i="1">
                <a:ea typeface="宋体" pitchFamily="2" charset="-122"/>
              </a:rPr>
              <a:t>n </a:t>
            </a:r>
            <a:r>
              <a:rPr lang="zh-CN" altLang="en-US" sz="2500" b="1">
                <a:ea typeface="宋体" pitchFamily="2" charset="-122"/>
              </a:rPr>
              <a:t>个数字画出的频率直方图就可看出，它很接近于</a:t>
            </a:r>
            <a:r>
              <a:rPr lang="en-US" altLang="zh-CN" sz="2500" b="1">
                <a:ea typeface="宋体" pitchFamily="2" charset="-122"/>
              </a:rPr>
              <a:t>( 0, 1)</a:t>
            </a:r>
            <a:r>
              <a:rPr lang="zh-CN" altLang="en-US" sz="2500" b="1">
                <a:ea typeface="宋体" pitchFamily="2" charset="-122"/>
              </a:rPr>
              <a:t>上的均匀分布</a:t>
            </a:r>
            <a:r>
              <a:rPr lang="en-US" altLang="zh-CN" sz="2500" b="1" i="1">
                <a:ea typeface="宋体" pitchFamily="2" charset="-122"/>
              </a:rPr>
              <a:t>U</a:t>
            </a:r>
            <a:r>
              <a:rPr lang="en-US" altLang="zh-CN" sz="2500" b="1">
                <a:ea typeface="宋体" pitchFamily="2" charset="-122"/>
              </a:rPr>
              <a:t>(0,1).</a:t>
            </a:r>
          </a:p>
        </p:txBody>
      </p:sp>
      <p:pic>
        <p:nvPicPr>
          <p:cNvPr id="1104901" name="Picture 5" descr="均匀分布直方图"/>
          <p:cNvPicPr>
            <a:picLocks noChangeAspect="1" noChangeArrowheads="1"/>
          </p:cNvPicPr>
          <p:nvPr/>
        </p:nvPicPr>
        <p:blipFill>
          <a:blip r:embed="rId3"/>
          <a:srcRect/>
          <a:stretch>
            <a:fillRect/>
          </a:stretch>
        </p:blipFill>
        <p:spPr bwMode="auto">
          <a:xfrm>
            <a:off x="1979613" y="3703638"/>
            <a:ext cx="5205412" cy="2420937"/>
          </a:xfrm>
          <a:prstGeom prst="rect">
            <a:avLst/>
          </a:prstGeom>
          <a:noFill/>
        </p:spPr>
      </p:pic>
      <p:sp>
        <p:nvSpPr>
          <p:cNvPr id="1104902" name="Rectangle 6"/>
          <p:cNvSpPr>
            <a:spLocks noGrp="1" noChangeArrowheads="1"/>
          </p:cNvSpPr>
          <p:nvPr>
            <p:ph type="title"/>
          </p:nvPr>
        </p:nvSpPr>
        <p:spPr bwMode="auto">
          <a:xfrm>
            <a:off x="1042988" y="765175"/>
            <a:ext cx="7921625" cy="742950"/>
          </a:xfrm>
          <a:noFill/>
          <a:ln>
            <a:miter lim="800000"/>
            <a:headEnd/>
            <a:tailEnd/>
          </a:ln>
        </p:spPr>
        <p:txBody>
          <a:bodyPr vert="horz" wrap="square" lIns="71658" tIns="35829" rIns="71658" bIns="35829" numCol="1" anchor="ctr" anchorCtr="0" compatLnSpc="1">
            <a:prstTxWarp prst="textNoShape">
              <a:avLst/>
            </a:prstTxWarp>
            <a:spAutoFit/>
          </a:bodyPr>
          <a:lstStyle/>
          <a:p>
            <a:pPr defTabSz="717550"/>
            <a:r>
              <a:rPr lang="zh-CN" altLang="en-US" b="1">
                <a:ea typeface="宋体" pitchFamily="2" charset="-122"/>
              </a:rPr>
              <a:t>常见的连续型随机变量</a:t>
            </a:r>
            <a:r>
              <a:rPr lang="en-US" altLang="zh-CN" b="1">
                <a:ea typeface="宋体" pitchFamily="2" charset="-122"/>
              </a:rPr>
              <a:t>(Cont.)</a:t>
            </a:r>
          </a:p>
        </p:txBody>
      </p:sp>
    </p:spTree>
  </p:cSld>
  <p:clrMapOvr>
    <a:masterClrMapping/>
  </p:clrMapOvr>
  <p:transition spd="slow">
    <p:pull dir="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8" name="Rectangle 4"/>
          <p:cNvSpPr>
            <a:spLocks noGrp="1" noChangeArrowheads="1"/>
          </p:cNvSpPr>
          <p:nvPr>
            <p:ph type="title"/>
          </p:nvPr>
        </p:nvSpPr>
        <p:spPr bwMode="auto">
          <a:xfrm>
            <a:off x="1042988" y="765175"/>
            <a:ext cx="7921625" cy="742950"/>
          </a:xfrm>
          <a:noFill/>
          <a:ln>
            <a:miter lim="800000"/>
            <a:headEnd/>
            <a:tailEnd/>
          </a:ln>
        </p:spPr>
        <p:txBody>
          <a:bodyPr vert="horz" wrap="square" lIns="71658" tIns="35829" rIns="71658" bIns="35829" numCol="1" anchor="ctr" anchorCtr="0" compatLnSpc="1">
            <a:prstTxWarp prst="textNoShape">
              <a:avLst/>
            </a:prstTxWarp>
            <a:spAutoFit/>
          </a:bodyPr>
          <a:lstStyle/>
          <a:p>
            <a:pPr defTabSz="717550"/>
            <a:r>
              <a:rPr lang="zh-CN" altLang="en-US" b="1">
                <a:ea typeface="宋体" pitchFamily="2" charset="-122"/>
              </a:rPr>
              <a:t>常见的连续型随机变量</a:t>
            </a:r>
            <a:r>
              <a:rPr lang="en-US" altLang="zh-CN" b="1">
                <a:ea typeface="宋体" pitchFamily="2" charset="-122"/>
              </a:rPr>
              <a:t>(Cont.)</a:t>
            </a:r>
          </a:p>
        </p:txBody>
      </p:sp>
      <p:sp>
        <p:nvSpPr>
          <p:cNvPr id="1025029" name="Rectangle 5"/>
          <p:cNvSpPr>
            <a:spLocks noChangeArrowheads="1"/>
          </p:cNvSpPr>
          <p:nvPr/>
        </p:nvSpPr>
        <p:spPr bwMode="auto">
          <a:xfrm>
            <a:off x="1116013" y="3068638"/>
            <a:ext cx="5688012" cy="895350"/>
          </a:xfrm>
          <a:prstGeom prst="rect">
            <a:avLst/>
          </a:prstGeom>
          <a:noFill/>
          <a:ln w="19050">
            <a:noFill/>
            <a:miter lim="800000"/>
            <a:headEnd/>
            <a:tailEnd/>
          </a:ln>
          <a:effectLst/>
        </p:spPr>
        <p:txBody>
          <a:bodyPr lIns="89984" tIns="46792" rIns="89984" bIns="46792">
            <a:spAutoFit/>
          </a:bodyPr>
          <a:lstStyle/>
          <a:p>
            <a:pPr defTabSz="717550">
              <a:lnSpc>
                <a:spcPct val="120000"/>
              </a:lnSpc>
            </a:pPr>
            <a:r>
              <a:rPr lang="zh-CN" altLang="en-US" sz="2200" b="1">
                <a:solidFill>
                  <a:schemeClr val="tx2"/>
                </a:solidFill>
                <a:ea typeface="宋体" pitchFamily="2" charset="-122"/>
              </a:rPr>
              <a:t>解  </a:t>
            </a:r>
            <a:r>
              <a:rPr lang="zh-CN" altLang="en-US" sz="2200" b="1">
                <a:solidFill>
                  <a:srgbClr val="000808"/>
                </a:solidFill>
                <a:ea typeface="宋体" pitchFamily="2" charset="-122"/>
              </a:rPr>
              <a:t>设</a:t>
            </a:r>
            <a:r>
              <a:rPr lang="en-US" altLang="zh-CN" sz="2200" b="1" i="1">
                <a:solidFill>
                  <a:srgbClr val="000808"/>
                </a:solidFill>
                <a:ea typeface="宋体" pitchFamily="2" charset="-122"/>
              </a:rPr>
              <a:t>X</a:t>
            </a:r>
            <a:r>
              <a:rPr lang="zh-CN" altLang="en-US" sz="2200" b="1">
                <a:solidFill>
                  <a:srgbClr val="000808"/>
                </a:solidFill>
                <a:ea typeface="宋体" pitchFamily="2" charset="-122"/>
              </a:rPr>
              <a:t>表示他等车时间（以分计），则</a:t>
            </a:r>
            <a:r>
              <a:rPr lang="en-US" altLang="zh-CN" sz="2200" b="1" i="1">
                <a:solidFill>
                  <a:srgbClr val="000808"/>
                </a:solidFill>
                <a:ea typeface="宋体" pitchFamily="2" charset="-122"/>
              </a:rPr>
              <a:t>X</a:t>
            </a:r>
            <a:r>
              <a:rPr lang="zh-CN" altLang="en-US" sz="2200" b="1">
                <a:solidFill>
                  <a:srgbClr val="000808"/>
                </a:solidFill>
                <a:ea typeface="宋体" pitchFamily="2" charset="-122"/>
              </a:rPr>
              <a:t>是一个随机变量，且</a:t>
            </a:r>
            <a:r>
              <a:rPr lang="en-US" altLang="zh-CN" sz="2200" b="1">
                <a:solidFill>
                  <a:srgbClr val="000808"/>
                </a:solidFill>
                <a:ea typeface="宋体" pitchFamily="2" charset="-122"/>
              </a:rPr>
              <a:t>X</a:t>
            </a:r>
            <a:r>
              <a:rPr lang="zh-CN" altLang="en-US" sz="2200" b="1">
                <a:solidFill>
                  <a:srgbClr val="000808"/>
                </a:solidFill>
                <a:ea typeface="宋体" pitchFamily="2" charset="-122"/>
              </a:rPr>
              <a:t>的概率密度为</a:t>
            </a:r>
          </a:p>
        </p:txBody>
      </p:sp>
      <p:sp>
        <p:nvSpPr>
          <p:cNvPr id="1025030" name="Rectangle 6"/>
          <p:cNvSpPr>
            <a:spLocks noChangeArrowheads="1"/>
          </p:cNvSpPr>
          <p:nvPr/>
        </p:nvSpPr>
        <p:spPr bwMode="auto">
          <a:xfrm>
            <a:off x="1098550" y="1628775"/>
            <a:ext cx="7361238" cy="942975"/>
          </a:xfrm>
          <a:prstGeom prst="rect">
            <a:avLst/>
          </a:prstGeom>
          <a:noFill/>
          <a:ln w="9525">
            <a:noFill/>
            <a:miter lim="800000"/>
            <a:headEnd/>
            <a:tailEnd/>
          </a:ln>
          <a:effectLst/>
        </p:spPr>
        <p:txBody>
          <a:bodyPr lIns="71658" tIns="35829" rIns="71658" bIns="35829">
            <a:spAutoFit/>
          </a:bodyPr>
          <a:lstStyle/>
          <a:p>
            <a:pPr defTabSz="717550">
              <a:lnSpc>
                <a:spcPct val="130000"/>
              </a:lnSpc>
            </a:pPr>
            <a:r>
              <a:rPr lang="zh-CN" altLang="en-US" sz="2200" b="1">
                <a:solidFill>
                  <a:schemeClr val="tx2"/>
                </a:solidFill>
                <a:latin typeface="宋体" pitchFamily="2" charset="-122"/>
                <a:ea typeface="宋体" pitchFamily="2" charset="-122"/>
              </a:rPr>
              <a:t>例</a:t>
            </a:r>
            <a:r>
              <a:rPr lang="zh-CN" altLang="en-US" sz="2200" b="1">
                <a:solidFill>
                  <a:srgbClr val="000808"/>
                </a:solidFill>
                <a:latin typeface="宋体" pitchFamily="2" charset="-122"/>
                <a:ea typeface="宋体" pitchFamily="2" charset="-122"/>
              </a:rPr>
              <a:t>（等待时间）公共汽车每</a:t>
            </a:r>
            <a:r>
              <a:rPr lang="en-US" altLang="zh-CN" sz="2200" b="1">
                <a:solidFill>
                  <a:srgbClr val="000808"/>
                </a:solidFill>
                <a:latin typeface="宋体" pitchFamily="2" charset="-122"/>
                <a:ea typeface="宋体" pitchFamily="2" charset="-122"/>
              </a:rPr>
              <a:t>10</a:t>
            </a:r>
            <a:r>
              <a:rPr lang="zh-CN" altLang="en-US" sz="2200" b="1">
                <a:solidFill>
                  <a:srgbClr val="000808"/>
                </a:solidFill>
                <a:latin typeface="宋体" pitchFamily="2" charset="-122"/>
                <a:ea typeface="宋体" pitchFamily="2" charset="-122"/>
              </a:rPr>
              <a:t>分钟按时通过一车站，一乘客随机到达车站</a:t>
            </a:r>
            <a:r>
              <a:rPr lang="en-US" altLang="zh-CN" sz="2200" b="1">
                <a:solidFill>
                  <a:srgbClr val="000808"/>
                </a:solidFill>
                <a:latin typeface="宋体" pitchFamily="2" charset="-122"/>
                <a:ea typeface="宋体" pitchFamily="2" charset="-122"/>
              </a:rPr>
              <a:t>.</a:t>
            </a:r>
            <a:r>
              <a:rPr lang="zh-CN" altLang="en-US" sz="2200" b="1">
                <a:solidFill>
                  <a:srgbClr val="000808"/>
                </a:solidFill>
                <a:latin typeface="宋体" pitchFamily="2" charset="-122"/>
                <a:ea typeface="宋体" pitchFamily="2" charset="-122"/>
              </a:rPr>
              <a:t>求他等车时间不超过</a:t>
            </a:r>
            <a:r>
              <a:rPr lang="en-US" altLang="zh-CN" sz="2200" b="1">
                <a:solidFill>
                  <a:srgbClr val="000808"/>
                </a:solidFill>
                <a:latin typeface="宋体" pitchFamily="2" charset="-122"/>
                <a:ea typeface="宋体" pitchFamily="2" charset="-122"/>
              </a:rPr>
              <a:t>3</a:t>
            </a:r>
            <a:r>
              <a:rPr lang="zh-CN" altLang="en-US" sz="2200" b="1">
                <a:solidFill>
                  <a:srgbClr val="000808"/>
                </a:solidFill>
                <a:latin typeface="宋体" pitchFamily="2" charset="-122"/>
                <a:ea typeface="宋体" pitchFamily="2" charset="-122"/>
              </a:rPr>
              <a:t>分钟的概率</a:t>
            </a:r>
            <a:r>
              <a:rPr lang="en-US" altLang="zh-CN" sz="2200" b="1">
                <a:solidFill>
                  <a:srgbClr val="000808"/>
                </a:solidFill>
                <a:latin typeface="宋体" pitchFamily="2" charset="-122"/>
                <a:ea typeface="宋体" pitchFamily="2" charset="-122"/>
              </a:rPr>
              <a:t>.</a:t>
            </a:r>
          </a:p>
        </p:txBody>
      </p:sp>
      <p:graphicFrame>
        <p:nvGraphicFramePr>
          <p:cNvPr id="1025031" name="Object 7"/>
          <p:cNvGraphicFramePr>
            <a:graphicFrameLocks noChangeAspect="1"/>
          </p:cNvGraphicFramePr>
          <p:nvPr/>
        </p:nvGraphicFramePr>
        <p:xfrm>
          <a:off x="5327650" y="3571875"/>
          <a:ext cx="1639888" cy="385763"/>
        </p:xfrm>
        <a:graphic>
          <a:graphicData uri="http://schemas.openxmlformats.org/presentationml/2006/ole">
            <p:oleObj spid="_x0000_s1025031" name="公式" r:id="rId4" imgW="863280" imgH="203040" progId="Equation.3">
              <p:embed/>
            </p:oleObj>
          </a:graphicData>
        </a:graphic>
      </p:graphicFrame>
      <p:graphicFrame>
        <p:nvGraphicFramePr>
          <p:cNvPr id="1025032" name="Object 8"/>
          <p:cNvGraphicFramePr>
            <a:graphicFrameLocks noChangeAspect="1"/>
          </p:cNvGraphicFramePr>
          <p:nvPr/>
        </p:nvGraphicFramePr>
        <p:xfrm>
          <a:off x="2136775" y="3932238"/>
          <a:ext cx="3038475" cy="1204912"/>
        </p:xfrm>
        <a:graphic>
          <a:graphicData uri="http://schemas.openxmlformats.org/presentationml/2006/ole">
            <p:oleObj spid="_x0000_s1025032" name="Equation" r:id="rId5" imgW="1536480" imgH="609480" progId="Equation.3">
              <p:embed/>
            </p:oleObj>
          </a:graphicData>
        </a:graphic>
      </p:graphicFrame>
      <p:sp>
        <p:nvSpPr>
          <p:cNvPr id="1025033" name="Rectangle 9"/>
          <p:cNvSpPr>
            <a:spLocks noChangeArrowheads="1"/>
          </p:cNvSpPr>
          <p:nvPr/>
        </p:nvSpPr>
        <p:spPr bwMode="auto">
          <a:xfrm>
            <a:off x="1135063" y="5187950"/>
            <a:ext cx="1547812" cy="407988"/>
          </a:xfrm>
          <a:prstGeom prst="rect">
            <a:avLst/>
          </a:prstGeom>
          <a:noFill/>
          <a:ln w="9525">
            <a:noFill/>
            <a:miter lim="800000"/>
            <a:headEnd/>
            <a:tailEnd/>
          </a:ln>
          <a:effectLst/>
        </p:spPr>
        <p:txBody>
          <a:bodyPr wrap="none" lIns="71658" tIns="35829" rIns="71658" bIns="35829">
            <a:spAutoFit/>
          </a:bodyPr>
          <a:lstStyle/>
          <a:p>
            <a:pPr defTabSz="717550"/>
            <a:r>
              <a:rPr lang="zh-CN" altLang="en-US" sz="2200" b="1">
                <a:solidFill>
                  <a:srgbClr val="000808"/>
                </a:solidFill>
                <a:ea typeface="宋体" pitchFamily="2" charset="-122"/>
              </a:rPr>
              <a:t>所求概率为</a:t>
            </a:r>
          </a:p>
        </p:txBody>
      </p:sp>
      <p:graphicFrame>
        <p:nvGraphicFramePr>
          <p:cNvPr id="1025034" name="Object 10"/>
          <p:cNvGraphicFramePr>
            <a:graphicFrameLocks noChangeAspect="1"/>
          </p:cNvGraphicFramePr>
          <p:nvPr/>
        </p:nvGraphicFramePr>
        <p:xfrm>
          <a:off x="2627313" y="5013325"/>
          <a:ext cx="3873500" cy="909638"/>
        </p:xfrm>
        <a:graphic>
          <a:graphicData uri="http://schemas.openxmlformats.org/presentationml/2006/ole">
            <p:oleObj spid="_x0000_s1025034" name="Equation" r:id="rId6" imgW="1676160" imgH="3934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5029">
                                            <p:txEl>
                                              <p:pRg st="0" end="0"/>
                                            </p:txEl>
                                          </p:spTgt>
                                        </p:tgtEl>
                                        <p:attrNameLst>
                                          <p:attrName>style.visibility</p:attrName>
                                        </p:attrNameLst>
                                      </p:cBhvr>
                                      <p:to>
                                        <p:strVal val="visible"/>
                                      </p:to>
                                    </p:set>
                                    <p:animEffect transition="in" filter="wipe(left)">
                                      <p:cBhvr>
                                        <p:cTn id="7" dur="500"/>
                                        <p:tgtEl>
                                          <p:spTgt spid="1025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5031"/>
                                        </p:tgtEl>
                                        <p:attrNameLst>
                                          <p:attrName>style.visibility</p:attrName>
                                        </p:attrNameLst>
                                      </p:cBhvr>
                                      <p:to>
                                        <p:strVal val="visible"/>
                                      </p:to>
                                    </p:set>
                                    <p:animEffect transition="in" filter="wipe(left)">
                                      <p:cBhvr>
                                        <p:cTn id="12" dur="500"/>
                                        <p:tgtEl>
                                          <p:spTgt spid="10250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5032"/>
                                        </p:tgtEl>
                                        <p:attrNameLst>
                                          <p:attrName>style.visibility</p:attrName>
                                        </p:attrNameLst>
                                      </p:cBhvr>
                                      <p:to>
                                        <p:strVal val="visible"/>
                                      </p:to>
                                    </p:set>
                                    <p:animEffect transition="in" filter="wipe(left)">
                                      <p:cBhvr>
                                        <p:cTn id="17" dur="500"/>
                                        <p:tgtEl>
                                          <p:spTgt spid="10250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5033"/>
                                        </p:tgtEl>
                                        <p:attrNameLst>
                                          <p:attrName>style.visibility</p:attrName>
                                        </p:attrNameLst>
                                      </p:cBhvr>
                                      <p:to>
                                        <p:strVal val="visible"/>
                                      </p:to>
                                    </p:set>
                                    <p:animEffect transition="in" filter="wipe(left)">
                                      <p:cBhvr>
                                        <p:cTn id="22" dur="500"/>
                                        <p:tgtEl>
                                          <p:spTgt spid="10250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5034"/>
                                        </p:tgtEl>
                                        <p:attrNameLst>
                                          <p:attrName>style.visibility</p:attrName>
                                        </p:attrNameLst>
                                      </p:cBhvr>
                                      <p:to>
                                        <p:strVal val="visible"/>
                                      </p:to>
                                    </p:set>
                                    <p:animEffect transition="in" filter="wipe(left)">
                                      <p:cBhvr>
                                        <p:cTn id="27" dur="500"/>
                                        <p:tgtEl>
                                          <p:spTgt spid="1025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3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6" name="Rectangle 4"/>
          <p:cNvSpPr>
            <a:spLocks noGrp="1" noChangeArrowheads="1"/>
          </p:cNvSpPr>
          <p:nvPr>
            <p:ph type="title"/>
          </p:nvPr>
        </p:nvSpPr>
        <p:spPr bwMode="auto">
          <a:xfrm>
            <a:off x="1042988" y="765175"/>
            <a:ext cx="7921625" cy="742950"/>
          </a:xfrm>
          <a:noFill/>
          <a:ln>
            <a:miter lim="800000"/>
            <a:headEnd/>
            <a:tailEnd/>
          </a:ln>
        </p:spPr>
        <p:txBody>
          <a:bodyPr vert="horz" wrap="square" lIns="71658" tIns="35829" rIns="71658" bIns="35829" numCol="1" anchor="ctr" anchorCtr="0" compatLnSpc="1">
            <a:prstTxWarp prst="textNoShape">
              <a:avLst/>
            </a:prstTxWarp>
            <a:spAutoFit/>
          </a:bodyPr>
          <a:lstStyle/>
          <a:p>
            <a:pPr defTabSz="717550"/>
            <a:r>
              <a:rPr lang="zh-CN" altLang="en-US" b="1">
                <a:ea typeface="宋体" pitchFamily="2" charset="-122"/>
              </a:rPr>
              <a:t>常见的连续型随机变量</a:t>
            </a:r>
            <a:r>
              <a:rPr lang="en-US" altLang="zh-CN" b="1">
                <a:ea typeface="宋体" pitchFamily="2" charset="-122"/>
              </a:rPr>
              <a:t>(Cont.)</a:t>
            </a:r>
          </a:p>
        </p:txBody>
      </p:sp>
      <p:sp>
        <p:nvSpPr>
          <p:cNvPr id="1027077" name="Text Box 5"/>
          <p:cNvSpPr txBox="1">
            <a:spLocks noChangeArrowheads="1"/>
          </p:cNvSpPr>
          <p:nvPr/>
        </p:nvSpPr>
        <p:spPr bwMode="auto">
          <a:xfrm>
            <a:off x="1227138" y="2986088"/>
            <a:ext cx="596900" cy="406400"/>
          </a:xfrm>
          <a:prstGeom prst="rect">
            <a:avLst/>
          </a:prstGeom>
          <a:noFill/>
          <a:ln w="9525">
            <a:noFill/>
            <a:miter lim="800000"/>
            <a:headEnd/>
            <a:tailEnd/>
          </a:ln>
          <a:effectLst/>
        </p:spPr>
        <p:txBody>
          <a:bodyPr lIns="71658" tIns="35829" rIns="71658" bIns="35829">
            <a:spAutoFit/>
          </a:bodyPr>
          <a:lstStyle/>
          <a:p>
            <a:pPr defTabSz="717550">
              <a:spcBef>
                <a:spcPct val="50000"/>
              </a:spcBef>
            </a:pPr>
            <a:r>
              <a:rPr lang="zh-CN" altLang="en-US" sz="2200" b="1">
                <a:solidFill>
                  <a:schemeClr val="tx2"/>
                </a:solidFill>
                <a:ea typeface="黑体" pitchFamily="49" charset="-122"/>
              </a:rPr>
              <a:t>解</a:t>
            </a:r>
            <a:endParaRPr lang="zh-CN" altLang="en-US" sz="2200" b="1">
              <a:solidFill>
                <a:schemeClr val="tx2"/>
              </a:solidFill>
              <a:ea typeface="宋体" pitchFamily="2" charset="-122"/>
            </a:endParaRPr>
          </a:p>
        </p:txBody>
      </p:sp>
      <p:sp>
        <p:nvSpPr>
          <p:cNvPr id="1027078" name="Text Box 6"/>
          <p:cNvSpPr txBox="1">
            <a:spLocks noChangeArrowheads="1"/>
          </p:cNvSpPr>
          <p:nvPr/>
        </p:nvSpPr>
        <p:spPr bwMode="auto">
          <a:xfrm>
            <a:off x="1763713" y="2997200"/>
            <a:ext cx="2997200" cy="407988"/>
          </a:xfrm>
          <a:prstGeom prst="rect">
            <a:avLst/>
          </a:prstGeom>
          <a:noFill/>
          <a:ln w="9525">
            <a:noFill/>
            <a:miter lim="800000"/>
            <a:headEnd/>
            <a:tailEnd/>
          </a:ln>
          <a:effectLst/>
        </p:spPr>
        <p:txBody>
          <a:bodyPr wrap="none" lIns="71658" tIns="35829" rIns="71658" bIns="35829">
            <a:spAutoFit/>
          </a:bodyPr>
          <a:lstStyle/>
          <a:p>
            <a:pPr defTabSz="717550"/>
            <a:r>
              <a:rPr lang="zh-CN" altLang="en-US" sz="2200" b="1">
                <a:solidFill>
                  <a:srgbClr val="000808"/>
                </a:solidFill>
                <a:ea typeface="宋体" pitchFamily="2" charset="-122"/>
              </a:rPr>
              <a:t>由题意</a:t>
            </a:r>
            <a:r>
              <a:rPr lang="en-US" altLang="zh-CN" sz="2200" b="1">
                <a:solidFill>
                  <a:srgbClr val="000808"/>
                </a:solidFill>
                <a:ea typeface="宋体" pitchFamily="2" charset="-122"/>
              </a:rPr>
              <a:t>,</a:t>
            </a:r>
            <a:r>
              <a:rPr lang="en-US" altLang="zh-CN" sz="2200" b="1" i="1">
                <a:solidFill>
                  <a:srgbClr val="000808"/>
                </a:solidFill>
                <a:ea typeface="宋体" pitchFamily="2" charset="-122"/>
              </a:rPr>
              <a:t>R </a:t>
            </a:r>
            <a:r>
              <a:rPr lang="zh-CN" altLang="en-US" sz="2200" b="1">
                <a:solidFill>
                  <a:srgbClr val="000808"/>
                </a:solidFill>
                <a:ea typeface="宋体" pitchFamily="2" charset="-122"/>
              </a:rPr>
              <a:t>的概率密度为</a:t>
            </a:r>
          </a:p>
        </p:txBody>
      </p:sp>
      <p:graphicFrame>
        <p:nvGraphicFramePr>
          <p:cNvPr id="1027079" name="Object 7"/>
          <p:cNvGraphicFramePr>
            <a:graphicFrameLocks noChangeAspect="1"/>
          </p:cNvGraphicFramePr>
          <p:nvPr/>
        </p:nvGraphicFramePr>
        <p:xfrm>
          <a:off x="1501775" y="3667125"/>
          <a:ext cx="5314950" cy="866775"/>
        </p:xfrm>
        <a:graphic>
          <a:graphicData uri="http://schemas.openxmlformats.org/presentationml/2006/ole">
            <p:oleObj spid="_x0000_s1027079" name="公式" r:id="rId4" imgW="2603160" imgH="457200" progId="Equation.3">
              <p:embed/>
            </p:oleObj>
          </a:graphicData>
        </a:graphic>
      </p:graphicFrame>
      <p:sp>
        <p:nvSpPr>
          <p:cNvPr id="1027080" name="Text Box 8"/>
          <p:cNvSpPr txBox="1">
            <a:spLocks noChangeArrowheads="1"/>
          </p:cNvSpPr>
          <p:nvPr/>
        </p:nvSpPr>
        <p:spPr bwMode="auto">
          <a:xfrm>
            <a:off x="1227138" y="4789488"/>
            <a:ext cx="703262" cy="407987"/>
          </a:xfrm>
          <a:prstGeom prst="rect">
            <a:avLst/>
          </a:prstGeom>
          <a:noFill/>
          <a:ln w="9525">
            <a:noFill/>
            <a:miter lim="800000"/>
            <a:headEnd/>
            <a:tailEnd/>
          </a:ln>
          <a:effectLst/>
        </p:spPr>
        <p:txBody>
          <a:bodyPr wrap="none" lIns="71658" tIns="35829" rIns="71658" bIns="35829">
            <a:spAutoFit/>
          </a:bodyPr>
          <a:lstStyle/>
          <a:p>
            <a:pPr defTabSz="717550"/>
            <a:r>
              <a:rPr lang="zh-CN" altLang="en-US" sz="2200" b="1">
                <a:solidFill>
                  <a:srgbClr val="000808"/>
                </a:solidFill>
                <a:ea typeface="宋体" pitchFamily="2" charset="-122"/>
              </a:rPr>
              <a:t>故有</a:t>
            </a:r>
          </a:p>
        </p:txBody>
      </p:sp>
      <p:graphicFrame>
        <p:nvGraphicFramePr>
          <p:cNvPr id="1027081" name="Object 9"/>
          <p:cNvGraphicFramePr>
            <a:graphicFrameLocks noChangeAspect="1"/>
          </p:cNvGraphicFramePr>
          <p:nvPr/>
        </p:nvGraphicFramePr>
        <p:xfrm>
          <a:off x="1933575" y="4891088"/>
          <a:ext cx="2511425" cy="366712"/>
        </p:xfrm>
        <a:graphic>
          <a:graphicData uri="http://schemas.openxmlformats.org/presentationml/2006/ole">
            <p:oleObj spid="_x0000_s1027081" name="公式" r:id="rId5" imgW="1218960" imgH="203040" progId="Equation.3">
              <p:embed/>
            </p:oleObj>
          </a:graphicData>
        </a:graphic>
      </p:graphicFrame>
      <p:graphicFrame>
        <p:nvGraphicFramePr>
          <p:cNvPr id="1027082" name="Object 10"/>
          <p:cNvGraphicFramePr>
            <a:graphicFrameLocks noChangeAspect="1"/>
          </p:cNvGraphicFramePr>
          <p:nvPr/>
        </p:nvGraphicFramePr>
        <p:xfrm>
          <a:off x="4367213" y="4730750"/>
          <a:ext cx="2241550" cy="600075"/>
        </p:xfrm>
        <a:graphic>
          <a:graphicData uri="http://schemas.openxmlformats.org/presentationml/2006/ole">
            <p:oleObj spid="_x0000_s1027082" name="Equation" r:id="rId6" imgW="2857320" imgH="838080" progId="Equation.3">
              <p:embed/>
            </p:oleObj>
          </a:graphicData>
        </a:graphic>
      </p:graphicFrame>
      <p:grpSp>
        <p:nvGrpSpPr>
          <p:cNvPr id="1027083" name="Group 11"/>
          <p:cNvGrpSpPr>
            <a:grpSpLocks/>
          </p:cNvGrpSpPr>
          <p:nvPr/>
        </p:nvGrpSpPr>
        <p:grpSpPr bwMode="auto">
          <a:xfrm>
            <a:off x="1227138" y="1682750"/>
            <a:ext cx="6451600" cy="1211263"/>
            <a:chOff x="576" y="624"/>
            <a:chExt cx="5184" cy="973"/>
          </a:xfrm>
        </p:grpSpPr>
        <p:sp>
          <p:nvSpPr>
            <p:cNvPr id="1027084" name="Text Box 12"/>
            <p:cNvSpPr txBox="1">
              <a:spLocks noChangeArrowheads="1"/>
            </p:cNvSpPr>
            <p:nvPr/>
          </p:nvSpPr>
          <p:spPr bwMode="auto">
            <a:xfrm>
              <a:off x="576" y="624"/>
              <a:ext cx="5184" cy="973"/>
            </a:xfrm>
            <a:prstGeom prst="rect">
              <a:avLst/>
            </a:prstGeom>
            <a:noFill/>
            <a:ln w="9525">
              <a:noFill/>
              <a:miter lim="800000"/>
              <a:headEnd/>
              <a:tailEnd/>
            </a:ln>
            <a:effectLst/>
          </p:spPr>
          <p:txBody>
            <a:bodyPr lIns="71658" tIns="35829" rIns="71658" bIns="35829">
              <a:spAutoFit/>
            </a:bodyPr>
            <a:lstStyle/>
            <a:p>
              <a:pPr marL="358775" indent="-358775" defTabSz="717550">
                <a:spcBef>
                  <a:spcPct val="20000"/>
                </a:spcBef>
              </a:pPr>
              <a:r>
                <a:rPr lang="zh-CN" altLang="en-US" sz="2200" b="1">
                  <a:solidFill>
                    <a:schemeClr val="tx2"/>
                  </a:solidFill>
                  <a:latin typeface="黑体" pitchFamily="49" charset="-122"/>
                  <a:ea typeface="黑体" pitchFamily="49" charset="-122"/>
                </a:rPr>
                <a:t>例</a:t>
              </a:r>
              <a:r>
                <a:rPr lang="en-US" altLang="zh-CN" sz="2200" b="1">
                  <a:ea typeface="宋体" pitchFamily="2" charset="-122"/>
                </a:rPr>
                <a:t> </a:t>
              </a:r>
              <a:r>
                <a:rPr lang="zh-CN" altLang="en-US" sz="2200" b="1">
                  <a:solidFill>
                    <a:srgbClr val="000808"/>
                  </a:solidFill>
                  <a:ea typeface="宋体" pitchFamily="2" charset="-122"/>
                </a:rPr>
                <a:t>设电阻值 </a:t>
              </a:r>
              <a:r>
                <a:rPr lang="en-US" altLang="zh-CN" sz="2200" b="1" i="1">
                  <a:solidFill>
                    <a:srgbClr val="000808"/>
                  </a:solidFill>
                  <a:ea typeface="宋体" pitchFamily="2" charset="-122"/>
                </a:rPr>
                <a:t>R </a:t>
              </a:r>
              <a:r>
                <a:rPr lang="zh-CN" altLang="en-US" sz="2200" b="1">
                  <a:solidFill>
                    <a:srgbClr val="000808"/>
                  </a:solidFill>
                  <a:ea typeface="宋体" pitchFamily="2" charset="-122"/>
                </a:rPr>
                <a:t>是一个随机变量，均匀分布在</a:t>
              </a:r>
            </a:p>
            <a:p>
              <a:pPr marL="358775" indent="-358775" defTabSz="717550">
                <a:spcBef>
                  <a:spcPct val="20000"/>
                </a:spcBef>
                <a:buFontTx/>
                <a:buAutoNum type="arabicPlain" startAt="900"/>
              </a:pPr>
              <a:r>
                <a:rPr lang="zh-CN" altLang="en-US" sz="2200" b="1">
                  <a:solidFill>
                    <a:srgbClr val="000808"/>
                  </a:solidFill>
                  <a:ea typeface="宋体" pitchFamily="2" charset="-122"/>
                </a:rPr>
                <a:t>     </a:t>
              </a:r>
              <a:r>
                <a:rPr lang="en-US" altLang="zh-CN" sz="2200" b="1">
                  <a:solidFill>
                    <a:srgbClr val="000808"/>
                  </a:solidFill>
                  <a:ea typeface="宋体" pitchFamily="2" charset="-122"/>
                </a:rPr>
                <a:t>~ 1100     </a:t>
              </a:r>
              <a:r>
                <a:rPr lang="zh-CN" altLang="en-US" sz="2200" b="1">
                  <a:solidFill>
                    <a:srgbClr val="000808"/>
                  </a:solidFill>
                  <a:ea typeface="宋体" pitchFamily="2" charset="-122"/>
                </a:rPr>
                <a:t>．求 </a:t>
              </a:r>
              <a:r>
                <a:rPr lang="en-US" altLang="zh-CN" sz="2200" b="1" i="1">
                  <a:solidFill>
                    <a:srgbClr val="000808"/>
                  </a:solidFill>
                  <a:ea typeface="宋体" pitchFamily="2" charset="-122"/>
                </a:rPr>
                <a:t>R  </a:t>
              </a:r>
              <a:r>
                <a:rPr lang="zh-CN" altLang="en-US" sz="2200" b="1">
                  <a:solidFill>
                    <a:srgbClr val="000808"/>
                  </a:solidFill>
                  <a:ea typeface="宋体" pitchFamily="2" charset="-122"/>
                </a:rPr>
                <a:t>的概率密度及 </a:t>
              </a:r>
              <a:r>
                <a:rPr lang="en-US" altLang="zh-CN" sz="2200" b="1" i="1">
                  <a:solidFill>
                    <a:srgbClr val="000808"/>
                  </a:solidFill>
                  <a:ea typeface="宋体" pitchFamily="2" charset="-122"/>
                </a:rPr>
                <a:t>R  </a:t>
              </a:r>
              <a:r>
                <a:rPr lang="zh-CN" altLang="en-US" sz="2200" b="1">
                  <a:solidFill>
                    <a:srgbClr val="000808"/>
                  </a:solidFill>
                  <a:ea typeface="宋体" pitchFamily="2" charset="-122"/>
                </a:rPr>
                <a:t>落在</a:t>
              </a:r>
            </a:p>
            <a:p>
              <a:pPr marL="358775" indent="-358775" defTabSz="717550">
                <a:spcBef>
                  <a:spcPct val="20000"/>
                </a:spcBef>
              </a:pPr>
              <a:r>
                <a:rPr lang="en-US" altLang="zh-CN" sz="2200" b="1">
                  <a:solidFill>
                    <a:srgbClr val="000808"/>
                  </a:solidFill>
                  <a:ea typeface="宋体" pitchFamily="2" charset="-122"/>
                </a:rPr>
                <a:t>950      ~ 1050     </a:t>
              </a:r>
              <a:r>
                <a:rPr lang="zh-CN" altLang="en-US" sz="2200" b="1">
                  <a:solidFill>
                    <a:srgbClr val="000808"/>
                  </a:solidFill>
                  <a:ea typeface="宋体" pitchFamily="2" charset="-122"/>
                </a:rPr>
                <a:t>的概率．</a:t>
              </a:r>
            </a:p>
          </p:txBody>
        </p:sp>
        <p:graphicFrame>
          <p:nvGraphicFramePr>
            <p:cNvPr id="1027085" name="Object 13"/>
            <p:cNvGraphicFramePr>
              <a:graphicFrameLocks noChangeAspect="1"/>
            </p:cNvGraphicFramePr>
            <p:nvPr/>
          </p:nvGraphicFramePr>
          <p:xfrm>
            <a:off x="1012" y="1008"/>
            <a:ext cx="200" cy="184"/>
          </p:xfrm>
          <a:graphic>
            <a:graphicData uri="http://schemas.openxmlformats.org/presentationml/2006/ole">
              <p:oleObj spid="_x0000_s1027085" name="Equation" r:id="rId7" imgW="317160" imgH="291960" progId="Equation.3">
                <p:embed/>
              </p:oleObj>
            </a:graphicData>
          </a:graphic>
        </p:graphicFrame>
        <p:graphicFrame>
          <p:nvGraphicFramePr>
            <p:cNvPr id="1027086" name="Object 14"/>
            <p:cNvGraphicFramePr>
              <a:graphicFrameLocks noChangeAspect="1"/>
            </p:cNvGraphicFramePr>
            <p:nvPr/>
          </p:nvGraphicFramePr>
          <p:xfrm>
            <a:off x="1912" y="1017"/>
            <a:ext cx="200" cy="184"/>
          </p:xfrm>
          <a:graphic>
            <a:graphicData uri="http://schemas.openxmlformats.org/presentationml/2006/ole">
              <p:oleObj spid="_x0000_s1027086" name="Equation" r:id="rId8" imgW="317160" imgH="291960" progId="Equation.3">
                <p:embed/>
              </p:oleObj>
            </a:graphicData>
          </a:graphic>
        </p:graphicFrame>
        <p:graphicFrame>
          <p:nvGraphicFramePr>
            <p:cNvPr id="1027087" name="Object 15"/>
            <p:cNvGraphicFramePr>
              <a:graphicFrameLocks noChangeAspect="1"/>
            </p:cNvGraphicFramePr>
            <p:nvPr/>
          </p:nvGraphicFramePr>
          <p:xfrm>
            <a:off x="1008" y="1352"/>
            <a:ext cx="200" cy="184"/>
          </p:xfrm>
          <a:graphic>
            <a:graphicData uri="http://schemas.openxmlformats.org/presentationml/2006/ole">
              <p:oleObj spid="_x0000_s1027087" name="Equation" r:id="rId9" imgW="317160" imgH="291960" progId="Equation.3">
                <p:embed/>
              </p:oleObj>
            </a:graphicData>
          </a:graphic>
        </p:graphicFrame>
        <p:graphicFrame>
          <p:nvGraphicFramePr>
            <p:cNvPr id="1027088" name="Object 16"/>
            <p:cNvGraphicFramePr>
              <a:graphicFrameLocks noChangeAspect="1"/>
            </p:cNvGraphicFramePr>
            <p:nvPr/>
          </p:nvGraphicFramePr>
          <p:xfrm>
            <a:off x="1976" y="1352"/>
            <a:ext cx="200" cy="184"/>
          </p:xfrm>
          <a:graphic>
            <a:graphicData uri="http://schemas.openxmlformats.org/presentationml/2006/ole">
              <p:oleObj spid="_x0000_s1027088" name="Equation" r:id="rId10" imgW="317160" imgH="29196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7077"/>
                                        </p:tgtEl>
                                        <p:attrNameLst>
                                          <p:attrName>style.visibility</p:attrName>
                                        </p:attrNameLst>
                                      </p:cBhvr>
                                      <p:to>
                                        <p:strVal val="visible"/>
                                      </p:to>
                                    </p:set>
                                    <p:animEffect transition="in" filter="wipe(left)">
                                      <p:cBhvr>
                                        <p:cTn id="7" dur="500"/>
                                        <p:tgtEl>
                                          <p:spTgt spid="10270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7078"/>
                                        </p:tgtEl>
                                        <p:attrNameLst>
                                          <p:attrName>style.visibility</p:attrName>
                                        </p:attrNameLst>
                                      </p:cBhvr>
                                      <p:to>
                                        <p:strVal val="visible"/>
                                      </p:to>
                                    </p:set>
                                    <p:animEffect transition="in" filter="wipe(left)">
                                      <p:cBhvr>
                                        <p:cTn id="12" dur="500"/>
                                        <p:tgtEl>
                                          <p:spTgt spid="10270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7079"/>
                                        </p:tgtEl>
                                        <p:attrNameLst>
                                          <p:attrName>style.visibility</p:attrName>
                                        </p:attrNameLst>
                                      </p:cBhvr>
                                      <p:to>
                                        <p:strVal val="visible"/>
                                      </p:to>
                                    </p:set>
                                    <p:animEffect transition="in" filter="wipe(left)">
                                      <p:cBhvr>
                                        <p:cTn id="17" dur="500"/>
                                        <p:tgtEl>
                                          <p:spTgt spid="10270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7080"/>
                                        </p:tgtEl>
                                        <p:attrNameLst>
                                          <p:attrName>style.visibility</p:attrName>
                                        </p:attrNameLst>
                                      </p:cBhvr>
                                      <p:to>
                                        <p:strVal val="visible"/>
                                      </p:to>
                                    </p:set>
                                    <p:animEffect transition="in" filter="wipe(left)">
                                      <p:cBhvr>
                                        <p:cTn id="22" dur="500"/>
                                        <p:tgtEl>
                                          <p:spTgt spid="10270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7081"/>
                                        </p:tgtEl>
                                        <p:attrNameLst>
                                          <p:attrName>style.visibility</p:attrName>
                                        </p:attrNameLst>
                                      </p:cBhvr>
                                      <p:to>
                                        <p:strVal val="visible"/>
                                      </p:to>
                                    </p:set>
                                    <p:animEffect transition="in" filter="wipe(left)">
                                      <p:cBhvr>
                                        <p:cTn id="27" dur="500"/>
                                        <p:tgtEl>
                                          <p:spTgt spid="102708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27082"/>
                                        </p:tgtEl>
                                        <p:attrNameLst>
                                          <p:attrName>style.visibility</p:attrName>
                                        </p:attrNameLst>
                                      </p:cBhvr>
                                      <p:to>
                                        <p:strVal val="visible"/>
                                      </p:to>
                                    </p:set>
                                    <p:animEffect transition="in" filter="wipe(left)">
                                      <p:cBhvr>
                                        <p:cTn id="32" dur="500"/>
                                        <p:tgtEl>
                                          <p:spTgt spid="1027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77" grpId="0" autoUpdateAnimBg="0"/>
      <p:bldP spid="1027078" grpId="0" autoUpdateAnimBg="0"/>
      <p:bldP spid="1027080"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4" name="Rectangle 4"/>
          <p:cNvSpPr>
            <a:spLocks noGrp="1" noChangeArrowheads="1"/>
          </p:cNvSpPr>
          <p:nvPr>
            <p:ph type="title"/>
          </p:nvPr>
        </p:nvSpPr>
        <p:spPr bwMode="auto">
          <a:xfrm>
            <a:off x="1042988" y="765175"/>
            <a:ext cx="7921625" cy="742950"/>
          </a:xfrm>
          <a:noFill/>
          <a:ln>
            <a:miter lim="800000"/>
            <a:headEnd/>
            <a:tailEnd/>
          </a:ln>
        </p:spPr>
        <p:txBody>
          <a:bodyPr vert="horz" wrap="square" lIns="71658" tIns="35829" rIns="71658" bIns="35829" numCol="1" anchor="ctr" anchorCtr="0" compatLnSpc="1">
            <a:prstTxWarp prst="textNoShape">
              <a:avLst/>
            </a:prstTxWarp>
            <a:spAutoFit/>
          </a:bodyPr>
          <a:lstStyle/>
          <a:p>
            <a:pPr defTabSz="717550"/>
            <a:r>
              <a:rPr lang="zh-CN" altLang="en-US" b="1">
                <a:ea typeface="宋体" pitchFamily="2" charset="-122"/>
              </a:rPr>
              <a:t>常见的连续型随机变量</a:t>
            </a:r>
            <a:r>
              <a:rPr lang="en-US" altLang="zh-CN" b="1">
                <a:ea typeface="宋体" pitchFamily="2" charset="-122"/>
              </a:rPr>
              <a:t>(Cont.)</a:t>
            </a:r>
          </a:p>
        </p:txBody>
      </p:sp>
      <p:sp>
        <p:nvSpPr>
          <p:cNvPr id="1029125" name="Text Box 5"/>
          <p:cNvSpPr txBox="1">
            <a:spLocks noChangeArrowheads="1"/>
          </p:cNvSpPr>
          <p:nvPr/>
        </p:nvSpPr>
        <p:spPr bwMode="auto">
          <a:xfrm>
            <a:off x="911225" y="1555750"/>
            <a:ext cx="6481763" cy="1130300"/>
          </a:xfrm>
          <a:prstGeom prst="rect">
            <a:avLst/>
          </a:prstGeom>
          <a:noFill/>
          <a:ln w="9525">
            <a:noFill/>
            <a:miter lim="800000"/>
            <a:headEnd/>
            <a:tailEnd/>
          </a:ln>
          <a:effectLst/>
        </p:spPr>
        <p:txBody>
          <a:bodyPr lIns="71658" tIns="35829" rIns="71658" bIns="35829">
            <a:spAutoFit/>
          </a:bodyPr>
          <a:lstStyle/>
          <a:p>
            <a:pPr defTabSz="717550">
              <a:lnSpc>
                <a:spcPct val="105000"/>
              </a:lnSpc>
              <a:spcBef>
                <a:spcPct val="5000"/>
              </a:spcBef>
            </a:pPr>
            <a:r>
              <a:rPr lang="zh-CN" altLang="en-US" sz="2200" b="1">
                <a:ea typeface="黑体" pitchFamily="49" charset="-122"/>
              </a:rPr>
              <a:t>例</a:t>
            </a:r>
            <a:r>
              <a:rPr lang="en-US" altLang="zh-CN" sz="2200" b="1">
                <a:ea typeface="宋体" pitchFamily="2" charset="-122"/>
              </a:rPr>
              <a:t>  </a:t>
            </a:r>
            <a:r>
              <a:rPr lang="zh-CN" altLang="en-US" sz="2200" b="1">
                <a:solidFill>
                  <a:srgbClr val="000808"/>
                </a:solidFill>
                <a:ea typeface="宋体" pitchFamily="2" charset="-122"/>
              </a:rPr>
              <a:t>设随机变量 </a:t>
            </a:r>
            <a:r>
              <a:rPr lang="en-US" altLang="zh-CN" sz="2200" b="1" i="1">
                <a:solidFill>
                  <a:srgbClr val="000808"/>
                </a:solidFill>
                <a:ea typeface="宋体" pitchFamily="2" charset="-122"/>
              </a:rPr>
              <a:t>X </a:t>
            </a:r>
            <a:r>
              <a:rPr lang="zh-CN" altLang="en-US" sz="2200" b="1">
                <a:solidFill>
                  <a:srgbClr val="000808"/>
                </a:solidFill>
                <a:ea typeface="宋体" pitchFamily="2" charset="-122"/>
              </a:rPr>
              <a:t>在 </a:t>
            </a:r>
            <a:r>
              <a:rPr lang="en-US" altLang="zh-CN" sz="2200" b="1">
                <a:solidFill>
                  <a:srgbClr val="000808"/>
                </a:solidFill>
                <a:ea typeface="宋体" pitchFamily="2" charset="-122"/>
              </a:rPr>
              <a:t>[ 2, 5 ]</a:t>
            </a:r>
            <a:r>
              <a:rPr lang="zh-CN" altLang="en-US" sz="2200" b="1">
                <a:solidFill>
                  <a:srgbClr val="000808"/>
                </a:solidFill>
                <a:ea typeface="宋体" pitchFamily="2" charset="-122"/>
              </a:rPr>
              <a:t>上服从均匀分布</a:t>
            </a:r>
            <a:r>
              <a:rPr lang="en-US" altLang="zh-CN" sz="2200" b="1">
                <a:solidFill>
                  <a:srgbClr val="000808"/>
                </a:solidFill>
                <a:ea typeface="宋体" pitchFamily="2" charset="-122"/>
              </a:rPr>
              <a:t>, </a:t>
            </a:r>
            <a:r>
              <a:rPr lang="zh-CN" altLang="en-US" sz="2200" b="1">
                <a:solidFill>
                  <a:srgbClr val="000808"/>
                </a:solidFill>
                <a:ea typeface="宋体" pitchFamily="2" charset="-122"/>
              </a:rPr>
              <a:t>现对 </a:t>
            </a:r>
            <a:r>
              <a:rPr lang="en-US" altLang="zh-CN" sz="2200" b="1" i="1">
                <a:solidFill>
                  <a:srgbClr val="000808"/>
                </a:solidFill>
                <a:ea typeface="宋体" pitchFamily="2" charset="-122"/>
              </a:rPr>
              <a:t>X </a:t>
            </a:r>
            <a:r>
              <a:rPr lang="zh-CN" altLang="en-US" sz="2200" b="1">
                <a:solidFill>
                  <a:srgbClr val="000808"/>
                </a:solidFill>
                <a:ea typeface="宋体" pitchFamily="2" charset="-122"/>
              </a:rPr>
              <a:t>进行三次独立观测 </a:t>
            </a:r>
            <a:r>
              <a:rPr lang="en-US" altLang="zh-CN" sz="2200" b="1">
                <a:solidFill>
                  <a:srgbClr val="000808"/>
                </a:solidFill>
                <a:ea typeface="宋体" pitchFamily="2" charset="-122"/>
              </a:rPr>
              <a:t>,</a:t>
            </a:r>
            <a:r>
              <a:rPr lang="zh-CN" altLang="en-US" sz="2200" b="1">
                <a:solidFill>
                  <a:srgbClr val="000808"/>
                </a:solidFill>
                <a:ea typeface="宋体" pitchFamily="2" charset="-122"/>
              </a:rPr>
              <a:t>试求至少有两次观测值大于</a:t>
            </a:r>
            <a:r>
              <a:rPr lang="en-US" altLang="zh-CN" sz="2200" b="1">
                <a:solidFill>
                  <a:srgbClr val="000808"/>
                </a:solidFill>
                <a:ea typeface="宋体" pitchFamily="2" charset="-122"/>
              </a:rPr>
              <a:t>3 </a:t>
            </a:r>
            <a:r>
              <a:rPr lang="zh-CN" altLang="en-US" sz="2200" b="1">
                <a:solidFill>
                  <a:srgbClr val="000808"/>
                </a:solidFill>
                <a:ea typeface="宋体" pitchFamily="2" charset="-122"/>
              </a:rPr>
              <a:t>的概率</a:t>
            </a:r>
            <a:r>
              <a:rPr lang="en-US" altLang="zh-CN" sz="2200" b="1">
                <a:solidFill>
                  <a:srgbClr val="000808"/>
                </a:solidFill>
                <a:ea typeface="宋体" pitchFamily="2" charset="-122"/>
              </a:rPr>
              <a:t>.</a:t>
            </a:r>
          </a:p>
        </p:txBody>
      </p:sp>
      <p:sp>
        <p:nvSpPr>
          <p:cNvPr id="1029126" name="Rectangle 6"/>
          <p:cNvSpPr>
            <a:spLocks noChangeArrowheads="1"/>
          </p:cNvSpPr>
          <p:nvPr/>
        </p:nvSpPr>
        <p:spPr bwMode="auto">
          <a:xfrm>
            <a:off x="1150938" y="2719388"/>
            <a:ext cx="3070225" cy="407987"/>
          </a:xfrm>
          <a:prstGeom prst="rect">
            <a:avLst/>
          </a:prstGeom>
          <a:noFill/>
          <a:ln w="9525">
            <a:noFill/>
            <a:miter lim="800000"/>
            <a:headEnd/>
            <a:tailEnd/>
          </a:ln>
          <a:effectLst/>
        </p:spPr>
        <p:txBody>
          <a:bodyPr wrap="none" lIns="71658" tIns="35829" rIns="71658" bIns="35829">
            <a:spAutoFit/>
          </a:bodyPr>
          <a:lstStyle/>
          <a:p>
            <a:pPr defTabSz="717550"/>
            <a:r>
              <a:rPr lang="zh-CN" altLang="en-US" sz="2200" b="1">
                <a:latin typeface="黑体" pitchFamily="49" charset="-122"/>
                <a:ea typeface="黑体" pitchFamily="49" charset="-122"/>
              </a:rPr>
              <a:t>   </a:t>
            </a:r>
            <a:r>
              <a:rPr lang="en-US" altLang="zh-CN" sz="2200" b="1" i="1">
                <a:solidFill>
                  <a:srgbClr val="000808"/>
                </a:solidFill>
                <a:ea typeface="宋体" pitchFamily="2" charset="-122"/>
              </a:rPr>
              <a:t>X </a:t>
            </a:r>
            <a:r>
              <a:rPr lang="zh-CN" altLang="en-US" sz="2200" b="1">
                <a:solidFill>
                  <a:srgbClr val="000808"/>
                </a:solidFill>
                <a:ea typeface="宋体" pitchFamily="2" charset="-122"/>
              </a:rPr>
              <a:t>的分布密度函数为</a:t>
            </a:r>
          </a:p>
        </p:txBody>
      </p:sp>
      <p:graphicFrame>
        <p:nvGraphicFramePr>
          <p:cNvPr id="1029127" name="Object 7"/>
          <p:cNvGraphicFramePr>
            <a:graphicFrameLocks noChangeAspect="1"/>
          </p:cNvGraphicFramePr>
          <p:nvPr/>
        </p:nvGraphicFramePr>
        <p:xfrm>
          <a:off x="4211638" y="2276475"/>
          <a:ext cx="2735262" cy="1304925"/>
        </p:xfrm>
        <a:graphic>
          <a:graphicData uri="http://schemas.openxmlformats.org/presentationml/2006/ole">
            <p:oleObj spid="_x0000_s1029127" name="Equation" r:id="rId4" imgW="1384200" imgH="660240" progId="Equation.3">
              <p:embed/>
            </p:oleObj>
          </a:graphicData>
        </a:graphic>
      </p:graphicFrame>
      <p:sp>
        <p:nvSpPr>
          <p:cNvPr id="1029128" name="Text Box 8"/>
          <p:cNvSpPr txBox="1">
            <a:spLocks noChangeArrowheads="1"/>
          </p:cNvSpPr>
          <p:nvPr/>
        </p:nvSpPr>
        <p:spPr bwMode="auto">
          <a:xfrm>
            <a:off x="971550" y="3500438"/>
            <a:ext cx="6107113" cy="1211262"/>
          </a:xfrm>
          <a:prstGeom prst="rect">
            <a:avLst/>
          </a:prstGeom>
          <a:noFill/>
          <a:ln w="9525">
            <a:noFill/>
            <a:miter lim="800000"/>
            <a:headEnd/>
            <a:tailEnd/>
          </a:ln>
          <a:effectLst/>
        </p:spPr>
        <p:txBody>
          <a:bodyPr lIns="71658" tIns="35829" rIns="71658" bIns="35829">
            <a:spAutoFit/>
          </a:bodyPr>
          <a:lstStyle/>
          <a:p>
            <a:pPr defTabSz="717550">
              <a:lnSpc>
                <a:spcPct val="120000"/>
              </a:lnSpc>
            </a:pPr>
            <a:r>
              <a:rPr lang="zh-CN" altLang="en-US" sz="2200" b="1">
                <a:solidFill>
                  <a:srgbClr val="000808"/>
                </a:solidFill>
                <a:ea typeface="宋体" pitchFamily="2" charset="-122"/>
              </a:rPr>
              <a:t>设 </a:t>
            </a:r>
            <a:r>
              <a:rPr lang="en-US" altLang="zh-CN" sz="2200" b="1" i="1">
                <a:solidFill>
                  <a:srgbClr val="000808"/>
                </a:solidFill>
                <a:ea typeface="宋体" pitchFamily="2" charset="-122"/>
              </a:rPr>
              <a:t>A </a:t>
            </a:r>
            <a:r>
              <a:rPr lang="zh-CN" altLang="en-US" sz="2200" b="1">
                <a:solidFill>
                  <a:srgbClr val="000808"/>
                </a:solidFill>
                <a:ea typeface="宋体" pitchFamily="2" charset="-122"/>
              </a:rPr>
              <a:t>表示“对 </a:t>
            </a:r>
            <a:r>
              <a:rPr lang="en-US" altLang="zh-CN" sz="2200" b="1" i="1">
                <a:solidFill>
                  <a:srgbClr val="000808"/>
                </a:solidFill>
                <a:ea typeface="宋体" pitchFamily="2" charset="-122"/>
              </a:rPr>
              <a:t>X </a:t>
            </a:r>
            <a:r>
              <a:rPr lang="zh-CN" altLang="en-US" sz="2200" b="1">
                <a:solidFill>
                  <a:srgbClr val="000808"/>
                </a:solidFill>
                <a:ea typeface="宋体" pitchFamily="2" charset="-122"/>
              </a:rPr>
              <a:t>的观测值大于 </a:t>
            </a:r>
            <a:r>
              <a:rPr lang="en-US" altLang="zh-CN" sz="2200" b="1">
                <a:solidFill>
                  <a:srgbClr val="000808"/>
                </a:solidFill>
                <a:ea typeface="宋体" pitchFamily="2" charset="-122"/>
              </a:rPr>
              <a:t>3 ”, </a:t>
            </a:r>
            <a:r>
              <a:rPr lang="en-US" altLang="zh-CN" sz="2200" b="1" i="1">
                <a:solidFill>
                  <a:srgbClr val="000808"/>
                </a:solidFill>
                <a:ea typeface="宋体" pitchFamily="2" charset="-122"/>
              </a:rPr>
              <a:t>Y </a:t>
            </a:r>
            <a:r>
              <a:rPr lang="zh-CN" altLang="en-US" sz="2200" b="1">
                <a:solidFill>
                  <a:srgbClr val="000808"/>
                </a:solidFill>
                <a:ea typeface="宋体" pitchFamily="2" charset="-122"/>
              </a:rPr>
              <a:t>表示</a:t>
            </a:r>
            <a:r>
              <a:rPr lang="en-US" altLang="zh-CN" sz="2200" b="1">
                <a:solidFill>
                  <a:srgbClr val="000808"/>
                </a:solidFill>
                <a:ea typeface="宋体" pitchFamily="2" charset="-122"/>
              </a:rPr>
              <a:t>3</a:t>
            </a:r>
            <a:r>
              <a:rPr lang="zh-CN" altLang="en-US" sz="2200" b="1">
                <a:solidFill>
                  <a:srgbClr val="000808"/>
                </a:solidFill>
                <a:ea typeface="宋体" pitchFamily="2" charset="-122"/>
              </a:rPr>
              <a:t>次独立观测中观测值大于</a:t>
            </a:r>
            <a:r>
              <a:rPr lang="en-US" altLang="zh-CN" sz="2200" b="1">
                <a:solidFill>
                  <a:srgbClr val="000808"/>
                </a:solidFill>
                <a:ea typeface="宋体" pitchFamily="2" charset="-122"/>
              </a:rPr>
              <a:t>3</a:t>
            </a:r>
            <a:r>
              <a:rPr lang="zh-CN" altLang="en-US" sz="2200" b="1">
                <a:solidFill>
                  <a:srgbClr val="000808"/>
                </a:solidFill>
                <a:ea typeface="宋体" pitchFamily="2" charset="-122"/>
              </a:rPr>
              <a:t>的次数</a:t>
            </a:r>
            <a:r>
              <a:rPr lang="en-US" altLang="zh-CN" sz="2200" b="1">
                <a:solidFill>
                  <a:srgbClr val="000808"/>
                </a:solidFill>
                <a:ea typeface="宋体" pitchFamily="2" charset="-122"/>
              </a:rPr>
              <a:t>.</a:t>
            </a:r>
          </a:p>
          <a:p>
            <a:pPr defTabSz="717550"/>
            <a:endParaRPr lang="zh-CN" altLang="en-US" sz="2200" b="1">
              <a:solidFill>
                <a:srgbClr val="000808"/>
              </a:solidFill>
              <a:ea typeface="宋体" pitchFamily="2" charset="-122"/>
            </a:endParaRPr>
          </a:p>
        </p:txBody>
      </p:sp>
      <p:sp>
        <p:nvSpPr>
          <p:cNvPr id="1029129" name="Rectangle 9"/>
          <p:cNvSpPr>
            <a:spLocks noChangeArrowheads="1"/>
          </p:cNvSpPr>
          <p:nvPr/>
        </p:nvSpPr>
        <p:spPr bwMode="auto">
          <a:xfrm>
            <a:off x="911225" y="2708275"/>
            <a:ext cx="422275" cy="407988"/>
          </a:xfrm>
          <a:prstGeom prst="rect">
            <a:avLst/>
          </a:prstGeom>
          <a:noFill/>
          <a:ln w="9525">
            <a:noFill/>
            <a:miter lim="800000"/>
            <a:headEnd/>
            <a:tailEnd/>
          </a:ln>
          <a:effectLst/>
        </p:spPr>
        <p:txBody>
          <a:bodyPr wrap="none" lIns="71658" tIns="35829" rIns="71658" bIns="35829">
            <a:spAutoFit/>
          </a:bodyPr>
          <a:lstStyle/>
          <a:p>
            <a:pPr defTabSz="717550"/>
            <a:r>
              <a:rPr lang="zh-CN" altLang="en-US" sz="2200" b="1">
                <a:latin typeface="黑体" pitchFamily="49" charset="-122"/>
                <a:ea typeface="黑体" pitchFamily="49" charset="-122"/>
              </a:rPr>
              <a:t>解</a:t>
            </a:r>
            <a:endParaRPr lang="zh-CN" altLang="en-US" sz="2200" b="1">
              <a:ea typeface="宋体" pitchFamily="2" charset="-122"/>
            </a:endParaRPr>
          </a:p>
        </p:txBody>
      </p:sp>
      <p:graphicFrame>
        <p:nvGraphicFramePr>
          <p:cNvPr id="1029130" name="Object 10"/>
          <p:cNvGraphicFramePr>
            <a:graphicFrameLocks noChangeAspect="1"/>
          </p:cNvGraphicFramePr>
          <p:nvPr/>
        </p:nvGraphicFramePr>
        <p:xfrm>
          <a:off x="1020763" y="4543425"/>
          <a:ext cx="2598737" cy="334963"/>
        </p:xfrm>
        <a:graphic>
          <a:graphicData uri="http://schemas.openxmlformats.org/presentationml/2006/ole">
            <p:oleObj spid="_x0000_s1029130" name="Equation" r:id="rId5" imgW="3314520" imgH="431640" progId="Equation.3">
              <p:embed/>
            </p:oleObj>
          </a:graphicData>
        </a:graphic>
      </p:graphicFrame>
      <p:graphicFrame>
        <p:nvGraphicFramePr>
          <p:cNvPr id="1029131" name="Object 11"/>
          <p:cNvGraphicFramePr>
            <a:graphicFrameLocks noChangeAspect="1"/>
          </p:cNvGraphicFramePr>
          <p:nvPr/>
        </p:nvGraphicFramePr>
        <p:xfrm>
          <a:off x="3719513" y="4364038"/>
          <a:ext cx="1563687" cy="657225"/>
        </p:xfrm>
        <a:graphic>
          <a:graphicData uri="http://schemas.openxmlformats.org/presentationml/2006/ole">
            <p:oleObj spid="_x0000_s1029131" name="Equation" r:id="rId6" imgW="1993680" imgH="838080" progId="Equation.3">
              <p:embed/>
            </p:oleObj>
          </a:graphicData>
        </a:graphic>
      </p:graphicFrame>
      <p:sp>
        <p:nvSpPr>
          <p:cNvPr id="1029132" name="Rectangle 12"/>
          <p:cNvSpPr>
            <a:spLocks noChangeArrowheads="1"/>
          </p:cNvSpPr>
          <p:nvPr/>
        </p:nvSpPr>
        <p:spPr bwMode="auto">
          <a:xfrm>
            <a:off x="5351463" y="4508500"/>
            <a:ext cx="423862" cy="406400"/>
          </a:xfrm>
          <a:prstGeom prst="rect">
            <a:avLst/>
          </a:prstGeom>
          <a:noFill/>
          <a:ln w="9525">
            <a:noFill/>
            <a:miter lim="800000"/>
            <a:headEnd/>
            <a:tailEnd/>
          </a:ln>
          <a:effectLst/>
        </p:spPr>
        <p:txBody>
          <a:bodyPr wrap="none" lIns="71658" tIns="35829" rIns="71658" bIns="35829">
            <a:spAutoFit/>
          </a:bodyPr>
          <a:lstStyle/>
          <a:p>
            <a:pPr defTabSz="717550"/>
            <a:r>
              <a:rPr lang="zh-CN" altLang="en-US" sz="2200" b="1">
                <a:solidFill>
                  <a:srgbClr val="000808"/>
                </a:solidFill>
                <a:ea typeface="宋体" pitchFamily="2" charset="-122"/>
              </a:rPr>
              <a:t>则</a:t>
            </a:r>
          </a:p>
        </p:txBody>
      </p:sp>
      <p:graphicFrame>
        <p:nvGraphicFramePr>
          <p:cNvPr id="1029133" name="Object 13"/>
          <p:cNvGraphicFramePr>
            <a:graphicFrameLocks noChangeAspect="1"/>
          </p:cNvGraphicFramePr>
          <p:nvPr/>
        </p:nvGraphicFramePr>
        <p:xfrm>
          <a:off x="5867400" y="4221163"/>
          <a:ext cx="2447925" cy="1068387"/>
        </p:xfrm>
        <a:graphic>
          <a:graphicData uri="http://schemas.openxmlformats.org/presentationml/2006/ole">
            <p:oleObj spid="_x0000_s1029133" name="Equation" r:id="rId7" imgW="799920" imgH="431640" progId="Equation.3">
              <p:embed/>
            </p:oleObj>
          </a:graphicData>
        </a:graphic>
      </p:graphicFrame>
      <p:graphicFrame>
        <p:nvGraphicFramePr>
          <p:cNvPr id="1029134" name="Object 14"/>
          <p:cNvGraphicFramePr>
            <a:graphicFrameLocks noChangeAspect="1"/>
          </p:cNvGraphicFramePr>
          <p:nvPr/>
        </p:nvGraphicFramePr>
        <p:xfrm>
          <a:off x="1128713" y="5500688"/>
          <a:ext cx="1054100" cy="298450"/>
        </p:xfrm>
        <a:graphic>
          <a:graphicData uri="http://schemas.openxmlformats.org/presentationml/2006/ole">
            <p:oleObj spid="_x0000_s1029134" name="Equation" r:id="rId8" imgW="1346040" imgH="380880" progId="Equation.3">
              <p:embed/>
            </p:oleObj>
          </a:graphicData>
        </a:graphic>
      </p:graphicFrame>
      <p:graphicFrame>
        <p:nvGraphicFramePr>
          <p:cNvPr id="1029135" name="Object 15"/>
          <p:cNvGraphicFramePr>
            <a:graphicFrameLocks noChangeAspect="1"/>
          </p:cNvGraphicFramePr>
          <p:nvPr/>
        </p:nvGraphicFramePr>
        <p:xfrm>
          <a:off x="6384925" y="5316538"/>
          <a:ext cx="647700" cy="647700"/>
        </p:xfrm>
        <a:graphic>
          <a:graphicData uri="http://schemas.openxmlformats.org/presentationml/2006/ole">
            <p:oleObj spid="_x0000_s1029135" name="Equation" r:id="rId9" imgW="825480" imgH="825480" progId="Equation.3">
              <p:embed/>
            </p:oleObj>
          </a:graphicData>
        </a:graphic>
      </p:graphicFrame>
      <p:sp>
        <p:nvSpPr>
          <p:cNvPr id="1029136" name="Rectangle 16"/>
          <p:cNvSpPr>
            <a:spLocks noChangeArrowheads="1"/>
          </p:cNvSpPr>
          <p:nvPr/>
        </p:nvSpPr>
        <p:spPr bwMode="auto">
          <a:xfrm>
            <a:off x="911225" y="4892675"/>
            <a:ext cx="985838" cy="407988"/>
          </a:xfrm>
          <a:prstGeom prst="rect">
            <a:avLst/>
          </a:prstGeom>
          <a:noFill/>
          <a:ln w="9525">
            <a:noFill/>
            <a:miter lim="800000"/>
            <a:headEnd/>
            <a:tailEnd/>
          </a:ln>
          <a:effectLst/>
        </p:spPr>
        <p:txBody>
          <a:bodyPr wrap="none" lIns="71658" tIns="35829" rIns="71658" bIns="35829">
            <a:spAutoFit/>
          </a:bodyPr>
          <a:lstStyle/>
          <a:p>
            <a:pPr defTabSz="717550" eaLnBrk="0" hangingPunct="0"/>
            <a:r>
              <a:rPr kumimoji="0" lang="zh-CN" altLang="en-US" sz="2200" b="1">
                <a:solidFill>
                  <a:srgbClr val="000808"/>
                </a:solidFill>
                <a:ea typeface="宋体" pitchFamily="2" charset="-122"/>
              </a:rPr>
              <a:t>因而有</a:t>
            </a:r>
          </a:p>
        </p:txBody>
      </p:sp>
      <p:graphicFrame>
        <p:nvGraphicFramePr>
          <p:cNvPr id="1029137" name="Object 17"/>
          <p:cNvGraphicFramePr>
            <a:graphicFrameLocks noChangeAspect="1"/>
          </p:cNvGraphicFramePr>
          <p:nvPr/>
        </p:nvGraphicFramePr>
        <p:xfrm>
          <a:off x="2206625" y="5257800"/>
          <a:ext cx="2047875" cy="795338"/>
        </p:xfrm>
        <a:graphic>
          <a:graphicData uri="http://schemas.openxmlformats.org/presentationml/2006/ole">
            <p:oleObj spid="_x0000_s1029137" name="Equation" r:id="rId10" imgW="2616120" imgH="1015920" progId="Equation.3">
              <p:embed/>
            </p:oleObj>
          </a:graphicData>
        </a:graphic>
      </p:graphicFrame>
      <p:graphicFrame>
        <p:nvGraphicFramePr>
          <p:cNvPr id="1029138" name="Object 18"/>
          <p:cNvGraphicFramePr>
            <a:graphicFrameLocks noChangeAspect="1"/>
          </p:cNvGraphicFramePr>
          <p:nvPr/>
        </p:nvGraphicFramePr>
        <p:xfrm>
          <a:off x="4237038" y="5257800"/>
          <a:ext cx="2127250" cy="795338"/>
        </p:xfrm>
        <a:graphic>
          <a:graphicData uri="http://schemas.openxmlformats.org/presentationml/2006/ole">
            <p:oleObj spid="_x0000_s1029138" name="Equation" r:id="rId11" imgW="2717640" imgH="101592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9129"/>
                                        </p:tgtEl>
                                        <p:attrNameLst>
                                          <p:attrName>style.visibility</p:attrName>
                                        </p:attrNameLst>
                                      </p:cBhvr>
                                      <p:to>
                                        <p:strVal val="visible"/>
                                      </p:to>
                                    </p:set>
                                    <p:animEffect transition="in" filter="wipe(left)">
                                      <p:cBhvr>
                                        <p:cTn id="7" dur="500"/>
                                        <p:tgtEl>
                                          <p:spTgt spid="10291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9126"/>
                                        </p:tgtEl>
                                        <p:attrNameLst>
                                          <p:attrName>style.visibility</p:attrName>
                                        </p:attrNameLst>
                                      </p:cBhvr>
                                      <p:to>
                                        <p:strVal val="visible"/>
                                      </p:to>
                                    </p:set>
                                    <p:animEffect transition="in" filter="wipe(left)">
                                      <p:cBhvr>
                                        <p:cTn id="12" dur="500"/>
                                        <p:tgtEl>
                                          <p:spTgt spid="10291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9127"/>
                                        </p:tgtEl>
                                        <p:attrNameLst>
                                          <p:attrName>style.visibility</p:attrName>
                                        </p:attrNameLst>
                                      </p:cBhvr>
                                      <p:to>
                                        <p:strVal val="visible"/>
                                      </p:to>
                                    </p:set>
                                    <p:animEffect transition="in" filter="wipe(left)">
                                      <p:cBhvr>
                                        <p:cTn id="17" dur="500"/>
                                        <p:tgtEl>
                                          <p:spTgt spid="10291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9128"/>
                                        </p:tgtEl>
                                        <p:attrNameLst>
                                          <p:attrName>style.visibility</p:attrName>
                                        </p:attrNameLst>
                                      </p:cBhvr>
                                      <p:to>
                                        <p:strVal val="visible"/>
                                      </p:to>
                                    </p:set>
                                    <p:animEffect transition="in" filter="wipe(left)">
                                      <p:cBhvr>
                                        <p:cTn id="22" dur="500"/>
                                        <p:tgtEl>
                                          <p:spTgt spid="10291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9130"/>
                                        </p:tgtEl>
                                        <p:attrNameLst>
                                          <p:attrName>style.visibility</p:attrName>
                                        </p:attrNameLst>
                                      </p:cBhvr>
                                      <p:to>
                                        <p:strVal val="visible"/>
                                      </p:to>
                                    </p:set>
                                    <p:animEffect transition="in" filter="wipe(left)">
                                      <p:cBhvr>
                                        <p:cTn id="27" dur="500"/>
                                        <p:tgtEl>
                                          <p:spTgt spid="10291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29131"/>
                                        </p:tgtEl>
                                        <p:attrNameLst>
                                          <p:attrName>style.visibility</p:attrName>
                                        </p:attrNameLst>
                                      </p:cBhvr>
                                      <p:to>
                                        <p:strVal val="visible"/>
                                      </p:to>
                                    </p:set>
                                    <p:animEffect transition="in" filter="wipe(left)">
                                      <p:cBhvr>
                                        <p:cTn id="32" dur="500"/>
                                        <p:tgtEl>
                                          <p:spTgt spid="10291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29132"/>
                                        </p:tgtEl>
                                        <p:attrNameLst>
                                          <p:attrName>style.visibility</p:attrName>
                                        </p:attrNameLst>
                                      </p:cBhvr>
                                      <p:to>
                                        <p:strVal val="visible"/>
                                      </p:to>
                                    </p:set>
                                    <p:animEffect transition="in" filter="wipe(left)">
                                      <p:cBhvr>
                                        <p:cTn id="37" dur="500"/>
                                        <p:tgtEl>
                                          <p:spTgt spid="10291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29133"/>
                                        </p:tgtEl>
                                        <p:attrNameLst>
                                          <p:attrName>style.visibility</p:attrName>
                                        </p:attrNameLst>
                                      </p:cBhvr>
                                      <p:to>
                                        <p:strVal val="visible"/>
                                      </p:to>
                                    </p:set>
                                    <p:animEffect transition="in" filter="wipe(left)">
                                      <p:cBhvr>
                                        <p:cTn id="42" dur="500"/>
                                        <p:tgtEl>
                                          <p:spTgt spid="10291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29136"/>
                                        </p:tgtEl>
                                        <p:attrNameLst>
                                          <p:attrName>style.visibility</p:attrName>
                                        </p:attrNameLst>
                                      </p:cBhvr>
                                      <p:to>
                                        <p:strVal val="visible"/>
                                      </p:to>
                                    </p:set>
                                    <p:animEffect transition="in" filter="wipe(left)">
                                      <p:cBhvr>
                                        <p:cTn id="47" dur="500"/>
                                        <p:tgtEl>
                                          <p:spTgt spid="102913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29134"/>
                                        </p:tgtEl>
                                        <p:attrNameLst>
                                          <p:attrName>style.visibility</p:attrName>
                                        </p:attrNameLst>
                                      </p:cBhvr>
                                      <p:to>
                                        <p:strVal val="visible"/>
                                      </p:to>
                                    </p:set>
                                    <p:animEffect transition="in" filter="wipe(left)">
                                      <p:cBhvr>
                                        <p:cTn id="52" dur="500"/>
                                        <p:tgtEl>
                                          <p:spTgt spid="10291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29137"/>
                                        </p:tgtEl>
                                        <p:attrNameLst>
                                          <p:attrName>style.visibility</p:attrName>
                                        </p:attrNameLst>
                                      </p:cBhvr>
                                      <p:to>
                                        <p:strVal val="visible"/>
                                      </p:to>
                                    </p:set>
                                    <p:animEffect transition="in" filter="wipe(left)">
                                      <p:cBhvr>
                                        <p:cTn id="57" dur="500"/>
                                        <p:tgtEl>
                                          <p:spTgt spid="10291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029138"/>
                                        </p:tgtEl>
                                        <p:attrNameLst>
                                          <p:attrName>style.visibility</p:attrName>
                                        </p:attrNameLst>
                                      </p:cBhvr>
                                      <p:to>
                                        <p:strVal val="visible"/>
                                      </p:to>
                                    </p:set>
                                    <p:animEffect transition="in" filter="wipe(left)">
                                      <p:cBhvr>
                                        <p:cTn id="62" dur="500"/>
                                        <p:tgtEl>
                                          <p:spTgt spid="102913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029135"/>
                                        </p:tgtEl>
                                        <p:attrNameLst>
                                          <p:attrName>style.visibility</p:attrName>
                                        </p:attrNameLst>
                                      </p:cBhvr>
                                      <p:to>
                                        <p:strVal val="visible"/>
                                      </p:to>
                                    </p:set>
                                    <p:animEffect transition="in" filter="wipe(left)">
                                      <p:cBhvr>
                                        <p:cTn id="67" dur="500"/>
                                        <p:tgtEl>
                                          <p:spTgt spid="1029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6" grpId="0" autoUpdateAnimBg="0"/>
      <p:bldP spid="1029128" grpId="0" autoUpdateAnimBg="0"/>
      <p:bldP spid="1029129" grpId="0" autoUpdateAnimBg="0"/>
      <p:bldP spid="1029132" grpId="0" autoUpdateAnimBg="0"/>
      <p:bldP spid="1029136"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172" name="Rectangle 4"/>
          <p:cNvSpPr>
            <a:spLocks noGrp="1" noChangeArrowheads="1"/>
          </p:cNvSpPr>
          <p:nvPr>
            <p:ph type="title"/>
          </p:nvPr>
        </p:nvSpPr>
        <p:spPr bwMode="auto">
          <a:xfrm>
            <a:off x="1042988" y="765175"/>
            <a:ext cx="7921625" cy="742950"/>
          </a:xfrm>
          <a:noFill/>
          <a:ln>
            <a:miter lim="800000"/>
            <a:headEnd/>
            <a:tailEnd/>
          </a:ln>
        </p:spPr>
        <p:txBody>
          <a:bodyPr vert="horz" wrap="square" lIns="71658" tIns="35829" rIns="71658" bIns="35829" numCol="1" anchor="ctr" anchorCtr="0" compatLnSpc="1">
            <a:prstTxWarp prst="textNoShape">
              <a:avLst/>
            </a:prstTxWarp>
            <a:spAutoFit/>
          </a:bodyPr>
          <a:lstStyle/>
          <a:p>
            <a:pPr defTabSz="717550"/>
            <a:r>
              <a:rPr lang="zh-CN" altLang="en-US" b="1">
                <a:ea typeface="宋体" pitchFamily="2" charset="-122"/>
              </a:rPr>
              <a:t>常见的连续型随机变量</a:t>
            </a:r>
            <a:r>
              <a:rPr lang="en-US" altLang="zh-CN" b="1">
                <a:ea typeface="宋体" pitchFamily="2" charset="-122"/>
              </a:rPr>
              <a:t>(Cont.)</a:t>
            </a:r>
          </a:p>
        </p:txBody>
      </p:sp>
      <p:graphicFrame>
        <p:nvGraphicFramePr>
          <p:cNvPr id="1031173" name="Object 5"/>
          <p:cNvGraphicFramePr>
            <a:graphicFrameLocks noChangeAspect="1"/>
          </p:cNvGraphicFramePr>
          <p:nvPr/>
        </p:nvGraphicFramePr>
        <p:xfrm>
          <a:off x="1692275" y="2420938"/>
          <a:ext cx="6732588" cy="2589212"/>
        </p:xfrm>
        <a:graphic>
          <a:graphicData uri="http://schemas.openxmlformats.org/presentationml/2006/ole">
            <p:oleObj spid="_x0000_s1031173" name="Equation" r:id="rId4" imgW="3035160" imgH="1168200" progId="Equation.3">
              <p:embed/>
            </p:oleObj>
          </a:graphicData>
        </a:graphic>
      </p:graphicFrame>
      <p:sp>
        <p:nvSpPr>
          <p:cNvPr id="1031174" name="Rectangle 6"/>
          <p:cNvSpPr>
            <a:spLocks noChangeArrowheads="1"/>
          </p:cNvSpPr>
          <p:nvPr/>
        </p:nvSpPr>
        <p:spPr bwMode="auto">
          <a:xfrm>
            <a:off x="1128713" y="1831975"/>
            <a:ext cx="2146300" cy="455613"/>
          </a:xfrm>
          <a:prstGeom prst="rect">
            <a:avLst/>
          </a:prstGeom>
          <a:noFill/>
          <a:ln w="9525">
            <a:noFill/>
            <a:miter lim="800000"/>
            <a:headEnd/>
            <a:tailEnd/>
          </a:ln>
          <a:effectLst/>
        </p:spPr>
        <p:txBody>
          <a:bodyPr lIns="71658" tIns="35829" rIns="71658" bIns="35829">
            <a:spAutoFit/>
          </a:bodyPr>
          <a:lstStyle/>
          <a:p>
            <a:pPr marL="358775" indent="-358775" defTabSz="717550"/>
            <a:r>
              <a:rPr lang="en-US" altLang="zh-CN" sz="2500" b="1">
                <a:solidFill>
                  <a:srgbClr val="0000FF"/>
                </a:solidFill>
                <a:ea typeface="黑体" pitchFamily="49" charset="-122"/>
              </a:rPr>
              <a:t>(2) </a:t>
            </a:r>
            <a:r>
              <a:rPr lang="zh-CN" altLang="en-US" sz="2500" b="1">
                <a:solidFill>
                  <a:srgbClr val="0000FF"/>
                </a:solidFill>
                <a:ea typeface="黑体" pitchFamily="49" charset="-122"/>
              </a:rPr>
              <a:t>指数分布</a:t>
            </a:r>
          </a:p>
        </p:txBody>
      </p:sp>
      <p:pic>
        <p:nvPicPr>
          <p:cNvPr id="1031175" name="Picture 7"/>
          <p:cNvPicPr>
            <a:picLocks noChangeAspect="1" noChangeArrowheads="1"/>
          </p:cNvPicPr>
          <p:nvPr/>
        </p:nvPicPr>
        <p:blipFill>
          <a:blip r:embed="rId5"/>
          <a:srcRect/>
          <a:stretch>
            <a:fillRect/>
          </a:stretch>
        </p:blipFill>
        <p:spPr bwMode="auto">
          <a:xfrm>
            <a:off x="3348038" y="4941888"/>
            <a:ext cx="4627562" cy="1468437"/>
          </a:xfrm>
          <a:prstGeom prst="rect">
            <a:avLst/>
          </a:prstGeom>
          <a:noFill/>
          <a:ln w="9525">
            <a:noFill/>
            <a:miter lim="800000"/>
            <a:headEnd/>
            <a:tailEnd/>
          </a:ln>
          <a:effectLst/>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31173"/>
                                        </p:tgtEl>
                                        <p:attrNameLst>
                                          <p:attrName>style.visibility</p:attrName>
                                        </p:attrNameLst>
                                      </p:cBhvr>
                                      <p:to>
                                        <p:strVal val="visible"/>
                                      </p:to>
                                    </p:set>
                                    <p:animEffect transition="in" filter="wipe(left)">
                                      <p:cBhvr>
                                        <p:cTn id="7" dur="500"/>
                                        <p:tgtEl>
                                          <p:spTgt spid="10311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31175"/>
                                        </p:tgtEl>
                                        <p:attrNameLst>
                                          <p:attrName>style.visibility</p:attrName>
                                        </p:attrNameLst>
                                      </p:cBhvr>
                                      <p:to>
                                        <p:strVal val="visible"/>
                                      </p:to>
                                    </p:set>
                                    <p:animEffect transition="in" filter="wipe(left)">
                                      <p:cBhvr>
                                        <p:cTn id="12" dur="500"/>
                                        <p:tgtEl>
                                          <p:spTgt spid="1031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20" name="Rectangle 4"/>
          <p:cNvSpPr>
            <a:spLocks noGrp="1" noChangeArrowheads="1"/>
          </p:cNvSpPr>
          <p:nvPr>
            <p:ph type="title"/>
          </p:nvPr>
        </p:nvSpPr>
        <p:spPr bwMode="auto">
          <a:xfrm>
            <a:off x="1042988" y="765175"/>
            <a:ext cx="7921625" cy="742950"/>
          </a:xfrm>
          <a:noFill/>
          <a:ln>
            <a:miter lim="800000"/>
            <a:headEnd/>
            <a:tailEnd/>
          </a:ln>
        </p:spPr>
        <p:txBody>
          <a:bodyPr vert="horz" wrap="square" lIns="71658" tIns="35829" rIns="71658" bIns="35829" numCol="1" anchor="ctr" anchorCtr="0" compatLnSpc="1">
            <a:prstTxWarp prst="textNoShape">
              <a:avLst/>
            </a:prstTxWarp>
            <a:spAutoFit/>
          </a:bodyPr>
          <a:lstStyle/>
          <a:p>
            <a:pPr defTabSz="717550"/>
            <a:r>
              <a:rPr lang="zh-CN" altLang="en-US" b="1">
                <a:ea typeface="宋体" pitchFamily="2" charset="-122"/>
              </a:rPr>
              <a:t>常见的连续型随机变量</a:t>
            </a:r>
            <a:r>
              <a:rPr lang="en-US" altLang="zh-CN" b="1">
                <a:ea typeface="宋体" pitchFamily="2" charset="-122"/>
              </a:rPr>
              <a:t>(Cont.)</a:t>
            </a:r>
          </a:p>
        </p:txBody>
      </p:sp>
      <p:sp>
        <p:nvSpPr>
          <p:cNvPr id="1033221" name="Rectangle 5"/>
          <p:cNvSpPr>
            <a:spLocks noChangeArrowheads="1"/>
          </p:cNvSpPr>
          <p:nvPr/>
        </p:nvSpPr>
        <p:spPr bwMode="auto">
          <a:xfrm>
            <a:off x="1233488" y="1685925"/>
            <a:ext cx="4308475" cy="407988"/>
          </a:xfrm>
          <a:prstGeom prst="rect">
            <a:avLst/>
          </a:prstGeom>
          <a:noFill/>
          <a:ln w="9525">
            <a:noFill/>
            <a:miter lim="800000"/>
            <a:headEnd/>
            <a:tailEnd/>
          </a:ln>
          <a:effectLst/>
        </p:spPr>
        <p:txBody>
          <a:bodyPr wrap="none" lIns="71658" tIns="35829" rIns="71658" bIns="35829">
            <a:spAutoFit/>
          </a:bodyPr>
          <a:lstStyle/>
          <a:p>
            <a:pPr defTabSz="717550"/>
            <a:r>
              <a:rPr lang="zh-CN" altLang="en-US" sz="2200" b="1" dirty="0">
                <a:ea typeface="黑体" pitchFamily="49" charset="-122"/>
              </a:rPr>
              <a:t>指数分布的重要性质 </a:t>
            </a:r>
            <a:r>
              <a:rPr lang="en-US" altLang="zh-CN" sz="2200" b="1" dirty="0">
                <a:ea typeface="黑体" pitchFamily="49" charset="-122"/>
              </a:rPr>
              <a:t>:“</a:t>
            </a:r>
            <a:r>
              <a:rPr lang="zh-CN" altLang="en-US" sz="2200" b="1" dirty="0">
                <a:solidFill>
                  <a:srgbClr val="FF0000"/>
                </a:solidFill>
                <a:ea typeface="黑体" pitchFamily="49" charset="-122"/>
              </a:rPr>
              <a:t>无记忆性</a:t>
            </a:r>
            <a:r>
              <a:rPr lang="zh-CN" altLang="en-US" sz="2200" b="1" dirty="0">
                <a:ea typeface="黑体" pitchFamily="49" charset="-122"/>
              </a:rPr>
              <a:t>”</a:t>
            </a:r>
            <a:r>
              <a:rPr lang="en-US" altLang="zh-CN" sz="2200" b="1" dirty="0">
                <a:ea typeface="宋体" pitchFamily="2" charset="-122"/>
              </a:rPr>
              <a:t>.</a:t>
            </a:r>
            <a:endParaRPr lang="en-US" altLang="zh-CN" sz="2200" dirty="0">
              <a:ea typeface="宋体" pitchFamily="2" charset="-122"/>
            </a:endParaRPr>
          </a:p>
        </p:txBody>
      </p:sp>
      <p:graphicFrame>
        <p:nvGraphicFramePr>
          <p:cNvPr id="1033222" name="Object 6"/>
          <p:cNvGraphicFramePr>
            <a:graphicFrameLocks noChangeAspect="1"/>
          </p:cNvGraphicFramePr>
          <p:nvPr/>
        </p:nvGraphicFramePr>
        <p:xfrm>
          <a:off x="1257300" y="2151063"/>
          <a:ext cx="2578100" cy="425450"/>
        </p:xfrm>
        <a:graphic>
          <a:graphicData uri="http://schemas.openxmlformats.org/presentationml/2006/ole">
            <p:oleObj spid="_x0000_s1033222" name="公式" r:id="rId4" imgW="1307880" imgH="215640" progId="Equation.3">
              <p:embed/>
            </p:oleObj>
          </a:graphicData>
        </a:graphic>
      </p:graphicFrame>
      <p:graphicFrame>
        <p:nvGraphicFramePr>
          <p:cNvPr id="1033223" name="Object 7"/>
          <p:cNvGraphicFramePr>
            <a:graphicFrameLocks noChangeAspect="1"/>
          </p:cNvGraphicFramePr>
          <p:nvPr/>
        </p:nvGraphicFramePr>
        <p:xfrm>
          <a:off x="2182813" y="2576513"/>
          <a:ext cx="4016375" cy="401637"/>
        </p:xfrm>
        <a:graphic>
          <a:graphicData uri="http://schemas.openxmlformats.org/presentationml/2006/ole">
            <p:oleObj spid="_x0000_s1033223" name="公式" r:id="rId5" imgW="2031840" imgH="203040" progId="Equation.3">
              <p:embed/>
            </p:oleObj>
          </a:graphicData>
        </a:graphic>
      </p:graphicFrame>
      <p:graphicFrame>
        <p:nvGraphicFramePr>
          <p:cNvPr id="1033224" name="Object 8"/>
          <p:cNvGraphicFramePr>
            <a:graphicFrameLocks noChangeAspect="1"/>
          </p:cNvGraphicFramePr>
          <p:nvPr/>
        </p:nvGraphicFramePr>
        <p:xfrm>
          <a:off x="1473200" y="3152775"/>
          <a:ext cx="2794000" cy="406400"/>
        </p:xfrm>
        <a:graphic>
          <a:graphicData uri="http://schemas.openxmlformats.org/presentationml/2006/ole">
            <p:oleObj spid="_x0000_s1033224" name="公式" r:id="rId6" imgW="1396800" imgH="203040" progId="Equation.3">
              <p:embed/>
            </p:oleObj>
          </a:graphicData>
        </a:graphic>
      </p:graphicFrame>
      <p:sp>
        <p:nvSpPr>
          <p:cNvPr id="1033225" name="Text Box 9"/>
          <p:cNvSpPr txBox="1">
            <a:spLocks noChangeArrowheads="1"/>
          </p:cNvSpPr>
          <p:nvPr/>
        </p:nvSpPr>
        <p:spPr bwMode="auto">
          <a:xfrm>
            <a:off x="968375" y="2647950"/>
            <a:ext cx="1009650" cy="427038"/>
          </a:xfrm>
          <a:prstGeom prst="rect">
            <a:avLst/>
          </a:prstGeom>
          <a:noFill/>
          <a:ln w="19050">
            <a:noFill/>
            <a:miter lim="800000"/>
            <a:headEnd/>
            <a:tailEnd/>
          </a:ln>
          <a:effectLst/>
        </p:spPr>
        <p:txBody>
          <a:bodyPr lIns="89984" tIns="46792" rIns="89984" bIns="46792">
            <a:spAutoFit/>
          </a:bodyPr>
          <a:lstStyle/>
          <a:p>
            <a:pPr defTabSz="717550">
              <a:spcBef>
                <a:spcPct val="50000"/>
              </a:spcBef>
            </a:pPr>
            <a:r>
              <a:rPr lang="zh-CN" altLang="en-US" sz="2200" b="1">
                <a:ea typeface="宋体" pitchFamily="2" charset="-122"/>
              </a:rPr>
              <a:t>证明</a:t>
            </a:r>
          </a:p>
        </p:txBody>
      </p:sp>
      <p:graphicFrame>
        <p:nvGraphicFramePr>
          <p:cNvPr id="1033226" name="Object 10"/>
          <p:cNvGraphicFramePr>
            <a:graphicFrameLocks noChangeAspect="1"/>
          </p:cNvGraphicFramePr>
          <p:nvPr/>
        </p:nvGraphicFramePr>
        <p:xfrm>
          <a:off x="4210050" y="2997200"/>
          <a:ext cx="3175000" cy="863600"/>
        </p:xfrm>
        <a:graphic>
          <a:graphicData uri="http://schemas.openxmlformats.org/presentationml/2006/ole">
            <p:oleObj spid="_x0000_s1033226" name="公式" r:id="rId7" imgW="1587240" imgH="431640" progId="Equation.3">
              <p:embed/>
            </p:oleObj>
          </a:graphicData>
        </a:graphic>
      </p:graphicFrame>
      <p:graphicFrame>
        <p:nvGraphicFramePr>
          <p:cNvPr id="1033227" name="Object 11"/>
          <p:cNvGraphicFramePr>
            <a:graphicFrameLocks noChangeAspect="1"/>
          </p:cNvGraphicFramePr>
          <p:nvPr/>
        </p:nvGraphicFramePr>
        <p:xfrm>
          <a:off x="1401763" y="4160838"/>
          <a:ext cx="2057400" cy="863600"/>
        </p:xfrm>
        <a:graphic>
          <a:graphicData uri="http://schemas.openxmlformats.org/presentationml/2006/ole">
            <p:oleObj spid="_x0000_s1033227" name="公式" r:id="rId8" imgW="1028520" imgH="431640" progId="Equation.3">
              <p:embed/>
            </p:oleObj>
          </a:graphicData>
        </a:graphic>
      </p:graphicFrame>
      <p:graphicFrame>
        <p:nvGraphicFramePr>
          <p:cNvPr id="1033228" name="Object 12"/>
          <p:cNvGraphicFramePr>
            <a:graphicFrameLocks noChangeAspect="1"/>
          </p:cNvGraphicFramePr>
          <p:nvPr/>
        </p:nvGraphicFramePr>
        <p:xfrm>
          <a:off x="3584575" y="3987800"/>
          <a:ext cx="1625600" cy="1270000"/>
        </p:xfrm>
        <a:graphic>
          <a:graphicData uri="http://schemas.openxmlformats.org/presentationml/2006/ole">
            <p:oleObj spid="_x0000_s1033228" name="Equation" r:id="rId9" imgW="812520" imgH="634680" progId="Equation.3">
              <p:embed/>
            </p:oleObj>
          </a:graphicData>
        </a:graphic>
      </p:graphicFrame>
      <p:graphicFrame>
        <p:nvGraphicFramePr>
          <p:cNvPr id="1033229" name="Object 13"/>
          <p:cNvGraphicFramePr>
            <a:graphicFrameLocks noChangeAspect="1"/>
          </p:cNvGraphicFramePr>
          <p:nvPr/>
        </p:nvGraphicFramePr>
        <p:xfrm>
          <a:off x="5513388" y="4181475"/>
          <a:ext cx="1473200" cy="914400"/>
        </p:xfrm>
        <a:graphic>
          <a:graphicData uri="http://schemas.openxmlformats.org/presentationml/2006/ole">
            <p:oleObj spid="_x0000_s1033229" name="Equation" r:id="rId10" imgW="736560" imgH="457200" progId="Equation.3">
              <p:embed/>
            </p:oleObj>
          </a:graphicData>
        </a:graphic>
      </p:graphicFrame>
      <p:graphicFrame>
        <p:nvGraphicFramePr>
          <p:cNvPr id="1033230" name="Object 14"/>
          <p:cNvGraphicFramePr>
            <a:graphicFrameLocks noChangeAspect="1"/>
          </p:cNvGraphicFramePr>
          <p:nvPr/>
        </p:nvGraphicFramePr>
        <p:xfrm>
          <a:off x="1585913" y="5300663"/>
          <a:ext cx="1193800" cy="838200"/>
        </p:xfrm>
        <a:graphic>
          <a:graphicData uri="http://schemas.openxmlformats.org/presentationml/2006/ole">
            <p:oleObj spid="_x0000_s1033230" name="Equation" r:id="rId11" imgW="596880" imgH="419040" progId="Equation.3">
              <p:embed/>
            </p:oleObj>
          </a:graphicData>
        </a:graphic>
      </p:graphicFrame>
      <p:graphicFrame>
        <p:nvGraphicFramePr>
          <p:cNvPr id="1033231" name="Object 15"/>
          <p:cNvGraphicFramePr>
            <a:graphicFrameLocks noChangeAspect="1"/>
          </p:cNvGraphicFramePr>
          <p:nvPr/>
        </p:nvGraphicFramePr>
        <p:xfrm>
          <a:off x="2973388" y="5472113"/>
          <a:ext cx="1022350" cy="544512"/>
        </p:xfrm>
        <a:graphic>
          <a:graphicData uri="http://schemas.openxmlformats.org/presentationml/2006/ole">
            <p:oleObj spid="_x0000_s1033231" name="Equation" r:id="rId12" imgW="380880" imgH="203040" progId="Equation.3">
              <p:embed/>
            </p:oleObj>
          </a:graphicData>
        </a:graphic>
      </p:graphicFrame>
      <p:sp>
        <p:nvSpPr>
          <p:cNvPr id="1033232" name="Rectangle 16"/>
          <p:cNvSpPr>
            <a:spLocks noChangeArrowheads="1"/>
          </p:cNvSpPr>
          <p:nvPr/>
        </p:nvSpPr>
        <p:spPr bwMode="auto">
          <a:xfrm>
            <a:off x="5508625" y="5589588"/>
            <a:ext cx="3311525" cy="9366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t>P(A|B)=P(AB)/P(B)</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3225"/>
                                        </p:tgtEl>
                                        <p:attrNameLst>
                                          <p:attrName>style.visibility</p:attrName>
                                        </p:attrNameLst>
                                      </p:cBhvr>
                                      <p:to>
                                        <p:strVal val="visible"/>
                                      </p:to>
                                    </p:set>
                                    <p:animEffect transition="in" filter="wipe(left)">
                                      <p:cBhvr>
                                        <p:cTn id="7" dur="500"/>
                                        <p:tgtEl>
                                          <p:spTgt spid="10332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33224"/>
                                        </p:tgtEl>
                                        <p:attrNameLst>
                                          <p:attrName>style.visibility</p:attrName>
                                        </p:attrNameLst>
                                      </p:cBhvr>
                                      <p:to>
                                        <p:strVal val="visible"/>
                                      </p:to>
                                    </p:set>
                                    <p:animEffect transition="in" filter="wipe(left)">
                                      <p:cBhvr>
                                        <p:cTn id="12" dur="500"/>
                                        <p:tgtEl>
                                          <p:spTgt spid="10332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33226"/>
                                        </p:tgtEl>
                                        <p:attrNameLst>
                                          <p:attrName>style.visibility</p:attrName>
                                        </p:attrNameLst>
                                      </p:cBhvr>
                                      <p:to>
                                        <p:strVal val="visible"/>
                                      </p:to>
                                    </p:set>
                                    <p:animEffect transition="in" filter="wipe(left)">
                                      <p:cBhvr>
                                        <p:cTn id="17" dur="500"/>
                                        <p:tgtEl>
                                          <p:spTgt spid="10332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33227"/>
                                        </p:tgtEl>
                                        <p:attrNameLst>
                                          <p:attrName>style.visibility</p:attrName>
                                        </p:attrNameLst>
                                      </p:cBhvr>
                                      <p:to>
                                        <p:strVal val="visible"/>
                                      </p:to>
                                    </p:set>
                                    <p:animEffect transition="in" filter="wipe(left)">
                                      <p:cBhvr>
                                        <p:cTn id="22" dur="500"/>
                                        <p:tgtEl>
                                          <p:spTgt spid="10332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33228"/>
                                        </p:tgtEl>
                                        <p:attrNameLst>
                                          <p:attrName>style.visibility</p:attrName>
                                        </p:attrNameLst>
                                      </p:cBhvr>
                                      <p:to>
                                        <p:strVal val="visible"/>
                                      </p:to>
                                    </p:set>
                                    <p:animEffect transition="in" filter="wipe(left)">
                                      <p:cBhvr>
                                        <p:cTn id="27" dur="500"/>
                                        <p:tgtEl>
                                          <p:spTgt spid="10332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33229"/>
                                        </p:tgtEl>
                                        <p:attrNameLst>
                                          <p:attrName>style.visibility</p:attrName>
                                        </p:attrNameLst>
                                      </p:cBhvr>
                                      <p:to>
                                        <p:strVal val="visible"/>
                                      </p:to>
                                    </p:set>
                                    <p:animEffect transition="in" filter="wipe(left)">
                                      <p:cBhvr>
                                        <p:cTn id="32" dur="500"/>
                                        <p:tgtEl>
                                          <p:spTgt spid="10332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33230"/>
                                        </p:tgtEl>
                                        <p:attrNameLst>
                                          <p:attrName>style.visibility</p:attrName>
                                        </p:attrNameLst>
                                      </p:cBhvr>
                                      <p:to>
                                        <p:strVal val="visible"/>
                                      </p:to>
                                    </p:set>
                                    <p:animEffect transition="in" filter="wipe(left)">
                                      <p:cBhvr>
                                        <p:cTn id="37" dur="500"/>
                                        <p:tgtEl>
                                          <p:spTgt spid="10332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33231"/>
                                        </p:tgtEl>
                                        <p:attrNameLst>
                                          <p:attrName>style.visibility</p:attrName>
                                        </p:attrNameLst>
                                      </p:cBhvr>
                                      <p:to>
                                        <p:strVal val="visible"/>
                                      </p:to>
                                    </p:set>
                                    <p:animEffect transition="in" filter="wipe(left)">
                                      <p:cBhvr>
                                        <p:cTn id="42" dur="500"/>
                                        <p:tgtEl>
                                          <p:spTgt spid="1033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2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628" name="Group 4"/>
          <p:cNvGrpSpPr>
            <a:grpSpLocks/>
          </p:cNvGrpSpPr>
          <p:nvPr/>
        </p:nvGrpSpPr>
        <p:grpSpPr bwMode="auto">
          <a:xfrm>
            <a:off x="900113" y="1628775"/>
            <a:ext cx="7807325" cy="1281113"/>
            <a:chOff x="326" y="268"/>
            <a:chExt cx="4543" cy="807"/>
          </a:xfrm>
        </p:grpSpPr>
        <p:sp>
          <p:nvSpPr>
            <p:cNvPr id="922629" name="Text Box 5"/>
            <p:cNvSpPr txBox="1">
              <a:spLocks noChangeArrowheads="1"/>
            </p:cNvSpPr>
            <p:nvPr/>
          </p:nvSpPr>
          <p:spPr bwMode="auto">
            <a:xfrm>
              <a:off x="326" y="268"/>
              <a:ext cx="1142" cy="327"/>
            </a:xfrm>
            <a:prstGeom prst="rect">
              <a:avLst/>
            </a:prstGeom>
            <a:noFill/>
            <a:ln w="9525">
              <a:noFill/>
              <a:miter lim="800000"/>
              <a:headEnd/>
              <a:tailEnd/>
            </a:ln>
            <a:effectLst/>
          </p:spPr>
          <p:txBody>
            <a:bodyPr wrap="none">
              <a:spAutoFit/>
            </a:bodyPr>
            <a:lstStyle/>
            <a:p>
              <a:r>
                <a:rPr lang="zh-CN" altLang="en-US" b="1">
                  <a:latin typeface="楷体_GB2312" pitchFamily="49" charset="-122"/>
                  <a:ea typeface="楷体_GB2312" pitchFamily="49" charset="-122"/>
                </a:rPr>
                <a:t>随机变量是</a:t>
              </a:r>
            </a:p>
          </p:txBody>
        </p:sp>
        <p:graphicFrame>
          <p:nvGraphicFramePr>
            <p:cNvPr id="922630" name="Object 6"/>
            <p:cNvGraphicFramePr>
              <a:graphicFrameLocks noChangeAspect="1"/>
            </p:cNvGraphicFramePr>
            <p:nvPr/>
          </p:nvGraphicFramePr>
          <p:xfrm>
            <a:off x="2019" y="342"/>
            <a:ext cx="72" cy="140"/>
          </p:xfrm>
          <a:graphic>
            <a:graphicData uri="http://schemas.openxmlformats.org/presentationml/2006/ole">
              <p:oleObj spid="_x0000_s922630" name="Equation" r:id="rId4" imgW="114120" imgH="215640" progId="Equation.3">
                <p:embed/>
              </p:oleObj>
            </a:graphicData>
          </a:graphic>
        </p:graphicFrame>
        <p:sp>
          <p:nvSpPr>
            <p:cNvPr id="922631" name="Text Box 7"/>
            <p:cNvSpPr txBox="1">
              <a:spLocks noChangeArrowheads="1"/>
            </p:cNvSpPr>
            <p:nvPr/>
          </p:nvSpPr>
          <p:spPr bwMode="auto">
            <a:xfrm>
              <a:off x="2486" y="268"/>
              <a:ext cx="2383" cy="327"/>
            </a:xfrm>
            <a:prstGeom prst="rect">
              <a:avLst/>
            </a:prstGeom>
            <a:noFill/>
            <a:ln w="9525">
              <a:noFill/>
              <a:miter lim="800000"/>
              <a:headEnd/>
              <a:tailEnd/>
            </a:ln>
            <a:effectLst/>
          </p:spPr>
          <p:txBody>
            <a:bodyPr wrap="none">
              <a:spAutoFit/>
            </a:bodyPr>
            <a:lstStyle/>
            <a:p>
              <a:r>
                <a:rPr lang="zh-CN" altLang="en-US" b="1">
                  <a:latin typeface="楷体_GB2312" pitchFamily="49" charset="-122"/>
                  <a:ea typeface="楷体_GB2312" pitchFamily="49" charset="-122"/>
                </a:rPr>
                <a:t>上的映射，这个映射具有</a:t>
              </a:r>
            </a:p>
          </p:txBody>
        </p:sp>
        <p:sp>
          <p:nvSpPr>
            <p:cNvPr id="922632" name="Text Box 8"/>
            <p:cNvSpPr txBox="1">
              <a:spLocks noChangeArrowheads="1"/>
            </p:cNvSpPr>
            <p:nvPr/>
          </p:nvSpPr>
          <p:spPr bwMode="auto">
            <a:xfrm>
              <a:off x="326" y="748"/>
              <a:ext cx="1466" cy="327"/>
            </a:xfrm>
            <a:prstGeom prst="rect">
              <a:avLst/>
            </a:prstGeom>
            <a:noFill/>
            <a:ln w="9525">
              <a:noFill/>
              <a:miter lim="800000"/>
              <a:headEnd/>
              <a:tailEnd/>
            </a:ln>
            <a:effectLst/>
          </p:spPr>
          <p:txBody>
            <a:bodyPr>
              <a:spAutoFit/>
            </a:bodyPr>
            <a:lstStyle/>
            <a:p>
              <a:r>
                <a:rPr lang="zh-CN" altLang="en-US" b="1">
                  <a:latin typeface="楷体_GB2312" pitchFamily="49" charset="-122"/>
                  <a:ea typeface="楷体_GB2312" pitchFamily="49" charset="-122"/>
                </a:rPr>
                <a:t>如下的特点：</a:t>
              </a:r>
            </a:p>
          </p:txBody>
        </p:sp>
      </p:grpSp>
      <p:grpSp>
        <p:nvGrpSpPr>
          <p:cNvPr id="922633" name="Group 9"/>
          <p:cNvGrpSpPr>
            <a:grpSpLocks/>
          </p:cNvGrpSpPr>
          <p:nvPr/>
        </p:nvGrpSpPr>
        <p:grpSpPr bwMode="auto">
          <a:xfrm>
            <a:off x="958850" y="3097213"/>
            <a:ext cx="3384550" cy="519112"/>
            <a:chOff x="336" y="1221"/>
            <a:chExt cx="2132" cy="327"/>
          </a:xfrm>
        </p:grpSpPr>
        <p:sp>
          <p:nvSpPr>
            <p:cNvPr id="922634" name="Text Box 10"/>
            <p:cNvSpPr txBox="1">
              <a:spLocks noChangeArrowheads="1"/>
            </p:cNvSpPr>
            <p:nvPr/>
          </p:nvSpPr>
          <p:spPr bwMode="auto">
            <a:xfrm>
              <a:off x="336" y="1221"/>
              <a:ext cx="2132" cy="327"/>
            </a:xfrm>
            <a:prstGeom prst="rect">
              <a:avLst/>
            </a:prstGeom>
            <a:noFill/>
            <a:ln w="9525">
              <a:noFill/>
              <a:miter lim="800000"/>
              <a:headEnd/>
              <a:tailEnd/>
            </a:ln>
            <a:effectLst/>
          </p:spPr>
          <p:txBody>
            <a:bodyPr wrap="none">
              <a:spAutoFit/>
            </a:bodyPr>
            <a:lstStyle/>
            <a:p>
              <a:pPr>
                <a:buFont typeface="Wingdings" pitchFamily="2" charset="2"/>
                <a:buNone/>
              </a:pPr>
              <a:r>
                <a:rPr lang="zh-CN" altLang="en-US" b="1">
                  <a:latin typeface="楷体_GB2312" pitchFamily="49" charset="-122"/>
                  <a:ea typeface="楷体_GB2312" pitchFamily="49" charset="-122"/>
                </a:rPr>
                <a:t>     定义域 </a:t>
              </a:r>
              <a:r>
                <a:rPr lang="en-US" altLang="zh-CN" b="1">
                  <a:latin typeface="楷体_GB2312" pitchFamily="49" charset="-122"/>
                  <a:ea typeface="楷体_GB2312" pitchFamily="49" charset="-122"/>
                </a:rPr>
                <a:t>:   </a:t>
              </a:r>
              <a:r>
                <a:rPr lang="en-US" altLang="zh-CN" b="1">
                  <a:latin typeface="楷体_GB2312" pitchFamily="49" charset="-122"/>
                  <a:ea typeface="楷体_GB2312" pitchFamily="49" charset="-122"/>
                  <a:sym typeface="Euclid Symbol" pitchFamily="18" charset="2"/>
                </a:rPr>
                <a:t>S</a:t>
              </a:r>
              <a:r>
                <a:rPr lang="en-US" altLang="zh-CN" b="1">
                  <a:latin typeface="楷体_GB2312" pitchFamily="49" charset="-122"/>
                  <a:ea typeface="楷体_GB2312" pitchFamily="49" charset="-122"/>
                </a:rPr>
                <a:t> </a:t>
              </a:r>
            </a:p>
          </p:txBody>
        </p:sp>
        <p:sp>
          <p:nvSpPr>
            <p:cNvPr id="922635" name="AutoShape 11"/>
            <p:cNvSpPr>
              <a:spLocks noChangeArrowheads="1"/>
            </p:cNvSpPr>
            <p:nvPr/>
          </p:nvSpPr>
          <p:spPr bwMode="auto">
            <a:xfrm>
              <a:off x="432" y="1296"/>
              <a:ext cx="192" cy="144"/>
            </a:xfrm>
            <a:prstGeom prst="flowChartDecision">
              <a:avLst/>
            </a:prstGeom>
            <a:solidFill>
              <a:srgbClr val="66FF33"/>
            </a:solidFill>
            <a:ln w="9525">
              <a:solidFill>
                <a:schemeClr val="tx1"/>
              </a:solidFill>
              <a:miter lim="800000"/>
              <a:headEnd/>
              <a:tailEnd/>
            </a:ln>
            <a:effectLst/>
          </p:spPr>
          <p:txBody>
            <a:bodyPr wrap="none" anchor="ctr"/>
            <a:lstStyle/>
            <a:p>
              <a:endParaRPr lang="zh-CN" altLang="en-US"/>
            </a:p>
          </p:txBody>
        </p:sp>
      </p:grpSp>
      <p:grpSp>
        <p:nvGrpSpPr>
          <p:cNvPr id="922636" name="Group 12"/>
          <p:cNvGrpSpPr>
            <a:grpSpLocks/>
          </p:cNvGrpSpPr>
          <p:nvPr/>
        </p:nvGrpSpPr>
        <p:grpSpPr bwMode="auto">
          <a:xfrm>
            <a:off x="882650" y="3851275"/>
            <a:ext cx="8362950" cy="1373188"/>
            <a:chOff x="336" y="1713"/>
            <a:chExt cx="5268" cy="865"/>
          </a:xfrm>
        </p:grpSpPr>
        <p:sp>
          <p:nvSpPr>
            <p:cNvPr id="922637" name="Text Box 13"/>
            <p:cNvSpPr txBox="1">
              <a:spLocks noChangeArrowheads="1"/>
            </p:cNvSpPr>
            <p:nvPr/>
          </p:nvSpPr>
          <p:spPr bwMode="auto">
            <a:xfrm>
              <a:off x="336" y="1713"/>
              <a:ext cx="5268" cy="865"/>
            </a:xfrm>
            <a:prstGeom prst="rect">
              <a:avLst/>
            </a:prstGeom>
            <a:noFill/>
            <a:ln w="9525">
              <a:noFill/>
              <a:miter lim="800000"/>
              <a:headEnd/>
              <a:tailEnd/>
            </a:ln>
            <a:effectLst/>
          </p:spPr>
          <p:txBody>
            <a:bodyPr wrap="none">
              <a:spAutoFit/>
            </a:bodyPr>
            <a:lstStyle/>
            <a:p>
              <a:pPr>
                <a:buFont typeface="Wingdings" pitchFamily="2" charset="2"/>
                <a:buNone/>
              </a:pPr>
              <a:r>
                <a:rPr lang="zh-CN" altLang="en-US" b="1">
                  <a:latin typeface="楷体_GB2312" pitchFamily="49" charset="-122"/>
                  <a:ea typeface="楷体_GB2312" pitchFamily="49" charset="-122"/>
                </a:rPr>
                <a:t>     随机性 </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随机变量</a:t>
              </a:r>
              <a:r>
                <a:rPr lang="en-US" altLang="zh-CN" b="1" i="1">
                  <a:latin typeface="楷体_GB2312" pitchFamily="49" charset="-122"/>
                  <a:ea typeface="楷体_GB2312" pitchFamily="49" charset="-122"/>
                </a:rPr>
                <a:t>X</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的可能取值不止一个，</a:t>
              </a:r>
            </a:p>
            <a:p>
              <a:pPr>
                <a:buFont typeface="Wingdings" pitchFamily="2" charset="2"/>
                <a:buNone/>
              </a:pPr>
              <a:r>
                <a:rPr lang="zh-CN" altLang="en-US" b="1">
                  <a:latin typeface="楷体_GB2312" pitchFamily="49" charset="-122"/>
                  <a:ea typeface="楷体_GB2312" pitchFamily="49" charset="-122"/>
                </a:rPr>
                <a:t>     试验前只能预知它的可能的取值但不能预知</a:t>
              </a:r>
            </a:p>
            <a:p>
              <a:pPr>
                <a:buFont typeface="Wingdings" pitchFamily="2" charset="2"/>
                <a:buNone/>
              </a:pPr>
              <a:r>
                <a:rPr lang="zh-CN" altLang="en-US" b="1">
                  <a:latin typeface="楷体_GB2312" pitchFamily="49" charset="-122"/>
                  <a:ea typeface="楷体_GB2312" pitchFamily="49" charset="-122"/>
                </a:rPr>
                <a:t>     取哪个值．</a:t>
              </a:r>
            </a:p>
          </p:txBody>
        </p:sp>
        <p:sp>
          <p:nvSpPr>
            <p:cNvPr id="922638" name="AutoShape 14"/>
            <p:cNvSpPr>
              <a:spLocks noChangeArrowheads="1"/>
            </p:cNvSpPr>
            <p:nvPr/>
          </p:nvSpPr>
          <p:spPr bwMode="auto">
            <a:xfrm>
              <a:off x="432" y="1776"/>
              <a:ext cx="192" cy="144"/>
            </a:xfrm>
            <a:prstGeom prst="flowChartDecision">
              <a:avLst/>
            </a:prstGeom>
            <a:solidFill>
              <a:srgbClr val="66FF33"/>
            </a:solidFill>
            <a:ln w="9525">
              <a:solidFill>
                <a:schemeClr val="tx1"/>
              </a:solidFill>
              <a:miter lim="800000"/>
              <a:headEnd/>
              <a:tailEnd/>
            </a:ln>
            <a:effectLst/>
          </p:spPr>
          <p:txBody>
            <a:bodyPr wrap="none" anchor="ctr"/>
            <a:lstStyle/>
            <a:p>
              <a:endParaRPr lang="zh-CN" altLang="en-US"/>
            </a:p>
          </p:txBody>
        </p:sp>
      </p:grpSp>
      <p:grpSp>
        <p:nvGrpSpPr>
          <p:cNvPr id="922639" name="Group 15"/>
          <p:cNvGrpSpPr>
            <a:grpSpLocks/>
          </p:cNvGrpSpPr>
          <p:nvPr/>
        </p:nvGrpSpPr>
        <p:grpSpPr bwMode="auto">
          <a:xfrm>
            <a:off x="900113" y="5373688"/>
            <a:ext cx="8007350" cy="946150"/>
            <a:chOff x="384" y="2817"/>
            <a:chExt cx="4892" cy="596"/>
          </a:xfrm>
        </p:grpSpPr>
        <p:sp>
          <p:nvSpPr>
            <p:cNvPr id="922640" name="Text Box 16"/>
            <p:cNvSpPr txBox="1">
              <a:spLocks noChangeArrowheads="1"/>
            </p:cNvSpPr>
            <p:nvPr/>
          </p:nvSpPr>
          <p:spPr bwMode="auto">
            <a:xfrm>
              <a:off x="384" y="2817"/>
              <a:ext cx="4892" cy="596"/>
            </a:xfrm>
            <a:prstGeom prst="rect">
              <a:avLst/>
            </a:prstGeom>
            <a:noFill/>
            <a:ln w="9525">
              <a:noFill/>
              <a:miter lim="800000"/>
              <a:headEnd/>
              <a:tailEnd/>
            </a:ln>
            <a:effectLst/>
          </p:spPr>
          <p:txBody>
            <a:bodyPr wrap="none">
              <a:spAutoFit/>
            </a:bodyPr>
            <a:lstStyle/>
            <a:p>
              <a:pPr>
                <a:buFont typeface="Wingdings" pitchFamily="2" charset="2"/>
                <a:buNone/>
              </a:pPr>
              <a:r>
                <a:rPr lang="zh-CN" altLang="en-US" b="1">
                  <a:latin typeface="楷体_GB2312" pitchFamily="49" charset="-122"/>
                  <a:ea typeface="楷体_GB2312" pitchFamily="49" charset="-122"/>
                </a:rPr>
                <a:t>     概率特性 </a:t>
              </a:r>
              <a:r>
                <a:rPr lang="en-US" altLang="zh-CN" b="1">
                  <a:latin typeface="楷体_GB2312" pitchFamily="49" charset="-122"/>
                  <a:ea typeface="楷体_GB2312" pitchFamily="49" charset="-122"/>
                </a:rPr>
                <a:t>: </a:t>
              </a:r>
              <a:r>
                <a:rPr lang="en-US" altLang="zh-CN" b="1" i="1">
                  <a:latin typeface="楷体_GB2312" pitchFamily="49" charset="-122"/>
                  <a:ea typeface="楷体_GB2312" pitchFamily="49" charset="-122"/>
                </a:rPr>
                <a:t>X</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以一定的概率取某个值或某些</a:t>
              </a:r>
            </a:p>
            <a:p>
              <a:pPr>
                <a:buFont typeface="Wingdings" pitchFamily="2" charset="2"/>
                <a:buNone/>
              </a:pPr>
              <a:r>
                <a:rPr lang="zh-CN" altLang="en-US" b="1">
                  <a:latin typeface="楷体_GB2312" pitchFamily="49" charset="-122"/>
                  <a:ea typeface="楷体_GB2312" pitchFamily="49" charset="-122"/>
                </a:rPr>
                <a:t>     值． </a:t>
              </a:r>
            </a:p>
          </p:txBody>
        </p:sp>
        <p:sp>
          <p:nvSpPr>
            <p:cNvPr id="922641" name="AutoShape 17"/>
            <p:cNvSpPr>
              <a:spLocks noChangeArrowheads="1"/>
            </p:cNvSpPr>
            <p:nvPr/>
          </p:nvSpPr>
          <p:spPr bwMode="auto">
            <a:xfrm>
              <a:off x="432" y="2880"/>
              <a:ext cx="192" cy="144"/>
            </a:xfrm>
            <a:prstGeom prst="flowChartDecision">
              <a:avLst/>
            </a:prstGeom>
            <a:solidFill>
              <a:srgbClr val="66FF33"/>
            </a:solidFill>
            <a:ln w="9525">
              <a:solidFill>
                <a:schemeClr val="tx1"/>
              </a:solidFill>
              <a:miter lim="800000"/>
              <a:headEnd/>
              <a:tailEnd/>
            </a:ln>
            <a:effectLst/>
          </p:spPr>
          <p:txBody>
            <a:bodyPr wrap="none" anchor="ctr"/>
            <a:lstStyle/>
            <a:p>
              <a:endParaRPr lang="zh-CN" altLang="en-US"/>
            </a:p>
          </p:txBody>
        </p:sp>
      </p:grpSp>
      <p:graphicFrame>
        <p:nvGraphicFramePr>
          <p:cNvPr id="922645" name="Object 21"/>
          <p:cNvGraphicFramePr>
            <a:graphicFrameLocks noChangeAspect="1"/>
          </p:cNvGraphicFramePr>
          <p:nvPr/>
        </p:nvGraphicFramePr>
        <p:xfrm>
          <a:off x="2867025" y="1700213"/>
          <a:ext cx="1895475" cy="404812"/>
        </p:xfrm>
        <a:graphic>
          <a:graphicData uri="http://schemas.openxmlformats.org/presentationml/2006/ole">
            <p:oleObj spid="_x0000_s922645" name="公式" r:id="rId5" imgW="952200" imgH="203040" progId="Equation.3">
              <p:embed/>
            </p:oleObj>
          </a:graphicData>
        </a:graphic>
      </p:graphicFrame>
      <p:sp>
        <p:nvSpPr>
          <p:cNvPr id="922646" name="Rectangle 22"/>
          <p:cNvSpPr>
            <a:spLocks noChangeArrowheads="1"/>
          </p:cNvSpPr>
          <p:nvPr/>
        </p:nvSpPr>
        <p:spPr bwMode="auto">
          <a:xfrm>
            <a:off x="1258888" y="663575"/>
            <a:ext cx="5797550" cy="762000"/>
          </a:xfrm>
          <a:prstGeom prst="rect">
            <a:avLst/>
          </a:prstGeom>
          <a:noFill/>
          <a:ln w="9525">
            <a:noFill/>
            <a:miter lim="800000"/>
            <a:headEnd/>
            <a:tailEnd/>
          </a:ln>
          <a:effectLst/>
        </p:spPr>
        <p:txBody>
          <a:bodyPr wrap="none">
            <a:spAutoFit/>
          </a:bodyPr>
          <a:lstStyle/>
          <a:p>
            <a:r>
              <a:rPr lang="zh-CN" altLang="en-US" sz="4400" b="1">
                <a:solidFill>
                  <a:schemeClr val="tx2"/>
                </a:solidFill>
                <a:ea typeface="宋体" pitchFamily="2" charset="-122"/>
              </a:rPr>
              <a:t>随机变量的定义</a:t>
            </a:r>
            <a:r>
              <a:rPr lang="en-US" altLang="zh-CN" sz="4400" b="1">
                <a:solidFill>
                  <a:schemeClr val="tx2"/>
                </a:solidFill>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22628"/>
                                        </p:tgtEl>
                                        <p:attrNameLst>
                                          <p:attrName>style.visibility</p:attrName>
                                        </p:attrNameLst>
                                      </p:cBhvr>
                                      <p:to>
                                        <p:strVal val="visible"/>
                                      </p:to>
                                    </p:set>
                                    <p:animEffect transition="in" filter="wipe(up)">
                                      <p:cBhvr>
                                        <p:cTn id="7" dur="500"/>
                                        <p:tgtEl>
                                          <p:spTgt spid="9226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22633"/>
                                        </p:tgtEl>
                                        <p:attrNameLst>
                                          <p:attrName>style.visibility</p:attrName>
                                        </p:attrNameLst>
                                      </p:cBhvr>
                                      <p:to>
                                        <p:strVal val="visible"/>
                                      </p:to>
                                    </p:set>
                                    <p:animEffect transition="in" filter="wipe(up)">
                                      <p:cBhvr>
                                        <p:cTn id="12" dur="500"/>
                                        <p:tgtEl>
                                          <p:spTgt spid="9226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22636"/>
                                        </p:tgtEl>
                                        <p:attrNameLst>
                                          <p:attrName>style.visibility</p:attrName>
                                        </p:attrNameLst>
                                      </p:cBhvr>
                                      <p:to>
                                        <p:strVal val="visible"/>
                                      </p:to>
                                    </p:set>
                                    <p:animEffect transition="in" filter="wipe(up)">
                                      <p:cBhvr>
                                        <p:cTn id="17" dur="500"/>
                                        <p:tgtEl>
                                          <p:spTgt spid="9226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22639"/>
                                        </p:tgtEl>
                                        <p:attrNameLst>
                                          <p:attrName>style.visibility</p:attrName>
                                        </p:attrNameLst>
                                      </p:cBhvr>
                                      <p:to>
                                        <p:strVal val="visible"/>
                                      </p:to>
                                    </p:set>
                                    <p:animEffect transition="in" filter="wipe(up)">
                                      <p:cBhvr>
                                        <p:cTn id="22" dur="500"/>
                                        <p:tgtEl>
                                          <p:spTgt spid="922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8" name="Rectangle 4"/>
          <p:cNvSpPr>
            <a:spLocks noGrp="1" noChangeArrowheads="1"/>
          </p:cNvSpPr>
          <p:nvPr>
            <p:ph type="title"/>
          </p:nvPr>
        </p:nvSpPr>
        <p:spPr bwMode="auto">
          <a:xfrm>
            <a:off x="1042988" y="765175"/>
            <a:ext cx="7921625" cy="742950"/>
          </a:xfrm>
          <a:noFill/>
          <a:ln>
            <a:miter lim="800000"/>
            <a:headEnd/>
            <a:tailEnd/>
          </a:ln>
        </p:spPr>
        <p:txBody>
          <a:bodyPr vert="horz" wrap="square" lIns="71658" tIns="35829" rIns="71658" bIns="35829" numCol="1" anchor="ctr" anchorCtr="0" compatLnSpc="1">
            <a:prstTxWarp prst="textNoShape">
              <a:avLst/>
            </a:prstTxWarp>
            <a:spAutoFit/>
          </a:bodyPr>
          <a:lstStyle/>
          <a:p>
            <a:pPr defTabSz="717550"/>
            <a:r>
              <a:rPr lang="zh-CN" altLang="en-US" b="1">
                <a:ea typeface="宋体" pitchFamily="2" charset="-122"/>
              </a:rPr>
              <a:t>常见的连续型随机变量</a:t>
            </a:r>
            <a:r>
              <a:rPr lang="en-US" altLang="zh-CN" b="1">
                <a:ea typeface="宋体" pitchFamily="2" charset="-122"/>
              </a:rPr>
              <a:t>(Cont.)</a:t>
            </a:r>
          </a:p>
        </p:txBody>
      </p:sp>
      <p:graphicFrame>
        <p:nvGraphicFramePr>
          <p:cNvPr id="1035269" name="Object 5"/>
          <p:cNvGraphicFramePr>
            <a:graphicFrameLocks noChangeAspect="1"/>
          </p:cNvGraphicFramePr>
          <p:nvPr/>
        </p:nvGraphicFramePr>
        <p:xfrm>
          <a:off x="1547813" y="2420938"/>
          <a:ext cx="1473200" cy="406400"/>
        </p:xfrm>
        <a:graphic>
          <a:graphicData uri="http://schemas.openxmlformats.org/presentationml/2006/ole">
            <p:oleObj spid="_x0000_s1035269" name="公式" r:id="rId4" imgW="736560" imgH="203040" progId="Equation.3">
              <p:embed/>
            </p:oleObj>
          </a:graphicData>
        </a:graphic>
      </p:graphicFrame>
      <p:graphicFrame>
        <p:nvGraphicFramePr>
          <p:cNvPr id="1035271" name="Object 7"/>
          <p:cNvGraphicFramePr>
            <a:graphicFrameLocks noChangeAspect="1"/>
          </p:cNvGraphicFramePr>
          <p:nvPr/>
        </p:nvGraphicFramePr>
        <p:xfrm>
          <a:off x="3186113" y="2268538"/>
          <a:ext cx="1320800" cy="660400"/>
        </p:xfrm>
        <a:graphic>
          <a:graphicData uri="http://schemas.openxmlformats.org/presentationml/2006/ole">
            <p:oleObj spid="_x0000_s1035271" name="Equation" r:id="rId5" imgW="660240" imgH="330120" progId="Equation.3">
              <p:embed/>
            </p:oleObj>
          </a:graphicData>
        </a:graphic>
      </p:graphicFrame>
      <p:graphicFrame>
        <p:nvGraphicFramePr>
          <p:cNvPr id="1035272" name="Object 8"/>
          <p:cNvGraphicFramePr>
            <a:graphicFrameLocks noChangeAspect="1"/>
          </p:cNvGraphicFramePr>
          <p:nvPr/>
        </p:nvGraphicFramePr>
        <p:xfrm>
          <a:off x="4694238" y="2420938"/>
          <a:ext cx="762000" cy="406400"/>
        </p:xfrm>
        <a:graphic>
          <a:graphicData uri="http://schemas.openxmlformats.org/presentationml/2006/ole">
            <p:oleObj spid="_x0000_s1035272" name="Equation" r:id="rId6" imgW="380880" imgH="203040" progId="Equation.3">
              <p:embed/>
            </p:oleObj>
          </a:graphicData>
        </a:graphic>
      </p:graphicFrame>
      <p:sp>
        <p:nvSpPr>
          <p:cNvPr id="1035273" name="Text Box 9"/>
          <p:cNvSpPr txBox="1">
            <a:spLocks noChangeArrowheads="1"/>
          </p:cNvSpPr>
          <p:nvPr/>
        </p:nvSpPr>
        <p:spPr bwMode="auto">
          <a:xfrm>
            <a:off x="1187450" y="1773238"/>
            <a:ext cx="865188" cy="519112"/>
          </a:xfrm>
          <a:prstGeom prst="rect">
            <a:avLst/>
          </a:prstGeom>
          <a:noFill/>
          <a:ln w="19050">
            <a:noFill/>
            <a:miter lim="800000"/>
            <a:headEnd/>
            <a:tailEnd/>
          </a:ln>
          <a:effectLst/>
        </p:spPr>
        <p:txBody>
          <a:bodyPr lIns="89984" tIns="46792" rIns="89984" bIns="46792">
            <a:spAutoFit/>
          </a:bodyPr>
          <a:lstStyle/>
          <a:p>
            <a:pPr defTabSz="717550">
              <a:spcBef>
                <a:spcPct val="50000"/>
              </a:spcBef>
            </a:pPr>
            <a:r>
              <a:rPr lang="zh-CN" altLang="en-US" b="1">
                <a:solidFill>
                  <a:srgbClr val="000808"/>
                </a:solidFill>
                <a:ea typeface="宋体" pitchFamily="2" charset="-122"/>
              </a:rPr>
              <a:t>而</a:t>
            </a:r>
          </a:p>
        </p:txBody>
      </p:sp>
      <p:sp>
        <p:nvSpPr>
          <p:cNvPr id="1035274" name="Text Box 10"/>
          <p:cNvSpPr txBox="1">
            <a:spLocks noChangeArrowheads="1"/>
          </p:cNvSpPr>
          <p:nvPr/>
        </p:nvSpPr>
        <p:spPr bwMode="auto">
          <a:xfrm>
            <a:off x="1258888" y="2997200"/>
            <a:ext cx="1512887" cy="519113"/>
          </a:xfrm>
          <a:prstGeom prst="rect">
            <a:avLst/>
          </a:prstGeom>
          <a:noFill/>
          <a:ln w="19050">
            <a:noFill/>
            <a:miter lim="800000"/>
            <a:headEnd/>
            <a:tailEnd/>
          </a:ln>
          <a:effectLst/>
        </p:spPr>
        <p:txBody>
          <a:bodyPr lIns="89984" tIns="46792" rIns="89984" bIns="46792">
            <a:spAutoFit/>
          </a:bodyPr>
          <a:lstStyle/>
          <a:p>
            <a:pPr defTabSz="717550">
              <a:spcBef>
                <a:spcPct val="50000"/>
              </a:spcBef>
            </a:pPr>
            <a:r>
              <a:rPr lang="zh-CN" altLang="en-US" b="1">
                <a:solidFill>
                  <a:srgbClr val="000808"/>
                </a:solidFill>
                <a:ea typeface="宋体" pitchFamily="2" charset="-122"/>
              </a:rPr>
              <a:t>于是</a:t>
            </a:r>
          </a:p>
        </p:txBody>
      </p:sp>
      <p:graphicFrame>
        <p:nvGraphicFramePr>
          <p:cNvPr id="1035275" name="Object 11"/>
          <p:cNvGraphicFramePr>
            <a:graphicFrameLocks noChangeAspect="1"/>
          </p:cNvGraphicFramePr>
          <p:nvPr/>
        </p:nvGraphicFramePr>
        <p:xfrm>
          <a:off x="2328863" y="3100388"/>
          <a:ext cx="4016375" cy="401637"/>
        </p:xfrm>
        <a:graphic>
          <a:graphicData uri="http://schemas.openxmlformats.org/presentationml/2006/ole">
            <p:oleObj spid="_x0000_s1035275" name="公式" r:id="rId7" imgW="2031840" imgH="203040" progId="Equation.3">
              <p:embed/>
            </p:oleObj>
          </a:graphicData>
        </a:graphic>
      </p:graphicFrame>
      <p:sp>
        <p:nvSpPr>
          <p:cNvPr id="1035276" name="Text Box 12"/>
          <p:cNvSpPr txBox="1">
            <a:spLocks noChangeArrowheads="1"/>
          </p:cNvSpPr>
          <p:nvPr/>
        </p:nvSpPr>
        <p:spPr bwMode="auto">
          <a:xfrm>
            <a:off x="1331913" y="3644900"/>
            <a:ext cx="5545137" cy="1203325"/>
          </a:xfrm>
          <a:prstGeom prst="rect">
            <a:avLst/>
          </a:prstGeom>
          <a:noFill/>
          <a:ln w="19050">
            <a:noFill/>
            <a:miter lim="800000"/>
            <a:headEnd/>
            <a:tailEnd/>
          </a:ln>
          <a:effectLst/>
        </p:spPr>
        <p:txBody>
          <a:bodyPr lIns="89984" tIns="46792" rIns="89984" bIns="46792">
            <a:spAutoFit/>
          </a:bodyPr>
          <a:lstStyle/>
          <a:p>
            <a:pPr defTabSz="717550">
              <a:lnSpc>
                <a:spcPct val="130000"/>
              </a:lnSpc>
              <a:spcBef>
                <a:spcPct val="50000"/>
              </a:spcBef>
            </a:pPr>
            <a:r>
              <a:rPr lang="zh-CN" altLang="en-US" b="1">
                <a:ea typeface="宋体" pitchFamily="2" charset="-122"/>
              </a:rPr>
              <a:t>　　指数分布的无记忆性是使其具有广泛应用的重要原因！</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35271"/>
                                        </p:tgtEl>
                                        <p:attrNameLst>
                                          <p:attrName>style.visibility</p:attrName>
                                        </p:attrNameLst>
                                      </p:cBhvr>
                                      <p:to>
                                        <p:strVal val="visible"/>
                                      </p:to>
                                    </p:set>
                                    <p:animEffect transition="in" filter="wipe(left)">
                                      <p:cBhvr>
                                        <p:cTn id="7" dur="500"/>
                                        <p:tgtEl>
                                          <p:spTgt spid="10352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35272"/>
                                        </p:tgtEl>
                                        <p:attrNameLst>
                                          <p:attrName>style.visibility</p:attrName>
                                        </p:attrNameLst>
                                      </p:cBhvr>
                                      <p:to>
                                        <p:strVal val="visible"/>
                                      </p:to>
                                    </p:set>
                                    <p:animEffect transition="in" filter="wipe(left)">
                                      <p:cBhvr>
                                        <p:cTn id="12" dur="500"/>
                                        <p:tgtEl>
                                          <p:spTgt spid="10352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5274"/>
                                        </p:tgtEl>
                                        <p:attrNameLst>
                                          <p:attrName>style.visibility</p:attrName>
                                        </p:attrNameLst>
                                      </p:cBhvr>
                                      <p:to>
                                        <p:strVal val="visible"/>
                                      </p:to>
                                    </p:set>
                                    <p:animEffect transition="in" filter="wipe(left)">
                                      <p:cBhvr>
                                        <p:cTn id="17" dur="500"/>
                                        <p:tgtEl>
                                          <p:spTgt spid="10352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35275"/>
                                        </p:tgtEl>
                                        <p:attrNameLst>
                                          <p:attrName>style.visibility</p:attrName>
                                        </p:attrNameLst>
                                      </p:cBhvr>
                                      <p:to>
                                        <p:strVal val="visible"/>
                                      </p:to>
                                    </p:set>
                                    <p:animEffect transition="in" filter="wipe(left)">
                                      <p:cBhvr>
                                        <p:cTn id="22" dur="500"/>
                                        <p:tgtEl>
                                          <p:spTgt spid="10352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35276"/>
                                        </p:tgtEl>
                                        <p:attrNameLst>
                                          <p:attrName>style.visibility</p:attrName>
                                        </p:attrNameLst>
                                      </p:cBhvr>
                                      <p:to>
                                        <p:strVal val="visible"/>
                                      </p:to>
                                    </p:set>
                                    <p:animEffect transition="in" filter="wipe(left)">
                                      <p:cBhvr>
                                        <p:cTn id="27" dur="500"/>
                                        <p:tgtEl>
                                          <p:spTgt spid="1035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274" grpId="0"/>
      <p:bldP spid="103527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80" name="Rectangle 4"/>
          <p:cNvSpPr>
            <a:spLocks noGrp="1" noChangeArrowheads="1"/>
          </p:cNvSpPr>
          <p:nvPr>
            <p:ph type="title"/>
          </p:nvPr>
        </p:nvSpPr>
        <p:spPr bwMode="auto">
          <a:xfrm>
            <a:off x="1042988" y="765175"/>
            <a:ext cx="7921625" cy="742950"/>
          </a:xfrm>
          <a:noFill/>
          <a:ln>
            <a:miter lim="800000"/>
            <a:headEnd/>
            <a:tailEnd/>
          </a:ln>
        </p:spPr>
        <p:txBody>
          <a:bodyPr vert="horz" wrap="square" lIns="71658" tIns="35829" rIns="71658" bIns="35829" numCol="1" anchor="ctr" anchorCtr="0" compatLnSpc="1">
            <a:prstTxWarp prst="textNoShape">
              <a:avLst/>
            </a:prstTxWarp>
            <a:spAutoFit/>
          </a:bodyPr>
          <a:lstStyle/>
          <a:p>
            <a:pPr defTabSz="717550"/>
            <a:r>
              <a:rPr lang="zh-CN" altLang="en-US" b="1">
                <a:ea typeface="宋体" pitchFamily="2" charset="-122"/>
              </a:rPr>
              <a:t>常见的连续型随机变量</a:t>
            </a:r>
            <a:r>
              <a:rPr lang="en-US" altLang="zh-CN" b="1">
                <a:ea typeface="宋体" pitchFamily="2" charset="-122"/>
              </a:rPr>
              <a:t>(Cont.)</a:t>
            </a:r>
          </a:p>
        </p:txBody>
      </p:sp>
      <p:sp>
        <p:nvSpPr>
          <p:cNvPr id="1074181" name="Rectangle 5"/>
          <p:cNvSpPr>
            <a:spLocks noChangeArrowheads="1"/>
          </p:cNvSpPr>
          <p:nvPr/>
        </p:nvSpPr>
        <p:spPr bwMode="auto">
          <a:xfrm>
            <a:off x="1116013" y="1770063"/>
            <a:ext cx="7632700" cy="4383087"/>
          </a:xfrm>
          <a:prstGeom prst="rect">
            <a:avLst/>
          </a:prstGeom>
          <a:noFill/>
          <a:ln w="9525">
            <a:noFill/>
            <a:miter lim="800000"/>
            <a:headEnd/>
            <a:tailEnd/>
          </a:ln>
          <a:effectLst/>
        </p:spPr>
        <p:txBody>
          <a:bodyPr lIns="71676" tIns="35838" rIns="71676" bIns="35838">
            <a:spAutoFit/>
          </a:bodyPr>
          <a:lstStyle/>
          <a:p>
            <a:pPr defTabSz="717550">
              <a:lnSpc>
                <a:spcPct val="115000"/>
              </a:lnSpc>
            </a:pPr>
            <a:r>
              <a:rPr lang="zh-CN" altLang="en-US" sz="2200" b="1">
                <a:solidFill>
                  <a:schemeClr val="tx2"/>
                </a:solidFill>
                <a:ea typeface="宋体" pitchFamily="2" charset="-122"/>
              </a:rPr>
              <a:t>　　</a:t>
            </a:r>
            <a:r>
              <a:rPr lang="zh-CN" altLang="zh-CN" b="1">
                <a:ea typeface="宋体" pitchFamily="2" charset="-122"/>
              </a:rPr>
              <a:t>指数分布在可靠性理论中描绘设备工作的可靠时间</a:t>
            </a:r>
            <a:r>
              <a:rPr lang="en-US" altLang="zh-CN" b="1">
                <a:latin typeface="宋体" pitchFamily="2" charset="-122"/>
                <a:ea typeface="宋体" pitchFamily="2" charset="-122"/>
              </a:rPr>
              <a:t>.</a:t>
            </a:r>
          </a:p>
          <a:p>
            <a:pPr defTabSz="717550">
              <a:lnSpc>
                <a:spcPct val="115000"/>
              </a:lnSpc>
            </a:pPr>
            <a:r>
              <a:rPr lang="zh-CN" altLang="en-US" b="1">
                <a:latin typeface="宋体" pitchFamily="2" charset="-122"/>
                <a:ea typeface="宋体" pitchFamily="2" charset="-122"/>
              </a:rPr>
              <a:t>　　</a:t>
            </a:r>
            <a:r>
              <a:rPr kumimoji="0" lang="zh-CN" altLang="en-US" b="1">
                <a:ea typeface="宋体" pitchFamily="2" charset="-122"/>
              </a:rPr>
              <a:t>有些系统的寿命分布也可用指数分布来</a:t>
            </a:r>
            <a:r>
              <a:rPr lang="zh-CN" altLang="zh-CN" b="1">
                <a:ea typeface="宋体" pitchFamily="2" charset="-122"/>
              </a:rPr>
              <a:t>近似</a:t>
            </a:r>
            <a:r>
              <a:rPr lang="en-US" altLang="zh-CN" b="1">
                <a:ea typeface="宋体" pitchFamily="2" charset="-122"/>
              </a:rPr>
              <a:t>,</a:t>
            </a:r>
            <a:r>
              <a:rPr lang="zh-CN" altLang="zh-CN" b="1">
                <a:ea typeface="宋体" pitchFamily="2" charset="-122"/>
              </a:rPr>
              <a:t> </a:t>
            </a:r>
            <a:r>
              <a:rPr kumimoji="0" lang="zh-CN" altLang="en-US" b="1">
                <a:ea typeface="宋体" pitchFamily="2" charset="-122"/>
              </a:rPr>
              <a:t>当电子产品的失效是偶然失效时</a:t>
            </a:r>
            <a:r>
              <a:rPr kumimoji="0" lang="en-US" altLang="zh-CN" b="1">
                <a:ea typeface="宋体" pitchFamily="2" charset="-122"/>
              </a:rPr>
              <a:t>,</a:t>
            </a:r>
            <a:r>
              <a:rPr kumimoji="0" lang="zh-CN" altLang="en-US" b="1">
                <a:ea typeface="宋体" pitchFamily="2" charset="-122"/>
              </a:rPr>
              <a:t>其寿命服从指数分布</a:t>
            </a:r>
            <a:r>
              <a:rPr kumimoji="0" lang="en-US" altLang="zh-CN" b="1">
                <a:ea typeface="宋体" pitchFamily="2" charset="-122"/>
              </a:rPr>
              <a:t>.</a:t>
            </a:r>
          </a:p>
          <a:p>
            <a:pPr defTabSz="717550">
              <a:lnSpc>
                <a:spcPct val="115000"/>
              </a:lnSpc>
            </a:pPr>
            <a:r>
              <a:rPr kumimoji="0" lang="zh-CN" altLang="en-US" b="1">
                <a:ea typeface="宋体" pitchFamily="2" charset="-122"/>
              </a:rPr>
              <a:t>　　在排队论中它被广泛地用于描绘等待时间</a:t>
            </a:r>
            <a:r>
              <a:rPr kumimoji="0" lang="en-US" altLang="zh-CN" b="1">
                <a:ea typeface="宋体" pitchFamily="2" charset="-122"/>
              </a:rPr>
              <a:t>,</a:t>
            </a:r>
            <a:r>
              <a:rPr kumimoji="0" lang="zh-CN" altLang="en-US" b="1">
                <a:ea typeface="宋体" pitchFamily="2" charset="-122"/>
              </a:rPr>
              <a:t>如电话通话时间、各种随机服务系统的服务时间、等待时间等</a:t>
            </a:r>
            <a:r>
              <a:rPr kumimoji="0" lang="en-US" altLang="zh-CN" b="1">
                <a:ea typeface="宋体" pitchFamily="2" charset="-122"/>
              </a:rPr>
              <a:t>.</a:t>
            </a:r>
          </a:p>
          <a:p>
            <a:pPr defTabSz="717550">
              <a:lnSpc>
                <a:spcPct val="115000"/>
              </a:lnSpc>
            </a:pPr>
            <a:r>
              <a:rPr lang="en-US" altLang="zh-CN" sz="2200" b="1">
                <a:ea typeface="宋体" pitchFamily="2" charset="-122"/>
              </a:rPr>
              <a:t>    </a:t>
            </a:r>
            <a:endParaRPr lang="en-US" altLang="zh-CN" sz="1600" b="1">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74181">
                                            <p:txEl>
                                              <p:pRg st="1" end="1"/>
                                            </p:txEl>
                                          </p:spTgt>
                                        </p:tgtEl>
                                        <p:attrNameLst>
                                          <p:attrName>style.visibility</p:attrName>
                                        </p:attrNameLst>
                                      </p:cBhvr>
                                      <p:to>
                                        <p:strVal val="visible"/>
                                      </p:to>
                                    </p:set>
                                    <p:animEffect transition="in" filter="wipe(left)">
                                      <p:cBhvr>
                                        <p:cTn id="7" dur="500"/>
                                        <p:tgtEl>
                                          <p:spTgt spid="107418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74181">
                                            <p:txEl>
                                              <p:pRg st="2" end="2"/>
                                            </p:txEl>
                                          </p:spTgt>
                                        </p:tgtEl>
                                        <p:attrNameLst>
                                          <p:attrName>style.visibility</p:attrName>
                                        </p:attrNameLst>
                                      </p:cBhvr>
                                      <p:to>
                                        <p:strVal val="visible"/>
                                      </p:to>
                                    </p:set>
                                    <p:animEffect transition="in" filter="wipe(left)">
                                      <p:cBhvr>
                                        <p:cTn id="12" dur="500"/>
                                        <p:tgtEl>
                                          <p:spTgt spid="10741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8" name="Rectangle 4"/>
          <p:cNvSpPr>
            <a:spLocks noGrp="1" noChangeArrowheads="1"/>
          </p:cNvSpPr>
          <p:nvPr>
            <p:ph type="title"/>
          </p:nvPr>
        </p:nvSpPr>
        <p:spPr bwMode="auto">
          <a:xfrm>
            <a:off x="1042988" y="765175"/>
            <a:ext cx="7921625" cy="742950"/>
          </a:xfrm>
          <a:noFill/>
          <a:ln>
            <a:miter lim="800000"/>
            <a:headEnd/>
            <a:tailEnd/>
          </a:ln>
        </p:spPr>
        <p:txBody>
          <a:bodyPr vert="horz" wrap="square" lIns="71658" tIns="35829" rIns="71658" bIns="35829" numCol="1" anchor="ctr" anchorCtr="0" compatLnSpc="1">
            <a:prstTxWarp prst="textNoShape">
              <a:avLst/>
            </a:prstTxWarp>
            <a:spAutoFit/>
          </a:bodyPr>
          <a:lstStyle/>
          <a:p>
            <a:pPr defTabSz="717550"/>
            <a:r>
              <a:rPr lang="zh-CN" altLang="en-US" b="1">
                <a:ea typeface="宋体" pitchFamily="2" charset="-122"/>
              </a:rPr>
              <a:t>常见的连续型随机变量</a:t>
            </a:r>
            <a:r>
              <a:rPr lang="en-US" altLang="zh-CN" b="1">
                <a:ea typeface="宋体" pitchFamily="2" charset="-122"/>
              </a:rPr>
              <a:t>(Cont.)</a:t>
            </a:r>
          </a:p>
        </p:txBody>
      </p:sp>
      <p:graphicFrame>
        <p:nvGraphicFramePr>
          <p:cNvPr id="1076229" name="Object 5"/>
          <p:cNvGraphicFramePr>
            <a:graphicFrameLocks noChangeAspect="1"/>
          </p:cNvGraphicFramePr>
          <p:nvPr/>
        </p:nvGraphicFramePr>
        <p:xfrm>
          <a:off x="3954463" y="3686175"/>
          <a:ext cx="149225" cy="328613"/>
        </p:xfrm>
        <a:graphic>
          <a:graphicData uri="http://schemas.openxmlformats.org/presentationml/2006/ole">
            <p:oleObj spid="_x0000_s1076229" name="Equation" r:id="rId4" imgW="190440" imgH="419040" progId="Equation.3">
              <p:embed/>
            </p:oleObj>
          </a:graphicData>
        </a:graphic>
      </p:graphicFrame>
      <p:sp>
        <p:nvSpPr>
          <p:cNvPr id="1076230" name="Text Box 6"/>
          <p:cNvSpPr txBox="1">
            <a:spLocks noChangeArrowheads="1"/>
          </p:cNvSpPr>
          <p:nvPr/>
        </p:nvSpPr>
        <p:spPr bwMode="auto">
          <a:xfrm>
            <a:off x="1116013" y="1700213"/>
            <a:ext cx="7848600" cy="4783137"/>
          </a:xfrm>
          <a:prstGeom prst="rect">
            <a:avLst/>
          </a:prstGeom>
          <a:noFill/>
          <a:ln w="9525">
            <a:noFill/>
            <a:miter lim="800000"/>
            <a:headEnd/>
            <a:tailEnd/>
          </a:ln>
          <a:effectLst/>
        </p:spPr>
        <p:txBody>
          <a:bodyPr lIns="71658" tIns="35829" rIns="71658" bIns="35829">
            <a:spAutoFit/>
          </a:bodyPr>
          <a:lstStyle/>
          <a:p>
            <a:pPr defTabSz="717550">
              <a:lnSpc>
                <a:spcPct val="120000"/>
              </a:lnSpc>
              <a:spcBef>
                <a:spcPct val="10000"/>
              </a:spcBef>
            </a:pPr>
            <a:r>
              <a:rPr lang="zh-CN" altLang="en-US" sz="2400" b="1">
                <a:latin typeface="黑体" pitchFamily="49" charset="-122"/>
                <a:ea typeface="黑体" pitchFamily="49" charset="-122"/>
              </a:rPr>
              <a:t>例</a:t>
            </a:r>
            <a:r>
              <a:rPr lang="en-US" altLang="zh-CN" sz="2400" b="1">
                <a:ea typeface="宋体" pitchFamily="2" charset="-122"/>
              </a:rPr>
              <a:t>   </a:t>
            </a:r>
            <a:r>
              <a:rPr lang="zh-CN" altLang="en-US" sz="2400" b="1">
                <a:solidFill>
                  <a:srgbClr val="000808"/>
                </a:solidFill>
                <a:ea typeface="宋体" pitchFamily="2" charset="-122"/>
              </a:rPr>
              <a:t>某种电子元件的寿命</a:t>
            </a:r>
            <a:r>
              <a:rPr lang="en-US" altLang="zh-CN" sz="2400" b="1">
                <a:solidFill>
                  <a:srgbClr val="000808"/>
                </a:solidFill>
                <a:ea typeface="宋体" pitchFamily="2" charset="-122"/>
              </a:rPr>
              <a:t>(</a:t>
            </a:r>
            <a:r>
              <a:rPr lang="zh-CN" altLang="en-US" sz="2400" b="1">
                <a:solidFill>
                  <a:srgbClr val="000808"/>
                </a:solidFill>
                <a:ea typeface="宋体" pitchFamily="2" charset="-122"/>
              </a:rPr>
              <a:t>以小时计</a:t>
            </a:r>
            <a:r>
              <a:rPr lang="en-US" altLang="zh-CN" sz="2400" b="1">
                <a:solidFill>
                  <a:srgbClr val="000808"/>
                </a:solidFill>
                <a:ea typeface="宋体" pitchFamily="2" charset="-122"/>
              </a:rPr>
              <a:t>) </a:t>
            </a:r>
            <a:r>
              <a:rPr lang="en-US" altLang="zh-CN" sz="2400" b="1" i="1">
                <a:solidFill>
                  <a:srgbClr val="000808"/>
                </a:solidFill>
                <a:ea typeface="宋体" pitchFamily="2" charset="-122"/>
              </a:rPr>
              <a:t>X </a:t>
            </a:r>
            <a:r>
              <a:rPr lang="zh-CN" altLang="en-US" sz="2400" b="1">
                <a:solidFill>
                  <a:srgbClr val="000808"/>
                </a:solidFill>
                <a:ea typeface="宋体" pitchFamily="2" charset="-122"/>
              </a:rPr>
              <a:t>服从指数分</a:t>
            </a:r>
          </a:p>
          <a:p>
            <a:pPr defTabSz="717550">
              <a:lnSpc>
                <a:spcPct val="120000"/>
              </a:lnSpc>
              <a:spcBef>
                <a:spcPct val="10000"/>
              </a:spcBef>
            </a:pPr>
            <a:r>
              <a:rPr lang="zh-CN" altLang="en-US" sz="2400" b="1">
                <a:solidFill>
                  <a:srgbClr val="000808"/>
                </a:solidFill>
                <a:ea typeface="宋体" pitchFamily="2" charset="-122"/>
              </a:rPr>
              <a:t>布</a:t>
            </a:r>
            <a:r>
              <a:rPr lang="en-US" altLang="zh-CN" sz="2400" b="1">
                <a:solidFill>
                  <a:srgbClr val="000808"/>
                </a:solidFill>
                <a:ea typeface="宋体" pitchFamily="2" charset="-122"/>
              </a:rPr>
              <a:t>,</a:t>
            </a:r>
            <a:r>
              <a:rPr lang="zh-CN" altLang="en-US" sz="2400" b="1">
                <a:solidFill>
                  <a:srgbClr val="000808"/>
                </a:solidFill>
                <a:ea typeface="宋体" pitchFamily="2" charset="-122"/>
              </a:rPr>
              <a:t>其概率密度为</a:t>
            </a:r>
          </a:p>
          <a:p>
            <a:pPr defTabSz="717550">
              <a:lnSpc>
                <a:spcPct val="120000"/>
              </a:lnSpc>
              <a:spcBef>
                <a:spcPct val="10000"/>
              </a:spcBef>
            </a:pPr>
            <a:endParaRPr lang="zh-CN" altLang="en-US" sz="2400" b="1">
              <a:solidFill>
                <a:srgbClr val="000808"/>
              </a:solidFill>
              <a:ea typeface="宋体" pitchFamily="2" charset="-122"/>
            </a:endParaRPr>
          </a:p>
          <a:p>
            <a:pPr defTabSz="717550">
              <a:lnSpc>
                <a:spcPct val="120000"/>
              </a:lnSpc>
              <a:spcBef>
                <a:spcPct val="10000"/>
              </a:spcBef>
            </a:pPr>
            <a:endParaRPr lang="zh-CN" altLang="en-US" sz="2400" b="1">
              <a:ea typeface="宋体" pitchFamily="2" charset="-122"/>
            </a:endParaRPr>
          </a:p>
          <a:p>
            <a:pPr defTabSz="717550">
              <a:lnSpc>
                <a:spcPct val="120000"/>
              </a:lnSpc>
              <a:spcBef>
                <a:spcPct val="10000"/>
              </a:spcBef>
            </a:pPr>
            <a:endParaRPr lang="zh-CN" altLang="en-US" sz="2400" b="1">
              <a:ea typeface="宋体" pitchFamily="2" charset="-122"/>
            </a:endParaRPr>
          </a:p>
          <a:p>
            <a:pPr defTabSz="717550">
              <a:lnSpc>
                <a:spcPct val="120000"/>
              </a:lnSpc>
              <a:spcBef>
                <a:spcPct val="10000"/>
              </a:spcBef>
            </a:pPr>
            <a:r>
              <a:rPr lang="en-US" altLang="zh-CN" sz="2400" b="1">
                <a:solidFill>
                  <a:srgbClr val="000808"/>
                </a:solidFill>
                <a:ea typeface="宋体" pitchFamily="2" charset="-122"/>
              </a:rPr>
              <a:t>(1) </a:t>
            </a:r>
            <a:r>
              <a:rPr lang="zh-CN" altLang="en-US" sz="2400" b="1">
                <a:solidFill>
                  <a:srgbClr val="000808"/>
                </a:solidFill>
                <a:ea typeface="宋体" pitchFamily="2" charset="-122"/>
              </a:rPr>
              <a:t>求元件寿命至少为</a:t>
            </a:r>
            <a:r>
              <a:rPr lang="en-US" altLang="zh-CN" sz="2400" b="1">
                <a:solidFill>
                  <a:srgbClr val="000808"/>
                </a:solidFill>
                <a:ea typeface="宋体" pitchFamily="2" charset="-122"/>
              </a:rPr>
              <a:t>200</a:t>
            </a:r>
            <a:r>
              <a:rPr lang="zh-CN" altLang="en-US" sz="2400" b="1">
                <a:solidFill>
                  <a:srgbClr val="000808"/>
                </a:solidFill>
                <a:ea typeface="宋体" pitchFamily="2" charset="-122"/>
              </a:rPr>
              <a:t>小时的概率</a:t>
            </a:r>
            <a:r>
              <a:rPr lang="en-US" altLang="zh-CN" sz="2400" b="1">
                <a:solidFill>
                  <a:srgbClr val="000808"/>
                </a:solidFill>
                <a:ea typeface="宋体" pitchFamily="2" charset="-122"/>
              </a:rPr>
              <a:t>.  </a:t>
            </a:r>
          </a:p>
          <a:p>
            <a:pPr defTabSz="717550">
              <a:lnSpc>
                <a:spcPct val="120000"/>
              </a:lnSpc>
              <a:spcBef>
                <a:spcPct val="10000"/>
              </a:spcBef>
            </a:pPr>
            <a:r>
              <a:rPr lang="en-US" altLang="zh-CN" sz="2400" b="1">
                <a:solidFill>
                  <a:srgbClr val="000808"/>
                </a:solidFill>
                <a:ea typeface="宋体" pitchFamily="2" charset="-122"/>
              </a:rPr>
              <a:t>(2) </a:t>
            </a:r>
            <a:r>
              <a:rPr lang="zh-CN" altLang="en-US" sz="2400" b="1">
                <a:solidFill>
                  <a:srgbClr val="000808"/>
                </a:solidFill>
                <a:ea typeface="宋体" pitchFamily="2" charset="-122"/>
              </a:rPr>
              <a:t>将</a:t>
            </a:r>
            <a:r>
              <a:rPr lang="en-US" altLang="zh-CN" sz="2400" b="1">
                <a:solidFill>
                  <a:srgbClr val="000808"/>
                </a:solidFill>
                <a:ea typeface="宋体" pitchFamily="2" charset="-122"/>
              </a:rPr>
              <a:t>3</a:t>
            </a:r>
            <a:r>
              <a:rPr lang="zh-CN" altLang="en-US" sz="2400" b="1">
                <a:solidFill>
                  <a:srgbClr val="000808"/>
                </a:solidFill>
                <a:ea typeface="宋体" pitchFamily="2" charset="-122"/>
              </a:rPr>
              <a:t>只这种元件联接成为一个系统，设系统工作</a:t>
            </a:r>
          </a:p>
          <a:p>
            <a:pPr defTabSz="717550">
              <a:lnSpc>
                <a:spcPct val="120000"/>
              </a:lnSpc>
              <a:spcBef>
                <a:spcPct val="10000"/>
              </a:spcBef>
            </a:pPr>
            <a:r>
              <a:rPr lang="zh-CN" altLang="en-US" sz="2400" b="1">
                <a:solidFill>
                  <a:srgbClr val="000808"/>
                </a:solidFill>
                <a:ea typeface="宋体" pitchFamily="2" charset="-122"/>
              </a:rPr>
              <a:t>的方式是至少</a:t>
            </a:r>
            <a:r>
              <a:rPr lang="en-US" altLang="zh-CN" sz="2400" b="1">
                <a:solidFill>
                  <a:srgbClr val="000808"/>
                </a:solidFill>
                <a:ea typeface="宋体" pitchFamily="2" charset="-122"/>
              </a:rPr>
              <a:t>2</a:t>
            </a:r>
            <a:r>
              <a:rPr lang="zh-CN" altLang="en-US" sz="2400" b="1">
                <a:solidFill>
                  <a:srgbClr val="000808"/>
                </a:solidFill>
                <a:ea typeface="宋体" pitchFamily="2" charset="-122"/>
              </a:rPr>
              <a:t>只元件失效时系统失效，又设</a:t>
            </a:r>
            <a:r>
              <a:rPr lang="en-US" altLang="zh-CN" sz="2400" b="1">
                <a:solidFill>
                  <a:srgbClr val="000808"/>
                </a:solidFill>
                <a:ea typeface="宋体" pitchFamily="2" charset="-122"/>
              </a:rPr>
              <a:t>3</a:t>
            </a:r>
            <a:r>
              <a:rPr lang="zh-CN" altLang="en-US" sz="2400" b="1">
                <a:solidFill>
                  <a:srgbClr val="000808"/>
                </a:solidFill>
                <a:ea typeface="宋体" pitchFamily="2" charset="-122"/>
              </a:rPr>
              <a:t>只元</a:t>
            </a:r>
          </a:p>
          <a:p>
            <a:pPr defTabSz="717550">
              <a:lnSpc>
                <a:spcPct val="120000"/>
              </a:lnSpc>
              <a:spcBef>
                <a:spcPct val="10000"/>
              </a:spcBef>
            </a:pPr>
            <a:r>
              <a:rPr lang="zh-CN" altLang="en-US" sz="2400" b="1">
                <a:solidFill>
                  <a:srgbClr val="000808"/>
                </a:solidFill>
                <a:ea typeface="宋体" pitchFamily="2" charset="-122"/>
              </a:rPr>
              <a:t>件工作相互独立</a:t>
            </a:r>
            <a:r>
              <a:rPr lang="en-US" altLang="zh-CN" sz="2400" b="1">
                <a:solidFill>
                  <a:srgbClr val="000808"/>
                </a:solidFill>
                <a:ea typeface="宋体" pitchFamily="2" charset="-122"/>
              </a:rPr>
              <a:t>.</a:t>
            </a:r>
            <a:r>
              <a:rPr lang="zh-CN" altLang="en-US" sz="2400" b="1">
                <a:solidFill>
                  <a:srgbClr val="000808"/>
                </a:solidFill>
                <a:ea typeface="宋体" pitchFamily="2" charset="-122"/>
              </a:rPr>
              <a:t>求系统的寿命至少为</a:t>
            </a:r>
            <a:r>
              <a:rPr lang="en-US" altLang="zh-CN" sz="2400" b="1">
                <a:solidFill>
                  <a:srgbClr val="000808"/>
                </a:solidFill>
                <a:ea typeface="宋体" pitchFamily="2" charset="-122"/>
              </a:rPr>
              <a:t>200</a:t>
            </a:r>
            <a:r>
              <a:rPr lang="zh-CN" altLang="en-US" sz="2400" b="1">
                <a:solidFill>
                  <a:srgbClr val="000808"/>
                </a:solidFill>
                <a:ea typeface="宋体" pitchFamily="2" charset="-122"/>
              </a:rPr>
              <a:t>小时的概</a:t>
            </a:r>
          </a:p>
          <a:p>
            <a:pPr defTabSz="717550">
              <a:lnSpc>
                <a:spcPct val="120000"/>
              </a:lnSpc>
              <a:spcBef>
                <a:spcPct val="10000"/>
              </a:spcBef>
            </a:pPr>
            <a:r>
              <a:rPr lang="zh-CN" altLang="en-US" sz="2400" b="1">
                <a:solidFill>
                  <a:srgbClr val="000808"/>
                </a:solidFill>
                <a:ea typeface="宋体" pitchFamily="2" charset="-122"/>
              </a:rPr>
              <a:t>率</a:t>
            </a:r>
            <a:r>
              <a:rPr lang="en-US" altLang="zh-CN" sz="2400" b="1">
                <a:solidFill>
                  <a:srgbClr val="000808"/>
                </a:solidFill>
                <a:ea typeface="宋体" pitchFamily="2" charset="-122"/>
              </a:rPr>
              <a:t>.</a:t>
            </a:r>
            <a:r>
              <a:rPr lang="en-US" altLang="zh-CN" sz="2400">
                <a:solidFill>
                  <a:srgbClr val="000808"/>
                </a:solidFill>
                <a:latin typeface="Verdana" pitchFamily="34" charset="0"/>
                <a:ea typeface="宋体" pitchFamily="2" charset="-122"/>
              </a:rPr>
              <a:t> </a:t>
            </a:r>
          </a:p>
        </p:txBody>
      </p:sp>
      <p:graphicFrame>
        <p:nvGraphicFramePr>
          <p:cNvPr id="1076231" name="Object 7"/>
          <p:cNvGraphicFramePr>
            <a:graphicFrameLocks noChangeAspect="1"/>
          </p:cNvGraphicFramePr>
          <p:nvPr/>
        </p:nvGraphicFramePr>
        <p:xfrm>
          <a:off x="1922463" y="2620963"/>
          <a:ext cx="3413125" cy="1179512"/>
        </p:xfrm>
        <a:graphic>
          <a:graphicData uri="http://schemas.openxmlformats.org/presentationml/2006/ole">
            <p:oleObj spid="_x0000_s1076231" name="公式" r:id="rId5" imgW="1726920" imgH="596880" progId="Equation.3">
              <p:embed/>
            </p:oleObj>
          </a:graphicData>
        </a:graphic>
      </p:graphicFrame>
    </p:spTree>
  </p:cSld>
  <p:clrMapOvr>
    <a:masterClrMapping/>
  </p:clrMapOvr>
  <p:transition spd="slow">
    <p:pull dir="rd"/>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6" name="Rectangle 4"/>
          <p:cNvSpPr>
            <a:spLocks noGrp="1" noChangeArrowheads="1"/>
          </p:cNvSpPr>
          <p:nvPr>
            <p:ph type="title"/>
          </p:nvPr>
        </p:nvSpPr>
        <p:spPr bwMode="auto">
          <a:xfrm>
            <a:off x="1042988" y="765175"/>
            <a:ext cx="7921625" cy="742950"/>
          </a:xfrm>
          <a:noFill/>
          <a:ln>
            <a:miter lim="800000"/>
            <a:headEnd/>
            <a:tailEnd/>
          </a:ln>
        </p:spPr>
        <p:txBody>
          <a:bodyPr vert="horz" wrap="square" lIns="71658" tIns="35829" rIns="71658" bIns="35829" numCol="1" anchor="ctr" anchorCtr="0" compatLnSpc="1">
            <a:prstTxWarp prst="textNoShape">
              <a:avLst/>
            </a:prstTxWarp>
            <a:spAutoFit/>
          </a:bodyPr>
          <a:lstStyle/>
          <a:p>
            <a:pPr defTabSz="717550"/>
            <a:r>
              <a:rPr lang="zh-CN" altLang="en-US" b="1">
                <a:ea typeface="宋体" pitchFamily="2" charset="-122"/>
              </a:rPr>
              <a:t>常见的连续型随机变量</a:t>
            </a:r>
            <a:r>
              <a:rPr lang="en-US" altLang="zh-CN" b="1">
                <a:ea typeface="宋体" pitchFamily="2" charset="-122"/>
              </a:rPr>
              <a:t>(Cont.)</a:t>
            </a:r>
          </a:p>
        </p:txBody>
      </p:sp>
      <p:graphicFrame>
        <p:nvGraphicFramePr>
          <p:cNvPr id="1078291" name="Object 19"/>
          <p:cNvGraphicFramePr>
            <a:graphicFrameLocks noChangeAspect="1"/>
          </p:cNvGraphicFramePr>
          <p:nvPr/>
        </p:nvGraphicFramePr>
        <p:xfrm>
          <a:off x="1909763" y="2152650"/>
          <a:ext cx="1679575" cy="403225"/>
        </p:xfrm>
        <a:graphic>
          <a:graphicData uri="http://schemas.openxmlformats.org/presentationml/2006/ole">
            <p:oleObj spid="_x0000_s1078291" name="公式" r:id="rId4" imgW="838080" imgH="203040" progId="Equation.3">
              <p:embed/>
            </p:oleObj>
          </a:graphicData>
        </a:graphic>
      </p:graphicFrame>
      <p:graphicFrame>
        <p:nvGraphicFramePr>
          <p:cNvPr id="1078292" name="Object 20"/>
          <p:cNvGraphicFramePr>
            <a:graphicFrameLocks noChangeAspect="1"/>
          </p:cNvGraphicFramePr>
          <p:nvPr/>
        </p:nvGraphicFramePr>
        <p:xfrm>
          <a:off x="3527425" y="2038350"/>
          <a:ext cx="1581150" cy="652463"/>
        </p:xfrm>
        <a:graphic>
          <a:graphicData uri="http://schemas.openxmlformats.org/presentationml/2006/ole">
            <p:oleObj spid="_x0000_s1078292" name="Equation" r:id="rId5" imgW="799920" imgH="330120" progId="Equation.3">
              <p:embed/>
            </p:oleObj>
          </a:graphicData>
        </a:graphic>
      </p:graphicFrame>
      <p:graphicFrame>
        <p:nvGraphicFramePr>
          <p:cNvPr id="1078293" name="Object 21"/>
          <p:cNvGraphicFramePr>
            <a:graphicFrameLocks noChangeAspect="1"/>
          </p:cNvGraphicFramePr>
          <p:nvPr/>
        </p:nvGraphicFramePr>
        <p:xfrm>
          <a:off x="3475038" y="2603500"/>
          <a:ext cx="2203450" cy="776288"/>
        </p:xfrm>
        <a:graphic>
          <a:graphicData uri="http://schemas.openxmlformats.org/presentationml/2006/ole">
            <p:oleObj spid="_x0000_s1078293" name="公式" r:id="rId6" imgW="1117440" imgH="393480" progId="Equation.3">
              <p:embed/>
            </p:oleObj>
          </a:graphicData>
        </a:graphic>
      </p:graphicFrame>
      <p:graphicFrame>
        <p:nvGraphicFramePr>
          <p:cNvPr id="1078294" name="Object 22"/>
          <p:cNvGraphicFramePr>
            <a:graphicFrameLocks noChangeAspect="1"/>
          </p:cNvGraphicFramePr>
          <p:nvPr/>
        </p:nvGraphicFramePr>
        <p:xfrm>
          <a:off x="3367088" y="3408363"/>
          <a:ext cx="2438400" cy="603250"/>
        </p:xfrm>
        <a:graphic>
          <a:graphicData uri="http://schemas.openxmlformats.org/presentationml/2006/ole">
            <p:oleObj spid="_x0000_s1078294" name="公式" r:id="rId7" imgW="1231560" imgH="304560" progId="Equation.3">
              <p:embed/>
            </p:oleObj>
          </a:graphicData>
        </a:graphic>
      </p:graphicFrame>
      <p:sp>
        <p:nvSpPr>
          <p:cNvPr id="1078295" name="Text Box 23"/>
          <p:cNvSpPr txBox="1">
            <a:spLocks noChangeArrowheads="1"/>
          </p:cNvSpPr>
          <p:nvPr/>
        </p:nvSpPr>
        <p:spPr bwMode="auto">
          <a:xfrm>
            <a:off x="1258888" y="1700213"/>
            <a:ext cx="5137150" cy="474662"/>
          </a:xfrm>
          <a:prstGeom prst="rect">
            <a:avLst/>
          </a:prstGeom>
          <a:noFill/>
          <a:ln w="9525">
            <a:noFill/>
            <a:miter lim="800000"/>
            <a:headEnd/>
            <a:tailEnd/>
          </a:ln>
          <a:effectLst/>
        </p:spPr>
        <p:txBody>
          <a:bodyPr lIns="71658" tIns="35829" rIns="71658" bIns="35829">
            <a:spAutoFit/>
          </a:bodyPr>
          <a:lstStyle/>
          <a:p>
            <a:pPr defTabSz="717550">
              <a:lnSpc>
                <a:spcPct val="120000"/>
              </a:lnSpc>
              <a:spcBef>
                <a:spcPct val="10000"/>
              </a:spcBef>
            </a:pPr>
            <a:r>
              <a:rPr lang="zh-CN" altLang="en-US" sz="2200" b="1">
                <a:latin typeface="Verdana" pitchFamily="34" charset="0"/>
                <a:ea typeface="黑体" pitchFamily="49" charset="-122"/>
              </a:rPr>
              <a:t>解 </a:t>
            </a:r>
            <a:r>
              <a:rPr lang="en-US" altLang="zh-CN" sz="2200" b="1">
                <a:solidFill>
                  <a:srgbClr val="000808"/>
                </a:solidFill>
                <a:latin typeface="宋体" pitchFamily="2" charset="-122"/>
                <a:ea typeface="宋体" pitchFamily="2" charset="-122"/>
              </a:rPr>
              <a:t>(1)</a:t>
            </a:r>
            <a:r>
              <a:rPr lang="zh-CN" altLang="en-US" sz="2200" b="1">
                <a:solidFill>
                  <a:srgbClr val="000808"/>
                </a:solidFill>
                <a:latin typeface="宋体" pitchFamily="2" charset="-122"/>
                <a:ea typeface="宋体" pitchFamily="2" charset="-122"/>
              </a:rPr>
              <a:t>元件寿命至少为</a:t>
            </a:r>
            <a:r>
              <a:rPr lang="en-US" altLang="zh-CN" sz="2200" b="1">
                <a:solidFill>
                  <a:srgbClr val="000808"/>
                </a:solidFill>
                <a:latin typeface="宋体" pitchFamily="2" charset="-122"/>
                <a:ea typeface="宋体" pitchFamily="2" charset="-122"/>
              </a:rPr>
              <a:t>200</a:t>
            </a:r>
            <a:r>
              <a:rPr lang="zh-CN" altLang="en-US" sz="2200" b="1">
                <a:solidFill>
                  <a:srgbClr val="000808"/>
                </a:solidFill>
                <a:latin typeface="宋体" pitchFamily="2" charset="-122"/>
                <a:ea typeface="宋体" pitchFamily="2" charset="-122"/>
              </a:rPr>
              <a:t>小时的概率为</a:t>
            </a:r>
          </a:p>
        </p:txBody>
      </p:sp>
      <p:sp>
        <p:nvSpPr>
          <p:cNvPr id="1078296" name="Text Box 24"/>
          <p:cNvSpPr txBox="1">
            <a:spLocks noChangeArrowheads="1"/>
          </p:cNvSpPr>
          <p:nvPr/>
        </p:nvSpPr>
        <p:spPr bwMode="auto">
          <a:xfrm>
            <a:off x="1482725" y="4014788"/>
            <a:ext cx="5889625" cy="1679575"/>
          </a:xfrm>
          <a:prstGeom prst="rect">
            <a:avLst/>
          </a:prstGeom>
          <a:noFill/>
          <a:ln w="9525">
            <a:noFill/>
            <a:miter lim="800000"/>
            <a:headEnd/>
            <a:tailEnd/>
          </a:ln>
          <a:effectLst/>
        </p:spPr>
        <p:txBody>
          <a:bodyPr lIns="71658" tIns="35829" rIns="71658" bIns="35829">
            <a:spAutoFit/>
          </a:bodyPr>
          <a:lstStyle/>
          <a:p>
            <a:pPr defTabSz="717550">
              <a:lnSpc>
                <a:spcPct val="120000"/>
              </a:lnSpc>
              <a:spcBef>
                <a:spcPct val="10000"/>
              </a:spcBef>
            </a:pPr>
            <a:r>
              <a:rPr lang="zh-CN" altLang="en-US" sz="2200" b="1">
                <a:latin typeface="宋体" pitchFamily="2" charset="-122"/>
                <a:ea typeface="宋体" pitchFamily="2" charset="-122"/>
              </a:rPr>
              <a:t> 　</a:t>
            </a:r>
            <a:r>
              <a:rPr lang="en-US" altLang="zh-CN" sz="2200" b="1">
                <a:solidFill>
                  <a:srgbClr val="000808"/>
                </a:solidFill>
                <a:latin typeface="宋体" pitchFamily="2" charset="-122"/>
                <a:ea typeface="宋体" pitchFamily="2" charset="-122"/>
              </a:rPr>
              <a:t>(2)</a:t>
            </a:r>
            <a:r>
              <a:rPr lang="zh-CN" altLang="en-US" sz="2200" b="1">
                <a:solidFill>
                  <a:srgbClr val="000808"/>
                </a:solidFill>
                <a:latin typeface="宋体" pitchFamily="2" charset="-122"/>
                <a:ea typeface="宋体" pitchFamily="2" charset="-122"/>
              </a:rPr>
              <a:t>以</a:t>
            </a:r>
            <a:r>
              <a:rPr lang="en-US" altLang="zh-CN" sz="2200" b="1">
                <a:solidFill>
                  <a:srgbClr val="000808"/>
                </a:solidFill>
                <a:latin typeface="宋体" pitchFamily="2" charset="-122"/>
                <a:ea typeface="宋体" pitchFamily="2" charset="-122"/>
              </a:rPr>
              <a:t>Y</a:t>
            </a:r>
            <a:r>
              <a:rPr lang="zh-CN" altLang="en-US" sz="2200" b="1">
                <a:solidFill>
                  <a:srgbClr val="000808"/>
                </a:solidFill>
                <a:latin typeface="宋体" pitchFamily="2" charset="-122"/>
                <a:ea typeface="宋体" pitchFamily="2" charset="-122"/>
              </a:rPr>
              <a:t>记</a:t>
            </a:r>
            <a:r>
              <a:rPr lang="en-US" altLang="zh-CN" sz="2200" b="1">
                <a:solidFill>
                  <a:srgbClr val="000808"/>
                </a:solidFill>
                <a:latin typeface="宋体" pitchFamily="2" charset="-122"/>
                <a:ea typeface="宋体" pitchFamily="2" charset="-122"/>
              </a:rPr>
              <a:t>3</a:t>
            </a:r>
            <a:r>
              <a:rPr lang="zh-CN" altLang="en-US" sz="2200" b="1">
                <a:solidFill>
                  <a:srgbClr val="000808"/>
                </a:solidFill>
                <a:latin typeface="宋体" pitchFamily="2" charset="-122"/>
                <a:ea typeface="宋体" pitchFamily="2" charset="-122"/>
              </a:rPr>
              <a:t>只元件中寿命小于</a:t>
            </a:r>
            <a:r>
              <a:rPr lang="en-US" altLang="zh-CN" sz="2200" b="1">
                <a:solidFill>
                  <a:srgbClr val="000808"/>
                </a:solidFill>
                <a:latin typeface="宋体" pitchFamily="2" charset="-122"/>
                <a:ea typeface="宋体" pitchFamily="2" charset="-122"/>
              </a:rPr>
              <a:t>200</a:t>
            </a:r>
            <a:r>
              <a:rPr lang="zh-CN" altLang="en-US" sz="2200" b="1">
                <a:solidFill>
                  <a:srgbClr val="000808"/>
                </a:solidFill>
                <a:latin typeface="宋体" pitchFamily="2" charset="-122"/>
                <a:ea typeface="宋体" pitchFamily="2" charset="-122"/>
              </a:rPr>
              <a:t>小时的元件的只数</a:t>
            </a:r>
            <a:r>
              <a:rPr lang="en-US" altLang="zh-CN" sz="2200" b="1">
                <a:solidFill>
                  <a:srgbClr val="000808"/>
                </a:solidFill>
                <a:latin typeface="宋体" pitchFamily="2" charset="-122"/>
                <a:ea typeface="宋体" pitchFamily="2" charset="-122"/>
              </a:rPr>
              <a:t>.</a:t>
            </a:r>
            <a:r>
              <a:rPr lang="zh-CN" altLang="en-US" sz="2200" b="1">
                <a:solidFill>
                  <a:srgbClr val="000808"/>
                </a:solidFill>
                <a:latin typeface="宋体" pitchFamily="2" charset="-122"/>
                <a:ea typeface="宋体" pitchFamily="2" charset="-122"/>
              </a:rPr>
              <a:t>由于各元件的工作相互独立，又由</a:t>
            </a:r>
            <a:r>
              <a:rPr lang="en-US" altLang="zh-CN" sz="2200" b="1">
                <a:solidFill>
                  <a:srgbClr val="000808"/>
                </a:solidFill>
                <a:latin typeface="宋体" pitchFamily="2" charset="-122"/>
                <a:ea typeface="宋体" pitchFamily="2" charset="-122"/>
              </a:rPr>
              <a:t>(1)</a:t>
            </a:r>
            <a:r>
              <a:rPr lang="zh-CN" altLang="en-US" sz="2200" b="1">
                <a:solidFill>
                  <a:srgbClr val="000808"/>
                </a:solidFill>
                <a:latin typeface="宋体" pitchFamily="2" charset="-122"/>
                <a:ea typeface="宋体" pitchFamily="2" charset="-122"/>
              </a:rPr>
              <a:t>知一元件的寿命小于</a:t>
            </a:r>
            <a:r>
              <a:rPr lang="en-US" altLang="zh-CN" sz="2200" b="1">
                <a:solidFill>
                  <a:srgbClr val="000808"/>
                </a:solidFill>
                <a:latin typeface="宋体" pitchFamily="2" charset="-122"/>
                <a:ea typeface="宋体" pitchFamily="2" charset="-122"/>
              </a:rPr>
              <a:t>200</a:t>
            </a:r>
            <a:r>
              <a:rPr lang="zh-CN" altLang="en-US" sz="2200" b="1">
                <a:solidFill>
                  <a:srgbClr val="000808"/>
                </a:solidFill>
                <a:latin typeface="宋体" pitchFamily="2" charset="-122"/>
                <a:ea typeface="宋体" pitchFamily="2" charset="-122"/>
              </a:rPr>
              <a:t>小时的概率为</a:t>
            </a:r>
            <a:r>
              <a:rPr lang="en-US" altLang="zh-CN" sz="2200" b="1">
                <a:solidFill>
                  <a:srgbClr val="000808"/>
                </a:solidFill>
                <a:latin typeface="宋体" pitchFamily="2" charset="-122"/>
                <a:ea typeface="宋体" pitchFamily="2" charset="-122"/>
              </a:rPr>
              <a:t>1-e</a:t>
            </a:r>
            <a:r>
              <a:rPr lang="en-US" altLang="zh-CN" sz="2200" b="1" baseline="30000">
                <a:solidFill>
                  <a:srgbClr val="000808"/>
                </a:solidFill>
                <a:latin typeface="宋体" pitchFamily="2" charset="-122"/>
                <a:ea typeface="宋体" pitchFamily="2" charset="-122"/>
              </a:rPr>
              <a:t>-2</a:t>
            </a:r>
            <a:r>
              <a:rPr lang="en-US" altLang="zh-CN" sz="2200" b="1">
                <a:solidFill>
                  <a:srgbClr val="000808"/>
                </a:solidFill>
                <a:latin typeface="宋体" pitchFamily="2" charset="-122"/>
                <a:ea typeface="宋体" pitchFamily="2" charset="-122"/>
              </a:rPr>
              <a:t>,</a:t>
            </a:r>
            <a:r>
              <a:rPr lang="zh-CN" altLang="en-US" sz="2200" b="1">
                <a:solidFill>
                  <a:srgbClr val="000808"/>
                </a:solidFill>
                <a:latin typeface="宋体" pitchFamily="2" charset="-122"/>
                <a:ea typeface="宋体" pitchFamily="2" charset="-122"/>
              </a:rPr>
              <a:t>故有</a:t>
            </a:r>
          </a:p>
        </p:txBody>
      </p:sp>
      <p:graphicFrame>
        <p:nvGraphicFramePr>
          <p:cNvPr id="1078297" name="Object 25"/>
          <p:cNvGraphicFramePr>
            <a:graphicFrameLocks noChangeAspect="1"/>
          </p:cNvGraphicFramePr>
          <p:nvPr/>
        </p:nvGraphicFramePr>
        <p:xfrm>
          <a:off x="3608388" y="5368925"/>
          <a:ext cx="2136775" cy="452438"/>
        </p:xfrm>
        <a:graphic>
          <a:graphicData uri="http://schemas.openxmlformats.org/presentationml/2006/ole">
            <p:oleObj spid="_x0000_s1078297" name="公式" r:id="rId8" imgW="1079280" imgH="2286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78291"/>
                                        </p:tgtEl>
                                        <p:attrNameLst>
                                          <p:attrName>style.visibility</p:attrName>
                                        </p:attrNameLst>
                                      </p:cBhvr>
                                      <p:to>
                                        <p:strVal val="visible"/>
                                      </p:to>
                                    </p:set>
                                    <p:animEffect transition="in" filter="wipe(left)">
                                      <p:cBhvr>
                                        <p:cTn id="7" dur="500"/>
                                        <p:tgtEl>
                                          <p:spTgt spid="10782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78292"/>
                                        </p:tgtEl>
                                        <p:attrNameLst>
                                          <p:attrName>style.visibility</p:attrName>
                                        </p:attrNameLst>
                                      </p:cBhvr>
                                      <p:to>
                                        <p:strVal val="visible"/>
                                      </p:to>
                                    </p:set>
                                    <p:animEffect transition="in" filter="wipe(left)">
                                      <p:cBhvr>
                                        <p:cTn id="12" dur="500"/>
                                        <p:tgtEl>
                                          <p:spTgt spid="10782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78293"/>
                                        </p:tgtEl>
                                        <p:attrNameLst>
                                          <p:attrName>style.visibility</p:attrName>
                                        </p:attrNameLst>
                                      </p:cBhvr>
                                      <p:to>
                                        <p:strVal val="visible"/>
                                      </p:to>
                                    </p:set>
                                    <p:animEffect transition="in" filter="wipe(left)">
                                      <p:cBhvr>
                                        <p:cTn id="17" dur="500"/>
                                        <p:tgtEl>
                                          <p:spTgt spid="10782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78294"/>
                                        </p:tgtEl>
                                        <p:attrNameLst>
                                          <p:attrName>style.visibility</p:attrName>
                                        </p:attrNameLst>
                                      </p:cBhvr>
                                      <p:to>
                                        <p:strVal val="visible"/>
                                      </p:to>
                                    </p:set>
                                    <p:animEffect transition="in" filter="wipe(left)">
                                      <p:cBhvr>
                                        <p:cTn id="22" dur="500"/>
                                        <p:tgtEl>
                                          <p:spTgt spid="10782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78296"/>
                                        </p:tgtEl>
                                        <p:attrNameLst>
                                          <p:attrName>style.visibility</p:attrName>
                                        </p:attrNameLst>
                                      </p:cBhvr>
                                      <p:to>
                                        <p:strVal val="visible"/>
                                      </p:to>
                                    </p:set>
                                    <p:animEffect transition="in" filter="wipe(left)">
                                      <p:cBhvr>
                                        <p:cTn id="27" dur="500"/>
                                        <p:tgtEl>
                                          <p:spTgt spid="10782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78297"/>
                                        </p:tgtEl>
                                        <p:attrNameLst>
                                          <p:attrName>style.visibility</p:attrName>
                                        </p:attrNameLst>
                                      </p:cBhvr>
                                      <p:to>
                                        <p:strVal val="visible"/>
                                      </p:to>
                                    </p:set>
                                    <p:animEffect transition="in" filter="wipe(left)">
                                      <p:cBhvr>
                                        <p:cTn id="32" dur="500"/>
                                        <p:tgtEl>
                                          <p:spTgt spid="1078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829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4" name="Rectangle 4"/>
          <p:cNvSpPr>
            <a:spLocks noGrp="1" noChangeArrowheads="1"/>
          </p:cNvSpPr>
          <p:nvPr>
            <p:ph type="title"/>
          </p:nvPr>
        </p:nvSpPr>
        <p:spPr bwMode="auto">
          <a:xfrm>
            <a:off x="1042988" y="765175"/>
            <a:ext cx="7921625" cy="742950"/>
          </a:xfrm>
          <a:noFill/>
          <a:ln>
            <a:miter lim="800000"/>
            <a:headEnd/>
            <a:tailEnd/>
          </a:ln>
        </p:spPr>
        <p:txBody>
          <a:bodyPr vert="horz" wrap="square" lIns="71658" tIns="35829" rIns="71658" bIns="35829" numCol="1" anchor="ctr" anchorCtr="0" compatLnSpc="1">
            <a:prstTxWarp prst="textNoShape">
              <a:avLst/>
            </a:prstTxWarp>
            <a:spAutoFit/>
          </a:bodyPr>
          <a:lstStyle/>
          <a:p>
            <a:pPr defTabSz="717550"/>
            <a:r>
              <a:rPr lang="zh-CN" altLang="en-US" b="1">
                <a:ea typeface="宋体" pitchFamily="2" charset="-122"/>
              </a:rPr>
              <a:t>常见的连续型随机变量</a:t>
            </a:r>
            <a:r>
              <a:rPr lang="en-US" altLang="zh-CN" b="1">
                <a:ea typeface="宋体" pitchFamily="2" charset="-122"/>
              </a:rPr>
              <a:t>(Cont.)</a:t>
            </a:r>
          </a:p>
        </p:txBody>
      </p:sp>
      <p:sp>
        <p:nvSpPr>
          <p:cNvPr id="1080325" name="Text Box 5"/>
          <p:cNvSpPr txBox="1">
            <a:spLocks noChangeArrowheads="1"/>
          </p:cNvSpPr>
          <p:nvPr/>
        </p:nvSpPr>
        <p:spPr bwMode="auto">
          <a:xfrm>
            <a:off x="1073150" y="1711325"/>
            <a:ext cx="6521450" cy="473075"/>
          </a:xfrm>
          <a:prstGeom prst="rect">
            <a:avLst/>
          </a:prstGeom>
          <a:noFill/>
          <a:ln w="9525">
            <a:noFill/>
            <a:miter lim="800000"/>
            <a:headEnd/>
            <a:tailEnd/>
          </a:ln>
          <a:effectLst/>
        </p:spPr>
        <p:txBody>
          <a:bodyPr lIns="71658" tIns="35829" rIns="71658" bIns="35829">
            <a:spAutoFit/>
          </a:bodyPr>
          <a:lstStyle/>
          <a:p>
            <a:pPr defTabSz="717550">
              <a:lnSpc>
                <a:spcPct val="120000"/>
              </a:lnSpc>
              <a:spcBef>
                <a:spcPct val="10000"/>
              </a:spcBef>
            </a:pPr>
            <a:r>
              <a:rPr lang="en-US" altLang="zh-CN" sz="2200" b="1">
                <a:latin typeface="宋体" pitchFamily="2" charset="-122"/>
                <a:ea typeface="宋体" pitchFamily="2" charset="-122"/>
              </a:rPr>
              <a:t>2</a:t>
            </a:r>
            <a:r>
              <a:rPr lang="zh-CN" altLang="en-US" sz="2200" b="1">
                <a:latin typeface="宋体" pitchFamily="2" charset="-122"/>
                <a:ea typeface="宋体" pitchFamily="2" charset="-122"/>
              </a:rPr>
              <a:t>只及</a:t>
            </a:r>
            <a:r>
              <a:rPr lang="en-US" altLang="zh-CN" sz="2200" b="1">
                <a:latin typeface="宋体" pitchFamily="2" charset="-122"/>
                <a:ea typeface="宋体" pitchFamily="2" charset="-122"/>
              </a:rPr>
              <a:t>2</a:t>
            </a:r>
            <a:r>
              <a:rPr lang="zh-CN" altLang="en-US" sz="2200" b="1">
                <a:latin typeface="宋体" pitchFamily="2" charset="-122"/>
                <a:ea typeface="宋体" pitchFamily="2" charset="-122"/>
              </a:rPr>
              <a:t>只以上元件的寿命小于</a:t>
            </a:r>
            <a:r>
              <a:rPr lang="en-US" altLang="zh-CN" sz="2200" b="1">
                <a:latin typeface="宋体" pitchFamily="2" charset="-122"/>
                <a:ea typeface="宋体" pitchFamily="2" charset="-122"/>
              </a:rPr>
              <a:t>200</a:t>
            </a:r>
            <a:r>
              <a:rPr lang="zh-CN" altLang="en-US" sz="2200" b="1">
                <a:latin typeface="宋体" pitchFamily="2" charset="-122"/>
                <a:ea typeface="宋体" pitchFamily="2" charset="-122"/>
              </a:rPr>
              <a:t>小时的概率为</a:t>
            </a:r>
          </a:p>
        </p:txBody>
      </p:sp>
      <p:graphicFrame>
        <p:nvGraphicFramePr>
          <p:cNvPr id="1080326" name="Object 6"/>
          <p:cNvGraphicFramePr>
            <a:graphicFrameLocks noChangeAspect="1"/>
          </p:cNvGraphicFramePr>
          <p:nvPr/>
        </p:nvGraphicFramePr>
        <p:xfrm>
          <a:off x="1717675" y="2184400"/>
          <a:ext cx="5068888" cy="903288"/>
        </p:xfrm>
        <a:graphic>
          <a:graphicData uri="http://schemas.openxmlformats.org/presentationml/2006/ole">
            <p:oleObj spid="_x0000_s1080326" name="公式" r:id="rId4" imgW="2565360" imgH="457200" progId="Equation.3">
              <p:embed/>
            </p:oleObj>
          </a:graphicData>
        </a:graphic>
      </p:graphicFrame>
      <p:graphicFrame>
        <p:nvGraphicFramePr>
          <p:cNvPr id="1080327" name="Object 7"/>
          <p:cNvGraphicFramePr>
            <a:graphicFrameLocks noChangeAspect="1"/>
          </p:cNvGraphicFramePr>
          <p:nvPr/>
        </p:nvGraphicFramePr>
        <p:xfrm>
          <a:off x="2921000" y="3122613"/>
          <a:ext cx="3657600" cy="450850"/>
        </p:xfrm>
        <a:graphic>
          <a:graphicData uri="http://schemas.openxmlformats.org/presentationml/2006/ole">
            <p:oleObj spid="_x0000_s1080327" name="公式" r:id="rId5" imgW="1854000" imgH="228600" progId="Equation.3">
              <p:embed/>
            </p:oleObj>
          </a:graphicData>
        </a:graphic>
      </p:graphicFrame>
      <p:sp>
        <p:nvSpPr>
          <p:cNvPr id="1080328" name="Text Box 8"/>
          <p:cNvSpPr txBox="1">
            <a:spLocks noChangeArrowheads="1"/>
          </p:cNvSpPr>
          <p:nvPr/>
        </p:nvSpPr>
        <p:spPr bwMode="auto">
          <a:xfrm>
            <a:off x="1187450" y="3573463"/>
            <a:ext cx="6519863" cy="474662"/>
          </a:xfrm>
          <a:prstGeom prst="rect">
            <a:avLst/>
          </a:prstGeom>
          <a:noFill/>
          <a:ln w="9525">
            <a:noFill/>
            <a:miter lim="800000"/>
            <a:headEnd/>
            <a:tailEnd/>
          </a:ln>
          <a:effectLst/>
        </p:spPr>
        <p:txBody>
          <a:bodyPr lIns="71658" tIns="35829" rIns="71658" bIns="35829">
            <a:spAutoFit/>
          </a:bodyPr>
          <a:lstStyle/>
          <a:p>
            <a:pPr defTabSz="717550">
              <a:lnSpc>
                <a:spcPct val="120000"/>
              </a:lnSpc>
              <a:spcBef>
                <a:spcPct val="10000"/>
              </a:spcBef>
            </a:pPr>
            <a:r>
              <a:rPr lang="zh-CN" altLang="en-US" sz="2200" b="1">
                <a:latin typeface="宋体" pitchFamily="2" charset="-122"/>
                <a:ea typeface="宋体" pitchFamily="2" charset="-122"/>
              </a:rPr>
              <a:t>故系统的寿命至少为</a:t>
            </a:r>
            <a:r>
              <a:rPr lang="en-US" altLang="zh-CN" sz="2200" b="1">
                <a:latin typeface="宋体" pitchFamily="2" charset="-122"/>
                <a:ea typeface="宋体" pitchFamily="2" charset="-122"/>
              </a:rPr>
              <a:t>200</a:t>
            </a:r>
            <a:r>
              <a:rPr lang="zh-CN" altLang="en-US" sz="2200" b="1">
                <a:latin typeface="宋体" pitchFamily="2" charset="-122"/>
                <a:ea typeface="宋体" pitchFamily="2" charset="-122"/>
              </a:rPr>
              <a:t>小时的概率为</a:t>
            </a:r>
          </a:p>
        </p:txBody>
      </p:sp>
      <p:graphicFrame>
        <p:nvGraphicFramePr>
          <p:cNvPr id="1080329" name="Object 9"/>
          <p:cNvGraphicFramePr>
            <a:graphicFrameLocks noChangeAspect="1"/>
          </p:cNvGraphicFramePr>
          <p:nvPr/>
        </p:nvGraphicFramePr>
        <p:xfrm>
          <a:off x="1874838" y="4194175"/>
          <a:ext cx="4568825" cy="401638"/>
        </p:xfrm>
        <a:graphic>
          <a:graphicData uri="http://schemas.openxmlformats.org/presentationml/2006/ole">
            <p:oleObj spid="_x0000_s1080329" name="公式" r:id="rId6" imgW="2311200" imgH="2030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80326"/>
                                        </p:tgtEl>
                                        <p:attrNameLst>
                                          <p:attrName>style.visibility</p:attrName>
                                        </p:attrNameLst>
                                      </p:cBhvr>
                                      <p:to>
                                        <p:strVal val="visible"/>
                                      </p:to>
                                    </p:set>
                                    <p:animEffect transition="in" filter="wipe(left)">
                                      <p:cBhvr>
                                        <p:cTn id="7" dur="500"/>
                                        <p:tgtEl>
                                          <p:spTgt spid="10803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80327"/>
                                        </p:tgtEl>
                                        <p:attrNameLst>
                                          <p:attrName>style.visibility</p:attrName>
                                        </p:attrNameLst>
                                      </p:cBhvr>
                                      <p:to>
                                        <p:strVal val="visible"/>
                                      </p:to>
                                    </p:set>
                                    <p:animEffect transition="in" filter="wipe(left)">
                                      <p:cBhvr>
                                        <p:cTn id="12" dur="500"/>
                                        <p:tgtEl>
                                          <p:spTgt spid="10803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80328"/>
                                        </p:tgtEl>
                                        <p:attrNameLst>
                                          <p:attrName>style.visibility</p:attrName>
                                        </p:attrNameLst>
                                      </p:cBhvr>
                                      <p:to>
                                        <p:strVal val="visible"/>
                                      </p:to>
                                    </p:set>
                                    <p:animEffect transition="in" filter="wipe(down)">
                                      <p:cBhvr>
                                        <p:cTn id="17" dur="500"/>
                                        <p:tgtEl>
                                          <p:spTgt spid="10803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80329"/>
                                        </p:tgtEl>
                                        <p:attrNameLst>
                                          <p:attrName>style.visibility</p:attrName>
                                        </p:attrNameLst>
                                      </p:cBhvr>
                                      <p:to>
                                        <p:strVal val="visible"/>
                                      </p:to>
                                    </p:set>
                                    <p:animEffect transition="in" filter="wipe(left)">
                                      <p:cBhvr>
                                        <p:cTn id="22" dur="500"/>
                                        <p:tgtEl>
                                          <p:spTgt spid="1080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2" name="Rectangle 4"/>
          <p:cNvSpPr>
            <a:spLocks noGrp="1" noChangeArrowheads="1"/>
          </p:cNvSpPr>
          <p:nvPr>
            <p:ph type="title"/>
          </p:nvPr>
        </p:nvSpPr>
        <p:spPr bwMode="auto">
          <a:xfrm>
            <a:off x="1042988" y="765175"/>
            <a:ext cx="7921625" cy="742950"/>
          </a:xfrm>
          <a:noFill/>
          <a:ln>
            <a:miter lim="800000"/>
            <a:headEnd/>
            <a:tailEnd/>
          </a:ln>
        </p:spPr>
        <p:txBody>
          <a:bodyPr vert="horz" wrap="square" lIns="71658" tIns="35829" rIns="71658" bIns="35829" numCol="1" anchor="ctr" anchorCtr="0" compatLnSpc="1">
            <a:prstTxWarp prst="textNoShape">
              <a:avLst/>
            </a:prstTxWarp>
            <a:spAutoFit/>
          </a:bodyPr>
          <a:lstStyle/>
          <a:p>
            <a:pPr defTabSz="717550"/>
            <a:r>
              <a:rPr lang="zh-CN" altLang="en-US" b="1">
                <a:ea typeface="宋体" pitchFamily="2" charset="-122"/>
              </a:rPr>
              <a:t>常见的连续型随机变量</a:t>
            </a:r>
            <a:r>
              <a:rPr lang="en-US" altLang="zh-CN" b="1">
                <a:ea typeface="宋体" pitchFamily="2" charset="-122"/>
              </a:rPr>
              <a:t>(Cont.)</a:t>
            </a:r>
          </a:p>
        </p:txBody>
      </p:sp>
      <p:graphicFrame>
        <p:nvGraphicFramePr>
          <p:cNvPr id="1082373" name="Object 5"/>
          <p:cNvGraphicFramePr>
            <a:graphicFrameLocks noChangeAspect="1"/>
          </p:cNvGraphicFramePr>
          <p:nvPr/>
        </p:nvGraphicFramePr>
        <p:xfrm>
          <a:off x="971550" y="2205038"/>
          <a:ext cx="7993063" cy="2555875"/>
        </p:xfrm>
        <a:graphic>
          <a:graphicData uri="http://schemas.openxmlformats.org/presentationml/2006/ole">
            <p:oleObj spid="_x0000_s1082373" name="Equation" r:id="rId4" imgW="3098520" imgH="1193760" progId="Equation.3">
              <p:embed/>
            </p:oleObj>
          </a:graphicData>
        </a:graphic>
      </p:graphicFrame>
      <p:sp>
        <p:nvSpPr>
          <p:cNvPr id="1082374" name="Rectangle 6"/>
          <p:cNvSpPr>
            <a:spLocks noChangeArrowheads="1"/>
          </p:cNvSpPr>
          <p:nvPr/>
        </p:nvSpPr>
        <p:spPr bwMode="auto">
          <a:xfrm>
            <a:off x="1274763" y="1601788"/>
            <a:ext cx="3678237" cy="454025"/>
          </a:xfrm>
          <a:prstGeom prst="rect">
            <a:avLst/>
          </a:prstGeom>
          <a:noFill/>
          <a:ln w="9525">
            <a:noFill/>
            <a:miter lim="800000"/>
            <a:headEnd/>
            <a:tailEnd/>
          </a:ln>
          <a:effectLst/>
        </p:spPr>
        <p:txBody>
          <a:bodyPr wrap="none" lIns="71658" tIns="35829" rIns="71658" bIns="35829">
            <a:spAutoFit/>
          </a:bodyPr>
          <a:lstStyle/>
          <a:p>
            <a:pPr defTabSz="717550"/>
            <a:r>
              <a:rPr lang="en-US" altLang="zh-CN" sz="2500" b="1">
                <a:solidFill>
                  <a:srgbClr val="0000FF"/>
                </a:solidFill>
                <a:ea typeface="黑体" pitchFamily="49" charset="-122"/>
              </a:rPr>
              <a:t>(3) </a:t>
            </a:r>
            <a:r>
              <a:rPr lang="zh-CN" altLang="en-US" sz="2500" b="1">
                <a:solidFill>
                  <a:srgbClr val="0000FF"/>
                </a:solidFill>
                <a:ea typeface="黑体" pitchFamily="49" charset="-122"/>
              </a:rPr>
              <a:t>正态分布</a:t>
            </a:r>
            <a:r>
              <a:rPr lang="en-US" altLang="zh-CN" sz="2500" b="1">
                <a:ea typeface="黑体" pitchFamily="49" charset="-122"/>
              </a:rPr>
              <a:t>(</a:t>
            </a:r>
            <a:r>
              <a:rPr lang="zh-CN" altLang="en-US" sz="2500" b="1">
                <a:ea typeface="黑体" pitchFamily="49" charset="-122"/>
              </a:rPr>
              <a:t>或</a:t>
            </a:r>
            <a:r>
              <a:rPr lang="zh-CN" altLang="en-US" sz="2500" b="1">
                <a:solidFill>
                  <a:srgbClr val="0000FF"/>
                </a:solidFill>
                <a:ea typeface="黑体" pitchFamily="49" charset="-122"/>
              </a:rPr>
              <a:t>高斯分布</a:t>
            </a:r>
            <a:r>
              <a:rPr lang="en-US" altLang="zh-CN" sz="2500" b="1">
                <a:ea typeface="黑体" pitchFamily="49" charset="-122"/>
              </a:rPr>
              <a:t>)</a:t>
            </a:r>
          </a:p>
        </p:txBody>
      </p:sp>
      <p:pic>
        <p:nvPicPr>
          <p:cNvPr id="1082375" name="Picture 7"/>
          <p:cNvPicPr>
            <a:picLocks noChangeAspect="1" noChangeArrowheads="1"/>
          </p:cNvPicPr>
          <p:nvPr/>
        </p:nvPicPr>
        <p:blipFill>
          <a:blip r:embed="rId5"/>
          <a:srcRect/>
          <a:stretch>
            <a:fillRect/>
          </a:stretch>
        </p:blipFill>
        <p:spPr bwMode="auto">
          <a:xfrm>
            <a:off x="1547813" y="4868863"/>
            <a:ext cx="6005512" cy="1608137"/>
          </a:xfrm>
          <a:prstGeom prst="rect">
            <a:avLst/>
          </a:prstGeom>
          <a:noFill/>
          <a:ln w="9525">
            <a:noFill/>
            <a:miter lim="800000"/>
            <a:headEnd/>
            <a:tailEnd/>
          </a:ln>
          <a:effectLst/>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82373"/>
                                        </p:tgtEl>
                                        <p:attrNameLst>
                                          <p:attrName>style.visibility</p:attrName>
                                        </p:attrNameLst>
                                      </p:cBhvr>
                                      <p:to>
                                        <p:strVal val="visible"/>
                                      </p:to>
                                    </p:set>
                                    <p:animEffect transition="in" filter="wipe(left)">
                                      <p:cBhvr>
                                        <p:cTn id="7" dur="500"/>
                                        <p:tgtEl>
                                          <p:spTgt spid="10823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82375"/>
                                        </p:tgtEl>
                                        <p:attrNameLst>
                                          <p:attrName>style.visibility</p:attrName>
                                        </p:attrNameLst>
                                      </p:cBhvr>
                                      <p:to>
                                        <p:strVal val="visible"/>
                                      </p:to>
                                    </p:set>
                                    <p:animEffect transition="in" filter="wipe(left)">
                                      <p:cBhvr>
                                        <p:cTn id="12" dur="500"/>
                                        <p:tgtEl>
                                          <p:spTgt spid="1082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1619250" y="1989138"/>
            <a:ext cx="5976938" cy="4064000"/>
            <a:chOff x="1020" y="1253"/>
            <a:chExt cx="3765" cy="2560"/>
          </a:xfrm>
        </p:grpSpPr>
        <p:pic>
          <p:nvPicPr>
            <p:cNvPr id="133127" name="Picture 7"/>
            <p:cNvPicPr>
              <a:picLocks noChangeAspect="1" noChangeArrowheads="1"/>
            </p:cNvPicPr>
            <p:nvPr/>
          </p:nvPicPr>
          <p:blipFill>
            <a:blip r:embed="rId3"/>
            <a:srcRect/>
            <a:stretch>
              <a:fillRect/>
            </a:stretch>
          </p:blipFill>
          <p:spPr bwMode="auto">
            <a:xfrm>
              <a:off x="1020" y="1253"/>
              <a:ext cx="3765" cy="2560"/>
            </a:xfrm>
            <a:prstGeom prst="rect">
              <a:avLst/>
            </a:prstGeom>
            <a:noFill/>
          </p:spPr>
        </p:pic>
        <p:graphicFrame>
          <p:nvGraphicFramePr>
            <p:cNvPr id="133134" name="Object 14"/>
            <p:cNvGraphicFramePr>
              <a:graphicFrameLocks noChangeAspect="1"/>
            </p:cNvGraphicFramePr>
            <p:nvPr/>
          </p:nvGraphicFramePr>
          <p:xfrm>
            <a:off x="3334" y="1979"/>
            <a:ext cx="499" cy="275"/>
          </p:xfrm>
          <a:graphic>
            <a:graphicData uri="http://schemas.openxmlformats.org/presentationml/2006/ole">
              <p:oleObj spid="_x0000_s1485827" name="Equation" r:id="rId4" imgW="368280" imgH="203040" progId="">
                <p:embed/>
              </p:oleObj>
            </a:graphicData>
          </a:graphic>
        </p:graphicFrame>
      </p:grpSp>
      <p:sp>
        <p:nvSpPr>
          <p:cNvPr id="133128" name="Text Box 8"/>
          <p:cNvSpPr txBox="1">
            <a:spLocks noChangeArrowheads="1"/>
          </p:cNvSpPr>
          <p:nvPr/>
        </p:nvSpPr>
        <p:spPr bwMode="auto">
          <a:xfrm>
            <a:off x="603250" y="404813"/>
            <a:ext cx="5048250" cy="519112"/>
          </a:xfrm>
          <a:prstGeom prst="rect">
            <a:avLst/>
          </a:prstGeom>
          <a:noFill/>
          <a:ln w="9525">
            <a:noFill/>
            <a:miter lim="800000"/>
            <a:headEnd/>
            <a:tailEnd/>
          </a:ln>
          <a:effectLst/>
        </p:spPr>
        <p:txBody>
          <a:bodyPr>
            <a:spAutoFit/>
          </a:bodyPr>
          <a:lstStyle/>
          <a:p>
            <a:r>
              <a:rPr kumimoji="1" lang="zh-CN" altLang="en-US" sz="2800" b="1" dirty="0" smtClean="0">
                <a:solidFill>
                  <a:srgbClr val="00FF00"/>
                </a:solidFill>
                <a:latin typeface="Times New Roman" pitchFamily="18" charset="0"/>
                <a:ea typeface="楷体_GB2312" pitchFamily="49" charset="-122"/>
              </a:rPr>
              <a:t>密度函数</a:t>
            </a:r>
            <a:r>
              <a:rPr kumimoji="1" lang="en-US" altLang="zh-CN" sz="2800" b="1" i="1" dirty="0">
                <a:solidFill>
                  <a:srgbClr val="00FF00"/>
                </a:solidFill>
                <a:latin typeface="Times New Roman" pitchFamily="18" charset="0"/>
                <a:ea typeface="楷体_GB2312" pitchFamily="49" charset="-122"/>
              </a:rPr>
              <a:t>f</a:t>
            </a:r>
            <a:r>
              <a:rPr kumimoji="1" lang="en-US" altLang="zh-CN" sz="2800" b="1" dirty="0">
                <a:solidFill>
                  <a:srgbClr val="00FF00"/>
                </a:solidFill>
                <a:latin typeface="Times New Roman" pitchFamily="18" charset="0"/>
                <a:ea typeface="楷体_GB2312" pitchFamily="49" charset="-122"/>
              </a:rPr>
              <a:t> (</a:t>
            </a:r>
            <a:r>
              <a:rPr kumimoji="1" lang="en-US" altLang="zh-CN" sz="2800" b="1" i="1" dirty="0">
                <a:solidFill>
                  <a:srgbClr val="00FF00"/>
                </a:solidFill>
                <a:latin typeface="Times New Roman" pitchFamily="18" charset="0"/>
                <a:ea typeface="楷体_GB2312" pitchFamily="49" charset="-122"/>
              </a:rPr>
              <a:t>x</a:t>
            </a:r>
            <a:r>
              <a:rPr kumimoji="1" lang="en-US" altLang="zh-CN" sz="2800" b="1" dirty="0">
                <a:solidFill>
                  <a:srgbClr val="00FF00"/>
                </a:solidFill>
                <a:latin typeface="Times New Roman" pitchFamily="18" charset="0"/>
                <a:ea typeface="楷体_GB2312" pitchFamily="49" charset="-122"/>
              </a:rPr>
              <a:t>) </a:t>
            </a:r>
            <a:r>
              <a:rPr kumimoji="1" lang="zh-CN" altLang="en-US" sz="2800" b="1" dirty="0">
                <a:solidFill>
                  <a:srgbClr val="00FF00"/>
                </a:solidFill>
                <a:latin typeface="Times New Roman" pitchFamily="18" charset="0"/>
                <a:ea typeface="楷体_GB2312" pitchFamily="49" charset="-122"/>
              </a:rPr>
              <a:t>的性质</a:t>
            </a:r>
            <a:endParaRPr kumimoji="1" lang="zh-CN" altLang="en-US" sz="2800" b="1" i="1" dirty="0">
              <a:solidFill>
                <a:srgbClr val="00FF00"/>
              </a:solidFill>
              <a:latin typeface="Times New Roman" pitchFamily="18" charset="0"/>
              <a:ea typeface="楷体_GB2312" pitchFamily="49" charset="-122"/>
            </a:endParaRPr>
          </a:p>
        </p:txBody>
      </p:sp>
      <p:sp>
        <p:nvSpPr>
          <p:cNvPr id="133129" name="Text Box 9"/>
          <p:cNvSpPr txBox="1">
            <a:spLocks noChangeArrowheads="1"/>
          </p:cNvSpPr>
          <p:nvPr/>
        </p:nvSpPr>
        <p:spPr bwMode="auto">
          <a:xfrm>
            <a:off x="661988" y="935038"/>
            <a:ext cx="5205412" cy="519112"/>
          </a:xfrm>
          <a:prstGeom prst="rect">
            <a:avLst/>
          </a:prstGeom>
          <a:noFill/>
          <a:ln w="9525">
            <a:noFill/>
            <a:miter lim="800000"/>
            <a:headEnd/>
            <a:tailEnd/>
          </a:ln>
          <a:effectLst/>
        </p:spPr>
        <p:txBody>
          <a:bodyPr>
            <a:spAutoFit/>
          </a:bodyPr>
          <a:lstStyle/>
          <a:p>
            <a:pPr>
              <a:buFont typeface="Wingdings" pitchFamily="2" charset="2"/>
              <a:buNone/>
            </a:pPr>
            <a:r>
              <a:rPr kumimoji="1" lang="zh-CN" altLang="en-US" sz="2800" b="1">
                <a:latin typeface="Times New Roman" pitchFamily="18" charset="0"/>
                <a:ea typeface="楷体_GB2312" pitchFamily="49" charset="-122"/>
              </a:rPr>
              <a:t>图形关于直线 </a:t>
            </a:r>
            <a:r>
              <a:rPr kumimoji="1" lang="en-US" altLang="zh-CN" sz="2800" b="1" i="1">
                <a:latin typeface="Times New Roman" pitchFamily="18" charset="0"/>
                <a:ea typeface="楷体_GB2312" pitchFamily="49" charset="-122"/>
              </a:rPr>
              <a:t>x = </a:t>
            </a:r>
            <a:r>
              <a:rPr kumimoji="1" lang="en-US" altLang="zh-CN" sz="2800" b="1" i="1">
                <a:latin typeface="Times New Roman" pitchFamily="18" charset="0"/>
                <a:ea typeface="楷体_GB2312" pitchFamily="49" charset="-122"/>
                <a:sym typeface="Symbol" pitchFamily="18" charset="2"/>
              </a:rPr>
              <a:t></a:t>
            </a:r>
            <a:r>
              <a:rPr kumimoji="1" lang="en-US" altLang="zh-CN" sz="2800" b="1">
                <a:latin typeface="Times New Roman" pitchFamily="18" charset="0"/>
                <a:ea typeface="楷体_GB2312" pitchFamily="49" charset="-122"/>
                <a:sym typeface="Symbol" pitchFamily="18" charset="2"/>
              </a:rPr>
              <a:t> </a:t>
            </a:r>
            <a:r>
              <a:rPr kumimoji="1" lang="zh-CN" altLang="en-US" sz="2800" b="1">
                <a:latin typeface="Times New Roman" pitchFamily="18" charset="0"/>
                <a:ea typeface="楷体_GB2312" pitchFamily="49" charset="-122"/>
                <a:sym typeface="Symbol" pitchFamily="18" charset="2"/>
              </a:rPr>
              <a:t>对称</a:t>
            </a:r>
            <a:r>
              <a:rPr kumimoji="1" lang="en-US" altLang="zh-CN" sz="2800" b="1">
                <a:latin typeface="Times New Roman" pitchFamily="18" charset="0"/>
                <a:ea typeface="楷体_GB2312" pitchFamily="49" charset="-122"/>
                <a:sym typeface="Symbol" pitchFamily="18" charset="2"/>
              </a:rPr>
              <a:t>, </a:t>
            </a:r>
            <a:r>
              <a:rPr kumimoji="1" lang="zh-CN" altLang="en-US" sz="2800" b="1">
                <a:latin typeface="Times New Roman" pitchFamily="18" charset="0"/>
                <a:ea typeface="楷体_GB2312" pitchFamily="49" charset="-122"/>
                <a:sym typeface="Symbol" pitchFamily="18" charset="2"/>
              </a:rPr>
              <a:t>即</a:t>
            </a:r>
            <a:endParaRPr kumimoji="1" lang="zh-CN" altLang="en-US" sz="2800" b="1">
              <a:latin typeface="Times New Roman" pitchFamily="18" charset="0"/>
              <a:ea typeface="楷体_GB2312" pitchFamily="49" charset="-122"/>
            </a:endParaRPr>
          </a:p>
        </p:txBody>
      </p:sp>
      <p:sp>
        <p:nvSpPr>
          <p:cNvPr id="133130" name="Text Box 10"/>
          <p:cNvSpPr txBox="1">
            <a:spLocks noChangeArrowheads="1"/>
          </p:cNvSpPr>
          <p:nvPr/>
        </p:nvSpPr>
        <p:spPr bwMode="auto">
          <a:xfrm>
            <a:off x="5038725" y="908050"/>
            <a:ext cx="3636963" cy="519113"/>
          </a:xfrm>
          <a:prstGeom prst="rect">
            <a:avLst/>
          </a:prstGeom>
          <a:noFill/>
          <a:ln w="9525">
            <a:noFill/>
            <a:miter lim="800000"/>
            <a:headEnd/>
            <a:tailEnd/>
          </a:ln>
          <a:effectLst/>
        </p:spPr>
        <p:txBody>
          <a:bodyPr>
            <a:spAutoFit/>
          </a:bodyPr>
          <a:lstStyle/>
          <a:p>
            <a:pPr>
              <a:buFont typeface="Wingdings" pitchFamily="2" charset="2"/>
              <a:buNone/>
            </a:pPr>
            <a:r>
              <a:rPr kumimoji="1" lang="en-US" altLang="zh-CN" sz="2800" b="1" i="1">
                <a:latin typeface="Times New Roman" pitchFamily="18" charset="0"/>
                <a:ea typeface="楷体_GB2312" pitchFamily="49" charset="-122"/>
              </a:rPr>
              <a:t>f</a:t>
            </a:r>
            <a:r>
              <a:rPr kumimoji="1" lang="en-US" altLang="zh-CN" sz="2800" b="1">
                <a:latin typeface="Times New Roman" pitchFamily="18" charset="0"/>
                <a:ea typeface="楷体_GB2312" pitchFamily="49" charset="-122"/>
              </a:rPr>
              <a:t> (</a:t>
            </a:r>
            <a:r>
              <a:rPr kumimoji="1" lang="en-US" altLang="zh-CN" sz="2800" b="1" i="1">
                <a:latin typeface="Times New Roman" pitchFamily="18" charset="0"/>
                <a:ea typeface="楷体_GB2312" pitchFamily="49" charset="-122"/>
                <a:sym typeface="Symbol" pitchFamily="18" charset="2"/>
              </a:rPr>
              <a:t> + </a:t>
            </a:r>
            <a:r>
              <a:rPr kumimoji="1" lang="en-US" altLang="zh-CN" sz="2800" b="1" i="1">
                <a:latin typeface="Times New Roman" pitchFamily="18" charset="0"/>
                <a:ea typeface="楷体_GB2312" pitchFamily="49" charset="-122"/>
              </a:rPr>
              <a:t>x</a:t>
            </a:r>
            <a:r>
              <a:rPr kumimoji="1" lang="en-US" altLang="zh-CN" sz="2800" b="1">
                <a:latin typeface="Times New Roman" pitchFamily="18" charset="0"/>
                <a:ea typeface="楷体_GB2312" pitchFamily="49" charset="-122"/>
              </a:rPr>
              <a:t>) = </a:t>
            </a:r>
            <a:r>
              <a:rPr kumimoji="1" lang="en-US" altLang="zh-CN" sz="2800" b="1" i="1">
                <a:latin typeface="Times New Roman" pitchFamily="18" charset="0"/>
                <a:ea typeface="楷体_GB2312" pitchFamily="49" charset="-122"/>
              </a:rPr>
              <a:t>f</a:t>
            </a:r>
            <a:r>
              <a:rPr kumimoji="1" lang="en-US" altLang="zh-CN" sz="2800" b="1">
                <a:latin typeface="Times New Roman" pitchFamily="18" charset="0"/>
                <a:ea typeface="楷体_GB2312" pitchFamily="49" charset="-122"/>
              </a:rPr>
              <a:t> (</a:t>
            </a:r>
            <a:r>
              <a:rPr kumimoji="1" lang="en-US" altLang="zh-CN" sz="2800" b="1" i="1">
                <a:latin typeface="Times New Roman" pitchFamily="18" charset="0"/>
                <a:ea typeface="楷体_GB2312" pitchFamily="49" charset="-122"/>
                <a:sym typeface="Symbol" pitchFamily="18" charset="2"/>
              </a:rPr>
              <a:t> - </a:t>
            </a:r>
            <a:r>
              <a:rPr kumimoji="1" lang="en-US" altLang="zh-CN" sz="2800" b="1" i="1">
                <a:latin typeface="Times New Roman" pitchFamily="18" charset="0"/>
                <a:ea typeface="楷体_GB2312" pitchFamily="49" charset="-122"/>
              </a:rPr>
              <a:t>x</a:t>
            </a:r>
            <a:r>
              <a:rPr kumimoji="1" lang="en-US" altLang="zh-CN" sz="2800" b="1">
                <a:latin typeface="Times New Roman" pitchFamily="18" charset="0"/>
                <a:ea typeface="楷体_GB2312" pitchFamily="49" charset="-122"/>
              </a:rPr>
              <a:t>) </a:t>
            </a:r>
          </a:p>
        </p:txBody>
      </p:sp>
      <p:grpSp>
        <p:nvGrpSpPr>
          <p:cNvPr id="3" name="Group 13"/>
          <p:cNvGrpSpPr>
            <a:grpSpLocks/>
          </p:cNvGrpSpPr>
          <p:nvPr/>
        </p:nvGrpSpPr>
        <p:grpSpPr bwMode="auto">
          <a:xfrm>
            <a:off x="4427538" y="2255838"/>
            <a:ext cx="922337" cy="3743325"/>
            <a:chOff x="2789" y="1421"/>
            <a:chExt cx="581" cy="2358"/>
          </a:xfrm>
        </p:grpSpPr>
        <p:sp>
          <p:nvSpPr>
            <p:cNvPr id="133131" name="Line 11"/>
            <p:cNvSpPr>
              <a:spLocks noChangeShapeType="1"/>
            </p:cNvSpPr>
            <p:nvPr/>
          </p:nvSpPr>
          <p:spPr bwMode="auto">
            <a:xfrm>
              <a:off x="2789" y="1421"/>
              <a:ext cx="0" cy="2358"/>
            </a:xfrm>
            <a:prstGeom prst="line">
              <a:avLst/>
            </a:prstGeom>
            <a:noFill/>
            <a:ln w="38100">
              <a:solidFill>
                <a:srgbClr val="232901"/>
              </a:solidFill>
              <a:round/>
              <a:headEnd/>
              <a:tailEnd/>
            </a:ln>
            <a:effectLst/>
          </p:spPr>
          <p:txBody>
            <a:bodyPr/>
            <a:lstStyle/>
            <a:p>
              <a:endParaRPr lang="zh-CN" altLang="en-US"/>
            </a:p>
          </p:txBody>
        </p:sp>
        <p:graphicFrame>
          <p:nvGraphicFramePr>
            <p:cNvPr id="133132" name="Object 12"/>
            <p:cNvGraphicFramePr>
              <a:graphicFrameLocks noChangeAspect="1"/>
            </p:cNvGraphicFramePr>
            <p:nvPr/>
          </p:nvGraphicFramePr>
          <p:xfrm>
            <a:off x="2797" y="3529"/>
            <a:ext cx="573" cy="233"/>
          </p:xfrm>
          <a:graphic>
            <a:graphicData uri="http://schemas.openxmlformats.org/presentationml/2006/ole">
              <p:oleObj spid="_x0000_s1485826" name="Equation" r:id="rId5" imgW="406080" imgH="164880" progId="">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3128"/>
                                        </p:tgtEl>
                                        <p:attrNameLst>
                                          <p:attrName>style.visibility</p:attrName>
                                        </p:attrNameLst>
                                      </p:cBhvr>
                                      <p:to>
                                        <p:strVal val="visible"/>
                                      </p:to>
                                    </p:set>
                                    <p:animEffect transition="in" filter="wipe(up)">
                                      <p:cBhvr>
                                        <p:cTn id="7" dur="500"/>
                                        <p:tgtEl>
                                          <p:spTgt spid="13312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4)">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1000"/>
                                        <p:tgtEl>
                                          <p:spTgt spid="3"/>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33129"/>
                                        </p:tgtEl>
                                        <p:attrNameLst>
                                          <p:attrName>style.visibility</p:attrName>
                                        </p:attrNameLst>
                                      </p:cBhvr>
                                      <p:to>
                                        <p:strVal val="visible"/>
                                      </p:to>
                                    </p:set>
                                    <p:animEffect transition="in" filter="wipe(left)">
                                      <p:cBhvr>
                                        <p:cTn id="21" dur="500"/>
                                        <p:tgtEl>
                                          <p:spTgt spid="1331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3130"/>
                                        </p:tgtEl>
                                        <p:attrNameLst>
                                          <p:attrName>style.visibility</p:attrName>
                                        </p:attrNameLst>
                                      </p:cBhvr>
                                      <p:to>
                                        <p:strVal val="visible"/>
                                      </p:to>
                                    </p:set>
                                    <p:animEffect transition="in" filter="wipe(left)">
                                      <p:cBhvr>
                                        <p:cTn id="26" dur="500"/>
                                        <p:tgtEl>
                                          <p:spTgt spid="133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8" grpId="0" autoUpdateAnimBg="0"/>
      <p:bldP spid="133129" grpId="0" autoUpdateAnimBg="0"/>
      <p:bldP spid="133130"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619250" y="1989138"/>
            <a:ext cx="5976938" cy="4064000"/>
            <a:chOff x="1020" y="1253"/>
            <a:chExt cx="3765" cy="2560"/>
          </a:xfrm>
        </p:grpSpPr>
        <p:pic>
          <p:nvPicPr>
            <p:cNvPr id="134149" name="Picture 5"/>
            <p:cNvPicPr>
              <a:picLocks noChangeAspect="1" noChangeArrowheads="1"/>
            </p:cNvPicPr>
            <p:nvPr/>
          </p:nvPicPr>
          <p:blipFill>
            <a:blip r:embed="rId3"/>
            <a:srcRect/>
            <a:stretch>
              <a:fillRect/>
            </a:stretch>
          </p:blipFill>
          <p:spPr bwMode="auto">
            <a:xfrm>
              <a:off x="1020" y="1253"/>
              <a:ext cx="3765" cy="2560"/>
            </a:xfrm>
            <a:prstGeom prst="rect">
              <a:avLst/>
            </a:prstGeom>
            <a:noFill/>
          </p:spPr>
        </p:pic>
        <p:graphicFrame>
          <p:nvGraphicFramePr>
            <p:cNvPr id="134150" name="Object 6"/>
            <p:cNvGraphicFramePr>
              <a:graphicFrameLocks noChangeAspect="1"/>
            </p:cNvGraphicFramePr>
            <p:nvPr/>
          </p:nvGraphicFramePr>
          <p:xfrm>
            <a:off x="3334" y="1979"/>
            <a:ext cx="499" cy="275"/>
          </p:xfrm>
          <a:graphic>
            <a:graphicData uri="http://schemas.openxmlformats.org/presentationml/2006/ole">
              <p:oleObj spid="_x0000_s1486852" name="Equation" r:id="rId4" imgW="368280" imgH="203040" progId="">
                <p:embed/>
              </p:oleObj>
            </a:graphicData>
          </a:graphic>
        </p:graphicFrame>
      </p:grpSp>
      <p:grpSp>
        <p:nvGrpSpPr>
          <p:cNvPr id="3" name="Group 20"/>
          <p:cNvGrpSpPr>
            <a:grpSpLocks/>
          </p:cNvGrpSpPr>
          <p:nvPr/>
        </p:nvGrpSpPr>
        <p:grpSpPr bwMode="auto">
          <a:xfrm>
            <a:off x="658813" y="757238"/>
            <a:ext cx="5568950" cy="1028700"/>
            <a:chOff x="423" y="445"/>
            <a:chExt cx="3508" cy="648"/>
          </a:xfrm>
        </p:grpSpPr>
        <p:sp>
          <p:nvSpPr>
            <p:cNvPr id="134152" name="Text Box 8"/>
            <p:cNvSpPr txBox="1">
              <a:spLocks noChangeArrowheads="1"/>
            </p:cNvSpPr>
            <p:nvPr/>
          </p:nvSpPr>
          <p:spPr bwMode="auto">
            <a:xfrm>
              <a:off x="423" y="626"/>
              <a:ext cx="3500" cy="327"/>
            </a:xfrm>
            <a:prstGeom prst="rect">
              <a:avLst/>
            </a:prstGeom>
            <a:noFill/>
            <a:ln w="9525">
              <a:noFill/>
              <a:miter lim="800000"/>
              <a:headEnd/>
              <a:tailEnd/>
            </a:ln>
            <a:effectLst/>
          </p:spPr>
          <p:txBody>
            <a:bodyPr>
              <a:spAutoFit/>
            </a:bodyPr>
            <a:lstStyle/>
            <a:p>
              <a:r>
                <a:rPr kumimoji="1" lang="zh-CN" altLang="en-US" sz="2800" b="1">
                  <a:latin typeface="Times New Roman" pitchFamily="18" charset="0"/>
                  <a:ea typeface="楷体_GB2312" pitchFamily="49" charset="-122"/>
                </a:rPr>
                <a:t>在 </a:t>
              </a:r>
              <a:r>
                <a:rPr kumimoji="1" lang="en-US" altLang="zh-CN" sz="2800" b="1" i="1">
                  <a:latin typeface="Times New Roman" pitchFamily="18" charset="0"/>
                  <a:ea typeface="楷体_GB2312" pitchFamily="49" charset="-122"/>
                </a:rPr>
                <a:t>x = </a:t>
              </a:r>
              <a:r>
                <a:rPr kumimoji="1" lang="en-US" altLang="zh-CN" sz="2800" b="1" i="1">
                  <a:latin typeface="Times New Roman" pitchFamily="18" charset="0"/>
                  <a:ea typeface="楷体_GB2312" pitchFamily="49" charset="-122"/>
                  <a:sym typeface="Symbol" pitchFamily="18" charset="2"/>
                </a:rPr>
                <a:t></a:t>
              </a:r>
              <a:r>
                <a:rPr kumimoji="1" lang="en-US" altLang="zh-CN" sz="2800" b="1">
                  <a:latin typeface="Times New Roman" pitchFamily="18" charset="0"/>
                  <a:ea typeface="楷体_GB2312" pitchFamily="49" charset="-122"/>
                  <a:sym typeface="Symbol" pitchFamily="18" charset="2"/>
                </a:rPr>
                <a:t> </a:t>
              </a:r>
              <a:r>
                <a:rPr kumimoji="1" lang="zh-CN" altLang="en-US" sz="2800" b="1">
                  <a:latin typeface="Times New Roman" pitchFamily="18" charset="0"/>
                  <a:ea typeface="楷体_GB2312" pitchFamily="49" charset="-122"/>
                  <a:sym typeface="Symbol" pitchFamily="18" charset="2"/>
                </a:rPr>
                <a:t>时</a:t>
              </a:r>
              <a:r>
                <a:rPr kumimoji="1" lang="en-US" altLang="zh-CN" sz="2800" b="1">
                  <a:latin typeface="Times New Roman" pitchFamily="18" charset="0"/>
                  <a:ea typeface="楷体_GB2312" pitchFamily="49" charset="-122"/>
                  <a:sym typeface="Symbol" pitchFamily="18" charset="2"/>
                </a:rPr>
                <a:t>, </a:t>
              </a:r>
              <a:r>
                <a:rPr kumimoji="1" lang="en-US" altLang="zh-CN" sz="2800" b="1" i="1">
                  <a:latin typeface="Times New Roman" pitchFamily="18" charset="0"/>
                  <a:ea typeface="楷体_GB2312" pitchFamily="49" charset="-122"/>
                </a:rPr>
                <a:t>f</a:t>
              </a:r>
              <a:r>
                <a:rPr kumimoji="1" lang="en-US" altLang="zh-CN" sz="2800" b="1">
                  <a:latin typeface="Times New Roman" pitchFamily="18" charset="0"/>
                  <a:ea typeface="楷体_GB2312" pitchFamily="49" charset="-122"/>
                </a:rPr>
                <a:t> (</a:t>
              </a:r>
              <a:r>
                <a:rPr kumimoji="1" lang="en-US" altLang="zh-CN" sz="2800" b="1" i="1">
                  <a:latin typeface="Times New Roman" pitchFamily="18" charset="0"/>
                  <a:ea typeface="楷体_GB2312" pitchFamily="49" charset="-122"/>
                </a:rPr>
                <a:t>x</a:t>
              </a: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取得最大值</a:t>
              </a:r>
            </a:p>
          </p:txBody>
        </p:sp>
        <p:graphicFrame>
          <p:nvGraphicFramePr>
            <p:cNvPr id="134153" name="Object 9"/>
            <p:cNvGraphicFramePr>
              <a:graphicFrameLocks noChangeAspect="1"/>
            </p:cNvGraphicFramePr>
            <p:nvPr/>
          </p:nvGraphicFramePr>
          <p:xfrm>
            <a:off x="3235" y="445"/>
            <a:ext cx="696" cy="648"/>
          </p:xfrm>
          <a:graphic>
            <a:graphicData uri="http://schemas.openxmlformats.org/presentationml/2006/ole">
              <p:oleObj spid="_x0000_s1486851" name="Equation" r:id="rId5" imgW="1104840" imgH="1028520" progId="Equation.3">
                <p:embed/>
              </p:oleObj>
            </a:graphicData>
          </a:graphic>
        </p:graphicFrame>
      </p:grpSp>
      <p:grpSp>
        <p:nvGrpSpPr>
          <p:cNvPr id="4" name="Group 17"/>
          <p:cNvGrpSpPr>
            <a:grpSpLocks/>
          </p:cNvGrpSpPr>
          <p:nvPr/>
        </p:nvGrpSpPr>
        <p:grpSpPr bwMode="auto">
          <a:xfrm>
            <a:off x="4356100" y="2382838"/>
            <a:ext cx="993775" cy="3589337"/>
            <a:chOff x="2744" y="1501"/>
            <a:chExt cx="626" cy="2261"/>
          </a:xfrm>
        </p:grpSpPr>
        <p:grpSp>
          <p:nvGrpSpPr>
            <p:cNvPr id="5" name="Group 13"/>
            <p:cNvGrpSpPr>
              <a:grpSpLocks/>
            </p:cNvGrpSpPr>
            <p:nvPr/>
          </p:nvGrpSpPr>
          <p:grpSpPr bwMode="auto">
            <a:xfrm>
              <a:off x="2744" y="1501"/>
              <a:ext cx="91" cy="1974"/>
              <a:chOff x="2744" y="1501"/>
              <a:chExt cx="91" cy="1974"/>
            </a:xfrm>
          </p:grpSpPr>
          <p:sp>
            <p:nvSpPr>
              <p:cNvPr id="134154" name="Oval 10"/>
              <p:cNvSpPr>
                <a:spLocks noChangeArrowheads="1"/>
              </p:cNvSpPr>
              <p:nvPr/>
            </p:nvSpPr>
            <p:spPr bwMode="auto">
              <a:xfrm>
                <a:off x="2744" y="1501"/>
                <a:ext cx="91" cy="90"/>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134156" name="Line 12"/>
              <p:cNvSpPr>
                <a:spLocks noChangeShapeType="1"/>
              </p:cNvSpPr>
              <p:nvPr/>
            </p:nvSpPr>
            <p:spPr bwMode="auto">
              <a:xfrm>
                <a:off x="2789" y="1570"/>
                <a:ext cx="0" cy="1905"/>
              </a:xfrm>
              <a:prstGeom prst="line">
                <a:avLst/>
              </a:prstGeom>
              <a:noFill/>
              <a:ln w="28575">
                <a:solidFill>
                  <a:schemeClr val="bg2"/>
                </a:solidFill>
                <a:prstDash val="dash"/>
                <a:round/>
                <a:headEnd/>
                <a:tailEnd/>
              </a:ln>
              <a:effectLst/>
            </p:spPr>
            <p:txBody>
              <a:bodyPr/>
              <a:lstStyle/>
              <a:p>
                <a:endParaRPr lang="zh-CN" altLang="en-US"/>
              </a:p>
            </p:txBody>
          </p:sp>
        </p:grpSp>
        <p:graphicFrame>
          <p:nvGraphicFramePr>
            <p:cNvPr id="134160" name="Object 16"/>
            <p:cNvGraphicFramePr>
              <a:graphicFrameLocks noChangeAspect="1"/>
            </p:cNvGraphicFramePr>
            <p:nvPr/>
          </p:nvGraphicFramePr>
          <p:xfrm>
            <a:off x="2797" y="3529"/>
            <a:ext cx="573" cy="233"/>
          </p:xfrm>
          <a:graphic>
            <a:graphicData uri="http://schemas.openxmlformats.org/presentationml/2006/ole">
              <p:oleObj spid="_x0000_s1486850" name="Equation" r:id="rId6" imgW="406080" imgH="164880" progId="">
                <p:embed/>
              </p:oleObj>
            </a:graphicData>
          </a:graphic>
        </p:graphicFrame>
      </p:grpSp>
      <p:sp>
        <p:nvSpPr>
          <p:cNvPr id="134163" name="Text Box 19"/>
          <p:cNvSpPr txBox="1">
            <a:spLocks noChangeArrowheads="1"/>
          </p:cNvSpPr>
          <p:nvPr/>
        </p:nvSpPr>
        <p:spPr bwMode="auto">
          <a:xfrm>
            <a:off x="603250" y="404813"/>
            <a:ext cx="5048250" cy="519112"/>
          </a:xfrm>
          <a:prstGeom prst="rect">
            <a:avLst/>
          </a:prstGeom>
          <a:noFill/>
          <a:ln w="9525">
            <a:noFill/>
            <a:miter lim="800000"/>
            <a:headEnd/>
            <a:tailEnd/>
          </a:ln>
          <a:effectLst/>
        </p:spPr>
        <p:txBody>
          <a:bodyPr>
            <a:spAutoFit/>
          </a:bodyPr>
          <a:lstStyle/>
          <a:p>
            <a:r>
              <a:rPr kumimoji="1" lang="zh-CN" altLang="en-US" sz="2800" b="1" dirty="0" smtClean="0">
                <a:solidFill>
                  <a:srgbClr val="00FF00"/>
                </a:solidFill>
                <a:latin typeface="Times New Roman" pitchFamily="18" charset="0"/>
                <a:ea typeface="楷体_GB2312" pitchFamily="49" charset="-122"/>
              </a:rPr>
              <a:t>密度函数</a:t>
            </a:r>
            <a:r>
              <a:rPr kumimoji="1" lang="en-US" altLang="zh-CN" sz="2800" b="1" i="1" dirty="0">
                <a:solidFill>
                  <a:srgbClr val="00FF00"/>
                </a:solidFill>
                <a:latin typeface="Times New Roman" pitchFamily="18" charset="0"/>
                <a:ea typeface="楷体_GB2312" pitchFamily="49" charset="-122"/>
              </a:rPr>
              <a:t>f</a:t>
            </a:r>
            <a:r>
              <a:rPr kumimoji="1" lang="en-US" altLang="zh-CN" sz="2800" b="1" dirty="0">
                <a:solidFill>
                  <a:srgbClr val="00FF00"/>
                </a:solidFill>
                <a:latin typeface="Times New Roman" pitchFamily="18" charset="0"/>
                <a:ea typeface="楷体_GB2312" pitchFamily="49" charset="-122"/>
              </a:rPr>
              <a:t> (</a:t>
            </a:r>
            <a:r>
              <a:rPr kumimoji="1" lang="en-US" altLang="zh-CN" sz="2800" b="1" i="1" dirty="0">
                <a:solidFill>
                  <a:srgbClr val="00FF00"/>
                </a:solidFill>
                <a:latin typeface="Times New Roman" pitchFamily="18" charset="0"/>
                <a:ea typeface="楷体_GB2312" pitchFamily="49" charset="-122"/>
              </a:rPr>
              <a:t>x</a:t>
            </a:r>
            <a:r>
              <a:rPr kumimoji="1" lang="en-US" altLang="zh-CN" sz="2800" b="1" dirty="0">
                <a:solidFill>
                  <a:srgbClr val="00FF00"/>
                </a:solidFill>
                <a:latin typeface="Times New Roman" pitchFamily="18" charset="0"/>
                <a:ea typeface="楷体_GB2312" pitchFamily="49" charset="-122"/>
              </a:rPr>
              <a:t>) </a:t>
            </a:r>
            <a:r>
              <a:rPr kumimoji="1" lang="zh-CN" altLang="en-US" sz="2800" b="1" dirty="0">
                <a:solidFill>
                  <a:srgbClr val="00FF00"/>
                </a:solidFill>
                <a:latin typeface="Times New Roman" pitchFamily="18" charset="0"/>
                <a:ea typeface="楷体_GB2312" pitchFamily="49" charset="-122"/>
              </a:rPr>
              <a:t>的性质</a:t>
            </a:r>
            <a:endParaRPr kumimoji="1" lang="zh-CN" altLang="en-US" sz="2800" b="1" i="1" dirty="0">
              <a:solidFill>
                <a:srgbClr val="00FF00"/>
              </a:solidFill>
              <a:latin typeface="Times New Roman" pitchFamily="18" charset="0"/>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1000"/>
                                        <p:tgtEl>
                                          <p:spTgt spid="4"/>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1619250" y="1989138"/>
            <a:ext cx="5976938" cy="4064000"/>
            <a:chOff x="1020" y="1253"/>
            <a:chExt cx="3765" cy="2560"/>
          </a:xfrm>
        </p:grpSpPr>
        <p:pic>
          <p:nvPicPr>
            <p:cNvPr id="28688" name="Picture 16"/>
            <p:cNvPicPr>
              <a:picLocks noChangeAspect="1" noChangeArrowheads="1"/>
            </p:cNvPicPr>
            <p:nvPr/>
          </p:nvPicPr>
          <p:blipFill>
            <a:blip r:embed="rId3"/>
            <a:srcRect/>
            <a:stretch>
              <a:fillRect/>
            </a:stretch>
          </p:blipFill>
          <p:spPr bwMode="auto">
            <a:xfrm>
              <a:off x="1020" y="1253"/>
              <a:ext cx="3765" cy="2560"/>
            </a:xfrm>
            <a:prstGeom prst="rect">
              <a:avLst/>
            </a:prstGeom>
            <a:noFill/>
          </p:spPr>
        </p:pic>
        <p:graphicFrame>
          <p:nvGraphicFramePr>
            <p:cNvPr id="28689" name="Object 17"/>
            <p:cNvGraphicFramePr>
              <a:graphicFrameLocks noChangeAspect="1"/>
            </p:cNvGraphicFramePr>
            <p:nvPr/>
          </p:nvGraphicFramePr>
          <p:xfrm>
            <a:off x="3334" y="1979"/>
            <a:ext cx="499" cy="275"/>
          </p:xfrm>
          <a:graphic>
            <a:graphicData uri="http://schemas.openxmlformats.org/presentationml/2006/ole">
              <p:oleObj spid="_x0000_s1487876" name="Equation" r:id="rId4" imgW="368280" imgH="203040" progId="">
                <p:embed/>
              </p:oleObj>
            </a:graphicData>
          </a:graphic>
        </p:graphicFrame>
      </p:grpSp>
      <p:grpSp>
        <p:nvGrpSpPr>
          <p:cNvPr id="3" name="Group 23"/>
          <p:cNvGrpSpPr>
            <a:grpSpLocks/>
          </p:cNvGrpSpPr>
          <p:nvPr/>
        </p:nvGrpSpPr>
        <p:grpSpPr bwMode="auto">
          <a:xfrm>
            <a:off x="2195513" y="4886325"/>
            <a:ext cx="4538662" cy="1079500"/>
            <a:chOff x="1383" y="3078"/>
            <a:chExt cx="2859" cy="680"/>
          </a:xfrm>
        </p:grpSpPr>
        <p:sp>
          <p:nvSpPr>
            <p:cNvPr id="28684" name="Oval 12"/>
            <p:cNvSpPr>
              <a:spLocks noChangeArrowheads="1"/>
            </p:cNvSpPr>
            <p:nvPr/>
          </p:nvSpPr>
          <p:spPr bwMode="auto">
            <a:xfrm>
              <a:off x="3720" y="3078"/>
              <a:ext cx="91" cy="90"/>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28690" name="Oval 18"/>
            <p:cNvSpPr>
              <a:spLocks noChangeArrowheads="1"/>
            </p:cNvSpPr>
            <p:nvPr/>
          </p:nvSpPr>
          <p:spPr bwMode="auto">
            <a:xfrm>
              <a:off x="1770" y="3097"/>
              <a:ext cx="91" cy="90"/>
            </a:xfrm>
            <a:prstGeom prst="ellipse">
              <a:avLst/>
            </a:prstGeom>
            <a:solidFill>
              <a:srgbClr val="0000FF"/>
            </a:solidFill>
            <a:ln w="9525">
              <a:solidFill>
                <a:srgbClr val="0000FF"/>
              </a:solidFill>
              <a:round/>
              <a:headEnd/>
              <a:tailEnd/>
            </a:ln>
            <a:effectLst/>
          </p:spPr>
          <p:txBody>
            <a:bodyPr wrap="none" anchor="ctr"/>
            <a:lstStyle/>
            <a:p>
              <a:endParaRPr lang="zh-CN" altLang="en-US"/>
            </a:p>
          </p:txBody>
        </p:sp>
        <p:sp>
          <p:nvSpPr>
            <p:cNvPr id="28691" name="Line 19"/>
            <p:cNvSpPr>
              <a:spLocks noChangeShapeType="1"/>
            </p:cNvSpPr>
            <p:nvPr/>
          </p:nvSpPr>
          <p:spPr bwMode="auto">
            <a:xfrm>
              <a:off x="1813" y="3203"/>
              <a:ext cx="0" cy="272"/>
            </a:xfrm>
            <a:prstGeom prst="line">
              <a:avLst/>
            </a:prstGeom>
            <a:noFill/>
            <a:ln w="28575">
              <a:solidFill>
                <a:srgbClr val="0000FF"/>
              </a:solidFill>
              <a:prstDash val="dash"/>
              <a:round/>
              <a:headEnd/>
              <a:tailEnd/>
            </a:ln>
            <a:effectLst/>
          </p:spPr>
          <p:txBody>
            <a:bodyPr/>
            <a:lstStyle/>
            <a:p>
              <a:endParaRPr lang="zh-CN" altLang="en-US"/>
            </a:p>
          </p:txBody>
        </p:sp>
        <p:sp>
          <p:nvSpPr>
            <p:cNvPr id="28692" name="Line 20"/>
            <p:cNvSpPr>
              <a:spLocks noChangeShapeType="1"/>
            </p:cNvSpPr>
            <p:nvPr/>
          </p:nvSpPr>
          <p:spPr bwMode="auto">
            <a:xfrm>
              <a:off x="3755" y="3195"/>
              <a:ext cx="0" cy="272"/>
            </a:xfrm>
            <a:prstGeom prst="line">
              <a:avLst/>
            </a:prstGeom>
            <a:noFill/>
            <a:ln w="28575">
              <a:solidFill>
                <a:srgbClr val="0000FF"/>
              </a:solidFill>
              <a:prstDash val="dash"/>
              <a:round/>
              <a:headEnd/>
              <a:tailEnd/>
            </a:ln>
            <a:effectLst/>
          </p:spPr>
          <p:txBody>
            <a:bodyPr/>
            <a:lstStyle/>
            <a:p>
              <a:endParaRPr lang="zh-CN" altLang="en-US"/>
            </a:p>
          </p:txBody>
        </p:sp>
        <p:graphicFrame>
          <p:nvGraphicFramePr>
            <p:cNvPr id="28693" name="Object 21"/>
            <p:cNvGraphicFramePr>
              <a:graphicFrameLocks noChangeAspect="1"/>
            </p:cNvGraphicFramePr>
            <p:nvPr/>
          </p:nvGraphicFramePr>
          <p:xfrm>
            <a:off x="3379" y="3521"/>
            <a:ext cx="863" cy="237"/>
          </p:xfrm>
          <a:graphic>
            <a:graphicData uri="http://schemas.openxmlformats.org/presentationml/2006/ole">
              <p:oleObj spid="_x0000_s1487874" name="Equation" r:id="rId5" imgW="647640" imgH="177480" progId="">
                <p:embed/>
              </p:oleObj>
            </a:graphicData>
          </a:graphic>
        </p:graphicFrame>
        <p:graphicFrame>
          <p:nvGraphicFramePr>
            <p:cNvPr id="28694" name="Object 22"/>
            <p:cNvGraphicFramePr>
              <a:graphicFrameLocks noChangeAspect="1"/>
            </p:cNvGraphicFramePr>
            <p:nvPr/>
          </p:nvGraphicFramePr>
          <p:xfrm>
            <a:off x="1383" y="3521"/>
            <a:ext cx="862" cy="220"/>
          </p:xfrm>
          <a:graphic>
            <a:graphicData uri="http://schemas.openxmlformats.org/presentationml/2006/ole">
              <p:oleObj spid="_x0000_s1487875" name="Equation" r:id="rId6" imgW="647640" imgH="164880" progId="">
                <p:embed/>
              </p:oleObj>
            </a:graphicData>
          </a:graphic>
        </p:graphicFrame>
      </p:grpSp>
      <p:sp>
        <p:nvSpPr>
          <p:cNvPr id="28698" name="Rectangle 26"/>
          <p:cNvSpPr>
            <a:spLocks noChangeArrowheads="1"/>
          </p:cNvSpPr>
          <p:nvPr/>
        </p:nvSpPr>
        <p:spPr bwMode="auto">
          <a:xfrm>
            <a:off x="646113" y="1052513"/>
            <a:ext cx="8497887" cy="954107"/>
          </a:xfrm>
          <a:prstGeom prst="rect">
            <a:avLst/>
          </a:prstGeom>
          <a:noFill/>
          <a:ln w="9525">
            <a:noFill/>
            <a:miter lim="800000"/>
            <a:headEnd/>
            <a:tailEnd/>
          </a:ln>
          <a:effectLst/>
        </p:spPr>
        <p:txBody>
          <a:bodyPr>
            <a:spAutoFit/>
          </a:bodyPr>
          <a:lstStyle/>
          <a:p>
            <a:r>
              <a:rPr kumimoji="1" lang="zh-CN" altLang="en-US" sz="2800" b="1" dirty="0">
                <a:latin typeface="Times New Roman" pitchFamily="18" charset="0"/>
                <a:ea typeface="楷体_GB2312" pitchFamily="49" charset="-122"/>
              </a:rPr>
              <a:t>在 </a:t>
            </a:r>
            <a:r>
              <a:rPr kumimoji="1" lang="en-US" altLang="zh-CN" sz="2800" b="1" i="1" dirty="0">
                <a:latin typeface="Times New Roman" pitchFamily="18" charset="0"/>
                <a:ea typeface="楷体_GB2312" pitchFamily="49" charset="-122"/>
              </a:rPr>
              <a:t>x = </a:t>
            </a:r>
            <a:r>
              <a:rPr kumimoji="1" lang="en-US" altLang="zh-CN" sz="2800" b="1" i="1" dirty="0">
                <a:latin typeface="Times New Roman" pitchFamily="18" charset="0"/>
                <a:ea typeface="楷体_GB2312" pitchFamily="49" charset="-122"/>
                <a:sym typeface="Symbol" pitchFamily="18" charset="2"/>
              </a:rPr>
              <a:t></a:t>
            </a:r>
            <a:r>
              <a:rPr kumimoji="1" lang="en-US" altLang="zh-CN" sz="2800" b="1" dirty="0">
                <a:latin typeface="Times New Roman" pitchFamily="18" charset="0"/>
                <a:ea typeface="楷体_GB2312" pitchFamily="49" charset="-122"/>
                <a:sym typeface="Symbol" pitchFamily="18" charset="2"/>
              </a:rPr>
              <a:t>±</a:t>
            </a:r>
            <a:r>
              <a:rPr kumimoji="1" lang="en-US" altLang="zh-CN" sz="2800" b="1" i="1" dirty="0">
                <a:latin typeface="Times New Roman" pitchFamily="18" charset="0"/>
                <a:ea typeface="楷体_GB2312" pitchFamily="49" charset="-122"/>
                <a:sym typeface="Symbol" pitchFamily="18" charset="2"/>
              </a:rPr>
              <a:t></a:t>
            </a:r>
            <a:r>
              <a:rPr kumimoji="1" lang="en-US" altLang="zh-CN" sz="2800" b="1" dirty="0">
                <a:latin typeface="Times New Roman" pitchFamily="18" charset="0"/>
                <a:ea typeface="楷体_GB2312" pitchFamily="49" charset="-122"/>
                <a:sym typeface="Symbol" pitchFamily="18" charset="2"/>
              </a:rPr>
              <a:t> </a:t>
            </a:r>
            <a:r>
              <a:rPr kumimoji="1" lang="zh-CN" altLang="en-US" sz="2800" b="1" dirty="0">
                <a:latin typeface="Times New Roman" pitchFamily="18" charset="0"/>
                <a:ea typeface="楷体_GB2312" pitchFamily="49" charset="-122"/>
                <a:sym typeface="Symbol" pitchFamily="18" charset="2"/>
              </a:rPr>
              <a:t>时</a:t>
            </a:r>
            <a:r>
              <a:rPr kumimoji="1" lang="en-US" altLang="zh-CN" sz="2800" b="1" dirty="0">
                <a:latin typeface="Times New Roman" pitchFamily="18" charset="0"/>
                <a:ea typeface="楷体_GB2312" pitchFamily="49" charset="-122"/>
                <a:sym typeface="Symbol" pitchFamily="18" charset="2"/>
              </a:rPr>
              <a:t>, </a:t>
            </a:r>
            <a:r>
              <a:rPr kumimoji="1" lang="zh-CN" altLang="en-US" sz="2800" b="1" dirty="0">
                <a:latin typeface="Times New Roman" pitchFamily="18" charset="0"/>
                <a:ea typeface="楷体_GB2312" pitchFamily="49" charset="-122"/>
                <a:sym typeface="Symbol" pitchFamily="18" charset="2"/>
              </a:rPr>
              <a:t>曲线</a:t>
            </a:r>
            <a:r>
              <a:rPr kumimoji="1" lang="zh-CN" altLang="en-US" sz="2800" b="1" i="1" dirty="0">
                <a:latin typeface="Times New Roman" pitchFamily="18" charset="0"/>
                <a:ea typeface="楷体_GB2312" pitchFamily="49" charset="-122"/>
                <a:sym typeface="Symbol" pitchFamily="18" charset="2"/>
              </a:rPr>
              <a:t> </a:t>
            </a:r>
            <a:r>
              <a:rPr kumimoji="1" lang="en-US" altLang="zh-CN" sz="2800" b="1" i="1" dirty="0">
                <a:latin typeface="Times New Roman" pitchFamily="18" charset="0"/>
                <a:ea typeface="楷体_GB2312" pitchFamily="49" charset="-122"/>
                <a:sym typeface="Symbol" pitchFamily="18" charset="2"/>
              </a:rPr>
              <a:t>y </a:t>
            </a:r>
            <a:r>
              <a:rPr kumimoji="1" lang="en-US" altLang="zh-CN" sz="2800" b="1" dirty="0">
                <a:latin typeface="Times New Roman" pitchFamily="18" charset="0"/>
                <a:ea typeface="楷体_GB2312" pitchFamily="49" charset="-122"/>
                <a:sym typeface="Symbol" pitchFamily="18" charset="2"/>
              </a:rPr>
              <a:t>= </a:t>
            </a:r>
            <a:r>
              <a:rPr kumimoji="1" lang="en-US" altLang="zh-CN" sz="2800" b="1" i="1" dirty="0">
                <a:latin typeface="Times New Roman" pitchFamily="18" charset="0"/>
                <a:ea typeface="楷体_GB2312" pitchFamily="49" charset="-122"/>
              </a:rPr>
              <a:t>f </a:t>
            </a:r>
            <a:r>
              <a:rPr kumimoji="1" lang="en-US" altLang="zh-CN" sz="2800" b="1" dirty="0">
                <a:latin typeface="Times New Roman" pitchFamily="18" charset="0"/>
                <a:ea typeface="楷体_GB2312" pitchFamily="49" charset="-122"/>
              </a:rPr>
              <a:t>(</a:t>
            </a:r>
            <a:r>
              <a:rPr kumimoji="1" lang="en-US" altLang="zh-CN" sz="2800" b="1" i="1" dirty="0">
                <a:latin typeface="Times New Roman" pitchFamily="18" charset="0"/>
                <a:ea typeface="楷体_GB2312" pitchFamily="49" charset="-122"/>
              </a:rPr>
              <a:t>x</a:t>
            </a:r>
            <a:r>
              <a:rPr kumimoji="1" lang="en-US" altLang="zh-CN" sz="2800" b="1" dirty="0">
                <a:latin typeface="Times New Roman" pitchFamily="18" charset="0"/>
                <a:ea typeface="楷体_GB2312" pitchFamily="49" charset="-122"/>
              </a:rPr>
              <a:t>) </a:t>
            </a:r>
            <a:r>
              <a:rPr kumimoji="1" lang="zh-CN" altLang="en-US" sz="2800" b="1" dirty="0">
                <a:latin typeface="Times New Roman" pitchFamily="18" charset="0"/>
                <a:ea typeface="楷体_GB2312" pitchFamily="49" charset="-122"/>
              </a:rPr>
              <a:t>在对应的点处有</a:t>
            </a:r>
            <a:r>
              <a:rPr lang="zh-CN" altLang="en-US" b="1" dirty="0" smtClean="0">
                <a:ea typeface="楷体_GB2312" pitchFamily="49" charset="-122"/>
              </a:rPr>
              <a:t>拐点（即曲线的凹凸分界点）</a:t>
            </a:r>
            <a:r>
              <a:rPr kumimoji="1" lang="en-US" altLang="zh-CN" sz="2800" b="1" dirty="0" smtClean="0">
                <a:latin typeface="Times New Roman" pitchFamily="18" charset="0"/>
                <a:ea typeface="楷体_GB2312" pitchFamily="49" charset="-122"/>
              </a:rPr>
              <a:t>.</a:t>
            </a:r>
            <a:endParaRPr kumimoji="1" lang="en-US" altLang="zh-CN" sz="2800" b="1" dirty="0">
              <a:latin typeface="Times New Roman" pitchFamily="18" charset="0"/>
              <a:ea typeface="楷体_GB2312" pitchFamily="49" charset="-122"/>
            </a:endParaRPr>
          </a:p>
        </p:txBody>
      </p:sp>
      <p:sp>
        <p:nvSpPr>
          <p:cNvPr id="28700" name="Text Box 28"/>
          <p:cNvSpPr txBox="1">
            <a:spLocks noChangeArrowheads="1"/>
          </p:cNvSpPr>
          <p:nvPr/>
        </p:nvSpPr>
        <p:spPr bwMode="auto">
          <a:xfrm>
            <a:off x="603250" y="404813"/>
            <a:ext cx="5048250" cy="519112"/>
          </a:xfrm>
          <a:prstGeom prst="rect">
            <a:avLst/>
          </a:prstGeom>
          <a:noFill/>
          <a:ln w="9525">
            <a:noFill/>
            <a:miter lim="800000"/>
            <a:headEnd/>
            <a:tailEnd/>
          </a:ln>
          <a:effectLst/>
        </p:spPr>
        <p:txBody>
          <a:bodyPr>
            <a:spAutoFit/>
          </a:bodyPr>
          <a:lstStyle/>
          <a:p>
            <a:r>
              <a:rPr kumimoji="1" lang="zh-CN" altLang="en-US" sz="2800" b="1" dirty="0" smtClean="0">
                <a:solidFill>
                  <a:srgbClr val="00FF00"/>
                </a:solidFill>
                <a:latin typeface="Times New Roman" pitchFamily="18" charset="0"/>
                <a:ea typeface="楷体_GB2312" pitchFamily="49" charset="-122"/>
              </a:rPr>
              <a:t>密度函数</a:t>
            </a:r>
            <a:r>
              <a:rPr kumimoji="1" lang="en-US" altLang="zh-CN" sz="2800" b="1" i="1" dirty="0">
                <a:solidFill>
                  <a:srgbClr val="00FF00"/>
                </a:solidFill>
                <a:latin typeface="Times New Roman" pitchFamily="18" charset="0"/>
                <a:ea typeface="楷体_GB2312" pitchFamily="49" charset="-122"/>
              </a:rPr>
              <a:t>f</a:t>
            </a:r>
            <a:r>
              <a:rPr kumimoji="1" lang="en-US" altLang="zh-CN" sz="2800" b="1" dirty="0">
                <a:solidFill>
                  <a:srgbClr val="00FF00"/>
                </a:solidFill>
                <a:latin typeface="Times New Roman" pitchFamily="18" charset="0"/>
                <a:ea typeface="楷体_GB2312" pitchFamily="49" charset="-122"/>
              </a:rPr>
              <a:t> (</a:t>
            </a:r>
            <a:r>
              <a:rPr kumimoji="1" lang="en-US" altLang="zh-CN" sz="2800" b="1" i="1" dirty="0">
                <a:solidFill>
                  <a:srgbClr val="00FF00"/>
                </a:solidFill>
                <a:latin typeface="Times New Roman" pitchFamily="18" charset="0"/>
                <a:ea typeface="楷体_GB2312" pitchFamily="49" charset="-122"/>
              </a:rPr>
              <a:t>x</a:t>
            </a:r>
            <a:r>
              <a:rPr kumimoji="1" lang="en-US" altLang="zh-CN" sz="2800" b="1" dirty="0">
                <a:solidFill>
                  <a:srgbClr val="00FF00"/>
                </a:solidFill>
                <a:latin typeface="Times New Roman" pitchFamily="18" charset="0"/>
                <a:ea typeface="楷体_GB2312" pitchFamily="49" charset="-122"/>
              </a:rPr>
              <a:t>) </a:t>
            </a:r>
            <a:r>
              <a:rPr kumimoji="1" lang="zh-CN" altLang="en-US" sz="2800" b="1" dirty="0">
                <a:solidFill>
                  <a:srgbClr val="00FF00"/>
                </a:solidFill>
                <a:latin typeface="Times New Roman" pitchFamily="18" charset="0"/>
                <a:ea typeface="楷体_GB2312" pitchFamily="49" charset="-122"/>
              </a:rPr>
              <a:t>的性质</a:t>
            </a:r>
            <a:endParaRPr kumimoji="1" lang="zh-CN" altLang="en-US" sz="2800" b="1" i="1" dirty="0">
              <a:solidFill>
                <a:srgbClr val="00FF00"/>
              </a:solidFill>
              <a:latin typeface="Times New Roman" pitchFamily="18" charset="0"/>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8698"/>
                                        </p:tgtEl>
                                        <p:attrNameLst>
                                          <p:attrName>style.visibility</p:attrName>
                                        </p:attrNameLst>
                                      </p:cBhvr>
                                      <p:to>
                                        <p:strVal val="visible"/>
                                      </p:to>
                                    </p:set>
                                    <p:animEffect transition="in" filter="wipe(left)">
                                      <p:cBhvr>
                                        <p:cTn id="11" dur="1000"/>
                                        <p:tgtEl>
                                          <p:spTgt spid="2869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8"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1619250" y="1989138"/>
            <a:ext cx="5976938" cy="4064000"/>
            <a:chOff x="1020" y="1253"/>
            <a:chExt cx="3765" cy="2560"/>
          </a:xfrm>
        </p:grpSpPr>
        <p:pic>
          <p:nvPicPr>
            <p:cNvPr id="135173" name="Picture 5"/>
            <p:cNvPicPr>
              <a:picLocks noChangeAspect="1" noChangeArrowheads="1"/>
            </p:cNvPicPr>
            <p:nvPr/>
          </p:nvPicPr>
          <p:blipFill>
            <a:blip r:embed="rId3"/>
            <a:srcRect/>
            <a:stretch>
              <a:fillRect/>
            </a:stretch>
          </p:blipFill>
          <p:spPr bwMode="auto">
            <a:xfrm>
              <a:off x="1020" y="1253"/>
              <a:ext cx="3765" cy="2560"/>
            </a:xfrm>
            <a:prstGeom prst="rect">
              <a:avLst/>
            </a:prstGeom>
            <a:noFill/>
          </p:spPr>
        </p:pic>
        <p:graphicFrame>
          <p:nvGraphicFramePr>
            <p:cNvPr id="135174" name="Object 6"/>
            <p:cNvGraphicFramePr>
              <a:graphicFrameLocks noChangeAspect="1"/>
            </p:cNvGraphicFramePr>
            <p:nvPr/>
          </p:nvGraphicFramePr>
          <p:xfrm>
            <a:off x="3334" y="1979"/>
            <a:ext cx="499" cy="275"/>
          </p:xfrm>
          <a:graphic>
            <a:graphicData uri="http://schemas.openxmlformats.org/presentationml/2006/ole">
              <p:oleObj spid="_x0000_s1488898" name="Equation" r:id="rId4" imgW="368280" imgH="203040" progId="">
                <p:embed/>
              </p:oleObj>
            </a:graphicData>
          </a:graphic>
        </p:graphicFrame>
      </p:grpSp>
      <p:sp>
        <p:nvSpPr>
          <p:cNvPr id="135176" name="Rectangle 8"/>
          <p:cNvSpPr>
            <a:spLocks noChangeArrowheads="1"/>
          </p:cNvSpPr>
          <p:nvPr/>
        </p:nvSpPr>
        <p:spPr bwMode="auto">
          <a:xfrm>
            <a:off x="827088" y="893763"/>
            <a:ext cx="5616575" cy="519112"/>
          </a:xfrm>
          <a:prstGeom prst="rect">
            <a:avLst/>
          </a:prstGeom>
          <a:noFill/>
          <a:ln w="9525">
            <a:noFill/>
            <a:miter lim="800000"/>
            <a:headEnd/>
            <a:tailEnd/>
          </a:ln>
          <a:effectLst/>
        </p:spPr>
        <p:txBody>
          <a:bodyPr>
            <a:spAutoFit/>
          </a:bodyPr>
          <a:lstStyle/>
          <a:p>
            <a:r>
              <a:rPr kumimoji="1" lang="zh-CN" altLang="en-US" sz="2800" b="1">
                <a:latin typeface="Times New Roman" pitchFamily="18" charset="0"/>
                <a:ea typeface="楷体_GB2312" pitchFamily="49" charset="-122"/>
                <a:sym typeface="Symbol" pitchFamily="18" charset="2"/>
              </a:rPr>
              <a:t>曲线</a:t>
            </a:r>
            <a:r>
              <a:rPr kumimoji="1" lang="zh-CN" altLang="en-US" sz="2800" b="1" i="1">
                <a:latin typeface="Times New Roman" pitchFamily="18" charset="0"/>
                <a:ea typeface="楷体_GB2312" pitchFamily="49" charset="-122"/>
                <a:sym typeface="Symbol" pitchFamily="18" charset="2"/>
              </a:rPr>
              <a:t> </a:t>
            </a:r>
            <a:r>
              <a:rPr kumimoji="1" lang="en-US" altLang="zh-CN" sz="2800" b="1" i="1">
                <a:latin typeface="Times New Roman" pitchFamily="18" charset="0"/>
                <a:ea typeface="楷体_GB2312" pitchFamily="49" charset="-122"/>
                <a:sym typeface="Symbol" pitchFamily="18" charset="2"/>
              </a:rPr>
              <a:t>y </a:t>
            </a:r>
            <a:r>
              <a:rPr kumimoji="1" lang="en-US" altLang="zh-CN" sz="2800" b="1">
                <a:latin typeface="Times New Roman" pitchFamily="18" charset="0"/>
                <a:ea typeface="楷体_GB2312" pitchFamily="49" charset="-122"/>
                <a:sym typeface="Symbol" pitchFamily="18" charset="2"/>
              </a:rPr>
              <a:t>= </a:t>
            </a:r>
            <a:r>
              <a:rPr kumimoji="1" lang="en-US" altLang="zh-CN" sz="2800" b="1" i="1">
                <a:latin typeface="Times New Roman" pitchFamily="18" charset="0"/>
                <a:ea typeface="楷体_GB2312" pitchFamily="49" charset="-122"/>
              </a:rPr>
              <a:t>f </a:t>
            </a:r>
            <a:r>
              <a:rPr kumimoji="1" lang="en-US" altLang="zh-CN" sz="2800" b="1">
                <a:latin typeface="Times New Roman" pitchFamily="18" charset="0"/>
                <a:ea typeface="楷体_GB2312" pitchFamily="49" charset="-122"/>
              </a:rPr>
              <a:t>(</a:t>
            </a:r>
            <a:r>
              <a:rPr kumimoji="1" lang="en-US" altLang="zh-CN" sz="2800" b="1" i="1">
                <a:latin typeface="Times New Roman" pitchFamily="18" charset="0"/>
                <a:ea typeface="楷体_GB2312" pitchFamily="49" charset="-122"/>
              </a:rPr>
              <a:t>x</a:t>
            </a: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以 </a:t>
            </a:r>
            <a:r>
              <a:rPr kumimoji="1" lang="en-US" altLang="zh-CN" sz="2800" b="1" i="1">
                <a:latin typeface="Times New Roman" pitchFamily="18" charset="0"/>
                <a:ea typeface="楷体_GB2312" pitchFamily="49" charset="-122"/>
              </a:rPr>
              <a:t>x </a:t>
            </a:r>
            <a:r>
              <a:rPr kumimoji="1" lang="zh-CN" altLang="en-US" sz="2800" b="1">
                <a:latin typeface="Times New Roman" pitchFamily="18" charset="0"/>
                <a:ea typeface="楷体_GB2312" pitchFamily="49" charset="-122"/>
              </a:rPr>
              <a:t>轴为渐近线</a:t>
            </a:r>
          </a:p>
        </p:txBody>
      </p:sp>
      <p:sp>
        <p:nvSpPr>
          <p:cNvPr id="135177" name="Rectangle 9"/>
          <p:cNvSpPr>
            <a:spLocks noChangeArrowheads="1"/>
          </p:cNvSpPr>
          <p:nvPr/>
        </p:nvSpPr>
        <p:spPr bwMode="auto">
          <a:xfrm>
            <a:off x="806450" y="1341438"/>
            <a:ext cx="5564188" cy="519112"/>
          </a:xfrm>
          <a:prstGeom prst="rect">
            <a:avLst/>
          </a:prstGeom>
          <a:noFill/>
          <a:ln w="9525">
            <a:noFill/>
            <a:miter lim="800000"/>
            <a:headEnd/>
            <a:tailEnd/>
          </a:ln>
          <a:effectLst/>
        </p:spPr>
        <p:txBody>
          <a:bodyPr>
            <a:spAutoFit/>
          </a:bodyPr>
          <a:lstStyle/>
          <a:p>
            <a:r>
              <a:rPr kumimoji="1" lang="zh-CN" altLang="en-US" sz="2800" b="1">
                <a:latin typeface="Times New Roman" pitchFamily="18" charset="0"/>
                <a:ea typeface="楷体_GB2312" pitchFamily="49" charset="-122"/>
                <a:sym typeface="Symbol" pitchFamily="18" charset="2"/>
              </a:rPr>
              <a:t>曲线</a:t>
            </a:r>
            <a:r>
              <a:rPr kumimoji="1" lang="zh-CN" altLang="en-US" sz="2800" b="1" i="1">
                <a:latin typeface="Times New Roman" pitchFamily="18" charset="0"/>
                <a:ea typeface="楷体_GB2312" pitchFamily="49" charset="-122"/>
                <a:sym typeface="Symbol" pitchFamily="18" charset="2"/>
              </a:rPr>
              <a:t> </a:t>
            </a:r>
            <a:r>
              <a:rPr kumimoji="1" lang="en-US" altLang="zh-CN" sz="2800" b="1" i="1">
                <a:latin typeface="Times New Roman" pitchFamily="18" charset="0"/>
                <a:ea typeface="楷体_GB2312" pitchFamily="49" charset="-122"/>
                <a:sym typeface="Symbol" pitchFamily="18" charset="2"/>
              </a:rPr>
              <a:t>y </a:t>
            </a:r>
            <a:r>
              <a:rPr kumimoji="1" lang="en-US" altLang="zh-CN" sz="2800" b="1">
                <a:latin typeface="Times New Roman" pitchFamily="18" charset="0"/>
                <a:ea typeface="楷体_GB2312" pitchFamily="49" charset="-122"/>
                <a:sym typeface="Symbol" pitchFamily="18" charset="2"/>
              </a:rPr>
              <a:t>= </a:t>
            </a:r>
            <a:r>
              <a:rPr kumimoji="1" lang="en-US" altLang="zh-CN" sz="2800" b="1" i="1">
                <a:latin typeface="Times New Roman" pitchFamily="18" charset="0"/>
                <a:ea typeface="楷体_GB2312" pitchFamily="49" charset="-122"/>
              </a:rPr>
              <a:t>f </a:t>
            </a:r>
            <a:r>
              <a:rPr kumimoji="1" lang="en-US" altLang="zh-CN" sz="2800" b="1">
                <a:latin typeface="Times New Roman" pitchFamily="18" charset="0"/>
                <a:ea typeface="楷体_GB2312" pitchFamily="49" charset="-122"/>
              </a:rPr>
              <a:t>(</a:t>
            </a:r>
            <a:r>
              <a:rPr kumimoji="1" lang="en-US" altLang="zh-CN" sz="2800" b="1" i="1">
                <a:latin typeface="Times New Roman" pitchFamily="18" charset="0"/>
                <a:ea typeface="楷体_GB2312" pitchFamily="49" charset="-122"/>
              </a:rPr>
              <a:t>x</a:t>
            </a: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的图形呈单峰状</a:t>
            </a:r>
          </a:p>
        </p:txBody>
      </p:sp>
      <p:sp>
        <p:nvSpPr>
          <p:cNvPr id="135179" name="Text Box 11"/>
          <p:cNvSpPr txBox="1">
            <a:spLocks noChangeArrowheads="1"/>
          </p:cNvSpPr>
          <p:nvPr/>
        </p:nvSpPr>
        <p:spPr bwMode="auto">
          <a:xfrm>
            <a:off x="603250" y="404813"/>
            <a:ext cx="5048250" cy="519112"/>
          </a:xfrm>
          <a:prstGeom prst="rect">
            <a:avLst/>
          </a:prstGeom>
          <a:noFill/>
          <a:ln w="9525">
            <a:noFill/>
            <a:miter lim="800000"/>
            <a:headEnd/>
            <a:tailEnd/>
          </a:ln>
          <a:effectLst/>
        </p:spPr>
        <p:txBody>
          <a:bodyPr>
            <a:spAutoFit/>
          </a:bodyPr>
          <a:lstStyle/>
          <a:p>
            <a:r>
              <a:rPr kumimoji="1" lang="zh-CN" altLang="en-US" sz="2800" b="1" dirty="0" smtClean="0">
                <a:solidFill>
                  <a:srgbClr val="00FF00"/>
                </a:solidFill>
                <a:latin typeface="Times New Roman" pitchFamily="18" charset="0"/>
                <a:ea typeface="楷体_GB2312" pitchFamily="49" charset="-122"/>
              </a:rPr>
              <a:t>密度函数</a:t>
            </a:r>
            <a:r>
              <a:rPr kumimoji="1" lang="en-US" altLang="zh-CN" sz="2800" b="1" i="1" dirty="0">
                <a:solidFill>
                  <a:srgbClr val="00FF00"/>
                </a:solidFill>
                <a:latin typeface="Times New Roman" pitchFamily="18" charset="0"/>
                <a:ea typeface="楷体_GB2312" pitchFamily="49" charset="-122"/>
              </a:rPr>
              <a:t>f</a:t>
            </a:r>
            <a:r>
              <a:rPr kumimoji="1" lang="en-US" altLang="zh-CN" sz="2800" b="1" dirty="0">
                <a:solidFill>
                  <a:srgbClr val="00FF00"/>
                </a:solidFill>
                <a:latin typeface="Times New Roman" pitchFamily="18" charset="0"/>
                <a:ea typeface="楷体_GB2312" pitchFamily="49" charset="-122"/>
              </a:rPr>
              <a:t> (</a:t>
            </a:r>
            <a:r>
              <a:rPr kumimoji="1" lang="en-US" altLang="zh-CN" sz="2800" b="1" i="1" dirty="0">
                <a:solidFill>
                  <a:srgbClr val="00FF00"/>
                </a:solidFill>
                <a:latin typeface="Times New Roman" pitchFamily="18" charset="0"/>
                <a:ea typeface="楷体_GB2312" pitchFamily="49" charset="-122"/>
              </a:rPr>
              <a:t>x</a:t>
            </a:r>
            <a:r>
              <a:rPr kumimoji="1" lang="en-US" altLang="zh-CN" sz="2800" b="1" dirty="0">
                <a:solidFill>
                  <a:srgbClr val="00FF00"/>
                </a:solidFill>
                <a:latin typeface="Times New Roman" pitchFamily="18" charset="0"/>
                <a:ea typeface="楷体_GB2312" pitchFamily="49" charset="-122"/>
              </a:rPr>
              <a:t>) </a:t>
            </a:r>
            <a:r>
              <a:rPr kumimoji="1" lang="zh-CN" altLang="en-US" sz="2800" b="1" dirty="0">
                <a:solidFill>
                  <a:srgbClr val="00FF00"/>
                </a:solidFill>
                <a:latin typeface="Times New Roman" pitchFamily="18" charset="0"/>
                <a:ea typeface="楷体_GB2312" pitchFamily="49" charset="-122"/>
              </a:rPr>
              <a:t>的性质</a:t>
            </a:r>
            <a:endParaRPr kumimoji="1" lang="zh-CN" altLang="en-US" sz="2800" b="1" i="1" dirty="0">
              <a:solidFill>
                <a:srgbClr val="00FF00"/>
              </a:solidFill>
              <a:latin typeface="Times New Roman" pitchFamily="18" charset="0"/>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76"/>
                                        </p:tgtEl>
                                        <p:attrNameLst>
                                          <p:attrName>style.visibility</p:attrName>
                                        </p:attrNameLst>
                                      </p:cBhvr>
                                      <p:to>
                                        <p:strVal val="visible"/>
                                      </p:to>
                                    </p:set>
                                    <p:animEffect transition="in" filter="wipe(left)">
                                      <p:cBhvr>
                                        <p:cTn id="7" dur="1000"/>
                                        <p:tgtEl>
                                          <p:spTgt spid="1351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5177"/>
                                        </p:tgtEl>
                                        <p:attrNameLst>
                                          <p:attrName>style.visibility</p:attrName>
                                        </p:attrNameLst>
                                      </p:cBhvr>
                                      <p:to>
                                        <p:strVal val="visible"/>
                                      </p:to>
                                    </p:set>
                                    <p:animEffect transition="in" filter="wipe(left)">
                                      <p:cBhvr>
                                        <p:cTn id="12" dur="1000"/>
                                        <p:tgtEl>
                                          <p:spTgt spid="13517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4)">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6" grpId="0"/>
      <p:bldP spid="135177"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CCE8C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12931</TotalTime>
  <Words>9107</Words>
  <Application>Microsoft PowerPoint</Application>
  <PresentationFormat>全屏显示(4:3)</PresentationFormat>
  <Paragraphs>1163</Paragraphs>
  <Slides>182</Slides>
  <Notes>144</Notes>
  <HiddenSlides>1</HiddenSlides>
  <MMClips>1</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182</vt:i4>
      </vt:variant>
    </vt:vector>
  </HeadingPairs>
  <TitlesOfParts>
    <vt:vector size="188" baseType="lpstr">
      <vt:lpstr>暗香扑面</vt:lpstr>
      <vt:lpstr>公式</vt:lpstr>
      <vt:lpstr>Equation</vt:lpstr>
      <vt:lpstr>文档</vt:lpstr>
      <vt:lpstr>剪辑</vt:lpstr>
      <vt:lpstr>Microsoft 公式 3.0</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例 </vt:lpstr>
      <vt:lpstr>例 </vt:lpstr>
      <vt:lpstr>例</vt:lpstr>
      <vt:lpstr>例</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常见的连续型随机变量</vt:lpstr>
      <vt:lpstr>常见的连续型随机变量(Cont.)</vt:lpstr>
      <vt:lpstr>常见的连续型随机变量(Cont.)</vt:lpstr>
      <vt:lpstr>常见的连续型随机变量(Cont.)</vt:lpstr>
      <vt:lpstr>常见的连续型随机变量(Cont.)</vt:lpstr>
      <vt:lpstr>常见的连续型随机变量(Cont.)</vt:lpstr>
      <vt:lpstr>常见的连续型随机变量(Cont.)</vt:lpstr>
      <vt:lpstr>常见的连续型随机变量(Cont.)</vt:lpstr>
      <vt:lpstr>常见的连续型随机变量(Cont.)</vt:lpstr>
      <vt:lpstr>常见的连续型随机变量(Cont.)</vt:lpstr>
      <vt:lpstr>常见的连续型随机变量(Cont.)</vt:lpstr>
      <vt:lpstr>常见的连续型随机变量(Cont.)</vt:lpstr>
      <vt:lpstr>常见的连续型随机变量(Cont.)</vt:lpstr>
      <vt:lpstr>常见的连续型随机变量(Cont.)</vt:lpstr>
      <vt:lpstr>常见的连续型随机变量(Cont.)</vt:lpstr>
      <vt:lpstr>常见的连续型随机变量(Cont.)</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随机变量的分布函数</vt:lpstr>
      <vt:lpstr>随机变量的分布函数(Cont.)</vt:lpstr>
      <vt:lpstr>分布函数（cumulative distribution function）</vt:lpstr>
      <vt:lpstr>例</vt:lpstr>
      <vt:lpstr>分布函数的特征性质</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lpstr>幻灯片 144</vt:lpstr>
      <vt:lpstr>幻灯片 145</vt:lpstr>
      <vt:lpstr>幻灯片 146</vt:lpstr>
      <vt:lpstr>再如,</vt:lpstr>
      <vt:lpstr>幻灯片 148</vt:lpstr>
      <vt:lpstr>幻灯片 149</vt:lpstr>
      <vt:lpstr>幻灯片 150</vt:lpstr>
      <vt:lpstr>幻灯片 151</vt:lpstr>
      <vt:lpstr>幻灯片 152</vt:lpstr>
      <vt:lpstr>幻灯片 153</vt:lpstr>
      <vt:lpstr>幻灯片 154</vt:lpstr>
      <vt:lpstr>幻灯片 155</vt:lpstr>
      <vt:lpstr>幻灯片 156</vt:lpstr>
      <vt:lpstr>幻灯片 157</vt:lpstr>
      <vt:lpstr>幻灯片 158</vt:lpstr>
      <vt:lpstr>幻灯片 159</vt:lpstr>
      <vt:lpstr>幻灯片 160</vt:lpstr>
      <vt:lpstr>幻灯片 161</vt:lpstr>
      <vt:lpstr>幻灯片 162</vt:lpstr>
      <vt:lpstr>幻灯片 163</vt:lpstr>
      <vt:lpstr>幻灯片 164</vt:lpstr>
      <vt:lpstr>例 </vt:lpstr>
      <vt:lpstr>幻灯片 166</vt:lpstr>
      <vt:lpstr>幻灯片 167</vt:lpstr>
      <vt:lpstr>幻灯片 168</vt:lpstr>
      <vt:lpstr>幻灯片 169</vt:lpstr>
      <vt:lpstr>幻灯片 170</vt:lpstr>
      <vt:lpstr>幻灯片 171</vt:lpstr>
      <vt:lpstr>幻灯片 172</vt:lpstr>
      <vt:lpstr>幻灯片 173</vt:lpstr>
      <vt:lpstr>幻灯片 174</vt:lpstr>
      <vt:lpstr>幻灯片 175</vt:lpstr>
      <vt:lpstr>幻灯片 176</vt:lpstr>
      <vt:lpstr>幻灯片 177</vt:lpstr>
      <vt:lpstr>幻灯片 178</vt:lpstr>
      <vt:lpstr>幻灯片 179</vt:lpstr>
      <vt:lpstr>幻灯片 180</vt:lpstr>
      <vt:lpstr>幻灯片 181</vt:lpstr>
      <vt:lpstr>幻灯片 182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Networks</dc:title>
  <dc:creator>KOKA</dc:creator>
  <cp:lastModifiedBy>DZM</cp:lastModifiedBy>
  <cp:revision>905</cp:revision>
  <dcterms:created xsi:type="dcterms:W3CDTF">2000-11-07T09:00:01Z</dcterms:created>
  <dcterms:modified xsi:type="dcterms:W3CDTF">2017-10-08T15:38:22Z</dcterms:modified>
</cp:coreProperties>
</file>